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40E3D4A-DE6B-4A28-92EB-D869B79D2204}" type="datetimeFigureOut">
              <a:rPr lang="en-GB" smtClean="0"/>
              <a:t>10/05/2020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38CC65-FCE5-4E86-8C1E-2B02721FE1B1}"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456713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0E3D4A-DE6B-4A28-92EB-D869B79D2204}" type="datetimeFigureOut">
              <a:rPr lang="en-GB" smtClean="0"/>
              <a:t>10/05/2020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38CC65-FCE5-4E86-8C1E-2B02721FE1B1}" type="slidenum">
              <a:rPr lang="en-GB" smtClean="0"/>
              <a:t>‹#›</a:t>
            </a:fld>
            <a:endParaRPr lang="en-GB"/>
          </a:p>
        </p:txBody>
      </p:sp>
    </p:spTree>
    <p:extLst>
      <p:ext uri="{BB962C8B-B14F-4D97-AF65-F5344CB8AC3E}">
        <p14:creationId xmlns:p14="http://schemas.microsoft.com/office/powerpoint/2010/main" val="3901048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0E3D4A-DE6B-4A28-92EB-D869B79D2204}" type="datetimeFigureOut">
              <a:rPr lang="en-GB" smtClean="0"/>
              <a:t>10/05/2020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38CC65-FCE5-4E86-8C1E-2B02721FE1B1}" type="slidenum">
              <a:rPr lang="en-GB" smtClean="0"/>
              <a:t>‹#›</a:t>
            </a:fld>
            <a:endParaRPr lang="en-GB"/>
          </a:p>
        </p:txBody>
      </p:sp>
    </p:spTree>
    <p:extLst>
      <p:ext uri="{BB962C8B-B14F-4D97-AF65-F5344CB8AC3E}">
        <p14:creationId xmlns:p14="http://schemas.microsoft.com/office/powerpoint/2010/main" val="689885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40E3D4A-DE6B-4A28-92EB-D869B79D2204}" type="datetimeFigureOut">
              <a:rPr lang="en-GB" smtClean="0"/>
              <a:t>10/05/2020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38CC65-FCE5-4E86-8C1E-2B02721FE1B1}" type="slidenum">
              <a:rPr lang="en-GB" smtClean="0"/>
              <a:t>‹#›</a:t>
            </a:fld>
            <a:endParaRPr lang="en-GB"/>
          </a:p>
        </p:txBody>
      </p:sp>
    </p:spTree>
    <p:extLst>
      <p:ext uri="{BB962C8B-B14F-4D97-AF65-F5344CB8AC3E}">
        <p14:creationId xmlns:p14="http://schemas.microsoft.com/office/powerpoint/2010/main" val="32958259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40E3D4A-DE6B-4A28-92EB-D869B79D2204}" type="datetimeFigureOut">
              <a:rPr lang="en-GB" smtClean="0"/>
              <a:t>10/05/2020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C38CC65-FCE5-4E86-8C1E-2B02721FE1B1}" type="slidenum">
              <a:rPr lang="en-GB" smtClean="0"/>
              <a:t>‹#›</a:t>
            </a:fld>
            <a:endParaRPr lang="en-GB"/>
          </a:p>
        </p:txBody>
      </p:sp>
    </p:spTree>
    <p:extLst>
      <p:ext uri="{BB962C8B-B14F-4D97-AF65-F5344CB8AC3E}">
        <p14:creationId xmlns:p14="http://schemas.microsoft.com/office/powerpoint/2010/main" val="41803293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40E3D4A-DE6B-4A28-92EB-D869B79D2204}" type="datetimeFigureOut">
              <a:rPr lang="en-GB" smtClean="0"/>
              <a:t>10/05/2020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C38CC65-FCE5-4E86-8C1E-2B02721FE1B1}" type="slidenum">
              <a:rPr lang="en-GB" smtClean="0"/>
              <a:t>‹#›</a:t>
            </a:fld>
            <a:endParaRPr lang="en-GB"/>
          </a:p>
        </p:txBody>
      </p:sp>
    </p:spTree>
    <p:extLst>
      <p:ext uri="{BB962C8B-B14F-4D97-AF65-F5344CB8AC3E}">
        <p14:creationId xmlns:p14="http://schemas.microsoft.com/office/powerpoint/2010/main" val="29277904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0E3D4A-DE6B-4A28-92EB-D869B79D2204}" type="datetimeFigureOut">
              <a:rPr lang="en-GB" smtClean="0"/>
              <a:t>10/05/2020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C38CC65-FCE5-4E86-8C1E-2B02721FE1B1}" type="slidenum">
              <a:rPr lang="en-GB" smtClean="0"/>
              <a:t>‹#›</a:t>
            </a:fld>
            <a:endParaRPr lang="en-GB"/>
          </a:p>
        </p:txBody>
      </p:sp>
    </p:spTree>
    <p:extLst>
      <p:ext uri="{BB962C8B-B14F-4D97-AF65-F5344CB8AC3E}">
        <p14:creationId xmlns:p14="http://schemas.microsoft.com/office/powerpoint/2010/main" val="11708252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40E3D4A-DE6B-4A28-92EB-D869B79D2204}" type="datetimeFigureOut">
              <a:rPr lang="en-GB" smtClean="0"/>
              <a:t>10/05/2020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38CC65-FCE5-4E86-8C1E-2B02721FE1B1}" type="slidenum">
              <a:rPr lang="en-GB" smtClean="0"/>
              <a:t>‹#›</a:t>
            </a:fld>
            <a:endParaRPr lang="en-GB"/>
          </a:p>
        </p:txBody>
      </p:sp>
    </p:spTree>
    <p:extLst>
      <p:ext uri="{BB962C8B-B14F-4D97-AF65-F5344CB8AC3E}">
        <p14:creationId xmlns:p14="http://schemas.microsoft.com/office/powerpoint/2010/main" val="246945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40E3D4A-DE6B-4A28-92EB-D869B79D2204}" type="datetimeFigureOut">
              <a:rPr lang="en-GB" smtClean="0"/>
              <a:t>10/05/2020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38CC65-FCE5-4E86-8C1E-2B02721FE1B1}" type="slidenum">
              <a:rPr lang="en-GB" smtClean="0"/>
              <a:t>‹#›</a:t>
            </a:fld>
            <a:endParaRPr lang="en-GB"/>
          </a:p>
        </p:txBody>
      </p:sp>
    </p:spTree>
    <p:extLst>
      <p:ext uri="{BB962C8B-B14F-4D97-AF65-F5344CB8AC3E}">
        <p14:creationId xmlns:p14="http://schemas.microsoft.com/office/powerpoint/2010/main" val="2528379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340E3D4A-DE6B-4A28-92EB-D869B79D2204}" type="datetimeFigureOut">
              <a:rPr lang="en-GB" smtClean="0"/>
              <a:t>10/05/2020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C38CC65-FCE5-4E86-8C1E-2B02721FE1B1}" type="slidenum">
              <a:rPr lang="en-GB" smtClean="0"/>
              <a:t>‹#›</a:t>
            </a:fld>
            <a:endParaRPr lang="en-GB"/>
          </a:p>
        </p:txBody>
      </p:sp>
    </p:spTree>
    <p:extLst>
      <p:ext uri="{BB962C8B-B14F-4D97-AF65-F5344CB8AC3E}">
        <p14:creationId xmlns:p14="http://schemas.microsoft.com/office/powerpoint/2010/main" val="37509481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0E3D4A-DE6B-4A28-92EB-D869B79D2204}" type="datetimeFigureOut">
              <a:rPr lang="en-GB" smtClean="0"/>
              <a:t>10/05/2020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38CC65-FCE5-4E86-8C1E-2B02721FE1B1}" type="slidenum">
              <a:rPr lang="en-GB" smtClean="0"/>
              <a:t>‹#›</a:t>
            </a:fld>
            <a:endParaRPr lang="en-GB"/>
          </a:p>
        </p:txBody>
      </p:sp>
    </p:spTree>
    <p:extLst>
      <p:ext uri="{BB962C8B-B14F-4D97-AF65-F5344CB8AC3E}">
        <p14:creationId xmlns:p14="http://schemas.microsoft.com/office/powerpoint/2010/main" val="24591747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0E3D4A-DE6B-4A28-92EB-D869B79D2204}" type="datetimeFigureOut">
              <a:rPr lang="en-GB" smtClean="0"/>
              <a:t>10/05/2020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38CC65-FCE5-4E86-8C1E-2B02721FE1B1}"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1449227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0E3D4A-DE6B-4A28-92EB-D869B79D2204}" type="datetimeFigureOut">
              <a:rPr lang="en-GB" smtClean="0"/>
              <a:t>10/05/2020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38CC65-FCE5-4E86-8C1E-2B02721FE1B1}" type="slidenum">
              <a:rPr lang="en-GB" smtClean="0"/>
              <a:t>‹#›</a:t>
            </a:fld>
            <a:endParaRPr lang="en-GB"/>
          </a:p>
        </p:txBody>
      </p:sp>
    </p:spTree>
    <p:extLst>
      <p:ext uri="{BB962C8B-B14F-4D97-AF65-F5344CB8AC3E}">
        <p14:creationId xmlns:p14="http://schemas.microsoft.com/office/powerpoint/2010/main" val="29608468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0E3D4A-DE6B-4A28-92EB-D869B79D2204}" type="datetimeFigureOut">
              <a:rPr lang="en-GB" smtClean="0"/>
              <a:t>10/05/2020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38CC65-FCE5-4E86-8C1E-2B02721FE1B1}"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5871616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0E3D4A-DE6B-4A28-92EB-D869B79D2204}" type="datetimeFigureOut">
              <a:rPr lang="en-GB" smtClean="0"/>
              <a:t>10/05/2020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38CC65-FCE5-4E86-8C1E-2B02721FE1B1}" type="slidenum">
              <a:rPr lang="en-GB" smtClean="0"/>
              <a:t>‹#›</a:t>
            </a:fld>
            <a:endParaRPr lang="en-GB"/>
          </a:p>
        </p:txBody>
      </p:sp>
    </p:spTree>
    <p:extLst>
      <p:ext uri="{BB962C8B-B14F-4D97-AF65-F5344CB8AC3E}">
        <p14:creationId xmlns:p14="http://schemas.microsoft.com/office/powerpoint/2010/main" val="5724273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0E3D4A-DE6B-4A28-92EB-D869B79D2204}" type="datetimeFigureOut">
              <a:rPr lang="en-GB" smtClean="0"/>
              <a:t>10/05/2020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38CC65-FCE5-4E86-8C1E-2B02721FE1B1}" type="slidenum">
              <a:rPr lang="en-GB" smtClean="0"/>
              <a:t>‹#›</a:t>
            </a:fld>
            <a:endParaRPr lang="en-GB"/>
          </a:p>
        </p:txBody>
      </p:sp>
    </p:spTree>
    <p:extLst>
      <p:ext uri="{BB962C8B-B14F-4D97-AF65-F5344CB8AC3E}">
        <p14:creationId xmlns:p14="http://schemas.microsoft.com/office/powerpoint/2010/main" val="29585048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0E3D4A-DE6B-4A28-92EB-D869B79D2204}" type="datetimeFigureOut">
              <a:rPr lang="en-GB" smtClean="0"/>
              <a:t>10/05/2020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38CC65-FCE5-4E86-8C1E-2B02721FE1B1}" type="slidenum">
              <a:rPr lang="en-GB" smtClean="0"/>
              <a:t>‹#›</a:t>
            </a:fld>
            <a:endParaRPr lang="en-GB"/>
          </a:p>
        </p:txBody>
      </p:sp>
    </p:spTree>
    <p:extLst>
      <p:ext uri="{BB962C8B-B14F-4D97-AF65-F5344CB8AC3E}">
        <p14:creationId xmlns:p14="http://schemas.microsoft.com/office/powerpoint/2010/main" val="16189850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340E3D4A-DE6B-4A28-92EB-D869B79D2204}" type="datetimeFigureOut">
              <a:rPr lang="en-GB" smtClean="0"/>
              <a:t>10/05/2020</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5C38CC65-FCE5-4E86-8C1E-2B02721FE1B1}" type="slidenum">
              <a:rPr lang="en-GB" smtClean="0"/>
              <a:t>‹#›</a:t>
            </a:fld>
            <a:endParaRPr lang="en-GB"/>
          </a:p>
        </p:txBody>
      </p:sp>
    </p:spTree>
    <p:extLst>
      <p:ext uri="{BB962C8B-B14F-4D97-AF65-F5344CB8AC3E}">
        <p14:creationId xmlns:p14="http://schemas.microsoft.com/office/powerpoint/2010/main" val="1594712734"/>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50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50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50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4pPr>
      <a:lvl5pPr marL="21145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senedd.wales/NAfW%20Documents/About%20the%20Assembly%20section%20documents/Safeguarding-Guidance-%20English.pdf" TargetMode="External"/><Relationship Id="rId2" Type="http://schemas.openxmlformats.org/officeDocument/2006/relationships/hyperlink" Target="https://www.prospects.ac.uk/job-profiles/special-educational-needs-teacher" TargetMode="External"/><Relationship Id="rId1" Type="http://schemas.openxmlformats.org/officeDocument/2006/relationships/slideLayout" Target="../slideLayouts/slideLayout1.xml"/><Relationship Id="rId5" Type="http://schemas.openxmlformats.org/officeDocument/2006/relationships/hyperlink" Target="https://www.managementstudyguide.com/communication-theory.htm" TargetMode="External"/><Relationship Id="rId4" Type="http://schemas.openxmlformats.org/officeDocument/2006/relationships/hyperlink" Target="https://www.tandfonline.com/doi/full/10.11120/plan.2002.0006000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92805-856C-434D-A1D0-B53660494879}"/>
              </a:ext>
            </a:extLst>
          </p:cNvPr>
          <p:cNvSpPr>
            <a:spLocks noGrp="1"/>
          </p:cNvSpPr>
          <p:nvPr>
            <p:ph type="ctrTitle"/>
          </p:nvPr>
        </p:nvSpPr>
        <p:spPr/>
        <p:txBody>
          <a:bodyPr>
            <a:normAutofit fontScale="90000"/>
          </a:bodyPr>
          <a:lstStyle/>
          <a:p>
            <a:r>
              <a:rPr lang="en-GB" dirty="0"/>
              <a:t>ECGE6001</a:t>
            </a:r>
            <a:br>
              <a:rPr lang="en-GB" dirty="0"/>
            </a:br>
            <a:r>
              <a:rPr lang="en-GB" dirty="0"/>
              <a:t>skills for life: employability and future pathways.</a:t>
            </a:r>
          </a:p>
        </p:txBody>
      </p:sp>
      <p:sp>
        <p:nvSpPr>
          <p:cNvPr id="3" name="Subtitle 2">
            <a:extLst>
              <a:ext uri="{FF2B5EF4-FFF2-40B4-BE49-F238E27FC236}">
                <a16:creationId xmlns:a16="http://schemas.microsoft.com/office/drawing/2014/main" id="{28012153-ADC4-450D-A931-6BDB67D37CB5}"/>
              </a:ext>
            </a:extLst>
          </p:cNvPr>
          <p:cNvSpPr>
            <a:spLocks noGrp="1"/>
          </p:cNvSpPr>
          <p:nvPr>
            <p:ph type="subTitle" idx="1"/>
          </p:nvPr>
        </p:nvSpPr>
        <p:spPr/>
        <p:txBody>
          <a:bodyPr/>
          <a:lstStyle/>
          <a:p>
            <a:r>
              <a:rPr lang="en-GB" dirty="0"/>
              <a:t>BY 1504390</a:t>
            </a:r>
          </a:p>
        </p:txBody>
      </p:sp>
    </p:spTree>
    <p:extLst>
      <p:ext uri="{BB962C8B-B14F-4D97-AF65-F5344CB8AC3E}">
        <p14:creationId xmlns:p14="http://schemas.microsoft.com/office/powerpoint/2010/main" val="3716752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8872D660-F77D-482B-AA63-D35E6B7DFA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5797" y="270917"/>
            <a:ext cx="6817612" cy="634191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167C77AE-DE83-4DC7-8B47-B0343E7DDD38}"/>
              </a:ext>
            </a:extLst>
          </p:cNvPr>
          <p:cNvSpPr/>
          <p:nvPr/>
        </p:nvSpPr>
        <p:spPr>
          <a:xfrm>
            <a:off x="6262161" y="542187"/>
            <a:ext cx="6062361" cy="2585323"/>
          </a:xfrm>
          <a:prstGeom prst="rect">
            <a:avLst/>
          </a:prstGeom>
          <a:noFill/>
        </p:spPr>
        <p:txBody>
          <a:bodyPr wrap="square" lIns="91440" tIns="45720" rIns="91440" bIns="45720">
            <a:spAutoFit/>
          </a:bodyPr>
          <a:lstStyle/>
          <a:p>
            <a:pPr algn="ctr"/>
            <a:r>
              <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ADDITIONAL LEARNING NEEDS TEACHER</a:t>
            </a:r>
          </a:p>
        </p:txBody>
      </p:sp>
      <p:sp>
        <p:nvSpPr>
          <p:cNvPr id="2" name="Rectangle 1">
            <a:extLst>
              <a:ext uri="{FF2B5EF4-FFF2-40B4-BE49-F238E27FC236}">
                <a16:creationId xmlns:a16="http://schemas.microsoft.com/office/drawing/2014/main" id="{18603CCF-9206-4BCA-922C-31A379EE5063}"/>
              </a:ext>
            </a:extLst>
          </p:cNvPr>
          <p:cNvSpPr/>
          <p:nvPr/>
        </p:nvSpPr>
        <p:spPr>
          <a:xfrm>
            <a:off x="7063409" y="6243503"/>
            <a:ext cx="1470274" cy="276999"/>
          </a:xfrm>
          <a:prstGeom prst="rect">
            <a:avLst/>
          </a:prstGeom>
        </p:spPr>
        <p:txBody>
          <a:bodyPr wrap="none">
            <a:spAutoFit/>
          </a:bodyPr>
          <a:lstStyle/>
          <a:p>
            <a:r>
              <a:rPr lang="en-GB" sz="1200" dirty="0">
                <a:latin typeface="Times New Roman" panose="02020603050405020304" pitchFamily="18" charset="0"/>
                <a:cs typeface="Times New Roman" panose="02020603050405020304" pitchFamily="18" charset="0"/>
              </a:rPr>
              <a:t>(googleimage,2020).</a:t>
            </a:r>
          </a:p>
        </p:txBody>
      </p:sp>
    </p:spTree>
    <p:extLst>
      <p:ext uri="{BB962C8B-B14F-4D97-AF65-F5344CB8AC3E}">
        <p14:creationId xmlns:p14="http://schemas.microsoft.com/office/powerpoint/2010/main" val="32872621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C97484AF-0484-4AC8-918B-4B3AC9E6A161}"/>
              </a:ext>
            </a:extLst>
          </p:cNvPr>
          <p:cNvSpPr/>
          <p:nvPr/>
        </p:nvSpPr>
        <p:spPr>
          <a:xfrm>
            <a:off x="726419" y="379343"/>
            <a:ext cx="10924692" cy="6019800"/>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732ECF88-AB60-474E-9AD7-EA4D8EDB4DBC}"/>
              </a:ext>
            </a:extLst>
          </p:cNvPr>
          <p:cNvSpPr txBox="1"/>
          <p:nvPr/>
        </p:nvSpPr>
        <p:spPr>
          <a:xfrm>
            <a:off x="2610678" y="2372139"/>
            <a:ext cx="8083826" cy="2554545"/>
          </a:xfrm>
          <a:prstGeom prst="rect">
            <a:avLst/>
          </a:prstGeom>
          <a:noFill/>
        </p:spPr>
        <p:txBody>
          <a:bodyPr wrap="square" rtlCol="0">
            <a:spAutoFit/>
          </a:bodyPr>
          <a:lstStyle/>
          <a:p>
            <a:r>
              <a:rPr lang="en-GB" sz="1600" dirty="0">
                <a:latin typeface="Times New Roman" panose="02020603050405020304" pitchFamily="18" charset="0"/>
                <a:cs typeface="Times New Roman" panose="02020603050405020304" pitchFamily="18" charset="0"/>
              </a:rPr>
              <a:t>As an additional learning needs teacher the role is to work with children and young people who need extra support, or require an advanced programme of learning, in order to reach their full educational potential.  The children may have conditions such as Autism, mental heath needs, physical disabilities and sensory impairments.</a:t>
            </a:r>
          </a:p>
          <a:p>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A key aspect of the job role is identifying individual needs and being responsible for creating a safe, stimulating and supportive learning environment.</a:t>
            </a:r>
          </a:p>
          <a:p>
            <a:endParaRPr lang="en-GB" sz="1600" dirty="0">
              <a:latin typeface="Times New Roman" panose="02020603050405020304" pitchFamily="18" charset="0"/>
              <a:cs typeface="Times New Roman" panose="02020603050405020304" pitchFamily="18" charset="0"/>
            </a:endParaRPr>
          </a:p>
          <a:p>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(Prospects,2020).</a:t>
            </a:r>
          </a:p>
        </p:txBody>
      </p:sp>
      <p:sp>
        <p:nvSpPr>
          <p:cNvPr id="6" name="Rectangle 5">
            <a:extLst>
              <a:ext uri="{FF2B5EF4-FFF2-40B4-BE49-F238E27FC236}">
                <a16:creationId xmlns:a16="http://schemas.microsoft.com/office/drawing/2014/main" id="{6B5C0CE7-2D65-455D-BBC5-A98DAFD6B0B8}"/>
              </a:ext>
            </a:extLst>
          </p:cNvPr>
          <p:cNvSpPr/>
          <p:nvPr/>
        </p:nvSpPr>
        <p:spPr>
          <a:xfrm>
            <a:off x="3607769" y="914076"/>
            <a:ext cx="5161991"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Role of the Job</a:t>
            </a:r>
          </a:p>
        </p:txBody>
      </p:sp>
    </p:spTree>
    <p:extLst>
      <p:ext uri="{BB962C8B-B14F-4D97-AF65-F5344CB8AC3E}">
        <p14:creationId xmlns:p14="http://schemas.microsoft.com/office/powerpoint/2010/main" val="29311588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8712F140-22EE-4E67-9BF3-D72B1A64210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0661" y="1329595"/>
            <a:ext cx="9819862" cy="5356127"/>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CB00D842-E0D4-45BE-A298-1A2151BAED90}"/>
              </a:ext>
            </a:extLst>
          </p:cNvPr>
          <p:cNvSpPr/>
          <p:nvPr/>
        </p:nvSpPr>
        <p:spPr>
          <a:xfrm>
            <a:off x="392264" y="172278"/>
            <a:ext cx="11699036" cy="923330"/>
          </a:xfrm>
          <a:prstGeom prst="rect">
            <a:avLst/>
          </a:prstGeom>
          <a:noFill/>
        </p:spPr>
        <p:txBody>
          <a:bodyPr wrap="none" lIns="91440" tIns="45720" rIns="91440" bIns="45720">
            <a:spAutoFit/>
          </a:bodyPr>
          <a:lstStyle/>
          <a:p>
            <a:pPr algn="ctr"/>
            <a:r>
              <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Safeguarding and child protection</a:t>
            </a:r>
          </a:p>
        </p:txBody>
      </p:sp>
      <p:sp>
        <p:nvSpPr>
          <p:cNvPr id="2" name="TextBox 1">
            <a:extLst>
              <a:ext uri="{FF2B5EF4-FFF2-40B4-BE49-F238E27FC236}">
                <a16:creationId xmlns:a16="http://schemas.microsoft.com/office/drawing/2014/main" id="{8C30ED89-BD18-4FEA-8028-6EFC5D4E6FB3}"/>
              </a:ext>
            </a:extLst>
          </p:cNvPr>
          <p:cNvSpPr txBox="1"/>
          <p:nvPr/>
        </p:nvSpPr>
        <p:spPr>
          <a:xfrm>
            <a:off x="10800523" y="6408723"/>
            <a:ext cx="1542570" cy="276999"/>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(googleimage,2020).</a:t>
            </a:r>
          </a:p>
        </p:txBody>
      </p:sp>
    </p:spTree>
    <p:extLst>
      <p:ext uri="{BB962C8B-B14F-4D97-AF65-F5344CB8AC3E}">
        <p14:creationId xmlns:p14="http://schemas.microsoft.com/office/powerpoint/2010/main" val="1751283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4FE394A-23DD-4093-96FB-C41D80439A90}"/>
              </a:ext>
            </a:extLst>
          </p:cNvPr>
          <p:cNvSpPr txBox="1"/>
          <p:nvPr/>
        </p:nvSpPr>
        <p:spPr>
          <a:xfrm>
            <a:off x="1060174" y="1351722"/>
            <a:ext cx="10442713" cy="3970318"/>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Commitment</a:t>
            </a: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Excellent Communication skills</a:t>
            </a: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Ability to build good relationships</a:t>
            </a: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Behaviour Management Skills- with the ability to manage confrontation and challenging behaviour</a:t>
            </a: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Problem solving skills and initiative</a:t>
            </a: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Team working skills liaising with other professionals</a:t>
            </a: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Organisational skills</a:t>
            </a: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An observant and responsive approach</a:t>
            </a: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Flexibility</a:t>
            </a: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Positive, energetic and enthusiastic outlook</a:t>
            </a: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Patience, understanding and empathy with children and parents</a:t>
            </a: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A sense of humour</a:t>
            </a: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Punctual </a:t>
            </a:r>
          </a:p>
          <a:p>
            <a:pPr marL="285750" indent="-285750">
              <a:buFont typeface="Arial" panose="020B0604020202020204" pitchFamily="34" charset="0"/>
              <a:buChar char="•"/>
            </a:pPr>
            <a:endParaRPr lang="en-GB" dirty="0"/>
          </a:p>
        </p:txBody>
      </p:sp>
      <p:sp>
        <p:nvSpPr>
          <p:cNvPr id="5" name="Rectangle 4">
            <a:extLst>
              <a:ext uri="{FF2B5EF4-FFF2-40B4-BE49-F238E27FC236}">
                <a16:creationId xmlns:a16="http://schemas.microsoft.com/office/drawing/2014/main" id="{5E53B5D3-150C-46EC-948E-20626B07221F}"/>
              </a:ext>
            </a:extLst>
          </p:cNvPr>
          <p:cNvSpPr/>
          <p:nvPr/>
        </p:nvSpPr>
        <p:spPr>
          <a:xfrm>
            <a:off x="5026636" y="197630"/>
            <a:ext cx="2138727" cy="923330"/>
          </a:xfrm>
          <a:prstGeom prst="rect">
            <a:avLst/>
          </a:prstGeom>
          <a:noFill/>
        </p:spPr>
        <p:txBody>
          <a:bodyPr wrap="square" lIns="91440" tIns="45720" rIns="91440" bIns="45720">
            <a:spAutoFit/>
          </a:bodyPr>
          <a:lstStyle/>
          <a:p>
            <a:pPr algn="ctr"/>
            <a:r>
              <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SKILLS</a:t>
            </a:r>
          </a:p>
        </p:txBody>
      </p:sp>
    </p:spTree>
    <p:extLst>
      <p:ext uri="{BB962C8B-B14F-4D97-AF65-F5344CB8AC3E}">
        <p14:creationId xmlns:p14="http://schemas.microsoft.com/office/powerpoint/2010/main" val="7340288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DC7EE92-2D6B-4606-93AC-746CC15FAF08}"/>
              </a:ext>
            </a:extLst>
          </p:cNvPr>
          <p:cNvSpPr/>
          <p:nvPr/>
        </p:nvSpPr>
        <p:spPr>
          <a:xfrm>
            <a:off x="455545" y="171127"/>
            <a:ext cx="4177747" cy="923330"/>
          </a:xfrm>
          <a:prstGeom prst="rect">
            <a:avLst/>
          </a:prstGeom>
          <a:noFill/>
        </p:spPr>
        <p:txBody>
          <a:bodyPr wrap="none" lIns="91440" tIns="45720" rIns="91440" bIns="45720">
            <a:spAutoFit/>
          </a:bodyPr>
          <a:lstStyle/>
          <a:p>
            <a:pPr algn="ctr"/>
            <a:r>
              <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REFERENCES</a:t>
            </a:r>
          </a:p>
        </p:txBody>
      </p:sp>
      <p:sp>
        <p:nvSpPr>
          <p:cNvPr id="2" name="TextBox 1">
            <a:extLst>
              <a:ext uri="{FF2B5EF4-FFF2-40B4-BE49-F238E27FC236}">
                <a16:creationId xmlns:a16="http://schemas.microsoft.com/office/drawing/2014/main" id="{3D4A3F31-5EAC-434C-B830-DF11CD6ED41D}"/>
              </a:ext>
            </a:extLst>
          </p:cNvPr>
          <p:cNvSpPr txBox="1"/>
          <p:nvPr/>
        </p:nvSpPr>
        <p:spPr>
          <a:xfrm>
            <a:off x="417443" y="1589109"/>
            <a:ext cx="11357113" cy="3139321"/>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Prospects, (2020). </a:t>
            </a:r>
            <a:r>
              <a:rPr lang="en-GB" sz="1200" i="1" dirty="0">
                <a:latin typeface="Times New Roman" panose="02020603050405020304" pitchFamily="18" charset="0"/>
                <a:cs typeface="Times New Roman" panose="02020603050405020304" pitchFamily="18" charset="0"/>
              </a:rPr>
              <a:t>Special educational needs teacher. </a:t>
            </a:r>
            <a:r>
              <a:rPr lang="en-GB" sz="1200" dirty="0">
                <a:latin typeface="Times New Roman" panose="02020603050405020304" pitchFamily="18" charset="0"/>
                <a:cs typeface="Times New Roman" panose="02020603050405020304" pitchFamily="18" charset="0"/>
              </a:rPr>
              <a:t>Available at: </a:t>
            </a:r>
            <a:r>
              <a:rPr lang="en-GB" sz="1200" dirty="0">
                <a:latin typeface="Times New Roman" panose="02020603050405020304" pitchFamily="18" charset="0"/>
                <a:cs typeface="Times New Roman" panose="02020603050405020304" pitchFamily="18" charset="0"/>
                <a:hlinkClick r:id="rId2"/>
              </a:rPr>
              <a:t>https://www.prospects.ac.uk/job-profiles/special-educational-needs-teacher</a:t>
            </a:r>
            <a:r>
              <a:rPr lang="en-GB" sz="1200" dirty="0">
                <a:latin typeface="Times New Roman" panose="02020603050405020304" pitchFamily="18" charset="0"/>
                <a:cs typeface="Times New Roman" panose="02020603050405020304" pitchFamily="18" charset="0"/>
              </a:rPr>
              <a:t> [Accessed 9</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May 2020].  </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Welsh Assembly Government, (2018). </a:t>
            </a:r>
            <a:r>
              <a:rPr lang="en-GB" sz="1200" i="1" dirty="0">
                <a:latin typeface="Times New Roman" panose="02020603050405020304" pitchFamily="18" charset="0"/>
                <a:cs typeface="Times New Roman" panose="02020603050405020304" pitchFamily="18" charset="0"/>
              </a:rPr>
              <a:t>Safeguarding Guidance Children and Young People. </a:t>
            </a:r>
            <a:r>
              <a:rPr lang="en-GB" sz="1200" dirty="0">
                <a:latin typeface="Times New Roman" panose="02020603050405020304" pitchFamily="18" charset="0"/>
                <a:cs typeface="Times New Roman" panose="02020603050405020304" pitchFamily="18" charset="0"/>
              </a:rPr>
              <a:t>Available at: </a:t>
            </a:r>
            <a:r>
              <a:rPr lang="en-GB" sz="1200" u="sng" dirty="0">
                <a:latin typeface="Times New Roman" panose="02020603050405020304" pitchFamily="18" charset="0"/>
                <a:cs typeface="Times New Roman" panose="02020603050405020304" pitchFamily="18" charset="0"/>
                <a:hlinkClick r:id="rId3"/>
              </a:rPr>
              <a:t>https://senedd.wales/NAfW%20Documents/About%20the%20Assembly%20section%20documents/Safeguarding-Guidance-%20English.pdf</a:t>
            </a:r>
            <a:r>
              <a:rPr lang="en-GB" sz="1200" dirty="0">
                <a:latin typeface="Times New Roman" panose="02020603050405020304" pitchFamily="18" charset="0"/>
                <a:cs typeface="Times New Roman" panose="02020603050405020304" pitchFamily="18" charset="0"/>
              </a:rPr>
              <a:t> [Accessed: 7</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May 2020].</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The Special Educational Needs and Disability Act, (2002). Available at: </a:t>
            </a:r>
            <a:r>
              <a:rPr lang="en-GB" sz="1200" u="sng" dirty="0">
                <a:latin typeface="Times New Roman" panose="02020603050405020304" pitchFamily="18" charset="0"/>
                <a:cs typeface="Times New Roman" panose="02020603050405020304" pitchFamily="18" charset="0"/>
                <a:hlinkClick r:id="rId4"/>
              </a:rPr>
              <a:t>https://www.tandfonline.com/doi/full/10.11120/plan.2002.00060004</a:t>
            </a:r>
            <a:r>
              <a:rPr lang="en-GB" sz="1200" dirty="0">
                <a:latin typeface="Times New Roman" panose="02020603050405020304" pitchFamily="18" charset="0"/>
                <a:cs typeface="Times New Roman" panose="02020603050405020304" pitchFamily="18" charset="0"/>
              </a:rPr>
              <a:t> [Accessed: 21 March 2020].</a:t>
            </a:r>
          </a:p>
          <a:p>
            <a:endParaRPr lang="en-GB" sz="1200" dirty="0">
              <a:latin typeface="Times New Roman" panose="02020603050405020304" pitchFamily="18" charset="0"/>
              <a:cs typeface="Times New Roman" panose="02020603050405020304" pitchFamily="18" charset="0"/>
            </a:endParaRPr>
          </a:p>
          <a:p>
            <a:r>
              <a:rPr lang="en-GB" sz="1200" dirty="0" err="1">
                <a:latin typeface="Times New Roman" panose="02020603050405020304" pitchFamily="18" charset="0"/>
                <a:cs typeface="Times New Roman" panose="02020603050405020304" pitchFamily="18" charset="0"/>
              </a:rPr>
              <a:t>Harackiewicz</a:t>
            </a:r>
            <a:r>
              <a:rPr lang="en-GB" sz="1200" dirty="0">
                <a:latin typeface="Times New Roman" panose="02020603050405020304" pitchFamily="18" charset="0"/>
                <a:cs typeface="Times New Roman" panose="02020603050405020304" pitchFamily="18" charset="0"/>
              </a:rPr>
              <a:t>, J. M. Barron, K. E. </a:t>
            </a:r>
            <a:r>
              <a:rPr lang="en-GB" sz="1200" dirty="0" err="1">
                <a:latin typeface="Times New Roman" panose="02020603050405020304" pitchFamily="18" charset="0"/>
                <a:cs typeface="Times New Roman" panose="02020603050405020304" pitchFamily="18" charset="0"/>
              </a:rPr>
              <a:t>Tauer</a:t>
            </a:r>
            <a:r>
              <a:rPr lang="en-GB" sz="1200" dirty="0">
                <a:latin typeface="Times New Roman" panose="02020603050405020304" pitchFamily="18" charset="0"/>
                <a:cs typeface="Times New Roman" panose="02020603050405020304" pitchFamily="18" charset="0"/>
              </a:rPr>
              <a:t>, J. M &amp; Elliot, A.J. (2002). </a:t>
            </a:r>
            <a:r>
              <a:rPr lang="en-GB" sz="1200" i="1" dirty="0">
                <a:latin typeface="Times New Roman" panose="02020603050405020304" pitchFamily="18" charset="0"/>
                <a:cs typeface="Times New Roman" panose="02020603050405020304" pitchFamily="18" charset="0"/>
              </a:rPr>
              <a:t>Short-term and long-term consequences of achievement goals. </a:t>
            </a:r>
            <a:r>
              <a:rPr lang="en-GB" sz="1200" dirty="0">
                <a:latin typeface="Times New Roman" panose="02020603050405020304" pitchFamily="18" charset="0"/>
                <a:cs typeface="Times New Roman" panose="02020603050405020304" pitchFamily="18" charset="0"/>
              </a:rPr>
              <a:t>Journal of Education Psychology, 92, 316-320.</a:t>
            </a:r>
          </a:p>
          <a:p>
            <a:r>
              <a:rPr lang="en-GB" sz="1200" dirty="0">
                <a:latin typeface="Times New Roman" panose="02020603050405020304" pitchFamily="18" charset="0"/>
                <a:cs typeface="Times New Roman" panose="02020603050405020304" pitchFamily="18" charset="0"/>
              </a:rPr>
              <a:t> </a:t>
            </a:r>
          </a:p>
          <a:p>
            <a:r>
              <a:rPr lang="en-GB" sz="1200" dirty="0" err="1">
                <a:latin typeface="Times New Roman" panose="02020603050405020304" pitchFamily="18" charset="0"/>
                <a:cs typeface="Times New Roman" panose="02020603050405020304" pitchFamily="18" charset="0"/>
              </a:rPr>
              <a:t>Jozsa</a:t>
            </a:r>
            <a:r>
              <a:rPr lang="en-GB" sz="1200" dirty="0">
                <a:latin typeface="Times New Roman" panose="02020603050405020304" pitchFamily="18" charset="0"/>
                <a:cs typeface="Times New Roman" panose="02020603050405020304" pitchFamily="18" charset="0"/>
              </a:rPr>
              <a:t>, K. </a:t>
            </a:r>
            <a:r>
              <a:rPr lang="en-GB" sz="1200" dirty="0" err="1">
                <a:latin typeface="Times New Roman" panose="02020603050405020304" pitchFamily="18" charset="0"/>
                <a:cs typeface="Times New Roman" panose="02020603050405020304" pitchFamily="18" charset="0"/>
              </a:rPr>
              <a:t>Kis</a:t>
            </a:r>
            <a:r>
              <a:rPr lang="en-GB" sz="1200" dirty="0">
                <a:latin typeface="Times New Roman" panose="02020603050405020304" pitchFamily="18" charset="0"/>
                <a:cs typeface="Times New Roman" panose="02020603050405020304" pitchFamily="18" charset="0"/>
              </a:rPr>
              <a:t>, N. and Barrett, K. (2019). </a:t>
            </a:r>
            <a:r>
              <a:rPr lang="en-GB" sz="1200" i="1" dirty="0">
                <a:latin typeface="Times New Roman" panose="02020603050405020304" pitchFamily="18" charset="0"/>
                <a:cs typeface="Times New Roman" panose="02020603050405020304" pitchFamily="18" charset="0"/>
              </a:rPr>
              <a:t>Mastery motivation, parenting and school achievement among Hungarian adolescents.</a:t>
            </a:r>
            <a:r>
              <a:rPr lang="en-GB" sz="1200" dirty="0">
                <a:latin typeface="Times New Roman" panose="02020603050405020304" pitchFamily="18" charset="0"/>
                <a:cs typeface="Times New Roman" panose="02020603050405020304" pitchFamily="18" charset="0"/>
              </a:rPr>
              <a:t> European Journal of Psychology of Education, 34, 317-339.</a:t>
            </a:r>
          </a:p>
          <a:p>
            <a:r>
              <a:rPr lang="en-GB" sz="1200" dirty="0">
                <a:latin typeface="Times New Roman" panose="02020603050405020304" pitchFamily="18" charset="0"/>
                <a:cs typeface="Times New Roman" panose="02020603050405020304" pitchFamily="18" charset="0"/>
              </a:rPr>
              <a:t> </a:t>
            </a:r>
          </a:p>
          <a:p>
            <a:r>
              <a:rPr lang="en-GB" sz="1200" dirty="0" err="1">
                <a:latin typeface="Times New Roman" panose="02020603050405020304" pitchFamily="18" charset="0"/>
                <a:cs typeface="Times New Roman" panose="02020603050405020304" pitchFamily="18" charset="0"/>
              </a:rPr>
              <a:t>Melnic</a:t>
            </a:r>
            <a:r>
              <a:rPr lang="en-GB" sz="1200" dirty="0">
                <a:latin typeface="Times New Roman" panose="02020603050405020304" pitchFamily="18" charset="0"/>
                <a:cs typeface="Times New Roman" panose="02020603050405020304" pitchFamily="18" charset="0"/>
              </a:rPr>
              <a:t>, A.S. and </a:t>
            </a:r>
            <a:r>
              <a:rPr lang="en-GB" sz="1200" dirty="0" err="1">
                <a:latin typeface="Times New Roman" panose="02020603050405020304" pitchFamily="18" charset="0"/>
                <a:cs typeface="Times New Roman" panose="02020603050405020304" pitchFamily="18" charset="0"/>
              </a:rPr>
              <a:t>Pulu</a:t>
            </a:r>
            <a:r>
              <a:rPr lang="en-GB" sz="1200" dirty="0">
                <a:latin typeface="Times New Roman" panose="02020603050405020304" pitchFamily="18" charset="0"/>
                <a:cs typeface="Times New Roman" panose="02020603050405020304" pitchFamily="18" charset="0"/>
              </a:rPr>
              <a:t>, T. (2018). </a:t>
            </a:r>
            <a:r>
              <a:rPr lang="en-GB" sz="1200" i="1" dirty="0">
                <a:latin typeface="Times New Roman" panose="02020603050405020304" pitchFamily="18" charset="0"/>
                <a:cs typeface="Times New Roman" panose="02020603050405020304" pitchFamily="18" charset="0"/>
              </a:rPr>
              <a:t>Performance, Motivation and Satisfaction of Work in Pre- University Education. </a:t>
            </a:r>
            <a:r>
              <a:rPr lang="en-GB" sz="1200" dirty="0">
                <a:latin typeface="Times New Roman" panose="02020603050405020304" pitchFamily="18" charset="0"/>
                <a:cs typeface="Times New Roman" panose="02020603050405020304" pitchFamily="18" charset="0"/>
              </a:rPr>
              <a:t>Economy Transdisciplinary Cognition, 21, 156-165.</a:t>
            </a:r>
            <a:r>
              <a:rPr lang="en-GB" sz="1200" i="1" dirty="0">
                <a:latin typeface="Times New Roman" panose="02020603050405020304" pitchFamily="18" charset="0"/>
                <a:cs typeface="Times New Roman" panose="02020603050405020304" pitchFamily="18" charset="0"/>
              </a:rPr>
              <a:t> </a:t>
            </a:r>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 </a:t>
            </a:r>
          </a:p>
          <a:p>
            <a:r>
              <a:rPr lang="en-GB" sz="1200" dirty="0">
                <a:latin typeface="Times New Roman" panose="02020603050405020304" pitchFamily="18" charset="0"/>
                <a:cs typeface="Times New Roman" panose="02020603050405020304" pitchFamily="18" charset="0"/>
              </a:rPr>
              <a:t>Scudder, S, F. (1980). </a:t>
            </a:r>
            <a:r>
              <a:rPr lang="en-GB" sz="1200" i="1" dirty="0">
                <a:latin typeface="Times New Roman" panose="02020603050405020304" pitchFamily="18" charset="0"/>
                <a:cs typeface="Times New Roman" panose="02020603050405020304" pitchFamily="18" charset="0"/>
              </a:rPr>
              <a:t>Communication Theory.</a:t>
            </a:r>
            <a:r>
              <a:rPr lang="en-GB" sz="1200" dirty="0">
                <a:latin typeface="Times New Roman" panose="02020603050405020304" pitchFamily="18" charset="0"/>
                <a:cs typeface="Times New Roman" panose="02020603050405020304" pitchFamily="18" charset="0"/>
              </a:rPr>
              <a:t> Available at: </a:t>
            </a:r>
            <a:r>
              <a:rPr lang="en-GB" sz="1200" u="sng" dirty="0">
                <a:latin typeface="Times New Roman" panose="02020603050405020304" pitchFamily="18" charset="0"/>
                <a:cs typeface="Times New Roman" panose="02020603050405020304" pitchFamily="18" charset="0"/>
                <a:hlinkClick r:id="rId5"/>
              </a:rPr>
              <a:t>https://www.managementstudyguide.com/communication-theory.htm</a:t>
            </a:r>
            <a:r>
              <a:rPr lang="en-GB" sz="1200" dirty="0">
                <a:latin typeface="Times New Roman" panose="02020603050405020304" pitchFamily="18" charset="0"/>
                <a:cs typeface="Times New Roman" panose="02020603050405020304" pitchFamily="18" charset="0"/>
              </a:rPr>
              <a:t> [Accessed: 7</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May 2020].</a:t>
            </a:r>
          </a:p>
          <a:p>
            <a:endParaRPr lang="en-GB" dirty="0"/>
          </a:p>
        </p:txBody>
      </p:sp>
    </p:spTree>
    <p:extLst>
      <p:ext uri="{BB962C8B-B14F-4D97-AF65-F5344CB8AC3E}">
        <p14:creationId xmlns:p14="http://schemas.microsoft.com/office/powerpoint/2010/main" val="986389914"/>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D06F1E"/>
      </a:dk2>
      <a:lt2>
        <a:srgbClr val="F0BE21"/>
      </a:lt2>
      <a:accent1>
        <a:srgbClr val="760603"/>
      </a:accent1>
      <a:accent2>
        <a:srgbClr val="9F761A"/>
      </a:accent2>
      <a:accent3>
        <a:srgbClr val="92A200"/>
      </a:accent3>
      <a:accent4>
        <a:srgbClr val="4AA157"/>
      </a:accent4>
      <a:accent5>
        <a:srgbClr val="46788D"/>
      </a:accent5>
      <a:accent6>
        <a:srgbClr val="A848A8"/>
      </a:accent6>
      <a:hlink>
        <a:srgbClr val="460402"/>
      </a:hlink>
      <a:folHlink>
        <a:srgbClr val="991111"/>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162000"/>
                <a:satMod val="200000"/>
                <a:lumMod val="124000"/>
              </a:schemeClr>
            </a:gs>
            <a:gs pos="100000">
              <a:schemeClr val="phClr">
                <a:shade val="96000"/>
                <a:hueMod val="88000"/>
                <a:satMod val="220000"/>
                <a:lumMod val="82000"/>
              </a:schemeClr>
            </a:gs>
          </a:gsLst>
          <a:lin ang="6120000" scaled="1"/>
        </a:gradFill>
        <a:gradFill rotWithShape="1">
          <a:gsLst>
            <a:gs pos="0">
              <a:schemeClr val="phClr">
                <a:tint val="97000"/>
                <a:hueMod val="142000"/>
                <a:satMod val="200000"/>
                <a:lumMod val="118000"/>
              </a:schemeClr>
            </a:gs>
            <a:gs pos="100000">
              <a:schemeClr val="phClr">
                <a:shade val="92000"/>
                <a:hueMod val="22000"/>
                <a:satMod val="220000"/>
                <a:lumMod val="62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282EB108-EDE6-4B8E-957B-D4A69BF580EA}"/>
    </a:ext>
  </a:extLst>
</a:theme>
</file>

<file path=docProps/app.xml><?xml version="1.0" encoding="utf-8"?>
<Properties xmlns="http://schemas.openxmlformats.org/officeDocument/2006/extended-properties" xmlns:vt="http://schemas.openxmlformats.org/officeDocument/2006/docPropsVTypes">
  <Template>Slice</Template>
  <TotalTime>269</TotalTime>
  <Words>456</Words>
  <Application>Microsoft Office PowerPoint</Application>
  <PresentationFormat>Widescreen</PresentationFormat>
  <Paragraphs>41</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Century Gothic</vt:lpstr>
      <vt:lpstr>Times New Roman</vt:lpstr>
      <vt:lpstr>Wingdings 3</vt:lpstr>
      <vt:lpstr>Slice</vt:lpstr>
      <vt:lpstr>ECGE6001 skills for life: employability and future pathways.</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ECGE6001 skills for life: employability and future pathways.</dc:title>
  <dc:creator>User</dc:creator>
  <cp:lastModifiedBy>User</cp:lastModifiedBy>
  <cp:revision>7</cp:revision>
  <dcterms:created xsi:type="dcterms:W3CDTF">2020-05-10T13:30:51Z</dcterms:created>
  <dcterms:modified xsi:type="dcterms:W3CDTF">2020-05-10T19:35:51Z</dcterms:modified>
</cp:coreProperties>
</file>