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handoutMasterIdLst>
    <p:handoutMasterId r:id="rId52"/>
  </p:handoutMasterIdLst>
  <p:sldIdLst>
    <p:sldId id="277" r:id="rId2"/>
    <p:sldId id="299" r:id="rId3"/>
    <p:sldId id="300" r:id="rId4"/>
    <p:sldId id="257" r:id="rId5"/>
    <p:sldId id="301" r:id="rId6"/>
    <p:sldId id="302" r:id="rId7"/>
    <p:sldId id="303" r:id="rId8"/>
    <p:sldId id="304" r:id="rId9"/>
    <p:sldId id="271" r:id="rId10"/>
    <p:sldId id="324" r:id="rId11"/>
    <p:sldId id="265" r:id="rId12"/>
    <p:sldId id="261" r:id="rId13"/>
    <p:sldId id="278" r:id="rId14"/>
    <p:sldId id="279" r:id="rId15"/>
    <p:sldId id="280" r:id="rId16"/>
    <p:sldId id="281" r:id="rId17"/>
    <p:sldId id="282" r:id="rId18"/>
    <p:sldId id="268" r:id="rId19"/>
    <p:sldId id="283" r:id="rId20"/>
    <p:sldId id="262" r:id="rId21"/>
    <p:sldId id="263" r:id="rId22"/>
    <p:sldId id="264" r:id="rId23"/>
    <p:sldId id="258" r:id="rId24"/>
    <p:sldId id="260" r:id="rId25"/>
    <p:sldId id="273" r:id="rId26"/>
    <p:sldId id="274" r:id="rId27"/>
    <p:sldId id="272" r:id="rId28"/>
    <p:sldId id="270" r:id="rId29"/>
    <p:sldId id="275" r:id="rId30"/>
    <p:sldId id="286" r:id="rId31"/>
    <p:sldId id="307" r:id="rId32"/>
    <p:sldId id="308" r:id="rId33"/>
    <p:sldId id="309" r:id="rId34"/>
    <p:sldId id="310" r:id="rId35"/>
    <p:sldId id="311" r:id="rId36"/>
    <p:sldId id="312" r:id="rId37"/>
    <p:sldId id="313" r:id="rId38"/>
    <p:sldId id="314" r:id="rId39"/>
    <p:sldId id="315" r:id="rId40"/>
    <p:sldId id="316" r:id="rId41"/>
    <p:sldId id="317" r:id="rId42"/>
    <p:sldId id="318" r:id="rId43"/>
    <p:sldId id="319" r:id="rId44"/>
    <p:sldId id="320" r:id="rId45"/>
    <p:sldId id="321" r:id="rId46"/>
    <p:sldId id="322" r:id="rId47"/>
    <p:sldId id="323" r:id="rId48"/>
    <p:sldId id="285" r:id="rId49"/>
    <p:sldId id="284" r:id="rId5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05" d="100"/>
          <a:sy n="105" d="100"/>
        </p:scale>
        <p:origin x="117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21D79-7498-4E76-8F30-8933F9480EA1}" type="doc">
      <dgm:prSet loTypeId="urn:microsoft.com/office/officeart/2005/8/layout/cycle5" loCatId="cycle" qsTypeId="urn:microsoft.com/office/officeart/2005/8/quickstyle/3d7" qsCatId="3D" csTypeId="urn:microsoft.com/office/officeart/2005/8/colors/accent3_1" csCatId="accent3" phldr="1"/>
      <dgm:spPr/>
      <dgm:t>
        <a:bodyPr/>
        <a:lstStyle/>
        <a:p>
          <a:endParaRPr lang="en-US"/>
        </a:p>
      </dgm:t>
    </dgm:pt>
    <dgm:pt modelId="{97A939AA-BE11-4851-963C-0839F913D1DF}">
      <dgm:prSet phldrT="[Text]" custT="1"/>
      <dgm:spPr/>
      <dgm:t>
        <a:bodyPr/>
        <a:lstStyle/>
        <a:p>
          <a:r>
            <a:rPr lang="en-US" sz="1600" dirty="0"/>
            <a:t>Define the basic requirements</a:t>
          </a:r>
        </a:p>
      </dgm:t>
    </dgm:pt>
    <dgm:pt modelId="{0CABD9CB-8AE4-4B4C-AC55-7045E8F4DAB9}" type="parTrans" cxnId="{AA6A275D-6E45-4B6A-85D8-27445EF372F1}">
      <dgm:prSet/>
      <dgm:spPr/>
      <dgm:t>
        <a:bodyPr/>
        <a:lstStyle/>
        <a:p>
          <a:endParaRPr lang="en-US"/>
        </a:p>
      </dgm:t>
    </dgm:pt>
    <dgm:pt modelId="{F6B628DC-F6B9-4375-87B8-AF0FE9C59D17}" type="sibTrans" cxnId="{AA6A275D-6E45-4B6A-85D8-27445EF372F1}">
      <dgm:prSet/>
      <dgm:spPr/>
      <dgm:t>
        <a:bodyPr/>
        <a:lstStyle/>
        <a:p>
          <a:endParaRPr lang="en-US"/>
        </a:p>
      </dgm:t>
    </dgm:pt>
    <dgm:pt modelId="{FB80A480-2D77-496E-8684-33A3FBBAFE2E}">
      <dgm:prSet phldrT="[Text]" custT="1"/>
      <dgm:spPr/>
      <dgm:t>
        <a:bodyPr/>
        <a:lstStyle/>
        <a:p>
          <a:r>
            <a:rPr lang="en-US" sz="1600" dirty="0"/>
            <a:t>Create a working prototype</a:t>
          </a:r>
        </a:p>
      </dgm:t>
    </dgm:pt>
    <dgm:pt modelId="{21AE1939-4B8D-4B9C-B2DF-76ECA3A9ECA6}" type="parTrans" cxnId="{4233822B-551D-413A-9510-3CE38575888A}">
      <dgm:prSet/>
      <dgm:spPr/>
      <dgm:t>
        <a:bodyPr/>
        <a:lstStyle/>
        <a:p>
          <a:endParaRPr lang="en-US"/>
        </a:p>
      </dgm:t>
    </dgm:pt>
    <dgm:pt modelId="{228E2CFC-2C6A-43D8-B5C5-6562D7540EFD}" type="sibTrans" cxnId="{4233822B-551D-413A-9510-3CE38575888A}">
      <dgm:prSet/>
      <dgm:spPr/>
      <dgm:t>
        <a:bodyPr/>
        <a:lstStyle/>
        <a:p>
          <a:endParaRPr lang="en-US"/>
        </a:p>
      </dgm:t>
    </dgm:pt>
    <dgm:pt modelId="{46C0CEBB-F47E-46BC-93A6-DDB65753A310}">
      <dgm:prSet phldrT="[Text]" custT="1"/>
      <dgm:spPr/>
      <dgm:t>
        <a:bodyPr/>
        <a:lstStyle/>
        <a:p>
          <a:r>
            <a:rPr lang="en-US" sz="1600" dirty="0"/>
            <a:t>Verification of the working prototype</a:t>
          </a:r>
        </a:p>
      </dgm:t>
    </dgm:pt>
    <dgm:pt modelId="{B6B23435-AA82-41E3-A751-156EED920542}" type="parTrans" cxnId="{BAF5FC0A-26E0-44B4-A1E3-8CEE71E25CE9}">
      <dgm:prSet/>
      <dgm:spPr/>
      <dgm:t>
        <a:bodyPr/>
        <a:lstStyle/>
        <a:p>
          <a:endParaRPr lang="en-US"/>
        </a:p>
      </dgm:t>
    </dgm:pt>
    <dgm:pt modelId="{0BF5FFF1-BAB2-46D8-A848-94F761326AF2}" type="sibTrans" cxnId="{BAF5FC0A-26E0-44B4-A1E3-8CEE71E25CE9}">
      <dgm:prSet/>
      <dgm:spPr/>
      <dgm:t>
        <a:bodyPr/>
        <a:lstStyle/>
        <a:p>
          <a:endParaRPr lang="en-US"/>
        </a:p>
      </dgm:t>
    </dgm:pt>
    <dgm:pt modelId="{8645BC6E-4F4D-49B8-81AE-6E9D9569A680}">
      <dgm:prSet phldrT="[Text]" custT="1"/>
      <dgm:spPr/>
      <dgm:t>
        <a:bodyPr/>
        <a:lstStyle/>
        <a:p>
          <a:r>
            <a:rPr lang="en-US" sz="1600" dirty="0"/>
            <a:t>Evaluate</a:t>
          </a:r>
        </a:p>
        <a:p>
          <a:r>
            <a:rPr lang="en-US" sz="1600" dirty="0"/>
            <a:t>And</a:t>
          </a:r>
        </a:p>
        <a:p>
          <a:r>
            <a:rPr lang="en-US" sz="1600" dirty="0"/>
            <a:t>Deliberate  the requirements</a:t>
          </a:r>
        </a:p>
      </dgm:t>
    </dgm:pt>
    <dgm:pt modelId="{6B2B0C6C-4F4D-40B0-BF1B-D73C311889C4}" type="parTrans" cxnId="{24828C9C-647E-485A-BFF5-C5EFB16FF247}">
      <dgm:prSet/>
      <dgm:spPr/>
      <dgm:t>
        <a:bodyPr/>
        <a:lstStyle/>
        <a:p>
          <a:endParaRPr lang="en-US"/>
        </a:p>
      </dgm:t>
    </dgm:pt>
    <dgm:pt modelId="{9131E2A9-10AD-487E-9625-C55B0C581D9B}" type="sibTrans" cxnId="{24828C9C-647E-485A-BFF5-C5EFB16FF247}">
      <dgm:prSet/>
      <dgm:spPr/>
      <dgm:t>
        <a:bodyPr/>
        <a:lstStyle/>
        <a:p>
          <a:endParaRPr lang="en-US">
            <a:solidFill>
              <a:schemeClr val="tx1"/>
            </a:solidFill>
          </a:endParaRPr>
        </a:p>
      </dgm:t>
    </dgm:pt>
    <dgm:pt modelId="{6CD6FD9C-5F94-45A0-AAE4-BE2E854DAE2E}" type="pres">
      <dgm:prSet presAssocID="{96221D79-7498-4E76-8F30-8933F9480EA1}" presName="cycle" presStyleCnt="0">
        <dgm:presLayoutVars>
          <dgm:dir/>
          <dgm:resizeHandles val="exact"/>
        </dgm:presLayoutVars>
      </dgm:prSet>
      <dgm:spPr/>
    </dgm:pt>
    <dgm:pt modelId="{C1C20BFE-A032-4EF8-9E1B-B7DAE3B064E3}" type="pres">
      <dgm:prSet presAssocID="{97A939AA-BE11-4851-963C-0839F913D1DF}" presName="node" presStyleLbl="node1" presStyleIdx="0" presStyleCnt="4">
        <dgm:presLayoutVars>
          <dgm:bulletEnabled val="1"/>
        </dgm:presLayoutVars>
      </dgm:prSet>
      <dgm:spPr/>
    </dgm:pt>
    <dgm:pt modelId="{1B1D7BA1-2E8A-49B5-ABE8-8E79A1D93385}" type="pres">
      <dgm:prSet presAssocID="{97A939AA-BE11-4851-963C-0839F913D1DF}" presName="spNode" presStyleCnt="0"/>
      <dgm:spPr/>
    </dgm:pt>
    <dgm:pt modelId="{65905873-C17F-42B8-9FD3-C2C67C7D433D}" type="pres">
      <dgm:prSet presAssocID="{F6B628DC-F6B9-4375-87B8-AF0FE9C59D17}" presName="sibTrans" presStyleLbl="sibTrans1D1" presStyleIdx="0" presStyleCnt="4"/>
      <dgm:spPr/>
    </dgm:pt>
    <dgm:pt modelId="{DA4DF6E8-30BF-4798-9652-6C37429D3BB4}" type="pres">
      <dgm:prSet presAssocID="{FB80A480-2D77-496E-8684-33A3FBBAFE2E}" presName="node" presStyleLbl="node1" presStyleIdx="1" presStyleCnt="4">
        <dgm:presLayoutVars>
          <dgm:bulletEnabled val="1"/>
        </dgm:presLayoutVars>
      </dgm:prSet>
      <dgm:spPr/>
    </dgm:pt>
    <dgm:pt modelId="{30F66248-B129-400C-83B4-3EFEFEE83347}" type="pres">
      <dgm:prSet presAssocID="{FB80A480-2D77-496E-8684-33A3FBBAFE2E}" presName="spNode" presStyleCnt="0"/>
      <dgm:spPr/>
    </dgm:pt>
    <dgm:pt modelId="{CDCA1FE3-C9D3-454E-9FC1-372E716913D7}" type="pres">
      <dgm:prSet presAssocID="{228E2CFC-2C6A-43D8-B5C5-6562D7540EFD}" presName="sibTrans" presStyleLbl="sibTrans1D1" presStyleIdx="1" presStyleCnt="4"/>
      <dgm:spPr/>
    </dgm:pt>
    <dgm:pt modelId="{E0B3E5E1-FC64-43E0-9E8E-1D1FF298D5BA}" type="pres">
      <dgm:prSet presAssocID="{46C0CEBB-F47E-46BC-93A6-DDB65753A310}" presName="node" presStyleLbl="node1" presStyleIdx="2" presStyleCnt="4">
        <dgm:presLayoutVars>
          <dgm:bulletEnabled val="1"/>
        </dgm:presLayoutVars>
      </dgm:prSet>
      <dgm:spPr/>
    </dgm:pt>
    <dgm:pt modelId="{D608D301-6274-4C92-9A1B-FAF31D5D4D03}" type="pres">
      <dgm:prSet presAssocID="{46C0CEBB-F47E-46BC-93A6-DDB65753A310}" presName="spNode" presStyleCnt="0"/>
      <dgm:spPr/>
    </dgm:pt>
    <dgm:pt modelId="{B8D7D349-617B-4B50-BF1A-2B9FA7BD90CD}" type="pres">
      <dgm:prSet presAssocID="{0BF5FFF1-BAB2-46D8-A848-94F761326AF2}" presName="sibTrans" presStyleLbl="sibTrans1D1" presStyleIdx="2" presStyleCnt="4"/>
      <dgm:spPr/>
    </dgm:pt>
    <dgm:pt modelId="{601C6BE9-F76F-429B-8EEB-471BFD9C5EC9}" type="pres">
      <dgm:prSet presAssocID="{8645BC6E-4F4D-49B8-81AE-6E9D9569A680}" presName="node" presStyleLbl="node1" presStyleIdx="3" presStyleCnt="4" custRadScaleRad="100161" custRadScaleInc="674">
        <dgm:presLayoutVars>
          <dgm:bulletEnabled val="1"/>
        </dgm:presLayoutVars>
      </dgm:prSet>
      <dgm:spPr/>
    </dgm:pt>
    <dgm:pt modelId="{FED964D4-9A83-4514-9D87-789A711116CA}" type="pres">
      <dgm:prSet presAssocID="{8645BC6E-4F4D-49B8-81AE-6E9D9569A680}" presName="spNode" presStyleCnt="0"/>
      <dgm:spPr/>
    </dgm:pt>
    <dgm:pt modelId="{36991D4C-A124-419A-9E3A-3BD152EA5F99}" type="pres">
      <dgm:prSet presAssocID="{9131E2A9-10AD-487E-9625-C55B0C581D9B}" presName="sibTrans" presStyleLbl="sibTrans1D1" presStyleIdx="3" presStyleCnt="4"/>
      <dgm:spPr/>
    </dgm:pt>
  </dgm:ptLst>
  <dgm:cxnLst>
    <dgm:cxn modelId="{BAF5FC0A-26E0-44B4-A1E3-8CEE71E25CE9}" srcId="{96221D79-7498-4E76-8F30-8933F9480EA1}" destId="{46C0CEBB-F47E-46BC-93A6-DDB65753A310}" srcOrd="2" destOrd="0" parTransId="{B6B23435-AA82-41E3-A751-156EED920542}" sibTransId="{0BF5FFF1-BAB2-46D8-A848-94F761326AF2}"/>
    <dgm:cxn modelId="{A3E43F1A-5A91-4A16-9D11-BE6AC08C5275}" type="presOf" srcId="{9131E2A9-10AD-487E-9625-C55B0C581D9B}" destId="{36991D4C-A124-419A-9E3A-3BD152EA5F99}" srcOrd="0" destOrd="0" presId="urn:microsoft.com/office/officeart/2005/8/layout/cycle5"/>
    <dgm:cxn modelId="{7A928A26-8E5F-441F-BB3E-6353821085FE}" type="presOf" srcId="{96221D79-7498-4E76-8F30-8933F9480EA1}" destId="{6CD6FD9C-5F94-45A0-AAE4-BE2E854DAE2E}" srcOrd="0" destOrd="0" presId="urn:microsoft.com/office/officeart/2005/8/layout/cycle5"/>
    <dgm:cxn modelId="{4233822B-551D-413A-9510-3CE38575888A}" srcId="{96221D79-7498-4E76-8F30-8933F9480EA1}" destId="{FB80A480-2D77-496E-8684-33A3FBBAFE2E}" srcOrd="1" destOrd="0" parTransId="{21AE1939-4B8D-4B9C-B2DF-76ECA3A9ECA6}" sibTransId="{228E2CFC-2C6A-43D8-B5C5-6562D7540EFD}"/>
    <dgm:cxn modelId="{404E162F-EA09-400C-A9FA-EB16FD0866B1}" type="presOf" srcId="{0BF5FFF1-BAB2-46D8-A848-94F761326AF2}" destId="{B8D7D349-617B-4B50-BF1A-2B9FA7BD90CD}" srcOrd="0" destOrd="0" presId="urn:microsoft.com/office/officeart/2005/8/layout/cycle5"/>
    <dgm:cxn modelId="{56B50735-EB21-4DB8-BDB3-F756DDDC72D1}" type="presOf" srcId="{8645BC6E-4F4D-49B8-81AE-6E9D9569A680}" destId="{601C6BE9-F76F-429B-8EEB-471BFD9C5EC9}" srcOrd="0" destOrd="0" presId="urn:microsoft.com/office/officeart/2005/8/layout/cycle5"/>
    <dgm:cxn modelId="{514E2D55-F7E5-4D45-BADC-EB1C9C0A0A31}" type="presOf" srcId="{228E2CFC-2C6A-43D8-B5C5-6562D7540EFD}" destId="{CDCA1FE3-C9D3-454E-9FC1-372E716913D7}" srcOrd="0" destOrd="0" presId="urn:microsoft.com/office/officeart/2005/8/layout/cycle5"/>
    <dgm:cxn modelId="{AA6A275D-6E45-4B6A-85D8-27445EF372F1}" srcId="{96221D79-7498-4E76-8F30-8933F9480EA1}" destId="{97A939AA-BE11-4851-963C-0839F913D1DF}" srcOrd="0" destOrd="0" parTransId="{0CABD9CB-8AE4-4B4C-AC55-7045E8F4DAB9}" sibTransId="{F6B628DC-F6B9-4375-87B8-AF0FE9C59D17}"/>
    <dgm:cxn modelId="{3B6B616C-5A66-40CC-81DD-46876CB1E17C}" type="presOf" srcId="{46C0CEBB-F47E-46BC-93A6-DDB65753A310}" destId="{E0B3E5E1-FC64-43E0-9E8E-1D1FF298D5BA}" srcOrd="0" destOrd="0" presId="urn:microsoft.com/office/officeart/2005/8/layout/cycle5"/>
    <dgm:cxn modelId="{8D608A83-B4F7-476E-BB13-827164F4CA98}" type="presOf" srcId="{FB80A480-2D77-496E-8684-33A3FBBAFE2E}" destId="{DA4DF6E8-30BF-4798-9652-6C37429D3BB4}" srcOrd="0" destOrd="0" presId="urn:microsoft.com/office/officeart/2005/8/layout/cycle5"/>
    <dgm:cxn modelId="{24828C9C-647E-485A-BFF5-C5EFB16FF247}" srcId="{96221D79-7498-4E76-8F30-8933F9480EA1}" destId="{8645BC6E-4F4D-49B8-81AE-6E9D9569A680}" srcOrd="3" destOrd="0" parTransId="{6B2B0C6C-4F4D-40B0-BF1B-D73C311889C4}" sibTransId="{9131E2A9-10AD-487E-9625-C55B0C581D9B}"/>
    <dgm:cxn modelId="{48A3C3A6-BB94-41A5-9BFB-48C3A50E63F6}" type="presOf" srcId="{97A939AA-BE11-4851-963C-0839F913D1DF}" destId="{C1C20BFE-A032-4EF8-9E1B-B7DAE3B064E3}" srcOrd="0" destOrd="0" presId="urn:microsoft.com/office/officeart/2005/8/layout/cycle5"/>
    <dgm:cxn modelId="{F95B58B2-08CF-4C8C-8DD4-7BE9254B4F4D}" type="presOf" srcId="{F6B628DC-F6B9-4375-87B8-AF0FE9C59D17}" destId="{65905873-C17F-42B8-9FD3-C2C67C7D433D}" srcOrd="0" destOrd="0" presId="urn:microsoft.com/office/officeart/2005/8/layout/cycle5"/>
    <dgm:cxn modelId="{38FD0E15-35DD-4C83-8D90-32FD239CC9DF}" type="presParOf" srcId="{6CD6FD9C-5F94-45A0-AAE4-BE2E854DAE2E}" destId="{C1C20BFE-A032-4EF8-9E1B-B7DAE3B064E3}" srcOrd="0" destOrd="0" presId="urn:microsoft.com/office/officeart/2005/8/layout/cycle5"/>
    <dgm:cxn modelId="{FE219C0D-526D-441F-87F1-7400BF412FB2}" type="presParOf" srcId="{6CD6FD9C-5F94-45A0-AAE4-BE2E854DAE2E}" destId="{1B1D7BA1-2E8A-49B5-ABE8-8E79A1D93385}" srcOrd="1" destOrd="0" presId="urn:microsoft.com/office/officeart/2005/8/layout/cycle5"/>
    <dgm:cxn modelId="{156FAF90-0BB6-410C-A969-F589DDAB2B31}" type="presParOf" srcId="{6CD6FD9C-5F94-45A0-AAE4-BE2E854DAE2E}" destId="{65905873-C17F-42B8-9FD3-C2C67C7D433D}" srcOrd="2" destOrd="0" presId="urn:microsoft.com/office/officeart/2005/8/layout/cycle5"/>
    <dgm:cxn modelId="{B8DFEFFE-F2F1-4A2D-8928-9B84F714BA1C}" type="presParOf" srcId="{6CD6FD9C-5F94-45A0-AAE4-BE2E854DAE2E}" destId="{DA4DF6E8-30BF-4798-9652-6C37429D3BB4}" srcOrd="3" destOrd="0" presId="urn:microsoft.com/office/officeart/2005/8/layout/cycle5"/>
    <dgm:cxn modelId="{139D2E43-C8B6-4855-931D-3218A102D425}" type="presParOf" srcId="{6CD6FD9C-5F94-45A0-AAE4-BE2E854DAE2E}" destId="{30F66248-B129-400C-83B4-3EFEFEE83347}" srcOrd="4" destOrd="0" presId="urn:microsoft.com/office/officeart/2005/8/layout/cycle5"/>
    <dgm:cxn modelId="{AB500115-B543-4D0D-BB26-34CB67702136}" type="presParOf" srcId="{6CD6FD9C-5F94-45A0-AAE4-BE2E854DAE2E}" destId="{CDCA1FE3-C9D3-454E-9FC1-372E716913D7}" srcOrd="5" destOrd="0" presId="urn:microsoft.com/office/officeart/2005/8/layout/cycle5"/>
    <dgm:cxn modelId="{A42CF63C-079D-4622-B7AA-77ADBF442C67}" type="presParOf" srcId="{6CD6FD9C-5F94-45A0-AAE4-BE2E854DAE2E}" destId="{E0B3E5E1-FC64-43E0-9E8E-1D1FF298D5BA}" srcOrd="6" destOrd="0" presId="urn:microsoft.com/office/officeart/2005/8/layout/cycle5"/>
    <dgm:cxn modelId="{3C6365BE-6D1D-4055-AC36-FA02F20405F9}" type="presParOf" srcId="{6CD6FD9C-5F94-45A0-AAE4-BE2E854DAE2E}" destId="{D608D301-6274-4C92-9A1B-FAF31D5D4D03}" srcOrd="7" destOrd="0" presId="urn:microsoft.com/office/officeart/2005/8/layout/cycle5"/>
    <dgm:cxn modelId="{98EAE1C9-2693-4E76-8D87-305C50CD0003}" type="presParOf" srcId="{6CD6FD9C-5F94-45A0-AAE4-BE2E854DAE2E}" destId="{B8D7D349-617B-4B50-BF1A-2B9FA7BD90CD}" srcOrd="8" destOrd="0" presId="urn:microsoft.com/office/officeart/2005/8/layout/cycle5"/>
    <dgm:cxn modelId="{DB959255-C8A3-4358-AB60-8C0264C76DD6}" type="presParOf" srcId="{6CD6FD9C-5F94-45A0-AAE4-BE2E854DAE2E}" destId="{601C6BE9-F76F-429B-8EEB-471BFD9C5EC9}" srcOrd="9" destOrd="0" presId="urn:microsoft.com/office/officeart/2005/8/layout/cycle5"/>
    <dgm:cxn modelId="{C8810CC3-A693-4370-A59F-DFCD74F7D2C1}" type="presParOf" srcId="{6CD6FD9C-5F94-45A0-AAE4-BE2E854DAE2E}" destId="{FED964D4-9A83-4514-9D87-789A711116CA}" srcOrd="10" destOrd="0" presId="urn:microsoft.com/office/officeart/2005/8/layout/cycle5"/>
    <dgm:cxn modelId="{D1B636DE-A473-4E73-BA80-7ED5321DFE8C}" type="presParOf" srcId="{6CD6FD9C-5F94-45A0-AAE4-BE2E854DAE2E}" destId="{36991D4C-A124-419A-9E3A-3BD152EA5F99}"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20BFE-A032-4EF8-9E1B-B7DAE3B064E3}">
      <dsp:nvSpPr>
        <dsp:cNvPr id="0" name=""/>
        <dsp:cNvSpPr/>
      </dsp:nvSpPr>
      <dsp:spPr>
        <a:xfrm>
          <a:off x="3324807" y="801"/>
          <a:ext cx="1659360" cy="1078584"/>
        </a:xfrm>
        <a:prstGeom prst="roundRect">
          <a:avLst/>
        </a:prstGeom>
        <a:solidFill>
          <a:schemeClr val="lt1">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Define the basic requirements</a:t>
          </a:r>
        </a:p>
      </dsp:txBody>
      <dsp:txXfrm>
        <a:off x="3377459" y="53453"/>
        <a:ext cx="1554056" cy="973280"/>
      </dsp:txXfrm>
    </dsp:sp>
    <dsp:sp modelId="{65905873-C17F-42B8-9FD3-C2C67C7D433D}">
      <dsp:nvSpPr>
        <dsp:cNvPr id="0" name=""/>
        <dsp:cNvSpPr/>
      </dsp:nvSpPr>
      <dsp:spPr>
        <a:xfrm>
          <a:off x="2372068" y="540093"/>
          <a:ext cx="3564838" cy="3564838"/>
        </a:xfrm>
        <a:custGeom>
          <a:avLst/>
          <a:gdLst/>
          <a:ahLst/>
          <a:cxnLst/>
          <a:rect l="0" t="0" r="0" b="0"/>
          <a:pathLst>
            <a:path>
              <a:moveTo>
                <a:pt x="2841304" y="348620"/>
              </a:moveTo>
              <a:arcTo wR="1782419" hR="1782419" stAng="18386791" swAng="1634203"/>
            </a:path>
          </a:pathLst>
        </a:custGeom>
        <a:noFill/>
        <a:ln w="9525" cap="flat" cmpd="sng" algn="ctr">
          <a:solidFill>
            <a:schemeClr val="accent3">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sp>
    <dsp:sp modelId="{DA4DF6E8-30BF-4798-9652-6C37429D3BB4}">
      <dsp:nvSpPr>
        <dsp:cNvPr id="0" name=""/>
        <dsp:cNvSpPr/>
      </dsp:nvSpPr>
      <dsp:spPr>
        <a:xfrm>
          <a:off x="5107226" y="1783220"/>
          <a:ext cx="1659360" cy="1078584"/>
        </a:xfrm>
        <a:prstGeom prst="roundRect">
          <a:avLst/>
        </a:prstGeom>
        <a:solidFill>
          <a:schemeClr val="lt1">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Create a working prototype</a:t>
          </a:r>
        </a:p>
      </dsp:txBody>
      <dsp:txXfrm>
        <a:off x="5159878" y="1835872"/>
        <a:ext cx="1554056" cy="973280"/>
      </dsp:txXfrm>
    </dsp:sp>
    <dsp:sp modelId="{CDCA1FE3-C9D3-454E-9FC1-372E716913D7}">
      <dsp:nvSpPr>
        <dsp:cNvPr id="0" name=""/>
        <dsp:cNvSpPr/>
      </dsp:nvSpPr>
      <dsp:spPr>
        <a:xfrm>
          <a:off x="2372068" y="540093"/>
          <a:ext cx="3564838" cy="3564838"/>
        </a:xfrm>
        <a:custGeom>
          <a:avLst/>
          <a:gdLst/>
          <a:ahLst/>
          <a:cxnLst/>
          <a:rect l="0" t="0" r="0" b="0"/>
          <a:pathLst>
            <a:path>
              <a:moveTo>
                <a:pt x="3380102" y="2572625"/>
              </a:moveTo>
              <a:arcTo wR="1782419" hR="1782419" stAng="1579006" swAng="1634203"/>
            </a:path>
          </a:pathLst>
        </a:custGeom>
        <a:noFill/>
        <a:ln w="9525" cap="flat" cmpd="sng" algn="ctr">
          <a:solidFill>
            <a:schemeClr val="accent3">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sp>
    <dsp:sp modelId="{E0B3E5E1-FC64-43E0-9E8E-1D1FF298D5BA}">
      <dsp:nvSpPr>
        <dsp:cNvPr id="0" name=""/>
        <dsp:cNvSpPr/>
      </dsp:nvSpPr>
      <dsp:spPr>
        <a:xfrm>
          <a:off x="3324807" y="3565639"/>
          <a:ext cx="1659360" cy="1078584"/>
        </a:xfrm>
        <a:prstGeom prst="roundRect">
          <a:avLst/>
        </a:prstGeom>
        <a:solidFill>
          <a:schemeClr val="lt1">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Verification of the working prototype</a:t>
          </a:r>
        </a:p>
      </dsp:txBody>
      <dsp:txXfrm>
        <a:off x="3377459" y="3618291"/>
        <a:ext cx="1554056" cy="973280"/>
      </dsp:txXfrm>
    </dsp:sp>
    <dsp:sp modelId="{B8D7D349-617B-4B50-BF1A-2B9FA7BD90CD}">
      <dsp:nvSpPr>
        <dsp:cNvPr id="0" name=""/>
        <dsp:cNvSpPr/>
      </dsp:nvSpPr>
      <dsp:spPr>
        <a:xfrm>
          <a:off x="2368468" y="538205"/>
          <a:ext cx="3564838" cy="3564838"/>
        </a:xfrm>
        <a:custGeom>
          <a:avLst/>
          <a:gdLst/>
          <a:ahLst/>
          <a:cxnLst/>
          <a:rect l="0" t="0" r="0" b="0"/>
          <a:pathLst>
            <a:path>
              <a:moveTo>
                <a:pt x="725511" y="3217676"/>
              </a:moveTo>
              <a:arcTo wR="1782419" hR="1782419" stAng="7582051" swAng="1644768"/>
            </a:path>
          </a:pathLst>
        </a:custGeom>
        <a:noFill/>
        <a:ln w="9525" cap="flat" cmpd="sng" algn="ctr">
          <a:solidFill>
            <a:schemeClr val="accent3">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sp>
    <dsp:sp modelId="{601C6BE9-F76F-429B-8EEB-471BFD9C5EC9}">
      <dsp:nvSpPr>
        <dsp:cNvPr id="0" name=""/>
        <dsp:cNvSpPr/>
      </dsp:nvSpPr>
      <dsp:spPr>
        <a:xfrm>
          <a:off x="1539529" y="1776919"/>
          <a:ext cx="1659360" cy="1078584"/>
        </a:xfrm>
        <a:prstGeom prst="roundRect">
          <a:avLst/>
        </a:prstGeom>
        <a:solidFill>
          <a:schemeClr val="lt1">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Evaluate</a:t>
          </a:r>
        </a:p>
        <a:p>
          <a:pPr marL="0" lvl="0" indent="0" algn="ctr" defTabSz="711200">
            <a:lnSpc>
              <a:spcPct val="90000"/>
            </a:lnSpc>
            <a:spcBef>
              <a:spcPct val="0"/>
            </a:spcBef>
            <a:spcAft>
              <a:spcPct val="35000"/>
            </a:spcAft>
            <a:buNone/>
          </a:pPr>
          <a:r>
            <a:rPr lang="en-US" sz="1600" kern="1200" dirty="0"/>
            <a:t>And</a:t>
          </a:r>
        </a:p>
        <a:p>
          <a:pPr marL="0" lvl="0" indent="0" algn="ctr" defTabSz="711200">
            <a:lnSpc>
              <a:spcPct val="90000"/>
            </a:lnSpc>
            <a:spcBef>
              <a:spcPct val="0"/>
            </a:spcBef>
            <a:spcAft>
              <a:spcPct val="35000"/>
            </a:spcAft>
            <a:buNone/>
          </a:pPr>
          <a:r>
            <a:rPr lang="en-US" sz="1600" kern="1200" dirty="0"/>
            <a:t>Deliberate  the requirements</a:t>
          </a:r>
        </a:p>
      </dsp:txBody>
      <dsp:txXfrm>
        <a:off x="1592181" y="1829571"/>
        <a:ext cx="1554056" cy="973280"/>
      </dsp:txXfrm>
    </dsp:sp>
    <dsp:sp modelId="{36991D4C-A124-419A-9E3A-3BD152EA5F99}">
      <dsp:nvSpPr>
        <dsp:cNvPr id="0" name=""/>
        <dsp:cNvSpPr/>
      </dsp:nvSpPr>
      <dsp:spPr>
        <a:xfrm>
          <a:off x="2368441" y="541995"/>
          <a:ext cx="3564838" cy="3564838"/>
        </a:xfrm>
        <a:custGeom>
          <a:avLst/>
          <a:gdLst/>
          <a:ahLst/>
          <a:cxnLst/>
          <a:rect l="0" t="0" r="0" b="0"/>
          <a:pathLst>
            <a:path>
              <a:moveTo>
                <a:pt x="188198" y="985249"/>
              </a:moveTo>
              <a:arcTo wR="1782419" hR="1782419" stAng="12394005" swAng="1628716"/>
            </a:path>
          </a:pathLst>
        </a:custGeom>
        <a:noFill/>
        <a:ln w="9525" cap="flat" cmpd="sng" algn="ctr">
          <a:solidFill>
            <a:schemeClr val="accent3">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a:extLst>
              <a:ext uri="{FF2B5EF4-FFF2-40B4-BE49-F238E27FC236}">
                <a16:creationId xmlns:a16="http://schemas.microsoft.com/office/drawing/2014/main" id="{30246EBF-8188-F440-A5E7-AD428882322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F73D68AF-B5F0-D94E-A8B6-2B774F688EC7}" type="slidenum">
              <a:rPr lang="en-US" altLang="en-US"/>
              <a:pPr algn="r" eaLnBrk="1" hangingPunct="1">
                <a:spcBef>
                  <a:spcPct val="0"/>
                </a:spcBef>
              </a:pPr>
              <a:t>2</a:t>
            </a:fld>
            <a:endParaRPr lang="en-US" altLang="en-US"/>
          </a:p>
        </p:txBody>
      </p:sp>
      <p:sp>
        <p:nvSpPr>
          <p:cNvPr id="53250" name="Rectangle 2">
            <a:extLst>
              <a:ext uri="{FF2B5EF4-FFF2-40B4-BE49-F238E27FC236}">
                <a16:creationId xmlns:a16="http://schemas.microsoft.com/office/drawing/2014/main" id="{9C6CB387-1397-C045-AF8A-990F6F88B35D}"/>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7FA3900B-DCC2-464A-B860-AD58E0F707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55390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a:extLst>
              <a:ext uri="{FF2B5EF4-FFF2-40B4-BE49-F238E27FC236}">
                <a16:creationId xmlns:a16="http://schemas.microsoft.com/office/drawing/2014/main" id="{AF99014B-B086-3C42-8500-099C5D94463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1D8A58D-F5D4-554C-9FDF-3764F2B77317}" type="slidenum">
              <a:rPr lang="en-US" altLang="en-US"/>
              <a:pPr algn="r" eaLnBrk="1" hangingPunct="1">
                <a:spcBef>
                  <a:spcPct val="0"/>
                </a:spcBef>
              </a:pPr>
              <a:t>3</a:t>
            </a:fld>
            <a:endParaRPr lang="en-US" altLang="en-US"/>
          </a:p>
        </p:txBody>
      </p:sp>
      <p:sp>
        <p:nvSpPr>
          <p:cNvPr id="55298" name="Rectangle 2">
            <a:extLst>
              <a:ext uri="{FF2B5EF4-FFF2-40B4-BE49-F238E27FC236}">
                <a16:creationId xmlns:a16="http://schemas.microsoft.com/office/drawing/2014/main" id="{243FA028-07DB-2842-9624-2A04363D6566}"/>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3A4C38C0-DE25-214C-8DFF-00FE6D2C6FC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48556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2D91ADF-B5E4-6E44-B524-934AAEC10467}"/>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1FD9F08-629D-654B-B4E9-2CFE5C69B1CD}" type="slidenum">
              <a:rPr lang="en-US" altLang="en-US"/>
              <a:pPr algn="r" eaLnBrk="1" hangingPunct="1">
                <a:spcBef>
                  <a:spcPct val="0"/>
                </a:spcBef>
              </a:pPr>
              <a:t>31</a:t>
            </a:fld>
            <a:endParaRPr lang="en-US" altLang="en-US"/>
          </a:p>
        </p:txBody>
      </p:sp>
      <p:sp>
        <p:nvSpPr>
          <p:cNvPr id="19459" name="Rectangle 2">
            <a:extLst>
              <a:ext uri="{FF2B5EF4-FFF2-40B4-BE49-F238E27FC236}">
                <a16:creationId xmlns:a16="http://schemas.microsoft.com/office/drawing/2014/main" id="{A0807B37-CEB2-1849-9A43-A3F0F2364F59}"/>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762659F5-2E63-6E4F-B760-C3E9961E07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32658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3F81C8AE-2524-CA40-A44A-E52D33D290FF}"/>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86D3E1CC-D857-F44A-9FAC-90EE390AB847}" type="slidenum">
              <a:rPr lang="en-US" altLang="en-US"/>
              <a:pPr algn="r" eaLnBrk="1" hangingPunct="1">
                <a:spcBef>
                  <a:spcPct val="0"/>
                </a:spcBef>
              </a:pPr>
              <a:t>32</a:t>
            </a:fld>
            <a:endParaRPr lang="en-US" altLang="en-US"/>
          </a:p>
        </p:txBody>
      </p:sp>
      <p:sp>
        <p:nvSpPr>
          <p:cNvPr id="21507" name="Rectangle 2">
            <a:extLst>
              <a:ext uri="{FF2B5EF4-FFF2-40B4-BE49-F238E27FC236}">
                <a16:creationId xmlns:a16="http://schemas.microsoft.com/office/drawing/2014/main" id="{1E86F1E6-0D81-E148-BF70-588EE1A60A01}"/>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B36B8422-5A29-DD45-A71D-9D5AFACA23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864944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youtube.com/watch?v=JvLW51zLTV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agilemodeling.com/essays/initialRequirementsModeling.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ideo.com/?source=post_page---------------------------"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hyperlink" Target="https://medium.theuxblog.com/11-best-prototyping-tools-for-ui-ux-designers-how-to-choose-the-right-one-c5dc69720c47"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49938" y="1340768"/>
            <a:ext cx="6400800" cy="3363913"/>
          </a:xfrm>
        </p:spPr>
        <p:txBody>
          <a:bodyPr/>
          <a:lstStyle/>
          <a:p>
            <a:pPr eaLnBrk="1" hangingPunct="1"/>
            <a:r>
              <a:rPr lang="en-GB" altLang="en-US" dirty="0">
                <a:solidFill>
                  <a:schemeClr val="tx1"/>
                </a:solidFill>
              </a:rPr>
              <a:t>Changemakers, Creativity and Value Creation</a:t>
            </a:r>
          </a:p>
          <a:p>
            <a:pPr eaLnBrk="1" hangingPunct="1"/>
            <a:r>
              <a:rPr lang="en-GB" altLang="en-US" dirty="0">
                <a:solidFill>
                  <a:schemeClr val="tx1"/>
                </a:solidFill>
              </a:rPr>
              <a:t>Title: Prototyping</a:t>
            </a:r>
          </a:p>
          <a:p>
            <a:pPr eaLnBrk="1" hangingPunct="1"/>
            <a:r>
              <a:rPr lang="en-GB" altLang="en-US" dirty="0">
                <a:solidFill>
                  <a:schemeClr val="tx1"/>
                </a:solidFill>
              </a:rPr>
              <a:t>Week-9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a:extLst>
              <a:ext uri="{FF2B5EF4-FFF2-40B4-BE49-F238E27FC236}">
                <a16:creationId xmlns:a16="http://schemas.microsoft.com/office/drawing/2014/main" id="{112085DF-DF9C-6B4E-BA59-512816ADB726}"/>
              </a:ext>
            </a:extLst>
          </p:cNvPr>
          <p:cNvSpPr>
            <a:spLocks noChangeArrowheads="1"/>
          </p:cNvSpPr>
          <p:nvPr/>
        </p:nvSpPr>
        <p:spPr bwMode="auto">
          <a:xfrm>
            <a:off x="251520" y="265381"/>
            <a:ext cx="8461375"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IE" altLang="en-US" sz="4000" dirty="0">
              <a:solidFill>
                <a:schemeClr val="tx2"/>
              </a:solidFill>
            </a:endParaRPr>
          </a:p>
          <a:p>
            <a:pPr algn="ctr" eaLnBrk="1" hangingPunct="1"/>
            <a:r>
              <a:rPr lang="en-GB" altLang="en-US" sz="4000" b="1" dirty="0"/>
              <a:t>Protype, Types of Prototype and their Usage, Prototyping tools, Prototyping based Methodologies</a:t>
            </a:r>
          </a:p>
          <a:p>
            <a:pPr algn="ctr" eaLnBrk="1" hangingPunct="1"/>
            <a:endParaRPr lang="en-IE" altLang="en-US" sz="4000" dirty="0">
              <a:solidFill>
                <a:schemeClr val="tx2"/>
              </a:solidFill>
            </a:endParaRPr>
          </a:p>
        </p:txBody>
      </p:sp>
    </p:spTree>
    <p:extLst>
      <p:ext uri="{BB962C8B-B14F-4D97-AF65-F5344CB8AC3E}">
        <p14:creationId xmlns:p14="http://schemas.microsoft.com/office/powerpoint/2010/main" val="4144806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1">
            <a:extLst>
              <a:ext uri="{FF2B5EF4-FFF2-40B4-BE49-F238E27FC236}">
                <a16:creationId xmlns:a16="http://schemas.microsoft.com/office/drawing/2014/main" id="{CEC2508A-DB79-D240-9535-048CE579FF4C}"/>
              </a:ext>
            </a:extLst>
          </p:cNvPr>
          <p:cNvSpPr>
            <a:spLocks noChangeArrowheads="1"/>
          </p:cNvSpPr>
          <p:nvPr/>
        </p:nvSpPr>
        <p:spPr bwMode="auto">
          <a:xfrm>
            <a:off x="323528" y="692696"/>
            <a:ext cx="7848600"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a:r>
              <a:rPr lang="en-GB" altLang="en-US" sz="1600" dirty="0">
                <a:solidFill>
                  <a:srgbClr val="212121"/>
                </a:solidFill>
                <a:latin typeface="PT Serif" panose="020A0603040505020204" pitchFamily="18" charset="77"/>
              </a:rPr>
              <a:t>We frequently come across different types of prototypes and their applications but do not clearly understand the real purpose or necessity of the application of the prototype. </a:t>
            </a:r>
          </a:p>
          <a:p>
            <a:pPr algn="just"/>
            <a:endParaRPr lang="en-GB" altLang="en-US" sz="1600" dirty="0">
              <a:solidFill>
                <a:srgbClr val="212121"/>
              </a:solidFill>
              <a:latin typeface="PT Serif" panose="020A0603040505020204" pitchFamily="18" charset="77"/>
            </a:endParaRPr>
          </a:p>
          <a:p>
            <a:pPr algn="just"/>
            <a:r>
              <a:rPr lang="en-GB" altLang="en-US" sz="1600" dirty="0">
                <a:solidFill>
                  <a:srgbClr val="212121"/>
                </a:solidFill>
                <a:latin typeface="PT Serif" panose="020A0603040505020204" pitchFamily="18" charset="77"/>
              </a:rPr>
              <a:t>We get questions like how good should the prototype be? Does it need to work properly? </a:t>
            </a:r>
          </a:p>
          <a:p>
            <a:pPr algn="just"/>
            <a:endParaRPr lang="en-GB" altLang="en-US" sz="1600" dirty="0">
              <a:solidFill>
                <a:srgbClr val="212121"/>
              </a:solidFill>
              <a:latin typeface="PT Serif" panose="020A0603040505020204" pitchFamily="18" charset="77"/>
            </a:endParaRPr>
          </a:p>
          <a:p>
            <a:pPr algn="just"/>
            <a:r>
              <a:rPr lang="en-GB" altLang="en-US" sz="1600" b="1" dirty="0">
                <a:solidFill>
                  <a:srgbClr val="212121"/>
                </a:solidFill>
                <a:latin typeface="PT Serif" panose="020A0603040505020204" pitchFamily="18" charset="77"/>
              </a:rPr>
              <a:t>What is a prototype? </a:t>
            </a:r>
          </a:p>
          <a:p>
            <a:pPr algn="just"/>
            <a:endParaRPr lang="en-GB" altLang="en-US" sz="1600" dirty="0">
              <a:solidFill>
                <a:srgbClr val="212121"/>
              </a:solidFill>
              <a:latin typeface="PT Serif" panose="020A0603040505020204" pitchFamily="18" charset="77"/>
            </a:endParaRPr>
          </a:p>
          <a:p>
            <a:pPr algn="just"/>
            <a:r>
              <a:rPr lang="en-GB" altLang="en-US" sz="1600" dirty="0">
                <a:solidFill>
                  <a:srgbClr val="212121"/>
                </a:solidFill>
                <a:latin typeface="PT Serif" panose="020A0603040505020204" pitchFamily="18" charset="77"/>
              </a:rPr>
              <a:t>A prototype is a basic working model, mock-up or a simple simulation of the product which leads us to create a minimal viable product to final product and variations. </a:t>
            </a:r>
          </a:p>
          <a:p>
            <a:pPr algn="just"/>
            <a:endParaRPr lang="en-GB" altLang="en-US" sz="1600" dirty="0">
              <a:solidFill>
                <a:srgbClr val="212121"/>
              </a:solidFill>
              <a:latin typeface="PT Serif" panose="020A0603040505020204" pitchFamily="18" charset="77"/>
            </a:endParaRPr>
          </a:p>
          <a:p>
            <a:pPr algn="just"/>
            <a:r>
              <a:rPr lang="en-GB" altLang="en-US" sz="1600" dirty="0">
                <a:solidFill>
                  <a:srgbClr val="212121"/>
                </a:solidFill>
                <a:latin typeface="PT Serif" panose="020A0603040505020204" pitchFamily="18" charset="77"/>
              </a:rPr>
              <a:t>A prototype could be a working model, representational (non-working) model, miniature or a scale model, video or a photo demonstration based on the factors like a problem to be solved, the mandate of the end customer, investor/industry requirements or prototype that best satisfies the purpose.</a:t>
            </a:r>
          </a:p>
          <a:p>
            <a:pPr algn="just"/>
            <a:endParaRPr lang="en-GB" altLang="en-US" sz="1600" dirty="0">
              <a:solidFill>
                <a:srgbClr val="212121"/>
              </a:solidFill>
              <a:latin typeface="PT Serif" panose="020A0603040505020204" pitchFamily="18" charset="77"/>
            </a:endParaRPr>
          </a:p>
        </p:txBody>
      </p:sp>
    </p:spTree>
    <p:extLst>
      <p:ext uri="{BB962C8B-B14F-4D97-AF65-F5344CB8AC3E}">
        <p14:creationId xmlns:p14="http://schemas.microsoft.com/office/powerpoint/2010/main" val="4231367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98AE21D-601C-4147-98F6-55C4C4CD41E4}"/>
              </a:ext>
            </a:extLst>
          </p:cNvPr>
          <p:cNvSpPr>
            <a:spLocks noGrp="1"/>
          </p:cNvSpPr>
          <p:nvPr>
            <p:ph type="title"/>
          </p:nvPr>
        </p:nvSpPr>
        <p:spPr>
          <a:xfrm>
            <a:off x="628650" y="548680"/>
            <a:ext cx="7886700" cy="1047750"/>
          </a:xfrm>
        </p:spPr>
        <p:txBody>
          <a:bodyPr>
            <a:normAutofit/>
          </a:bodyPr>
          <a:lstStyle/>
          <a:p>
            <a:pPr>
              <a:defRPr/>
            </a:pPr>
            <a:r>
              <a:rPr lang="en-US" altLang="en-US" sz="4000" b="1" dirty="0">
                <a:solidFill>
                  <a:srgbClr val="004E6D"/>
                </a:solidFill>
              </a:rPr>
              <a:t>Prototyping Defined</a:t>
            </a:r>
          </a:p>
        </p:txBody>
      </p:sp>
      <p:sp>
        <p:nvSpPr>
          <p:cNvPr id="10242" name="Content Placeholder 2">
            <a:extLst>
              <a:ext uri="{FF2B5EF4-FFF2-40B4-BE49-F238E27FC236}">
                <a16:creationId xmlns:a16="http://schemas.microsoft.com/office/drawing/2014/main" id="{DB15784F-935F-418B-8135-990B1763A49D}"/>
              </a:ext>
            </a:extLst>
          </p:cNvPr>
          <p:cNvSpPr>
            <a:spLocks noGrp="1"/>
          </p:cNvSpPr>
          <p:nvPr>
            <p:ph idx="1"/>
          </p:nvPr>
        </p:nvSpPr>
        <p:spPr>
          <a:xfrm>
            <a:off x="683568" y="1700808"/>
            <a:ext cx="7886700" cy="3937000"/>
          </a:xfrm>
        </p:spPr>
        <p:txBody>
          <a:bodyPr>
            <a:normAutofit/>
          </a:bodyPr>
          <a:lstStyle/>
          <a:p>
            <a:pPr marL="274320" indent="-274320" algn="just" fontAlgn="auto">
              <a:spcAft>
                <a:spcPts val="0"/>
              </a:spcAft>
              <a:buClr>
                <a:schemeClr val="accent3"/>
              </a:buClr>
              <a:buFont typeface="Wingdings 3" pitchFamily="18" charset="2"/>
              <a:buNone/>
              <a:defRPr/>
            </a:pPr>
            <a:r>
              <a:rPr lang="en-US" sz="2200" dirty="0"/>
              <a:t>   </a:t>
            </a:r>
          </a:p>
          <a:p>
            <a:pPr marL="274320" indent="-274320" algn="just" fontAlgn="auto">
              <a:spcAft>
                <a:spcPts val="0"/>
              </a:spcAft>
              <a:buClr>
                <a:schemeClr val="accent3"/>
              </a:buClr>
              <a:buFont typeface="Wingdings 3" pitchFamily="18" charset="2"/>
              <a:buNone/>
              <a:defRPr/>
            </a:pPr>
            <a:r>
              <a:rPr lang="en-US" sz="2200" b="1" dirty="0">
                <a:hlinkClick r:id="rId2"/>
              </a:rPr>
              <a:t>Prototyping</a:t>
            </a:r>
            <a:r>
              <a:rPr lang="en-US" sz="2200" dirty="0"/>
              <a:t> is the process of quickly putting together a working model (a prototype) in order to test various aspects of a design, illustrate ideas or features and gather early user feedback.</a:t>
            </a:r>
            <a:endParaRPr lang="en-US" sz="2200" dirty="0">
              <a:solidFill>
                <a:srgbClr val="FF0000"/>
              </a:solidFill>
            </a:endParaRPr>
          </a:p>
          <a:p>
            <a:pPr marL="274320" indent="-274320" algn="just" fontAlgn="auto">
              <a:spcAft>
                <a:spcPts val="0"/>
              </a:spcAft>
              <a:buClr>
                <a:schemeClr val="accent3"/>
              </a:buClr>
              <a:buFont typeface="Wingdings 3" pitchFamily="18" charset="2"/>
              <a:buNone/>
              <a:defRPr/>
            </a:pPr>
            <a:endParaRPr lang="en-US" sz="2200" dirty="0">
              <a:solidFill>
                <a:srgbClr val="FF0000"/>
              </a:solidFill>
            </a:endParaRPr>
          </a:p>
          <a:p>
            <a:pPr marL="274320" indent="-274320" algn="just" fontAlgn="auto">
              <a:spcAft>
                <a:spcPts val="0"/>
              </a:spcAft>
              <a:buClr>
                <a:schemeClr val="accent3"/>
              </a:buClr>
              <a:buFont typeface="Wingdings 3" pitchFamily="18" charset="2"/>
              <a:buNone/>
              <a:defRPr/>
            </a:pPr>
            <a:r>
              <a:rPr lang="en-US" sz="2200" dirty="0">
                <a:solidFill>
                  <a:schemeClr val="accent5"/>
                </a:solidFill>
              </a:rPr>
              <a:t> </a:t>
            </a:r>
            <a:r>
              <a:rPr lang="en-US" sz="2200" b="1" dirty="0">
                <a:solidFill>
                  <a:schemeClr val="accent5"/>
                </a:solidFill>
              </a:rPr>
              <a:t> </a:t>
            </a:r>
            <a:r>
              <a:rPr lang="en-US" sz="2200" b="1" dirty="0">
                <a:solidFill>
                  <a:srgbClr val="00B0F0"/>
                </a:solidFill>
              </a:rPr>
              <a:t>IEEE</a:t>
            </a:r>
            <a:r>
              <a:rPr lang="en-US" sz="2200" b="1" dirty="0">
                <a:solidFill>
                  <a:schemeClr val="accent5"/>
                </a:solidFill>
              </a:rPr>
              <a:t> </a:t>
            </a:r>
            <a:r>
              <a:rPr lang="en-US" sz="2200" dirty="0"/>
              <a:t>defines </a:t>
            </a:r>
            <a:r>
              <a:rPr lang="en-US" sz="2200" b="1" dirty="0"/>
              <a:t>prototyping</a:t>
            </a:r>
            <a:r>
              <a:rPr lang="en-US" sz="2200" dirty="0"/>
              <a:t> as “ A type of development in which emphasis is placed on developing prototypes early in the development process to permit early feedback and analysis in support of the development process.”</a:t>
            </a:r>
            <a:endParaRPr lang="en-US" sz="2200" dirty="0">
              <a:solidFill>
                <a:schemeClr val="accent5"/>
              </a:solidFill>
            </a:endParaRPr>
          </a:p>
          <a:p>
            <a:pPr marL="274320" indent="-274320" fontAlgn="auto">
              <a:spcAft>
                <a:spcPts val="0"/>
              </a:spcAft>
              <a:buClr>
                <a:schemeClr val="accent3"/>
              </a:buClr>
              <a:buFont typeface="Wingdings 3" pitchFamily="18" charset="2"/>
              <a:buNone/>
              <a:defRPr/>
            </a:pPr>
            <a:endParaRPr lang="en-US" dirty="0"/>
          </a:p>
        </p:txBody>
      </p:sp>
    </p:spTree>
    <p:extLst>
      <p:ext uri="{BB962C8B-B14F-4D97-AF65-F5344CB8AC3E}">
        <p14:creationId xmlns:p14="http://schemas.microsoft.com/office/powerpoint/2010/main" val="27928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1">
            <a:extLst>
              <a:ext uri="{FF2B5EF4-FFF2-40B4-BE49-F238E27FC236}">
                <a16:creationId xmlns:a16="http://schemas.microsoft.com/office/drawing/2014/main" id="{F5394A95-313A-E147-9F15-95BF45F78519}"/>
              </a:ext>
            </a:extLst>
          </p:cNvPr>
          <p:cNvSpPr>
            <a:spLocks noChangeArrowheads="1"/>
          </p:cNvSpPr>
          <p:nvPr/>
        </p:nvSpPr>
        <p:spPr bwMode="auto">
          <a:xfrm>
            <a:off x="358775" y="548680"/>
            <a:ext cx="842645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solidFill>
                  <a:srgbClr val="212121"/>
                </a:solidFill>
                <a:latin typeface="PT Serif" panose="020A0603040505020204" pitchFamily="18" charset="77"/>
              </a:rPr>
              <a:t>Different variations of Protypes:</a:t>
            </a:r>
          </a:p>
          <a:p>
            <a:pPr>
              <a:buFont typeface="Calibri Light" panose="020F0302020204030204" pitchFamily="34" charset="0"/>
              <a:buAutoNum type="arabicPeriod"/>
            </a:pPr>
            <a:endParaRPr lang="en-GB" altLang="en-US" b="1" dirty="0">
              <a:solidFill>
                <a:srgbClr val="212121"/>
              </a:solidFill>
              <a:latin typeface="PT Serif" panose="020A0603040505020204" pitchFamily="18" charset="77"/>
            </a:endParaRPr>
          </a:p>
          <a:p>
            <a:pPr>
              <a:buFont typeface="Calibri Light" panose="020F0302020204030204" pitchFamily="34" charset="0"/>
              <a:buAutoNum type="arabicPeriod"/>
            </a:pPr>
            <a:r>
              <a:rPr lang="en-GB" altLang="en-US" b="1" dirty="0">
                <a:solidFill>
                  <a:srgbClr val="212121"/>
                </a:solidFill>
                <a:latin typeface="PT Serif" panose="020A0603040505020204" pitchFamily="18" charset="77"/>
              </a:rPr>
              <a:t>A film (movie) prototype</a:t>
            </a:r>
            <a:endParaRPr lang="en-GB" altLang="en-US" dirty="0">
              <a:solidFill>
                <a:srgbClr val="212121"/>
              </a:solidFill>
              <a:latin typeface="PT Serif" panose="020A0603040505020204" pitchFamily="18" charset="77"/>
            </a:endParaRPr>
          </a:p>
          <a:p>
            <a:r>
              <a:rPr lang="en-GB" altLang="en-US" dirty="0">
                <a:solidFill>
                  <a:srgbClr val="212121"/>
                </a:solidFill>
                <a:latin typeface="PT Serif" panose="020A0603040505020204" pitchFamily="18" charset="77"/>
              </a:rPr>
              <a:t>Here a prototype is made using video just to show others the idea in a graphical/visual format.</a:t>
            </a:r>
          </a:p>
          <a:p>
            <a:endParaRPr lang="en-GB" altLang="en-US" dirty="0">
              <a:solidFill>
                <a:srgbClr val="212121"/>
              </a:solidFill>
              <a:latin typeface="PT Serif" panose="020A0603040505020204" pitchFamily="18" charset="77"/>
            </a:endParaRPr>
          </a:p>
          <a:p>
            <a:r>
              <a:rPr lang="en-GB" altLang="en-US" b="1" dirty="0"/>
              <a:t>2. Feasibility Prototype</a:t>
            </a:r>
            <a:endParaRPr lang="en-GB" altLang="en-US" dirty="0"/>
          </a:p>
          <a:p>
            <a:r>
              <a:rPr lang="en-GB" altLang="en-US" dirty="0"/>
              <a:t>This type of prototype is usually developed to determine the feasibility of various solutions. It is applied to the resolve technical risks attached to the development in terms of performance, compatibility of components etc.</a:t>
            </a:r>
          </a:p>
          <a:p>
            <a:endParaRPr lang="en-GB" altLang="en-US" dirty="0">
              <a:solidFill>
                <a:srgbClr val="212121"/>
              </a:solidFill>
              <a:latin typeface="PT Serif" panose="020A0603040505020204" pitchFamily="18" charset="77"/>
            </a:endParaRPr>
          </a:p>
          <a:p>
            <a:r>
              <a:rPr lang="en-GB" altLang="en-US" b="1" dirty="0"/>
              <a:t>3. Horizontal Prototype</a:t>
            </a:r>
            <a:endParaRPr lang="en-GB" altLang="en-US" dirty="0"/>
          </a:p>
          <a:p>
            <a:r>
              <a:rPr lang="en-GB" altLang="en-US" dirty="0"/>
              <a:t>This is the user interface in the form of screenshots, demonstrating the outer layer of the human interface only, such as windows, menus, and screens. The prototype is used to clarify the scope and requirements of the product.</a:t>
            </a:r>
          </a:p>
          <a:p>
            <a:endParaRPr lang="en-GB" altLang="en-US" dirty="0">
              <a:solidFill>
                <a:srgbClr val="212121"/>
              </a:solidFill>
              <a:latin typeface="PT Serif" panose="020A0603040505020204" pitchFamily="18" charset="77"/>
            </a:endParaRPr>
          </a:p>
        </p:txBody>
      </p:sp>
    </p:spTree>
    <p:extLst>
      <p:ext uri="{BB962C8B-B14F-4D97-AF65-F5344CB8AC3E}">
        <p14:creationId xmlns:p14="http://schemas.microsoft.com/office/powerpoint/2010/main" val="307111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
            <a:extLst>
              <a:ext uri="{FF2B5EF4-FFF2-40B4-BE49-F238E27FC236}">
                <a16:creationId xmlns:a16="http://schemas.microsoft.com/office/drawing/2014/main" id="{D8DB6B6C-D34F-D747-B359-FFD24CFE3591}"/>
              </a:ext>
            </a:extLst>
          </p:cNvPr>
          <p:cNvSpPr>
            <a:spLocks noChangeArrowheads="1"/>
          </p:cNvSpPr>
          <p:nvPr/>
        </p:nvSpPr>
        <p:spPr bwMode="auto">
          <a:xfrm>
            <a:off x="287337" y="1196752"/>
            <a:ext cx="8569325"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dirty="0">
                <a:solidFill>
                  <a:srgbClr val="212121"/>
                </a:solidFill>
                <a:latin typeface="PT Serif" panose="020A0603040505020204" pitchFamily="18" charset="77"/>
              </a:rPr>
              <a:t>4. </a:t>
            </a:r>
            <a:r>
              <a:rPr lang="en-GB" altLang="en-US" sz="2000" b="1" dirty="0">
                <a:solidFill>
                  <a:srgbClr val="212121"/>
                </a:solidFill>
                <a:latin typeface="PT Serif" panose="020A0603040505020204" pitchFamily="18" charset="77"/>
              </a:rPr>
              <a:t>Rapid Prototype</a:t>
            </a:r>
            <a:endParaRPr lang="en-GB" altLang="en-US" sz="2000" dirty="0">
              <a:solidFill>
                <a:srgbClr val="212121"/>
              </a:solidFill>
              <a:latin typeface="PT Serif" panose="020A0603040505020204" pitchFamily="18" charset="77"/>
            </a:endParaRPr>
          </a:p>
          <a:p>
            <a:r>
              <a:rPr lang="en-GB" altLang="en-US" sz="2000" dirty="0">
                <a:solidFill>
                  <a:srgbClr val="212121"/>
                </a:solidFill>
                <a:latin typeface="PT Serif" panose="020A0603040505020204" pitchFamily="18" charset="77"/>
              </a:rPr>
              <a:t>The rapid prototyping technique is used to quickly engineer an initial model of a product using a three-dimensional computer-aided design when you want to produce something in a short span.</a:t>
            </a:r>
          </a:p>
          <a:p>
            <a:endParaRPr lang="en-GB" altLang="en-US" sz="2000" dirty="0">
              <a:solidFill>
                <a:srgbClr val="212121"/>
              </a:solidFill>
              <a:latin typeface="PT Serif" panose="020A0603040505020204" pitchFamily="18" charset="77"/>
            </a:endParaRPr>
          </a:p>
          <a:p>
            <a:r>
              <a:rPr lang="en-GB" altLang="en-US" sz="2000" b="1" dirty="0">
                <a:solidFill>
                  <a:srgbClr val="212121"/>
                </a:solidFill>
                <a:latin typeface="PT Serif" panose="020A0603040505020204" pitchFamily="18" charset="77"/>
              </a:rPr>
              <a:t>5. Simulations</a:t>
            </a:r>
            <a:endParaRPr lang="en-GB" altLang="en-US" sz="2000" dirty="0">
              <a:solidFill>
                <a:srgbClr val="212121"/>
              </a:solidFill>
              <a:latin typeface="PT Serif" panose="020A0603040505020204" pitchFamily="18" charset="77"/>
            </a:endParaRPr>
          </a:p>
          <a:p>
            <a:r>
              <a:rPr lang="en-GB" altLang="en-US" sz="2000" dirty="0">
                <a:solidFill>
                  <a:srgbClr val="212121"/>
                </a:solidFill>
                <a:latin typeface="PT Serif" panose="020A0603040505020204" pitchFamily="18" charset="77"/>
              </a:rPr>
              <a:t>Simulation prototype is digitally creating of a physical product to predict the performance of the product in the real world.</a:t>
            </a:r>
          </a:p>
          <a:p>
            <a:endParaRPr lang="en-GB" altLang="en-US" sz="2000" dirty="0">
              <a:solidFill>
                <a:srgbClr val="212121"/>
              </a:solidFill>
              <a:latin typeface="PT Serif" panose="020A0603040505020204" pitchFamily="18" charset="77"/>
            </a:endParaRPr>
          </a:p>
          <a:p>
            <a:r>
              <a:rPr lang="en-GB" altLang="en-US" sz="2000" b="1" dirty="0">
                <a:solidFill>
                  <a:srgbClr val="212121"/>
                </a:solidFill>
                <a:latin typeface="PT Serif" panose="020A0603040505020204" pitchFamily="18" charset="77"/>
              </a:rPr>
              <a:t>6. Storyboard</a:t>
            </a:r>
            <a:endParaRPr lang="en-GB" altLang="en-US" sz="2000" dirty="0">
              <a:solidFill>
                <a:srgbClr val="212121"/>
              </a:solidFill>
              <a:latin typeface="PT Serif" panose="020A0603040505020204" pitchFamily="18" charset="77"/>
            </a:endParaRPr>
          </a:p>
          <a:p>
            <a:r>
              <a:rPr lang="en-GB" altLang="en-US" sz="2000" dirty="0">
                <a:solidFill>
                  <a:srgbClr val="212121"/>
                </a:solidFill>
                <a:latin typeface="PT Serif" panose="020A0603040505020204" pitchFamily="18" charset="77"/>
              </a:rPr>
              <a:t>A storyboard describes a product in a form of a story and demonstrates a typical order in which information needs to be presented. It helps in determining useable sequences for presenting information</a:t>
            </a:r>
          </a:p>
        </p:txBody>
      </p:sp>
    </p:spTree>
    <p:extLst>
      <p:ext uri="{BB962C8B-B14F-4D97-AF65-F5344CB8AC3E}">
        <p14:creationId xmlns:p14="http://schemas.microsoft.com/office/powerpoint/2010/main" val="438798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1">
            <a:extLst>
              <a:ext uri="{FF2B5EF4-FFF2-40B4-BE49-F238E27FC236}">
                <a16:creationId xmlns:a16="http://schemas.microsoft.com/office/drawing/2014/main" id="{34FD7A8F-04B0-A84C-8947-212814821B2C}"/>
              </a:ext>
            </a:extLst>
          </p:cNvPr>
          <p:cNvSpPr>
            <a:spLocks noChangeArrowheads="1"/>
          </p:cNvSpPr>
          <p:nvPr/>
        </p:nvSpPr>
        <p:spPr bwMode="auto">
          <a:xfrm>
            <a:off x="215900" y="612775"/>
            <a:ext cx="8712200"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dirty="0">
                <a:solidFill>
                  <a:srgbClr val="212121"/>
                </a:solidFill>
                <a:latin typeface="PT Serif" panose="020A0603040505020204" pitchFamily="18" charset="77"/>
              </a:rPr>
              <a:t>7. </a:t>
            </a:r>
            <a:r>
              <a:rPr lang="en-GB" altLang="en-US" sz="2000" b="1" dirty="0">
                <a:solidFill>
                  <a:srgbClr val="212121"/>
                </a:solidFill>
                <a:latin typeface="PT Serif" panose="020A0603040505020204" pitchFamily="18" charset="77"/>
              </a:rPr>
              <a:t>Vertical Prototype</a:t>
            </a:r>
            <a:endParaRPr lang="en-GB" altLang="en-US" sz="2000" dirty="0">
              <a:solidFill>
                <a:srgbClr val="212121"/>
              </a:solidFill>
              <a:latin typeface="PT Serif" panose="020A0603040505020204" pitchFamily="18" charset="77"/>
            </a:endParaRPr>
          </a:p>
          <a:p>
            <a:r>
              <a:rPr lang="en-GB" altLang="en-US" sz="2000" dirty="0">
                <a:solidFill>
                  <a:srgbClr val="212121"/>
                </a:solidFill>
                <a:latin typeface="PT Serif" panose="020A0603040505020204" pitchFamily="18" charset="77"/>
              </a:rPr>
              <a:t>A vertical prototype is the back end of a product like a database generation to test front end. It used to improve database design, test key components at early stages or showcase a working model, though unfinished, to check the key functions.</a:t>
            </a:r>
          </a:p>
          <a:p>
            <a:endParaRPr lang="en-GB" altLang="en-US" sz="2000" dirty="0">
              <a:solidFill>
                <a:srgbClr val="212121"/>
              </a:solidFill>
              <a:latin typeface="PT Serif" panose="020A0603040505020204" pitchFamily="18" charset="77"/>
            </a:endParaRPr>
          </a:p>
          <a:p>
            <a:r>
              <a:rPr lang="en-GB" altLang="en-US" sz="2000" b="1" dirty="0">
                <a:solidFill>
                  <a:srgbClr val="212121"/>
                </a:solidFill>
                <a:latin typeface="PT Serif" panose="020A0603040505020204" pitchFamily="18" charset="77"/>
              </a:rPr>
              <a:t>8. Wireframe</a:t>
            </a:r>
            <a:endParaRPr lang="en-GB" altLang="en-US" sz="2000" dirty="0">
              <a:solidFill>
                <a:srgbClr val="212121"/>
              </a:solidFill>
              <a:latin typeface="PT Serif" panose="020A0603040505020204" pitchFamily="18" charset="77"/>
            </a:endParaRPr>
          </a:p>
          <a:p>
            <a:r>
              <a:rPr lang="en-GB" altLang="en-US" sz="2000" dirty="0">
                <a:solidFill>
                  <a:srgbClr val="212121"/>
                </a:solidFill>
                <a:latin typeface="PT Serif" panose="020A0603040505020204" pitchFamily="18" charset="77"/>
              </a:rPr>
              <a:t>This is a skeleton a product. Depicted in the form of illustrations or schematics that capture an aspect of design such as an idea, layout, form, architecture or sequence.</a:t>
            </a:r>
          </a:p>
          <a:p>
            <a:r>
              <a:rPr lang="en-GB" altLang="en-US" sz="2000" b="1" dirty="0">
                <a:solidFill>
                  <a:srgbClr val="212121"/>
                </a:solidFill>
                <a:latin typeface="PT Serif" panose="020A0603040505020204" pitchFamily="18" charset="77"/>
              </a:rPr>
              <a:t>     </a:t>
            </a:r>
          </a:p>
          <a:p>
            <a:r>
              <a:rPr lang="en-GB" altLang="en-US" sz="2000" b="1" dirty="0">
                <a:solidFill>
                  <a:srgbClr val="212121"/>
                </a:solidFill>
                <a:latin typeface="PT Serif" panose="020A0603040505020204" pitchFamily="18" charset="77"/>
              </a:rPr>
              <a:t>9. Animations</a:t>
            </a:r>
            <a:endParaRPr lang="en-GB" altLang="en-US" sz="2000" dirty="0">
              <a:solidFill>
                <a:srgbClr val="212121"/>
              </a:solidFill>
              <a:latin typeface="PT Serif" panose="020A0603040505020204" pitchFamily="18" charset="77"/>
            </a:endParaRPr>
          </a:p>
          <a:p>
            <a:r>
              <a:rPr lang="en-GB" altLang="en-US" sz="2000" dirty="0">
                <a:solidFill>
                  <a:srgbClr val="212121"/>
                </a:solidFill>
                <a:latin typeface="PT Serif" panose="020A0603040505020204" pitchFamily="18" charset="77"/>
              </a:rPr>
              <a:t>These are images drawn and put in a sequence that walks you through the proposed 3D structure of the product/solution.</a:t>
            </a:r>
          </a:p>
        </p:txBody>
      </p:sp>
    </p:spTree>
    <p:extLst>
      <p:ext uri="{BB962C8B-B14F-4D97-AF65-F5344CB8AC3E}">
        <p14:creationId xmlns:p14="http://schemas.microsoft.com/office/powerpoint/2010/main" val="4157793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
            <a:extLst>
              <a:ext uri="{FF2B5EF4-FFF2-40B4-BE49-F238E27FC236}">
                <a16:creationId xmlns:a16="http://schemas.microsoft.com/office/drawing/2014/main" id="{31BBB416-31C6-5342-B384-23EDF5F45A94}"/>
              </a:ext>
            </a:extLst>
          </p:cNvPr>
          <p:cNvSpPr>
            <a:spLocks noChangeArrowheads="1"/>
          </p:cNvSpPr>
          <p:nvPr/>
        </p:nvSpPr>
        <p:spPr bwMode="auto">
          <a:xfrm>
            <a:off x="539750" y="981075"/>
            <a:ext cx="78486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dirty="0">
                <a:solidFill>
                  <a:srgbClr val="212121"/>
                </a:solidFill>
                <a:latin typeface="PT Serif" panose="020A0603040505020204" pitchFamily="18" charset="77"/>
              </a:rPr>
              <a:t>10. Mock-up</a:t>
            </a:r>
            <a:endParaRPr lang="en-GB" altLang="en-US" sz="2400" dirty="0">
              <a:solidFill>
                <a:srgbClr val="212121"/>
              </a:solidFill>
              <a:latin typeface="PT Serif" panose="020A0603040505020204" pitchFamily="18" charset="77"/>
            </a:endParaRPr>
          </a:p>
          <a:p>
            <a:r>
              <a:rPr lang="en-GB" altLang="en-US" sz="2400" dirty="0">
                <a:solidFill>
                  <a:srgbClr val="212121"/>
                </a:solidFill>
                <a:latin typeface="PT Serif" panose="020A0603040505020204" pitchFamily="18" charset="77"/>
              </a:rPr>
              <a:t>This is with no functionalities, just to get overall visual of the product. It is an unpolished version of the product with no active features.</a:t>
            </a:r>
          </a:p>
          <a:p>
            <a:endParaRPr lang="en-GB" altLang="en-US" sz="2400" dirty="0">
              <a:solidFill>
                <a:srgbClr val="212121"/>
              </a:solidFill>
              <a:latin typeface="PT Serif" panose="020A0603040505020204" pitchFamily="18" charset="77"/>
            </a:endParaRPr>
          </a:p>
          <a:p>
            <a:r>
              <a:rPr lang="en-GB" altLang="en-US" sz="2400" dirty="0">
                <a:solidFill>
                  <a:srgbClr val="212121"/>
                </a:solidFill>
                <a:latin typeface="PT Serif" panose="020A0603040505020204" pitchFamily="18" charset="77"/>
              </a:rPr>
              <a:t>In conclusion, depending on what you are working on you will need to decide which prototype works best for you, often a number of these might need to be used into a working prototype.</a:t>
            </a:r>
          </a:p>
        </p:txBody>
      </p:sp>
    </p:spTree>
    <p:extLst>
      <p:ext uri="{BB962C8B-B14F-4D97-AF65-F5344CB8AC3E}">
        <p14:creationId xmlns:p14="http://schemas.microsoft.com/office/powerpoint/2010/main" val="1421245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5643EC4-5AEC-4415-9CA5-9B3D3E8B0F41}"/>
              </a:ext>
            </a:extLst>
          </p:cNvPr>
          <p:cNvSpPr>
            <a:spLocks noGrp="1"/>
          </p:cNvSpPr>
          <p:nvPr>
            <p:ph type="title"/>
          </p:nvPr>
        </p:nvSpPr>
        <p:spPr>
          <a:xfrm>
            <a:off x="622570" y="404664"/>
            <a:ext cx="7886700" cy="1047750"/>
          </a:xfrm>
        </p:spPr>
        <p:txBody>
          <a:bodyPr/>
          <a:lstStyle/>
          <a:p>
            <a:pPr algn="just"/>
            <a:r>
              <a:rPr lang="en-GB" altLang="en-US" sz="2800" b="1" dirty="0">
                <a:solidFill>
                  <a:srgbClr val="212121"/>
                </a:solidFill>
                <a:latin typeface="PT Serif" panose="020A0603040505020204" pitchFamily="18" charset="77"/>
              </a:rPr>
              <a:t>What is the main purpose of prototyping?</a:t>
            </a:r>
          </a:p>
        </p:txBody>
      </p:sp>
      <p:sp>
        <p:nvSpPr>
          <p:cNvPr id="20483" name="Content Placeholder 2">
            <a:extLst>
              <a:ext uri="{FF2B5EF4-FFF2-40B4-BE49-F238E27FC236}">
                <a16:creationId xmlns:a16="http://schemas.microsoft.com/office/drawing/2014/main" id="{C0ECDFB0-6ABC-1E44-8F10-6EF14907CC65}"/>
              </a:ext>
            </a:extLst>
          </p:cNvPr>
          <p:cNvSpPr>
            <a:spLocks noGrp="1"/>
          </p:cNvSpPr>
          <p:nvPr>
            <p:ph idx="1"/>
          </p:nvPr>
        </p:nvSpPr>
        <p:spPr>
          <a:xfrm>
            <a:off x="755576" y="1450526"/>
            <a:ext cx="7886700" cy="4138714"/>
          </a:xfrm>
        </p:spPr>
        <p:txBody>
          <a:bodyPr/>
          <a:lstStyle/>
          <a:p>
            <a:pPr marL="0" indent="0" algn="just">
              <a:buNone/>
            </a:pPr>
            <a:r>
              <a:rPr lang="en-GB" altLang="en-US" sz="2000" dirty="0">
                <a:solidFill>
                  <a:srgbClr val="212121"/>
                </a:solidFill>
                <a:latin typeface="PT Serif" panose="020A0603040505020204" pitchFamily="18" charset="77"/>
              </a:rPr>
              <a:t>The main reason for prototyping is to validate the idea and this is the step in converting an idea to a real product. </a:t>
            </a:r>
          </a:p>
          <a:p>
            <a:pPr algn="just"/>
            <a:endParaRPr lang="en-US" altLang="en-US" sz="2000" dirty="0"/>
          </a:p>
          <a:p>
            <a:r>
              <a:rPr lang="en-US" altLang="en-US" sz="2000" dirty="0"/>
              <a:t>Enables us to explore the problem space with the stakeholders. </a:t>
            </a:r>
          </a:p>
          <a:p>
            <a:r>
              <a:rPr lang="en-US" altLang="en-US" sz="2000" dirty="0"/>
              <a:t> As a requirements artifact to </a:t>
            </a:r>
            <a:r>
              <a:rPr lang="en-US" altLang="en-US" sz="2000" dirty="0">
                <a:hlinkClick r:id="rId2"/>
              </a:rPr>
              <a:t>initially envision</a:t>
            </a:r>
            <a:r>
              <a:rPr lang="en-US" altLang="en-US" sz="2000" dirty="0"/>
              <a:t> the system. </a:t>
            </a:r>
          </a:p>
          <a:p>
            <a:r>
              <a:rPr lang="en-US" altLang="en-US" sz="2000" dirty="0"/>
              <a:t>As a design artifact that enables us to explore the solution space of your system. </a:t>
            </a:r>
          </a:p>
          <a:p>
            <a:r>
              <a:rPr lang="en-US" altLang="en-US" sz="2000" dirty="0"/>
              <a:t> A vehicle for you to communicate the possible UI design(s) of your system. </a:t>
            </a:r>
          </a:p>
          <a:p>
            <a:r>
              <a:rPr lang="en-US" altLang="en-US" sz="2000" dirty="0"/>
              <a:t> A potential foundation from which to continue developing the system</a:t>
            </a:r>
          </a:p>
        </p:txBody>
      </p:sp>
    </p:spTree>
    <p:extLst>
      <p:ext uri="{BB962C8B-B14F-4D97-AF65-F5344CB8AC3E}">
        <p14:creationId xmlns:p14="http://schemas.microsoft.com/office/powerpoint/2010/main" val="262259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C15C0-3D79-4D2C-877D-E2BBCB106997}"/>
              </a:ext>
            </a:extLst>
          </p:cNvPr>
          <p:cNvSpPr>
            <a:spLocks noGrp="1"/>
          </p:cNvSpPr>
          <p:nvPr>
            <p:ph type="title"/>
          </p:nvPr>
        </p:nvSpPr>
        <p:spPr>
          <a:xfrm>
            <a:off x="533400" y="476672"/>
            <a:ext cx="8229600" cy="758825"/>
          </a:xfrm>
        </p:spPr>
        <p:txBody>
          <a:bodyPr>
            <a:normAutofit fontScale="90000"/>
          </a:bodyPr>
          <a:lstStyle/>
          <a:p>
            <a:pPr>
              <a:defRPr/>
            </a:pPr>
            <a:r>
              <a:rPr lang="en-US" altLang="en-US" sz="4000" b="1" dirty="0"/>
              <a:t>Advantages &amp; Disadvantages of Prototyping</a:t>
            </a:r>
          </a:p>
        </p:txBody>
      </p:sp>
      <p:graphicFrame>
        <p:nvGraphicFramePr>
          <p:cNvPr id="7" name="Table 6">
            <a:extLst>
              <a:ext uri="{FF2B5EF4-FFF2-40B4-BE49-F238E27FC236}">
                <a16:creationId xmlns:a16="http://schemas.microsoft.com/office/drawing/2014/main" id="{E4E6629F-ACCE-43D9-8BB5-2884FF8E7FA1}"/>
              </a:ext>
            </a:extLst>
          </p:cNvPr>
          <p:cNvGraphicFramePr>
            <a:graphicFrameLocks noGrp="1"/>
          </p:cNvGraphicFramePr>
          <p:nvPr>
            <p:extLst>
              <p:ext uri="{D42A27DB-BD31-4B8C-83A1-F6EECF244321}">
                <p14:modId xmlns:p14="http://schemas.microsoft.com/office/powerpoint/2010/main" val="4110856758"/>
              </p:ext>
            </p:extLst>
          </p:nvPr>
        </p:nvGraphicFramePr>
        <p:xfrm>
          <a:off x="571500" y="1412776"/>
          <a:ext cx="8001000" cy="4267201"/>
        </p:xfrm>
        <a:graphic>
          <a:graphicData uri="http://schemas.openxmlformats.org/drawingml/2006/table">
            <a:tbl>
              <a:tblPr firstRow="1" bandRow="1">
                <a:tableStyleId>{D03447BB-5D67-496B-8E87-E561075AD55C}</a:tableStyleId>
              </a:tblPr>
              <a:tblGrid>
                <a:gridCol w="4000500">
                  <a:extLst>
                    <a:ext uri="{9D8B030D-6E8A-4147-A177-3AD203B41FA5}">
                      <a16:colId xmlns:a16="http://schemas.microsoft.com/office/drawing/2014/main" val="20000"/>
                    </a:ext>
                  </a:extLst>
                </a:gridCol>
                <a:gridCol w="4000500">
                  <a:extLst>
                    <a:ext uri="{9D8B030D-6E8A-4147-A177-3AD203B41FA5}">
                      <a16:colId xmlns:a16="http://schemas.microsoft.com/office/drawing/2014/main" val="20001"/>
                    </a:ext>
                  </a:extLst>
                </a:gridCol>
              </a:tblGrid>
              <a:tr h="622949">
                <a:tc>
                  <a:txBody>
                    <a:bodyPr/>
                    <a:lstStyle/>
                    <a:p>
                      <a:pPr algn="ctr"/>
                      <a:r>
                        <a:rPr lang="en-US" sz="1800" i="1" u="sng" dirty="0"/>
                        <a:t>Advantages</a:t>
                      </a:r>
                    </a:p>
                  </a:txBody>
                  <a:tcPr/>
                </a:tc>
                <a:tc>
                  <a:txBody>
                    <a:bodyPr/>
                    <a:lstStyle/>
                    <a:p>
                      <a:pPr algn="ctr"/>
                      <a:r>
                        <a:rPr lang="en-US" sz="1800" i="1" u="sng" dirty="0"/>
                        <a:t>Disadvantages</a:t>
                      </a:r>
                    </a:p>
                  </a:txBody>
                  <a:tcPr/>
                </a:tc>
                <a:extLst>
                  <a:ext uri="{0D108BD9-81ED-4DB2-BD59-A6C34878D82A}">
                    <a16:rowId xmlns:a16="http://schemas.microsoft.com/office/drawing/2014/main" val="10000"/>
                  </a:ext>
                </a:extLst>
              </a:tr>
              <a:tr h="1183603">
                <a:tc>
                  <a:txBody>
                    <a:bodyPr/>
                    <a:lstStyle/>
                    <a:p>
                      <a:r>
                        <a:rPr lang="en-US" sz="1400" dirty="0"/>
                        <a:t>Users</a:t>
                      </a:r>
                      <a:r>
                        <a:rPr lang="en-US" sz="1400" baseline="0" dirty="0"/>
                        <a:t> can try the system and provide constructive feedback during development</a:t>
                      </a:r>
                      <a:endParaRPr lang="en-US" sz="1400" dirty="0"/>
                    </a:p>
                  </a:txBody>
                  <a:tcPr/>
                </a:tc>
                <a:tc>
                  <a:txBody>
                    <a:bodyPr/>
                    <a:lstStyle/>
                    <a:p>
                      <a:r>
                        <a:rPr lang="en-US" sz="1400" dirty="0"/>
                        <a:t>Each iteration builds on the</a:t>
                      </a:r>
                      <a:r>
                        <a:rPr lang="en-US" sz="1400" baseline="0" dirty="0"/>
                        <a:t> previous iteration and further refines the solution. This makes it difficult to reject the initial solution as inappropriate and start over.  </a:t>
                      </a:r>
                      <a:endParaRPr lang="en-US" sz="1400" dirty="0"/>
                    </a:p>
                  </a:txBody>
                  <a:tcPr/>
                </a:tc>
                <a:extLst>
                  <a:ext uri="{0D108BD9-81ED-4DB2-BD59-A6C34878D82A}">
                    <a16:rowId xmlns:a16="http://schemas.microsoft.com/office/drawing/2014/main" val="10001"/>
                  </a:ext>
                </a:extLst>
              </a:tr>
              <a:tr h="747539">
                <a:tc>
                  <a:txBody>
                    <a:bodyPr/>
                    <a:lstStyle/>
                    <a:p>
                      <a:r>
                        <a:rPr lang="en-US" sz="1400" dirty="0"/>
                        <a:t>An operational prototype can be produced in weeks</a:t>
                      </a:r>
                    </a:p>
                  </a:txBody>
                  <a:tcPr/>
                </a:tc>
                <a:tc>
                  <a:txBody>
                    <a:bodyPr/>
                    <a:lstStyle/>
                    <a:p>
                      <a:r>
                        <a:rPr lang="en-US" sz="1400" dirty="0"/>
                        <a:t>Formal end-of-phase reviews</a:t>
                      </a:r>
                      <a:r>
                        <a:rPr lang="en-US" sz="1400" baseline="0" dirty="0"/>
                        <a:t> do not occur. Thus, its is very difficult to contain the scope of the prototype.</a:t>
                      </a:r>
                      <a:endParaRPr lang="en-US" sz="1400" dirty="0"/>
                    </a:p>
                  </a:txBody>
                  <a:tcPr/>
                </a:tc>
                <a:extLst>
                  <a:ext uri="{0D108BD9-81ED-4DB2-BD59-A6C34878D82A}">
                    <a16:rowId xmlns:a16="http://schemas.microsoft.com/office/drawing/2014/main" val="10002"/>
                  </a:ext>
                </a:extLst>
              </a:tr>
              <a:tr h="965571">
                <a:tc>
                  <a:txBody>
                    <a:bodyPr/>
                    <a:lstStyle/>
                    <a:p>
                      <a:r>
                        <a:rPr lang="en-US" sz="1400" dirty="0"/>
                        <a:t>Users become</a:t>
                      </a:r>
                      <a:r>
                        <a:rPr lang="en-US" sz="1400" baseline="0" dirty="0"/>
                        <a:t> more positive about implementing the system as they see a solution emerging that will meet their needs</a:t>
                      </a:r>
                      <a:endParaRPr lang="en-US" sz="1400" dirty="0"/>
                    </a:p>
                  </a:txBody>
                  <a:tcPr/>
                </a:tc>
                <a:tc>
                  <a:txBody>
                    <a:bodyPr/>
                    <a:lstStyle/>
                    <a:p>
                      <a:r>
                        <a:rPr lang="en-US" sz="1400" dirty="0"/>
                        <a:t>System documentation</a:t>
                      </a:r>
                      <a:r>
                        <a:rPr lang="en-US" sz="1400" baseline="0" dirty="0"/>
                        <a:t> is often absent or incomplete, since the primary focus is on development of the prototype.</a:t>
                      </a:r>
                      <a:endParaRPr lang="en-US" sz="1400" dirty="0"/>
                    </a:p>
                  </a:txBody>
                  <a:tcPr/>
                </a:tc>
                <a:extLst>
                  <a:ext uri="{0D108BD9-81ED-4DB2-BD59-A6C34878D82A}">
                    <a16:rowId xmlns:a16="http://schemas.microsoft.com/office/drawing/2014/main" val="10003"/>
                  </a:ext>
                </a:extLst>
              </a:tr>
              <a:tr h="747539">
                <a:tc>
                  <a:txBody>
                    <a:bodyPr/>
                    <a:lstStyle/>
                    <a:p>
                      <a:r>
                        <a:rPr lang="en-US" sz="1400" dirty="0"/>
                        <a:t>Prototyping enables early detection of</a:t>
                      </a:r>
                      <a:r>
                        <a:rPr lang="en-US" sz="1400" baseline="0" dirty="0"/>
                        <a:t> errors </a:t>
                      </a:r>
                      <a:endParaRPr lang="en-US" sz="1400" dirty="0"/>
                    </a:p>
                  </a:txBody>
                  <a:tcPr/>
                </a:tc>
                <a:tc>
                  <a:txBody>
                    <a:bodyPr/>
                    <a:lstStyle/>
                    <a:p>
                      <a:r>
                        <a:rPr lang="en-US" sz="1400" dirty="0"/>
                        <a:t>System backup and recovery, performance, and</a:t>
                      </a:r>
                      <a:r>
                        <a:rPr lang="en-US" sz="1400" baseline="0" dirty="0"/>
                        <a:t> security issues can be overlooked.</a:t>
                      </a:r>
                      <a:endParaRPr lang="en-US" sz="1400" dirty="0"/>
                    </a:p>
                  </a:txBody>
                  <a:tcPr/>
                </a:tc>
                <a:extLst>
                  <a:ext uri="{0D108BD9-81ED-4DB2-BD59-A6C34878D82A}">
                    <a16:rowId xmlns:a16="http://schemas.microsoft.com/office/drawing/2014/main" val="10004"/>
                  </a:ext>
                </a:extLst>
              </a:tr>
            </a:tbl>
          </a:graphicData>
        </a:graphic>
      </p:graphicFrame>
      <p:sp>
        <p:nvSpPr>
          <p:cNvPr id="21519" name="TextBox 8">
            <a:extLst>
              <a:ext uri="{FF2B5EF4-FFF2-40B4-BE49-F238E27FC236}">
                <a16:creationId xmlns:a16="http://schemas.microsoft.com/office/drawing/2014/main" id="{B2FC9B85-48F8-7D42-A974-8F2EE490C951}"/>
              </a:ext>
            </a:extLst>
          </p:cNvPr>
          <p:cNvSpPr txBox="1">
            <a:spLocks noChangeArrowheads="1"/>
          </p:cNvSpPr>
          <p:nvPr/>
        </p:nvSpPr>
        <p:spPr bwMode="auto">
          <a:xfrm>
            <a:off x="533400" y="6400800"/>
            <a:ext cx="38862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a:solidFill>
                  <a:schemeClr val="bg1"/>
                </a:solidFill>
                <a:cs typeface="Arial" panose="020B0604020202020204" pitchFamily="34" charset="0"/>
              </a:rPr>
              <a:t>Reference: http://facpub.stjohns.edu/~wolfem</a:t>
            </a:r>
          </a:p>
        </p:txBody>
      </p:sp>
    </p:spTree>
    <p:extLst>
      <p:ext uri="{BB962C8B-B14F-4D97-AF65-F5344CB8AC3E}">
        <p14:creationId xmlns:p14="http://schemas.microsoft.com/office/powerpoint/2010/main" val="2296191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1073D-9BC1-49A3-A28C-43CAE17B0958}"/>
              </a:ext>
            </a:extLst>
          </p:cNvPr>
          <p:cNvSpPr>
            <a:spLocks noGrp="1"/>
          </p:cNvSpPr>
          <p:nvPr>
            <p:ph type="title"/>
          </p:nvPr>
        </p:nvSpPr>
        <p:spPr>
          <a:xfrm>
            <a:off x="1066800" y="400589"/>
            <a:ext cx="6858000" cy="1161511"/>
          </a:xfrm>
        </p:spPr>
        <p:txBody>
          <a:bodyPr>
            <a:normAutofit fontScale="90000"/>
          </a:bodyPr>
          <a:lstStyle/>
          <a:p>
            <a:pPr>
              <a:defRPr/>
            </a:pPr>
            <a:r>
              <a:rPr lang="en-US" altLang="en-US" sz="4000" b="1" dirty="0"/>
              <a:t>Journey of the Prototyping process</a:t>
            </a:r>
          </a:p>
        </p:txBody>
      </p:sp>
      <p:sp>
        <p:nvSpPr>
          <p:cNvPr id="4" name="Rounded Rectangle 3">
            <a:extLst>
              <a:ext uri="{FF2B5EF4-FFF2-40B4-BE49-F238E27FC236}">
                <a16:creationId xmlns:a16="http://schemas.microsoft.com/office/drawing/2014/main" id="{1C8BA711-9F32-45DC-A35F-6438274F3342}"/>
              </a:ext>
            </a:extLst>
          </p:cNvPr>
          <p:cNvSpPr/>
          <p:nvPr/>
        </p:nvSpPr>
        <p:spPr>
          <a:xfrm>
            <a:off x="762000" y="3886200"/>
            <a:ext cx="1752600" cy="1066800"/>
          </a:xfrm>
          <a:prstGeom prst="roundRect">
            <a:avLst/>
          </a:prstGeom>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US" dirty="0"/>
              <a:t>Goals</a:t>
            </a:r>
          </a:p>
        </p:txBody>
      </p:sp>
      <p:sp>
        <p:nvSpPr>
          <p:cNvPr id="5" name="Rounded Rectangle 4">
            <a:extLst>
              <a:ext uri="{FF2B5EF4-FFF2-40B4-BE49-F238E27FC236}">
                <a16:creationId xmlns:a16="http://schemas.microsoft.com/office/drawing/2014/main" id="{FD9AB5D7-1F77-4F8F-9FE4-88DC40697BBE}"/>
              </a:ext>
            </a:extLst>
          </p:cNvPr>
          <p:cNvSpPr/>
          <p:nvPr/>
        </p:nvSpPr>
        <p:spPr>
          <a:xfrm>
            <a:off x="2133600" y="2133600"/>
            <a:ext cx="1676400" cy="990600"/>
          </a:xfrm>
          <a:prstGeom prst="roundRect">
            <a:avLst/>
          </a:prstGeom>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US" dirty="0"/>
              <a:t>Functionality</a:t>
            </a:r>
          </a:p>
        </p:txBody>
      </p:sp>
      <p:sp>
        <p:nvSpPr>
          <p:cNvPr id="6" name="Rounded Rectangle 5">
            <a:extLst>
              <a:ext uri="{FF2B5EF4-FFF2-40B4-BE49-F238E27FC236}">
                <a16:creationId xmlns:a16="http://schemas.microsoft.com/office/drawing/2014/main" id="{AD0451CB-F8E7-49E5-A7E6-51BF1960F3D6}"/>
              </a:ext>
            </a:extLst>
          </p:cNvPr>
          <p:cNvSpPr/>
          <p:nvPr/>
        </p:nvSpPr>
        <p:spPr>
          <a:xfrm>
            <a:off x="6477000" y="2209800"/>
            <a:ext cx="1752600" cy="1066800"/>
          </a:xfrm>
          <a:prstGeom prst="roundRect">
            <a:avLst/>
          </a:prstGeom>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US" dirty="0"/>
              <a:t>Evaluate</a:t>
            </a:r>
          </a:p>
        </p:txBody>
      </p:sp>
      <p:sp>
        <p:nvSpPr>
          <p:cNvPr id="7" name="Rounded Rectangle 6">
            <a:extLst>
              <a:ext uri="{FF2B5EF4-FFF2-40B4-BE49-F238E27FC236}">
                <a16:creationId xmlns:a16="http://schemas.microsoft.com/office/drawing/2014/main" id="{7AFC6135-823E-4E26-B1A9-DBD63AC8F1A3}"/>
              </a:ext>
            </a:extLst>
          </p:cNvPr>
          <p:cNvSpPr/>
          <p:nvPr/>
        </p:nvSpPr>
        <p:spPr>
          <a:xfrm>
            <a:off x="4495800" y="4038600"/>
            <a:ext cx="1752600" cy="1066800"/>
          </a:xfrm>
          <a:prstGeom prst="roundRect">
            <a:avLst/>
          </a:prstGeom>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US" dirty="0"/>
              <a:t>Develop</a:t>
            </a:r>
          </a:p>
        </p:txBody>
      </p:sp>
      <p:cxnSp>
        <p:nvCxnSpPr>
          <p:cNvPr id="9" name="Shape 8">
            <a:extLst>
              <a:ext uri="{FF2B5EF4-FFF2-40B4-BE49-F238E27FC236}">
                <a16:creationId xmlns:a16="http://schemas.microsoft.com/office/drawing/2014/main" id="{57A4AA1C-4772-40C4-853B-53DACE44A2DB}"/>
              </a:ext>
            </a:extLst>
          </p:cNvPr>
          <p:cNvCxnSpPr>
            <a:stCxn id="0" idx="0"/>
            <a:endCxn id="0" idx="1"/>
          </p:cNvCxnSpPr>
          <p:nvPr/>
        </p:nvCxnSpPr>
        <p:spPr>
          <a:xfrm rot="5400000" flipH="1" flipV="1">
            <a:off x="1257300" y="3009900"/>
            <a:ext cx="1257300" cy="495300"/>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11" name="Shape 10">
            <a:extLst>
              <a:ext uri="{FF2B5EF4-FFF2-40B4-BE49-F238E27FC236}">
                <a16:creationId xmlns:a16="http://schemas.microsoft.com/office/drawing/2014/main" id="{714D36B9-DB37-4F16-89F8-0C0797BBF601}"/>
              </a:ext>
            </a:extLst>
          </p:cNvPr>
          <p:cNvCxnSpPr>
            <a:stCxn id="0" idx="0"/>
            <a:endCxn id="0" idx="1"/>
          </p:cNvCxnSpPr>
          <p:nvPr/>
        </p:nvCxnSpPr>
        <p:spPr>
          <a:xfrm rot="16200000" flipH="1">
            <a:off x="2514600" y="2590800"/>
            <a:ext cx="2438400" cy="1524000"/>
          </a:xfrm>
          <a:prstGeom prst="bentConnector4">
            <a:avLst>
              <a:gd name="adj1" fmla="val -9375"/>
              <a:gd name="adj2" fmla="val 77500"/>
            </a:avLst>
          </a:prstGeom>
          <a:ln>
            <a:tailEnd type="arrow"/>
          </a:ln>
        </p:spPr>
        <p:style>
          <a:lnRef idx="3">
            <a:schemeClr val="accent4"/>
          </a:lnRef>
          <a:fillRef idx="0">
            <a:schemeClr val="accent4"/>
          </a:fillRef>
          <a:effectRef idx="2">
            <a:schemeClr val="accent4"/>
          </a:effectRef>
          <a:fontRef idx="minor">
            <a:schemeClr val="tx1"/>
          </a:fontRef>
        </p:style>
      </p:cxnSp>
      <p:cxnSp>
        <p:nvCxnSpPr>
          <p:cNvPr id="13" name="Shape 12">
            <a:extLst>
              <a:ext uri="{FF2B5EF4-FFF2-40B4-BE49-F238E27FC236}">
                <a16:creationId xmlns:a16="http://schemas.microsoft.com/office/drawing/2014/main" id="{D7101E24-A8DF-4F61-A798-9A9D18EA1A64}"/>
              </a:ext>
            </a:extLst>
          </p:cNvPr>
          <p:cNvCxnSpPr>
            <a:stCxn id="0" idx="0"/>
            <a:endCxn id="0" idx="1"/>
          </p:cNvCxnSpPr>
          <p:nvPr/>
        </p:nvCxnSpPr>
        <p:spPr>
          <a:xfrm rot="5400000" flipH="1" flipV="1">
            <a:off x="5276850" y="2838450"/>
            <a:ext cx="1295400" cy="1104900"/>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871459713"/>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A93F78A-10DE-427D-9B7A-D7544873DFF1}"/>
              </a:ext>
            </a:extLst>
          </p:cNvPr>
          <p:cNvSpPr>
            <a:spLocks noGrp="1"/>
          </p:cNvSpPr>
          <p:nvPr>
            <p:ph type="title"/>
          </p:nvPr>
        </p:nvSpPr>
        <p:spPr>
          <a:xfrm>
            <a:off x="628650" y="1033463"/>
            <a:ext cx="7886700" cy="1047750"/>
          </a:xfrm>
        </p:spPr>
        <p:txBody>
          <a:bodyPr/>
          <a:lstStyle/>
          <a:p>
            <a:pPr>
              <a:defRPr/>
            </a:pPr>
            <a:r>
              <a:rPr lang="en-US" altLang="en-US" sz="4000" b="1"/>
              <a:t>Types of prototyping</a:t>
            </a:r>
          </a:p>
        </p:txBody>
      </p:sp>
      <p:sp>
        <p:nvSpPr>
          <p:cNvPr id="23555" name="Content Placeholder 2">
            <a:extLst>
              <a:ext uri="{FF2B5EF4-FFF2-40B4-BE49-F238E27FC236}">
                <a16:creationId xmlns:a16="http://schemas.microsoft.com/office/drawing/2014/main" id="{4A50B132-9475-0845-88C2-E6AFF676537D}"/>
              </a:ext>
            </a:extLst>
          </p:cNvPr>
          <p:cNvSpPr>
            <a:spLocks noGrp="1"/>
          </p:cNvSpPr>
          <p:nvPr>
            <p:ph idx="1"/>
          </p:nvPr>
        </p:nvSpPr>
        <p:spPr>
          <a:xfrm>
            <a:off x="628650" y="2239963"/>
            <a:ext cx="7886700" cy="3937000"/>
          </a:xfrm>
        </p:spPr>
        <p:txBody>
          <a:bodyPr/>
          <a:lstStyle/>
          <a:p>
            <a:endParaRPr lang="en-US" altLang="en-US"/>
          </a:p>
          <a:p>
            <a:r>
              <a:rPr lang="en-US" altLang="en-US"/>
              <a:t>Throw-away Prototyping</a:t>
            </a:r>
          </a:p>
          <a:p>
            <a:r>
              <a:rPr lang="en-US" altLang="en-US"/>
              <a:t>Evolutionary Prototyping</a:t>
            </a:r>
          </a:p>
          <a:p>
            <a:r>
              <a:rPr lang="en-US" altLang="en-US"/>
              <a:t>Low Fidelity Prototyping</a:t>
            </a:r>
          </a:p>
          <a:p>
            <a:r>
              <a:rPr lang="en-US" altLang="en-US"/>
              <a:t>High Fidelity Prototyping</a:t>
            </a:r>
          </a:p>
        </p:txBody>
      </p:sp>
    </p:spTree>
    <p:extLst>
      <p:ext uri="{BB962C8B-B14F-4D97-AF65-F5344CB8AC3E}">
        <p14:creationId xmlns:p14="http://schemas.microsoft.com/office/powerpoint/2010/main" val="574451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A6BC004-B064-4B4F-9934-B1E478605FFD}"/>
              </a:ext>
            </a:extLst>
          </p:cNvPr>
          <p:cNvSpPr>
            <a:spLocks noGrp="1"/>
          </p:cNvSpPr>
          <p:nvPr>
            <p:ph type="title"/>
          </p:nvPr>
        </p:nvSpPr>
        <p:spPr>
          <a:xfrm>
            <a:off x="628650" y="404664"/>
            <a:ext cx="7886700" cy="1047750"/>
          </a:xfrm>
        </p:spPr>
        <p:txBody>
          <a:bodyPr/>
          <a:lstStyle/>
          <a:p>
            <a:pPr>
              <a:defRPr/>
            </a:pPr>
            <a:r>
              <a:rPr lang="en-US" altLang="en-US" sz="4000" b="1" dirty="0"/>
              <a:t>Throw Away Prototype</a:t>
            </a:r>
          </a:p>
        </p:txBody>
      </p:sp>
      <p:sp>
        <p:nvSpPr>
          <p:cNvPr id="24579" name="Content Placeholder 2">
            <a:extLst>
              <a:ext uri="{FF2B5EF4-FFF2-40B4-BE49-F238E27FC236}">
                <a16:creationId xmlns:a16="http://schemas.microsoft.com/office/drawing/2014/main" id="{B3913692-803F-5C40-B463-D6E7EEBCB6DF}"/>
              </a:ext>
            </a:extLst>
          </p:cNvPr>
          <p:cNvSpPr>
            <a:spLocks noGrp="1"/>
          </p:cNvSpPr>
          <p:nvPr>
            <p:ph idx="1"/>
          </p:nvPr>
        </p:nvSpPr>
        <p:spPr>
          <a:xfrm>
            <a:off x="755576" y="1340768"/>
            <a:ext cx="7886700" cy="3937000"/>
          </a:xfrm>
        </p:spPr>
        <p:txBody>
          <a:bodyPr/>
          <a:lstStyle/>
          <a:p>
            <a:r>
              <a:rPr lang="en-US" altLang="en-US" sz="2000" dirty="0"/>
              <a:t>Throw Away Prototype is developed from the initial requirements but is not used for the final project.</a:t>
            </a:r>
          </a:p>
          <a:p>
            <a:endParaRPr lang="en-US" altLang="en-US" sz="2000" dirty="0"/>
          </a:p>
          <a:p>
            <a:r>
              <a:rPr lang="en-US" altLang="en-US" sz="2000" dirty="0"/>
              <a:t>Written specifications of the requirements</a:t>
            </a:r>
          </a:p>
          <a:p>
            <a:endParaRPr lang="en-US" altLang="en-US" sz="2000" dirty="0"/>
          </a:p>
          <a:p>
            <a:r>
              <a:rPr lang="en-US" altLang="en-US" sz="2000" dirty="0"/>
              <a:t>Some developers believe that this type is a waste of time because you don’t use it.  </a:t>
            </a:r>
          </a:p>
          <a:p>
            <a:endParaRPr lang="en-US" altLang="en-US" sz="2000" dirty="0"/>
          </a:p>
          <a:p>
            <a:r>
              <a:rPr lang="en-US" altLang="en-US" sz="2000" dirty="0"/>
              <a:t>Regardless if prototype is discarded or kept for production, you must use an easy-to-use language.</a:t>
            </a:r>
          </a:p>
          <a:p>
            <a:endParaRPr lang="en-US" altLang="en-US" dirty="0"/>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3649792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194B-07B7-4DE0-9B2B-C6B8F79C9C25}"/>
              </a:ext>
            </a:extLst>
          </p:cNvPr>
          <p:cNvSpPr>
            <a:spLocks noGrp="1"/>
          </p:cNvSpPr>
          <p:nvPr>
            <p:ph type="title"/>
          </p:nvPr>
        </p:nvSpPr>
        <p:spPr>
          <a:xfrm>
            <a:off x="685800" y="609600"/>
            <a:ext cx="7997825" cy="758825"/>
          </a:xfrm>
        </p:spPr>
        <p:txBody>
          <a:bodyPr>
            <a:normAutofit/>
          </a:bodyPr>
          <a:lstStyle/>
          <a:p>
            <a:pPr>
              <a:defRPr/>
            </a:pPr>
            <a:r>
              <a:rPr lang="en-US" altLang="en-US" sz="4000" b="1"/>
              <a:t>Advantages &amp; Disadvantages </a:t>
            </a:r>
          </a:p>
        </p:txBody>
      </p:sp>
      <p:sp>
        <p:nvSpPr>
          <p:cNvPr id="25603" name="Content Placeholder 2">
            <a:extLst>
              <a:ext uri="{FF2B5EF4-FFF2-40B4-BE49-F238E27FC236}">
                <a16:creationId xmlns:a16="http://schemas.microsoft.com/office/drawing/2014/main" id="{29C6F8AC-1B45-6041-887E-0121AE465618}"/>
              </a:ext>
            </a:extLst>
          </p:cNvPr>
          <p:cNvSpPr>
            <a:spLocks noGrp="1"/>
          </p:cNvSpPr>
          <p:nvPr>
            <p:ph idx="1"/>
          </p:nvPr>
        </p:nvSpPr>
        <p:spPr>
          <a:xfrm>
            <a:off x="228600" y="1447800"/>
            <a:ext cx="8504238" cy="4572000"/>
          </a:xfrm>
        </p:spPr>
        <p:txBody>
          <a:bodyPr/>
          <a:lstStyle/>
          <a:p>
            <a:endParaRPr lang="en-US" altLang="en-US"/>
          </a:p>
          <a:p>
            <a:pPr>
              <a:buFont typeface="Wingdings 2" pitchFamily="2" charset="2"/>
              <a:buNone/>
            </a:pPr>
            <a:endParaRPr lang="en-US" altLang="en-US"/>
          </a:p>
        </p:txBody>
      </p:sp>
      <p:graphicFrame>
        <p:nvGraphicFramePr>
          <p:cNvPr id="6" name="Table 5">
            <a:extLst>
              <a:ext uri="{FF2B5EF4-FFF2-40B4-BE49-F238E27FC236}">
                <a16:creationId xmlns:a16="http://schemas.microsoft.com/office/drawing/2014/main" id="{80F2E8E5-FC29-7E48-BED6-90614FE74D3F}"/>
              </a:ext>
            </a:extLst>
          </p:cNvPr>
          <p:cNvGraphicFramePr>
            <a:graphicFrameLocks noGrp="1"/>
          </p:cNvGraphicFramePr>
          <p:nvPr>
            <p:extLst>
              <p:ext uri="{D42A27DB-BD31-4B8C-83A1-F6EECF244321}">
                <p14:modId xmlns:p14="http://schemas.microsoft.com/office/powerpoint/2010/main" val="780446592"/>
              </p:ext>
            </p:extLst>
          </p:nvPr>
        </p:nvGraphicFramePr>
        <p:xfrm>
          <a:off x="975519" y="1447800"/>
          <a:ext cx="7010400" cy="4191002"/>
        </p:xfrm>
        <a:graphic>
          <a:graphicData uri="http://schemas.openxmlformats.org/drawingml/2006/table">
            <a:tbl>
              <a:tblPr/>
              <a:tblGrid>
                <a:gridCol w="3505200">
                  <a:extLst>
                    <a:ext uri="{9D8B030D-6E8A-4147-A177-3AD203B41FA5}">
                      <a16:colId xmlns:a16="http://schemas.microsoft.com/office/drawing/2014/main" val="3992922122"/>
                    </a:ext>
                  </a:extLst>
                </a:gridCol>
                <a:gridCol w="3505200">
                  <a:extLst>
                    <a:ext uri="{9D8B030D-6E8A-4147-A177-3AD203B41FA5}">
                      <a16:colId xmlns:a16="http://schemas.microsoft.com/office/drawing/2014/main" val="205647562"/>
                    </a:ext>
                  </a:extLst>
                </a:gridCol>
              </a:tblGrid>
              <a:tr h="881063">
                <a:tc>
                  <a:txBody>
                    <a:bodyPr/>
                    <a:lstStyle>
                      <a:lvl1pPr algn="ctr" defTabSz="685800">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pPr>
                      <a:r>
                        <a:rPr kumimoji="0" lang="en-US" altLang="en-US" sz="1300" b="1" i="1" u="sng" strike="noStrike" cap="none" normalizeH="0" baseline="0">
                          <a:ln>
                            <a:noFill/>
                          </a:ln>
                          <a:solidFill>
                            <a:srgbClr val="FFFFFF"/>
                          </a:solidFill>
                          <a:effectLst/>
                          <a:latin typeface="Calibri" panose="020F0502020204030204" pitchFamily="34" charset="0"/>
                        </a:rPr>
                        <a:t>Advantages</a:t>
                      </a:r>
                    </a:p>
                  </a:txBody>
                  <a:tcPr horzOverflow="overflow">
                    <a:lnL>
                      <a:noFill/>
                    </a:lnL>
                    <a:lnR>
                      <a:noFill/>
                    </a:lnR>
                    <a:lnT>
                      <a:noFill/>
                    </a:lnT>
                    <a:lnB w="254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lvl1pPr algn="ctr" defTabSz="685800">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pPr>
                      <a:r>
                        <a:rPr kumimoji="0" lang="en-US" altLang="en-US" sz="1300" b="1" i="1" u="sng" strike="noStrike" cap="none" normalizeH="0" baseline="0">
                          <a:ln>
                            <a:noFill/>
                          </a:ln>
                          <a:solidFill>
                            <a:srgbClr val="FFFFFF"/>
                          </a:solidFill>
                          <a:effectLst/>
                          <a:latin typeface="Calibri" panose="020F0502020204030204" pitchFamily="34" charset="0"/>
                        </a:rPr>
                        <a:t>Disadvantages</a:t>
                      </a:r>
                    </a:p>
                  </a:txBody>
                  <a:tcPr horzOverflow="overflow">
                    <a:lnL>
                      <a:noFill/>
                    </a:lnL>
                    <a:lnR>
                      <a:noFill/>
                    </a:lnR>
                    <a:lnT>
                      <a:noFill/>
                    </a:lnT>
                    <a:lnB w="25400" cap="flat" cmpd="sng" algn="ctr">
                      <a:solidFill>
                        <a:schemeClr val="bg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3213554880"/>
                  </a:ext>
                </a:extLst>
              </a:tr>
              <a:tr h="1214438">
                <a:tc>
                  <a:txBody>
                    <a:bodyPr/>
                    <a:lstStyle>
                      <a:lvl1pPr algn="ctr" defTabSz="685800">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Calibri" panose="020F0502020204030204" pitchFamily="34" charset="0"/>
                        </a:rPr>
                        <a:t>Significantly reduce project risk</a:t>
                      </a:r>
                    </a:p>
                  </a:txBody>
                  <a:tcPr horzOverflow="overflow">
                    <a:lnL>
                      <a:noFill/>
                    </a:lnL>
                    <a:lnR>
                      <a:noFill/>
                    </a:lnR>
                    <a:lnT w="25400" cap="flat" cmpd="sng" algn="ctr">
                      <a:solidFill>
                        <a:schemeClr val="bg1"/>
                      </a:solidFill>
                      <a:prstDash val="solid"/>
                      <a:round/>
                      <a:headEnd type="none" w="med" len="med"/>
                      <a:tailEnd type="none" w="med" len="med"/>
                    </a:lnT>
                    <a:lnB>
                      <a:noFill/>
                    </a:lnB>
                    <a:lnTlToBr>
                      <a:noFill/>
                    </a:lnTlToBr>
                    <a:lnBlToTr>
                      <a:noFill/>
                    </a:lnBlToTr>
                    <a:solidFill>
                      <a:srgbClr val="838383"/>
                    </a:solidFill>
                  </a:tcPr>
                </a:tc>
                <a:tc>
                  <a:txBody>
                    <a:bodyPr/>
                    <a:lstStyle>
                      <a:lvl1pPr algn="ct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Calibri" panose="020F0502020204030204" pitchFamily="34" charset="0"/>
                        </a:rPr>
                        <a:t>The prototype actually does nothing, its just presentational.</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300" b="0" i="0" u="none" strike="noStrike" cap="none" normalizeH="0" baseline="0">
                        <a:ln>
                          <a:noFill/>
                        </a:ln>
                        <a:solidFill>
                          <a:srgbClr val="FFFFFF"/>
                        </a:solidFill>
                        <a:effectLst/>
                        <a:latin typeface="Calibri" panose="020F0502020204030204" pitchFamily="34" charset="0"/>
                      </a:endParaRPr>
                    </a:p>
                  </a:txBody>
                  <a:tcPr horzOverflow="overflow">
                    <a:lnL>
                      <a:noFill/>
                    </a:lnL>
                    <a:lnR>
                      <a:noFill/>
                    </a:lnR>
                    <a:lnT w="25400" cap="flat" cmpd="sng" algn="ctr">
                      <a:solidFill>
                        <a:schemeClr val="bg1"/>
                      </a:solidFill>
                      <a:prstDash val="solid"/>
                      <a:round/>
                      <a:headEnd type="none" w="med" len="med"/>
                      <a:tailEnd type="none" w="med" len="med"/>
                    </a:lnT>
                    <a:lnB>
                      <a:noFill/>
                    </a:lnB>
                    <a:lnTlToBr>
                      <a:noFill/>
                    </a:lnTlToBr>
                    <a:lnBlToTr>
                      <a:noFill/>
                    </a:lnBlToTr>
                    <a:solidFill>
                      <a:srgbClr val="838383"/>
                    </a:solidFill>
                  </a:tcPr>
                </a:tc>
                <a:extLst>
                  <a:ext uri="{0D108BD9-81ED-4DB2-BD59-A6C34878D82A}">
                    <a16:rowId xmlns:a16="http://schemas.microsoft.com/office/drawing/2014/main" val="3328901141"/>
                  </a:ext>
                </a:extLst>
              </a:tr>
              <a:tr h="881063">
                <a:tc>
                  <a:txBody>
                    <a:bodyPr/>
                    <a:lstStyle>
                      <a:lvl1pPr algn="ctr" defTabSz="685800">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Calibri" panose="020F0502020204030204" pitchFamily="34" charset="0"/>
                        </a:rPr>
                        <a:t>Has a short project timeline</a:t>
                      </a:r>
                    </a:p>
                  </a:txBody>
                  <a:tcPr horzOverflow="overflow">
                    <a:lnL>
                      <a:noFill/>
                    </a:lnL>
                    <a:lnR>
                      <a:noFill/>
                    </a:lnR>
                    <a:lnT>
                      <a:noFill/>
                    </a:lnT>
                    <a:lnB>
                      <a:noFill/>
                    </a:lnB>
                    <a:lnTlToBr>
                      <a:noFill/>
                    </a:lnTlToBr>
                    <a:lnBlToTr>
                      <a:noFill/>
                    </a:lnBlToTr>
                    <a:solidFill>
                      <a:srgbClr val="A5A5A5"/>
                    </a:solidFill>
                  </a:tcPr>
                </a:tc>
                <a:tc>
                  <a:txBody>
                    <a:bodyPr/>
                    <a:lstStyle>
                      <a:lvl1pPr algn="ct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Calibri" panose="020F0502020204030204" pitchFamily="34" charset="0"/>
                        </a:rPr>
                        <a:t>Only for a limited purpose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300" b="0" i="0" u="none" strike="noStrike" cap="none" normalizeH="0" baseline="0">
                        <a:ln>
                          <a:noFill/>
                        </a:ln>
                        <a:solidFill>
                          <a:srgbClr val="FFFFFF"/>
                        </a:solidFill>
                        <a:effectLst/>
                        <a:latin typeface="Calibri" panose="020F0502020204030204" pitchFamily="34" charset="0"/>
                      </a:endParaRPr>
                    </a:p>
                  </a:txBody>
                  <a:tcPr horzOverflow="overflow">
                    <a:lnL>
                      <a:noFill/>
                    </a:lnL>
                    <a:lnR>
                      <a:noFill/>
                    </a:lnR>
                    <a:lnT>
                      <a:noFill/>
                    </a:lnT>
                    <a:lnB>
                      <a:noFill/>
                    </a:lnB>
                    <a:lnTlToBr>
                      <a:noFill/>
                    </a:lnTlToBr>
                    <a:lnBlToTr>
                      <a:noFill/>
                    </a:lnBlToTr>
                    <a:solidFill>
                      <a:srgbClr val="A5A5A5"/>
                    </a:solidFill>
                  </a:tcPr>
                </a:tc>
                <a:extLst>
                  <a:ext uri="{0D108BD9-81ED-4DB2-BD59-A6C34878D82A}">
                    <a16:rowId xmlns:a16="http://schemas.microsoft.com/office/drawing/2014/main" val="3865380897"/>
                  </a:ext>
                </a:extLst>
              </a:tr>
              <a:tr h="1214438">
                <a:tc>
                  <a:txBody>
                    <a:bodyPr/>
                    <a:lstStyle>
                      <a:lvl1pPr algn="ctr" defTabSz="685800">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defTabSz="6858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pPr>
                      <a:endParaRPr kumimoji="0" lang="en-US" altLang="en-US" sz="1300" b="0" i="0" u="none" strike="noStrike" cap="none" normalizeH="0" baseline="0" dirty="0">
                        <a:ln>
                          <a:noFill/>
                        </a:ln>
                        <a:solidFill>
                          <a:srgbClr val="FFFFFF"/>
                        </a:solidFill>
                        <a:effectLst/>
                        <a:latin typeface="Calibri" panose="020F0502020204030204" pitchFamily="34" charset="0"/>
                      </a:endParaRPr>
                    </a:p>
                  </a:txBody>
                  <a:tcPr horzOverflow="overflow">
                    <a:lnL>
                      <a:noFill/>
                    </a:lnL>
                    <a:lnR>
                      <a:noFill/>
                    </a:lnR>
                    <a:lnT>
                      <a:noFill/>
                    </a:lnT>
                    <a:lnB>
                      <a:noFill/>
                    </a:lnB>
                    <a:lnTlToBr>
                      <a:noFill/>
                    </a:lnTlToBr>
                    <a:lnBlToTr>
                      <a:noFill/>
                    </a:lnBlToTr>
                    <a:solidFill>
                      <a:srgbClr val="838383"/>
                    </a:solidFill>
                  </a:tcPr>
                </a:tc>
                <a:tc>
                  <a:txBody>
                    <a:bodyPr/>
                    <a:lstStyle>
                      <a:lvl1pPr algn="ct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24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FFFFFF"/>
                          </a:solidFill>
                          <a:effectLst/>
                          <a:latin typeface="Calibri" panose="020F0502020204030204" pitchFamily="34" charset="0"/>
                        </a:rPr>
                        <a:t>Starting become a thing of the past. Not getting used as much now.</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300" b="0" i="0" u="none" strike="noStrike" cap="none" normalizeH="0" baseline="0" dirty="0">
                        <a:ln>
                          <a:noFill/>
                        </a:ln>
                        <a:solidFill>
                          <a:srgbClr val="FFFFFF"/>
                        </a:solidFill>
                        <a:effectLst/>
                        <a:latin typeface="Calibri" panose="020F0502020204030204" pitchFamily="34" charset="0"/>
                      </a:endParaRPr>
                    </a:p>
                  </a:txBody>
                  <a:tcPr horzOverflow="overflow">
                    <a:lnL>
                      <a:noFill/>
                    </a:lnL>
                    <a:lnR>
                      <a:noFill/>
                    </a:lnR>
                    <a:lnT>
                      <a:noFill/>
                    </a:lnT>
                    <a:lnB>
                      <a:noFill/>
                    </a:lnB>
                    <a:lnTlToBr>
                      <a:noFill/>
                    </a:lnTlToBr>
                    <a:lnBlToTr>
                      <a:noFill/>
                    </a:lnBlToTr>
                    <a:solidFill>
                      <a:srgbClr val="838383"/>
                    </a:solidFill>
                  </a:tcPr>
                </a:tc>
                <a:extLst>
                  <a:ext uri="{0D108BD9-81ED-4DB2-BD59-A6C34878D82A}">
                    <a16:rowId xmlns:a16="http://schemas.microsoft.com/office/drawing/2014/main" val="573057427"/>
                  </a:ext>
                </a:extLst>
              </a:tr>
            </a:tbl>
          </a:graphicData>
        </a:graphic>
      </p:graphicFrame>
    </p:spTree>
    <p:extLst>
      <p:ext uri="{BB962C8B-B14F-4D97-AF65-F5344CB8AC3E}">
        <p14:creationId xmlns:p14="http://schemas.microsoft.com/office/powerpoint/2010/main" val="1649428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E24106F-9456-473B-9FFB-D1E93DFEB8F6}"/>
              </a:ext>
            </a:extLst>
          </p:cNvPr>
          <p:cNvSpPr>
            <a:spLocks noGrp="1"/>
          </p:cNvSpPr>
          <p:nvPr>
            <p:ph type="title"/>
          </p:nvPr>
        </p:nvSpPr>
        <p:spPr>
          <a:xfrm>
            <a:off x="626754" y="157162"/>
            <a:ext cx="7886700" cy="1047750"/>
          </a:xfrm>
        </p:spPr>
        <p:txBody>
          <a:bodyPr/>
          <a:lstStyle/>
          <a:p>
            <a:pPr>
              <a:defRPr/>
            </a:pPr>
            <a:r>
              <a:rPr lang="en-US" altLang="en-US" sz="4000" b="1" dirty="0"/>
              <a:t>Evolutionary Prototype</a:t>
            </a:r>
          </a:p>
        </p:txBody>
      </p:sp>
      <p:sp>
        <p:nvSpPr>
          <p:cNvPr id="26627" name="Content Placeholder 2">
            <a:extLst>
              <a:ext uri="{FF2B5EF4-FFF2-40B4-BE49-F238E27FC236}">
                <a16:creationId xmlns:a16="http://schemas.microsoft.com/office/drawing/2014/main" id="{632E8F39-B0F5-C948-9D80-9060340CBCBD}"/>
              </a:ext>
            </a:extLst>
          </p:cNvPr>
          <p:cNvSpPr>
            <a:spLocks noGrp="1"/>
          </p:cNvSpPr>
          <p:nvPr>
            <p:ph idx="1"/>
          </p:nvPr>
        </p:nvSpPr>
        <p:spPr>
          <a:xfrm>
            <a:off x="755576" y="980728"/>
            <a:ext cx="7886700" cy="4528344"/>
          </a:xfrm>
        </p:spPr>
        <p:txBody>
          <a:bodyPr/>
          <a:lstStyle/>
          <a:p>
            <a:r>
              <a:rPr lang="en-US" altLang="en-US" sz="2400" dirty="0"/>
              <a:t>Evolutionary prototyping is considered as the most fundamental form of prototyping. </a:t>
            </a:r>
          </a:p>
          <a:p>
            <a:endParaRPr lang="en-US" altLang="en-US" sz="2400" dirty="0"/>
          </a:p>
          <a:p>
            <a:r>
              <a:rPr lang="en-US" altLang="en-US" sz="2400" dirty="0"/>
              <a:t>Evolutionary  prototyping main concept is to build a robust prototype and constantly improve it. </a:t>
            </a:r>
          </a:p>
          <a:p>
            <a:endParaRPr lang="en-US" altLang="en-US" sz="2400" dirty="0"/>
          </a:p>
          <a:p>
            <a:r>
              <a:rPr lang="en-US" altLang="en-US" sz="2400" dirty="0"/>
              <a:t>Objective to deliver a working system to the end user.</a:t>
            </a:r>
          </a:p>
          <a:p>
            <a:endParaRPr lang="en-US" altLang="en-US" sz="2400" dirty="0"/>
          </a:p>
          <a:p>
            <a:r>
              <a:rPr lang="en-US" altLang="en-US" sz="2400" dirty="0"/>
              <a:t>According to Steve McConnell, "evolutionary delivery is a lifecycle model that straddles the ground between evolutionary prototyping and staged delivery." </a:t>
            </a:r>
          </a:p>
          <a:p>
            <a:endParaRPr lang="en-US" altLang="en-US" dirty="0"/>
          </a:p>
        </p:txBody>
      </p:sp>
    </p:spTree>
    <p:extLst>
      <p:ext uri="{BB962C8B-B14F-4D97-AF65-F5344CB8AC3E}">
        <p14:creationId xmlns:p14="http://schemas.microsoft.com/office/powerpoint/2010/main" val="289419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46DD4C3-7854-4F87-A69F-614DEA88B3A5}"/>
              </a:ext>
            </a:extLst>
          </p:cNvPr>
          <p:cNvSpPr>
            <a:spLocks noGrp="1"/>
          </p:cNvSpPr>
          <p:nvPr>
            <p:ph type="title"/>
          </p:nvPr>
        </p:nvSpPr>
        <p:spPr>
          <a:xfrm>
            <a:off x="457200" y="336550"/>
            <a:ext cx="8229600" cy="990600"/>
          </a:xfrm>
        </p:spPr>
        <p:txBody>
          <a:bodyPr/>
          <a:lstStyle/>
          <a:p>
            <a:pPr>
              <a:defRPr/>
            </a:pPr>
            <a:r>
              <a:rPr lang="en-US" altLang="en-US" sz="4000" b="1" dirty="0"/>
              <a:t>Evolutionary Delivery</a:t>
            </a:r>
          </a:p>
        </p:txBody>
      </p:sp>
      <p:pic>
        <p:nvPicPr>
          <p:cNvPr id="27651" name="Content Placeholder 3" descr="Rapid Development, Taming Wild Software Schedules, by Steven McConnell, Press 1996.jpg">
            <a:extLst>
              <a:ext uri="{FF2B5EF4-FFF2-40B4-BE49-F238E27FC236}">
                <a16:creationId xmlns:a16="http://schemas.microsoft.com/office/drawing/2014/main" id="{7CAF64B5-8DDA-354D-B789-87E56C2275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07704" y="1327150"/>
            <a:ext cx="4800600" cy="4330700"/>
          </a:xfrm>
        </p:spPr>
      </p:pic>
      <p:sp>
        <p:nvSpPr>
          <p:cNvPr id="27652" name="TextBox 4">
            <a:extLst>
              <a:ext uri="{FF2B5EF4-FFF2-40B4-BE49-F238E27FC236}">
                <a16:creationId xmlns:a16="http://schemas.microsoft.com/office/drawing/2014/main" id="{F20C2FA9-AEB4-DC49-B4B9-43E7A117E431}"/>
              </a:ext>
            </a:extLst>
          </p:cNvPr>
          <p:cNvSpPr txBox="1">
            <a:spLocks noChangeArrowheads="1"/>
          </p:cNvSpPr>
          <p:nvPr/>
        </p:nvSpPr>
        <p:spPr bwMode="auto">
          <a:xfrm>
            <a:off x="827584" y="5330403"/>
            <a:ext cx="76962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dirty="0">
                <a:cs typeface="Arial" panose="020B0604020202020204" pitchFamily="34" charset="0"/>
              </a:rPr>
              <a:t>Rapid Development, Taming Wild Software Schedules, by Steven McConnell, Press 1996</a:t>
            </a:r>
          </a:p>
        </p:txBody>
      </p:sp>
    </p:spTree>
    <p:extLst>
      <p:ext uri="{BB962C8B-B14F-4D97-AF65-F5344CB8AC3E}">
        <p14:creationId xmlns:p14="http://schemas.microsoft.com/office/powerpoint/2010/main" val="522862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D2E43-F609-4C49-9A86-4EE900C71984}"/>
              </a:ext>
            </a:extLst>
          </p:cNvPr>
          <p:cNvSpPr>
            <a:spLocks noGrp="1"/>
          </p:cNvSpPr>
          <p:nvPr>
            <p:ph type="title"/>
          </p:nvPr>
        </p:nvSpPr>
        <p:spPr>
          <a:xfrm>
            <a:off x="419099" y="404664"/>
            <a:ext cx="8074025" cy="758825"/>
          </a:xfrm>
        </p:spPr>
        <p:txBody>
          <a:bodyPr>
            <a:normAutofit/>
          </a:bodyPr>
          <a:lstStyle/>
          <a:p>
            <a:pPr>
              <a:defRPr/>
            </a:pPr>
            <a:r>
              <a:rPr lang="en-US" altLang="en-US" sz="4000" b="1" dirty="0"/>
              <a:t>Evolutionary Prototyping phases</a:t>
            </a:r>
          </a:p>
        </p:txBody>
      </p:sp>
      <p:graphicFrame>
        <p:nvGraphicFramePr>
          <p:cNvPr id="4" name="Content Placeholder 3">
            <a:extLst>
              <a:ext uri="{FF2B5EF4-FFF2-40B4-BE49-F238E27FC236}">
                <a16:creationId xmlns:a16="http://schemas.microsoft.com/office/drawing/2014/main" id="{48E1F377-B555-47A7-8685-2E6251B14A8C}"/>
              </a:ext>
            </a:extLst>
          </p:cNvPr>
          <p:cNvGraphicFramePr>
            <a:graphicFrameLocks noGrp="1"/>
          </p:cNvGraphicFramePr>
          <p:nvPr>
            <p:ph idx="1"/>
            <p:extLst>
              <p:ext uri="{D42A27DB-BD31-4B8C-83A1-F6EECF244321}">
                <p14:modId xmlns:p14="http://schemas.microsoft.com/office/powerpoint/2010/main" val="260416086"/>
              </p:ext>
            </p:extLst>
          </p:nvPr>
        </p:nvGraphicFramePr>
        <p:xfrm>
          <a:off x="539552" y="1106487"/>
          <a:ext cx="8308975" cy="4645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811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3917E52A-E988-479C-8EB0-A7CE3F9C0206}"/>
              </a:ext>
            </a:extLst>
          </p:cNvPr>
          <p:cNvSpPr>
            <a:spLocks noGrp="1"/>
          </p:cNvSpPr>
          <p:nvPr>
            <p:ph type="title"/>
          </p:nvPr>
        </p:nvSpPr>
        <p:spPr>
          <a:xfrm>
            <a:off x="755576" y="332656"/>
            <a:ext cx="7886700" cy="1047750"/>
          </a:xfrm>
        </p:spPr>
        <p:txBody>
          <a:bodyPr/>
          <a:lstStyle/>
          <a:p>
            <a:pPr>
              <a:defRPr/>
            </a:pPr>
            <a:r>
              <a:rPr lang="en-US" altLang="en-US" sz="4000" b="1" dirty="0"/>
              <a:t>Advantages</a:t>
            </a:r>
          </a:p>
        </p:txBody>
      </p:sp>
      <p:sp>
        <p:nvSpPr>
          <p:cNvPr id="29699" name="Content Placeholder 2">
            <a:extLst>
              <a:ext uri="{FF2B5EF4-FFF2-40B4-BE49-F238E27FC236}">
                <a16:creationId xmlns:a16="http://schemas.microsoft.com/office/drawing/2014/main" id="{746CF557-36C6-9D40-BC75-13B8F24D4A8C}"/>
              </a:ext>
            </a:extLst>
          </p:cNvPr>
          <p:cNvSpPr>
            <a:spLocks noGrp="1"/>
          </p:cNvSpPr>
          <p:nvPr>
            <p:ph idx="1"/>
          </p:nvPr>
        </p:nvSpPr>
        <p:spPr>
          <a:xfrm>
            <a:off x="782640" y="1460500"/>
            <a:ext cx="7886700" cy="3937000"/>
          </a:xfrm>
        </p:spPr>
        <p:txBody>
          <a:bodyPr/>
          <a:lstStyle/>
          <a:p>
            <a:r>
              <a:rPr lang="en-US" altLang="en-US" sz="2400" dirty="0"/>
              <a:t>You are always looking for new ways to improve the system.</a:t>
            </a:r>
          </a:p>
          <a:p>
            <a:r>
              <a:rPr lang="en-US" altLang="en-US" sz="2400" dirty="0"/>
              <a:t>This model increases the chance of having the client satisfied with the working system.</a:t>
            </a:r>
          </a:p>
          <a:p>
            <a:r>
              <a:rPr lang="en-US" altLang="en-US" sz="2400" dirty="0"/>
              <a:t>The model can be used even when the requirements are not defined.</a:t>
            </a:r>
          </a:p>
          <a:p>
            <a:r>
              <a:rPr lang="en-US" altLang="en-US" sz="2400" dirty="0"/>
              <a:t>Quicker delivery of the system</a:t>
            </a:r>
          </a:p>
          <a:p>
            <a:endParaRPr lang="en-US" altLang="en-US" dirty="0"/>
          </a:p>
          <a:p>
            <a:endParaRPr lang="en-US" altLang="en-US" dirty="0"/>
          </a:p>
        </p:txBody>
      </p:sp>
    </p:spTree>
    <p:extLst>
      <p:ext uri="{BB962C8B-B14F-4D97-AF65-F5344CB8AC3E}">
        <p14:creationId xmlns:p14="http://schemas.microsoft.com/office/powerpoint/2010/main" val="254736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326C3B5-599E-4608-A612-CB2D52980E8D}"/>
              </a:ext>
            </a:extLst>
          </p:cNvPr>
          <p:cNvSpPr>
            <a:spLocks noGrp="1"/>
          </p:cNvSpPr>
          <p:nvPr>
            <p:ph type="title"/>
          </p:nvPr>
        </p:nvSpPr>
        <p:spPr>
          <a:xfrm>
            <a:off x="646954" y="157162"/>
            <a:ext cx="7886700" cy="1047750"/>
          </a:xfrm>
        </p:spPr>
        <p:txBody>
          <a:bodyPr/>
          <a:lstStyle/>
          <a:p>
            <a:pPr>
              <a:defRPr/>
            </a:pPr>
            <a:r>
              <a:rPr lang="en-US" altLang="en-US" sz="4000" b="1" dirty="0"/>
              <a:t>Disadvantages </a:t>
            </a:r>
          </a:p>
        </p:txBody>
      </p:sp>
      <p:sp>
        <p:nvSpPr>
          <p:cNvPr id="30723" name="Content Placeholder 2">
            <a:extLst>
              <a:ext uri="{FF2B5EF4-FFF2-40B4-BE49-F238E27FC236}">
                <a16:creationId xmlns:a16="http://schemas.microsoft.com/office/drawing/2014/main" id="{56A4489A-8D56-6B43-BB1B-F32884B641F3}"/>
              </a:ext>
            </a:extLst>
          </p:cNvPr>
          <p:cNvSpPr>
            <a:spLocks noGrp="1"/>
          </p:cNvSpPr>
          <p:nvPr>
            <p:ph idx="1"/>
          </p:nvPr>
        </p:nvSpPr>
        <p:spPr>
          <a:xfrm>
            <a:off x="755576" y="1052736"/>
            <a:ext cx="7886700" cy="4752528"/>
          </a:xfrm>
        </p:spPr>
        <p:txBody>
          <a:bodyPr/>
          <a:lstStyle/>
          <a:p>
            <a:r>
              <a:rPr lang="en-US" altLang="en-US" sz="2400" dirty="0"/>
              <a:t>This method can be used to avoid documenting the requirements of the system.</a:t>
            </a:r>
          </a:p>
          <a:p>
            <a:endParaRPr lang="en-US" altLang="en-US" sz="2400" dirty="0"/>
          </a:p>
          <a:p>
            <a:r>
              <a:rPr lang="en-US" altLang="en-US" sz="2400" dirty="0"/>
              <a:t>Management is required</a:t>
            </a:r>
          </a:p>
          <a:p>
            <a:endParaRPr lang="en-US" altLang="en-US" sz="2400" dirty="0"/>
          </a:p>
          <a:p>
            <a:r>
              <a:rPr lang="en-US" altLang="en-US" sz="2400" dirty="0"/>
              <a:t>Long term maintenance can be expensive</a:t>
            </a:r>
          </a:p>
          <a:p>
            <a:endParaRPr lang="en-US" altLang="en-US" sz="2400" dirty="0"/>
          </a:p>
          <a:p>
            <a:r>
              <a:rPr lang="en-US" altLang="en-US" sz="2400" dirty="0"/>
              <a:t>Uncertain design idea’s</a:t>
            </a:r>
          </a:p>
          <a:p>
            <a:endParaRPr lang="en-US" altLang="en-US" sz="2400" dirty="0"/>
          </a:p>
          <a:p>
            <a:r>
              <a:rPr lang="en-US" altLang="en-US" sz="2400" dirty="0"/>
              <a:t>Information can be lost through so many improvement changes</a:t>
            </a:r>
          </a:p>
          <a:p>
            <a:endParaRPr lang="en-US" altLang="en-US" dirty="0"/>
          </a:p>
          <a:p>
            <a:endParaRPr lang="en-US" altLang="en-US" dirty="0"/>
          </a:p>
        </p:txBody>
      </p:sp>
    </p:spTree>
    <p:extLst>
      <p:ext uri="{BB962C8B-B14F-4D97-AF65-F5344CB8AC3E}">
        <p14:creationId xmlns:p14="http://schemas.microsoft.com/office/powerpoint/2010/main" val="928194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F530D17-993C-4700-8B48-1E93532DE8EA}"/>
              </a:ext>
            </a:extLst>
          </p:cNvPr>
          <p:cNvSpPr>
            <a:spLocks noGrp="1"/>
          </p:cNvSpPr>
          <p:nvPr>
            <p:ph type="title"/>
          </p:nvPr>
        </p:nvSpPr>
        <p:spPr>
          <a:xfrm>
            <a:off x="635906" y="239745"/>
            <a:ext cx="7886700" cy="1047750"/>
          </a:xfrm>
        </p:spPr>
        <p:txBody>
          <a:bodyPr/>
          <a:lstStyle/>
          <a:p>
            <a:pPr>
              <a:defRPr/>
            </a:pPr>
            <a:r>
              <a:rPr lang="en-US" altLang="en-US" sz="4000" b="1" dirty="0"/>
              <a:t>Low-fidelity Prototyping</a:t>
            </a:r>
          </a:p>
        </p:txBody>
      </p:sp>
      <p:sp>
        <p:nvSpPr>
          <p:cNvPr id="26627" name="Content Placeholder 2">
            <a:extLst>
              <a:ext uri="{FF2B5EF4-FFF2-40B4-BE49-F238E27FC236}">
                <a16:creationId xmlns:a16="http://schemas.microsoft.com/office/drawing/2014/main" id="{F394FAD0-B72D-42AB-A18E-162C83E13F26}"/>
              </a:ext>
            </a:extLst>
          </p:cNvPr>
          <p:cNvSpPr>
            <a:spLocks noGrp="1"/>
          </p:cNvSpPr>
          <p:nvPr>
            <p:ph idx="1"/>
          </p:nvPr>
        </p:nvSpPr>
        <p:spPr>
          <a:xfrm>
            <a:off x="635906" y="1287494"/>
            <a:ext cx="7886700" cy="4373753"/>
          </a:xfrm>
        </p:spPr>
        <p:txBody>
          <a:bodyPr>
            <a:normAutofit fontScale="70000" lnSpcReduction="20000"/>
          </a:bodyPr>
          <a:lstStyle/>
          <a:p>
            <a:pPr marL="274320" indent="-274320" fontAlgn="auto">
              <a:spcAft>
                <a:spcPts val="0"/>
              </a:spcAft>
              <a:buClr>
                <a:schemeClr val="accent3"/>
              </a:buClr>
              <a:buFont typeface="Wingdings" pitchFamily="2" charset="2"/>
              <a:buChar char="Ø"/>
              <a:defRPr/>
            </a:pPr>
            <a:r>
              <a:rPr lang="en-US" dirty="0"/>
              <a:t>Low-fidelity prototyping is generally limited function, limited    interaction prototyping effort.</a:t>
            </a:r>
          </a:p>
          <a:p>
            <a:pPr marL="274320" indent="-274320" fontAlgn="auto">
              <a:spcAft>
                <a:spcPts val="0"/>
              </a:spcAft>
              <a:buClr>
                <a:schemeClr val="accent3"/>
              </a:buClr>
              <a:buFont typeface="Wingdings" pitchFamily="2" charset="2"/>
              <a:buChar char="Ø"/>
              <a:defRPr/>
            </a:pPr>
            <a:endParaRPr lang="en-US" dirty="0"/>
          </a:p>
          <a:p>
            <a:pPr marL="274320" indent="-274320" fontAlgn="auto">
              <a:spcAft>
                <a:spcPts val="0"/>
              </a:spcAft>
              <a:buClr>
                <a:schemeClr val="accent3"/>
              </a:buClr>
              <a:buFont typeface="Wingdings" pitchFamily="2" charset="2"/>
              <a:buChar char="Ø"/>
              <a:defRPr/>
            </a:pPr>
            <a:r>
              <a:rPr lang="en-US" dirty="0"/>
              <a:t>They are constructed to depict concepts, design alternatives and screen layouts. They are intended to demonstrate general look and feel of the interface.</a:t>
            </a:r>
          </a:p>
          <a:p>
            <a:pPr marL="274320" indent="-274320" fontAlgn="auto">
              <a:spcAft>
                <a:spcPts val="0"/>
              </a:spcAft>
              <a:buClr>
                <a:schemeClr val="accent3"/>
              </a:buClr>
              <a:buFont typeface="Wingdings" pitchFamily="2" charset="2"/>
              <a:buChar char="Ø"/>
              <a:defRPr/>
            </a:pPr>
            <a:endParaRPr lang="en-US" dirty="0"/>
          </a:p>
          <a:p>
            <a:pPr marL="274320" indent="-274320" fontAlgn="auto">
              <a:spcAft>
                <a:spcPts val="0"/>
              </a:spcAft>
              <a:buClr>
                <a:schemeClr val="accent3"/>
              </a:buClr>
              <a:buFont typeface="Wingdings" pitchFamily="2" charset="2"/>
              <a:buChar char="Ø"/>
              <a:defRPr/>
            </a:pPr>
            <a:r>
              <a:rPr lang="en-US" dirty="0"/>
              <a:t>They are created to educate , communicate and inform, but not to train, test or serve as a basis for which to code.</a:t>
            </a:r>
          </a:p>
          <a:p>
            <a:pPr marL="274320" indent="-274320" fontAlgn="auto">
              <a:spcAft>
                <a:spcPts val="0"/>
              </a:spcAft>
              <a:buClr>
                <a:schemeClr val="accent3"/>
              </a:buClr>
              <a:buFont typeface="Wingdings" pitchFamily="2" charset="2"/>
              <a:buChar char="Ø"/>
              <a:defRPr/>
            </a:pPr>
            <a:endParaRPr lang="en-US" dirty="0"/>
          </a:p>
          <a:p>
            <a:pPr marL="274320" indent="-274320" fontAlgn="auto">
              <a:spcAft>
                <a:spcPts val="0"/>
              </a:spcAft>
              <a:buClr>
                <a:schemeClr val="accent3"/>
              </a:buClr>
              <a:buFont typeface="Wingdings" pitchFamily="2" charset="2"/>
              <a:buChar char="Ø"/>
              <a:defRPr/>
            </a:pPr>
            <a:r>
              <a:rPr lang="en-US" dirty="0"/>
              <a:t>Low fidelity prototyping is used early in the design cycle to show general conceptual approaches without much investment in development.</a:t>
            </a:r>
          </a:p>
          <a:p>
            <a:pPr marL="274320" indent="-274320" fontAlgn="auto">
              <a:spcAft>
                <a:spcPts val="0"/>
              </a:spcAft>
              <a:buClr>
                <a:schemeClr val="accent3"/>
              </a:buClr>
              <a:buFont typeface="Wingdings" pitchFamily="2" charset="2"/>
              <a:buChar char="Ø"/>
              <a:defRPr/>
            </a:pPr>
            <a:endParaRPr lang="en-US" dirty="0"/>
          </a:p>
        </p:txBody>
      </p:sp>
      <p:sp>
        <p:nvSpPr>
          <p:cNvPr id="31748" name="TextBox 3">
            <a:extLst>
              <a:ext uri="{FF2B5EF4-FFF2-40B4-BE49-F238E27FC236}">
                <a16:creationId xmlns:a16="http://schemas.microsoft.com/office/drawing/2014/main" id="{9B76B694-C464-8245-B502-66FDFF1A5FF8}"/>
              </a:ext>
            </a:extLst>
          </p:cNvPr>
          <p:cNvSpPr txBox="1">
            <a:spLocks noChangeArrowheads="1"/>
          </p:cNvSpPr>
          <p:nvPr/>
        </p:nvSpPr>
        <p:spPr bwMode="auto">
          <a:xfrm>
            <a:off x="971600" y="5420096"/>
            <a:ext cx="8610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000">
                <a:latin typeface="Times New Roman" panose="02020603050405020304" pitchFamily="18" charset="0"/>
                <a:cs typeface="Times New Roman" panose="02020603050405020304" pitchFamily="18" charset="0"/>
              </a:rPr>
              <a:t>Low vs. High Fidelity Prototyping Debate, Rudd J., Stern K.,Isensee S., ACM Interactions, Jan. 1996</a:t>
            </a:r>
          </a:p>
        </p:txBody>
      </p:sp>
    </p:spTree>
    <p:extLst>
      <p:ext uri="{BB962C8B-B14F-4D97-AF65-F5344CB8AC3E}">
        <p14:creationId xmlns:p14="http://schemas.microsoft.com/office/powerpoint/2010/main" val="648721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BAF4D75-7F62-48A8-8970-71AA06779768}"/>
              </a:ext>
            </a:extLst>
          </p:cNvPr>
          <p:cNvSpPr>
            <a:spLocks noGrp="1"/>
          </p:cNvSpPr>
          <p:nvPr>
            <p:ph type="title"/>
          </p:nvPr>
        </p:nvSpPr>
        <p:spPr>
          <a:xfrm>
            <a:off x="628650" y="438150"/>
            <a:ext cx="7886700" cy="1047750"/>
          </a:xfrm>
        </p:spPr>
        <p:txBody>
          <a:bodyPr/>
          <a:lstStyle/>
          <a:p>
            <a:pPr>
              <a:defRPr/>
            </a:pPr>
            <a:r>
              <a:rPr lang="en-US" altLang="en-US" sz="4000" b="1" dirty="0"/>
              <a:t>High-Fidelity Prototyping</a:t>
            </a:r>
          </a:p>
        </p:txBody>
      </p:sp>
      <p:sp>
        <p:nvSpPr>
          <p:cNvPr id="32771" name="Content Placeholder 2">
            <a:extLst>
              <a:ext uri="{FF2B5EF4-FFF2-40B4-BE49-F238E27FC236}">
                <a16:creationId xmlns:a16="http://schemas.microsoft.com/office/drawing/2014/main" id="{3F5750A1-41F2-204A-96A0-DD16C858F31A}"/>
              </a:ext>
            </a:extLst>
          </p:cNvPr>
          <p:cNvSpPr>
            <a:spLocks noGrp="1"/>
          </p:cNvSpPr>
          <p:nvPr>
            <p:ph idx="1"/>
          </p:nvPr>
        </p:nvSpPr>
        <p:spPr>
          <a:xfrm>
            <a:off x="319881" y="1340768"/>
            <a:ext cx="8504238" cy="4572000"/>
          </a:xfrm>
        </p:spPr>
        <p:txBody>
          <a:bodyPr/>
          <a:lstStyle/>
          <a:p>
            <a:r>
              <a:rPr lang="en-US" altLang="en-US" sz="2400" dirty="0"/>
              <a:t>High-fidelity prototypes represent the core functionality of the products user interface.</a:t>
            </a:r>
          </a:p>
          <a:p>
            <a:r>
              <a:rPr lang="en-US" altLang="en-US" sz="2400" dirty="0"/>
              <a:t>High fidelity prototypes are fully interactive systems. Users can enter data in entry fields, respond to messages, select icon to open windows and interact with user interface as if it were a real system.</a:t>
            </a:r>
          </a:p>
          <a:p>
            <a:r>
              <a:rPr lang="en-US" altLang="en-US" sz="2400" dirty="0"/>
              <a:t>They trade-off speed for accuracy.</a:t>
            </a:r>
          </a:p>
          <a:p>
            <a:r>
              <a:rPr lang="en-US" altLang="en-US" sz="2400" dirty="0"/>
              <a:t>Building high fidelity prototypes consume resources  and have high cost.</a:t>
            </a:r>
          </a:p>
          <a:p>
            <a:endParaRPr lang="en-US" altLang="en-US" dirty="0"/>
          </a:p>
        </p:txBody>
      </p:sp>
      <p:sp>
        <p:nvSpPr>
          <p:cNvPr id="32772" name="Rectangle 3">
            <a:extLst>
              <a:ext uri="{FF2B5EF4-FFF2-40B4-BE49-F238E27FC236}">
                <a16:creationId xmlns:a16="http://schemas.microsoft.com/office/drawing/2014/main" id="{9DA03FA7-88E4-6E4E-A9F2-07407166A662}"/>
              </a:ext>
            </a:extLst>
          </p:cNvPr>
          <p:cNvSpPr>
            <a:spLocks noChangeArrowheads="1"/>
          </p:cNvSpPr>
          <p:nvPr/>
        </p:nvSpPr>
        <p:spPr bwMode="auto">
          <a:xfrm>
            <a:off x="3491880" y="5302411"/>
            <a:ext cx="8610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000" dirty="0">
                <a:latin typeface="Times New Roman" panose="02020603050405020304" pitchFamily="18" charset="0"/>
                <a:cs typeface="Times New Roman" panose="02020603050405020304" pitchFamily="18" charset="0"/>
              </a:rPr>
              <a:t>Low vs. High Fidelity Prototyping Debate, Rudd J., Stern K.,</a:t>
            </a:r>
            <a:r>
              <a:rPr lang="en-US" altLang="en-US" sz="1000" dirty="0" err="1">
                <a:latin typeface="Times New Roman" panose="02020603050405020304" pitchFamily="18" charset="0"/>
                <a:cs typeface="Times New Roman" panose="02020603050405020304" pitchFamily="18" charset="0"/>
              </a:rPr>
              <a:t>Isensee</a:t>
            </a:r>
            <a:r>
              <a:rPr lang="en-US" altLang="en-US" sz="1000" dirty="0">
                <a:latin typeface="Times New Roman" panose="02020603050405020304" pitchFamily="18" charset="0"/>
                <a:cs typeface="Times New Roman" panose="02020603050405020304" pitchFamily="18" charset="0"/>
              </a:rPr>
              <a:t> S., ACM Interactions, Jan. 1996</a:t>
            </a:r>
          </a:p>
        </p:txBody>
      </p:sp>
    </p:spTree>
    <p:extLst>
      <p:ext uri="{BB962C8B-B14F-4D97-AF65-F5344CB8AC3E}">
        <p14:creationId xmlns:p14="http://schemas.microsoft.com/office/powerpoint/2010/main" val="420883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2D828DB-FFDF-4307-A238-4B421EA802F6}"/>
              </a:ext>
            </a:extLst>
          </p:cNvPr>
          <p:cNvSpPr>
            <a:spLocks noGrp="1"/>
          </p:cNvSpPr>
          <p:nvPr>
            <p:ph type="title"/>
          </p:nvPr>
        </p:nvSpPr>
        <p:spPr>
          <a:xfrm>
            <a:off x="687387" y="301624"/>
            <a:ext cx="7616825" cy="758825"/>
          </a:xfrm>
        </p:spPr>
        <p:txBody>
          <a:bodyPr/>
          <a:lstStyle/>
          <a:p>
            <a:pPr>
              <a:defRPr/>
            </a:pPr>
            <a:r>
              <a:rPr lang="en-US" altLang="en-US" sz="4000" b="1" dirty="0"/>
              <a:t>Comparison of two prototyping efforts</a:t>
            </a:r>
          </a:p>
        </p:txBody>
      </p:sp>
      <p:pic>
        <p:nvPicPr>
          <p:cNvPr id="33795" name="Picture 3">
            <a:extLst>
              <a:ext uri="{FF2B5EF4-FFF2-40B4-BE49-F238E27FC236}">
                <a16:creationId xmlns:a16="http://schemas.microsoft.com/office/drawing/2014/main" id="{769DB7ED-BEB5-8541-8389-5FD3C89BAD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87624" y="1340768"/>
            <a:ext cx="6337300" cy="3937000"/>
          </a:xfrm>
          <a:noFill/>
        </p:spPr>
      </p:pic>
      <p:sp>
        <p:nvSpPr>
          <p:cNvPr id="33796" name="Rectangle 5">
            <a:extLst>
              <a:ext uri="{FF2B5EF4-FFF2-40B4-BE49-F238E27FC236}">
                <a16:creationId xmlns:a16="http://schemas.microsoft.com/office/drawing/2014/main" id="{927E5673-1E5C-3649-80AD-36F11B2397A6}"/>
              </a:ext>
            </a:extLst>
          </p:cNvPr>
          <p:cNvSpPr>
            <a:spLocks noChangeArrowheads="1"/>
          </p:cNvSpPr>
          <p:nvPr/>
        </p:nvSpPr>
        <p:spPr bwMode="auto">
          <a:xfrm>
            <a:off x="1619076" y="5154736"/>
            <a:ext cx="8534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000" dirty="0">
                <a:latin typeface="Times New Roman" panose="02020603050405020304" pitchFamily="18" charset="0"/>
                <a:cs typeface="Times New Roman" panose="02020603050405020304" pitchFamily="18" charset="0"/>
              </a:rPr>
              <a:t>Low vs. High Fidelity Prototyping Debate, Rudd J., Stern K.,</a:t>
            </a:r>
            <a:r>
              <a:rPr lang="en-US" altLang="en-US" sz="1000" dirty="0" err="1">
                <a:latin typeface="Times New Roman" panose="02020603050405020304" pitchFamily="18" charset="0"/>
                <a:cs typeface="Times New Roman" panose="02020603050405020304" pitchFamily="18" charset="0"/>
              </a:rPr>
              <a:t>Isensee</a:t>
            </a:r>
            <a:r>
              <a:rPr lang="en-US" altLang="en-US" sz="1000" dirty="0">
                <a:latin typeface="Times New Roman" panose="02020603050405020304" pitchFamily="18" charset="0"/>
                <a:cs typeface="Times New Roman" panose="02020603050405020304" pitchFamily="18" charset="0"/>
              </a:rPr>
              <a:t> S., ACM Interactions, Jan. 1996</a:t>
            </a:r>
          </a:p>
        </p:txBody>
      </p:sp>
    </p:spTree>
    <p:extLst>
      <p:ext uri="{BB962C8B-B14F-4D97-AF65-F5344CB8AC3E}">
        <p14:creationId xmlns:p14="http://schemas.microsoft.com/office/powerpoint/2010/main" val="2130596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3">
            <a:extLst>
              <a:ext uri="{FF2B5EF4-FFF2-40B4-BE49-F238E27FC236}">
                <a16:creationId xmlns:a16="http://schemas.microsoft.com/office/drawing/2014/main" id="{2407B51A-780B-45FC-ADE3-F8EE84103357}"/>
              </a:ext>
            </a:extLst>
          </p:cNvPr>
          <p:cNvSpPr>
            <a:spLocks noGrp="1"/>
          </p:cNvSpPr>
          <p:nvPr>
            <p:ph type="title"/>
          </p:nvPr>
        </p:nvSpPr>
        <p:spPr>
          <a:xfrm>
            <a:off x="573087" y="301624"/>
            <a:ext cx="7921625" cy="758825"/>
          </a:xfrm>
        </p:spPr>
        <p:txBody>
          <a:bodyPr>
            <a:normAutofit/>
          </a:bodyPr>
          <a:lstStyle/>
          <a:p>
            <a:pPr>
              <a:defRPr/>
            </a:pPr>
            <a:r>
              <a:rPr lang="en-US" altLang="en-US" sz="4000" b="1" dirty="0">
                <a:solidFill>
                  <a:srgbClr val="004E6D"/>
                </a:solidFill>
              </a:rPr>
              <a:t>Prototyping-based Methodology</a:t>
            </a:r>
          </a:p>
        </p:txBody>
      </p:sp>
      <p:pic>
        <p:nvPicPr>
          <p:cNvPr id="34819" name="Picture 4">
            <a:extLst>
              <a:ext uri="{FF2B5EF4-FFF2-40B4-BE49-F238E27FC236}">
                <a16:creationId xmlns:a16="http://schemas.microsoft.com/office/drawing/2014/main" id="{CBFF650C-8F39-F44D-8221-A3D47B5235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38461" y="1196751"/>
            <a:ext cx="3361731" cy="4147807"/>
          </a:xfrm>
          <a:noFill/>
        </p:spPr>
      </p:pic>
      <p:sp>
        <p:nvSpPr>
          <p:cNvPr id="34820" name="TextBox 4">
            <a:extLst>
              <a:ext uri="{FF2B5EF4-FFF2-40B4-BE49-F238E27FC236}">
                <a16:creationId xmlns:a16="http://schemas.microsoft.com/office/drawing/2014/main" id="{4B946769-C82C-EE46-B306-07C10E7035D4}"/>
              </a:ext>
            </a:extLst>
          </p:cNvPr>
          <p:cNvSpPr txBox="1">
            <a:spLocks noChangeArrowheads="1"/>
          </p:cNvSpPr>
          <p:nvPr/>
        </p:nvSpPr>
        <p:spPr bwMode="auto">
          <a:xfrm>
            <a:off x="573087" y="5363402"/>
            <a:ext cx="87630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000" dirty="0">
                <a:latin typeface="Times New Roman" panose="02020603050405020304" pitchFamily="18" charset="0"/>
                <a:cs typeface="Times New Roman" panose="02020603050405020304" pitchFamily="18" charset="0"/>
              </a:rPr>
              <a:t> An Introduction to Rapid System Prototyping, Fabrice </a:t>
            </a:r>
            <a:r>
              <a:rPr lang="en-US" altLang="en-US" sz="1000" dirty="0" err="1">
                <a:latin typeface="Times New Roman" panose="02020603050405020304" pitchFamily="18" charset="0"/>
                <a:cs typeface="Times New Roman" panose="02020603050405020304" pitchFamily="18" charset="0"/>
              </a:rPr>
              <a:t>Kordon</a:t>
            </a:r>
            <a:r>
              <a:rPr lang="en-US" altLang="en-US" sz="1000" dirty="0">
                <a:latin typeface="Times New Roman" panose="02020603050405020304" pitchFamily="18" charset="0"/>
                <a:cs typeface="Times New Roman" panose="02020603050405020304" pitchFamily="18" charset="0"/>
              </a:rPr>
              <a:t> and </a:t>
            </a:r>
            <a:r>
              <a:rPr lang="en-US" altLang="en-US" sz="1000" dirty="0" err="1">
                <a:latin typeface="Times New Roman" panose="02020603050405020304" pitchFamily="18" charset="0"/>
                <a:cs typeface="Times New Roman" panose="02020603050405020304" pitchFamily="18" charset="0"/>
              </a:rPr>
              <a:t>Luqi</a:t>
            </a:r>
            <a:r>
              <a:rPr lang="en-US" altLang="en-US" sz="1000" dirty="0">
                <a:latin typeface="Times New Roman" panose="02020603050405020304" pitchFamily="18" charset="0"/>
                <a:cs typeface="Times New Roman" panose="02020603050405020304" pitchFamily="18" charset="0"/>
              </a:rPr>
              <a:t>, IEEE Transactions on Software Engineering, Vol.28, No.9, Sep 2002 </a:t>
            </a:r>
          </a:p>
        </p:txBody>
      </p:sp>
    </p:spTree>
    <p:extLst>
      <p:ext uri="{BB962C8B-B14F-4D97-AF65-F5344CB8AC3E}">
        <p14:creationId xmlns:p14="http://schemas.microsoft.com/office/powerpoint/2010/main" val="3890581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892FE33-4ECE-498B-8F16-EEA7C1EEECF3}"/>
              </a:ext>
            </a:extLst>
          </p:cNvPr>
          <p:cNvSpPr>
            <a:spLocks noGrp="1"/>
          </p:cNvSpPr>
          <p:nvPr>
            <p:ph type="title"/>
          </p:nvPr>
        </p:nvSpPr>
        <p:spPr>
          <a:xfrm>
            <a:off x="663330" y="228600"/>
            <a:ext cx="7235825" cy="762000"/>
          </a:xfrm>
        </p:spPr>
        <p:txBody>
          <a:bodyPr/>
          <a:lstStyle/>
          <a:p>
            <a:pPr>
              <a:defRPr/>
            </a:pPr>
            <a:r>
              <a:rPr lang="en-US" altLang="en-US" sz="4000" b="1" dirty="0"/>
              <a:t>Prototyping as methodology for systems development</a:t>
            </a:r>
          </a:p>
        </p:txBody>
      </p:sp>
      <p:sp>
        <p:nvSpPr>
          <p:cNvPr id="35843" name="Content Placeholder 2">
            <a:extLst>
              <a:ext uri="{FF2B5EF4-FFF2-40B4-BE49-F238E27FC236}">
                <a16:creationId xmlns:a16="http://schemas.microsoft.com/office/drawing/2014/main" id="{FF5CC3F2-395B-5D4F-9E46-DDABC99322F2}"/>
              </a:ext>
            </a:extLst>
          </p:cNvPr>
          <p:cNvSpPr>
            <a:spLocks noGrp="1"/>
          </p:cNvSpPr>
          <p:nvPr>
            <p:ph idx="1"/>
          </p:nvPr>
        </p:nvSpPr>
        <p:spPr>
          <a:xfrm>
            <a:off x="663330" y="1460880"/>
            <a:ext cx="7886700" cy="3937000"/>
          </a:xfrm>
        </p:spPr>
        <p:txBody>
          <a:bodyPr/>
          <a:lstStyle/>
          <a:p>
            <a:pPr>
              <a:buFont typeface="Wingdings" pitchFamily="2" charset="2"/>
              <a:buChar char="v"/>
            </a:pPr>
            <a:r>
              <a:rPr lang="en-US" altLang="en-US" sz="1600" dirty="0"/>
              <a:t>A preliminary design of the system is built using throw-away prototyping.</a:t>
            </a:r>
          </a:p>
          <a:p>
            <a:pPr>
              <a:buFont typeface="Wingdings" pitchFamily="2" charset="2"/>
              <a:buChar char="v"/>
            </a:pPr>
            <a:endParaRPr lang="en-US" altLang="en-US" sz="1600" dirty="0"/>
          </a:p>
          <a:p>
            <a:pPr>
              <a:buFont typeface="Wingdings" pitchFamily="2" charset="2"/>
              <a:buChar char="v"/>
            </a:pPr>
            <a:r>
              <a:rPr lang="en-US" altLang="en-US" sz="1600" dirty="0"/>
              <a:t>Demonstrations to end users, as well as investigations on this prototype, allows for the design of more precise requirements as well as the evaluation of techniques to be used in the final system.</a:t>
            </a:r>
          </a:p>
          <a:p>
            <a:pPr>
              <a:buFont typeface="Wingdings" pitchFamily="2" charset="2"/>
              <a:buChar char="v"/>
            </a:pPr>
            <a:endParaRPr lang="en-US" altLang="en-US" sz="1600" dirty="0"/>
          </a:p>
          <a:p>
            <a:pPr>
              <a:buFont typeface="Wingdings" pitchFamily="2" charset="2"/>
              <a:buChar char="v"/>
            </a:pPr>
            <a:r>
              <a:rPr lang="en-US" altLang="en-US" sz="1600" dirty="0"/>
              <a:t>Refinements on throw-away prototype  concerning the requirements are done.</a:t>
            </a:r>
          </a:p>
          <a:p>
            <a:pPr>
              <a:buFont typeface="Wingdings" pitchFamily="2" charset="2"/>
              <a:buChar char="v"/>
            </a:pPr>
            <a:endParaRPr lang="en-US" altLang="en-US" sz="1600" dirty="0"/>
          </a:p>
          <a:p>
            <a:pPr>
              <a:buFont typeface="Wingdings" pitchFamily="2" charset="2"/>
              <a:buChar char="v"/>
            </a:pPr>
            <a:r>
              <a:rPr lang="en-US" altLang="en-US" sz="1600" dirty="0"/>
              <a:t>Evolutionary prototyping used to build a model prototype (an accurate and complete description of the system). These prototypes can be studied under various simulated conditions.</a:t>
            </a:r>
          </a:p>
          <a:p>
            <a:pPr>
              <a:buFont typeface="Wingdings" pitchFamily="2" charset="2"/>
              <a:buChar char="v"/>
            </a:pPr>
            <a:endParaRPr lang="en-US" altLang="en-US" sz="1600" dirty="0"/>
          </a:p>
          <a:p>
            <a:pPr>
              <a:buFont typeface="Wingdings" pitchFamily="2" charset="2"/>
              <a:buChar char="v"/>
            </a:pPr>
            <a:r>
              <a:rPr lang="en-US" altLang="en-US" sz="1600" dirty="0"/>
              <a:t>Refinement on model prototype, concerning the actual system, is done and final system is rolled out after testing.</a:t>
            </a:r>
          </a:p>
          <a:p>
            <a:pPr>
              <a:buFont typeface="Wingdings" pitchFamily="2" charset="2"/>
              <a:buChar char="v"/>
            </a:pPr>
            <a:endParaRPr lang="en-US" altLang="en-US" sz="1800" dirty="0"/>
          </a:p>
        </p:txBody>
      </p:sp>
      <p:sp>
        <p:nvSpPr>
          <p:cNvPr id="35844" name="TextBox 3">
            <a:extLst>
              <a:ext uri="{FF2B5EF4-FFF2-40B4-BE49-F238E27FC236}">
                <a16:creationId xmlns:a16="http://schemas.microsoft.com/office/drawing/2014/main" id="{A23C6046-027B-1345-8B07-4602323A9A6D}"/>
              </a:ext>
            </a:extLst>
          </p:cNvPr>
          <p:cNvSpPr txBox="1">
            <a:spLocks noChangeArrowheads="1"/>
          </p:cNvSpPr>
          <p:nvPr/>
        </p:nvSpPr>
        <p:spPr bwMode="auto">
          <a:xfrm>
            <a:off x="663330" y="5376504"/>
            <a:ext cx="8458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000" dirty="0">
                <a:latin typeface="Times New Roman" panose="02020603050405020304" pitchFamily="18" charset="0"/>
                <a:cs typeface="Times New Roman" panose="02020603050405020304" pitchFamily="18" charset="0"/>
              </a:rPr>
              <a:t>An Introduction to Rapid System Prototyping, Fabrice </a:t>
            </a:r>
            <a:r>
              <a:rPr lang="en-US" altLang="en-US" sz="1000" dirty="0" err="1">
                <a:latin typeface="Times New Roman" panose="02020603050405020304" pitchFamily="18" charset="0"/>
                <a:cs typeface="Times New Roman" panose="02020603050405020304" pitchFamily="18" charset="0"/>
              </a:rPr>
              <a:t>Kordon</a:t>
            </a:r>
            <a:r>
              <a:rPr lang="en-US" altLang="en-US" sz="1000" dirty="0">
                <a:latin typeface="Times New Roman" panose="02020603050405020304" pitchFamily="18" charset="0"/>
                <a:cs typeface="Times New Roman" panose="02020603050405020304" pitchFamily="18" charset="0"/>
              </a:rPr>
              <a:t> and </a:t>
            </a:r>
            <a:r>
              <a:rPr lang="en-US" altLang="en-US" sz="1000" dirty="0" err="1">
                <a:latin typeface="Times New Roman" panose="02020603050405020304" pitchFamily="18" charset="0"/>
                <a:cs typeface="Times New Roman" panose="02020603050405020304" pitchFamily="18" charset="0"/>
              </a:rPr>
              <a:t>Luqi</a:t>
            </a:r>
            <a:r>
              <a:rPr lang="en-US" altLang="en-US" sz="1000" dirty="0">
                <a:latin typeface="Times New Roman" panose="02020603050405020304" pitchFamily="18" charset="0"/>
                <a:cs typeface="Times New Roman" panose="02020603050405020304" pitchFamily="18" charset="0"/>
              </a:rPr>
              <a:t>, IEEE Transactions on Software Engineering, Vol.28, No.9, Sep 2002 </a:t>
            </a:r>
          </a:p>
          <a:p>
            <a:pPr eaLnBrk="1" hangingPunct="1"/>
            <a:endParaRPr lang="en-US" altLang="en-US" sz="1000" dirty="0">
              <a:latin typeface="Times New Roman" panose="02020603050405020304" pitchFamily="18" charset="0"/>
              <a:cs typeface="Times New Roman" panose="02020603050405020304" pitchFamily="18" charset="0"/>
            </a:endParaRPr>
          </a:p>
        </p:txBody>
      </p:sp>
      <p:pic>
        <p:nvPicPr>
          <p:cNvPr id="35845" name="Picture 4">
            <a:extLst>
              <a:ext uri="{FF2B5EF4-FFF2-40B4-BE49-F238E27FC236}">
                <a16:creationId xmlns:a16="http://schemas.microsoft.com/office/drawing/2014/main" id="{969ACB73-2124-8549-A120-58BF7977B9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474598"/>
            <a:ext cx="1143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9295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82561C6-A215-4AD4-ABD7-D2539769E766}"/>
              </a:ext>
            </a:extLst>
          </p:cNvPr>
          <p:cNvSpPr>
            <a:spLocks noGrp="1"/>
          </p:cNvSpPr>
          <p:nvPr>
            <p:ph type="title"/>
          </p:nvPr>
        </p:nvSpPr>
        <p:spPr>
          <a:xfrm>
            <a:off x="633618" y="332656"/>
            <a:ext cx="7886700" cy="1047750"/>
          </a:xfrm>
        </p:spPr>
        <p:txBody>
          <a:bodyPr/>
          <a:lstStyle/>
          <a:p>
            <a:pPr>
              <a:defRPr/>
            </a:pPr>
            <a:r>
              <a:rPr lang="en-US" altLang="en-US" sz="4000" b="1" dirty="0"/>
              <a:t>User Interface Prototyping</a:t>
            </a:r>
          </a:p>
        </p:txBody>
      </p:sp>
      <p:sp>
        <p:nvSpPr>
          <p:cNvPr id="36867" name="Content Placeholder 2">
            <a:extLst>
              <a:ext uri="{FF2B5EF4-FFF2-40B4-BE49-F238E27FC236}">
                <a16:creationId xmlns:a16="http://schemas.microsoft.com/office/drawing/2014/main" id="{AF0EE1FF-DBEF-334E-BF2E-90A78CAB48DB}"/>
              </a:ext>
            </a:extLst>
          </p:cNvPr>
          <p:cNvSpPr>
            <a:spLocks noGrp="1"/>
          </p:cNvSpPr>
          <p:nvPr>
            <p:ph idx="1"/>
          </p:nvPr>
        </p:nvSpPr>
        <p:spPr>
          <a:xfrm>
            <a:off x="633618" y="1556792"/>
            <a:ext cx="7886700" cy="3937000"/>
          </a:xfrm>
        </p:spPr>
        <p:txBody>
          <a:bodyPr/>
          <a:lstStyle/>
          <a:p>
            <a:pPr algn="just">
              <a:buFont typeface="Wingdings 2" pitchFamily="2" charset="2"/>
              <a:buNone/>
            </a:pPr>
            <a:r>
              <a:rPr lang="en-US" altLang="en-US" dirty="0"/>
              <a:t>   </a:t>
            </a:r>
            <a:r>
              <a:rPr lang="en-US" altLang="en-US" sz="2400" dirty="0"/>
              <a:t>Development of highly interactive software system with graphical user interfaces (GUI) has become increasingly common and acceptance of such a system depends highly on the quality of GUI.</a:t>
            </a:r>
          </a:p>
          <a:p>
            <a:pPr algn="just">
              <a:buFont typeface="Wingdings 2" pitchFamily="2" charset="2"/>
              <a:buNone/>
            </a:pPr>
            <a:r>
              <a:rPr lang="en-US" altLang="en-US" sz="2400" dirty="0"/>
              <a:t>   </a:t>
            </a:r>
          </a:p>
          <a:p>
            <a:pPr algn="just">
              <a:buFont typeface="Wingdings 2" pitchFamily="2" charset="2"/>
              <a:buNone/>
            </a:pPr>
            <a:r>
              <a:rPr lang="en-US" altLang="en-US" sz="2400" dirty="0"/>
              <a:t>   Prototyping is an excellent means of generating ideas about how the GUI can be designed and it helps to evaluate quality of solution at an early stage.</a:t>
            </a:r>
          </a:p>
          <a:p>
            <a:pPr algn="just">
              <a:buFont typeface="Wingdings 2" pitchFamily="2" charset="2"/>
              <a:buNone/>
            </a:pPr>
            <a:endParaRPr lang="en-US" altLang="en-US" dirty="0"/>
          </a:p>
        </p:txBody>
      </p:sp>
    </p:spTree>
    <p:extLst>
      <p:ext uri="{BB962C8B-B14F-4D97-AF65-F5344CB8AC3E}">
        <p14:creationId xmlns:p14="http://schemas.microsoft.com/office/powerpoint/2010/main" val="1872057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4CF2-3B47-4741-BB64-CDE28BF501FF}"/>
              </a:ext>
            </a:extLst>
          </p:cNvPr>
          <p:cNvSpPr>
            <a:spLocks noGrp="1"/>
          </p:cNvSpPr>
          <p:nvPr>
            <p:ph type="title"/>
          </p:nvPr>
        </p:nvSpPr>
        <p:spPr>
          <a:xfrm>
            <a:off x="609600" y="1450975"/>
            <a:ext cx="7159625" cy="758825"/>
          </a:xfrm>
        </p:spPr>
        <p:txBody>
          <a:bodyPr>
            <a:normAutofit fontScale="90000"/>
          </a:bodyPr>
          <a:lstStyle/>
          <a:p>
            <a:pPr>
              <a:defRPr/>
            </a:pPr>
            <a:r>
              <a:rPr lang="en-US" altLang="en-US" sz="4000" b="1"/>
              <a:t>Classification of user interface prototypes</a:t>
            </a:r>
          </a:p>
        </p:txBody>
      </p:sp>
      <p:sp>
        <p:nvSpPr>
          <p:cNvPr id="37891" name="Content Placeholder 2">
            <a:extLst>
              <a:ext uri="{FF2B5EF4-FFF2-40B4-BE49-F238E27FC236}">
                <a16:creationId xmlns:a16="http://schemas.microsoft.com/office/drawing/2014/main" id="{CD2CD0C6-BE06-8F41-AA06-96692F343DB8}"/>
              </a:ext>
            </a:extLst>
          </p:cNvPr>
          <p:cNvSpPr>
            <a:spLocks noGrp="1"/>
          </p:cNvSpPr>
          <p:nvPr>
            <p:ph idx="1"/>
          </p:nvPr>
        </p:nvSpPr>
        <p:spPr>
          <a:xfrm>
            <a:off x="628650" y="2239963"/>
            <a:ext cx="7886700" cy="3937000"/>
          </a:xfrm>
        </p:spPr>
        <p:txBody>
          <a:bodyPr/>
          <a:lstStyle/>
          <a:p>
            <a:endParaRPr lang="en-US" altLang="en-US"/>
          </a:p>
          <a:p>
            <a:r>
              <a:rPr lang="en-US" altLang="en-US"/>
              <a:t>Presentation Prototypes</a:t>
            </a:r>
          </a:p>
          <a:p>
            <a:r>
              <a:rPr lang="en-US" altLang="en-US"/>
              <a:t>Functional Prototypes</a:t>
            </a:r>
          </a:p>
          <a:p>
            <a:r>
              <a:rPr lang="en-US" altLang="en-US"/>
              <a:t>Breadboards</a:t>
            </a:r>
          </a:p>
          <a:p>
            <a:r>
              <a:rPr lang="en-US" altLang="en-US"/>
              <a:t>Pilot Systems</a:t>
            </a:r>
          </a:p>
          <a:p>
            <a:pPr>
              <a:buFont typeface="Wingdings 2" pitchFamily="2" charset="2"/>
              <a:buNone/>
            </a:pPr>
            <a:endParaRPr lang="en-US" altLang="en-US"/>
          </a:p>
        </p:txBody>
      </p:sp>
    </p:spTree>
    <p:extLst>
      <p:ext uri="{BB962C8B-B14F-4D97-AF65-F5344CB8AC3E}">
        <p14:creationId xmlns:p14="http://schemas.microsoft.com/office/powerpoint/2010/main" val="3830576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800A5E1-F291-4A73-9248-F788F98B0653}"/>
              </a:ext>
            </a:extLst>
          </p:cNvPr>
          <p:cNvSpPr>
            <a:spLocks noGrp="1"/>
          </p:cNvSpPr>
          <p:nvPr>
            <p:ph type="title"/>
          </p:nvPr>
        </p:nvSpPr>
        <p:spPr>
          <a:xfrm>
            <a:off x="628650" y="476672"/>
            <a:ext cx="7886700" cy="1047750"/>
          </a:xfrm>
        </p:spPr>
        <p:txBody>
          <a:bodyPr/>
          <a:lstStyle/>
          <a:p>
            <a:pPr>
              <a:defRPr/>
            </a:pPr>
            <a:r>
              <a:rPr lang="en-US" altLang="en-US" sz="4000" b="1" dirty="0"/>
              <a:t>Risks in Prototyping</a:t>
            </a:r>
          </a:p>
        </p:txBody>
      </p:sp>
      <p:sp>
        <p:nvSpPr>
          <p:cNvPr id="33795" name="Content Placeholder 2">
            <a:extLst>
              <a:ext uri="{FF2B5EF4-FFF2-40B4-BE49-F238E27FC236}">
                <a16:creationId xmlns:a16="http://schemas.microsoft.com/office/drawing/2014/main" id="{063BAA9E-078A-43AE-9125-5E9263022164}"/>
              </a:ext>
            </a:extLst>
          </p:cNvPr>
          <p:cNvSpPr>
            <a:spLocks noGrp="1"/>
          </p:cNvSpPr>
          <p:nvPr>
            <p:ph idx="1"/>
          </p:nvPr>
        </p:nvSpPr>
        <p:spPr>
          <a:xfrm>
            <a:off x="631330" y="1524422"/>
            <a:ext cx="7886700" cy="3937000"/>
          </a:xfrm>
        </p:spPr>
        <p:txBody>
          <a:bodyPr>
            <a:normAutofit fontScale="85000" lnSpcReduction="20000"/>
          </a:bodyPr>
          <a:lstStyle/>
          <a:p>
            <a:pPr marL="274320" indent="-274320" fontAlgn="auto">
              <a:spcAft>
                <a:spcPts val="0"/>
              </a:spcAft>
              <a:buClr>
                <a:schemeClr val="accent3"/>
              </a:buClr>
              <a:buFont typeface="Wingdings" pitchFamily="2" charset="2"/>
              <a:buChar char="§"/>
              <a:defRPr/>
            </a:pPr>
            <a:r>
              <a:rPr lang="en-US" dirty="0"/>
              <a:t>Client may believe that system is real.</a:t>
            </a:r>
          </a:p>
          <a:p>
            <a:pPr lvl="2" indent="-246888" fontAlgn="auto">
              <a:spcAft>
                <a:spcPts val="0"/>
              </a:spcAft>
              <a:buFont typeface="Wingdings" pitchFamily="2" charset="2"/>
              <a:buChar char="Ø"/>
              <a:defRPr/>
            </a:pPr>
            <a:r>
              <a:rPr lang="en-US" dirty="0"/>
              <a:t>Unrealistic expectations of the progress</a:t>
            </a:r>
          </a:p>
          <a:p>
            <a:pPr lvl="2" indent="-246888" fontAlgn="auto">
              <a:spcAft>
                <a:spcPts val="0"/>
              </a:spcAft>
              <a:buFont typeface="Wingdings" pitchFamily="2" charset="2"/>
              <a:buChar char="Ø"/>
              <a:defRPr/>
            </a:pPr>
            <a:endParaRPr lang="en-US" dirty="0"/>
          </a:p>
          <a:p>
            <a:pPr marL="274320" indent="-274320" fontAlgn="auto">
              <a:spcAft>
                <a:spcPts val="0"/>
              </a:spcAft>
              <a:buClr>
                <a:schemeClr val="accent3"/>
              </a:buClr>
              <a:buFont typeface="Wingdings" pitchFamily="2" charset="2"/>
              <a:buChar char="§"/>
              <a:defRPr/>
            </a:pPr>
            <a:r>
              <a:rPr lang="en-US" dirty="0"/>
              <a:t>Implementers make poor choice</a:t>
            </a:r>
          </a:p>
          <a:p>
            <a:pPr lvl="2" indent="-246888" fontAlgn="auto">
              <a:spcAft>
                <a:spcPts val="0"/>
              </a:spcAft>
              <a:buFont typeface="Wingdings" pitchFamily="2" charset="2"/>
              <a:buChar char="Ø"/>
              <a:defRPr/>
            </a:pPr>
            <a:r>
              <a:rPr lang="en-US" dirty="0"/>
              <a:t>Justified in prototype but not in real system</a:t>
            </a:r>
          </a:p>
          <a:p>
            <a:pPr lvl="2" indent="-246888" fontAlgn="auto">
              <a:spcAft>
                <a:spcPts val="0"/>
              </a:spcAft>
              <a:buFont typeface="Wingdings" pitchFamily="2" charset="2"/>
              <a:buChar char="Ø"/>
              <a:defRPr/>
            </a:pPr>
            <a:r>
              <a:rPr lang="en-US" dirty="0"/>
              <a:t>Tempting to build real system same way</a:t>
            </a:r>
          </a:p>
          <a:p>
            <a:pPr lvl="2" indent="-246888" fontAlgn="auto">
              <a:spcAft>
                <a:spcPts val="0"/>
              </a:spcAft>
              <a:buFont typeface="Wingdings" pitchFamily="2" charset="2"/>
              <a:buChar char="Ø"/>
              <a:defRPr/>
            </a:pPr>
            <a:endParaRPr lang="en-US" dirty="0"/>
          </a:p>
          <a:p>
            <a:pPr marL="274320" indent="-274320" fontAlgn="auto">
              <a:spcAft>
                <a:spcPts val="0"/>
              </a:spcAft>
              <a:buClr>
                <a:schemeClr val="accent3"/>
              </a:buClr>
              <a:buFont typeface="Wingdings" pitchFamily="2" charset="2"/>
              <a:buChar char="§"/>
              <a:defRPr/>
            </a:pPr>
            <a:r>
              <a:rPr lang="en-US" dirty="0"/>
              <a:t>Prototype is not identical to the real system</a:t>
            </a:r>
          </a:p>
          <a:p>
            <a:pPr lvl="2" indent="-246888" fontAlgn="auto">
              <a:spcAft>
                <a:spcPts val="0"/>
              </a:spcAft>
              <a:buFont typeface="Wingdings" pitchFamily="2" charset="2"/>
              <a:buChar char="Ø"/>
              <a:defRPr/>
            </a:pPr>
            <a:r>
              <a:rPr lang="en-US" dirty="0"/>
              <a:t>Users may interact differently due to different response characteristics</a:t>
            </a:r>
          </a:p>
          <a:p>
            <a:pPr lvl="2" indent="-246888" fontAlgn="auto">
              <a:spcAft>
                <a:spcPts val="0"/>
              </a:spcAft>
              <a:buFont typeface="Wingdings" pitchFamily="2" charset="2"/>
              <a:buChar char="Ø"/>
              <a:defRPr/>
            </a:pPr>
            <a:r>
              <a:rPr lang="en-US" dirty="0"/>
              <a:t>Must interpret prototype experience with care</a:t>
            </a:r>
          </a:p>
        </p:txBody>
      </p:sp>
    </p:spTree>
    <p:extLst>
      <p:ext uri="{BB962C8B-B14F-4D97-AF65-F5344CB8AC3E}">
        <p14:creationId xmlns:p14="http://schemas.microsoft.com/office/powerpoint/2010/main" val="1810447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5D65C57-E247-483A-A738-6173D53B3DE9}"/>
              </a:ext>
            </a:extLst>
          </p:cNvPr>
          <p:cNvSpPr>
            <a:spLocks noGrp="1"/>
          </p:cNvSpPr>
          <p:nvPr>
            <p:ph type="title"/>
          </p:nvPr>
        </p:nvSpPr>
        <p:spPr>
          <a:xfrm>
            <a:off x="689769" y="238125"/>
            <a:ext cx="7886700" cy="1047750"/>
          </a:xfrm>
        </p:spPr>
        <p:txBody>
          <a:bodyPr/>
          <a:lstStyle/>
          <a:p>
            <a:pPr>
              <a:defRPr/>
            </a:pPr>
            <a:r>
              <a:rPr lang="en-US" altLang="en-US" sz="4000" b="1" dirty="0"/>
              <a:t>Do we need prototyping??</a:t>
            </a:r>
          </a:p>
        </p:txBody>
      </p:sp>
      <p:sp>
        <p:nvSpPr>
          <p:cNvPr id="39939" name="Content Placeholder 2">
            <a:extLst>
              <a:ext uri="{FF2B5EF4-FFF2-40B4-BE49-F238E27FC236}">
                <a16:creationId xmlns:a16="http://schemas.microsoft.com/office/drawing/2014/main" id="{FBD0A93D-530E-B54B-8DF0-60C84CC5EFED}"/>
              </a:ext>
            </a:extLst>
          </p:cNvPr>
          <p:cNvSpPr>
            <a:spLocks noGrp="1"/>
          </p:cNvSpPr>
          <p:nvPr>
            <p:ph idx="1"/>
          </p:nvPr>
        </p:nvSpPr>
        <p:spPr>
          <a:xfrm>
            <a:off x="381000" y="1143000"/>
            <a:ext cx="8504238" cy="4572000"/>
          </a:xfrm>
        </p:spPr>
        <p:txBody>
          <a:bodyPr/>
          <a:lstStyle/>
          <a:p>
            <a:pPr>
              <a:buFont typeface="Wingdings 2" pitchFamily="2" charset="2"/>
              <a:buNone/>
            </a:pPr>
            <a:endParaRPr lang="en-US" altLang="en-US" sz="1800" dirty="0"/>
          </a:p>
          <a:p>
            <a:pPr>
              <a:buFont typeface="Wingdings 2" pitchFamily="2" charset="2"/>
              <a:buNone/>
            </a:pPr>
            <a:r>
              <a:rPr lang="en-US" altLang="en-US" sz="1800" dirty="0"/>
              <a:t>Two “points of interest” for companies to adopt prototyping based methodologies are:</a:t>
            </a:r>
          </a:p>
          <a:p>
            <a:pPr>
              <a:buFont typeface="Wingdings 2" pitchFamily="2" charset="2"/>
              <a:buNone/>
            </a:pPr>
            <a:endParaRPr lang="en-US" altLang="en-US" sz="1800" dirty="0"/>
          </a:p>
          <a:p>
            <a:r>
              <a:rPr lang="en-US" altLang="en-US" sz="1800" dirty="0"/>
              <a:t>Point 1: They allow us to reduce the cost and time-to-market of a system.</a:t>
            </a:r>
          </a:p>
          <a:p>
            <a:endParaRPr lang="en-US" altLang="en-US" sz="1800" dirty="0"/>
          </a:p>
          <a:p>
            <a:r>
              <a:rPr lang="en-US" altLang="en-US" sz="1800" dirty="0"/>
              <a:t>Point 2: For companies building critical systems, prototyping would help them perform formal verification when required. These methodologies provide high level of reliability in the system design and implementation.</a:t>
            </a:r>
          </a:p>
        </p:txBody>
      </p:sp>
      <p:pic>
        <p:nvPicPr>
          <p:cNvPr id="39940" name="Picture 3" descr="avionics close up two.jpg">
            <a:extLst>
              <a:ext uri="{FF2B5EF4-FFF2-40B4-BE49-F238E27FC236}">
                <a16:creationId xmlns:a16="http://schemas.microsoft.com/office/drawing/2014/main" id="{E5464D6F-933A-0145-B321-7438CC03135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3691112"/>
            <a:ext cx="26670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91666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5644DED-B702-4913-BB74-B42EFDB3C958}"/>
              </a:ext>
            </a:extLst>
          </p:cNvPr>
          <p:cNvSpPr>
            <a:spLocks noGrp="1"/>
          </p:cNvSpPr>
          <p:nvPr>
            <p:ph type="title"/>
          </p:nvPr>
        </p:nvSpPr>
        <p:spPr>
          <a:xfrm>
            <a:off x="628650" y="260648"/>
            <a:ext cx="7886700" cy="1047750"/>
          </a:xfrm>
        </p:spPr>
        <p:txBody>
          <a:bodyPr/>
          <a:lstStyle/>
          <a:p>
            <a:pPr>
              <a:defRPr/>
            </a:pPr>
            <a:r>
              <a:rPr lang="en-US" altLang="en-US" sz="4000" b="1" dirty="0"/>
              <a:t>Key Points</a:t>
            </a:r>
          </a:p>
        </p:txBody>
      </p:sp>
      <p:sp>
        <p:nvSpPr>
          <p:cNvPr id="40963" name="Content Placeholder 2">
            <a:extLst>
              <a:ext uri="{FF2B5EF4-FFF2-40B4-BE49-F238E27FC236}">
                <a16:creationId xmlns:a16="http://schemas.microsoft.com/office/drawing/2014/main" id="{05082ED4-8DBE-7544-B629-A9437B1DE534}"/>
              </a:ext>
            </a:extLst>
          </p:cNvPr>
          <p:cNvSpPr>
            <a:spLocks noGrp="1"/>
          </p:cNvSpPr>
          <p:nvPr>
            <p:ph idx="1"/>
          </p:nvPr>
        </p:nvSpPr>
        <p:spPr>
          <a:xfrm>
            <a:off x="635154" y="1124744"/>
            <a:ext cx="7886700" cy="4680520"/>
          </a:xfrm>
        </p:spPr>
        <p:txBody>
          <a:bodyPr/>
          <a:lstStyle/>
          <a:p>
            <a:r>
              <a:rPr lang="en-GB" altLang="en-US" sz="2800" dirty="0"/>
              <a:t>A prototype can be used to give end-users a concrete impression of the system’s capabilities</a:t>
            </a:r>
          </a:p>
          <a:p>
            <a:r>
              <a:rPr lang="en-GB" altLang="en-US" sz="2800" dirty="0"/>
              <a:t>Prototyping is becoming increasingly used for system development where rapid development is essential</a:t>
            </a:r>
          </a:p>
          <a:p>
            <a:r>
              <a:rPr lang="en-GB" altLang="en-US" sz="2800" dirty="0"/>
              <a:t>Throw-away prototyping is used to understand the system requirements</a:t>
            </a:r>
          </a:p>
          <a:p>
            <a:r>
              <a:rPr lang="en-GB" altLang="en-US" sz="2800" dirty="0"/>
              <a:t>In evolutionary prototyping, the system is developed by evolving an initial version to the final version</a:t>
            </a:r>
          </a:p>
          <a:p>
            <a:endParaRPr lang="en-US" altLang="en-US" dirty="0"/>
          </a:p>
        </p:txBody>
      </p:sp>
    </p:spTree>
    <p:extLst>
      <p:ext uri="{BB962C8B-B14F-4D97-AF65-F5344CB8AC3E}">
        <p14:creationId xmlns:p14="http://schemas.microsoft.com/office/powerpoint/2010/main" val="3536782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0DC2CA68-0FF4-4B4A-9237-A7424853030F}"/>
              </a:ext>
            </a:extLst>
          </p:cNvPr>
          <p:cNvSpPr>
            <a:spLocks noGrp="1"/>
          </p:cNvSpPr>
          <p:nvPr>
            <p:ph type="title"/>
          </p:nvPr>
        </p:nvSpPr>
        <p:spPr>
          <a:xfrm>
            <a:off x="628650" y="157162"/>
            <a:ext cx="7886700" cy="1047750"/>
          </a:xfrm>
        </p:spPr>
        <p:txBody>
          <a:bodyPr/>
          <a:lstStyle/>
          <a:p>
            <a:pPr>
              <a:defRPr/>
            </a:pPr>
            <a:r>
              <a:rPr lang="en-US" altLang="en-US" sz="4000" b="1" dirty="0"/>
              <a:t>Key Points</a:t>
            </a:r>
          </a:p>
        </p:txBody>
      </p:sp>
      <p:sp>
        <p:nvSpPr>
          <p:cNvPr id="41987" name="Rectangle 3">
            <a:extLst>
              <a:ext uri="{FF2B5EF4-FFF2-40B4-BE49-F238E27FC236}">
                <a16:creationId xmlns:a16="http://schemas.microsoft.com/office/drawing/2014/main" id="{04337FC7-DA38-E742-B964-7C8C8090175A}"/>
              </a:ext>
            </a:extLst>
          </p:cNvPr>
          <p:cNvSpPr>
            <a:spLocks noGrp="1"/>
          </p:cNvSpPr>
          <p:nvPr>
            <p:ph idx="1"/>
          </p:nvPr>
        </p:nvSpPr>
        <p:spPr>
          <a:xfrm>
            <a:off x="755576" y="1204912"/>
            <a:ext cx="7886700" cy="3937000"/>
          </a:xfrm>
        </p:spPr>
        <p:txBody>
          <a:bodyPr/>
          <a:lstStyle/>
          <a:p>
            <a:r>
              <a:rPr lang="en-GB" altLang="en-US" sz="2400" dirty="0"/>
              <a:t>Rapid development of prototypes is essential. This may require leaving out functionality or relaxing non-functional constraints</a:t>
            </a:r>
          </a:p>
          <a:p>
            <a:r>
              <a:rPr lang="en-GB" altLang="en-US" sz="2400" dirty="0"/>
              <a:t>Prototyping  techniques include the use of very high-level languages, database programming and prototype construction from reusable components</a:t>
            </a:r>
          </a:p>
          <a:p>
            <a:r>
              <a:rPr lang="en-GB" altLang="en-US" sz="2400" dirty="0"/>
              <a:t>Prototyping is essential for parts of the system such as the user interface which cannot be effectively pre-specified. Users must be involved in prototype evaluation</a:t>
            </a:r>
          </a:p>
          <a:p>
            <a:endParaRPr lang="en-US" altLang="en-US" dirty="0"/>
          </a:p>
        </p:txBody>
      </p:sp>
    </p:spTree>
    <p:extLst>
      <p:ext uri="{BB962C8B-B14F-4D97-AF65-F5344CB8AC3E}">
        <p14:creationId xmlns:p14="http://schemas.microsoft.com/office/powerpoint/2010/main" val="1177062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4BF4FB3-DF36-D641-8356-1864F7870547}"/>
              </a:ext>
            </a:extLst>
          </p:cNvPr>
          <p:cNvSpPr>
            <a:spLocks noChangeArrowheads="1"/>
          </p:cNvSpPr>
          <p:nvPr/>
        </p:nvSpPr>
        <p:spPr bwMode="auto">
          <a:xfrm>
            <a:off x="468313" y="1563549"/>
            <a:ext cx="8461375" cy="4216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tx2"/>
                </a:solidFill>
              </a:rPr>
              <a:t>Evaluate standard tools available to use in prototyping</a:t>
            </a:r>
          </a:p>
          <a:p>
            <a:pPr algn="ctr"/>
            <a:endParaRPr lang="en-GB" altLang="en-US" sz="3600" b="1" dirty="0">
              <a:solidFill>
                <a:schemeClr val="tx2"/>
              </a:solidFill>
            </a:endParaRPr>
          </a:p>
          <a:p>
            <a:pPr algn="ctr"/>
            <a:r>
              <a:rPr lang="en-GB" altLang="en-US" sz="4000" dirty="0"/>
              <a:t>Best Prototyping Tools For UI/UX Designers — How To Choose The Right One?</a:t>
            </a:r>
          </a:p>
          <a:p>
            <a:pPr algn="ctr" eaLnBrk="1" hangingPunct="1"/>
            <a:endParaRPr lang="en-IE" altLang="en-US" sz="4000" dirty="0">
              <a:solidFill>
                <a:schemeClr val="tx2"/>
              </a:solidFill>
            </a:endParaRPr>
          </a:p>
        </p:txBody>
      </p:sp>
    </p:spTree>
    <p:extLst>
      <p:ext uri="{BB962C8B-B14F-4D97-AF65-F5344CB8AC3E}">
        <p14:creationId xmlns:p14="http://schemas.microsoft.com/office/powerpoint/2010/main" val="1749547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B5BA4FF5-DA83-024D-93A0-31A7CB96813E}"/>
              </a:ext>
            </a:extLst>
          </p:cNvPr>
          <p:cNvSpPr>
            <a:spLocks noChangeArrowheads="1"/>
          </p:cNvSpPr>
          <p:nvPr/>
        </p:nvSpPr>
        <p:spPr bwMode="auto">
          <a:xfrm>
            <a:off x="647700" y="1268413"/>
            <a:ext cx="7848600"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a:r>
              <a:rPr lang="en-GB" altLang="en-US" sz="2000"/>
              <a:t>One of the most popular phrases in the world of design from </a:t>
            </a:r>
            <a:r>
              <a:rPr lang="en-GB" altLang="en-US" sz="2000">
                <a:hlinkClick r:id="rId3"/>
              </a:rPr>
              <a:t>IDEO</a:t>
            </a:r>
            <a:r>
              <a:rPr lang="en-GB" altLang="en-US" sz="2000"/>
              <a:t> states that “ If a picture is </a:t>
            </a:r>
            <a:r>
              <a:rPr lang="en-GB" altLang="en-US" sz="2000" b="1"/>
              <a:t>worth a thousand</a:t>
            </a:r>
            <a:r>
              <a:rPr lang="en-GB" altLang="en-US" sz="2000"/>
              <a:t> words, </a:t>
            </a:r>
            <a:r>
              <a:rPr lang="en-GB" altLang="en-US" sz="2000" b="1"/>
              <a:t>a prototype is worth a 1000 meetings</a:t>
            </a:r>
            <a:r>
              <a:rPr lang="en-GB" altLang="en-US" sz="2000"/>
              <a:t>”. Whether it is plain experimenting or turning your vision into something tangible, prototypes (low, medium or high fidelity) assist in testing and building while preserving overall design consistency.</a:t>
            </a:r>
          </a:p>
          <a:p>
            <a:pPr algn="just"/>
            <a:endParaRPr lang="en-GB" altLang="en-US" sz="2000"/>
          </a:p>
          <a:p>
            <a:pPr algn="just"/>
            <a:r>
              <a:rPr lang="en-GB" altLang="en-US" sz="2000"/>
              <a:t>As designers are bound to design things that are described to them by clients, not all actually understand what the requirements really are. This is then followed by a series of meetings, emails or phone conversations to reach their final design which truly is a hassle. All these problems can be circumvented by using prototyping tools.</a:t>
            </a:r>
          </a:p>
        </p:txBody>
      </p:sp>
    </p:spTree>
    <p:extLst>
      <p:ext uri="{BB962C8B-B14F-4D97-AF65-F5344CB8AC3E}">
        <p14:creationId xmlns:p14="http://schemas.microsoft.com/office/powerpoint/2010/main" val="7164961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651E2DEC-F102-4A40-8B08-989A5A5E5570}"/>
              </a:ext>
            </a:extLst>
          </p:cNvPr>
          <p:cNvSpPr>
            <a:spLocks noChangeArrowheads="1"/>
          </p:cNvSpPr>
          <p:nvPr/>
        </p:nvSpPr>
        <p:spPr bwMode="auto">
          <a:xfrm>
            <a:off x="341312" y="404664"/>
            <a:ext cx="846137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a:r>
              <a:rPr lang="en-GB" altLang="en-US" sz="2400" b="1" dirty="0">
                <a:latin typeface="medium-content-serif-font"/>
              </a:rPr>
              <a:t>The Importance of using a Prototyping tool: </a:t>
            </a:r>
          </a:p>
          <a:p>
            <a:pPr algn="just"/>
            <a:endParaRPr lang="en-GB" altLang="en-US" sz="2400" b="1" dirty="0">
              <a:latin typeface="medium-content-serif-font"/>
            </a:endParaRPr>
          </a:p>
          <a:p>
            <a:pPr marL="285750" indent="-285750" algn="just">
              <a:buFont typeface="Arial" panose="020B0604020202020204" pitchFamily="34" charset="0"/>
              <a:buChar char="•"/>
            </a:pPr>
            <a:r>
              <a:rPr lang="en-GB" altLang="en-US" dirty="0">
                <a:latin typeface="medium-content-serif-font"/>
              </a:rPr>
              <a:t>Prototyping tools allow designers and clients to collaborate better while being in the same context rather than having conflicting perspectives. </a:t>
            </a:r>
          </a:p>
          <a:p>
            <a:pPr marL="285750" indent="-285750" algn="just">
              <a:buFont typeface="Arial" panose="020B0604020202020204" pitchFamily="34" charset="0"/>
              <a:buChar char="•"/>
            </a:pPr>
            <a:endParaRPr lang="en-GB" altLang="en-US" dirty="0">
              <a:latin typeface="medium-content-serif-font"/>
            </a:endParaRPr>
          </a:p>
          <a:p>
            <a:pPr marL="285750" indent="-285750" algn="just">
              <a:buFont typeface="Arial" panose="020B0604020202020204" pitchFamily="34" charset="0"/>
              <a:buChar char="•"/>
            </a:pPr>
            <a:r>
              <a:rPr lang="en-GB" altLang="en-US" dirty="0">
                <a:latin typeface="medium-content-serif-font"/>
              </a:rPr>
              <a:t>The clients get a visual overview of what is actually going to be made. </a:t>
            </a:r>
          </a:p>
          <a:p>
            <a:pPr marL="285750" indent="-285750" algn="just">
              <a:buFont typeface="Arial" panose="020B0604020202020204" pitchFamily="34" charset="0"/>
              <a:buChar char="•"/>
            </a:pPr>
            <a:endParaRPr lang="en-GB" altLang="en-US" dirty="0">
              <a:latin typeface="medium-content-serif-font"/>
            </a:endParaRPr>
          </a:p>
          <a:p>
            <a:pPr marL="285750" indent="-285750" algn="just">
              <a:buFont typeface="Arial" panose="020B0604020202020204" pitchFamily="34" charset="0"/>
              <a:buChar char="•"/>
            </a:pPr>
            <a:r>
              <a:rPr lang="en-GB" altLang="en-US" dirty="0">
                <a:latin typeface="medium-content-serif-font"/>
              </a:rPr>
              <a:t>It helps teams to build understanding, to explore options and barriers that only become visible when you build and test something. </a:t>
            </a:r>
          </a:p>
          <a:p>
            <a:pPr marL="285750" indent="-285750" algn="just">
              <a:buFont typeface="Arial" panose="020B0604020202020204" pitchFamily="34" charset="0"/>
              <a:buChar char="•"/>
            </a:pPr>
            <a:endParaRPr lang="en-GB" altLang="en-US" dirty="0">
              <a:latin typeface="medium-content-serif-font"/>
            </a:endParaRPr>
          </a:p>
          <a:p>
            <a:pPr marL="285750" indent="-285750" algn="just">
              <a:buFont typeface="Arial" panose="020B0604020202020204" pitchFamily="34" charset="0"/>
              <a:buChar char="•"/>
            </a:pPr>
            <a:r>
              <a:rPr lang="en-GB" altLang="en-US" dirty="0">
                <a:latin typeface="medium-content-serif-font"/>
              </a:rPr>
              <a:t>At the end of the day, prototyping tools become a platform for full creativity and experimentation for the product team.</a:t>
            </a:r>
          </a:p>
          <a:p>
            <a:pPr marL="285750" indent="-285750" algn="just">
              <a:buFont typeface="Arial" panose="020B0604020202020204" pitchFamily="34" charset="0"/>
              <a:buChar char="•"/>
            </a:pPr>
            <a:endParaRPr lang="en-GB" altLang="en-US" dirty="0">
              <a:latin typeface="medium-content-serif-font"/>
            </a:endParaRPr>
          </a:p>
          <a:p>
            <a:pPr marL="285750" indent="-285750" algn="just">
              <a:buFont typeface="Arial" panose="020B0604020202020204" pitchFamily="34" charset="0"/>
              <a:buChar char="•"/>
            </a:pPr>
            <a:r>
              <a:rPr lang="en-GB" altLang="en-US" dirty="0"/>
              <a:t>The biggest benefit of prototyping tools is the risk minimisation. The sooner we fail, the faster we would learn. When you fail with your </a:t>
            </a:r>
            <a:r>
              <a:rPr lang="en-GB" altLang="en-US" dirty="0" err="1"/>
              <a:t>mockup</a:t>
            </a:r>
            <a:r>
              <a:rPr lang="en-GB" altLang="en-US" dirty="0"/>
              <a:t>, you land softly — there’s always the chance to validate things that work, iterate and improve. Else, once we start sailing on a boat in the wrong co-ordinates, we will never reach the shore.</a:t>
            </a:r>
          </a:p>
        </p:txBody>
      </p:sp>
    </p:spTree>
    <p:extLst>
      <p:ext uri="{BB962C8B-B14F-4D97-AF65-F5344CB8AC3E}">
        <p14:creationId xmlns:p14="http://schemas.microsoft.com/office/powerpoint/2010/main" val="276992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CA1E2059-2352-EF45-97D5-16154D9D7261}"/>
              </a:ext>
            </a:extLst>
          </p:cNvPr>
          <p:cNvSpPr>
            <a:spLocks noChangeArrowheads="1"/>
          </p:cNvSpPr>
          <p:nvPr/>
        </p:nvSpPr>
        <p:spPr bwMode="auto">
          <a:xfrm>
            <a:off x="358775" y="620713"/>
            <a:ext cx="84264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t>How we use Prototyping tools?</a:t>
            </a:r>
          </a:p>
          <a:p>
            <a:pPr algn="just"/>
            <a:r>
              <a:rPr lang="en-GB" altLang="en-US" sz="2400"/>
              <a:t>We believe driving customer engagement through user experience is important. Preparing mockups or wireframes of an app consumes a lot of time for our designers and also creates a lot of back and forth with the clients which could possibly harm our relationship with our clients.</a:t>
            </a:r>
          </a:p>
          <a:p>
            <a:pPr algn="just"/>
            <a:endParaRPr lang="en-GB" altLang="en-US">
              <a:solidFill>
                <a:srgbClr val="212121"/>
              </a:solidFill>
              <a:latin typeface="PT Serif" panose="020A0603040505020204" pitchFamily="18" charset="77"/>
            </a:endParaRPr>
          </a:p>
          <a:p>
            <a:pPr algn="just"/>
            <a:r>
              <a:rPr lang="en-GB" altLang="en-US" sz="2400"/>
              <a:t>Since user experience is a powerful metric for branding we often use prototyping tools to show our clients different iterations of the product mockup that they requested. It allows our UI/UX designers to produce a ‘Proof of Concept’ which could be a key factor in the commercial relationship between developers and their clients.</a:t>
            </a:r>
          </a:p>
        </p:txBody>
      </p:sp>
    </p:spTree>
    <p:extLst>
      <p:ext uri="{BB962C8B-B14F-4D97-AF65-F5344CB8AC3E}">
        <p14:creationId xmlns:p14="http://schemas.microsoft.com/office/powerpoint/2010/main" val="16340983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71CE0DCF-2A34-EB49-8F29-03D62C585E85}"/>
              </a:ext>
            </a:extLst>
          </p:cNvPr>
          <p:cNvSpPr>
            <a:spLocks noChangeArrowheads="1"/>
          </p:cNvSpPr>
          <p:nvPr/>
        </p:nvSpPr>
        <p:spPr bwMode="auto">
          <a:xfrm>
            <a:off x="287338" y="1196975"/>
            <a:ext cx="8569325"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t>How to choose the right prototyping tool?</a:t>
            </a:r>
          </a:p>
          <a:p>
            <a:pPr algn="just"/>
            <a:r>
              <a:rPr lang="en-GB" altLang="en-US" sz="2400"/>
              <a:t>Choosing the right tool is the key to describing your thoughts and collaborating better with your clients. With the abundance of so many online prototyping tools, choosing the right one is not an easy task. Every tool is different from each other as it lacks or has a new feature to stand out from the rest.</a:t>
            </a:r>
          </a:p>
          <a:p>
            <a:pPr algn="just"/>
            <a:endParaRPr lang="en-GB" altLang="en-US" sz="2400"/>
          </a:p>
          <a:p>
            <a:pPr algn="just"/>
            <a:r>
              <a:rPr lang="en-GB" altLang="en-US" sz="2400"/>
              <a:t>In order to choose the right prototyping tool for designing, there are a few factors which need to be evaluated for that tool to check whether it fits our needs or not.</a:t>
            </a:r>
          </a:p>
        </p:txBody>
      </p:sp>
    </p:spTree>
    <p:extLst>
      <p:ext uri="{BB962C8B-B14F-4D97-AF65-F5344CB8AC3E}">
        <p14:creationId xmlns:p14="http://schemas.microsoft.com/office/powerpoint/2010/main" val="41360431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
            <a:extLst>
              <a:ext uri="{FF2B5EF4-FFF2-40B4-BE49-F238E27FC236}">
                <a16:creationId xmlns:a16="http://schemas.microsoft.com/office/drawing/2014/main" id="{336CDC55-7AF2-F645-B5F2-457E51981328}"/>
              </a:ext>
            </a:extLst>
          </p:cNvPr>
          <p:cNvSpPr>
            <a:spLocks noChangeArrowheads="1"/>
          </p:cNvSpPr>
          <p:nvPr/>
        </p:nvSpPr>
        <p:spPr bwMode="auto">
          <a:xfrm>
            <a:off x="215900" y="612775"/>
            <a:ext cx="8712200"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t>1. Learning Curve:</a:t>
            </a:r>
          </a:p>
          <a:p>
            <a:r>
              <a:rPr lang="en-GB" altLang="en-US" sz="2400"/>
              <a:t>Firstly, we have to analyze how easy is the tool to adopt. Let’s call it the learning curve i.e., how long it takes for a designer get a hold of the tool. Since all tools are different from each other and provide various features, it would consume a lot of time for the designer to learn the tool.</a:t>
            </a:r>
          </a:p>
          <a:p>
            <a:endParaRPr lang="en-GB" altLang="en-US" sz="2400"/>
          </a:p>
          <a:p>
            <a:r>
              <a:rPr lang="en-GB" altLang="en-US" sz="2400" b="1"/>
              <a:t>2. Sharing:</a:t>
            </a:r>
          </a:p>
          <a:p>
            <a:r>
              <a:rPr lang="en-GB" altLang="en-US" sz="2400"/>
              <a:t>As collaboration is key for design, we check how well suitable it is for teamwork. The tool should provide collaboration ability for multiple people to be in sync with each other. Since every designer has their own perspective/ ideas for a project it’s imperative that all of them stay on the same page.</a:t>
            </a:r>
          </a:p>
          <a:p>
            <a:endParaRPr lang="en-GB" altLang="en-US" sz="2400"/>
          </a:p>
        </p:txBody>
      </p:sp>
    </p:spTree>
    <p:extLst>
      <p:ext uri="{BB962C8B-B14F-4D97-AF65-F5344CB8AC3E}">
        <p14:creationId xmlns:p14="http://schemas.microsoft.com/office/powerpoint/2010/main" val="3541995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
            <a:extLst>
              <a:ext uri="{FF2B5EF4-FFF2-40B4-BE49-F238E27FC236}">
                <a16:creationId xmlns:a16="http://schemas.microsoft.com/office/drawing/2014/main" id="{410AC992-F990-BE4E-A168-B0EB669F202E}"/>
              </a:ext>
            </a:extLst>
          </p:cNvPr>
          <p:cNvSpPr>
            <a:spLocks noChangeArrowheads="1"/>
          </p:cNvSpPr>
          <p:nvPr/>
        </p:nvSpPr>
        <p:spPr bwMode="auto">
          <a:xfrm>
            <a:off x="539750" y="620713"/>
            <a:ext cx="784860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dirty="0"/>
              <a:t>3. Usage:</a:t>
            </a:r>
          </a:p>
          <a:p>
            <a:pPr algn="just"/>
            <a:r>
              <a:rPr lang="en-GB" altLang="en-US" sz="2000" dirty="0"/>
              <a:t>Another point to consider when choosing a prototyping tool is how well it fits your design process and other tools you regularly use. For example, if you are designing in Photoshop, Illustrator or Sketch, it would be great if your prototyping software could directly use the files produced by these apps without requiring you to export assets separately and then build everything from scratch to create the interactions.</a:t>
            </a:r>
          </a:p>
          <a:p>
            <a:endParaRPr lang="en-GB" altLang="en-US" sz="2000" dirty="0"/>
          </a:p>
          <a:p>
            <a:r>
              <a:rPr lang="en-GB" altLang="en-US" sz="2000" b="1" dirty="0"/>
              <a:t>4. Ease of use and comfort:</a:t>
            </a:r>
          </a:p>
          <a:p>
            <a:pPr algn="just"/>
            <a:r>
              <a:rPr lang="en-GB" altLang="en-US" sz="2000" dirty="0"/>
              <a:t>The ease of use in using the prototyping tool is essential for the designer to save time and help increase output. It should reduce the number of steps required for a designer to complete a task rather than increasing it.</a:t>
            </a:r>
          </a:p>
        </p:txBody>
      </p:sp>
    </p:spTree>
    <p:extLst>
      <p:ext uri="{BB962C8B-B14F-4D97-AF65-F5344CB8AC3E}">
        <p14:creationId xmlns:p14="http://schemas.microsoft.com/office/powerpoint/2010/main" val="2473759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166FF1F5-52C5-094F-93EE-355A23D5FCA9}"/>
              </a:ext>
            </a:extLst>
          </p:cNvPr>
          <p:cNvSpPr txBox="1">
            <a:spLocks noChangeArrowheads="1"/>
          </p:cNvSpPr>
          <p:nvPr/>
        </p:nvSpPr>
        <p:spPr bwMode="auto">
          <a:xfrm>
            <a:off x="269875" y="836613"/>
            <a:ext cx="860425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a:t>5. Cost:</a:t>
            </a:r>
          </a:p>
          <a:p>
            <a:pPr algn="just"/>
            <a:r>
              <a:rPr lang="en-GB" altLang="en-US" sz="2000"/>
              <a:t>There are many prototyping tools out there, many of which with niche features. But there is a catch with these tools, that they do not fit our budget. And hence, we should be careful while choosing tools and not be blinded by the features.</a:t>
            </a:r>
          </a:p>
          <a:p>
            <a:r>
              <a:rPr lang="en-GB" altLang="en-US" sz="2000" b="1"/>
              <a:t>6. Fidelity:</a:t>
            </a:r>
          </a:p>
          <a:p>
            <a:pPr algn="just"/>
            <a:r>
              <a:rPr lang="en-GB" altLang="en-US" sz="2000"/>
              <a:t>What would be the requirement for the prototype? Whether you just require a mockup of the app layout or do you need something that supports more details and complex interactions? There can be different requirements for projects which could be classified into low, medium and high fidelity. </a:t>
            </a:r>
            <a:r>
              <a:rPr lang="en-GB" altLang="en-US" sz="2000" b="1"/>
              <a:t>Low fidelity</a:t>
            </a:r>
            <a:r>
              <a:rPr lang="en-GB" altLang="en-US" sz="2000"/>
              <a:t> would mean where we just want to test the idea. On the other hand, </a:t>
            </a:r>
            <a:r>
              <a:rPr lang="en-GB" altLang="en-US" sz="2000" b="1"/>
              <a:t>Medium fidelity</a:t>
            </a:r>
            <a:r>
              <a:rPr lang="en-GB" altLang="en-US" sz="2000"/>
              <a:t> would be when we’re focusing on layout, information and interaction design. And finally, </a:t>
            </a:r>
            <a:r>
              <a:rPr lang="en-GB" altLang="en-US" sz="2000" b="1"/>
              <a:t>High fidelity</a:t>
            </a:r>
            <a:r>
              <a:rPr lang="en-GB" altLang="en-US" sz="2000"/>
              <a:t> when the most important things are visual design, animation, and micro-interactions.</a:t>
            </a:r>
          </a:p>
        </p:txBody>
      </p:sp>
    </p:spTree>
    <p:extLst>
      <p:ext uri="{BB962C8B-B14F-4D97-AF65-F5344CB8AC3E}">
        <p14:creationId xmlns:p14="http://schemas.microsoft.com/office/powerpoint/2010/main" val="40480602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1">
            <a:extLst>
              <a:ext uri="{FF2B5EF4-FFF2-40B4-BE49-F238E27FC236}">
                <a16:creationId xmlns:a16="http://schemas.microsoft.com/office/drawing/2014/main" id="{7D94D9CC-A7AF-8F49-8F9F-DAE3C59B6182}"/>
              </a:ext>
            </a:extLst>
          </p:cNvPr>
          <p:cNvSpPr txBox="1">
            <a:spLocks noChangeArrowheads="1"/>
          </p:cNvSpPr>
          <p:nvPr/>
        </p:nvSpPr>
        <p:spPr bwMode="auto">
          <a:xfrm>
            <a:off x="539750" y="836613"/>
            <a:ext cx="7056438"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a:t>Let’s go through the top 11 prototyping tools for UX:</a:t>
            </a:r>
          </a:p>
          <a:p>
            <a:endParaRPr lang="en-GB" altLang="en-US" sz="2000" b="1"/>
          </a:p>
          <a:p>
            <a:r>
              <a:rPr lang="en-GB" altLang="en-US" sz="2000" b="1"/>
              <a:t>1. InVision:</a:t>
            </a:r>
          </a:p>
          <a:p>
            <a:endParaRPr lang="en-GB" altLang="en-US" sz="2000" b="1"/>
          </a:p>
          <a:p>
            <a:r>
              <a:rPr lang="en-GB" altLang="en-US" sz="2000" b="1"/>
              <a:t>Cost:</a:t>
            </a:r>
            <a:endParaRPr lang="en-GB" altLang="en-US" sz="2000"/>
          </a:p>
          <a:p>
            <a:r>
              <a:rPr lang="en-GB" altLang="en-US" sz="2000"/>
              <a:t>Single project — Free</a:t>
            </a:r>
          </a:p>
          <a:p>
            <a:r>
              <a:rPr lang="en-GB" altLang="en-US" sz="2000"/>
              <a:t>3 projects (starter) — $15/month</a:t>
            </a:r>
          </a:p>
          <a:p>
            <a:r>
              <a:rPr lang="en-GB" altLang="en-US" sz="2000"/>
              <a:t>Unlimited Projects (Professional) — $25/month</a:t>
            </a:r>
          </a:p>
          <a:p>
            <a:endParaRPr lang="en-GB" altLang="en-US" sz="2000"/>
          </a:p>
          <a:p>
            <a:r>
              <a:rPr lang="en-GB" altLang="en-US" sz="2000" b="1"/>
              <a:t>Runs on:</a:t>
            </a:r>
            <a:endParaRPr lang="en-GB" altLang="en-US" sz="2000"/>
          </a:p>
          <a:p>
            <a:r>
              <a:rPr lang="en-GB" altLang="en-US" sz="2000"/>
              <a:t>Web</a:t>
            </a:r>
          </a:p>
          <a:p>
            <a:endParaRPr lang="en-GB" altLang="en-US" sz="2000"/>
          </a:p>
          <a:p>
            <a:r>
              <a:rPr lang="en-GB" altLang="en-US" sz="2000" b="1"/>
              <a:t>Prototypes for:</a:t>
            </a:r>
            <a:endParaRPr lang="en-GB" altLang="en-US" sz="2000"/>
          </a:p>
          <a:p>
            <a:r>
              <a:rPr lang="en-GB" altLang="en-US" sz="2000"/>
              <a:t>Android</a:t>
            </a:r>
          </a:p>
          <a:p>
            <a:r>
              <a:rPr lang="en-GB" altLang="en-US" sz="2000"/>
              <a:t>iOS</a:t>
            </a:r>
          </a:p>
          <a:p>
            <a:r>
              <a:rPr lang="en-GB" altLang="en-US" sz="2000"/>
              <a:t>Web</a:t>
            </a:r>
          </a:p>
          <a:p>
            <a:endParaRPr lang="en-GB" altLang="en-US" sz="2000" b="1"/>
          </a:p>
        </p:txBody>
      </p:sp>
    </p:spTree>
    <p:extLst>
      <p:ext uri="{BB962C8B-B14F-4D97-AF65-F5344CB8AC3E}">
        <p14:creationId xmlns:p14="http://schemas.microsoft.com/office/powerpoint/2010/main" val="41599693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62827E6C-D1DB-E741-9692-AEFC39B5C92B}"/>
              </a:ext>
            </a:extLst>
          </p:cNvPr>
          <p:cNvSpPr txBox="1">
            <a:spLocks noChangeArrowheads="1"/>
          </p:cNvSpPr>
          <p:nvPr/>
        </p:nvSpPr>
        <p:spPr bwMode="auto">
          <a:xfrm>
            <a:off x="755650" y="765175"/>
            <a:ext cx="7920038"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a:t>2. Adobe Experience Design:</a:t>
            </a:r>
          </a:p>
          <a:p>
            <a:r>
              <a:rPr lang="en-GB" altLang="en-US" sz="2000" b="1"/>
              <a:t>Cost: </a:t>
            </a:r>
            <a:r>
              <a:rPr lang="en-GB" altLang="en-US" sz="2000"/>
              <a:t>Free   </a:t>
            </a:r>
            <a:r>
              <a:rPr lang="en-GB" altLang="en-US" sz="2000" b="1"/>
              <a:t>Runs on: </a:t>
            </a:r>
            <a:r>
              <a:rPr lang="en-GB" altLang="en-US" sz="2000"/>
              <a:t>OS X, Windows, Android, iOS</a:t>
            </a:r>
          </a:p>
          <a:p>
            <a:r>
              <a:rPr lang="en-GB" altLang="en-US" sz="2000" b="1"/>
              <a:t>Prototypes for: </a:t>
            </a:r>
            <a:r>
              <a:rPr lang="en-GB" altLang="en-US" sz="2000"/>
              <a:t>All</a:t>
            </a:r>
          </a:p>
          <a:p>
            <a:endParaRPr lang="en-GB" altLang="en-US" sz="2000"/>
          </a:p>
          <a:p>
            <a:r>
              <a:rPr lang="en-GB" altLang="en-US" sz="2000"/>
              <a:t>With Adobe XD, you can draw, reuse, and remix vector and build artwork to create wireframes, screen layouts, interactive prototypes, and production-ready assets all in the same app. We can switch easily from design to prototype right within the app. Also, add interactions and transitions and share with teammates and stakeholders to test the look and feel of your design.A product coming from adobe allows integrations with several of its products like Photoshop and After Effects which is a big plus.</a:t>
            </a:r>
            <a:endParaRPr lang="en-GB" altLang="en-US" sz="2000" b="1"/>
          </a:p>
          <a:p>
            <a:endParaRPr lang="en-GB" altLang="en-US" sz="2000" b="1"/>
          </a:p>
        </p:txBody>
      </p:sp>
    </p:spTree>
    <p:extLst>
      <p:ext uri="{BB962C8B-B14F-4D97-AF65-F5344CB8AC3E}">
        <p14:creationId xmlns:p14="http://schemas.microsoft.com/office/powerpoint/2010/main" val="3449976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Box 1">
            <a:extLst>
              <a:ext uri="{FF2B5EF4-FFF2-40B4-BE49-F238E27FC236}">
                <a16:creationId xmlns:a16="http://schemas.microsoft.com/office/drawing/2014/main" id="{A8559172-648B-7E42-9C00-A137A19F7825}"/>
              </a:ext>
            </a:extLst>
          </p:cNvPr>
          <p:cNvSpPr txBox="1">
            <a:spLocks noChangeArrowheads="1"/>
          </p:cNvSpPr>
          <p:nvPr/>
        </p:nvSpPr>
        <p:spPr bwMode="auto">
          <a:xfrm>
            <a:off x="539750" y="476250"/>
            <a:ext cx="7632700" cy="520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dirty="0"/>
              <a:t>3. Origami Studio:</a:t>
            </a:r>
          </a:p>
          <a:p>
            <a:r>
              <a:rPr lang="en-GB" altLang="en-US" sz="2000" b="1" dirty="0"/>
              <a:t>Cost: </a:t>
            </a:r>
            <a:r>
              <a:rPr lang="en-GB" altLang="en-US" sz="2000" dirty="0"/>
              <a:t>Free, </a:t>
            </a:r>
            <a:r>
              <a:rPr lang="en-GB" altLang="en-US" sz="2000" b="1" dirty="0"/>
              <a:t>Runs on: </a:t>
            </a:r>
            <a:r>
              <a:rPr lang="en-GB" altLang="en-US" sz="2000" dirty="0"/>
              <a:t>OS X, </a:t>
            </a:r>
            <a:r>
              <a:rPr lang="en-GB" altLang="en-US" sz="2000" b="1" dirty="0"/>
              <a:t>Prototypes for :</a:t>
            </a:r>
            <a:r>
              <a:rPr lang="en-GB" altLang="en-US" sz="2000" dirty="0" err="1"/>
              <a:t>Android,iOS</a:t>
            </a:r>
            <a:endParaRPr lang="en-GB" altLang="en-US" sz="2000" dirty="0"/>
          </a:p>
          <a:p>
            <a:endParaRPr lang="en-GB" altLang="en-US" sz="2000" dirty="0"/>
          </a:p>
          <a:p>
            <a:pPr algn="just"/>
            <a:r>
              <a:rPr lang="en-GB" altLang="en-US" dirty="0"/>
              <a:t>Origami was initially created by Facebook to help teams build and design products. With this prototyping tool, we can preview the </a:t>
            </a:r>
            <a:r>
              <a:rPr lang="en-GB" altLang="en-US" dirty="0" err="1"/>
              <a:t>mockup</a:t>
            </a:r>
            <a:r>
              <a:rPr lang="en-GB" altLang="en-US" dirty="0"/>
              <a:t> live on our mobile in real time using Origami Live. Also, we can show off our designs in presentations in full screen, on a number of different devices. Sketch and Photoshop designs can be imported into Origami, and your project layers will be preserved, ready to be linked, animated and transformed as needed.</a:t>
            </a:r>
          </a:p>
          <a:p>
            <a:pPr algn="just"/>
            <a:r>
              <a:rPr lang="en-GB" altLang="en-US" dirty="0"/>
              <a:t>You can also export your prototype components (including animations) with just one click, so engineers can copy-and-paste into the project. One of the harshest drawbacks, though, is the lack of collaboration features. There’s little in the way of commenting and viewing version histories. This prototyping tool seems more attuned to freelancers or individuals just starting out in the business.</a:t>
            </a:r>
          </a:p>
          <a:p>
            <a:endParaRPr lang="en-GB" altLang="en-US" b="1" dirty="0"/>
          </a:p>
          <a:p>
            <a:endParaRPr lang="en-GB" altLang="en-US" sz="2000" b="1" dirty="0"/>
          </a:p>
        </p:txBody>
      </p:sp>
    </p:spTree>
    <p:extLst>
      <p:ext uri="{BB962C8B-B14F-4D97-AF65-F5344CB8AC3E}">
        <p14:creationId xmlns:p14="http://schemas.microsoft.com/office/powerpoint/2010/main" val="20665282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1">
            <a:extLst>
              <a:ext uri="{FF2B5EF4-FFF2-40B4-BE49-F238E27FC236}">
                <a16:creationId xmlns:a16="http://schemas.microsoft.com/office/drawing/2014/main" id="{BBA4A5E7-D0AF-B748-8206-36C67C20B536}"/>
              </a:ext>
            </a:extLst>
          </p:cNvPr>
          <p:cNvSpPr txBox="1">
            <a:spLocks noChangeArrowheads="1"/>
          </p:cNvSpPr>
          <p:nvPr/>
        </p:nvSpPr>
        <p:spPr bwMode="auto">
          <a:xfrm>
            <a:off x="539750" y="476250"/>
            <a:ext cx="7632700" cy="471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a:t>4. Sketch:</a:t>
            </a:r>
          </a:p>
          <a:p>
            <a:r>
              <a:rPr lang="en-GB" altLang="en-US" sz="2000" b="1"/>
              <a:t>Cost: </a:t>
            </a:r>
            <a:r>
              <a:rPr lang="en-GB" altLang="en-US" sz="2000"/>
              <a:t>Free trial, $99 for full version, </a:t>
            </a:r>
            <a:r>
              <a:rPr lang="en-GB" altLang="en-US" sz="2000" b="1"/>
              <a:t>Runs on: </a:t>
            </a:r>
            <a:r>
              <a:rPr lang="en-GB" altLang="en-US" sz="2000"/>
              <a:t>OS X, </a:t>
            </a:r>
            <a:r>
              <a:rPr lang="en-GB" altLang="en-US" sz="2000" b="1"/>
              <a:t>Prototypes for: </a:t>
            </a:r>
            <a:r>
              <a:rPr lang="en-GB" altLang="en-US" sz="2000"/>
              <a:t>OS X, iOS, Web</a:t>
            </a:r>
          </a:p>
          <a:p>
            <a:endParaRPr lang="en-GB" altLang="en-US" sz="2000"/>
          </a:p>
          <a:p>
            <a:pPr algn="just"/>
            <a:r>
              <a:rPr lang="en-GB" altLang="en-US" sz="2000"/>
              <a:t>WebSketch is similar to Photoshop in many ways, allowing you to edit and manipulate photos. Sketch’s Vector shapes easily adapt to changing styles, sizes, and layouts, allowing you to avoid a lot of painful hand-tweaking. Sketch’s fully vector-based workflow makes it easy to create beautiful and high-quality artwork from start to finish. In UI design, repeating elements is something very common: buttons, bars, bubbles — all sorts of things; and these reusable elements can be automatically copied and pasted using the sketch app.</a:t>
            </a:r>
          </a:p>
          <a:p>
            <a:endParaRPr lang="en-GB" altLang="en-US" sz="2000" b="1"/>
          </a:p>
          <a:p>
            <a:endParaRPr lang="en-GB" altLang="en-US" sz="2000" b="1"/>
          </a:p>
        </p:txBody>
      </p:sp>
    </p:spTree>
    <p:extLst>
      <p:ext uri="{BB962C8B-B14F-4D97-AF65-F5344CB8AC3E}">
        <p14:creationId xmlns:p14="http://schemas.microsoft.com/office/powerpoint/2010/main" val="25274871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Box 1">
            <a:extLst>
              <a:ext uri="{FF2B5EF4-FFF2-40B4-BE49-F238E27FC236}">
                <a16:creationId xmlns:a16="http://schemas.microsoft.com/office/drawing/2014/main" id="{353D35E2-9283-0C45-B01F-539C6BA6BEA2}"/>
              </a:ext>
            </a:extLst>
          </p:cNvPr>
          <p:cNvSpPr txBox="1">
            <a:spLocks noChangeArrowheads="1"/>
          </p:cNvSpPr>
          <p:nvPr/>
        </p:nvSpPr>
        <p:spPr bwMode="auto">
          <a:xfrm>
            <a:off x="539750" y="476250"/>
            <a:ext cx="7632700"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a:t>5. Axure:</a:t>
            </a:r>
          </a:p>
          <a:p>
            <a:r>
              <a:rPr lang="en-GB" altLang="en-US" sz="2000" b="1"/>
              <a:t>Cost: </a:t>
            </a:r>
            <a:r>
              <a:rPr lang="en-GB" altLang="en-US" sz="2000"/>
              <a:t>30-day Trial — Free, Pro — $29/month ($495 to purchase)</a:t>
            </a:r>
          </a:p>
          <a:p>
            <a:r>
              <a:rPr lang="en-GB" altLang="en-US" sz="2000"/>
              <a:t>Team — $49/month ($895 to purchase, per user), Enterprise (includes on-premise solutions) — $99/month, </a:t>
            </a:r>
            <a:r>
              <a:rPr lang="en-GB" altLang="en-US" sz="2000" b="1"/>
              <a:t>Runs on: </a:t>
            </a:r>
            <a:r>
              <a:rPr lang="en-GB" altLang="en-US" sz="2000"/>
              <a:t>OS X</a:t>
            </a:r>
          </a:p>
          <a:p>
            <a:r>
              <a:rPr lang="en-GB" altLang="en-US" sz="2000"/>
              <a:t>Windows, </a:t>
            </a:r>
            <a:r>
              <a:rPr lang="en-GB" altLang="en-US" sz="2000" b="1"/>
              <a:t>Prototypes for: </a:t>
            </a:r>
            <a:r>
              <a:rPr lang="en-GB" altLang="en-US" sz="2000"/>
              <a:t>All OS’s</a:t>
            </a:r>
          </a:p>
          <a:p>
            <a:endParaRPr lang="en-GB" altLang="en-US" sz="2000"/>
          </a:p>
          <a:p>
            <a:r>
              <a:rPr lang="en-GB" altLang="en-US" sz="2000"/>
              <a:t>Axure provides powerful prototyping without the need for coding. It provides features like:</a:t>
            </a:r>
            <a:br>
              <a:rPr lang="en-GB" altLang="en-US" sz="2000"/>
            </a:br>
            <a:r>
              <a:rPr lang="en-GB" altLang="en-US" sz="2000"/>
              <a:t>– Dynamic content for providing hover functions if present.</a:t>
            </a:r>
            <a:br>
              <a:rPr lang="en-GB" altLang="en-US" sz="2000"/>
            </a:br>
            <a:r>
              <a:rPr lang="en-GB" altLang="en-US" sz="2000"/>
              <a:t>– Conditional flow statements for checking conditions</a:t>
            </a:r>
            <a:br>
              <a:rPr lang="en-GB" altLang="en-US" sz="2000"/>
            </a:br>
            <a:r>
              <a:rPr lang="en-GB" altLang="en-US" sz="2000"/>
              <a:t>– Math functions like adding or removing from cart which reflects the amount</a:t>
            </a:r>
            <a:br>
              <a:rPr lang="en-GB" altLang="en-US" sz="2000"/>
            </a:br>
            <a:r>
              <a:rPr lang="en-GB" altLang="en-US" sz="2000"/>
              <a:t>– Data-driven sorting</a:t>
            </a:r>
            <a:br>
              <a:rPr lang="en-GB" altLang="en-US" sz="2000"/>
            </a:br>
            <a:r>
              <a:rPr lang="en-GB" altLang="en-US" sz="2000"/>
              <a:t>– Adaptive views for sizing the screen depending on the screen size</a:t>
            </a:r>
            <a:br>
              <a:rPr lang="en-GB" altLang="en-US" sz="2000"/>
            </a:br>
            <a:r>
              <a:rPr lang="en-GB" altLang="en-US" sz="2000"/>
              <a:t>– Animations on the prototype can also be catered.</a:t>
            </a:r>
            <a:endParaRPr lang="en-GB" altLang="en-US" sz="2000" b="1"/>
          </a:p>
          <a:p>
            <a:endParaRPr lang="en-GB" altLang="en-US" sz="2000" b="1"/>
          </a:p>
        </p:txBody>
      </p:sp>
    </p:spTree>
    <p:extLst>
      <p:ext uri="{BB962C8B-B14F-4D97-AF65-F5344CB8AC3E}">
        <p14:creationId xmlns:p14="http://schemas.microsoft.com/office/powerpoint/2010/main" val="27049135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Box 1">
            <a:extLst>
              <a:ext uri="{FF2B5EF4-FFF2-40B4-BE49-F238E27FC236}">
                <a16:creationId xmlns:a16="http://schemas.microsoft.com/office/drawing/2014/main" id="{57839BF1-73BB-2042-9EB1-48C9B2DEBD07}"/>
              </a:ext>
            </a:extLst>
          </p:cNvPr>
          <p:cNvSpPr txBox="1">
            <a:spLocks noChangeArrowheads="1"/>
          </p:cNvSpPr>
          <p:nvPr/>
        </p:nvSpPr>
        <p:spPr bwMode="auto">
          <a:xfrm>
            <a:off x="539750" y="476250"/>
            <a:ext cx="7632700"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t>6. </a:t>
            </a:r>
            <a:r>
              <a:rPr lang="en-GB" altLang="en-US" b="1" dirty="0" err="1"/>
              <a:t>Webflow</a:t>
            </a:r>
            <a:r>
              <a:rPr lang="en-GB" altLang="en-US" b="1" dirty="0"/>
              <a:t>:</a:t>
            </a:r>
          </a:p>
          <a:p>
            <a:r>
              <a:rPr lang="en-GB" altLang="en-US" b="1" dirty="0"/>
              <a:t>Cost: </a:t>
            </a:r>
            <a:r>
              <a:rPr lang="en-GB" altLang="en-US" dirty="0"/>
              <a:t>2 </a:t>
            </a:r>
            <a:r>
              <a:rPr lang="en-GB" altLang="en-US" dirty="0" err="1"/>
              <a:t>Unhosted</a:t>
            </a:r>
            <a:r>
              <a:rPr lang="en-GB" altLang="en-US" dirty="0"/>
              <a:t> projects — Free, Personal — $16/month</a:t>
            </a:r>
          </a:p>
          <a:p>
            <a:r>
              <a:rPr lang="en-GB" altLang="en-US" dirty="0"/>
              <a:t>Pro — $35/month, </a:t>
            </a:r>
            <a:r>
              <a:rPr lang="en-GB" altLang="en-US" b="1" dirty="0"/>
              <a:t>Runs on: </a:t>
            </a:r>
            <a:r>
              <a:rPr lang="en-GB" altLang="en-US" dirty="0"/>
              <a:t>Web, </a:t>
            </a:r>
            <a:r>
              <a:rPr lang="en-GB" altLang="en-US" b="1" dirty="0"/>
              <a:t>Prototypes for: </a:t>
            </a:r>
            <a:r>
              <a:rPr lang="en-GB" altLang="en-US" dirty="0"/>
              <a:t>All</a:t>
            </a:r>
          </a:p>
          <a:p>
            <a:endParaRPr lang="en-GB" altLang="en-US" dirty="0"/>
          </a:p>
          <a:p>
            <a:pPr algn="just"/>
            <a:r>
              <a:rPr lang="en-GB" altLang="en-US" dirty="0" err="1"/>
              <a:t>Webflow’s</a:t>
            </a:r>
            <a:r>
              <a:rPr lang="en-GB" altLang="en-US" dirty="0"/>
              <a:t> main selling point is that it provides such robust functionality without the need to write a single line of code. </a:t>
            </a:r>
            <a:r>
              <a:rPr lang="en-GB" altLang="en-US" dirty="0" err="1"/>
              <a:t>Webflow</a:t>
            </a:r>
            <a:r>
              <a:rPr lang="en-GB" altLang="en-US" dirty="0"/>
              <a:t> is heavily focused on web animations, interactions, and responsive web design. Although you can only build, design, and publish the entire site using the visual-based UI. After you refine your UI </a:t>
            </a:r>
            <a:r>
              <a:rPr lang="en-GB" altLang="en-US" dirty="0" err="1"/>
              <a:t>mockup</a:t>
            </a:r>
            <a:r>
              <a:rPr lang="en-GB" altLang="en-US" dirty="0"/>
              <a:t> how you like it, you can turn into a production-ready site with just a click. These features appeal to independent designers, who now have the option to export the prototype without needing developers on-hand.</a:t>
            </a:r>
          </a:p>
          <a:p>
            <a:pPr algn="just"/>
            <a:endParaRPr lang="en-GB" altLang="en-US" b="1" dirty="0"/>
          </a:p>
          <a:p>
            <a:pPr algn="just"/>
            <a:r>
              <a:rPr lang="en-GB" altLang="en-US" dirty="0"/>
              <a:t>You can either host your prototype with </a:t>
            </a:r>
            <a:r>
              <a:rPr lang="en-GB" altLang="en-US" dirty="0" err="1"/>
              <a:t>Webflow</a:t>
            </a:r>
            <a:r>
              <a:rPr lang="en-GB" altLang="en-US" dirty="0"/>
              <a:t> or export the code in clean HTML, CSS, and JavaScript. You can also start with a blank canvas and choose one among the hundreds of ready </a:t>
            </a:r>
            <a:r>
              <a:rPr lang="en-GB" altLang="en-US" dirty="0" err="1"/>
              <a:t>webflow</a:t>
            </a:r>
            <a:r>
              <a:rPr lang="en-GB" altLang="en-US" dirty="0"/>
              <a:t> templates.</a:t>
            </a:r>
            <a:endParaRPr lang="en-GB" altLang="en-US" b="1" dirty="0"/>
          </a:p>
        </p:txBody>
      </p:sp>
    </p:spTree>
    <p:extLst>
      <p:ext uri="{BB962C8B-B14F-4D97-AF65-F5344CB8AC3E}">
        <p14:creationId xmlns:p14="http://schemas.microsoft.com/office/powerpoint/2010/main" val="32139414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1">
            <a:extLst>
              <a:ext uri="{FF2B5EF4-FFF2-40B4-BE49-F238E27FC236}">
                <a16:creationId xmlns:a16="http://schemas.microsoft.com/office/drawing/2014/main" id="{19457B5F-0699-A34D-90FB-60CF2D82EFC8}"/>
              </a:ext>
            </a:extLst>
          </p:cNvPr>
          <p:cNvSpPr txBox="1">
            <a:spLocks noChangeArrowheads="1"/>
          </p:cNvSpPr>
          <p:nvPr/>
        </p:nvSpPr>
        <p:spPr bwMode="auto">
          <a:xfrm>
            <a:off x="539750" y="476250"/>
            <a:ext cx="7632700" cy="409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a:t>7. Framer:</a:t>
            </a:r>
          </a:p>
          <a:p>
            <a:r>
              <a:rPr lang="en-GB" altLang="en-US" sz="2000" b="1"/>
              <a:t>Cost: </a:t>
            </a:r>
            <a:r>
              <a:rPr lang="en-GB" altLang="en-US" sz="2000"/>
              <a:t>Free Trial (14 days) $15/month </a:t>
            </a:r>
            <a:r>
              <a:rPr lang="en-GB" altLang="en-US" sz="2000" b="1"/>
              <a:t>Runs on: </a:t>
            </a:r>
            <a:r>
              <a:rPr lang="en-GB" altLang="en-US" sz="2000"/>
              <a:t>OS X, iOS, Android, Windows 10, Mobile </a:t>
            </a:r>
            <a:r>
              <a:rPr lang="en-GB" altLang="en-US" sz="2000" b="1"/>
              <a:t>Prototypes for: All </a:t>
            </a:r>
            <a:endParaRPr lang="en-GB" altLang="en-US" sz="2000"/>
          </a:p>
          <a:p>
            <a:endParaRPr lang="en-GB" altLang="en-US" sz="2000"/>
          </a:p>
          <a:p>
            <a:pPr algn="just"/>
            <a:r>
              <a:rPr lang="en-GB" altLang="en-US" sz="2000"/>
              <a:t>Framer is one of the most popular prototyping tools. It’s based on the premise that with the code it is possible to prototype anything, resulting in novel and beautiful designs. It provides a seamless workflow, further complemented by device previewing, version control and easy sharing.In case you do not understand, Framer has a very well structured documentation. Also, there are plenty of how-to videos and courses on Udemy and O’Reilly about the UX prototyping tool. It offers a first-hand view of how flexible and powerful code can be.</a:t>
            </a:r>
            <a:endParaRPr lang="en-GB" altLang="en-US" sz="2000" b="1"/>
          </a:p>
        </p:txBody>
      </p:sp>
    </p:spTree>
    <p:extLst>
      <p:ext uri="{BB962C8B-B14F-4D97-AF65-F5344CB8AC3E}">
        <p14:creationId xmlns:p14="http://schemas.microsoft.com/office/powerpoint/2010/main" val="36424599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Box 1">
            <a:extLst>
              <a:ext uri="{FF2B5EF4-FFF2-40B4-BE49-F238E27FC236}">
                <a16:creationId xmlns:a16="http://schemas.microsoft.com/office/drawing/2014/main" id="{C035A9F2-6860-EA42-A69F-2A1601257A37}"/>
              </a:ext>
            </a:extLst>
          </p:cNvPr>
          <p:cNvSpPr txBox="1">
            <a:spLocks noChangeArrowheads="1"/>
          </p:cNvSpPr>
          <p:nvPr/>
        </p:nvSpPr>
        <p:spPr bwMode="auto">
          <a:xfrm>
            <a:off x="539750" y="476250"/>
            <a:ext cx="7632700"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a:t>8. Atomic:</a:t>
            </a:r>
          </a:p>
          <a:p>
            <a:r>
              <a:rPr lang="en-GB" altLang="en-US" sz="2000" b="1"/>
              <a:t>Cost: </a:t>
            </a:r>
            <a:r>
              <a:rPr lang="en-GB" altLang="en-US" sz="2000"/>
              <a:t>Free — 1 prototype (30 days), $19 — Unlimited prototypes (1 user), $99 — Unlimited prototypes (10 users) </a:t>
            </a:r>
            <a:r>
              <a:rPr lang="en-GB" altLang="en-US" sz="2000" b="1"/>
              <a:t>Runs on: </a:t>
            </a:r>
            <a:r>
              <a:rPr lang="en-GB" altLang="en-US" sz="2000"/>
              <a:t>Web</a:t>
            </a:r>
          </a:p>
          <a:p>
            <a:r>
              <a:rPr lang="en-GB" altLang="en-US" sz="2000" b="1"/>
              <a:t>Prototypes for: </a:t>
            </a:r>
            <a:r>
              <a:rPr lang="en-GB" altLang="en-US" sz="2000"/>
              <a:t>All</a:t>
            </a:r>
          </a:p>
          <a:p>
            <a:endParaRPr lang="en-GB" altLang="en-US" sz="2000"/>
          </a:p>
          <a:p>
            <a:pPr algn="just"/>
            <a:r>
              <a:rPr lang="en-GB" altLang="en-US" sz="2000"/>
              <a:t>Atomic is a web-based tool, that requires Google Chrome. Since it does not have a desktop application it’s a drawback for developers using Firefox, Safari or any other browser. It gives you the flexibility and control you need to fine-tune your interaction: just click the play button to see your changes and animations in action. Atomic provides easy access to all developers by providing a shared prototyping system that is effortless.</a:t>
            </a:r>
          </a:p>
          <a:p>
            <a:endParaRPr lang="en-GB" altLang="en-US" sz="2000"/>
          </a:p>
          <a:p>
            <a:pPr algn="just"/>
            <a:r>
              <a:rPr lang="en-GB" altLang="en-US" sz="2000"/>
              <a:t>Hence, there is no need to download any app for collaboration. And the best feature of the tool is that is the history option, which allows you to rewind to see previous iterations and create new versions from any point.</a:t>
            </a:r>
          </a:p>
        </p:txBody>
      </p:sp>
    </p:spTree>
    <p:extLst>
      <p:ext uri="{BB962C8B-B14F-4D97-AF65-F5344CB8AC3E}">
        <p14:creationId xmlns:p14="http://schemas.microsoft.com/office/powerpoint/2010/main" val="1412883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Box 1">
            <a:extLst>
              <a:ext uri="{FF2B5EF4-FFF2-40B4-BE49-F238E27FC236}">
                <a16:creationId xmlns:a16="http://schemas.microsoft.com/office/drawing/2014/main" id="{F00667B9-22D5-4F44-A8A8-9B4DA93DCFA4}"/>
              </a:ext>
            </a:extLst>
          </p:cNvPr>
          <p:cNvSpPr txBox="1">
            <a:spLocks noChangeArrowheads="1"/>
          </p:cNvSpPr>
          <p:nvPr/>
        </p:nvSpPr>
        <p:spPr bwMode="auto">
          <a:xfrm>
            <a:off x="539750" y="2924175"/>
            <a:ext cx="76327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GB" altLang="en-US" sz="2000" dirty="0"/>
          </a:p>
          <a:p>
            <a:pPr algn="ctr"/>
            <a:r>
              <a:rPr lang="en-GB" altLang="en-US" sz="2000" dirty="0"/>
              <a:t>Useful link </a:t>
            </a:r>
          </a:p>
          <a:p>
            <a:pPr algn="ctr"/>
            <a:r>
              <a:rPr lang="en-GB" altLang="en-US" sz="2000" dirty="0">
                <a:hlinkClick r:id="rId2"/>
              </a:rPr>
              <a:t>https://medium.theuxblog.com/11-best-prototyping-tools-for-ui-ux-designers-how-to-choose-the-right-one-c5dc69720c47</a:t>
            </a:r>
            <a:endParaRPr lang="en-GB" altLang="en-US" sz="2000" dirty="0"/>
          </a:p>
        </p:txBody>
      </p:sp>
    </p:spTree>
    <p:extLst>
      <p:ext uri="{BB962C8B-B14F-4D97-AF65-F5344CB8AC3E}">
        <p14:creationId xmlns:p14="http://schemas.microsoft.com/office/powerpoint/2010/main" val="15683602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0B751E15-328F-4513-AA65-04D1D44F2F0A}"/>
              </a:ext>
            </a:extLst>
          </p:cNvPr>
          <p:cNvSpPr>
            <a:spLocks noGrp="1"/>
          </p:cNvSpPr>
          <p:nvPr>
            <p:ph type="title"/>
          </p:nvPr>
        </p:nvSpPr>
        <p:spPr>
          <a:xfrm>
            <a:off x="628650" y="1033463"/>
            <a:ext cx="7886700" cy="1047750"/>
          </a:xfrm>
        </p:spPr>
        <p:txBody>
          <a:bodyPr/>
          <a:lstStyle/>
          <a:p>
            <a:pPr>
              <a:defRPr/>
            </a:pPr>
            <a:r>
              <a:rPr lang="en-US" altLang="en-US" b="1"/>
              <a:t>            </a:t>
            </a:r>
            <a:r>
              <a:rPr lang="en-US" altLang="en-US" sz="6000" b="1"/>
              <a:t>Questions</a:t>
            </a:r>
          </a:p>
        </p:txBody>
      </p:sp>
      <p:pic>
        <p:nvPicPr>
          <p:cNvPr id="43011" name="Picture 4" descr="images">
            <a:extLst>
              <a:ext uri="{FF2B5EF4-FFF2-40B4-BE49-F238E27FC236}">
                <a16:creationId xmlns:a16="http://schemas.microsoft.com/office/drawing/2014/main" id="{A06E66D9-6602-1444-9DCA-0F1E632BDC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33800" y="2286000"/>
            <a:ext cx="1009650" cy="1228725"/>
          </a:xfrm>
        </p:spPr>
      </p:pic>
    </p:spTree>
    <p:extLst>
      <p:ext uri="{BB962C8B-B14F-4D97-AF65-F5344CB8AC3E}">
        <p14:creationId xmlns:p14="http://schemas.microsoft.com/office/powerpoint/2010/main" val="21895865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4D0EDBB-EE60-4B9F-BE94-71DC262CF9E5}"/>
              </a:ext>
            </a:extLst>
          </p:cNvPr>
          <p:cNvSpPr>
            <a:spLocks noGrp="1"/>
          </p:cNvSpPr>
          <p:nvPr>
            <p:ph type="title"/>
          </p:nvPr>
        </p:nvSpPr>
        <p:spPr>
          <a:xfrm>
            <a:off x="628650" y="1033463"/>
            <a:ext cx="7886700" cy="1047750"/>
          </a:xfrm>
        </p:spPr>
        <p:txBody>
          <a:bodyPr/>
          <a:lstStyle/>
          <a:p>
            <a:pPr>
              <a:defRPr/>
            </a:pPr>
            <a:r>
              <a:rPr lang="en-US" altLang="en-US" sz="4000" b="1"/>
              <a:t>Bibliography</a:t>
            </a:r>
          </a:p>
        </p:txBody>
      </p:sp>
      <p:sp>
        <p:nvSpPr>
          <p:cNvPr id="3" name="Content Placeholder 2">
            <a:extLst>
              <a:ext uri="{FF2B5EF4-FFF2-40B4-BE49-F238E27FC236}">
                <a16:creationId xmlns:a16="http://schemas.microsoft.com/office/drawing/2014/main" id="{BF1F0A8E-B1C9-4783-BABD-BCBF7C029CE2}"/>
              </a:ext>
            </a:extLst>
          </p:cNvPr>
          <p:cNvSpPr>
            <a:spLocks noGrp="1"/>
          </p:cNvSpPr>
          <p:nvPr>
            <p:ph idx="1"/>
          </p:nvPr>
        </p:nvSpPr>
        <p:spPr>
          <a:xfrm>
            <a:off x="628650" y="2239963"/>
            <a:ext cx="7886700" cy="3937000"/>
          </a:xfrm>
        </p:spPr>
        <p:txBody>
          <a:bodyPr>
            <a:normAutofit fontScale="70000" lnSpcReduction="20000"/>
          </a:bodyPr>
          <a:lstStyle/>
          <a:p>
            <a:pPr marL="274320" indent="-274320" fontAlgn="auto">
              <a:spcAft>
                <a:spcPts val="0"/>
              </a:spcAft>
              <a:buClr>
                <a:schemeClr val="accent3"/>
              </a:buClr>
              <a:buFont typeface="Wingdings 2"/>
              <a:buNone/>
              <a:defRPr/>
            </a:pPr>
            <a:endParaRPr lang="en-US" b="1" dirty="0"/>
          </a:p>
          <a:p>
            <a:pPr marL="274320" indent="-274320" fontAlgn="auto">
              <a:spcAft>
                <a:spcPts val="0"/>
              </a:spcAft>
              <a:buClr>
                <a:schemeClr val="accent3"/>
              </a:buClr>
              <a:buFont typeface="Wingdings 2"/>
              <a:buChar char=""/>
              <a:defRPr/>
            </a:pPr>
            <a:r>
              <a:rPr lang="en-US" dirty="0"/>
              <a:t>Baumer, B. (1996). User Interface prototyping- Concepts, Tools, and Experience. </a:t>
            </a:r>
            <a:r>
              <a:rPr lang="en-US" i="1" dirty="0"/>
              <a:t>Proceedings of ICSE</a:t>
            </a:r>
            <a:r>
              <a:rPr lang="en-US" dirty="0"/>
              <a:t> </a:t>
            </a:r>
            <a:r>
              <a:rPr lang="en-US" i="1" dirty="0"/>
              <a:t>, 18</a:t>
            </a:r>
            <a:r>
              <a:rPr lang="en-US" dirty="0"/>
              <a:t>, 532-541.</a:t>
            </a:r>
          </a:p>
          <a:p>
            <a:pPr marL="274320" indent="-274320" fontAlgn="auto">
              <a:spcAft>
                <a:spcPts val="0"/>
              </a:spcAft>
              <a:buClr>
                <a:schemeClr val="accent3"/>
              </a:buClr>
              <a:buFont typeface="Wingdings 2"/>
              <a:buChar char=""/>
              <a:defRPr/>
            </a:pPr>
            <a:r>
              <a:rPr lang="en-US" dirty="0"/>
              <a:t>Hoffer, J. J. (2007). </a:t>
            </a:r>
            <a:r>
              <a:rPr lang="en-US" i="1" dirty="0"/>
              <a:t>Modern Systems Analysis and Design.</a:t>
            </a:r>
            <a:r>
              <a:rPr lang="en-US" dirty="0"/>
              <a:t> Reading,MA: Prentice Hall Publishing Company.</a:t>
            </a:r>
          </a:p>
          <a:p>
            <a:pPr marL="274320" indent="-274320" fontAlgn="auto">
              <a:spcAft>
                <a:spcPts val="0"/>
              </a:spcAft>
              <a:buClr>
                <a:schemeClr val="accent3"/>
              </a:buClr>
              <a:buFont typeface="Wingdings 2"/>
              <a:buChar char=""/>
              <a:defRPr/>
            </a:pPr>
            <a:r>
              <a:rPr lang="en-US" dirty="0"/>
              <a:t>Luqui, V. Berzins (1988).</a:t>
            </a:r>
            <a:r>
              <a:rPr lang="en-US" i="1" dirty="0"/>
              <a:t>Rapidly prototyping Real-Time System</a:t>
            </a:r>
            <a:r>
              <a:rPr lang="en-US" dirty="0"/>
              <a:t>.IEEE Software, September 1998, 25-36.</a:t>
            </a:r>
          </a:p>
          <a:p>
            <a:pPr marL="274320" indent="-274320" fontAlgn="auto">
              <a:spcAft>
                <a:spcPts val="0"/>
              </a:spcAft>
              <a:buClr>
                <a:schemeClr val="accent3"/>
              </a:buClr>
              <a:buFont typeface="Wingdings 2"/>
              <a:buChar char=""/>
              <a:defRPr/>
            </a:pPr>
            <a:r>
              <a:rPr lang="en-US" dirty="0"/>
              <a:t>SoftDevTeam. (2006). </a:t>
            </a:r>
            <a:r>
              <a:rPr lang="en-US" i="1" dirty="0"/>
              <a:t>Evoutionary Prototyping Model</a:t>
            </a:r>
            <a:r>
              <a:rPr lang="en-US" dirty="0"/>
              <a:t>. Retrieved 04 12, 2008, from http://www.softdevteam.com</a:t>
            </a:r>
          </a:p>
          <a:p>
            <a:pPr marL="274320" indent="-274320" fontAlgn="auto">
              <a:spcAft>
                <a:spcPts val="0"/>
              </a:spcAft>
              <a:buClr>
                <a:schemeClr val="accent3"/>
              </a:buClr>
              <a:buFont typeface="Wingdings 2"/>
              <a:buChar char=""/>
              <a:defRPr/>
            </a:pPr>
            <a:r>
              <a:rPr lang="en-US" dirty="0"/>
              <a:t>Sommerville, I. (2000). </a:t>
            </a:r>
            <a:r>
              <a:rPr lang="en-US" i="1" dirty="0"/>
              <a:t>Software Engineering.</a:t>
            </a:r>
            <a:r>
              <a:rPr lang="en-US" dirty="0"/>
              <a:t> Pearson publications.</a:t>
            </a:r>
          </a:p>
          <a:p>
            <a:pPr marL="274320" indent="-274320" fontAlgn="auto">
              <a:spcAft>
                <a:spcPts val="0"/>
              </a:spcAft>
              <a:buClr>
                <a:schemeClr val="accent3"/>
              </a:buClr>
              <a:buFont typeface="Wingdings 2"/>
              <a:buNone/>
              <a:defRPr/>
            </a:pPr>
            <a:endParaRPr lang="en-US" dirty="0"/>
          </a:p>
        </p:txBody>
      </p:sp>
    </p:spTree>
    <p:extLst>
      <p:ext uri="{BB962C8B-B14F-4D97-AF65-F5344CB8AC3E}">
        <p14:creationId xmlns:p14="http://schemas.microsoft.com/office/powerpoint/2010/main" val="4769918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847</TotalTime>
  <Words>4052</Words>
  <Application>Microsoft Macintosh PowerPoint</Application>
  <PresentationFormat>On-screen Show (4:3)</PresentationFormat>
  <Paragraphs>306</Paragraphs>
  <Slides>49</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49</vt:i4>
      </vt:variant>
    </vt:vector>
  </HeadingPairs>
  <TitlesOfParts>
    <vt:vector size="61" baseType="lpstr">
      <vt:lpstr>Arial</vt:lpstr>
      <vt:lpstr>Calibri</vt:lpstr>
      <vt:lpstr>Calibri Light</vt:lpstr>
      <vt:lpstr>medium-content-serif-font</vt:lpstr>
      <vt:lpstr>Myriad Pro</vt:lpstr>
      <vt:lpstr>PT Serif</vt:lpstr>
      <vt:lpstr>Times New Roman</vt:lpstr>
      <vt:lpstr>Verdana</vt:lpstr>
      <vt:lpstr>Wingdings</vt:lpstr>
      <vt:lpstr>Wingdings 2</vt:lpstr>
      <vt:lpstr>Wingdings 3</vt:lpstr>
      <vt:lpstr>20140311PresentationUWTSDTemplate</vt:lpstr>
      <vt:lpstr>PowerPoint Presentation</vt:lpstr>
      <vt:lpstr>PowerPoint Presentation</vt:lpstr>
      <vt:lpstr>PowerPoint Presentation</vt:lpstr>
      <vt:lpstr>Prototyping Defined</vt:lpstr>
      <vt:lpstr>PowerPoint Presentation</vt:lpstr>
      <vt:lpstr>PowerPoint Presentation</vt:lpstr>
      <vt:lpstr>PowerPoint Presentation</vt:lpstr>
      <vt:lpstr>PowerPoint Presentation</vt:lpstr>
      <vt:lpstr>What is the main purpose of prototyping?</vt:lpstr>
      <vt:lpstr>Advantages &amp; Disadvantages of Prototyping</vt:lpstr>
      <vt:lpstr>Journey of the Prototyping process</vt:lpstr>
      <vt:lpstr>Types of prototyping</vt:lpstr>
      <vt:lpstr>Throw Away Prototype</vt:lpstr>
      <vt:lpstr>Advantages &amp; Disadvantages </vt:lpstr>
      <vt:lpstr>Evolutionary Prototype</vt:lpstr>
      <vt:lpstr>Evolutionary Delivery</vt:lpstr>
      <vt:lpstr>Evolutionary Prototyping phases</vt:lpstr>
      <vt:lpstr>Advantages</vt:lpstr>
      <vt:lpstr>Disadvantages </vt:lpstr>
      <vt:lpstr>Low-fidelity Prototyping</vt:lpstr>
      <vt:lpstr>High-Fidelity Prototyping</vt:lpstr>
      <vt:lpstr>Comparison of two prototyping efforts</vt:lpstr>
      <vt:lpstr>Prototyping-based Methodology</vt:lpstr>
      <vt:lpstr>Prototyping as methodology for systems development</vt:lpstr>
      <vt:lpstr>User Interface Prototyping</vt:lpstr>
      <vt:lpstr>Classification of user interface prototypes</vt:lpstr>
      <vt:lpstr>Risks in Prototyping</vt:lpstr>
      <vt:lpstr>Do we need prototyping??</vt:lpstr>
      <vt:lpstr>Key Points</vt:lpstr>
      <vt:lpstr>Key Points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48</cp:revision>
  <cp:lastPrinted>2018-07-09T15:27:01Z</cp:lastPrinted>
  <dcterms:created xsi:type="dcterms:W3CDTF">2002-10-07T19:43:58Z</dcterms:created>
  <dcterms:modified xsi:type="dcterms:W3CDTF">2022-12-06T07:14:23Z</dcterms:modified>
</cp:coreProperties>
</file>