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6" r:id="rId1"/>
  </p:sldMasterIdLst>
  <p:notesMasterIdLst>
    <p:notesMasterId r:id="rId63"/>
  </p:notesMasterIdLst>
  <p:sldIdLst>
    <p:sldId id="924" r:id="rId2"/>
    <p:sldId id="1541" r:id="rId3"/>
    <p:sldId id="480" r:id="rId4"/>
    <p:sldId id="880" r:id="rId5"/>
    <p:sldId id="882" r:id="rId6"/>
    <p:sldId id="883" r:id="rId7"/>
    <p:sldId id="884" r:id="rId8"/>
    <p:sldId id="885" r:id="rId9"/>
    <p:sldId id="886" r:id="rId10"/>
    <p:sldId id="887" r:id="rId11"/>
    <p:sldId id="888" r:id="rId12"/>
    <p:sldId id="889" r:id="rId13"/>
    <p:sldId id="890" r:id="rId14"/>
    <p:sldId id="891" r:id="rId15"/>
    <p:sldId id="894" r:id="rId16"/>
    <p:sldId id="900" r:id="rId17"/>
    <p:sldId id="908" r:id="rId18"/>
    <p:sldId id="901" r:id="rId19"/>
    <p:sldId id="902" r:id="rId20"/>
    <p:sldId id="903" r:id="rId21"/>
    <p:sldId id="904" r:id="rId22"/>
    <p:sldId id="906" r:id="rId23"/>
    <p:sldId id="907" r:id="rId24"/>
    <p:sldId id="861" r:id="rId25"/>
    <p:sldId id="895" r:id="rId26"/>
    <p:sldId id="909" r:id="rId27"/>
    <p:sldId id="910" r:id="rId28"/>
    <p:sldId id="1540" r:id="rId29"/>
    <p:sldId id="898" r:id="rId30"/>
    <p:sldId id="899" r:id="rId31"/>
    <p:sldId id="867" r:id="rId32"/>
    <p:sldId id="866" r:id="rId33"/>
    <p:sldId id="1542" r:id="rId34"/>
    <p:sldId id="919" r:id="rId35"/>
    <p:sldId id="916" r:id="rId36"/>
    <p:sldId id="918" r:id="rId37"/>
    <p:sldId id="920" r:id="rId38"/>
    <p:sldId id="915" r:id="rId39"/>
    <p:sldId id="917" r:id="rId40"/>
    <p:sldId id="921" r:id="rId41"/>
    <p:sldId id="860" r:id="rId42"/>
    <p:sldId id="869" r:id="rId43"/>
    <p:sldId id="870" r:id="rId44"/>
    <p:sldId id="871" r:id="rId45"/>
    <p:sldId id="872" r:id="rId46"/>
    <p:sldId id="873" r:id="rId47"/>
    <p:sldId id="874" r:id="rId48"/>
    <p:sldId id="875" r:id="rId49"/>
    <p:sldId id="876" r:id="rId50"/>
    <p:sldId id="877" r:id="rId51"/>
    <p:sldId id="878" r:id="rId52"/>
    <p:sldId id="879" r:id="rId53"/>
    <p:sldId id="896" r:id="rId54"/>
    <p:sldId id="893" r:id="rId55"/>
    <p:sldId id="862" r:id="rId56"/>
    <p:sldId id="863" r:id="rId57"/>
    <p:sldId id="864" r:id="rId58"/>
    <p:sldId id="865" r:id="rId59"/>
    <p:sldId id="1544" r:id="rId60"/>
    <p:sldId id="1543" r:id="rId61"/>
    <p:sldId id="1545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1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886"/>
    <p:restoredTop sz="94618"/>
  </p:normalViewPr>
  <p:slideViewPr>
    <p:cSldViewPr snapToGrid="0" snapToObjects="1">
      <p:cViewPr varScale="1">
        <p:scale>
          <a:sx n="92" d="100"/>
          <a:sy n="92" d="100"/>
        </p:scale>
        <p:origin x="17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notesMaster" Target="notesMasters/notesMaster1.xml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commentAuthors" Target="commentAuthor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1/17/22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6176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120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9262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412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7210892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67098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79094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200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951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330D9E7B-4A78-EF40-B3B5-845A43CF71A9}" type="datetimeFigureOut">
              <a:rPr lang="en-US" smtClean="0"/>
              <a:t>1/17/22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0083726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330D9E7B-4A78-EF40-B3B5-845A43CF71A9}" type="datetimeFigureOut">
              <a:rPr lang="en-US" smtClean="0"/>
              <a:t>1/17/22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325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165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866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35754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08" r:id="rId2"/>
    <p:sldLayoutId id="2147483809" r:id="rId3"/>
    <p:sldLayoutId id="2147483810" r:id="rId4"/>
    <p:sldLayoutId id="2147483811" r:id="rId5"/>
    <p:sldLayoutId id="2147483812" r:id="rId6"/>
    <p:sldLayoutId id="2147483813" r:id="rId7"/>
    <p:sldLayoutId id="2147483814" r:id="rId8"/>
    <p:sldLayoutId id="2147483815" r:id="rId9"/>
    <p:sldLayoutId id="2147483816" r:id="rId10"/>
    <p:sldLayoutId id="214748381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5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6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7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8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9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10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11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12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13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14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15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16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17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18.tif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19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20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21.tif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22.tif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23.tif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24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2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image" Target="../media/image2.png"/><Relationship Id="rId5" Type="http://schemas.openxmlformats.org/officeDocument/2006/relationships/image" Target="../media/image27.png"/><Relationship Id="rId4" Type="http://schemas.openxmlformats.org/officeDocument/2006/relationships/image" Target="../media/image26.tif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image" Target="../media/image2.png"/><Relationship Id="rId5" Type="http://schemas.openxmlformats.org/officeDocument/2006/relationships/image" Target="../media/image28.png"/><Relationship Id="rId4" Type="http://schemas.openxmlformats.org/officeDocument/2006/relationships/image" Target="../media/image26.tif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tiff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5" Type="http://schemas.openxmlformats.org/officeDocument/2006/relationships/image" Target="../media/image2.png"/><Relationship Id="rId10" Type="http://schemas.openxmlformats.org/officeDocument/2006/relationships/image" Target="../media/image34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33.png"/><Relationship Id="rId14" Type="http://schemas.openxmlformats.org/officeDocument/2006/relationships/image" Target="../media/image4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0.png"/><Relationship Id="rId12" Type="http://schemas.openxmlformats.org/officeDocument/2006/relationships/image" Target="../media/image45.png"/><Relationship Id="rId17" Type="http://schemas.openxmlformats.org/officeDocument/2006/relationships/image" Target="../media/image2.png"/><Relationship Id="rId2" Type="http://schemas.openxmlformats.org/officeDocument/2006/relationships/audio" Target="../media/media31.m4a"/><Relationship Id="rId16" Type="http://schemas.openxmlformats.org/officeDocument/2006/relationships/image" Target="../media/image4.png"/><Relationship Id="rId1" Type="http://schemas.microsoft.com/office/2007/relationships/media" Target="../media/media31.m4a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5" Type="http://schemas.openxmlformats.org/officeDocument/2006/relationships/image" Target="../media/image48.png"/><Relationship Id="rId10" Type="http://schemas.openxmlformats.org/officeDocument/2006/relationships/image" Target="../media/image43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42.png"/><Relationship Id="rId14" Type="http://schemas.openxmlformats.org/officeDocument/2006/relationships/image" Target="../media/image47.tif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2.png"/><Relationship Id="rId5" Type="http://schemas.openxmlformats.org/officeDocument/2006/relationships/image" Target="../media/image49.png"/><Relationship Id="rId4" Type="http://schemas.openxmlformats.org/officeDocument/2006/relationships/image" Target="../media/image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3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50.tif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51.tif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52.tif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54.tif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55.tif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56.tif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57.tiff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58.tiff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59.tiff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60.tiff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61.tiff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62.tiff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63.tiff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64.tiff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tiff"/><Relationship Id="rId2" Type="http://schemas.openxmlformats.org/officeDocument/2006/relationships/hyperlink" Target="https://youtu.be/A-fs5JB_b7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66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67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3.m4a"/><Relationship Id="rId1" Type="http://schemas.microsoft.com/office/2007/relationships/media" Target="../media/media53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68.jpe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jpe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71.png"/><Relationship Id="rId2" Type="http://schemas.openxmlformats.org/officeDocument/2006/relationships/audio" Target="../media/media54.m4a"/><Relationship Id="rId1" Type="http://schemas.microsoft.com/office/2007/relationships/media" Target="../media/media54.m4a"/><Relationship Id="rId6" Type="http://schemas.openxmlformats.org/officeDocument/2006/relationships/image" Target="../media/image70.jpeg"/><Relationship Id="rId11" Type="http://schemas.openxmlformats.org/officeDocument/2006/relationships/image" Target="../media/image2.png"/><Relationship Id="rId5" Type="http://schemas.openxmlformats.org/officeDocument/2006/relationships/image" Target="../media/image69.png"/><Relationship Id="rId10" Type="http://schemas.openxmlformats.org/officeDocument/2006/relationships/image" Target="../media/image4.png"/><Relationship Id="rId4" Type="http://schemas.openxmlformats.org/officeDocument/2006/relationships/image" Target="../media/image66.png"/><Relationship Id="rId9" Type="http://schemas.openxmlformats.org/officeDocument/2006/relationships/image" Target="../media/image73.jpe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B96435E-71CF-AC4D-AB86-42AA5F0A6E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191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27543B-D78E-6642-9E36-15AEE72C22DB}"/>
              </a:ext>
            </a:extLst>
          </p:cNvPr>
          <p:cNvSpPr txBox="1"/>
          <p:nvPr/>
        </p:nvSpPr>
        <p:spPr>
          <a:xfrm>
            <a:off x="0" y="414251"/>
            <a:ext cx="87172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dosbarth</a:t>
            </a:r>
            <a:endParaRPr lang="en-US" sz="8800" b="1" dirty="0">
              <a:solidFill>
                <a:schemeClr val="accent3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en-US" sz="8800" b="1" dirty="0">
              <a:solidFill>
                <a:schemeClr val="accent3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In the classroom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75FD635-E90C-1341-B1A0-24F0684651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52239" y="1678942"/>
            <a:ext cx="1506451" cy="1506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519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21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462A-520B-F54F-A518-73E2C8A39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24" y="97637"/>
            <a:ext cx="10859840" cy="719781"/>
          </a:xfrm>
          <a:solidFill>
            <a:schemeClr val="tx1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Y </a:t>
            </a:r>
            <a:r>
              <a:rPr lang="en-US" sz="4000" b="1" dirty="0" err="1">
                <a:solidFill>
                  <a:schemeClr val="bg1"/>
                </a:solidFill>
              </a:rPr>
              <a:t>Treigladau</a:t>
            </a:r>
            <a:r>
              <a:rPr lang="en-US" sz="4000" b="1" dirty="0">
                <a:solidFill>
                  <a:schemeClr val="bg1"/>
                </a:solidFill>
              </a:rPr>
              <a:t>                                  The mutations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43BB6C-64A8-8E45-A357-99A31E607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174" y="1457551"/>
            <a:ext cx="6385790" cy="45088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0F793D-16DD-674B-8FCA-5846AF6CDD67}"/>
              </a:ext>
            </a:extLst>
          </p:cNvPr>
          <p:cNvSpPr txBox="1"/>
          <p:nvPr/>
        </p:nvSpPr>
        <p:spPr>
          <a:xfrm>
            <a:off x="305861" y="1045834"/>
            <a:ext cx="3643746" cy="175432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What are mutations?</a:t>
            </a:r>
          </a:p>
          <a:p>
            <a:r>
              <a:rPr lang="en-US" dirty="0"/>
              <a:t>A mutation is when a consonant changes at the beginning of a word which occurs because of a word or phrase preceding it.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DA0BF0-EF7A-9C4F-A4EE-7E43E93E918C}"/>
              </a:ext>
            </a:extLst>
          </p:cNvPr>
          <p:cNvSpPr txBox="1"/>
          <p:nvPr/>
        </p:nvSpPr>
        <p:spPr>
          <a:xfrm>
            <a:off x="8423566" y="4782902"/>
            <a:ext cx="3269672" cy="116955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/>
              <a:t>We have three different kinds of mutations:</a:t>
            </a:r>
          </a:p>
          <a:p>
            <a:pPr marL="342900" indent="-342900">
              <a:buAutoNum type="arabicPeriod"/>
            </a:pP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meddal</a:t>
            </a:r>
            <a:r>
              <a:rPr lang="en-US" sz="1400" dirty="0"/>
              <a:t> / </a:t>
            </a:r>
            <a:r>
              <a:rPr lang="en-US" sz="1400" i="1" dirty="0"/>
              <a:t>Soft mutation</a:t>
            </a:r>
          </a:p>
          <a:p>
            <a:r>
              <a:rPr lang="en-US" sz="1400" dirty="0"/>
              <a:t>2.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trwynol</a:t>
            </a:r>
            <a:r>
              <a:rPr lang="en-US" sz="1400" dirty="0"/>
              <a:t> / </a:t>
            </a:r>
            <a:r>
              <a:rPr lang="en-US" sz="1400" i="1" dirty="0"/>
              <a:t>Nasal mutation</a:t>
            </a:r>
          </a:p>
          <a:p>
            <a:r>
              <a:rPr lang="en-US" sz="1400" dirty="0"/>
              <a:t>3.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llaes</a:t>
            </a:r>
            <a:r>
              <a:rPr lang="en-US" sz="1400" dirty="0"/>
              <a:t> / </a:t>
            </a:r>
            <a:r>
              <a:rPr lang="en-US" sz="1400" i="1" dirty="0"/>
              <a:t>Aspirate mutation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09D059-FB6A-7F4E-9BFB-70615083B233}"/>
              </a:ext>
            </a:extLst>
          </p:cNvPr>
          <p:cNvSpPr txBox="1"/>
          <p:nvPr/>
        </p:nvSpPr>
        <p:spPr>
          <a:xfrm>
            <a:off x="6206837" y="914401"/>
            <a:ext cx="1219199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Soft mutation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E387A2-CF71-BD48-B2B6-588CD8CB425A}"/>
              </a:ext>
            </a:extLst>
          </p:cNvPr>
          <p:cNvSpPr txBox="1"/>
          <p:nvPr/>
        </p:nvSpPr>
        <p:spPr>
          <a:xfrm>
            <a:off x="7669069" y="914401"/>
            <a:ext cx="1219199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Nasal mutation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3E29D5-FAEC-184A-993D-0A1E040E4F14}"/>
              </a:ext>
            </a:extLst>
          </p:cNvPr>
          <p:cNvSpPr txBox="1"/>
          <p:nvPr/>
        </p:nvSpPr>
        <p:spPr>
          <a:xfrm>
            <a:off x="9156699" y="914401"/>
            <a:ext cx="1219199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Aspirate mutation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13B9D0-F5B8-154F-A23D-A3064EE3DDEA}"/>
              </a:ext>
            </a:extLst>
          </p:cNvPr>
          <p:cNvSpPr txBox="1"/>
          <p:nvPr/>
        </p:nvSpPr>
        <p:spPr>
          <a:xfrm>
            <a:off x="488189" y="3842568"/>
            <a:ext cx="2687782" cy="120032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ond</a:t>
            </a:r>
            <a:r>
              <a:rPr lang="en-US" b="1" dirty="0"/>
              <a:t> y 9 </a:t>
            </a:r>
            <a:r>
              <a:rPr lang="en-US" b="1" dirty="0" err="1"/>
              <a:t>llythyren</a:t>
            </a:r>
            <a:r>
              <a:rPr lang="en-US" b="1" dirty="0"/>
              <a:t> </a:t>
            </a:r>
            <a:r>
              <a:rPr lang="en-US" b="1" dirty="0" err="1"/>
              <a:t>yma</a:t>
            </a:r>
            <a:r>
              <a:rPr lang="en-US" b="1" dirty="0"/>
              <a:t> </a:t>
            </a:r>
            <a:r>
              <a:rPr lang="en-US" b="1" dirty="0" err="1"/>
              <a:t>sy’n</a:t>
            </a:r>
            <a:r>
              <a:rPr lang="en-US" b="1" dirty="0"/>
              <a:t> </a:t>
            </a:r>
            <a:r>
              <a:rPr lang="en-US" b="1" dirty="0" err="1"/>
              <a:t>treiglo</a:t>
            </a:r>
            <a:r>
              <a:rPr lang="en-US" b="1" dirty="0"/>
              <a:t>.</a:t>
            </a:r>
          </a:p>
          <a:p>
            <a:pPr algn="ctr"/>
            <a:r>
              <a:rPr lang="en-US" i="1" dirty="0"/>
              <a:t>Only these 9 letters mutate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DFE676B-3EDD-FC4D-BC2A-4EC021C82AFA}"/>
              </a:ext>
            </a:extLst>
          </p:cNvPr>
          <p:cNvCxnSpPr>
            <a:cxnSpLocks/>
            <a:stCxn id="10" idx="3"/>
          </p:cNvCxnSpPr>
          <p:nvPr/>
        </p:nvCxnSpPr>
        <p:spPr>
          <a:xfrm flipV="1">
            <a:off x="3175971" y="3053787"/>
            <a:ext cx="1300203" cy="138894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B8246607-02DA-5449-9779-30A908F1C3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070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3" y="110611"/>
            <a:ext cx="11585136" cy="803789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Segoe Print"/>
              </a:rPr>
              <a:t>Y </a:t>
            </a:r>
            <a:r>
              <a:rPr lang="en-GB" sz="2800" b="1" dirty="0" err="1">
                <a:solidFill>
                  <a:schemeClr val="bg1"/>
                </a:solidFill>
                <a:latin typeface="Segoe Print"/>
              </a:rPr>
              <a:t>treiglad</a:t>
            </a:r>
            <a:r>
              <a:rPr lang="en-GB" sz="28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2800" b="1" dirty="0" err="1">
                <a:solidFill>
                  <a:schemeClr val="bg1"/>
                </a:solidFill>
                <a:latin typeface="Segoe Print"/>
              </a:rPr>
              <a:t>meddal</a:t>
            </a:r>
            <a:r>
              <a:rPr lang="en-GB" sz="2800" b="1" dirty="0">
                <a:solidFill>
                  <a:schemeClr val="bg1"/>
                </a:solidFill>
                <a:latin typeface="Segoe Print"/>
              </a:rPr>
              <a:t>              The soft mutation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CB87E1-2EB0-6043-B1E9-9DB0C3CEC91F}"/>
              </a:ext>
            </a:extLst>
          </p:cNvPr>
          <p:cNvSpPr txBox="1"/>
          <p:nvPr/>
        </p:nvSpPr>
        <p:spPr>
          <a:xfrm>
            <a:off x="303433" y="1685170"/>
            <a:ext cx="4007311" cy="3170099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Dyma</a:t>
            </a:r>
            <a:r>
              <a:rPr lang="en-US" sz="2800" b="1" dirty="0"/>
              <a:t>…               </a:t>
            </a:r>
          </a:p>
          <a:p>
            <a:r>
              <a:rPr lang="en-US" sz="2800" b="1" i="1" dirty="0"/>
              <a:t>This is … / here is … </a:t>
            </a:r>
          </a:p>
          <a:p>
            <a:endParaRPr lang="en-US" i="1" dirty="0"/>
          </a:p>
          <a:p>
            <a:endParaRPr lang="en-US" dirty="0"/>
          </a:p>
          <a:p>
            <a:r>
              <a:rPr lang="en-US" b="1" i="1" dirty="0" err="1"/>
              <a:t>Dyma</a:t>
            </a:r>
            <a:r>
              <a:rPr lang="en-US" b="1" dirty="0"/>
              <a:t> is always followed by a soft mutation (</a:t>
            </a:r>
            <a:r>
              <a:rPr lang="en-US" b="1" i="1" dirty="0" err="1"/>
              <a:t>treiglad</a:t>
            </a:r>
            <a:r>
              <a:rPr lang="en-US" b="1" i="1" dirty="0"/>
              <a:t> </a:t>
            </a:r>
            <a:r>
              <a:rPr lang="en-US" b="1" i="1" dirty="0" err="1"/>
              <a:t>meddal</a:t>
            </a:r>
            <a:r>
              <a:rPr lang="en-US" b="1" dirty="0"/>
              <a:t>), e.g.</a:t>
            </a:r>
          </a:p>
          <a:p>
            <a:endParaRPr lang="en-US" b="1" i="1" dirty="0"/>
          </a:p>
          <a:p>
            <a:r>
              <a:rPr lang="en-US" b="1" i="1" dirty="0" err="1"/>
              <a:t>Dyma</a:t>
            </a:r>
            <a:r>
              <a:rPr lang="en-US" b="1" i="1" dirty="0"/>
              <a:t> </a:t>
            </a:r>
            <a:r>
              <a:rPr lang="en-US" b="1" i="1" dirty="0" err="1">
                <a:solidFill>
                  <a:srgbClr val="FF0000"/>
                </a:solidFill>
              </a:rPr>
              <a:t>dd</a:t>
            </a:r>
            <a:r>
              <a:rPr lang="en-US" b="1" i="1" dirty="0" err="1"/>
              <a:t>osbarth</a:t>
            </a:r>
            <a:r>
              <a:rPr lang="en-US" b="1" i="1" dirty="0"/>
              <a:t> </a:t>
            </a:r>
            <a:r>
              <a:rPr lang="en-US" b="1" i="1" dirty="0" err="1"/>
              <a:t>Mr</a:t>
            </a:r>
            <a:r>
              <a:rPr lang="en-US" b="1" i="1" dirty="0"/>
              <a:t> Jones.</a:t>
            </a:r>
          </a:p>
          <a:p>
            <a:endParaRPr lang="en-US" b="1" i="1" dirty="0"/>
          </a:p>
          <a:p>
            <a:r>
              <a:rPr lang="en-US" b="1" i="1" dirty="0" err="1"/>
              <a:t>Dyma</a:t>
            </a:r>
            <a:r>
              <a:rPr lang="en-US" b="1" i="1" dirty="0"/>
              <a:t> </a:t>
            </a:r>
            <a:r>
              <a:rPr lang="en-US" b="1" i="1" dirty="0">
                <a:solidFill>
                  <a:srgbClr val="FF0000"/>
                </a:solidFill>
              </a:rPr>
              <a:t>f</a:t>
            </a:r>
            <a:r>
              <a:rPr lang="en-US" b="1" i="1" dirty="0"/>
              <a:t>ag Nia.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BD4C4C5-3F4D-1E49-913B-4AB9D711C1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8765598"/>
              </p:ext>
            </p:extLst>
          </p:nvPr>
        </p:nvGraphicFramePr>
        <p:xfrm>
          <a:off x="4500745" y="1184795"/>
          <a:ext cx="7282544" cy="4526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0636">
                  <a:extLst>
                    <a:ext uri="{9D8B030D-6E8A-4147-A177-3AD203B41FA5}">
                      <a16:colId xmlns:a16="http://schemas.microsoft.com/office/drawing/2014/main" val="2700661041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3301636011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2074283036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214627054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CYSEFIN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TREIGLAD MEDDAL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en-US" sz="2400" b="1" dirty="0"/>
                        <a:t>ENGHREIFFTIAU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250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teledu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b="1" dirty="0" err="1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en-US" dirty="0" err="1"/>
                        <a:t>eledu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2403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en-US" dirty="0"/>
                        <a:t>ar.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774205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pensil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b="1" dirty="0" err="1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US" dirty="0" err="1"/>
                        <a:t>ensil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78924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desg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b="1" dirty="0" err="1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en-US" dirty="0" err="1"/>
                        <a:t>esg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98895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grawnwin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b="1" dirty="0" err="1">
                          <a:solidFill>
                            <a:srgbClr val="FF0000"/>
                          </a:solidFill>
                        </a:rPr>
                        <a:t>r</a:t>
                      </a:r>
                      <a:r>
                        <a:rPr lang="en-US" dirty="0" err="1"/>
                        <a:t>awnwin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73656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balwn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b="1" dirty="0" err="1">
                          <a:solidFill>
                            <a:srgbClr val="FF0000"/>
                          </a:solidFill>
                        </a:rPr>
                        <a:t>f</a:t>
                      </a:r>
                      <a:r>
                        <a:rPr lang="en-US" dirty="0" err="1"/>
                        <a:t>alwn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14597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ll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llyfr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b="1" dirty="0" err="1">
                          <a:solidFill>
                            <a:srgbClr val="FF0000"/>
                          </a:solidFill>
                        </a:rPr>
                        <a:t>l</a:t>
                      </a:r>
                      <a:r>
                        <a:rPr lang="en-US" dirty="0" err="1"/>
                        <a:t>yfr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02171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merch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b="1" dirty="0" err="1">
                          <a:solidFill>
                            <a:srgbClr val="FF0000"/>
                          </a:solidFill>
                        </a:rPr>
                        <a:t>f</a:t>
                      </a:r>
                      <a:r>
                        <a:rPr lang="en-US" dirty="0" err="1"/>
                        <a:t>erch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50068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rh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rhwyd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b="1" dirty="0" err="1">
                          <a:solidFill>
                            <a:srgbClr val="FF0000"/>
                          </a:solidFill>
                        </a:rPr>
                        <a:t>r</a:t>
                      </a:r>
                      <a:r>
                        <a:rPr lang="en-US" dirty="0" err="1"/>
                        <a:t>wyd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77461263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8CCC98AC-36C6-ED41-891E-9549AB30879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D133BA4-D0B1-1949-9598-26F1F7FCE5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86545" y="3710708"/>
            <a:ext cx="997528" cy="997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686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6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pensil</a:t>
            </a:r>
            <a:endParaRPr lang="en-US" sz="72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FD6AB8-C9DC-704A-B330-7BC029BBD2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2950" y="1305426"/>
            <a:ext cx="3314700" cy="33147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2865120" y="4620126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b</a:t>
            </a:r>
            <a:r>
              <a:rPr lang="en-US" sz="7200" b="1" dirty="0" err="1"/>
              <a:t>ensil</a:t>
            </a:r>
            <a:r>
              <a:rPr lang="en-US" sz="7200" b="1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2B651D-D497-2B4B-8C76-EC0B89F87E8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FFD6F6-3DA3-4640-99F2-3C4677ACF5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698509" y="-32403"/>
            <a:ext cx="1154546" cy="1154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57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695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brws</a:t>
            </a:r>
            <a:r>
              <a:rPr lang="en-US" sz="7200" b="1" dirty="0"/>
              <a:t> </a:t>
            </a:r>
            <a:r>
              <a:rPr lang="en-US" sz="7200" b="1" dirty="0" err="1"/>
              <a:t>paent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1979815" y="4382193"/>
            <a:ext cx="8732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f</a:t>
            </a:r>
            <a:r>
              <a:rPr lang="en-US" sz="7200" b="1" dirty="0" err="1"/>
              <a:t>rws</a:t>
            </a:r>
            <a:r>
              <a:rPr lang="en-US" sz="7200" b="1" dirty="0"/>
              <a:t> </a:t>
            </a:r>
            <a:r>
              <a:rPr lang="en-US" sz="7200" b="1" dirty="0" err="1"/>
              <a:t>paent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95D8E7D-3D98-AD49-A557-BC10917A18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4880" y="1200329"/>
            <a:ext cx="2435629" cy="34098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6E92A01-5C1A-3244-85E9-023B245EB02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5110B5-E534-9E4B-9559-39F5B55521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747067" y="0"/>
            <a:ext cx="1218507" cy="1218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852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44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pren</a:t>
            </a:r>
            <a:r>
              <a:rPr lang="en-US" sz="7200" b="1" dirty="0"/>
              <a:t> </a:t>
            </a:r>
            <a:r>
              <a:rPr lang="en-US" sz="7200" b="1" dirty="0" err="1"/>
              <a:t>mesur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2159924" y="4437630"/>
            <a:ext cx="8732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b</a:t>
            </a:r>
            <a:r>
              <a:rPr lang="en-US" sz="7200" b="1" dirty="0" err="1"/>
              <a:t>ren</a:t>
            </a:r>
            <a:r>
              <a:rPr lang="en-US" sz="7200" b="1" dirty="0"/>
              <a:t> </a:t>
            </a:r>
            <a:r>
              <a:rPr lang="en-US" sz="7200" b="1" dirty="0" err="1"/>
              <a:t>mesur</a:t>
            </a:r>
            <a:r>
              <a:rPr lang="en-US" sz="72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D1E4EE-9224-FF45-B966-46A6AD3D9FB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491" t="8508" r="11661" b="11336"/>
          <a:stretch/>
        </p:blipFill>
        <p:spPr>
          <a:xfrm>
            <a:off x="3032760" y="1343891"/>
            <a:ext cx="6126480" cy="27279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A31BCDC-3285-6548-9DE5-808198AE771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4555BA-5A9C-394F-B975-EC65CBBA12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76144" y="193763"/>
            <a:ext cx="1293091" cy="1293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77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05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rwber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1965960" y="4534682"/>
            <a:ext cx="8732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/>
              <a:t>rwber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DDC901-8630-0347-9E1D-B9B3A074AE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8051" y="1364223"/>
            <a:ext cx="3998422" cy="300656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44B0978-BA2B-B447-AE87-FFBA2BB96E0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E4743F-68C5-9C48-814F-A13013DDB0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78618" y="0"/>
            <a:ext cx="1524462" cy="1524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89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6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siswrn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1882833" y="4409902"/>
            <a:ext cx="8732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/>
              <a:t>siswrn</a:t>
            </a:r>
            <a:r>
              <a:rPr lang="en-US" sz="72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5AF5E4-620E-9744-873B-F19990B968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0080" y="1200330"/>
            <a:ext cx="3059084" cy="334498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B99EA95-B170-EE45-AE7A-392701B01CB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103FFF-1909-A04D-B67C-0E4B80D62D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740073" y="0"/>
            <a:ext cx="1354051" cy="1354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81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876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sialc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1952105" y="4243648"/>
            <a:ext cx="8732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/>
              <a:t>sialc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593700A-25B8-574A-B8E7-3B14B9C0CD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5120" y="1200329"/>
            <a:ext cx="7131129" cy="286050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E13C4E9-8093-0942-A4AD-B93CDB7E56F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C632391-5231-D944-BA52-CE188D6CA9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643091" y="0"/>
            <a:ext cx="1376218" cy="1376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81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creonau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1853738" y="4369057"/>
            <a:ext cx="8732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g</a:t>
            </a:r>
            <a:r>
              <a:rPr lang="en-US" sz="7200" b="1" dirty="0" err="1"/>
              <a:t>reonau</a:t>
            </a:r>
            <a:r>
              <a:rPr lang="en-US" sz="72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55E90C-6872-7049-8056-37E136969A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6651" y="1200329"/>
            <a:ext cx="3686694" cy="316872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8062CB1-6D6F-0644-A3D1-BC784B0C7E6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3D5E2E-06B5-174B-8A0B-24F841B8DE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21964" y="0"/>
            <a:ext cx="1431636" cy="1431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863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280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pensiliau</a:t>
            </a:r>
            <a:r>
              <a:rPr lang="en-US" sz="7200" b="1" dirty="0"/>
              <a:t> </a:t>
            </a:r>
            <a:r>
              <a:rPr lang="en-US" sz="7200" b="1" dirty="0" err="1"/>
              <a:t>lliw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579120" y="4440560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b</a:t>
            </a:r>
            <a:r>
              <a:rPr lang="en-US" sz="7200" b="1" dirty="0" err="1"/>
              <a:t>ensiliau</a:t>
            </a:r>
            <a:r>
              <a:rPr lang="en-US" sz="7200" b="1" dirty="0"/>
              <a:t> </a:t>
            </a:r>
            <a:r>
              <a:rPr lang="en-US" sz="7200" b="1" dirty="0" err="1"/>
              <a:t>lliw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3BEB551-705B-7144-8722-F9E5AF6F85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3124" y="1200329"/>
            <a:ext cx="2592185" cy="32402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B4C451C-1AC2-064B-BAF2-321222BEEC9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54076EF-86FF-7543-A740-8E8F5BAD03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149080" y="0"/>
            <a:ext cx="1563178" cy="1563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39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65120" y="0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paent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579119" y="4686992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b</a:t>
            </a:r>
            <a:r>
              <a:rPr lang="en-US" sz="7200" b="1" dirty="0" err="1"/>
              <a:t>aent</a:t>
            </a:r>
            <a:r>
              <a:rPr lang="en-US" sz="72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96CF6B-C3BB-5747-B640-59EDC13F0A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974" y="1200329"/>
            <a:ext cx="5138651" cy="36318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3D1ABCD-D253-8544-8176-1EB7FBADF6F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95C5027-849E-A846-B642-14B81CB936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40618" y="145166"/>
            <a:ext cx="1320800" cy="132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429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81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bwrdd</a:t>
            </a:r>
            <a:r>
              <a:rPr lang="en-US" sz="7200" b="1" dirty="0"/>
              <a:t> </a:t>
            </a:r>
            <a:r>
              <a:rPr lang="en-US" sz="7200" b="1" dirty="0" err="1"/>
              <a:t>gwyn</a:t>
            </a:r>
            <a:r>
              <a:rPr lang="en-US" sz="7200" b="1" dirty="0"/>
              <a:t> </a:t>
            </a:r>
            <a:r>
              <a:rPr lang="en-US" sz="7200" b="1" dirty="0" err="1"/>
              <a:t>bach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518160" y="4394411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f</a:t>
            </a:r>
            <a:r>
              <a:rPr lang="en-US" sz="7200" b="1" dirty="0" err="1"/>
              <a:t>wrdd</a:t>
            </a:r>
            <a:r>
              <a:rPr lang="en-US" sz="7200" b="1" dirty="0"/>
              <a:t> </a:t>
            </a:r>
            <a:r>
              <a:rPr lang="en-US" sz="7200" b="1" dirty="0" err="1"/>
              <a:t>gwyn</a:t>
            </a:r>
            <a:r>
              <a:rPr lang="en-US" sz="7200" b="1" dirty="0"/>
              <a:t> </a:t>
            </a:r>
            <a:r>
              <a:rPr lang="en-US" sz="7200" b="1" dirty="0" err="1"/>
              <a:t>bach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BDB859B-0040-184E-8816-BE224F3C00F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028" b="13028"/>
          <a:stretch/>
        </p:blipFill>
        <p:spPr>
          <a:xfrm>
            <a:off x="3923607" y="1405049"/>
            <a:ext cx="4042756" cy="29893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3F5CDD7-6D7E-434D-B829-D4B2029A6F4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F11DB0F-E762-4343-AD98-BFD3CF648B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007600" y="185628"/>
            <a:ext cx="1364210" cy="1364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16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86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glud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554528" y="4524298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/>
              <a:t> </a:t>
            </a:r>
            <a:r>
              <a:rPr lang="en-US" sz="7200" b="1" dirty="0" err="1"/>
              <a:t>Dyma’r</a:t>
            </a:r>
            <a:r>
              <a:rPr lang="en-US" sz="7200" b="1" dirty="0"/>
              <a:t> </a:t>
            </a:r>
            <a:r>
              <a:rPr lang="en-US" sz="7200" b="1" dirty="0" err="1"/>
              <a:t>glud</a:t>
            </a:r>
            <a:r>
              <a:rPr lang="en-US" sz="72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D2CC4A-79FC-A64A-878B-FDA7B67D0E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6398" y="1309729"/>
            <a:ext cx="4198620" cy="321456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5375F04-305A-624C-B17E-F278E637D3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71742AB-7D4E-0846-8302-934A0D0FE0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472218" y="193611"/>
            <a:ext cx="1477818" cy="1477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173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075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potel</a:t>
            </a:r>
            <a:r>
              <a:rPr lang="en-US" sz="7200" b="1" dirty="0"/>
              <a:t> </a:t>
            </a:r>
            <a:r>
              <a:rPr lang="en-US" sz="7200" b="1" dirty="0" err="1"/>
              <a:t>ddwr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518160" y="4202084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b</a:t>
            </a:r>
            <a:r>
              <a:rPr lang="en-US" sz="7200" b="1" dirty="0" err="1"/>
              <a:t>otel</a:t>
            </a:r>
            <a:r>
              <a:rPr lang="en-US" sz="7200" b="1" dirty="0"/>
              <a:t> </a:t>
            </a:r>
            <a:r>
              <a:rPr lang="en-US" sz="7200" b="1" dirty="0" err="1"/>
              <a:t>ddwr</a:t>
            </a:r>
            <a:r>
              <a:rPr lang="en-US" sz="7200" b="1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C2E1ED-D62D-9244-B1D7-A89AA735BC6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299" r="22030"/>
          <a:stretch/>
        </p:blipFill>
        <p:spPr>
          <a:xfrm>
            <a:off x="5318760" y="1200329"/>
            <a:ext cx="1525385" cy="28420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9A49A41-5F90-9747-B85A-02A33F1328F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322426-3F4C-A449-816E-8DD467DF2A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96035" y="-69703"/>
            <a:ext cx="1847273" cy="1847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173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298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cyfrifiadur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532014" y="4645430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g</a:t>
            </a:r>
            <a:r>
              <a:rPr lang="en-US" sz="7200" b="1" dirty="0" err="1"/>
              <a:t>yfrifiadur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A306B7E-3BFC-1C47-92B9-9C6B5E176B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1756" y="1391804"/>
            <a:ext cx="4664825" cy="33572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BAB60CD-FA10-8342-A826-4145A660AB3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7A4A13-F5F2-FD4A-878A-3AA098616A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167091" y="164028"/>
            <a:ext cx="1362364" cy="1362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124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91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gliniadur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384117" y="4382026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l</a:t>
            </a:r>
            <a:r>
              <a:rPr lang="en-US" sz="7200" b="1" dirty="0" err="1"/>
              <a:t>iniadur</a:t>
            </a:r>
            <a:r>
              <a:rPr lang="en-US" sz="72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416555-6E9E-204D-A725-2D0957E0D0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4449" y="1200329"/>
            <a:ext cx="3181697" cy="31816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E58DAD1-4327-6940-859A-CF7D32DB2D2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572979F-0EFB-DF4C-9852-91236DD892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69746" y="0"/>
            <a:ext cx="1487054" cy="1487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178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74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athrawes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527858" y="4659284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/>
              <a:t>athrawes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05231FA-1F47-D64B-A223-9266EC5249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258" y="1200329"/>
            <a:ext cx="3337560" cy="35847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88457A-CBB9-6F4E-A822-48DF490F7CD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398CFE-44F1-B04F-8A06-3F938289E9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05090" y="0"/>
            <a:ext cx="1500909" cy="1500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326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95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athro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518160" y="4663618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/>
              <a:t>athro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FD6B7BA-D5FE-AD49-88E6-00CEC7498F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3360" y="1200329"/>
            <a:ext cx="4251960" cy="346328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6AA3A81-F2B5-464C-BD14-B94114CBFE7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35E366-73A9-B848-880C-032A3545E2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017163" y="51025"/>
            <a:ext cx="1362364" cy="1362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74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84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bachgen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595053" y="4548447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f</a:t>
            </a:r>
            <a:r>
              <a:rPr lang="en-US" sz="7200" b="1" dirty="0" err="1"/>
              <a:t>achgen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22F8C5C-C42C-5548-80FD-311F0992DF2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414"/>
          <a:stretch/>
        </p:blipFill>
        <p:spPr>
          <a:xfrm>
            <a:off x="4624647" y="1321816"/>
            <a:ext cx="3203172" cy="33248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62364B4-E3B4-B24A-B38A-22E91201086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42B082-09B8-7243-9CD5-7F4D38A1A9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63528" y="0"/>
            <a:ext cx="1791854" cy="1791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72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09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/>
              <a:t>merch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518159" y="4271356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f</a:t>
            </a:r>
            <a:r>
              <a:rPr lang="en-US" sz="7200" b="1" dirty="0" err="1"/>
              <a:t>erch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189991F-726C-DB47-955F-3679FA93D50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7978"/>
          <a:stretch/>
        </p:blipFill>
        <p:spPr>
          <a:xfrm>
            <a:off x="4655819" y="1200329"/>
            <a:ext cx="2987041" cy="31715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7F44A0A-C0F9-694D-8B80-80661980FE2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0C900E-5DD0-0D44-8D85-A20A75BE7C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83417" y="247155"/>
            <a:ext cx="1556327" cy="1556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17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03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cadair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665018" y="4447488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g</a:t>
            </a:r>
            <a:r>
              <a:rPr lang="en-US" sz="7200" b="1" dirty="0" err="1"/>
              <a:t>adair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F1BB133-1BB3-314C-AF16-5A0DDB7640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0476" y="1200329"/>
            <a:ext cx="2597727" cy="324715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B0245EB-2BAF-A54A-B16B-079FD5F7DA3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6DC2778-C52F-4546-A50F-6553051993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64763" y="-1"/>
            <a:ext cx="1570181" cy="1570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35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02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1478280" y="0"/>
            <a:ext cx="9342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bwrdd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6CEF7-8481-EF4E-93F6-880AE7810BE7}"/>
              </a:ext>
            </a:extLst>
          </p:cNvPr>
          <p:cNvSpPr txBox="1"/>
          <p:nvPr/>
        </p:nvSpPr>
        <p:spPr>
          <a:xfrm>
            <a:off x="609599" y="4118956"/>
            <a:ext cx="11262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Dyma</a:t>
            </a:r>
            <a:r>
              <a:rPr lang="en-US" sz="7200" b="1" dirty="0"/>
              <a:t> </a:t>
            </a:r>
            <a:r>
              <a:rPr lang="en-US" sz="7200" b="1" dirty="0" err="1">
                <a:solidFill>
                  <a:srgbClr val="FF0000"/>
                </a:solidFill>
              </a:rPr>
              <a:t>f</a:t>
            </a:r>
            <a:r>
              <a:rPr lang="en-US" sz="7200" b="1" dirty="0" err="1"/>
              <a:t>wrdd</a:t>
            </a:r>
            <a:r>
              <a:rPr lang="en-US" sz="7200" b="1" dirty="0"/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C74B718-9C6F-4546-8E50-9B62274D7EA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721"/>
          <a:stretch/>
        </p:blipFill>
        <p:spPr>
          <a:xfrm>
            <a:off x="4357947" y="1200329"/>
            <a:ext cx="3765665" cy="30607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91BD942-2DF1-EE46-A4F1-E7F65C4C0B4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3C19DC0-5B62-0744-A6D9-B06DBACEC2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23611" y="193764"/>
            <a:ext cx="1449879" cy="1449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42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01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1" descr="page1image4243761648">
            <a:extLst>
              <a:ext uri="{FF2B5EF4-FFF2-40B4-BE49-F238E27FC236}">
                <a16:creationId xmlns:a16="http://schemas.microsoft.com/office/drawing/2014/main" id="{D8F0DFC6-C56A-DE47-9644-AEAE39EE7A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1" t="4321" r="1980" b="3044"/>
          <a:stretch/>
        </p:blipFill>
        <p:spPr bwMode="auto">
          <a:xfrm>
            <a:off x="241482" y="317878"/>
            <a:ext cx="7718107" cy="5198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3F0FFAF-E170-5C40-9D8A-51D4C49000FC}"/>
              </a:ext>
            </a:extLst>
          </p:cNvPr>
          <p:cNvSpPr txBox="1"/>
          <p:nvPr/>
        </p:nvSpPr>
        <p:spPr>
          <a:xfrm>
            <a:off x="8159507" y="312567"/>
            <a:ext cx="3765204" cy="5816977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u="sng" dirty="0"/>
              <a:t>YMARFER / PRACTISE:</a:t>
            </a:r>
          </a:p>
          <a:p>
            <a:endParaRPr lang="en-US" dirty="0"/>
          </a:p>
          <a:p>
            <a:endParaRPr lang="en-US" dirty="0"/>
          </a:p>
          <a:p>
            <a:endParaRPr lang="en-US" sz="2400" b="1" dirty="0"/>
          </a:p>
          <a:p>
            <a:r>
              <a:rPr lang="en-US" sz="2400" b="1" dirty="0" err="1"/>
              <a:t>Rhowch</a:t>
            </a:r>
            <a:r>
              <a:rPr lang="en-US" sz="2400" b="1" dirty="0"/>
              <a:t> </a:t>
            </a:r>
            <a:r>
              <a:rPr lang="en-US" sz="2400" b="1" i="1" dirty="0" err="1"/>
              <a:t>Dyma</a:t>
            </a:r>
            <a:r>
              <a:rPr lang="en-US" sz="2400" b="1" i="1" dirty="0"/>
              <a:t> …</a:t>
            </a:r>
            <a:r>
              <a:rPr lang="en-US" sz="2400" b="1" dirty="0"/>
              <a:t> o </a:t>
            </a:r>
            <a:r>
              <a:rPr lang="en-US" sz="2400" b="1" dirty="0" err="1"/>
              <a:t>flaen</a:t>
            </a:r>
            <a:r>
              <a:rPr lang="en-US" sz="2400" b="1" dirty="0"/>
              <a:t> bob un </a:t>
            </a:r>
            <a:r>
              <a:rPr lang="en-US" sz="2400" b="1" dirty="0" err="1"/>
              <a:t>o’r</a:t>
            </a:r>
            <a:r>
              <a:rPr lang="en-US" sz="2400" b="1" dirty="0"/>
              <a:t> </a:t>
            </a:r>
            <a:r>
              <a:rPr lang="en-US" sz="2400" b="1" dirty="0" err="1"/>
              <a:t>enwau</a:t>
            </a:r>
            <a:r>
              <a:rPr lang="en-US" sz="2400" b="1" dirty="0"/>
              <a:t> </a:t>
            </a:r>
            <a:r>
              <a:rPr lang="en-US" sz="2400" b="1" dirty="0" err="1"/>
              <a:t>sydd</a:t>
            </a:r>
            <a:r>
              <a:rPr lang="en-US" sz="2400" b="1" dirty="0"/>
              <a:t> o </a:t>
            </a:r>
            <a:r>
              <a:rPr lang="en-US" sz="2400" b="1" dirty="0" err="1"/>
              <a:t>amgylch</a:t>
            </a:r>
            <a:r>
              <a:rPr lang="en-US" sz="2400" b="1" dirty="0"/>
              <a:t> y </a:t>
            </a:r>
            <a:r>
              <a:rPr lang="en-US" sz="2400" b="1" dirty="0" err="1"/>
              <a:t>llun</a:t>
            </a:r>
            <a:r>
              <a:rPr lang="en-US" sz="2400" b="1" dirty="0"/>
              <a:t>.  </a:t>
            </a:r>
            <a:r>
              <a:rPr lang="en-US" sz="2400" b="1" dirty="0" err="1"/>
              <a:t>Cofiwch</a:t>
            </a:r>
            <a:r>
              <a:rPr lang="en-US" sz="2400" b="1" dirty="0"/>
              <a:t> </a:t>
            </a:r>
            <a:r>
              <a:rPr lang="en-US" sz="2400" b="1" dirty="0" err="1"/>
              <a:t>dreiglo</a:t>
            </a:r>
            <a:r>
              <a:rPr lang="en-US" sz="2400" b="1" dirty="0"/>
              <a:t>!</a:t>
            </a:r>
          </a:p>
          <a:p>
            <a:endParaRPr lang="en-US" sz="2400" b="1" dirty="0"/>
          </a:p>
          <a:p>
            <a:r>
              <a:rPr lang="en-US" sz="2400" b="1" dirty="0"/>
              <a:t>Put </a:t>
            </a:r>
            <a:r>
              <a:rPr lang="en-US" sz="2400" b="1" i="1" dirty="0" err="1"/>
              <a:t>Dyma</a:t>
            </a:r>
            <a:r>
              <a:rPr lang="en-US" sz="2400" b="1" i="1" dirty="0"/>
              <a:t> …</a:t>
            </a:r>
            <a:r>
              <a:rPr lang="en-US" sz="2400" b="1" dirty="0"/>
              <a:t> in front of all the nouns.  Remember to mutate!   </a:t>
            </a:r>
          </a:p>
          <a:p>
            <a:endParaRPr lang="en-US" sz="2400" b="1" dirty="0"/>
          </a:p>
          <a:p>
            <a:r>
              <a:rPr lang="en-US" sz="2400" b="1" dirty="0" err="1"/>
              <a:t>Pob</a:t>
            </a:r>
            <a:r>
              <a:rPr lang="en-US" sz="2400" b="1" dirty="0"/>
              <a:t> </a:t>
            </a:r>
            <a:r>
              <a:rPr lang="en-US" sz="2400" b="1" dirty="0" err="1"/>
              <a:t>lwc</a:t>
            </a:r>
            <a:r>
              <a:rPr lang="en-US" sz="2400" b="1" dirty="0"/>
              <a:t>!</a:t>
            </a:r>
          </a:p>
          <a:p>
            <a:endParaRPr lang="en-US" sz="24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02F758-4A64-7246-8C03-B85D980EC12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E5B8CE-B07D-7B41-AE9D-5366B00A99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635708" y="625763"/>
            <a:ext cx="1133763" cy="1133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306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40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2719473" y="473199"/>
            <a:ext cx="6956021" cy="14465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Ga’ </a:t>
            </a:r>
            <a:r>
              <a:rPr lang="en-US" sz="3200" b="1" i="1" dirty="0" err="1"/>
              <a:t>i</a:t>
            </a:r>
            <a:r>
              <a:rPr lang="en-US" sz="3200" b="1" i="1" dirty="0"/>
              <a:t> </a:t>
            </a:r>
            <a:r>
              <a:rPr lang="en-US" sz="3200" b="1" i="1" dirty="0" err="1">
                <a:solidFill>
                  <a:srgbClr val="FF0000"/>
                </a:solidFill>
              </a:rPr>
              <a:t>dd</a:t>
            </a:r>
            <a:r>
              <a:rPr lang="en-US" sz="3200" b="1" i="1" dirty="0" err="1"/>
              <a:t>wr</a:t>
            </a:r>
            <a:r>
              <a:rPr lang="en-US" sz="3200" b="1" i="1" dirty="0"/>
              <a:t>, </a:t>
            </a:r>
            <a:r>
              <a:rPr lang="en-US" sz="3200" b="1" i="1" dirty="0" err="1"/>
              <a:t>os</a:t>
            </a:r>
            <a:r>
              <a:rPr lang="en-US" sz="3200" b="1" i="1" dirty="0"/>
              <a:t> </a:t>
            </a:r>
            <a:r>
              <a:rPr lang="en-US" sz="3200" b="1" i="1" dirty="0" err="1"/>
              <a:t>gwelwch</a:t>
            </a:r>
            <a:r>
              <a:rPr lang="en-US" sz="3200" b="1" i="1" dirty="0"/>
              <a:t> </a:t>
            </a:r>
            <a:r>
              <a:rPr lang="en-US" sz="3200" b="1" i="1" dirty="0" err="1"/>
              <a:t>yn</a:t>
            </a:r>
            <a:r>
              <a:rPr lang="en-US" sz="3200" b="1" i="1" dirty="0"/>
              <a:t> </a:t>
            </a:r>
            <a:r>
              <a:rPr lang="en-US" sz="3200" b="1" i="1" dirty="0" err="1"/>
              <a:t>dda</a:t>
            </a:r>
            <a:r>
              <a:rPr lang="en-US" sz="3200" b="1" i="1" dirty="0"/>
              <a:t>?</a:t>
            </a:r>
          </a:p>
          <a:p>
            <a:pPr algn="ctr"/>
            <a:endParaRPr lang="en-US" sz="3200" b="1" i="1" dirty="0"/>
          </a:p>
          <a:p>
            <a:pPr algn="ctr"/>
            <a:r>
              <a:rPr lang="en-US" sz="2400" b="1" i="1" dirty="0"/>
              <a:t>Can I have some water, please?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116580" y="4102001"/>
            <a:ext cx="5958840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 err="1"/>
              <a:t>Cei</a:t>
            </a:r>
            <a:r>
              <a:rPr lang="en-US" sz="3200" b="1" i="1" dirty="0"/>
              <a:t>.</a:t>
            </a:r>
          </a:p>
          <a:p>
            <a:pPr algn="ctr"/>
            <a:endParaRPr lang="en-US" sz="2400" b="1" i="1" dirty="0"/>
          </a:p>
          <a:p>
            <a:pPr algn="ctr"/>
            <a:r>
              <a:rPr lang="en-US" sz="2400" b="1" i="1" dirty="0"/>
              <a:t>Yes, you can.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>
            <a:off x="6197483" y="2155790"/>
            <a:ext cx="0" cy="158496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FF8BA8DC-D38F-ED41-AFA0-DC0BE35CE913}"/>
              </a:ext>
            </a:extLst>
          </p:cNvPr>
          <p:cNvSpPr/>
          <p:nvPr/>
        </p:nvSpPr>
        <p:spPr>
          <a:xfrm>
            <a:off x="8737370" y="1274996"/>
            <a:ext cx="3245426" cy="336938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/>
              <a:t>Remember I </a:t>
            </a:r>
            <a:r>
              <a:rPr lang="en-US" b="1" i="1" dirty="0"/>
              <a:t>(fi) </a:t>
            </a:r>
            <a:r>
              <a:rPr lang="en-US" b="1" dirty="0"/>
              <a:t>in the question = You </a:t>
            </a:r>
            <a:r>
              <a:rPr lang="en-US" b="1" i="1" dirty="0"/>
              <a:t>(</a:t>
            </a:r>
            <a:r>
              <a:rPr lang="en-US" b="1" i="1" dirty="0" err="1"/>
              <a:t>ti</a:t>
            </a:r>
            <a:r>
              <a:rPr lang="en-US" b="1" i="1" dirty="0"/>
              <a:t>) </a:t>
            </a:r>
            <a:r>
              <a:rPr lang="en-US" b="1" dirty="0"/>
              <a:t>in the answer.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DA43F2-D7B3-9040-9089-9DC5249A910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75D2D04-D268-5447-AF10-E78FF3228C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02073" y="98969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610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2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2908588" y="348197"/>
            <a:ext cx="6956021" cy="14465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Ga’ </a:t>
            </a:r>
            <a:r>
              <a:rPr lang="en-US" sz="3200" b="1" i="1" dirty="0" err="1"/>
              <a:t>i</a:t>
            </a:r>
            <a:r>
              <a:rPr lang="en-US" sz="3200" b="1" i="1" dirty="0"/>
              <a:t> </a:t>
            </a:r>
            <a:r>
              <a:rPr lang="en-US" sz="3200" b="1" i="1" dirty="0" err="1">
                <a:solidFill>
                  <a:srgbClr val="FF0000"/>
                </a:solidFill>
              </a:rPr>
              <a:t>b</a:t>
            </a:r>
            <a:r>
              <a:rPr lang="en-US" sz="3200" b="1" i="1" dirty="0" err="1"/>
              <a:t>ensil</a:t>
            </a:r>
            <a:r>
              <a:rPr lang="en-US" sz="3200" b="1" i="1" dirty="0"/>
              <a:t>, </a:t>
            </a:r>
            <a:r>
              <a:rPr lang="en-US" sz="3200" b="1" i="1" dirty="0" err="1"/>
              <a:t>os</a:t>
            </a:r>
            <a:r>
              <a:rPr lang="en-US" sz="3200" b="1" i="1" dirty="0"/>
              <a:t> </a:t>
            </a:r>
            <a:r>
              <a:rPr lang="en-US" sz="3200" b="1" i="1" dirty="0" err="1"/>
              <a:t>gwelwch</a:t>
            </a:r>
            <a:r>
              <a:rPr lang="en-US" sz="3200" b="1" i="1" dirty="0"/>
              <a:t> </a:t>
            </a:r>
            <a:r>
              <a:rPr lang="en-US" sz="3200" b="1" i="1" dirty="0" err="1"/>
              <a:t>yn</a:t>
            </a:r>
            <a:r>
              <a:rPr lang="en-US" sz="3200" b="1" i="1" dirty="0"/>
              <a:t> </a:t>
            </a:r>
            <a:r>
              <a:rPr lang="en-US" sz="3200" b="1" i="1" dirty="0" err="1"/>
              <a:t>dda</a:t>
            </a:r>
            <a:r>
              <a:rPr lang="en-US" sz="3200" b="1" i="1" dirty="0"/>
              <a:t>?</a:t>
            </a:r>
          </a:p>
          <a:p>
            <a:pPr algn="ctr"/>
            <a:endParaRPr lang="en-US" sz="3200" b="1" i="1" dirty="0"/>
          </a:p>
          <a:p>
            <a:pPr algn="ctr"/>
            <a:r>
              <a:rPr lang="en-US" sz="2400" b="1" i="1" dirty="0"/>
              <a:t>Can I have a pencil, please?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218064" y="4094536"/>
            <a:ext cx="5958840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 err="1"/>
              <a:t>Cei</a:t>
            </a:r>
            <a:r>
              <a:rPr lang="en-US" sz="3200" b="1" i="1" dirty="0"/>
              <a:t>.</a:t>
            </a:r>
          </a:p>
          <a:p>
            <a:pPr algn="ctr"/>
            <a:endParaRPr lang="en-US" sz="2400" b="1" i="1" dirty="0"/>
          </a:p>
          <a:p>
            <a:pPr algn="ctr"/>
            <a:r>
              <a:rPr lang="en-US" sz="2400" b="1" i="1" dirty="0"/>
              <a:t>Yes, you can.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>
            <a:off x="6197484" y="2056060"/>
            <a:ext cx="0" cy="158496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FF8BA8DC-D38F-ED41-AFA0-DC0BE35CE913}"/>
              </a:ext>
            </a:extLst>
          </p:cNvPr>
          <p:cNvSpPr/>
          <p:nvPr/>
        </p:nvSpPr>
        <p:spPr>
          <a:xfrm>
            <a:off x="8681952" y="1259952"/>
            <a:ext cx="3245426" cy="336938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/>
              <a:t>Remember I </a:t>
            </a:r>
            <a:r>
              <a:rPr lang="en-US" b="1" i="1" dirty="0"/>
              <a:t>(fi) </a:t>
            </a:r>
            <a:r>
              <a:rPr lang="en-US" b="1" dirty="0"/>
              <a:t>in the question = You </a:t>
            </a:r>
            <a:r>
              <a:rPr lang="en-US" b="1" i="1" dirty="0"/>
              <a:t>(</a:t>
            </a:r>
            <a:r>
              <a:rPr lang="en-US" b="1" i="1" dirty="0" err="1"/>
              <a:t>ti</a:t>
            </a:r>
            <a:r>
              <a:rPr lang="en-US" b="1" i="1" dirty="0"/>
              <a:t>) </a:t>
            </a:r>
            <a:r>
              <a:rPr lang="en-US" b="1" dirty="0"/>
              <a:t>in the answer.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6EF041D-6BD7-A147-B0B6-EE18220881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E57A19F-457D-5242-829E-43E70F4867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1952" y="77084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41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2908588" y="374923"/>
            <a:ext cx="6956021" cy="14465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Ga’ </a:t>
            </a:r>
            <a:r>
              <a:rPr lang="en-US" sz="3200" b="1" i="1" dirty="0" err="1"/>
              <a:t>i</a:t>
            </a:r>
            <a:r>
              <a:rPr lang="en-US" sz="3200" b="1" i="1" dirty="0"/>
              <a:t> </a:t>
            </a:r>
            <a:r>
              <a:rPr lang="en-US" sz="3200" b="1" i="1" dirty="0" err="1">
                <a:solidFill>
                  <a:srgbClr val="FF0000"/>
                </a:solidFill>
              </a:rPr>
              <a:t>b</a:t>
            </a:r>
            <a:r>
              <a:rPr lang="en-US" sz="3200" b="1" i="1" dirty="0" err="1"/>
              <a:t>aent</a:t>
            </a:r>
            <a:r>
              <a:rPr lang="en-US" sz="3200" b="1" i="1" dirty="0"/>
              <a:t>, </a:t>
            </a:r>
            <a:r>
              <a:rPr lang="en-US" sz="3200" b="1" i="1" dirty="0" err="1"/>
              <a:t>os</a:t>
            </a:r>
            <a:r>
              <a:rPr lang="en-US" sz="3200" b="1" i="1" dirty="0"/>
              <a:t> </a:t>
            </a:r>
            <a:r>
              <a:rPr lang="en-US" sz="3200" b="1" i="1" dirty="0" err="1"/>
              <a:t>gwelwch</a:t>
            </a:r>
            <a:r>
              <a:rPr lang="en-US" sz="3200" b="1" i="1" dirty="0"/>
              <a:t> </a:t>
            </a:r>
            <a:r>
              <a:rPr lang="en-US" sz="3200" b="1" i="1" dirty="0" err="1"/>
              <a:t>yn</a:t>
            </a:r>
            <a:r>
              <a:rPr lang="en-US" sz="3200" b="1" i="1" dirty="0"/>
              <a:t> </a:t>
            </a:r>
            <a:r>
              <a:rPr lang="en-US" sz="3200" b="1" i="1" dirty="0" err="1"/>
              <a:t>dda</a:t>
            </a:r>
            <a:r>
              <a:rPr lang="en-US" sz="3200" b="1" i="1" dirty="0"/>
              <a:t>?</a:t>
            </a:r>
          </a:p>
          <a:p>
            <a:pPr algn="ctr"/>
            <a:endParaRPr lang="en-US" sz="3200" b="1" i="1" dirty="0"/>
          </a:p>
          <a:p>
            <a:pPr algn="ctr"/>
            <a:r>
              <a:rPr lang="en-US" sz="2400" b="1" i="1" dirty="0"/>
              <a:t>Can I have some paint, please?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407178" y="3875607"/>
            <a:ext cx="5958840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 err="1"/>
              <a:t>Cei</a:t>
            </a:r>
            <a:r>
              <a:rPr lang="en-US" sz="3200" b="1" i="1" dirty="0"/>
              <a:t>.</a:t>
            </a:r>
          </a:p>
          <a:p>
            <a:pPr algn="ctr"/>
            <a:endParaRPr lang="en-US" sz="2400" b="1" i="1" dirty="0"/>
          </a:p>
          <a:p>
            <a:pPr algn="ctr"/>
            <a:r>
              <a:rPr lang="en-US" sz="2400" b="1" i="1" dirty="0"/>
              <a:t>Yes, you can.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>
            <a:off x="6386598" y="2056060"/>
            <a:ext cx="0" cy="158496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FF8BA8DC-D38F-ED41-AFA0-DC0BE35CE913}"/>
              </a:ext>
            </a:extLst>
          </p:cNvPr>
          <p:cNvSpPr/>
          <p:nvPr/>
        </p:nvSpPr>
        <p:spPr>
          <a:xfrm>
            <a:off x="8668097" y="1386225"/>
            <a:ext cx="3245426" cy="336938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/>
              <a:t>Remember I </a:t>
            </a:r>
            <a:r>
              <a:rPr lang="en-US" b="1" i="1" dirty="0"/>
              <a:t>(fi) </a:t>
            </a:r>
            <a:r>
              <a:rPr lang="en-US" b="1" dirty="0"/>
              <a:t>in the question = You </a:t>
            </a:r>
            <a:r>
              <a:rPr lang="en-US" b="1" i="1" dirty="0"/>
              <a:t>(</a:t>
            </a:r>
            <a:r>
              <a:rPr lang="en-US" b="1" i="1" dirty="0" err="1"/>
              <a:t>ti</a:t>
            </a:r>
            <a:r>
              <a:rPr lang="en-US" b="1" i="1" dirty="0"/>
              <a:t>) </a:t>
            </a:r>
            <a:r>
              <a:rPr lang="en-US" b="1" dirty="0"/>
              <a:t>in the answer.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8D8D33-E9DE-584A-9CCB-758355E329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464B73-581C-C54A-A1FB-C5207DAD84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20727" y="82399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474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4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2064328" y="374923"/>
            <a:ext cx="7800282" cy="14465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Ga’ i </a:t>
            </a:r>
            <a:r>
              <a:rPr lang="en-US" sz="3200" b="1" i="1" dirty="0" err="1">
                <a:solidFill>
                  <a:srgbClr val="FF0000"/>
                </a:solidFill>
              </a:rPr>
              <a:t>f</a:t>
            </a:r>
            <a:r>
              <a:rPr lang="en-US" sz="3200" b="1" i="1" dirty="0" err="1"/>
              <a:t>ynd</a:t>
            </a:r>
            <a:r>
              <a:rPr lang="en-US" sz="3200" b="1" i="1" dirty="0"/>
              <a:t> </a:t>
            </a:r>
            <a:r>
              <a:rPr lang="en-US" sz="3200" b="1" i="1" dirty="0" err="1"/>
              <a:t>i’r</a:t>
            </a:r>
            <a:r>
              <a:rPr lang="en-US" sz="3200" b="1" i="1" dirty="0"/>
              <a:t> ty </a:t>
            </a:r>
            <a:r>
              <a:rPr lang="en-US" sz="3200" b="1" i="1" dirty="0" err="1"/>
              <a:t>bach</a:t>
            </a:r>
            <a:r>
              <a:rPr lang="en-US" sz="3200" b="1" i="1" dirty="0"/>
              <a:t>, </a:t>
            </a:r>
            <a:r>
              <a:rPr lang="en-US" sz="3200" b="1" i="1" dirty="0" err="1"/>
              <a:t>os</a:t>
            </a:r>
            <a:r>
              <a:rPr lang="en-US" sz="3200" b="1" i="1" dirty="0"/>
              <a:t> </a:t>
            </a:r>
            <a:r>
              <a:rPr lang="en-US" sz="3200" b="1" i="1" dirty="0" err="1"/>
              <a:t>gwelwch</a:t>
            </a:r>
            <a:r>
              <a:rPr lang="en-US" sz="3200" b="1" i="1" dirty="0"/>
              <a:t> </a:t>
            </a:r>
            <a:r>
              <a:rPr lang="en-US" sz="3200" b="1" i="1" dirty="0" err="1"/>
              <a:t>yn</a:t>
            </a:r>
            <a:r>
              <a:rPr lang="en-US" sz="3200" b="1" i="1" dirty="0"/>
              <a:t> </a:t>
            </a:r>
            <a:r>
              <a:rPr lang="en-US" sz="3200" b="1" i="1" dirty="0" err="1"/>
              <a:t>dda</a:t>
            </a:r>
            <a:r>
              <a:rPr lang="en-US" sz="3200" b="1" i="1" dirty="0"/>
              <a:t>?</a:t>
            </a:r>
          </a:p>
          <a:p>
            <a:pPr algn="ctr"/>
            <a:endParaRPr lang="en-US" sz="3200" b="1" i="1" dirty="0"/>
          </a:p>
          <a:p>
            <a:pPr algn="ctr"/>
            <a:r>
              <a:rPr lang="en-US" sz="2400" b="1" i="1" dirty="0"/>
              <a:t>Can I go to the toilet, please?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407178" y="3875607"/>
            <a:ext cx="5958840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 err="1"/>
              <a:t>Cei</a:t>
            </a:r>
            <a:r>
              <a:rPr lang="en-US" sz="3200" b="1" i="1" dirty="0"/>
              <a:t>.</a:t>
            </a:r>
          </a:p>
          <a:p>
            <a:pPr algn="ctr"/>
            <a:endParaRPr lang="en-US" sz="2400" b="1" i="1" dirty="0"/>
          </a:p>
          <a:p>
            <a:pPr algn="ctr"/>
            <a:r>
              <a:rPr lang="en-US" sz="2400" b="1" i="1" dirty="0"/>
              <a:t>Yes, you can.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>
            <a:off x="6386598" y="2056060"/>
            <a:ext cx="0" cy="158496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FF8BA8DC-D38F-ED41-AFA0-DC0BE35CE913}"/>
              </a:ext>
            </a:extLst>
          </p:cNvPr>
          <p:cNvSpPr/>
          <p:nvPr/>
        </p:nvSpPr>
        <p:spPr>
          <a:xfrm>
            <a:off x="8668097" y="1386225"/>
            <a:ext cx="3245426" cy="336938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/>
              <a:t>Remember I </a:t>
            </a:r>
            <a:r>
              <a:rPr lang="en-US" b="1" i="1" dirty="0"/>
              <a:t>(fi) </a:t>
            </a:r>
            <a:r>
              <a:rPr lang="en-US" b="1" dirty="0"/>
              <a:t>in the question = You </a:t>
            </a:r>
            <a:r>
              <a:rPr lang="en-US" b="1" i="1" dirty="0"/>
              <a:t>(</a:t>
            </a:r>
            <a:r>
              <a:rPr lang="en-US" b="1" i="1" dirty="0" err="1"/>
              <a:t>ti</a:t>
            </a:r>
            <a:r>
              <a:rPr lang="en-US" b="1" i="1" dirty="0"/>
              <a:t>) </a:t>
            </a:r>
            <a:r>
              <a:rPr lang="en-US" b="1" dirty="0"/>
              <a:t>in the answer.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8D8D33-E9DE-584A-9CCB-758355E329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21AB44-447C-8741-B29A-000FE44BD6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53218" y="94278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20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9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950C777-409D-4F48-A1C5-F6A211E8A76B}"/>
              </a:ext>
            </a:extLst>
          </p:cNvPr>
          <p:cNvSpPr txBox="1"/>
          <p:nvPr/>
        </p:nvSpPr>
        <p:spPr>
          <a:xfrm>
            <a:off x="2270760" y="243840"/>
            <a:ext cx="9921240" cy="243143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Gymraeg</a:t>
            </a:r>
            <a:r>
              <a:rPr lang="en-US" sz="2800" b="1" dirty="0"/>
              <a:t>, </a:t>
            </a:r>
            <a:r>
              <a:rPr lang="en-US" sz="2800" b="1" dirty="0" err="1"/>
              <a:t>mae</a:t>
            </a:r>
            <a:r>
              <a:rPr lang="en-US" sz="2800" b="1" dirty="0"/>
              <a:t> </a:t>
            </a:r>
            <a:r>
              <a:rPr lang="en-US" sz="2800" b="1" dirty="0" err="1"/>
              <a:t>enwau’n</a:t>
            </a:r>
            <a:r>
              <a:rPr lang="en-US" sz="2800" b="1" dirty="0"/>
              <a:t> </a:t>
            </a:r>
            <a:r>
              <a:rPr lang="en-US" sz="2800" b="1" dirty="0" err="1"/>
              <a:t>medru</a:t>
            </a:r>
            <a:r>
              <a:rPr lang="en-US" sz="2800" b="1" dirty="0"/>
              <a:t> bod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enwau</a:t>
            </a:r>
            <a:r>
              <a:rPr lang="en-US" sz="2800" b="1" dirty="0"/>
              <a:t> </a:t>
            </a:r>
            <a:r>
              <a:rPr lang="en-US" sz="2800" b="1" dirty="0" err="1"/>
              <a:t>benywaidd</a:t>
            </a:r>
            <a:r>
              <a:rPr lang="en-US" sz="2800" b="1" dirty="0"/>
              <a:t> </a:t>
            </a:r>
            <a:r>
              <a:rPr lang="en-US" sz="2800" b="1" dirty="0" err="1"/>
              <a:t>neu’n</a:t>
            </a:r>
            <a:r>
              <a:rPr lang="en-US" sz="2800" b="1" dirty="0"/>
              <a:t> </a:t>
            </a:r>
            <a:r>
              <a:rPr lang="en-US" sz="2800" b="1" dirty="0" err="1"/>
              <a:t>enwau</a:t>
            </a:r>
            <a:r>
              <a:rPr lang="en-US" sz="2800" b="1" dirty="0"/>
              <a:t> </a:t>
            </a:r>
            <a:r>
              <a:rPr lang="en-US" sz="2800" b="1" dirty="0" err="1"/>
              <a:t>gwrywaidd</a:t>
            </a:r>
            <a:r>
              <a:rPr lang="en-US" sz="2800" b="1" dirty="0"/>
              <a:t>.</a:t>
            </a:r>
            <a:br>
              <a:rPr lang="en-US" sz="2800" b="1" dirty="0"/>
            </a:br>
            <a:r>
              <a:rPr lang="en-US" sz="2000" b="1" i="1" dirty="0"/>
              <a:t>In Welsh, nouns can be feminine nouns or masculine nouns.</a:t>
            </a:r>
          </a:p>
          <a:p>
            <a:pPr algn="ctr"/>
            <a:endParaRPr lang="en-US" sz="2800" b="1" dirty="0"/>
          </a:p>
          <a:p>
            <a:pPr algn="ctr"/>
            <a:r>
              <a:rPr lang="en-US" sz="2800" b="1" dirty="0" err="1"/>
              <a:t>Sut</a:t>
            </a:r>
            <a:r>
              <a:rPr lang="en-US" sz="2800" b="1" dirty="0"/>
              <a:t> </a:t>
            </a:r>
            <a:r>
              <a:rPr lang="en-US" sz="2800" b="1" dirty="0" err="1"/>
              <a:t>ydw</a:t>
            </a:r>
            <a:r>
              <a:rPr lang="en-US" sz="2800" b="1" dirty="0"/>
              <a:t> </a:t>
            </a:r>
            <a:r>
              <a:rPr lang="en-US" sz="2800" b="1" dirty="0" err="1"/>
              <a:t>i’n</a:t>
            </a:r>
            <a:r>
              <a:rPr lang="en-US" sz="2800" b="1" dirty="0"/>
              <a:t> </a:t>
            </a:r>
            <a:r>
              <a:rPr lang="en-US" sz="2800" b="1" dirty="0" err="1"/>
              <a:t>dod</a:t>
            </a:r>
            <a:r>
              <a:rPr lang="en-US" sz="2800" b="1" dirty="0"/>
              <a:t> </a:t>
            </a:r>
            <a:r>
              <a:rPr lang="en-US" sz="2800" b="1" dirty="0" err="1"/>
              <a:t>i</a:t>
            </a:r>
            <a:r>
              <a:rPr lang="en-US" sz="2800" b="1" dirty="0"/>
              <a:t> </a:t>
            </a:r>
            <a:r>
              <a:rPr lang="en-US" sz="2800" b="1" dirty="0" err="1"/>
              <a:t>wybod</a:t>
            </a:r>
            <a:r>
              <a:rPr lang="en-US" sz="2800" b="1" dirty="0"/>
              <a:t> </a:t>
            </a:r>
            <a:r>
              <a:rPr lang="en-US" sz="2800" b="1" dirty="0" err="1"/>
              <a:t>hyn</a:t>
            </a:r>
            <a:r>
              <a:rPr lang="en-US" sz="2800" b="1" dirty="0"/>
              <a:t>?</a:t>
            </a:r>
          </a:p>
          <a:p>
            <a:pPr algn="ctr"/>
            <a:r>
              <a:rPr lang="en-US" sz="2000" b="1" i="1" dirty="0"/>
              <a:t>How do I find this information?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3CB9E814-3643-EE4A-BDC4-C40D939C78B9}"/>
              </a:ext>
            </a:extLst>
          </p:cNvPr>
          <p:cNvSpPr/>
          <p:nvPr/>
        </p:nvSpPr>
        <p:spPr>
          <a:xfrm>
            <a:off x="0" y="1136035"/>
            <a:ext cx="3840480" cy="153924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RHEOL /  RULE: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1593257-8496-5B4E-9504-2BD43B79D7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710" y="2930235"/>
            <a:ext cx="2487930" cy="371530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AF6435B-A6F8-F545-BA06-714EC84B39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8480" y="3374966"/>
            <a:ext cx="6925058" cy="3147754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5" name="12-Point Star 4">
            <a:extLst>
              <a:ext uri="{FF2B5EF4-FFF2-40B4-BE49-F238E27FC236}">
                <a16:creationId xmlns:a16="http://schemas.microsoft.com/office/drawing/2014/main" id="{97FCCE68-6157-1B46-98E4-8D226472270B}"/>
              </a:ext>
            </a:extLst>
          </p:cNvPr>
          <p:cNvSpPr/>
          <p:nvPr/>
        </p:nvSpPr>
        <p:spPr>
          <a:xfrm>
            <a:off x="7231380" y="4665065"/>
            <a:ext cx="4556760" cy="1857655"/>
          </a:xfrm>
          <a:prstGeom prst="star12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eb</a:t>
            </a:r>
            <a:r>
              <a:rPr lang="en-US" b="1" dirty="0">
                <a:solidFill>
                  <a:schemeClr val="bg1"/>
                </a:solidFill>
              </a:rPr>
              <a:t> = </a:t>
            </a:r>
            <a:r>
              <a:rPr lang="en-US" b="1" dirty="0" err="1">
                <a:solidFill>
                  <a:schemeClr val="bg1"/>
                </a:solidFill>
              </a:rPr>
              <a:t>enw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benywaidd</a:t>
            </a:r>
            <a:r>
              <a:rPr lang="en-US" b="1" dirty="0">
                <a:solidFill>
                  <a:schemeClr val="bg1"/>
                </a:solidFill>
              </a:rPr>
              <a:t> = feminine noun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83831CE-B55A-374E-8D00-0D67EBD0A097}"/>
              </a:ext>
            </a:extLst>
          </p:cNvPr>
          <p:cNvCxnSpPr>
            <a:cxnSpLocks/>
          </p:cNvCxnSpPr>
          <p:nvPr/>
        </p:nvCxnSpPr>
        <p:spPr>
          <a:xfrm flipH="1" flipV="1">
            <a:off x="3657600" y="5074920"/>
            <a:ext cx="3886200" cy="289560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1D27E42-BB98-0D46-88C0-B84F37AF44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003538" y="1499255"/>
            <a:ext cx="1163226" cy="1163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280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54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950C777-409D-4F48-A1C5-F6A211E8A76B}"/>
              </a:ext>
            </a:extLst>
          </p:cNvPr>
          <p:cNvSpPr txBox="1"/>
          <p:nvPr/>
        </p:nvSpPr>
        <p:spPr>
          <a:xfrm>
            <a:off x="2270760" y="243840"/>
            <a:ext cx="9921240" cy="243143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Gymraeg</a:t>
            </a:r>
            <a:r>
              <a:rPr lang="en-US" sz="2800" b="1" dirty="0"/>
              <a:t>, </a:t>
            </a:r>
            <a:r>
              <a:rPr lang="en-US" sz="2800" b="1" dirty="0" err="1"/>
              <a:t>mae</a:t>
            </a:r>
            <a:r>
              <a:rPr lang="en-US" sz="2800" b="1" dirty="0"/>
              <a:t> </a:t>
            </a:r>
            <a:r>
              <a:rPr lang="en-US" sz="2800" b="1" dirty="0" err="1"/>
              <a:t>enwau’n</a:t>
            </a:r>
            <a:r>
              <a:rPr lang="en-US" sz="2800" b="1" dirty="0"/>
              <a:t> </a:t>
            </a:r>
            <a:r>
              <a:rPr lang="en-US" sz="2800" b="1" dirty="0" err="1"/>
              <a:t>medru</a:t>
            </a:r>
            <a:r>
              <a:rPr lang="en-US" sz="2800" b="1" dirty="0"/>
              <a:t> bod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enwau</a:t>
            </a:r>
            <a:r>
              <a:rPr lang="en-US" sz="2800" b="1" dirty="0"/>
              <a:t> </a:t>
            </a:r>
            <a:r>
              <a:rPr lang="en-US" sz="2800" b="1" dirty="0" err="1"/>
              <a:t>benywaidd</a:t>
            </a:r>
            <a:r>
              <a:rPr lang="en-US" sz="2800" b="1" dirty="0"/>
              <a:t> </a:t>
            </a:r>
            <a:r>
              <a:rPr lang="en-US" sz="2800" b="1" dirty="0" err="1"/>
              <a:t>neu’n</a:t>
            </a:r>
            <a:r>
              <a:rPr lang="en-US" sz="2800" b="1" dirty="0"/>
              <a:t> </a:t>
            </a:r>
            <a:r>
              <a:rPr lang="en-US" sz="2800" b="1" dirty="0" err="1"/>
              <a:t>enwau</a:t>
            </a:r>
            <a:r>
              <a:rPr lang="en-US" sz="2800" b="1" dirty="0"/>
              <a:t> </a:t>
            </a:r>
            <a:r>
              <a:rPr lang="en-US" sz="2800" b="1" dirty="0" err="1"/>
              <a:t>gwrywaidd</a:t>
            </a:r>
            <a:r>
              <a:rPr lang="en-US" sz="2800" b="1" dirty="0"/>
              <a:t>.</a:t>
            </a:r>
            <a:br>
              <a:rPr lang="en-US" sz="2800" b="1" dirty="0"/>
            </a:br>
            <a:r>
              <a:rPr lang="en-US" sz="2000" b="1" i="1" dirty="0"/>
              <a:t>In Welsh, nouns can be feminine nouns or masculine nouns.</a:t>
            </a:r>
          </a:p>
          <a:p>
            <a:pPr algn="ctr"/>
            <a:endParaRPr lang="en-US" sz="2800" b="1" dirty="0"/>
          </a:p>
          <a:p>
            <a:pPr algn="ctr"/>
            <a:r>
              <a:rPr lang="en-US" sz="2800" b="1" dirty="0" err="1"/>
              <a:t>Sut</a:t>
            </a:r>
            <a:r>
              <a:rPr lang="en-US" sz="2800" b="1" dirty="0"/>
              <a:t> </a:t>
            </a:r>
            <a:r>
              <a:rPr lang="en-US" sz="2800" b="1" dirty="0" err="1"/>
              <a:t>ydw</a:t>
            </a:r>
            <a:r>
              <a:rPr lang="en-US" sz="2800" b="1" dirty="0"/>
              <a:t> </a:t>
            </a:r>
            <a:r>
              <a:rPr lang="en-US" sz="2800" b="1" dirty="0" err="1"/>
              <a:t>i’n</a:t>
            </a:r>
            <a:r>
              <a:rPr lang="en-US" sz="2800" b="1" dirty="0"/>
              <a:t> </a:t>
            </a:r>
            <a:r>
              <a:rPr lang="en-US" sz="2800" b="1" dirty="0" err="1"/>
              <a:t>dod</a:t>
            </a:r>
            <a:r>
              <a:rPr lang="en-US" sz="2800" b="1" dirty="0"/>
              <a:t> </a:t>
            </a:r>
            <a:r>
              <a:rPr lang="en-US" sz="2800" b="1" dirty="0" err="1"/>
              <a:t>i</a:t>
            </a:r>
            <a:r>
              <a:rPr lang="en-US" sz="2800" b="1" dirty="0"/>
              <a:t> </a:t>
            </a:r>
            <a:r>
              <a:rPr lang="en-US" sz="2800" b="1" dirty="0" err="1"/>
              <a:t>wybod</a:t>
            </a:r>
            <a:r>
              <a:rPr lang="en-US" sz="2800" b="1" dirty="0"/>
              <a:t> </a:t>
            </a:r>
            <a:r>
              <a:rPr lang="en-US" sz="2800" b="1" dirty="0" err="1"/>
              <a:t>hyn</a:t>
            </a:r>
            <a:r>
              <a:rPr lang="en-US" sz="2800" b="1" dirty="0"/>
              <a:t>?</a:t>
            </a:r>
          </a:p>
          <a:p>
            <a:pPr algn="ctr"/>
            <a:r>
              <a:rPr lang="en-US" sz="2000" b="1" i="1" dirty="0"/>
              <a:t>How do I find this information?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3CB9E814-3643-EE4A-BDC4-C40D939C78B9}"/>
              </a:ext>
            </a:extLst>
          </p:cNvPr>
          <p:cNvSpPr/>
          <p:nvPr/>
        </p:nvSpPr>
        <p:spPr>
          <a:xfrm>
            <a:off x="0" y="1136035"/>
            <a:ext cx="3840480" cy="153924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RHEOL /  RULE: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1593257-8496-5B4E-9504-2BD43B79D7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710" y="2930235"/>
            <a:ext cx="2487930" cy="371530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EF2A45A-D688-7C4F-B2EB-7D786D0782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6740" y="3165054"/>
            <a:ext cx="7449820" cy="335766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8FD6F7B-672A-6D4C-8E93-4187D3CDA63D}"/>
              </a:ext>
            </a:extLst>
          </p:cNvPr>
          <p:cNvCxnSpPr>
            <a:cxnSpLocks/>
          </p:cNvCxnSpPr>
          <p:nvPr/>
        </p:nvCxnSpPr>
        <p:spPr>
          <a:xfrm flipH="1" flipV="1">
            <a:off x="3840480" y="4843887"/>
            <a:ext cx="4145280" cy="170073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12-Point Star 14">
            <a:extLst>
              <a:ext uri="{FF2B5EF4-FFF2-40B4-BE49-F238E27FC236}">
                <a16:creationId xmlns:a16="http://schemas.microsoft.com/office/drawing/2014/main" id="{124342D3-4D07-954F-B346-E8A61B415447}"/>
              </a:ext>
            </a:extLst>
          </p:cNvPr>
          <p:cNvSpPr/>
          <p:nvPr/>
        </p:nvSpPr>
        <p:spPr>
          <a:xfrm>
            <a:off x="7635240" y="4290872"/>
            <a:ext cx="4556760" cy="1857655"/>
          </a:xfrm>
          <a:prstGeom prst="star12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eg</a:t>
            </a:r>
            <a:r>
              <a:rPr lang="en-US" b="1" dirty="0">
                <a:solidFill>
                  <a:schemeClr val="bg1"/>
                </a:solidFill>
              </a:rPr>
              <a:t> = </a:t>
            </a:r>
            <a:r>
              <a:rPr lang="en-US" b="1" dirty="0" err="1">
                <a:solidFill>
                  <a:schemeClr val="bg1"/>
                </a:solidFill>
              </a:rPr>
              <a:t>enw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gwrywaidd</a:t>
            </a:r>
            <a:r>
              <a:rPr lang="en-US" b="1" dirty="0">
                <a:solidFill>
                  <a:schemeClr val="bg1"/>
                </a:solidFill>
              </a:rPr>
              <a:t> = masculine noun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C1E74FD-B943-B944-8B53-6D3E8BA1D8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386291" y="1382945"/>
            <a:ext cx="1209964" cy="1209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52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6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43351" y="2178865"/>
            <a:ext cx="2205037" cy="12578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Rectangle 9"/>
          <p:cNvSpPr/>
          <p:nvPr/>
        </p:nvSpPr>
        <p:spPr>
          <a:xfrm>
            <a:off x="305398" y="78673"/>
            <a:ext cx="6538747" cy="1938992"/>
          </a:xfrm>
          <a:prstGeom prst="rect">
            <a:avLst/>
          </a:prstGeom>
          <a:ln w="76200"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8000" dirty="0" err="1">
                <a:ea typeface="Adobe Gothic Std B" pitchFamily="34" charset="-128"/>
              </a:rPr>
              <a:t>gwrywaidd</a:t>
            </a:r>
            <a:r>
              <a:rPr lang="en-US" sz="8000" dirty="0">
                <a:ea typeface="Adobe Gothic Std B" pitchFamily="34" charset="-128"/>
              </a:rPr>
              <a:t> </a:t>
            </a:r>
          </a:p>
          <a:p>
            <a:r>
              <a:rPr lang="en-US" sz="4000" dirty="0">
                <a:ea typeface="Adobe Gothic Std B" pitchFamily="34" charset="-128"/>
              </a:rPr>
              <a:t>(masculine) </a:t>
            </a:r>
            <a:endParaRPr lang="en-US" sz="8000" dirty="0"/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694727" y="2178865"/>
            <a:ext cx="2205037" cy="116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0" name="Picture 4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628111" y="3760932"/>
            <a:ext cx="1502429" cy="2005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1" name="Picture 5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793465" y="3612187"/>
            <a:ext cx="2558187" cy="2198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2" name="Picture 6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019960" y="2392355"/>
            <a:ext cx="1977052" cy="1448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3" name="Picture 7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979136" y="4215877"/>
            <a:ext cx="1600072" cy="1592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5" name="Picture 9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096825" y="4275317"/>
            <a:ext cx="1605852" cy="1605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Box 13"/>
          <p:cNvSpPr txBox="1"/>
          <p:nvPr/>
        </p:nvSpPr>
        <p:spPr>
          <a:xfrm>
            <a:off x="249735" y="2183346"/>
            <a:ext cx="2617534" cy="37030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933" dirty="0" err="1"/>
              <a:t>bachgen</a:t>
            </a:r>
            <a:endParaRPr lang="en-US" sz="2933" dirty="0"/>
          </a:p>
          <a:p>
            <a:r>
              <a:rPr lang="en-US" sz="2933" dirty="0" err="1"/>
              <a:t>athro</a:t>
            </a:r>
            <a:endParaRPr lang="en-US" sz="2933" dirty="0"/>
          </a:p>
          <a:p>
            <a:r>
              <a:rPr lang="en-US" sz="2933" dirty="0" err="1"/>
              <a:t>pensil</a:t>
            </a:r>
            <a:endParaRPr lang="en-US" sz="2933" dirty="0"/>
          </a:p>
          <a:p>
            <a:r>
              <a:rPr lang="en-US" sz="2933" dirty="0" err="1"/>
              <a:t>cyfrifiadur</a:t>
            </a:r>
            <a:endParaRPr lang="en-US" sz="2933" dirty="0"/>
          </a:p>
          <a:p>
            <a:r>
              <a:rPr lang="en-US" sz="2933" dirty="0" err="1"/>
              <a:t>tedi</a:t>
            </a:r>
            <a:endParaRPr lang="en-US" sz="2933" dirty="0"/>
          </a:p>
          <a:p>
            <a:r>
              <a:rPr lang="en-US" sz="2933" dirty="0" err="1"/>
              <a:t>gliniadur</a:t>
            </a:r>
            <a:endParaRPr lang="en-US" sz="2933" dirty="0"/>
          </a:p>
          <a:p>
            <a:r>
              <a:rPr lang="en-US" sz="2933" dirty="0" err="1"/>
              <a:t>bwrdd</a:t>
            </a:r>
            <a:r>
              <a:rPr lang="en-US" sz="2933" dirty="0"/>
              <a:t> </a:t>
            </a:r>
            <a:r>
              <a:rPr lang="en-US" sz="2933" dirty="0" err="1"/>
              <a:t>gwyn</a:t>
            </a:r>
            <a:endParaRPr lang="en-US" sz="2933" dirty="0"/>
          </a:p>
          <a:p>
            <a:r>
              <a:rPr lang="en-US" sz="2933" dirty="0" err="1"/>
              <a:t>llaeth</a:t>
            </a:r>
            <a:endParaRPr lang="en-US" sz="2933" dirty="0"/>
          </a:p>
        </p:txBody>
      </p:sp>
      <p:pic>
        <p:nvPicPr>
          <p:cNvPr id="39946" name="Picture 10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177571" y="2310124"/>
            <a:ext cx="1444360" cy="1450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TextBox 14"/>
          <p:cNvSpPr txBox="1"/>
          <p:nvPr/>
        </p:nvSpPr>
        <p:spPr>
          <a:xfrm>
            <a:off x="7194303" y="262178"/>
            <a:ext cx="43146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dirty="0">
                <a:solidFill>
                  <a:srgbClr val="FF0000"/>
                </a:solidFill>
              </a:rPr>
              <a:t>y </a:t>
            </a:r>
            <a:r>
              <a:rPr lang="en-US" sz="3200" dirty="0">
                <a:solidFill>
                  <a:srgbClr val="FF0000"/>
                </a:solidFill>
              </a:rPr>
              <a:t>+ dim </a:t>
            </a:r>
            <a:r>
              <a:rPr lang="en-US" sz="3200" i="1" dirty="0" err="1">
                <a:solidFill>
                  <a:srgbClr val="FF0000"/>
                </a:solidFill>
              </a:rPr>
              <a:t>treiglad</a:t>
            </a:r>
            <a:endParaRPr lang="en-US" sz="3200" i="1" dirty="0">
              <a:solidFill>
                <a:srgbClr val="FF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E73CCC-0FE9-B547-8CAF-5B9059A23938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21006" t="-1946" r="16656" b="3560"/>
          <a:stretch/>
        </p:blipFill>
        <p:spPr>
          <a:xfrm>
            <a:off x="5301844" y="197900"/>
            <a:ext cx="886690" cy="139943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8FB774A-5F31-7848-A36E-5C48CF0DA942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868153-54F3-064F-8CC0-E5482CE4F6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3899751" y="118550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2771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9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9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8" dur="384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435999" y="2292286"/>
            <a:ext cx="1534313" cy="1342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1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348971" y="4018657"/>
            <a:ext cx="1940081" cy="145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2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307950" y="1961760"/>
            <a:ext cx="1455068" cy="2003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3" name="Picture 7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066641" y="2235561"/>
            <a:ext cx="2168135" cy="1455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4" name="Picture 8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8466897" y="1971772"/>
            <a:ext cx="1457825" cy="1696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5" name="Picture 9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498208" y="2062133"/>
            <a:ext cx="1475415" cy="14754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6" name="Picture 10"/>
          <p:cNvPicPr>
            <a:picLocks noChangeAspect="1" noChangeArrowheads="1"/>
          </p:cNvPicPr>
          <p:nvPr/>
        </p:nvPicPr>
        <p:blipFill rotWithShape="1">
          <a:blip r:embed="rId11"/>
          <a:srcRect t="9816" b="11105"/>
          <a:stretch/>
        </p:blipFill>
        <p:spPr bwMode="auto">
          <a:xfrm>
            <a:off x="7551985" y="3965337"/>
            <a:ext cx="2109803" cy="1668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TextBox 20"/>
          <p:cNvSpPr txBox="1"/>
          <p:nvPr/>
        </p:nvSpPr>
        <p:spPr>
          <a:xfrm>
            <a:off x="110906" y="2215107"/>
            <a:ext cx="2219167" cy="37856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400" dirty="0" err="1"/>
              <a:t>athrawes</a:t>
            </a:r>
            <a:endParaRPr lang="en-US" sz="2400" dirty="0"/>
          </a:p>
          <a:p>
            <a:r>
              <a:rPr lang="en-US" sz="2400" dirty="0" err="1"/>
              <a:t>cadair</a:t>
            </a:r>
            <a:endParaRPr lang="en-US" sz="2400" dirty="0"/>
          </a:p>
          <a:p>
            <a:r>
              <a:rPr lang="en-US" sz="2400" dirty="0" err="1"/>
              <a:t>pêl</a:t>
            </a:r>
            <a:endParaRPr lang="en-US" sz="2400" dirty="0"/>
          </a:p>
          <a:p>
            <a:r>
              <a:rPr lang="en-US" sz="2400" dirty="0" err="1"/>
              <a:t>ffeil</a:t>
            </a:r>
            <a:endParaRPr lang="en-US" sz="2400" dirty="0"/>
          </a:p>
          <a:p>
            <a:r>
              <a:rPr lang="en-US" sz="2400" dirty="0" err="1"/>
              <a:t>ffôn</a:t>
            </a:r>
            <a:endParaRPr lang="en-US" sz="2400" dirty="0"/>
          </a:p>
          <a:p>
            <a:r>
              <a:rPr lang="en-US" sz="2400" dirty="0" err="1"/>
              <a:t>merch</a:t>
            </a:r>
            <a:endParaRPr lang="en-US" sz="2400" dirty="0"/>
          </a:p>
          <a:p>
            <a:r>
              <a:rPr lang="en-US" sz="2400" dirty="0" err="1"/>
              <a:t>ysgol</a:t>
            </a:r>
            <a:endParaRPr lang="en-US" sz="2400" dirty="0"/>
          </a:p>
          <a:p>
            <a:r>
              <a:rPr lang="en-US" sz="2400" dirty="0" err="1"/>
              <a:t>gwers</a:t>
            </a:r>
            <a:endParaRPr lang="en-US" sz="2400" dirty="0"/>
          </a:p>
          <a:p>
            <a:r>
              <a:rPr lang="en-US" sz="2400" dirty="0" err="1"/>
              <a:t>cath</a:t>
            </a:r>
            <a:endParaRPr lang="en-US" sz="2400" dirty="0"/>
          </a:p>
          <a:p>
            <a:r>
              <a:rPr lang="en-US" sz="2400" dirty="0"/>
              <a:t>cot</a:t>
            </a:r>
            <a:endParaRPr lang="en-US" sz="2933" dirty="0"/>
          </a:p>
        </p:txBody>
      </p:sp>
      <p:pic>
        <p:nvPicPr>
          <p:cNvPr id="29707" name="Picture 11"/>
          <p:cNvPicPr>
            <a:picLocks noChangeAspect="1" noChangeArrowheads="1"/>
          </p:cNvPicPr>
          <p:nvPr/>
        </p:nvPicPr>
        <p:blipFill rotWithShape="1">
          <a:blip r:embed="rId12"/>
          <a:srcRect l="18522" r="11608"/>
          <a:stretch/>
        </p:blipFill>
        <p:spPr bwMode="auto">
          <a:xfrm>
            <a:off x="2273377" y="3793478"/>
            <a:ext cx="1782497" cy="1903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Box 1"/>
          <p:cNvSpPr txBox="1"/>
          <p:nvPr/>
        </p:nvSpPr>
        <p:spPr>
          <a:xfrm>
            <a:off x="7150709" y="166991"/>
            <a:ext cx="43146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dirty="0">
                <a:solidFill>
                  <a:srgbClr val="FF0000"/>
                </a:solidFill>
              </a:rPr>
              <a:t>y </a:t>
            </a:r>
            <a:r>
              <a:rPr lang="en-US" sz="3200" dirty="0">
                <a:solidFill>
                  <a:srgbClr val="FF0000"/>
                </a:solidFill>
              </a:rPr>
              <a:t>+ </a:t>
            </a:r>
            <a:r>
              <a:rPr lang="en-US" sz="3200" i="1" dirty="0" err="1">
                <a:solidFill>
                  <a:srgbClr val="FF0000"/>
                </a:solidFill>
              </a:rPr>
              <a:t>treiglad</a:t>
            </a:r>
            <a:r>
              <a:rPr lang="en-US" sz="3200" i="1" dirty="0">
                <a:solidFill>
                  <a:srgbClr val="FF0000"/>
                </a:solidFill>
              </a:rPr>
              <a:t> </a:t>
            </a:r>
            <a:r>
              <a:rPr lang="en-US" sz="3200" i="1" dirty="0" err="1">
                <a:solidFill>
                  <a:srgbClr val="FF0000"/>
                </a:solidFill>
              </a:rPr>
              <a:t>meddal</a:t>
            </a:r>
            <a:endParaRPr lang="en-US" sz="3200" i="1" dirty="0">
              <a:solidFill>
                <a:srgbClr val="FF0000"/>
              </a:solidFill>
            </a:endParaRPr>
          </a:p>
        </p:txBody>
      </p:sp>
      <p:pic>
        <p:nvPicPr>
          <p:cNvPr id="15" name="Picture 8">
            <a:extLst>
              <a:ext uri="{FF2B5EF4-FFF2-40B4-BE49-F238E27FC236}">
                <a16:creationId xmlns:a16="http://schemas.microsoft.com/office/drawing/2014/main" id="{677329E6-4267-F342-9494-FA586D376A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/>
          <a:srcRect l="24061" r="25646" b="9484"/>
          <a:stretch>
            <a:fillRect/>
          </a:stretch>
        </p:blipFill>
        <p:spPr bwMode="auto">
          <a:xfrm>
            <a:off x="4218389" y="3909431"/>
            <a:ext cx="958069" cy="1724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486F21B-DDF0-1144-8945-E56E5BC9DAD2}"/>
              </a:ext>
            </a:extLst>
          </p:cNvPr>
          <p:cNvSpPr/>
          <p:nvPr/>
        </p:nvSpPr>
        <p:spPr>
          <a:xfrm>
            <a:off x="305398" y="78673"/>
            <a:ext cx="6538747" cy="1938992"/>
          </a:xfrm>
          <a:prstGeom prst="rect">
            <a:avLst/>
          </a:prstGeom>
          <a:ln w="76200"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8000" dirty="0" err="1">
                <a:ea typeface="Adobe Gothic Std B" pitchFamily="34" charset="-128"/>
              </a:rPr>
              <a:t>benywaidd</a:t>
            </a:r>
            <a:r>
              <a:rPr lang="en-US" sz="8000" dirty="0">
                <a:ea typeface="Adobe Gothic Std B" pitchFamily="34" charset="-128"/>
              </a:rPr>
              <a:t> </a:t>
            </a:r>
          </a:p>
          <a:p>
            <a:r>
              <a:rPr lang="en-US" sz="4000" dirty="0">
                <a:ea typeface="Adobe Gothic Std B" pitchFamily="34" charset="-128"/>
              </a:rPr>
              <a:t>(feminine) </a:t>
            </a:r>
            <a:endParaRPr lang="en-US" sz="8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C30743-FB36-EF40-B50E-7ED7C4AC4395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9750" t="12322" r="48943" b="8411"/>
          <a:stretch/>
        </p:blipFill>
        <p:spPr>
          <a:xfrm>
            <a:off x="5537492" y="222475"/>
            <a:ext cx="877163" cy="1674778"/>
          </a:xfrm>
          <a:prstGeom prst="rect">
            <a:avLst/>
          </a:prstGeom>
        </p:spPr>
      </p:pic>
      <p:pic>
        <p:nvPicPr>
          <p:cNvPr id="18" name="Picture 3">
            <a:extLst>
              <a:ext uri="{FF2B5EF4-FFF2-40B4-BE49-F238E27FC236}">
                <a16:creationId xmlns:a16="http://schemas.microsoft.com/office/drawing/2014/main" id="{68A7336D-0622-0844-8D0B-7CB188C36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0045016" y="3871559"/>
            <a:ext cx="915796" cy="16506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9FA1399-736E-C241-8B39-071B2FD379F7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14A1CD6-9023-1446-8B1C-CB11BA98A3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3811989" y="110950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3744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9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5" dur="573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1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462A-520B-F54F-A518-73E2C8A39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24" y="97637"/>
            <a:ext cx="10859840" cy="719781"/>
          </a:xfrm>
          <a:solidFill>
            <a:schemeClr val="tx1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Y </a:t>
            </a:r>
            <a:r>
              <a:rPr lang="en-US" sz="4000" b="1" dirty="0" err="1">
                <a:solidFill>
                  <a:schemeClr val="bg1"/>
                </a:solidFill>
              </a:rPr>
              <a:t>Treigladau</a:t>
            </a:r>
            <a:r>
              <a:rPr lang="en-US" sz="4000" b="1" dirty="0">
                <a:solidFill>
                  <a:schemeClr val="bg1"/>
                </a:solidFill>
              </a:rPr>
              <a:t>                                  The mutations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43BB6C-64A8-8E45-A357-99A31E607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174" y="1457551"/>
            <a:ext cx="6385790" cy="45088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0F793D-16DD-674B-8FCA-5846AF6CDD67}"/>
              </a:ext>
            </a:extLst>
          </p:cNvPr>
          <p:cNvSpPr txBox="1"/>
          <p:nvPr/>
        </p:nvSpPr>
        <p:spPr>
          <a:xfrm>
            <a:off x="305861" y="1045834"/>
            <a:ext cx="3643746" cy="175432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What are mutations?</a:t>
            </a:r>
          </a:p>
          <a:p>
            <a:r>
              <a:rPr lang="en-US" dirty="0"/>
              <a:t>A mutation is when a consonant changes at the beginning of a word which occurs because of a word or phrase preceding it.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DA0BF0-EF7A-9C4F-A4EE-7E43E93E918C}"/>
              </a:ext>
            </a:extLst>
          </p:cNvPr>
          <p:cNvSpPr txBox="1"/>
          <p:nvPr/>
        </p:nvSpPr>
        <p:spPr>
          <a:xfrm>
            <a:off x="8423566" y="4782902"/>
            <a:ext cx="3269672" cy="116955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/>
              <a:t>We have three different kinds of mutations:</a:t>
            </a:r>
          </a:p>
          <a:p>
            <a:pPr marL="342900" indent="-342900">
              <a:buAutoNum type="arabicPeriod"/>
            </a:pP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meddal</a:t>
            </a:r>
            <a:r>
              <a:rPr lang="en-US" sz="1400" dirty="0"/>
              <a:t> / </a:t>
            </a:r>
            <a:r>
              <a:rPr lang="en-US" sz="1400" i="1" dirty="0"/>
              <a:t>Soft mutation</a:t>
            </a:r>
          </a:p>
          <a:p>
            <a:r>
              <a:rPr lang="en-US" sz="1400" dirty="0"/>
              <a:t>2.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trwynol</a:t>
            </a:r>
            <a:r>
              <a:rPr lang="en-US" sz="1400" dirty="0"/>
              <a:t> / </a:t>
            </a:r>
            <a:r>
              <a:rPr lang="en-US" sz="1400" i="1" dirty="0"/>
              <a:t>Nasal mutation</a:t>
            </a:r>
          </a:p>
          <a:p>
            <a:r>
              <a:rPr lang="en-US" sz="1400" dirty="0"/>
              <a:t>3.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llaes</a:t>
            </a:r>
            <a:r>
              <a:rPr lang="en-US" sz="1400" dirty="0"/>
              <a:t> / </a:t>
            </a:r>
            <a:r>
              <a:rPr lang="en-US" sz="1400" i="1" dirty="0"/>
              <a:t>Aspirate mutation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09D059-FB6A-7F4E-9BFB-70615083B233}"/>
              </a:ext>
            </a:extLst>
          </p:cNvPr>
          <p:cNvSpPr txBox="1"/>
          <p:nvPr/>
        </p:nvSpPr>
        <p:spPr>
          <a:xfrm>
            <a:off x="6206837" y="914401"/>
            <a:ext cx="1219199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Soft mutation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E387A2-CF71-BD48-B2B6-588CD8CB425A}"/>
              </a:ext>
            </a:extLst>
          </p:cNvPr>
          <p:cNvSpPr txBox="1"/>
          <p:nvPr/>
        </p:nvSpPr>
        <p:spPr>
          <a:xfrm>
            <a:off x="7669069" y="914401"/>
            <a:ext cx="1219199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Nasal mutation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3E29D5-FAEC-184A-993D-0A1E040E4F14}"/>
              </a:ext>
            </a:extLst>
          </p:cNvPr>
          <p:cNvSpPr txBox="1"/>
          <p:nvPr/>
        </p:nvSpPr>
        <p:spPr>
          <a:xfrm>
            <a:off x="9156699" y="914401"/>
            <a:ext cx="1219199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Aspirate mutation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13B9D0-F5B8-154F-A23D-A3064EE3DDEA}"/>
              </a:ext>
            </a:extLst>
          </p:cNvPr>
          <p:cNvSpPr txBox="1"/>
          <p:nvPr/>
        </p:nvSpPr>
        <p:spPr>
          <a:xfrm>
            <a:off x="488189" y="3842568"/>
            <a:ext cx="2687782" cy="120032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ond</a:t>
            </a:r>
            <a:r>
              <a:rPr lang="en-US" b="1" dirty="0"/>
              <a:t> y 9 </a:t>
            </a:r>
            <a:r>
              <a:rPr lang="en-US" b="1" dirty="0" err="1"/>
              <a:t>llythyren</a:t>
            </a:r>
            <a:r>
              <a:rPr lang="en-US" b="1" dirty="0"/>
              <a:t> </a:t>
            </a:r>
            <a:r>
              <a:rPr lang="en-US" b="1" dirty="0" err="1"/>
              <a:t>yma</a:t>
            </a:r>
            <a:r>
              <a:rPr lang="en-US" b="1" dirty="0"/>
              <a:t> </a:t>
            </a:r>
            <a:r>
              <a:rPr lang="en-US" b="1" dirty="0" err="1"/>
              <a:t>sy’n</a:t>
            </a:r>
            <a:r>
              <a:rPr lang="en-US" b="1" dirty="0"/>
              <a:t> </a:t>
            </a:r>
            <a:r>
              <a:rPr lang="en-US" b="1" dirty="0" err="1"/>
              <a:t>treiglo</a:t>
            </a:r>
            <a:r>
              <a:rPr lang="en-US" b="1" dirty="0"/>
              <a:t>.</a:t>
            </a:r>
          </a:p>
          <a:p>
            <a:pPr algn="ctr"/>
            <a:r>
              <a:rPr lang="en-US" i="1" dirty="0"/>
              <a:t>Only these 9 letters mutate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DFE676B-3EDD-FC4D-BC2A-4EC021C82AFA}"/>
              </a:ext>
            </a:extLst>
          </p:cNvPr>
          <p:cNvCxnSpPr>
            <a:cxnSpLocks/>
            <a:stCxn id="10" idx="3"/>
          </p:cNvCxnSpPr>
          <p:nvPr/>
        </p:nvCxnSpPr>
        <p:spPr>
          <a:xfrm flipV="1">
            <a:off x="3175971" y="3053787"/>
            <a:ext cx="1300203" cy="138894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B8246607-02DA-5449-9779-30A908F1C3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8937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A1AA4A6-8836-DA49-9921-AD1325AF21D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0ACF9A7-6208-A848-86AC-14123BA4F98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471" t="3682" r="3645" b="3990"/>
          <a:stretch/>
        </p:blipFill>
        <p:spPr>
          <a:xfrm>
            <a:off x="4114800" y="510229"/>
            <a:ext cx="7827818" cy="493460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8" name="12-Point Star 7">
            <a:extLst>
              <a:ext uri="{FF2B5EF4-FFF2-40B4-BE49-F238E27FC236}">
                <a16:creationId xmlns:a16="http://schemas.microsoft.com/office/drawing/2014/main" id="{02B116E8-22D7-D64F-A37B-CAEC9F932EB1}"/>
              </a:ext>
            </a:extLst>
          </p:cNvPr>
          <p:cNvSpPr/>
          <p:nvPr/>
        </p:nvSpPr>
        <p:spPr>
          <a:xfrm>
            <a:off x="96982" y="193963"/>
            <a:ext cx="4017818" cy="3542607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/>
              <a:t>TASG / TASK:</a:t>
            </a:r>
          </a:p>
          <a:p>
            <a:pPr algn="ctr"/>
            <a:r>
              <a:rPr lang="en-US" sz="2000" b="1" dirty="0"/>
              <a:t>Complete the table. Remember you can use a dictionary.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1E3E54-46C8-7347-84AF-1DCB10A0CD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849418" y="216473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714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2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98320" y="1569720"/>
            <a:ext cx="871728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hwn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pPr algn="ctr"/>
            <a:endParaRPr lang="en-US" sz="8800" b="1" dirty="0">
              <a:solidFill>
                <a:schemeClr val="accent3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6600" i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this?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2587EA-D26A-B849-9750-2FA4C50D5C0D}"/>
              </a:ext>
            </a:extLst>
          </p:cNvPr>
          <p:cNvSpPr txBox="1"/>
          <p:nvPr/>
        </p:nvSpPr>
        <p:spPr>
          <a:xfrm>
            <a:off x="9304020" y="3108602"/>
            <a:ext cx="2423160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hwn</a:t>
            </a:r>
            <a:r>
              <a:rPr lang="en-US" sz="2400" dirty="0"/>
              <a:t> = </a:t>
            </a:r>
            <a:r>
              <a:rPr lang="en-US" sz="2400" i="1" dirty="0"/>
              <a:t>this one </a:t>
            </a:r>
            <a:r>
              <a:rPr lang="en-US" sz="2400" dirty="0" err="1"/>
              <a:t>gwrywaidd</a:t>
            </a:r>
            <a:r>
              <a:rPr lang="en-US" sz="2400" dirty="0"/>
              <a:t> (</a:t>
            </a:r>
            <a:r>
              <a:rPr lang="en-US" sz="2400" dirty="0" err="1"/>
              <a:t>mascuiline</a:t>
            </a:r>
            <a:r>
              <a:rPr lang="en-US" sz="2400" dirty="0"/>
              <a:t>)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CE4F334-835B-704C-8D74-337F29D1A034}"/>
              </a:ext>
            </a:extLst>
          </p:cNvPr>
          <p:cNvCxnSpPr/>
          <p:nvPr/>
        </p:nvCxnSpPr>
        <p:spPr>
          <a:xfrm flipH="1" flipV="1">
            <a:off x="7833360" y="2788920"/>
            <a:ext cx="1257300" cy="735180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3DEDEC63-47A2-DF4E-AA20-86D093259D7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857009-E294-F140-AAB3-52AFD911F3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40217" y="2788920"/>
            <a:ext cx="1577109" cy="1577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63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661160" y="0"/>
            <a:ext cx="8717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hwn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pPr algn="ctr"/>
            <a:r>
              <a:rPr lang="en-US" sz="4000" i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this?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1B72DAA5-7388-0449-A957-EBDF868846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73632" y="2062103"/>
            <a:ext cx="2092335" cy="2793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B60BBE-EA46-A749-9458-C9106CD995B2}"/>
              </a:ext>
            </a:extLst>
          </p:cNvPr>
          <p:cNvSpPr txBox="1"/>
          <p:nvPr/>
        </p:nvSpPr>
        <p:spPr>
          <a:xfrm>
            <a:off x="3817619" y="4855479"/>
            <a:ext cx="4404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pensil</a:t>
            </a:r>
            <a:endParaRPr lang="en-US" sz="54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6324DD-E909-F246-91EB-566C637AB97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36941E-045D-A44B-BCC6-DD0D00B22A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444181" y="-114258"/>
            <a:ext cx="2290618" cy="2290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118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416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661160" y="0"/>
            <a:ext cx="8717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hwn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pPr algn="ctr"/>
            <a:r>
              <a:rPr lang="en-US" sz="4000" i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this?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B60BBE-EA46-A749-9458-C9106CD995B2}"/>
              </a:ext>
            </a:extLst>
          </p:cNvPr>
          <p:cNvSpPr txBox="1"/>
          <p:nvPr/>
        </p:nvSpPr>
        <p:spPr>
          <a:xfrm>
            <a:off x="3817620" y="4829433"/>
            <a:ext cx="4404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ci (</a:t>
            </a:r>
            <a:r>
              <a:rPr lang="en-US" sz="5400" b="1" dirty="0" err="1"/>
              <a:t>bach</a:t>
            </a:r>
            <a:r>
              <a:rPr lang="en-US" sz="5400" b="1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EA47F8-3645-094D-80B8-31192257A0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7234" y="2062103"/>
            <a:ext cx="3845132" cy="27673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DE666B8-3CA3-2C4D-A3B3-4E3CB0E527C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07B12C-4105-6C4F-8524-F0FF76F3BE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721274" y="0"/>
            <a:ext cx="1843852" cy="1843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347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4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798320" y="1569720"/>
            <a:ext cx="871728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hon?</a:t>
            </a:r>
          </a:p>
          <a:p>
            <a:pPr algn="ctr"/>
            <a:endParaRPr lang="en-US" sz="8800" b="1" dirty="0">
              <a:solidFill>
                <a:schemeClr val="accent3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6600" i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this?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2587EA-D26A-B849-9750-2FA4C50D5C0D}"/>
              </a:ext>
            </a:extLst>
          </p:cNvPr>
          <p:cNvSpPr txBox="1"/>
          <p:nvPr/>
        </p:nvSpPr>
        <p:spPr>
          <a:xfrm>
            <a:off x="9304020" y="3108602"/>
            <a:ext cx="2423160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hon</a:t>
            </a:r>
            <a:r>
              <a:rPr lang="en-US" sz="2400" dirty="0"/>
              <a:t> = </a:t>
            </a:r>
            <a:r>
              <a:rPr lang="en-US" sz="2400" i="1" dirty="0"/>
              <a:t>this one </a:t>
            </a:r>
            <a:r>
              <a:rPr lang="en-US" sz="2400" dirty="0" err="1"/>
              <a:t>benywaidd</a:t>
            </a:r>
            <a:r>
              <a:rPr lang="en-US" sz="2400" dirty="0"/>
              <a:t> </a:t>
            </a:r>
            <a:r>
              <a:rPr lang="en-US" sz="2400" i="1" dirty="0"/>
              <a:t>(feminine)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CE4F334-835B-704C-8D74-337F29D1A034}"/>
              </a:ext>
            </a:extLst>
          </p:cNvPr>
          <p:cNvCxnSpPr/>
          <p:nvPr/>
        </p:nvCxnSpPr>
        <p:spPr>
          <a:xfrm flipH="1" flipV="1">
            <a:off x="7833360" y="2788920"/>
            <a:ext cx="1257300" cy="735180"/>
          </a:xfrm>
          <a:prstGeom prst="straightConnector1">
            <a:avLst/>
          </a:prstGeom>
          <a:ln w="762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4A03FE3B-57BA-D04D-9D20-D7DE1F0ED56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6F39DD5-FEBF-3246-A59A-51A7A7E6C4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67927" y="2788920"/>
            <a:ext cx="1625600" cy="162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324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7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661160" y="0"/>
            <a:ext cx="8717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hon?</a:t>
            </a:r>
          </a:p>
          <a:p>
            <a:pPr algn="ctr"/>
            <a:r>
              <a:rPr lang="en-US" sz="4000" i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this?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306ABE-1E1E-CE4D-B81A-E1997684FC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3665" y="2062103"/>
            <a:ext cx="2772270" cy="26276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923453-B6B0-B749-84DC-CBEBB4C3A896}"/>
              </a:ext>
            </a:extLst>
          </p:cNvPr>
          <p:cNvSpPr txBox="1"/>
          <p:nvPr/>
        </p:nvSpPr>
        <p:spPr>
          <a:xfrm>
            <a:off x="3817620" y="4689733"/>
            <a:ext cx="4404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cadair</a:t>
            </a:r>
            <a:endParaRPr lang="en-US" sz="5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4A8B9A-863F-944E-9114-DC26D9F5D12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6E5200-3511-CA49-AF13-3334F0F8AE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444181" y="218250"/>
            <a:ext cx="1556327" cy="1556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331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1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661160" y="0"/>
            <a:ext cx="8717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hon?</a:t>
            </a:r>
          </a:p>
          <a:p>
            <a:pPr algn="ctr"/>
            <a:r>
              <a:rPr lang="en-US" sz="4000" i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this?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923453-B6B0-B749-84DC-CBEBB4C3A896}"/>
              </a:ext>
            </a:extLst>
          </p:cNvPr>
          <p:cNvSpPr txBox="1"/>
          <p:nvPr/>
        </p:nvSpPr>
        <p:spPr>
          <a:xfrm>
            <a:off x="3817619" y="4969248"/>
            <a:ext cx="4404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cath</a:t>
            </a:r>
            <a:r>
              <a:rPr lang="en-US" sz="5400" b="1" dirty="0"/>
              <a:t> (</a:t>
            </a:r>
            <a:r>
              <a:rPr lang="en-US" sz="5400" b="1" dirty="0" err="1"/>
              <a:t>fach</a:t>
            </a:r>
            <a:r>
              <a:rPr lang="en-US" sz="5400" b="1" dirty="0"/>
              <a:t>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3117E8-13FD-664A-9932-F3145F0794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6227" y="2062103"/>
            <a:ext cx="2907145" cy="290714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1672DFF-7657-E542-872A-4FCC13C96C8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CAD610-E535-044A-A87D-40AE2CF059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600874" y="0"/>
            <a:ext cx="1555131" cy="1555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5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2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64" y="825224"/>
            <a:ext cx="6365928" cy="795758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Segoe Print"/>
              </a:rPr>
              <a:t>Y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Lliwiau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/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</a:t>
            </a:r>
            <a:br>
              <a:rPr lang="en-US" sz="7200" b="1" dirty="0">
                <a:latin typeface="Segoe Print" panose="02000800000000000000" pitchFamily="2" charset="0"/>
              </a:rPr>
            </a:br>
            <a:r>
              <a:rPr lang="en-US" sz="7200" b="1" dirty="0">
                <a:latin typeface="Segoe Print"/>
              </a:rPr>
              <a:t> </a:t>
            </a:r>
            <a:endParaRPr lang="en-US" sz="7200" dirty="0"/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2E8101E8-BA11-4B8D-9F7C-CC64984CBA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0827" y="0"/>
            <a:ext cx="4321355" cy="608722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126928A-8AF1-5C45-A84F-03712A0D38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6658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41863DC-B1C0-794D-A277-FF09C4A7F3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7360" y="447595"/>
            <a:ext cx="6319520" cy="419763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21940" y="4497185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glas</a:t>
            </a:r>
            <a:endParaRPr lang="en-US" sz="72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1FDA42-0267-7E4F-962F-EF7E0E56DE4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C482221-BAE7-2742-99D5-ECE97AF33E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60720" y="173361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53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2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19400" y="4691149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coch</a:t>
            </a:r>
            <a:endParaRPr lang="en-US" sz="72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31D052-9524-D14B-999B-FD6ED98639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9400" y="381779"/>
            <a:ext cx="6964680" cy="46261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4731186-740E-B44C-8E06-AF392638ABF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52F5B73-9DA4-F749-9E4B-E660D1D774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5340" y="213006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579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17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757401" y="4657693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melyn</a:t>
            </a:r>
            <a:endParaRPr lang="en-US" sz="7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CD113B0-987E-AE49-9A3B-E58C234FF5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562" y="233882"/>
            <a:ext cx="5778038" cy="442381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A336A82-6288-8B46-AAD3-FC378988821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0FFAA6-ACDD-3740-AD50-9E47E9727A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96181" y="183110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027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41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19400" y="4427912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gwyrdd</a:t>
            </a:r>
            <a:endParaRPr lang="en-US" sz="72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5EB07E-9DA9-8A47-8604-F2C4C3E062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6660" y="173182"/>
            <a:ext cx="4815840" cy="44042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3753040-91D4-2941-9BE6-57C7B47415C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993136-B865-EA45-B7E9-7D6442A878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58180" y="178954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925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411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514600" y="4455622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/>
              <a:t>du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8B269BD-A669-714D-99C0-62EEDB8B269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924" b="11471"/>
          <a:stretch/>
        </p:blipFill>
        <p:spPr>
          <a:xfrm>
            <a:off x="3388820" y="164868"/>
            <a:ext cx="5816139" cy="44765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AF380DB-728F-934E-9968-1B193806325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557CDBF-E122-8340-B2EA-DAB018D8AE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351780" y="217179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888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21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19400" y="4614178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llwyd</a:t>
            </a:r>
            <a:endParaRPr lang="en-US" sz="72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52A5EC-328B-8E4C-9F41-DEAE36D1EF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4760" y="121823"/>
            <a:ext cx="4739640" cy="44923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DC20905-90FD-DE4B-8FA7-DCC60965A13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58EEB4-DCEC-F540-8143-5013140D7D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58180" y="174798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968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44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750820" y="4521697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pinc</a:t>
            </a:r>
            <a:endParaRPr lang="en-US" sz="7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95DE2B2-3592-FD41-864F-E2E02163B8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9400" y="183969"/>
            <a:ext cx="6309360" cy="405601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E9692C-9B60-2649-A7DC-A5132EFCC4D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4058584-3EAD-C74F-823A-9ACD30DC89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67680" y="139917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275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142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19400" y="4136967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porffor</a:t>
            </a:r>
            <a:endParaRPr lang="en-US" sz="7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B10F76-70E3-B945-9F06-E2F790667D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9940" y="205633"/>
            <a:ext cx="5669280" cy="376572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A07A0D3-FBDA-AE48-9F46-AF3582D06D3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650F63F-5C57-0B41-8814-B518B96546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69709" y="127569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23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68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750820" y="4441767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oren</a:t>
            </a:r>
            <a:endParaRPr lang="en-US" sz="7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987D7A-933F-604E-A003-BCACAC5727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340" y="160727"/>
            <a:ext cx="5989320" cy="44228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0EE9537-B93C-D648-924E-6576A7AE2AA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2688D5-04EB-0241-A047-A74353FCE3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224674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108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7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499360" y="4580312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gwyn</a:t>
            </a:r>
            <a:endParaRPr lang="en-US" sz="7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2D11C65-8145-D341-A0BD-BE77360116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9360" y="145442"/>
            <a:ext cx="7010400" cy="46565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08533B1-8039-AC4A-91DF-194D19EC6CA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25EB5A9-D325-4147-890B-9D9AF1CC47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438140" y="195647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949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14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B77A7A-06B9-D542-B766-35CCA00CB6BE}"/>
              </a:ext>
            </a:extLst>
          </p:cNvPr>
          <p:cNvSpPr txBox="1"/>
          <p:nvPr/>
        </p:nvSpPr>
        <p:spPr>
          <a:xfrm>
            <a:off x="2819400" y="4455622"/>
            <a:ext cx="669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/>
              <a:t>brown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EB9B63B-A84C-F54F-A9E3-1029C95708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2780" y="0"/>
            <a:ext cx="5943600" cy="46332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F1EC43A-7B50-5C42-BD33-B0E88A86C74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3AFFAA-FE3F-5D45-9F15-344DCDA1C9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182141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627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14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F584741-09E7-3D48-8FAB-18036200EF68}"/>
              </a:ext>
            </a:extLst>
          </p:cNvPr>
          <p:cNvSpPr/>
          <p:nvPr/>
        </p:nvSpPr>
        <p:spPr>
          <a:xfrm>
            <a:off x="4436766" y="4939429"/>
            <a:ext cx="34099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https://youtu.be/A-fs5JB_b7E</a:t>
            </a:r>
            <a:endParaRPr lang="en-US" b="1" dirty="0"/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D72FF0-42B2-0443-A4AC-ACD9AE4625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5140" y="988775"/>
            <a:ext cx="7753160" cy="39506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743F77-C875-6D4E-B451-E8D7C91C5552}"/>
              </a:ext>
            </a:extLst>
          </p:cNvPr>
          <p:cNvSpPr txBox="1"/>
          <p:nvPr/>
        </p:nvSpPr>
        <p:spPr>
          <a:xfrm>
            <a:off x="3093720" y="65445"/>
            <a:ext cx="609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Cân</a:t>
            </a:r>
            <a:r>
              <a:rPr lang="en-US" sz="5400" b="1" dirty="0"/>
              <a:t> </a:t>
            </a:r>
            <a:r>
              <a:rPr lang="en-US" sz="5400" b="1" dirty="0" err="1"/>
              <a:t>yr</a:t>
            </a:r>
            <a:r>
              <a:rPr lang="en-US" sz="5400" b="1" dirty="0"/>
              <a:t> </a:t>
            </a:r>
            <a:r>
              <a:rPr lang="en-US" sz="5400" b="1" dirty="0" err="1"/>
              <a:t>enfys</a:t>
            </a:r>
            <a:endParaRPr lang="en-US" sz="54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699FDD-38A3-7744-A93D-6753DB2D921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77621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306966"/>
            <a:ext cx="6276108" cy="141577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l</a:t>
            </a:r>
            <a:r>
              <a:rPr lang="en-US" sz="4400" b="1" dirty="0" err="1"/>
              <a:t>iw</a:t>
            </a:r>
            <a:r>
              <a:rPr lang="en-US" sz="4400" b="1" dirty="0"/>
              <a:t> </a:t>
            </a:r>
            <a:r>
              <a:rPr lang="en-US" sz="4400" b="1" dirty="0" err="1"/>
              <a:t>ydy’r</a:t>
            </a:r>
            <a:r>
              <a:rPr lang="en-US" sz="4400" b="1" dirty="0"/>
              <a:t> ……?</a:t>
            </a:r>
          </a:p>
          <a:p>
            <a:pPr algn="ctr"/>
            <a:r>
              <a:rPr lang="en-US" sz="2400" b="1" i="1" dirty="0"/>
              <a:t>Which </a:t>
            </a:r>
            <a:r>
              <a:rPr lang="en-US" sz="2400" b="1" i="1" dirty="0" err="1"/>
              <a:t>colour</a:t>
            </a:r>
            <a:r>
              <a:rPr lang="en-US" sz="2400" b="1" i="1" dirty="0"/>
              <a:t> is the …?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056659" y="3663910"/>
            <a:ext cx="5958840" cy="19697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Mae’r</a:t>
            </a:r>
            <a:r>
              <a:rPr lang="en-US" sz="3200" b="1" dirty="0"/>
              <a:t> …… </a:t>
            </a:r>
            <a:r>
              <a:rPr lang="en-US" sz="3200" b="1" dirty="0" err="1"/>
              <a:t>yn</a:t>
            </a:r>
            <a:r>
              <a:rPr lang="en-US" sz="3200" b="1" dirty="0"/>
              <a:t> …….. .</a:t>
            </a:r>
          </a:p>
          <a:p>
            <a:pPr algn="ctr"/>
            <a:endParaRPr lang="en-US" sz="1400" b="1" dirty="0"/>
          </a:p>
          <a:p>
            <a:pPr algn="ctr"/>
            <a:r>
              <a:rPr lang="en-US" sz="3200" b="1" dirty="0" err="1"/>
              <a:t>Mae’r</a:t>
            </a:r>
            <a:r>
              <a:rPr lang="en-US" sz="3200" b="1" dirty="0"/>
              <a:t> car </a:t>
            </a:r>
            <a:r>
              <a:rPr lang="en-US" sz="3200" b="1" dirty="0" err="1"/>
              <a:t>yn</a:t>
            </a:r>
            <a:r>
              <a:rPr lang="en-US" sz="3200" b="1" dirty="0"/>
              <a:t> </a:t>
            </a:r>
            <a:r>
              <a:rPr lang="en-US" sz="3200" b="1" dirty="0">
                <a:solidFill>
                  <a:srgbClr val="FF0000"/>
                </a:solidFill>
              </a:rPr>
              <a:t>l</a:t>
            </a:r>
            <a:r>
              <a:rPr lang="en-US" sz="3200" b="1" dirty="0"/>
              <a:t>as. </a:t>
            </a:r>
          </a:p>
          <a:p>
            <a:pPr algn="ctr"/>
            <a:endParaRPr lang="en-US" b="1" dirty="0"/>
          </a:p>
          <a:p>
            <a:pPr algn="ctr"/>
            <a:r>
              <a:rPr lang="en-US" sz="2400" b="1" i="1" dirty="0"/>
              <a:t>The car is blue.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>
            <a:off x="6194713" y="1900844"/>
            <a:ext cx="0" cy="158496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FF8BA8DC-D38F-ED41-AFA0-DC0BE35CE913}"/>
              </a:ext>
            </a:extLst>
          </p:cNvPr>
          <p:cNvSpPr/>
          <p:nvPr/>
        </p:nvSpPr>
        <p:spPr>
          <a:xfrm>
            <a:off x="8723515" y="1008634"/>
            <a:ext cx="3245426" cy="336938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dirty="0"/>
              <a:t>causes an adjective to soft mutate, e.g.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goch</a:t>
            </a:r>
            <a:endParaRPr lang="en-US" b="1" dirty="0"/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las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60A3BB8-C1CC-DA41-BD4E-399A0617EAD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87986A-31ED-2E47-A000-1A4D7B902A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02698" y="726019"/>
            <a:ext cx="996719" cy="996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967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sz="2700" b="1" dirty="0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sz="2700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sz="27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2700" b="1" dirty="0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sz="2700" b="1" dirty="0">
                <a:solidFill>
                  <a:schemeClr val="bg1"/>
                </a:solidFill>
                <a:latin typeface="Segoe Print"/>
              </a:rPr>
              <a:t>  …?                      What </a:t>
            </a:r>
            <a:r>
              <a:rPr lang="en-US" sz="2700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sz="2700" b="1" dirty="0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3" name="Picture 3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C0BA452F-C1A4-4A8C-A87C-C011AC915C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4079" y="1058257"/>
            <a:ext cx="2540393" cy="23761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C5B984-4102-47A8-AB9E-C7578253309F}"/>
              </a:ext>
            </a:extLst>
          </p:cNvPr>
          <p:cNvSpPr txBox="1"/>
          <p:nvPr/>
        </p:nvSpPr>
        <p:spPr>
          <a:xfrm>
            <a:off x="3028539" y="3315074"/>
            <a:ext cx="669861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 err="1">
                <a:latin typeface="Arial Rounded MT Bold"/>
              </a:rPr>
              <a:t>Mae'r</a:t>
            </a:r>
            <a:r>
              <a:rPr lang="en-GB" sz="4800" dirty="0">
                <a:latin typeface="Arial Rounded MT Bold"/>
              </a:rPr>
              <a:t> </a:t>
            </a:r>
            <a:r>
              <a:rPr lang="en-GB" sz="4800" dirty="0" err="1">
                <a:latin typeface="Arial Rounded MT Bold"/>
              </a:rPr>
              <a:t>afal</a:t>
            </a:r>
            <a:r>
              <a:rPr lang="en-GB" sz="4800" dirty="0">
                <a:latin typeface="Arial Rounded MT Bold"/>
              </a:rPr>
              <a:t>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yn</a:t>
            </a:r>
            <a:r>
              <a:rPr lang="en-GB" sz="4800" dirty="0">
                <a:highlight>
                  <a:srgbClr val="FFFF00"/>
                </a:highlight>
                <a:latin typeface="Arial Rounded MT Bold"/>
              </a:rPr>
              <a:t> </a:t>
            </a:r>
            <a:r>
              <a:rPr lang="en-GB" sz="4800" dirty="0" err="1">
                <a:solidFill>
                  <a:srgbClr val="FF0000"/>
                </a:solidFill>
                <a:highlight>
                  <a:srgbClr val="FFFF00"/>
                </a:highlight>
                <a:latin typeface="Arial Rounded MT Bold"/>
              </a:rPr>
              <a:t>g</a:t>
            </a:r>
            <a:r>
              <a:rPr lang="en-GB" sz="4800" dirty="0" err="1">
                <a:latin typeface="Arial Rounded MT Bold"/>
              </a:rPr>
              <a:t>och</a:t>
            </a:r>
            <a:r>
              <a:rPr lang="en-GB" sz="4800" dirty="0">
                <a:latin typeface="Arial Rounded MT Bold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6D2E84-13A0-4405-B11C-937CC9BC3A1F}"/>
              </a:ext>
            </a:extLst>
          </p:cNvPr>
          <p:cNvSpPr txBox="1"/>
          <p:nvPr/>
        </p:nvSpPr>
        <p:spPr>
          <a:xfrm>
            <a:off x="7261698" y="5026662"/>
            <a:ext cx="4276297" cy="584775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dirty="0" err="1"/>
              <a:t>yn</a:t>
            </a:r>
            <a:r>
              <a:rPr lang="en-GB" sz="3200" dirty="0"/>
              <a:t> + </a:t>
            </a:r>
            <a:r>
              <a:rPr lang="en-GB" sz="3200" dirty="0" err="1"/>
              <a:t>treiglad</a:t>
            </a:r>
            <a:r>
              <a:rPr lang="en-GB" sz="3200" dirty="0"/>
              <a:t> </a:t>
            </a:r>
            <a:r>
              <a:rPr lang="en-GB" sz="3200" dirty="0" err="1"/>
              <a:t>meddal</a:t>
            </a:r>
            <a:endParaRPr lang="en-GB" sz="3200" dirty="0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C2BA93A-DB83-42AD-AF8C-51D4C722E500}"/>
              </a:ext>
            </a:extLst>
          </p:cNvPr>
          <p:cNvSpPr/>
          <p:nvPr/>
        </p:nvSpPr>
        <p:spPr>
          <a:xfrm rot="19794208">
            <a:off x="7261698" y="4041154"/>
            <a:ext cx="482793" cy="977221"/>
          </a:xfrm>
          <a:prstGeom prst="upArrow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B3C5724-2EAC-EE4C-8586-3C3E1B4CAF5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EC23597-A474-8D40-9415-E9BA48E74D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50398" y="198119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87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6861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C5B984-4102-47A8-AB9E-C7578253309F}"/>
              </a:ext>
            </a:extLst>
          </p:cNvPr>
          <p:cNvSpPr txBox="1"/>
          <p:nvPr/>
        </p:nvSpPr>
        <p:spPr>
          <a:xfrm>
            <a:off x="2765303" y="3514507"/>
            <a:ext cx="721180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 err="1">
                <a:latin typeface="Arial Rounded MT Bold"/>
              </a:rPr>
              <a:t>Mae'r</a:t>
            </a:r>
            <a:r>
              <a:rPr lang="en-GB" sz="4800" dirty="0">
                <a:latin typeface="Arial Rounded MT Bold"/>
              </a:rPr>
              <a:t> </a:t>
            </a:r>
            <a:r>
              <a:rPr lang="en-GB" sz="4800" dirty="0" err="1">
                <a:latin typeface="Arial Rounded MT Bold"/>
              </a:rPr>
              <a:t>bwrdd</a:t>
            </a:r>
            <a:r>
              <a:rPr lang="en-GB" sz="4800" dirty="0">
                <a:latin typeface="Arial Rounded MT Bold"/>
              </a:rPr>
              <a:t>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yn</a:t>
            </a:r>
            <a:r>
              <a:rPr lang="en-GB" sz="4800" dirty="0">
                <a:highlight>
                  <a:srgbClr val="FFFF00"/>
                </a:highlight>
                <a:latin typeface="Arial Rounded MT Bold"/>
              </a:rPr>
              <a:t> </a:t>
            </a:r>
            <a:r>
              <a:rPr lang="en-GB" sz="4800" dirty="0" err="1">
                <a:solidFill>
                  <a:srgbClr val="FF0000"/>
                </a:solidFill>
                <a:highlight>
                  <a:srgbClr val="FFFF00"/>
                </a:highlight>
                <a:latin typeface="Arial Rounded MT Bold"/>
              </a:rPr>
              <a:t>b</a:t>
            </a:r>
            <a:r>
              <a:rPr lang="en-GB" sz="4800" dirty="0" err="1">
                <a:latin typeface="Arial Rounded MT Bold"/>
              </a:rPr>
              <a:t>orffor</a:t>
            </a:r>
            <a:r>
              <a:rPr lang="en-GB" sz="4800" dirty="0">
                <a:latin typeface="Arial Rounded MT Bold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6D2E84-13A0-4405-B11C-937CC9BC3A1F}"/>
              </a:ext>
            </a:extLst>
          </p:cNvPr>
          <p:cNvSpPr txBox="1"/>
          <p:nvPr/>
        </p:nvSpPr>
        <p:spPr>
          <a:xfrm>
            <a:off x="6156798" y="5128043"/>
            <a:ext cx="5178467" cy="584775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yn</a:t>
            </a:r>
            <a:r>
              <a:rPr lang="en-GB" sz="3200" dirty="0"/>
              <a:t> + </a:t>
            </a:r>
            <a:r>
              <a:rPr lang="en-GB" sz="3200" err="1"/>
              <a:t>treiglad</a:t>
            </a:r>
            <a:r>
              <a:rPr lang="en-GB" sz="3200" dirty="0"/>
              <a:t> </a:t>
            </a:r>
            <a:r>
              <a:rPr lang="en-GB" sz="3200" err="1"/>
              <a:t>meddal</a:t>
            </a:r>
            <a:endParaRPr lang="en-GB" sz="3200" dirty="0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C2BA93A-DB83-42AD-AF8C-51D4C722E500}"/>
              </a:ext>
            </a:extLst>
          </p:cNvPr>
          <p:cNvSpPr/>
          <p:nvPr/>
        </p:nvSpPr>
        <p:spPr>
          <a:xfrm rot="21164126">
            <a:off x="7327306" y="4248163"/>
            <a:ext cx="482793" cy="977221"/>
          </a:xfrm>
          <a:prstGeom prst="upArrow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6" descr="A picture containing table, furniture, worktable&#10;&#10;Description generated with very high confidence">
            <a:extLst>
              <a:ext uri="{FF2B5EF4-FFF2-40B4-BE49-F238E27FC236}">
                <a16:creationId xmlns:a16="http://schemas.microsoft.com/office/drawing/2014/main" id="{DFC3A57C-EC7F-47E2-89D4-206ED20C73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2716" y="1229548"/>
            <a:ext cx="3637383" cy="2226711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B5780D4E-7220-A746-A8B7-DEA4C8F8A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sz="2700" b="1" dirty="0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sz="2700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sz="27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2700" b="1" dirty="0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sz="2700" b="1" dirty="0">
                <a:solidFill>
                  <a:schemeClr val="bg1"/>
                </a:solidFill>
                <a:latin typeface="Segoe Print"/>
              </a:rPr>
              <a:t>  …?                      What </a:t>
            </a:r>
            <a:r>
              <a:rPr lang="en-US" sz="2700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sz="2700" b="1" dirty="0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540E93A-F52B-EE4D-B2D9-698FB87693B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BFB000E-8CCD-F245-8D5C-8B48E09E20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126149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701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579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6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sz="3200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sz="32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sz="3200" b="1" dirty="0">
                <a:solidFill>
                  <a:schemeClr val="bg1"/>
                </a:solidFill>
                <a:latin typeface="Segoe Print"/>
              </a:rPr>
              <a:t>  …?       What </a:t>
            </a:r>
            <a:r>
              <a:rPr lang="en-US" sz="3200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sz="3200" b="1" dirty="0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sz="3200" b="1" dirty="0">
                <a:latin typeface="Segoe Print" panose="02000800000000000000" pitchFamily="2" charset="0"/>
              </a:rPr>
            </a:br>
            <a:r>
              <a:rPr lang="en-US" sz="3200" b="1" dirty="0">
                <a:latin typeface="Segoe Print"/>
              </a:rPr>
              <a:t> </a:t>
            </a: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C5B984-4102-47A8-AB9E-C7578253309F}"/>
              </a:ext>
            </a:extLst>
          </p:cNvPr>
          <p:cNvSpPr txBox="1"/>
          <p:nvPr/>
        </p:nvSpPr>
        <p:spPr>
          <a:xfrm>
            <a:off x="3592092" y="3558331"/>
            <a:ext cx="562963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 err="1">
                <a:latin typeface="Arial Rounded MT Bold"/>
              </a:rPr>
              <a:t>Mae'r</a:t>
            </a:r>
            <a:r>
              <a:rPr lang="en-GB" sz="4800" dirty="0">
                <a:latin typeface="Arial Rounded MT Bold"/>
              </a:rPr>
              <a:t> car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yn</a:t>
            </a:r>
            <a:r>
              <a:rPr lang="en-GB" sz="4800" dirty="0">
                <a:highlight>
                  <a:srgbClr val="FFFF00"/>
                </a:highlight>
                <a:latin typeface="Arial Rounded MT Bold"/>
              </a:rPr>
              <a:t>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f</a:t>
            </a:r>
            <a:r>
              <a:rPr lang="en-GB" sz="4800" dirty="0" err="1">
                <a:latin typeface="Arial Rounded MT Bold"/>
              </a:rPr>
              <a:t>elyn</a:t>
            </a:r>
            <a:r>
              <a:rPr lang="en-GB" sz="4800" dirty="0">
                <a:latin typeface="Arial Rounded MT Bold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6D2E84-13A0-4405-B11C-937CC9BC3A1F}"/>
              </a:ext>
            </a:extLst>
          </p:cNvPr>
          <p:cNvSpPr txBox="1"/>
          <p:nvPr/>
        </p:nvSpPr>
        <p:spPr>
          <a:xfrm>
            <a:off x="7461334" y="5020960"/>
            <a:ext cx="3813489" cy="584775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yn</a:t>
            </a:r>
            <a:r>
              <a:rPr lang="en-GB" sz="3200" dirty="0"/>
              <a:t> + </a:t>
            </a:r>
            <a:r>
              <a:rPr lang="en-GB" sz="3200" err="1"/>
              <a:t>treiglad</a:t>
            </a:r>
            <a:r>
              <a:rPr lang="en-GB" sz="3200" dirty="0"/>
              <a:t> </a:t>
            </a:r>
            <a:r>
              <a:rPr lang="en-GB" sz="3200" err="1"/>
              <a:t>meddal</a:t>
            </a:r>
            <a:endParaRPr lang="en-GB" sz="3200" dirty="0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C2BA93A-DB83-42AD-AF8C-51D4C722E500}"/>
              </a:ext>
            </a:extLst>
          </p:cNvPr>
          <p:cNvSpPr/>
          <p:nvPr/>
        </p:nvSpPr>
        <p:spPr>
          <a:xfrm rot="20423987">
            <a:off x="7192061" y="4283461"/>
            <a:ext cx="482793" cy="977221"/>
          </a:xfrm>
          <a:prstGeom prst="upArrow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11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E1329FD2-F453-42B6-A1DA-0D6EC364E3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3784" y="1408280"/>
            <a:ext cx="4205238" cy="21021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7BD5964-BACB-0743-88A0-76488C3326E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170D5F-EB26-B749-BE22-6C5C0FD5D4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000509" y="199393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678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560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96046"/>
            <a:ext cx="12070403" cy="693054"/>
          </a:xfrm>
          <a:solidFill>
            <a:schemeClr val="tx1"/>
          </a:solidFill>
        </p:spPr>
        <p:txBody>
          <a:bodyPr>
            <a:no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sz="2400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sz="24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sz="2400" b="1" dirty="0">
                <a:solidFill>
                  <a:schemeClr val="bg1"/>
                </a:solidFill>
                <a:latin typeface="Segoe Print"/>
              </a:rPr>
              <a:t>  …?                      What </a:t>
            </a:r>
            <a:r>
              <a:rPr lang="en-US" sz="2400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sz="2400" b="1" dirty="0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sz="2400" b="1" dirty="0">
                <a:latin typeface="Segoe Print" panose="02000800000000000000" pitchFamily="2" charset="0"/>
              </a:rPr>
            </a:br>
            <a:r>
              <a:rPr lang="en-US" sz="4400" b="1" dirty="0">
                <a:latin typeface="Segoe Print"/>
              </a:rPr>
              <a:t> </a:t>
            </a:r>
            <a:endParaRPr lang="en-US" sz="4400" dirty="0"/>
          </a:p>
        </p:txBody>
      </p:sp>
      <p:pic>
        <p:nvPicPr>
          <p:cNvPr id="3" name="Picture 3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C0BA452F-C1A4-4A8C-A87C-C011AC915C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2612" y="862495"/>
            <a:ext cx="2209800" cy="2066925"/>
          </a:xfrm>
          <a:prstGeom prst="rect">
            <a:avLst/>
          </a:prstGeom>
        </p:spPr>
      </p:pic>
      <p:pic>
        <p:nvPicPr>
          <p:cNvPr id="3074" name="Picture 2" descr="Image result for pencil clipart">
            <a:extLst>
              <a:ext uri="{FF2B5EF4-FFF2-40B4-BE49-F238E27FC236}">
                <a16:creationId xmlns:a16="http://schemas.microsoft.com/office/drawing/2014/main" id="{9D22B486-F301-EE45-AB7D-A7B3299668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493" y="848904"/>
            <a:ext cx="2155448" cy="2403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orange pencil clipart">
            <a:extLst>
              <a:ext uri="{FF2B5EF4-FFF2-40B4-BE49-F238E27FC236}">
                <a16:creationId xmlns:a16="http://schemas.microsoft.com/office/drawing/2014/main" id="{5CA605F3-F444-1446-B0BD-F0D82E4D31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984" y="1161147"/>
            <a:ext cx="2574758" cy="2273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green car clipart">
            <a:extLst>
              <a:ext uri="{FF2B5EF4-FFF2-40B4-BE49-F238E27FC236}">
                <a16:creationId xmlns:a16="http://schemas.microsoft.com/office/drawing/2014/main" id="{E00014CC-D68C-3D47-BC8A-98ADB8BFB0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739"/>
          <a:stretch/>
        </p:blipFill>
        <p:spPr bwMode="auto">
          <a:xfrm>
            <a:off x="1924934" y="3506793"/>
            <a:ext cx="3931117" cy="252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 result for cup clipart">
            <a:extLst>
              <a:ext uri="{FF2B5EF4-FFF2-40B4-BE49-F238E27FC236}">
                <a16:creationId xmlns:a16="http://schemas.microsoft.com/office/drawing/2014/main" id="{A39D016C-648F-0A4C-B2EE-35C4006FD1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10" y="3551066"/>
            <a:ext cx="3339697" cy="239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Image result for banana clipart">
            <a:extLst>
              <a:ext uri="{FF2B5EF4-FFF2-40B4-BE49-F238E27FC236}">
                <a16:creationId xmlns:a16="http://schemas.microsoft.com/office/drawing/2014/main" id="{FD1EED88-ABE9-4B48-844F-95B48526DC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4082" y="862495"/>
            <a:ext cx="3111500" cy="261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8E4B7A-8354-474B-98DA-07D18174B1A6}"/>
              </a:ext>
            </a:extLst>
          </p:cNvPr>
          <p:cNvSpPr txBox="1"/>
          <p:nvPr/>
        </p:nvSpPr>
        <p:spPr>
          <a:xfrm>
            <a:off x="471055" y="1711292"/>
            <a:ext cx="52794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D9D810-5CA7-A34D-8D68-3379AABC89E7}"/>
              </a:ext>
            </a:extLst>
          </p:cNvPr>
          <p:cNvSpPr txBox="1"/>
          <p:nvPr/>
        </p:nvSpPr>
        <p:spPr>
          <a:xfrm>
            <a:off x="4082890" y="976481"/>
            <a:ext cx="52794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2.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8D666FC-EE5A-B44E-9943-111E70D29F3C}"/>
              </a:ext>
            </a:extLst>
          </p:cNvPr>
          <p:cNvSpPr txBox="1"/>
          <p:nvPr/>
        </p:nvSpPr>
        <p:spPr>
          <a:xfrm>
            <a:off x="4968217" y="3644935"/>
            <a:ext cx="52794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5.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57A510-7F7B-6B48-A78F-6A3189FD0200}"/>
              </a:ext>
            </a:extLst>
          </p:cNvPr>
          <p:cNvSpPr txBox="1"/>
          <p:nvPr/>
        </p:nvSpPr>
        <p:spPr>
          <a:xfrm>
            <a:off x="7875348" y="1345813"/>
            <a:ext cx="52794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3.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2724C8-A4FA-974A-BA3C-FC42305EF623}"/>
              </a:ext>
            </a:extLst>
          </p:cNvPr>
          <p:cNvSpPr txBox="1"/>
          <p:nvPr/>
        </p:nvSpPr>
        <p:spPr>
          <a:xfrm>
            <a:off x="9974563" y="1976907"/>
            <a:ext cx="52794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4.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B37E701-0FDC-C648-8B8F-1E94125A5CDE}"/>
              </a:ext>
            </a:extLst>
          </p:cNvPr>
          <p:cNvSpPr txBox="1"/>
          <p:nvPr/>
        </p:nvSpPr>
        <p:spPr>
          <a:xfrm>
            <a:off x="7162810" y="3621641"/>
            <a:ext cx="52794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6.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9DCCE09-EC41-804E-99B9-2FC80A8229AE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014C095-9677-0940-82D9-0C332CA81A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227028" y="1218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850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2897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6B558E7-E893-2C4C-96EB-DAF19B9544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7851" y="367723"/>
            <a:ext cx="7015203" cy="4980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E996CF7-A093-1848-B0E3-4777B3F5D56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6" name="12-Point Star 5">
            <a:extLst>
              <a:ext uri="{FF2B5EF4-FFF2-40B4-BE49-F238E27FC236}">
                <a16:creationId xmlns:a16="http://schemas.microsoft.com/office/drawing/2014/main" id="{BB6F6919-70EB-BC4F-9161-7EFFBB490663}"/>
              </a:ext>
            </a:extLst>
          </p:cNvPr>
          <p:cNvSpPr/>
          <p:nvPr/>
        </p:nvSpPr>
        <p:spPr>
          <a:xfrm>
            <a:off x="360033" y="914399"/>
            <a:ext cx="4017818" cy="418407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>
                <a:solidFill>
                  <a:schemeClr val="tx1"/>
                </a:solidFill>
              </a:rPr>
              <a:t>TASG / TASK:</a:t>
            </a:r>
          </a:p>
          <a:p>
            <a:pPr marL="457200" indent="-457200">
              <a:buAutoNum type="arabicPeriod"/>
            </a:pPr>
            <a:r>
              <a:rPr lang="en-US" sz="2000" b="1" dirty="0">
                <a:solidFill>
                  <a:schemeClr val="tx1"/>
                </a:solidFill>
              </a:rPr>
              <a:t>Ask the questions.</a:t>
            </a:r>
          </a:p>
          <a:p>
            <a:pPr marL="457200" indent="-457200">
              <a:buAutoNum type="arabicPeriod"/>
            </a:pPr>
            <a:r>
              <a:rPr lang="en-US" sz="2000" b="1" dirty="0">
                <a:solidFill>
                  <a:schemeClr val="tx1"/>
                </a:solidFill>
              </a:rPr>
              <a:t>Answer the questions.</a:t>
            </a:r>
          </a:p>
          <a:p>
            <a:pPr marL="457200" indent="-457200">
              <a:buAutoNum type="arabicPeriod"/>
            </a:pPr>
            <a:r>
              <a:rPr lang="en-US" sz="2000" b="1" dirty="0">
                <a:solidFill>
                  <a:schemeClr val="tx1"/>
                </a:solidFill>
              </a:rPr>
              <a:t>Remember to mutate!</a:t>
            </a:r>
          </a:p>
        </p:txBody>
      </p:sp>
    </p:spTree>
    <p:extLst>
      <p:ext uri="{BB962C8B-B14F-4D97-AF65-F5344CB8AC3E}">
        <p14:creationId xmlns:p14="http://schemas.microsoft.com/office/powerpoint/2010/main" val="133367901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A1AA4A6-8836-DA49-9921-AD1325AF21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0ACF9A7-6208-A848-86AC-14123BA4F9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71" t="3682" r="3645" b="3990"/>
          <a:stretch/>
        </p:blipFill>
        <p:spPr>
          <a:xfrm>
            <a:off x="4114800" y="510229"/>
            <a:ext cx="7827818" cy="493460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8" name="12-Point Star 7">
            <a:extLst>
              <a:ext uri="{FF2B5EF4-FFF2-40B4-BE49-F238E27FC236}">
                <a16:creationId xmlns:a16="http://schemas.microsoft.com/office/drawing/2014/main" id="{02B116E8-22D7-D64F-A37B-CAEC9F932EB1}"/>
              </a:ext>
            </a:extLst>
          </p:cNvPr>
          <p:cNvSpPr/>
          <p:nvPr/>
        </p:nvSpPr>
        <p:spPr>
          <a:xfrm>
            <a:off x="96982" y="193963"/>
            <a:ext cx="4017818" cy="3542607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>
                <a:solidFill>
                  <a:schemeClr val="tx1"/>
                </a:solidFill>
              </a:rPr>
              <a:t>TASG / TASK:</a:t>
            </a:r>
          </a:p>
          <a:p>
            <a:pPr algn="ctr"/>
            <a:r>
              <a:rPr lang="en-US" sz="2000" b="1" dirty="0">
                <a:solidFill>
                  <a:schemeClr val="tx1"/>
                </a:solidFill>
              </a:rPr>
              <a:t>Complete the table. Remember you can use a dictionary.</a:t>
            </a:r>
          </a:p>
        </p:txBody>
      </p:sp>
    </p:spTree>
    <p:extLst>
      <p:ext uri="{BB962C8B-B14F-4D97-AF65-F5344CB8AC3E}">
        <p14:creationId xmlns:p14="http://schemas.microsoft.com/office/powerpoint/2010/main" val="303287550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B96435E-71CF-AC4D-AB86-42AA5F0A6E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191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27543B-D78E-6642-9E36-15AEE72C22DB}"/>
              </a:ext>
            </a:extLst>
          </p:cNvPr>
          <p:cNvSpPr txBox="1"/>
          <p:nvPr/>
        </p:nvSpPr>
        <p:spPr>
          <a:xfrm>
            <a:off x="277091" y="1201034"/>
            <a:ext cx="8174182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6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Pob</a:t>
            </a:r>
            <a:r>
              <a:rPr lang="en-US" sz="166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166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lwc</a:t>
            </a:r>
            <a:r>
              <a:rPr lang="en-US" sz="166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051095621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{74AC2959-7A62-354B-B6A9-11FBF455158C}tf10001071</Template>
  <TotalTime>1576</TotalTime>
  <Words>1092</Words>
  <Application>Microsoft Macintosh PowerPoint</Application>
  <PresentationFormat>Widescreen</PresentationFormat>
  <Paragraphs>265</Paragraphs>
  <Slides>61</Slides>
  <Notes>2</Notes>
  <HiddenSlides>0</HiddenSlides>
  <MMClips>54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70" baseType="lpstr">
      <vt:lpstr>Adobe Gothic Std B</vt:lpstr>
      <vt:lpstr>Arial</vt:lpstr>
      <vt:lpstr>Arial Rounded MT Bold</vt:lpstr>
      <vt:lpstr>Calibri</vt:lpstr>
      <vt:lpstr>Gill Sans MT</vt:lpstr>
      <vt:lpstr>Impact</vt:lpstr>
      <vt:lpstr>Noteworthy Light</vt:lpstr>
      <vt:lpstr>Segoe Print</vt:lpstr>
      <vt:lpstr>Badge</vt:lpstr>
      <vt:lpstr>PowerPoint Presentation</vt:lpstr>
      <vt:lpstr>Y Treigladau                                  The mutations</vt:lpstr>
      <vt:lpstr>Y treiglad meddal              The soft mutation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Treigladau                                  The mutations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Lliwiau / colour … 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 liw ydy'r  …?                      What colour is the …?  </vt:lpstr>
      <vt:lpstr>Pa liw ydy'r  …?                      What colour is the …?  </vt:lpstr>
      <vt:lpstr>Pa liw ydy'r  …?       What colour is the …?  </vt:lpstr>
      <vt:lpstr>Pa liw ydy'r  …?                      What colour is the …?  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133</cp:revision>
  <dcterms:created xsi:type="dcterms:W3CDTF">2020-09-11T11:29:22Z</dcterms:created>
  <dcterms:modified xsi:type="dcterms:W3CDTF">2022-01-17T11:36:39Z</dcterms:modified>
</cp:coreProperties>
</file>