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91" r:id="rId2"/>
    <p:sldId id="279" r:id="rId3"/>
    <p:sldId id="280" r:id="rId4"/>
    <p:sldId id="281" r:id="rId5"/>
    <p:sldId id="283" r:id="rId6"/>
    <p:sldId id="282" r:id="rId7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438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114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45436E-AAE6-4694-953D-F8DD45CFB3AF}" type="datetimeFigureOut">
              <a:rPr lang="en-GB" smtClean="0"/>
              <a:t>12/05/2023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06B8D7-653C-4E3A-940B-55A8FDB155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9688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59AA35-2B4E-483B-B38C-6CA1F9B3944B}" type="datetimeFigureOut">
              <a:rPr lang="en-GB" smtClean="0"/>
              <a:t>12/05/2023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56DCD6-B073-4C1D-9F49-44AAD05BD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7442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087221A8-3ED0-4925-8763-00BE304850EA}" type="slidenum">
              <a:rPr lang="en-GB" altLang="en-US">
                <a:latin typeface="Times New Roman" panose="02020603050405020304" pitchFamily="18" charset="0"/>
              </a:rPr>
              <a:pPr/>
              <a:t>2</a:t>
            </a:fld>
            <a:endParaRPr lang="en-GB" altLang="en-US">
              <a:latin typeface="Times New Roman" panose="02020603050405020304" pitchFamily="18" charset="0"/>
            </a:endParaRPr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113615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68A90E47-1D96-46B6-A23B-3B1EF9BD2B9D}" type="slidenum">
              <a:rPr lang="en-GB" altLang="en-US">
                <a:latin typeface="Times New Roman" panose="02020603050405020304" pitchFamily="18" charset="0"/>
              </a:rPr>
              <a:pPr/>
              <a:t>6</a:t>
            </a:fld>
            <a:endParaRPr lang="en-GB" altLang="en-US">
              <a:latin typeface="Times New Roman" panose="02020603050405020304" pitchFamily="18" charset="0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887791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9B25D-79AE-4B9C-9CBA-495B8E411B54}" type="datetimeFigureOut">
              <a:rPr lang="en-GB" smtClean="0"/>
              <a:t>12/05/2023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87375-31AB-41C9-93C0-70B867C58B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460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9B25D-79AE-4B9C-9CBA-495B8E411B54}" type="datetimeFigureOut">
              <a:rPr lang="en-GB" smtClean="0"/>
              <a:t>12/05/2023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87375-31AB-41C9-93C0-70B867C58B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7696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9B25D-79AE-4B9C-9CBA-495B8E411B54}" type="datetimeFigureOut">
              <a:rPr lang="en-GB" smtClean="0"/>
              <a:t>12/05/2023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87375-31AB-41C9-93C0-70B867C58B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81677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9B25D-79AE-4B9C-9CBA-495B8E411B54}" type="datetimeFigureOut">
              <a:rPr lang="en-GB" smtClean="0"/>
              <a:t>12/05/2023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87375-31AB-41C9-93C0-70B867C58B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042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9B25D-79AE-4B9C-9CBA-495B8E411B54}" type="datetimeFigureOut">
              <a:rPr lang="en-GB" smtClean="0"/>
              <a:t>12/05/2023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87375-31AB-41C9-93C0-70B867C58B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806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9B25D-79AE-4B9C-9CBA-495B8E411B54}" type="datetimeFigureOut">
              <a:rPr lang="en-GB" smtClean="0"/>
              <a:t>12/05/2023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87375-31AB-41C9-93C0-70B867C58B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7191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9B25D-79AE-4B9C-9CBA-495B8E411B54}" type="datetimeFigureOut">
              <a:rPr lang="en-GB" smtClean="0"/>
              <a:t>12/05/2023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87375-31AB-41C9-93C0-70B867C58B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23436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9B25D-79AE-4B9C-9CBA-495B8E411B54}" type="datetimeFigureOut">
              <a:rPr lang="en-GB" smtClean="0"/>
              <a:t>12/05/2023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87375-31AB-41C9-93C0-70B867C58B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3903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9B25D-79AE-4B9C-9CBA-495B8E411B54}" type="datetimeFigureOut">
              <a:rPr lang="en-GB" smtClean="0"/>
              <a:t>12/05/2023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87375-31AB-41C9-93C0-70B867C58B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898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9B25D-79AE-4B9C-9CBA-495B8E411B54}" type="datetimeFigureOut">
              <a:rPr lang="en-GB" smtClean="0"/>
              <a:t>12/05/2023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87375-31AB-41C9-93C0-70B867C58B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7581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9B25D-79AE-4B9C-9CBA-495B8E411B54}" type="datetimeFigureOut">
              <a:rPr lang="en-GB" smtClean="0"/>
              <a:t>12/05/2023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87375-31AB-41C9-93C0-70B867C58B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02113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B9B25D-79AE-4B9C-9CBA-495B8E411B54}" type="datetimeFigureOut">
              <a:rPr lang="en-GB" smtClean="0"/>
              <a:t>12/05/2023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A87375-31AB-41C9-93C0-70B867C58B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090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B7BD7FCF-A254-4A97-A15C-319B676226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52FFAF72-6204-4676-9C6F-9A4CC4D918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4472088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B482EE30-943E-304F-A784-45BEFB967E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2601" y="643467"/>
            <a:ext cx="3465438" cy="4567137"/>
          </a:xfrm>
        </p:spPr>
        <p:txBody>
          <a:bodyPr>
            <a:normAutofit/>
          </a:bodyPr>
          <a:lstStyle/>
          <a:p>
            <a:pPr algn="l"/>
            <a:r>
              <a:rPr lang="en-US" sz="3800"/>
              <a:t>Making the Most of the Reading</a:t>
            </a:r>
          </a:p>
        </p:txBody>
      </p:sp>
      <p:sp>
        <p:nvSpPr>
          <p:cNvPr id="7" name="Subtitle 6">
            <a:extLst>
              <a:ext uri="{FF2B5EF4-FFF2-40B4-BE49-F238E27FC236}">
                <a16:creationId xmlns:a16="http://schemas.microsoft.com/office/drawing/2014/main" id="{08B669BF-D6D5-DC43-8B7A-B7BC4A3A7D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2600" y="5277684"/>
            <a:ext cx="3465438" cy="775494"/>
          </a:xfrm>
        </p:spPr>
        <p:txBody>
          <a:bodyPr>
            <a:normAutofit/>
          </a:bodyPr>
          <a:lstStyle/>
          <a:p>
            <a:pPr algn="l"/>
            <a:r>
              <a:rPr lang="en-US" dirty="0"/>
              <a:t>Dr. Badir Miftah</a:t>
            </a:r>
          </a:p>
        </p:txBody>
      </p:sp>
      <p:pic>
        <p:nvPicPr>
          <p:cNvPr id="11" name="Graphic 10" descr="Open Enrolment">
            <a:extLst>
              <a:ext uri="{FF2B5EF4-FFF2-40B4-BE49-F238E27FC236}">
                <a16:creationId xmlns:a16="http://schemas.microsoft.com/office/drawing/2014/main" id="{F684D0F0-4EE2-4AD1-815E-1CE7A77DC8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954689" y="1575645"/>
            <a:ext cx="3706710" cy="3706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7133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225" name="Rectangle 9224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73321" y="329184"/>
            <a:ext cx="4688333" cy="178308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68580" tIns="34290" rIns="68580" bIns="34290" numCol="1" rtlCol="0" anchor="b" anchorCtr="0" compatLnSpc="1">
            <a:prstTxWarp prst="textNoShape">
              <a:avLst/>
            </a:prstTxWarp>
            <a:normAutofit/>
          </a:bodyPr>
          <a:lstStyle/>
          <a:p>
            <a:r>
              <a:rPr lang="en-GB" altLang="en-US" sz="4700">
                <a:latin typeface="+mn-lt"/>
              </a:rPr>
              <a:t>Getting the Most from Your Reading</a:t>
            </a:r>
            <a:endParaRPr lang="en-US" altLang="en-US" sz="4700">
              <a:latin typeface="+mn-lt"/>
            </a:endParaRPr>
          </a:p>
        </p:txBody>
      </p:sp>
      <p:pic>
        <p:nvPicPr>
          <p:cNvPr id="9221" name="Picture 9220" descr="Magnifying glass on clear background">
            <a:extLst>
              <a:ext uri="{FF2B5EF4-FFF2-40B4-BE49-F238E27FC236}">
                <a16:creationId xmlns:a16="http://schemas.microsoft.com/office/drawing/2014/main" id="{F1BF7A02-1828-E791-BC3E-86F29D2D01A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6141" r="19861" b="-1"/>
          <a:stretch/>
        </p:blipFill>
        <p:spPr>
          <a:xfrm>
            <a:off x="20" y="10"/>
            <a:ext cx="3492988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9227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3321" y="2374947"/>
            <a:ext cx="3182692" cy="18288"/>
          </a:xfrm>
          <a:custGeom>
            <a:avLst/>
            <a:gdLst>
              <a:gd name="connsiteX0" fmla="*/ 0 w 3182692"/>
              <a:gd name="connsiteY0" fmla="*/ 0 h 18288"/>
              <a:gd name="connsiteX1" fmla="*/ 636538 w 3182692"/>
              <a:gd name="connsiteY1" fmla="*/ 0 h 18288"/>
              <a:gd name="connsiteX2" fmla="*/ 1273077 w 3182692"/>
              <a:gd name="connsiteY2" fmla="*/ 0 h 18288"/>
              <a:gd name="connsiteX3" fmla="*/ 1909615 w 3182692"/>
              <a:gd name="connsiteY3" fmla="*/ 0 h 18288"/>
              <a:gd name="connsiteX4" fmla="*/ 2482500 w 3182692"/>
              <a:gd name="connsiteY4" fmla="*/ 0 h 18288"/>
              <a:gd name="connsiteX5" fmla="*/ 3182692 w 3182692"/>
              <a:gd name="connsiteY5" fmla="*/ 0 h 18288"/>
              <a:gd name="connsiteX6" fmla="*/ 3182692 w 3182692"/>
              <a:gd name="connsiteY6" fmla="*/ 18288 h 18288"/>
              <a:gd name="connsiteX7" fmla="*/ 2609807 w 3182692"/>
              <a:gd name="connsiteY7" fmla="*/ 18288 h 18288"/>
              <a:gd name="connsiteX8" fmla="*/ 2068750 w 3182692"/>
              <a:gd name="connsiteY8" fmla="*/ 18288 h 18288"/>
              <a:gd name="connsiteX9" fmla="*/ 1432211 w 3182692"/>
              <a:gd name="connsiteY9" fmla="*/ 18288 h 18288"/>
              <a:gd name="connsiteX10" fmla="*/ 859327 w 3182692"/>
              <a:gd name="connsiteY10" fmla="*/ 18288 h 18288"/>
              <a:gd name="connsiteX11" fmla="*/ 0 w 3182692"/>
              <a:gd name="connsiteY11" fmla="*/ 18288 h 18288"/>
              <a:gd name="connsiteX12" fmla="*/ 0 w 3182692"/>
              <a:gd name="connsiteY12" fmla="*/ 0 h 18288"/>
              <a:gd name="connsiteX0" fmla="*/ 0 w 3182692"/>
              <a:gd name="connsiteY0" fmla="*/ 0 h 18288"/>
              <a:gd name="connsiteX1" fmla="*/ 572885 w 3182692"/>
              <a:gd name="connsiteY1" fmla="*/ 0 h 18288"/>
              <a:gd name="connsiteX2" fmla="*/ 1113942 w 3182692"/>
              <a:gd name="connsiteY2" fmla="*/ 0 h 18288"/>
              <a:gd name="connsiteX3" fmla="*/ 1686827 w 3182692"/>
              <a:gd name="connsiteY3" fmla="*/ 0 h 18288"/>
              <a:gd name="connsiteX4" fmla="*/ 2323365 w 3182692"/>
              <a:gd name="connsiteY4" fmla="*/ 0 h 18288"/>
              <a:gd name="connsiteX5" fmla="*/ 3182692 w 3182692"/>
              <a:gd name="connsiteY5" fmla="*/ 0 h 18288"/>
              <a:gd name="connsiteX6" fmla="*/ 3182692 w 3182692"/>
              <a:gd name="connsiteY6" fmla="*/ 18288 h 18288"/>
              <a:gd name="connsiteX7" fmla="*/ 2546154 w 3182692"/>
              <a:gd name="connsiteY7" fmla="*/ 18288 h 18288"/>
              <a:gd name="connsiteX8" fmla="*/ 1845961 w 3182692"/>
              <a:gd name="connsiteY8" fmla="*/ 18288 h 18288"/>
              <a:gd name="connsiteX9" fmla="*/ 1304904 w 3182692"/>
              <a:gd name="connsiteY9" fmla="*/ 18288 h 18288"/>
              <a:gd name="connsiteX10" fmla="*/ 604711 w 3182692"/>
              <a:gd name="connsiteY10" fmla="*/ 18288 h 18288"/>
              <a:gd name="connsiteX11" fmla="*/ 0 w 3182692"/>
              <a:gd name="connsiteY11" fmla="*/ 18288 h 18288"/>
              <a:gd name="connsiteX12" fmla="*/ 0 w 3182692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82692" h="18288" fill="none" extrusionOk="0">
                <a:moveTo>
                  <a:pt x="0" y="0"/>
                </a:moveTo>
                <a:cubicBezTo>
                  <a:pt x="225870" y="33585"/>
                  <a:pt x="418138" y="17639"/>
                  <a:pt x="636538" y="0"/>
                </a:cubicBezTo>
                <a:cubicBezTo>
                  <a:pt x="865372" y="-3887"/>
                  <a:pt x="1010746" y="-18166"/>
                  <a:pt x="1273077" y="0"/>
                </a:cubicBezTo>
                <a:cubicBezTo>
                  <a:pt x="1527846" y="-24408"/>
                  <a:pt x="1703704" y="-36055"/>
                  <a:pt x="1909615" y="0"/>
                </a:cubicBezTo>
                <a:cubicBezTo>
                  <a:pt x="2119487" y="1667"/>
                  <a:pt x="2200543" y="-19343"/>
                  <a:pt x="2482500" y="0"/>
                </a:cubicBezTo>
                <a:cubicBezTo>
                  <a:pt x="2736775" y="57438"/>
                  <a:pt x="2997998" y="-48885"/>
                  <a:pt x="3182692" y="0"/>
                </a:cubicBezTo>
                <a:cubicBezTo>
                  <a:pt x="3182658" y="4844"/>
                  <a:pt x="3182282" y="11009"/>
                  <a:pt x="3182692" y="18288"/>
                </a:cubicBezTo>
                <a:cubicBezTo>
                  <a:pt x="2944477" y="15825"/>
                  <a:pt x="2868931" y="12370"/>
                  <a:pt x="2609807" y="18288"/>
                </a:cubicBezTo>
                <a:cubicBezTo>
                  <a:pt x="2341556" y="6193"/>
                  <a:pt x="2324113" y="22706"/>
                  <a:pt x="2068750" y="18288"/>
                </a:cubicBezTo>
                <a:cubicBezTo>
                  <a:pt x="1817163" y="7852"/>
                  <a:pt x="1716254" y="25979"/>
                  <a:pt x="1432211" y="18288"/>
                </a:cubicBezTo>
                <a:cubicBezTo>
                  <a:pt x="1164747" y="-28137"/>
                  <a:pt x="993140" y="27575"/>
                  <a:pt x="859327" y="18288"/>
                </a:cubicBezTo>
                <a:cubicBezTo>
                  <a:pt x="750703" y="-24974"/>
                  <a:pt x="236193" y="38731"/>
                  <a:pt x="0" y="18288"/>
                </a:cubicBezTo>
                <a:cubicBezTo>
                  <a:pt x="-649" y="11698"/>
                  <a:pt x="663" y="5413"/>
                  <a:pt x="0" y="0"/>
                </a:cubicBezTo>
                <a:close/>
              </a:path>
              <a:path w="3182692" h="18288" stroke="0" extrusionOk="0">
                <a:moveTo>
                  <a:pt x="0" y="0"/>
                </a:moveTo>
                <a:cubicBezTo>
                  <a:pt x="224421" y="-39331"/>
                  <a:pt x="418777" y="11439"/>
                  <a:pt x="572885" y="0"/>
                </a:cubicBezTo>
                <a:cubicBezTo>
                  <a:pt x="750333" y="-6388"/>
                  <a:pt x="940592" y="15806"/>
                  <a:pt x="1113942" y="0"/>
                </a:cubicBezTo>
                <a:cubicBezTo>
                  <a:pt x="1322785" y="-1777"/>
                  <a:pt x="1505363" y="28230"/>
                  <a:pt x="1686827" y="0"/>
                </a:cubicBezTo>
                <a:cubicBezTo>
                  <a:pt x="1853304" y="1595"/>
                  <a:pt x="2194652" y="-1232"/>
                  <a:pt x="2323365" y="0"/>
                </a:cubicBezTo>
                <a:cubicBezTo>
                  <a:pt x="2488732" y="36406"/>
                  <a:pt x="2902093" y="-40336"/>
                  <a:pt x="3182692" y="0"/>
                </a:cubicBezTo>
                <a:cubicBezTo>
                  <a:pt x="3182167" y="5049"/>
                  <a:pt x="3182885" y="12044"/>
                  <a:pt x="3182692" y="18288"/>
                </a:cubicBezTo>
                <a:cubicBezTo>
                  <a:pt x="3012563" y="-37820"/>
                  <a:pt x="2765409" y="35618"/>
                  <a:pt x="2546154" y="18288"/>
                </a:cubicBezTo>
                <a:cubicBezTo>
                  <a:pt x="2333381" y="13914"/>
                  <a:pt x="2154438" y="9838"/>
                  <a:pt x="1845961" y="18288"/>
                </a:cubicBezTo>
                <a:cubicBezTo>
                  <a:pt x="1531509" y="33812"/>
                  <a:pt x="1456631" y="-6606"/>
                  <a:pt x="1304904" y="18288"/>
                </a:cubicBezTo>
                <a:cubicBezTo>
                  <a:pt x="1168344" y="36351"/>
                  <a:pt x="928499" y="15047"/>
                  <a:pt x="604711" y="18288"/>
                </a:cubicBezTo>
                <a:cubicBezTo>
                  <a:pt x="285438" y="38007"/>
                  <a:pt x="116029" y="-22204"/>
                  <a:pt x="0" y="18288"/>
                </a:cubicBezTo>
                <a:cubicBezTo>
                  <a:pt x="-39" y="12511"/>
                  <a:pt x="-381" y="8039"/>
                  <a:pt x="0" y="0"/>
                </a:cubicBezTo>
                <a:close/>
              </a:path>
              <a:path w="3182692" h="18288" fill="none" stroke="0" extrusionOk="0">
                <a:moveTo>
                  <a:pt x="0" y="0"/>
                </a:moveTo>
                <a:cubicBezTo>
                  <a:pt x="245832" y="29445"/>
                  <a:pt x="388924" y="-28919"/>
                  <a:pt x="636538" y="0"/>
                </a:cubicBezTo>
                <a:cubicBezTo>
                  <a:pt x="854919" y="4634"/>
                  <a:pt x="991654" y="8864"/>
                  <a:pt x="1273077" y="0"/>
                </a:cubicBezTo>
                <a:cubicBezTo>
                  <a:pt x="1566644" y="-14667"/>
                  <a:pt x="1666526" y="3717"/>
                  <a:pt x="1909615" y="0"/>
                </a:cubicBezTo>
                <a:cubicBezTo>
                  <a:pt x="2138795" y="27220"/>
                  <a:pt x="2225506" y="-13892"/>
                  <a:pt x="2482500" y="0"/>
                </a:cubicBezTo>
                <a:cubicBezTo>
                  <a:pt x="2775583" y="32183"/>
                  <a:pt x="3003218" y="-43687"/>
                  <a:pt x="3182692" y="0"/>
                </a:cubicBezTo>
                <a:cubicBezTo>
                  <a:pt x="3183006" y="4158"/>
                  <a:pt x="3181713" y="12539"/>
                  <a:pt x="3182692" y="18288"/>
                </a:cubicBezTo>
                <a:cubicBezTo>
                  <a:pt x="2959845" y="25574"/>
                  <a:pt x="2868929" y="24980"/>
                  <a:pt x="2609807" y="18288"/>
                </a:cubicBezTo>
                <a:cubicBezTo>
                  <a:pt x="2341405" y="5992"/>
                  <a:pt x="2328488" y="20436"/>
                  <a:pt x="2068750" y="18288"/>
                </a:cubicBezTo>
                <a:cubicBezTo>
                  <a:pt x="1816113" y="2395"/>
                  <a:pt x="1699345" y="36855"/>
                  <a:pt x="1432211" y="18288"/>
                </a:cubicBezTo>
                <a:cubicBezTo>
                  <a:pt x="1148381" y="-28184"/>
                  <a:pt x="987622" y="2403"/>
                  <a:pt x="859327" y="18288"/>
                </a:cubicBezTo>
                <a:cubicBezTo>
                  <a:pt x="743387" y="37422"/>
                  <a:pt x="194182" y="18789"/>
                  <a:pt x="0" y="18288"/>
                </a:cubicBezTo>
                <a:cubicBezTo>
                  <a:pt x="20" y="11469"/>
                  <a:pt x="-29" y="5154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custGeom>
                    <a:avLst/>
                    <a:gdLst>
                      <a:gd name="connsiteX0" fmla="*/ 0 w 3182692"/>
                      <a:gd name="connsiteY0" fmla="*/ 0 h 18288"/>
                      <a:gd name="connsiteX1" fmla="*/ 636538 w 3182692"/>
                      <a:gd name="connsiteY1" fmla="*/ 0 h 18288"/>
                      <a:gd name="connsiteX2" fmla="*/ 1273077 w 3182692"/>
                      <a:gd name="connsiteY2" fmla="*/ 0 h 18288"/>
                      <a:gd name="connsiteX3" fmla="*/ 1909615 w 3182692"/>
                      <a:gd name="connsiteY3" fmla="*/ 0 h 18288"/>
                      <a:gd name="connsiteX4" fmla="*/ 2482500 w 3182692"/>
                      <a:gd name="connsiteY4" fmla="*/ 0 h 18288"/>
                      <a:gd name="connsiteX5" fmla="*/ 3182692 w 3182692"/>
                      <a:gd name="connsiteY5" fmla="*/ 0 h 18288"/>
                      <a:gd name="connsiteX6" fmla="*/ 3182692 w 3182692"/>
                      <a:gd name="connsiteY6" fmla="*/ 18288 h 18288"/>
                      <a:gd name="connsiteX7" fmla="*/ 2609807 w 3182692"/>
                      <a:gd name="connsiteY7" fmla="*/ 18288 h 18288"/>
                      <a:gd name="connsiteX8" fmla="*/ 2068750 w 3182692"/>
                      <a:gd name="connsiteY8" fmla="*/ 18288 h 18288"/>
                      <a:gd name="connsiteX9" fmla="*/ 1432211 w 3182692"/>
                      <a:gd name="connsiteY9" fmla="*/ 18288 h 18288"/>
                      <a:gd name="connsiteX10" fmla="*/ 859327 w 3182692"/>
                      <a:gd name="connsiteY10" fmla="*/ 18288 h 18288"/>
                      <a:gd name="connsiteX11" fmla="*/ 0 w 3182692"/>
                      <a:gd name="connsiteY11" fmla="*/ 18288 h 18288"/>
                      <a:gd name="connsiteX12" fmla="*/ 0 w 3182692"/>
                      <a:gd name="connsiteY12" fmla="*/ 0 h 182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3182692" h="18288" fill="none" extrusionOk="0">
                        <a:moveTo>
                          <a:pt x="0" y="0"/>
                        </a:moveTo>
                        <a:cubicBezTo>
                          <a:pt x="253588" y="25878"/>
                          <a:pt x="409323" y="-5359"/>
                          <a:pt x="636538" y="0"/>
                        </a:cubicBezTo>
                        <a:cubicBezTo>
                          <a:pt x="863753" y="5359"/>
                          <a:pt x="1007727" y="-28"/>
                          <a:pt x="1273077" y="0"/>
                        </a:cubicBezTo>
                        <a:cubicBezTo>
                          <a:pt x="1538427" y="28"/>
                          <a:pt x="1698640" y="-12775"/>
                          <a:pt x="1909615" y="0"/>
                        </a:cubicBezTo>
                        <a:cubicBezTo>
                          <a:pt x="2120590" y="12775"/>
                          <a:pt x="2210293" y="-21823"/>
                          <a:pt x="2482500" y="0"/>
                        </a:cubicBezTo>
                        <a:cubicBezTo>
                          <a:pt x="2754708" y="21823"/>
                          <a:pt x="3004133" y="-28750"/>
                          <a:pt x="3182692" y="0"/>
                        </a:cubicBezTo>
                        <a:cubicBezTo>
                          <a:pt x="3183134" y="4516"/>
                          <a:pt x="3181865" y="12266"/>
                          <a:pt x="3182692" y="18288"/>
                        </a:cubicBezTo>
                        <a:cubicBezTo>
                          <a:pt x="2947402" y="22440"/>
                          <a:pt x="2876226" y="27191"/>
                          <a:pt x="2609807" y="18288"/>
                        </a:cubicBezTo>
                        <a:cubicBezTo>
                          <a:pt x="2343389" y="9385"/>
                          <a:pt x="2326689" y="25579"/>
                          <a:pt x="2068750" y="18288"/>
                        </a:cubicBezTo>
                        <a:cubicBezTo>
                          <a:pt x="1810811" y="10997"/>
                          <a:pt x="1713836" y="48219"/>
                          <a:pt x="1432211" y="18288"/>
                        </a:cubicBezTo>
                        <a:cubicBezTo>
                          <a:pt x="1150586" y="-11643"/>
                          <a:pt x="982765" y="3747"/>
                          <a:pt x="859327" y="18288"/>
                        </a:cubicBezTo>
                        <a:cubicBezTo>
                          <a:pt x="735889" y="32829"/>
                          <a:pt x="254183" y="35231"/>
                          <a:pt x="0" y="18288"/>
                        </a:cubicBezTo>
                        <a:cubicBezTo>
                          <a:pt x="-306" y="11477"/>
                          <a:pt x="485" y="4355"/>
                          <a:pt x="0" y="0"/>
                        </a:cubicBezTo>
                        <a:close/>
                      </a:path>
                      <a:path w="3182692" h="18288" stroke="0" extrusionOk="0">
                        <a:moveTo>
                          <a:pt x="0" y="0"/>
                        </a:moveTo>
                        <a:cubicBezTo>
                          <a:pt x="243108" y="-22426"/>
                          <a:pt x="387854" y="22949"/>
                          <a:pt x="572885" y="0"/>
                        </a:cubicBezTo>
                        <a:cubicBezTo>
                          <a:pt x="757916" y="-22949"/>
                          <a:pt x="923707" y="6797"/>
                          <a:pt x="1113942" y="0"/>
                        </a:cubicBezTo>
                        <a:cubicBezTo>
                          <a:pt x="1304177" y="-6797"/>
                          <a:pt x="1495991" y="20627"/>
                          <a:pt x="1686827" y="0"/>
                        </a:cubicBezTo>
                        <a:cubicBezTo>
                          <a:pt x="1877663" y="-20627"/>
                          <a:pt x="2170182" y="-20672"/>
                          <a:pt x="2323365" y="0"/>
                        </a:cubicBezTo>
                        <a:cubicBezTo>
                          <a:pt x="2476548" y="20672"/>
                          <a:pt x="2919164" y="6097"/>
                          <a:pt x="3182692" y="0"/>
                        </a:cubicBezTo>
                        <a:cubicBezTo>
                          <a:pt x="3183269" y="4624"/>
                          <a:pt x="3183511" y="11191"/>
                          <a:pt x="3182692" y="18288"/>
                        </a:cubicBezTo>
                        <a:cubicBezTo>
                          <a:pt x="3026065" y="-10849"/>
                          <a:pt x="2775006" y="23067"/>
                          <a:pt x="2546154" y="18288"/>
                        </a:cubicBezTo>
                        <a:cubicBezTo>
                          <a:pt x="2317302" y="13509"/>
                          <a:pt x="2168173" y="-8513"/>
                          <a:pt x="1845961" y="18288"/>
                        </a:cubicBezTo>
                        <a:cubicBezTo>
                          <a:pt x="1523749" y="45089"/>
                          <a:pt x="1450078" y="-844"/>
                          <a:pt x="1304904" y="18288"/>
                        </a:cubicBezTo>
                        <a:cubicBezTo>
                          <a:pt x="1159730" y="37420"/>
                          <a:pt x="942635" y="-10021"/>
                          <a:pt x="604711" y="18288"/>
                        </a:cubicBezTo>
                        <a:cubicBezTo>
                          <a:pt x="266787" y="46597"/>
                          <a:pt x="141927" y="-8395"/>
                          <a:pt x="0" y="18288"/>
                        </a:cubicBezTo>
                        <a:cubicBezTo>
                          <a:pt x="-171" y="12755"/>
                          <a:pt x="-690" y="7930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73321" y="2706624"/>
            <a:ext cx="4688333" cy="3483864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68580" tIns="34290" rIns="68580" bIns="34290" numCol="1" rtlCol="0" anchorCtr="0" compatLnSpc="1">
            <a:prstTxWarp prst="textNoShape">
              <a:avLst/>
            </a:prstTxWarp>
            <a:normAutofit/>
          </a:bodyPr>
          <a:lstStyle/>
          <a:p>
            <a:r>
              <a:rPr lang="en-GB" altLang="en-US" sz="1800" dirty="0"/>
              <a:t>Take lots of notes (including references)</a:t>
            </a:r>
          </a:p>
          <a:p>
            <a:r>
              <a:rPr lang="en-GB" altLang="en-US" sz="1800" dirty="0"/>
              <a:t>Ask yourself questions about what you read (its value to your topic, methods used, conclusions) (i.e. Demonstrate critical thinking)</a:t>
            </a:r>
          </a:p>
          <a:p>
            <a:r>
              <a:rPr lang="en-GB" altLang="en-US" sz="1800" dirty="0"/>
              <a:t>Find research questions (</a:t>
            </a:r>
            <a:r>
              <a:rPr lang="hu-HU" altLang="en-US" sz="1800" dirty="0"/>
              <a:t>perhaps</a:t>
            </a:r>
            <a:r>
              <a:rPr lang="en-GB" altLang="en-US" sz="1800" dirty="0"/>
              <a:t>,</a:t>
            </a:r>
            <a:r>
              <a:rPr lang="hu-HU" altLang="en-US" sz="1800" dirty="0"/>
              <a:t> </a:t>
            </a:r>
            <a:r>
              <a:rPr lang="en-GB" altLang="en-US" sz="1800" dirty="0"/>
              <a:t>because what you read indicates contention)</a:t>
            </a:r>
          </a:p>
          <a:p>
            <a:r>
              <a:rPr lang="en-GB" altLang="en-US" sz="1800" dirty="0"/>
              <a:t>Identify sources to which you will want to return later on</a:t>
            </a:r>
            <a:r>
              <a:rPr lang="hu-HU" altLang="en-US" sz="1800" dirty="0"/>
              <a:t>;</a:t>
            </a:r>
            <a:endParaRPr lang="en-GB" altLang="en-US" sz="1800" dirty="0"/>
          </a:p>
          <a:p>
            <a:r>
              <a:rPr lang="en-GB" altLang="en-US" sz="1800" dirty="0"/>
              <a:t>Be selective (read for relevance)</a:t>
            </a:r>
          </a:p>
          <a:p>
            <a:r>
              <a:rPr lang="en-GB" altLang="en-US" sz="1800" dirty="0"/>
              <a:t>Don’t stop</a:t>
            </a:r>
            <a:r>
              <a:rPr lang="hu-HU" altLang="en-US" sz="1800" dirty="0"/>
              <a:t> reading</a:t>
            </a:r>
            <a:r>
              <a:rPr lang="en-GB" altLang="en-US" sz="1800" dirty="0"/>
              <a:t>!</a:t>
            </a:r>
          </a:p>
          <a:p>
            <a:pPr>
              <a:buFontTx/>
              <a:buNone/>
            </a:pPr>
            <a:endParaRPr lang="en-US" altLang="en-US" sz="1800" dirty="0"/>
          </a:p>
        </p:txBody>
      </p:sp>
    </p:spTree>
    <p:extLst>
      <p:ext uri="{BB962C8B-B14F-4D97-AF65-F5344CB8AC3E}">
        <p14:creationId xmlns:p14="http://schemas.microsoft.com/office/powerpoint/2010/main" val="3478748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201" name="Rectangle 8200">
            <a:extLst>
              <a:ext uri="{FF2B5EF4-FFF2-40B4-BE49-F238E27FC236}">
                <a16:creationId xmlns:a16="http://schemas.microsoft.com/office/drawing/2014/main" id="{7301F447-EEF7-48F5-AF73-7566EE7F64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30936" y="334644"/>
            <a:ext cx="7882128" cy="10769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5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Five questions to help critical reading</a:t>
            </a:r>
            <a:endParaRPr lang="en-US" sz="3500" b="1" i="1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8203" name="Rectangle 8202">
            <a:extLst>
              <a:ext uri="{FF2B5EF4-FFF2-40B4-BE49-F238E27FC236}">
                <a16:creationId xmlns:a16="http://schemas.microsoft.com/office/drawing/2014/main" id="{F7117410-A2A4-4085-9ADC-46744551DB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2079" y="0"/>
            <a:ext cx="7879842" cy="19138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208" name="Rectangle 8204">
            <a:extLst>
              <a:ext uri="{FF2B5EF4-FFF2-40B4-BE49-F238E27FC236}">
                <a16:creationId xmlns:a16="http://schemas.microsoft.com/office/drawing/2014/main" id="{99F74EB5-E547-4FB4-95F5-BCC788F3C4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936" y="1512994"/>
            <a:ext cx="7879842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95" name="Text Box 4"/>
          <p:cNvSpPr txBox="1">
            <a:spLocks noChangeArrowheads="1"/>
          </p:cNvSpPr>
          <p:nvPr/>
        </p:nvSpPr>
        <p:spPr bwMode="auto">
          <a:xfrm>
            <a:off x="3292282" y="5364137"/>
            <a:ext cx="4403683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defTabSz="411480">
              <a:spcBef>
                <a:spcPct val="50000"/>
              </a:spcBef>
            </a:pPr>
            <a:r>
              <a:rPr lang="en-GB" altLang="en-US" sz="1440" i="1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Source: </a:t>
            </a:r>
            <a:r>
              <a:rPr lang="en-US" altLang="en-US" sz="1440" i="1" kern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Developed from Wallace and Wray (2016).</a:t>
            </a:r>
            <a:endParaRPr lang="en-GB" altLang="en-US" sz="1600" i="1"/>
          </a:p>
        </p:txBody>
      </p:sp>
      <p:pic>
        <p:nvPicPr>
          <p:cNvPr id="8196" name="Picture 17" descr="\\192.168.9.252\08macdata04\08VOL4\Graphics\Powerpoint\PE_UK\PE557-SAUNDERS\Final files\GIF\extra\M02NT006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327" y="1737360"/>
            <a:ext cx="6226457" cy="3382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82374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224" name="Rectangle 9223">
            <a:extLst>
              <a:ext uri="{FF2B5EF4-FFF2-40B4-BE49-F238E27FC236}">
                <a16:creationId xmlns:a16="http://schemas.microsoft.com/office/drawing/2014/main" id="{7301F447-EEF7-48F5-AF73-7566EE7F64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30936" y="334644"/>
            <a:ext cx="7882128" cy="10769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Information you need to reference publications</a:t>
            </a:r>
            <a:endParaRPr lang="en-US" sz="3200" b="1" i="1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/>
            </a:pPr>
            <a:endParaRPr lang="en-US" sz="3200" b="1" i="1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226" name="Rectangle 9225">
            <a:extLst>
              <a:ext uri="{FF2B5EF4-FFF2-40B4-BE49-F238E27FC236}">
                <a16:creationId xmlns:a16="http://schemas.microsoft.com/office/drawing/2014/main" id="{F7117410-A2A4-4085-9ADC-46744551DB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2079" y="0"/>
            <a:ext cx="7879842" cy="19138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9228" name="Rectangle 9227">
            <a:extLst>
              <a:ext uri="{FF2B5EF4-FFF2-40B4-BE49-F238E27FC236}">
                <a16:creationId xmlns:a16="http://schemas.microsoft.com/office/drawing/2014/main" id="{99F74EB5-E547-4FB4-95F5-BCC788F3C4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936" y="1512994"/>
            <a:ext cx="7879842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219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302" y="1737360"/>
            <a:ext cx="7766538" cy="4156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5302" y="5894179"/>
            <a:ext cx="2951286" cy="3786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66344">
              <a:spcAft>
                <a:spcPts val="600"/>
              </a:spcAft>
            </a:pPr>
            <a:r>
              <a:rPr lang="en-IN" sz="1836" i="1" ker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(Saunders &amp; Lewis, 2018)</a:t>
            </a:r>
            <a:endParaRPr lang="en-GB" i="1"/>
          </a:p>
        </p:txBody>
      </p:sp>
    </p:spTree>
    <p:extLst>
      <p:ext uri="{BB962C8B-B14F-4D97-AF65-F5344CB8AC3E}">
        <p14:creationId xmlns:p14="http://schemas.microsoft.com/office/powerpoint/2010/main" val="3528130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585" name="Rectangle 24584">
            <a:extLst>
              <a:ext uri="{FF2B5EF4-FFF2-40B4-BE49-F238E27FC236}">
                <a16:creationId xmlns:a16="http://schemas.microsoft.com/office/drawing/2014/main" id="{04C21BAE-6866-4C7A-A7EC-C1B2E572D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581" name="Picture 24580">
            <a:extLst>
              <a:ext uri="{FF2B5EF4-FFF2-40B4-BE49-F238E27FC236}">
                <a16:creationId xmlns:a16="http://schemas.microsoft.com/office/drawing/2014/main" id="{7F7D3DFF-355E-93FC-E495-D97A62DD97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222" r="14778"/>
          <a:stretch/>
        </p:blipFill>
        <p:spPr>
          <a:xfrm>
            <a:off x="20" y="1"/>
            <a:ext cx="9143980" cy="6857999"/>
          </a:xfrm>
          <a:prstGeom prst="rect">
            <a:avLst/>
          </a:prstGeom>
        </p:spPr>
      </p:pic>
      <p:sp useBgFill="1">
        <p:nvSpPr>
          <p:cNvPr id="24587" name="Freeform: Shape 24586">
            <a:extLst>
              <a:ext uri="{FF2B5EF4-FFF2-40B4-BE49-F238E27FC236}">
                <a16:creationId xmlns:a16="http://schemas.microsoft.com/office/drawing/2014/main" id="{7E7D0C94-08B4-48AE-8813-CC4D60294F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2924" y="609600"/>
            <a:ext cx="4029076" cy="5513767"/>
          </a:xfrm>
          <a:custGeom>
            <a:avLst/>
            <a:gdLst>
              <a:gd name="connsiteX0" fmla="*/ 0 w 5372101"/>
              <a:gd name="connsiteY0" fmla="*/ 0 h 5513767"/>
              <a:gd name="connsiteX1" fmla="*/ 5372101 w 5372101"/>
              <a:gd name="connsiteY1" fmla="*/ 0 h 5513767"/>
              <a:gd name="connsiteX2" fmla="*/ 5372101 w 5372101"/>
              <a:gd name="connsiteY2" fmla="*/ 5513767 h 5513767"/>
              <a:gd name="connsiteX3" fmla="*/ 5363126 w 5372101"/>
              <a:gd name="connsiteY3" fmla="*/ 5512835 h 5513767"/>
              <a:gd name="connsiteX4" fmla="*/ 5316714 w 5372101"/>
              <a:gd name="connsiteY4" fmla="*/ 5491247 h 5513767"/>
              <a:gd name="connsiteX5" fmla="*/ 5198331 w 5372101"/>
              <a:gd name="connsiteY5" fmla="*/ 5470092 h 5513767"/>
              <a:gd name="connsiteX6" fmla="*/ 5150428 w 5372101"/>
              <a:gd name="connsiteY6" fmla="*/ 5472506 h 5513767"/>
              <a:gd name="connsiteX7" fmla="*/ 5085506 w 5372101"/>
              <a:gd name="connsiteY7" fmla="*/ 5468851 h 5513767"/>
              <a:gd name="connsiteX8" fmla="*/ 4968663 w 5372101"/>
              <a:gd name="connsiteY8" fmla="*/ 5470487 h 5513767"/>
              <a:gd name="connsiteX9" fmla="*/ 4815623 w 5372101"/>
              <a:gd name="connsiteY9" fmla="*/ 5458622 h 5513767"/>
              <a:gd name="connsiteX10" fmla="*/ 4716679 w 5372101"/>
              <a:gd name="connsiteY10" fmla="*/ 5405365 h 5513767"/>
              <a:gd name="connsiteX11" fmla="*/ 4704891 w 5372101"/>
              <a:gd name="connsiteY11" fmla="*/ 5411529 h 5513767"/>
              <a:gd name="connsiteX12" fmla="*/ 4630496 w 5372101"/>
              <a:gd name="connsiteY12" fmla="*/ 5396532 h 5513767"/>
              <a:gd name="connsiteX13" fmla="*/ 4506964 w 5372101"/>
              <a:gd name="connsiteY13" fmla="*/ 5396685 h 5513767"/>
              <a:gd name="connsiteX14" fmla="*/ 4427135 w 5372101"/>
              <a:gd name="connsiteY14" fmla="*/ 5358585 h 5513767"/>
              <a:gd name="connsiteX15" fmla="*/ 4028338 w 5372101"/>
              <a:gd name="connsiteY15" fmla="*/ 5313494 h 5513767"/>
              <a:gd name="connsiteX16" fmla="*/ 4015367 w 5372101"/>
              <a:gd name="connsiteY16" fmla="*/ 5320766 h 5513767"/>
              <a:gd name="connsiteX17" fmla="*/ 4002837 w 5372101"/>
              <a:gd name="connsiteY17" fmla="*/ 5322294 h 5513767"/>
              <a:gd name="connsiteX18" fmla="*/ 3997650 w 5372101"/>
              <a:gd name="connsiteY18" fmla="*/ 5329513 h 5513767"/>
              <a:gd name="connsiteX19" fmla="*/ 3991991 w 5372101"/>
              <a:gd name="connsiteY19" fmla="*/ 5331908 h 5513767"/>
              <a:gd name="connsiteX20" fmla="*/ 3925210 w 5372101"/>
              <a:gd name="connsiteY20" fmla="*/ 5319395 h 5513767"/>
              <a:gd name="connsiteX21" fmla="*/ 3837014 w 5372101"/>
              <a:gd name="connsiteY21" fmla="*/ 5289023 h 5513767"/>
              <a:gd name="connsiteX22" fmla="*/ 3798765 w 5372101"/>
              <a:gd name="connsiteY22" fmla="*/ 5299431 h 5513767"/>
              <a:gd name="connsiteX23" fmla="*/ 3792144 w 5372101"/>
              <a:gd name="connsiteY23" fmla="*/ 5301616 h 5513767"/>
              <a:gd name="connsiteX24" fmla="*/ 3766249 w 5372101"/>
              <a:gd name="connsiteY24" fmla="*/ 5301869 h 5513767"/>
              <a:gd name="connsiteX25" fmla="*/ 3718651 w 5372101"/>
              <a:gd name="connsiteY25" fmla="*/ 5320541 h 5513767"/>
              <a:gd name="connsiteX26" fmla="*/ 3671207 w 5372101"/>
              <a:gd name="connsiteY26" fmla="*/ 5318046 h 5513767"/>
              <a:gd name="connsiteX27" fmla="*/ 3446863 w 5372101"/>
              <a:gd name="connsiteY27" fmla="*/ 5294348 h 5513767"/>
              <a:gd name="connsiteX28" fmla="*/ 3312000 w 5372101"/>
              <a:gd name="connsiteY28" fmla="*/ 5286923 h 5513767"/>
              <a:gd name="connsiteX29" fmla="*/ 3259756 w 5372101"/>
              <a:gd name="connsiteY29" fmla="*/ 5294712 h 5513767"/>
              <a:gd name="connsiteX30" fmla="*/ 3187481 w 5372101"/>
              <a:gd name="connsiteY30" fmla="*/ 5298457 h 5513767"/>
              <a:gd name="connsiteX31" fmla="*/ 3124115 w 5372101"/>
              <a:gd name="connsiteY31" fmla="*/ 5294626 h 5513767"/>
              <a:gd name="connsiteX32" fmla="*/ 3099907 w 5372101"/>
              <a:gd name="connsiteY32" fmla="*/ 5302443 h 5513767"/>
              <a:gd name="connsiteX33" fmla="*/ 3017494 w 5372101"/>
              <a:gd name="connsiteY33" fmla="*/ 5301439 h 5513767"/>
              <a:gd name="connsiteX34" fmla="*/ 3010848 w 5372101"/>
              <a:gd name="connsiteY34" fmla="*/ 5307225 h 5513767"/>
              <a:gd name="connsiteX35" fmla="*/ 2994286 w 5372101"/>
              <a:gd name="connsiteY35" fmla="*/ 5309060 h 5513767"/>
              <a:gd name="connsiteX36" fmla="*/ 2988160 w 5372101"/>
              <a:gd name="connsiteY36" fmla="*/ 5310041 h 5513767"/>
              <a:gd name="connsiteX37" fmla="*/ 2984260 w 5372101"/>
              <a:gd name="connsiteY37" fmla="*/ 5307528 h 5513767"/>
              <a:gd name="connsiteX38" fmla="*/ 2979127 w 5372101"/>
              <a:gd name="connsiteY38" fmla="*/ 5308389 h 5513767"/>
              <a:gd name="connsiteX39" fmla="*/ 2978660 w 5372101"/>
              <a:gd name="connsiteY39" fmla="*/ 5311563 h 5513767"/>
              <a:gd name="connsiteX40" fmla="*/ 2946326 w 5372101"/>
              <a:gd name="connsiteY40" fmla="*/ 5316745 h 5513767"/>
              <a:gd name="connsiteX41" fmla="*/ 2713134 w 5372101"/>
              <a:gd name="connsiteY41" fmla="*/ 5331381 h 5513767"/>
              <a:gd name="connsiteX42" fmla="*/ 2352072 w 5372101"/>
              <a:gd name="connsiteY42" fmla="*/ 5342761 h 5513767"/>
              <a:gd name="connsiteX43" fmla="*/ 2260922 w 5372101"/>
              <a:gd name="connsiteY43" fmla="*/ 5328122 h 5513767"/>
              <a:gd name="connsiteX44" fmla="*/ 2178497 w 5372101"/>
              <a:gd name="connsiteY44" fmla="*/ 5351065 h 5513767"/>
              <a:gd name="connsiteX45" fmla="*/ 2034408 w 5372101"/>
              <a:gd name="connsiteY45" fmla="*/ 5307958 h 5513767"/>
              <a:gd name="connsiteX46" fmla="*/ 1831505 w 5372101"/>
              <a:gd name="connsiteY46" fmla="*/ 5312691 h 5513767"/>
              <a:gd name="connsiteX47" fmla="*/ 1710387 w 5372101"/>
              <a:gd name="connsiteY47" fmla="*/ 5308705 h 5513767"/>
              <a:gd name="connsiteX48" fmla="*/ 1664816 w 5372101"/>
              <a:gd name="connsiteY48" fmla="*/ 5296479 h 5513767"/>
              <a:gd name="connsiteX49" fmla="*/ 1600883 w 5372101"/>
              <a:gd name="connsiteY49" fmla="*/ 5286607 h 5513767"/>
              <a:gd name="connsiteX50" fmla="*/ 1488397 w 5372101"/>
              <a:gd name="connsiteY50" fmla="*/ 5260898 h 5513767"/>
              <a:gd name="connsiteX51" fmla="*/ 1336670 w 5372101"/>
              <a:gd name="connsiteY51" fmla="*/ 5240770 h 5513767"/>
              <a:gd name="connsiteX52" fmla="*/ 1224297 w 5372101"/>
              <a:gd name="connsiteY52" fmla="*/ 5271845 h 5513767"/>
              <a:gd name="connsiteX53" fmla="*/ 1214830 w 5372101"/>
              <a:gd name="connsiteY53" fmla="*/ 5263450 h 5513767"/>
              <a:gd name="connsiteX54" fmla="*/ 1138181 w 5372101"/>
              <a:gd name="connsiteY54" fmla="*/ 5262590 h 5513767"/>
              <a:gd name="connsiteX55" fmla="*/ 943575 w 5372101"/>
              <a:gd name="connsiteY55" fmla="*/ 5290808 h 5513767"/>
              <a:gd name="connsiteX56" fmla="*/ 529813 w 5372101"/>
              <a:gd name="connsiteY56" fmla="*/ 5218555 h 5513767"/>
              <a:gd name="connsiteX57" fmla="*/ 519546 w 5372101"/>
              <a:gd name="connsiteY57" fmla="*/ 5208845 h 5513767"/>
              <a:gd name="connsiteX58" fmla="*/ 507906 w 5372101"/>
              <a:gd name="connsiteY58" fmla="*/ 5204779 h 5513767"/>
              <a:gd name="connsiteX59" fmla="*/ 505153 w 5372101"/>
              <a:gd name="connsiteY59" fmla="*/ 5196726 h 5513767"/>
              <a:gd name="connsiteX60" fmla="*/ 500429 w 5372101"/>
              <a:gd name="connsiteY60" fmla="*/ 5193241 h 5513767"/>
              <a:gd name="connsiteX61" fmla="*/ 431923 w 5372101"/>
              <a:gd name="connsiteY61" fmla="*/ 5191553 h 5513767"/>
              <a:gd name="connsiteX62" fmla="*/ 337115 w 5372101"/>
              <a:gd name="connsiteY62" fmla="*/ 5202714 h 5513767"/>
              <a:gd name="connsiteX63" fmla="*/ 303383 w 5372101"/>
              <a:gd name="connsiteY63" fmla="*/ 5184750 h 5513767"/>
              <a:gd name="connsiteX64" fmla="*/ 297664 w 5372101"/>
              <a:gd name="connsiteY64" fmla="*/ 5181269 h 5513767"/>
              <a:gd name="connsiteX65" fmla="*/ 272701 w 5372101"/>
              <a:gd name="connsiteY65" fmla="*/ 5175678 h 5513767"/>
              <a:gd name="connsiteX66" fmla="*/ 268242 w 5372101"/>
              <a:gd name="connsiteY66" fmla="*/ 5163678 h 5513767"/>
              <a:gd name="connsiteX67" fmla="*/ 232517 w 5372101"/>
              <a:gd name="connsiteY67" fmla="*/ 5147792 h 5513767"/>
              <a:gd name="connsiteX68" fmla="*/ 185851 w 5372101"/>
              <a:gd name="connsiteY68" fmla="*/ 5140408 h 5513767"/>
              <a:gd name="connsiteX69" fmla="*/ 20337 w 5372101"/>
              <a:gd name="connsiteY69" fmla="*/ 5113040 h 5513767"/>
              <a:gd name="connsiteX70" fmla="*/ 0 w 5372101"/>
              <a:gd name="connsiteY70" fmla="*/ 5112243 h 5513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5372101" h="5513767">
                <a:moveTo>
                  <a:pt x="0" y="0"/>
                </a:moveTo>
                <a:lnTo>
                  <a:pt x="5372101" y="0"/>
                </a:lnTo>
                <a:lnTo>
                  <a:pt x="5372101" y="5513767"/>
                </a:lnTo>
                <a:lnTo>
                  <a:pt x="5363126" y="5512835"/>
                </a:lnTo>
                <a:cubicBezTo>
                  <a:pt x="5345779" y="5509071"/>
                  <a:pt x="5329767" y="5502649"/>
                  <a:pt x="5316714" y="5491247"/>
                </a:cubicBezTo>
                <a:cubicBezTo>
                  <a:pt x="5295689" y="5478131"/>
                  <a:pt x="5219502" y="5459909"/>
                  <a:pt x="5198331" y="5470092"/>
                </a:cubicBezTo>
                <a:cubicBezTo>
                  <a:pt x="5181052" y="5469102"/>
                  <a:pt x="5165047" y="5459569"/>
                  <a:pt x="5150428" y="5472506"/>
                </a:cubicBezTo>
                <a:cubicBezTo>
                  <a:pt x="5129562" y="5487248"/>
                  <a:pt x="5088050" y="5445894"/>
                  <a:pt x="5085506" y="5468851"/>
                </a:cubicBezTo>
                <a:cubicBezTo>
                  <a:pt x="5055692" y="5440170"/>
                  <a:pt x="5006122" y="5469577"/>
                  <a:pt x="4968663" y="5470487"/>
                </a:cubicBezTo>
                <a:cubicBezTo>
                  <a:pt x="4947085" y="5444049"/>
                  <a:pt x="4889767" y="5472037"/>
                  <a:pt x="4815623" y="5458622"/>
                </a:cubicBezTo>
                <a:cubicBezTo>
                  <a:pt x="4792418" y="5428488"/>
                  <a:pt x="4765548" y="5449887"/>
                  <a:pt x="4716679" y="5405365"/>
                </a:cubicBezTo>
                <a:cubicBezTo>
                  <a:pt x="4713235" y="5407807"/>
                  <a:pt x="4709266" y="5409883"/>
                  <a:pt x="4704891" y="5411529"/>
                </a:cubicBezTo>
                <a:cubicBezTo>
                  <a:pt x="4679473" y="5421092"/>
                  <a:pt x="4646164" y="5414379"/>
                  <a:pt x="4630496" y="5396532"/>
                </a:cubicBezTo>
                <a:cubicBezTo>
                  <a:pt x="4590205" y="5365061"/>
                  <a:pt x="4548419" y="5412094"/>
                  <a:pt x="4506964" y="5396685"/>
                </a:cubicBezTo>
                <a:lnTo>
                  <a:pt x="4427135" y="5358585"/>
                </a:lnTo>
                <a:cubicBezTo>
                  <a:pt x="4319267" y="5308575"/>
                  <a:pt x="4152341" y="5340956"/>
                  <a:pt x="4028338" y="5313494"/>
                </a:cubicBezTo>
                <a:lnTo>
                  <a:pt x="4015367" y="5320766"/>
                </a:lnTo>
                <a:lnTo>
                  <a:pt x="4002837" y="5322294"/>
                </a:lnTo>
                <a:lnTo>
                  <a:pt x="3997650" y="5329513"/>
                </a:lnTo>
                <a:lnTo>
                  <a:pt x="3991991" y="5331908"/>
                </a:lnTo>
                <a:cubicBezTo>
                  <a:pt x="3969659" y="5338581"/>
                  <a:pt x="3978880" y="5316131"/>
                  <a:pt x="3925210" y="5319395"/>
                </a:cubicBezTo>
                <a:cubicBezTo>
                  <a:pt x="3947765" y="5277139"/>
                  <a:pt x="3837331" y="5338342"/>
                  <a:pt x="3837014" y="5289023"/>
                </a:cubicBezTo>
                <a:cubicBezTo>
                  <a:pt x="3824001" y="5291376"/>
                  <a:pt x="3811407" y="5295212"/>
                  <a:pt x="3798765" y="5299431"/>
                </a:cubicBezTo>
                <a:lnTo>
                  <a:pt x="3792144" y="5301616"/>
                </a:lnTo>
                <a:lnTo>
                  <a:pt x="3766249" y="5301869"/>
                </a:lnTo>
                <a:lnTo>
                  <a:pt x="3718651" y="5320541"/>
                </a:lnTo>
                <a:cubicBezTo>
                  <a:pt x="3703968" y="5321892"/>
                  <a:pt x="3688308" y="5321427"/>
                  <a:pt x="3671207" y="5318046"/>
                </a:cubicBezTo>
                <a:cubicBezTo>
                  <a:pt x="3616458" y="5288532"/>
                  <a:pt x="3514048" y="5333307"/>
                  <a:pt x="3446863" y="5294348"/>
                </a:cubicBezTo>
                <a:cubicBezTo>
                  <a:pt x="3420930" y="5283822"/>
                  <a:pt x="3333157" y="5274511"/>
                  <a:pt x="3312000" y="5286923"/>
                </a:cubicBezTo>
                <a:cubicBezTo>
                  <a:pt x="3292759" y="5287903"/>
                  <a:pt x="3273112" y="5280334"/>
                  <a:pt x="3259756" y="5294712"/>
                </a:cubicBezTo>
                <a:cubicBezTo>
                  <a:pt x="3239905" y="5311572"/>
                  <a:pt x="3185410" y="5275588"/>
                  <a:pt x="3187481" y="5298457"/>
                </a:cubicBezTo>
                <a:cubicBezTo>
                  <a:pt x="3168018" y="5286036"/>
                  <a:pt x="3146200" y="5288458"/>
                  <a:pt x="3124115" y="5294626"/>
                </a:cubicBezTo>
                <a:lnTo>
                  <a:pt x="3099907" y="5302443"/>
                </a:lnTo>
                <a:lnTo>
                  <a:pt x="3017494" y="5301439"/>
                </a:lnTo>
                <a:lnTo>
                  <a:pt x="3010848" y="5307225"/>
                </a:lnTo>
                <a:lnTo>
                  <a:pt x="2994286" y="5309060"/>
                </a:lnTo>
                <a:lnTo>
                  <a:pt x="2988160" y="5310041"/>
                </a:lnTo>
                <a:lnTo>
                  <a:pt x="2984260" y="5307528"/>
                </a:lnTo>
                <a:cubicBezTo>
                  <a:pt x="2981957" y="5306419"/>
                  <a:pt x="2980273" y="5306402"/>
                  <a:pt x="2979127" y="5308389"/>
                </a:cubicBezTo>
                <a:cubicBezTo>
                  <a:pt x="2978971" y="5309447"/>
                  <a:pt x="2978816" y="5310505"/>
                  <a:pt x="2978660" y="5311563"/>
                </a:cubicBezTo>
                <a:lnTo>
                  <a:pt x="2946326" y="5316745"/>
                </a:lnTo>
                <a:lnTo>
                  <a:pt x="2713134" y="5331381"/>
                </a:lnTo>
                <a:cubicBezTo>
                  <a:pt x="2610698" y="5372328"/>
                  <a:pt x="2466037" y="5325762"/>
                  <a:pt x="2352072" y="5342761"/>
                </a:cubicBezTo>
                <a:cubicBezTo>
                  <a:pt x="2293501" y="5293708"/>
                  <a:pt x="2324138" y="5338538"/>
                  <a:pt x="2260922" y="5328122"/>
                </a:cubicBezTo>
                <a:cubicBezTo>
                  <a:pt x="2275681" y="5372347"/>
                  <a:pt x="2185007" y="5301703"/>
                  <a:pt x="2178497" y="5351065"/>
                </a:cubicBezTo>
                <a:cubicBezTo>
                  <a:pt x="2133294" y="5337229"/>
                  <a:pt x="2097074" y="5300208"/>
                  <a:pt x="2034408" y="5307958"/>
                </a:cubicBezTo>
                <a:cubicBezTo>
                  <a:pt x="1981894" y="5332879"/>
                  <a:pt x="1896288" y="5279365"/>
                  <a:pt x="1831505" y="5312691"/>
                </a:cubicBezTo>
                <a:cubicBezTo>
                  <a:pt x="1807063" y="5321035"/>
                  <a:pt x="1727674" y="5322925"/>
                  <a:pt x="1710387" y="5308705"/>
                </a:cubicBezTo>
                <a:cubicBezTo>
                  <a:pt x="1693367" y="5306094"/>
                  <a:pt x="1674901" y="5312009"/>
                  <a:pt x="1664816" y="5296479"/>
                </a:cubicBezTo>
                <a:cubicBezTo>
                  <a:pt x="1649255" y="5277912"/>
                  <a:pt x="1596152" y="5309335"/>
                  <a:pt x="1600883" y="5286607"/>
                </a:cubicBezTo>
                <a:cubicBezTo>
                  <a:pt x="1563066" y="5308189"/>
                  <a:pt x="1524339" y="5269513"/>
                  <a:pt x="1488397" y="5260898"/>
                </a:cubicBezTo>
                <a:cubicBezTo>
                  <a:pt x="1459246" y="5282011"/>
                  <a:pt x="1412580" y="5243108"/>
                  <a:pt x="1336670" y="5240770"/>
                </a:cubicBezTo>
                <a:cubicBezTo>
                  <a:pt x="1304792" y="5265122"/>
                  <a:pt x="1285508" y="5238878"/>
                  <a:pt x="1224297" y="5271845"/>
                </a:cubicBezTo>
                <a:cubicBezTo>
                  <a:pt x="1221731" y="5268771"/>
                  <a:pt x="1218543" y="5265944"/>
                  <a:pt x="1214830" y="5263450"/>
                </a:cubicBezTo>
                <a:cubicBezTo>
                  <a:pt x="1193241" y="5248952"/>
                  <a:pt x="1158925" y="5248567"/>
                  <a:pt x="1138181" y="5262590"/>
                </a:cubicBezTo>
                <a:lnTo>
                  <a:pt x="943575" y="5290808"/>
                </a:lnTo>
                <a:cubicBezTo>
                  <a:pt x="823587" y="5316899"/>
                  <a:pt x="658340" y="5217603"/>
                  <a:pt x="529813" y="5218555"/>
                </a:cubicBezTo>
                <a:lnTo>
                  <a:pt x="519546" y="5208845"/>
                </a:lnTo>
                <a:lnTo>
                  <a:pt x="507906" y="5204779"/>
                </a:lnTo>
                <a:lnTo>
                  <a:pt x="505153" y="5196726"/>
                </a:lnTo>
                <a:lnTo>
                  <a:pt x="500429" y="5193241"/>
                </a:lnTo>
                <a:cubicBezTo>
                  <a:pt x="480923" y="5182176"/>
                  <a:pt x="482807" y="5205793"/>
                  <a:pt x="431923" y="5191553"/>
                </a:cubicBezTo>
                <a:cubicBezTo>
                  <a:pt x="440499" y="5237077"/>
                  <a:pt x="352872" y="5155083"/>
                  <a:pt x="337115" y="5202714"/>
                </a:cubicBezTo>
                <a:cubicBezTo>
                  <a:pt x="325265" y="5197752"/>
                  <a:pt x="314288" y="5191441"/>
                  <a:pt x="303383" y="5184750"/>
                </a:cubicBezTo>
                <a:lnTo>
                  <a:pt x="297664" y="5181269"/>
                </a:lnTo>
                <a:lnTo>
                  <a:pt x="272701" y="5175678"/>
                </a:lnTo>
                <a:lnTo>
                  <a:pt x="268242" y="5163678"/>
                </a:lnTo>
                <a:lnTo>
                  <a:pt x="232517" y="5147792"/>
                </a:lnTo>
                <a:cubicBezTo>
                  <a:pt x="218741" y="5143453"/>
                  <a:pt x="203450" y="5140668"/>
                  <a:pt x="185851" y="5140408"/>
                </a:cubicBezTo>
                <a:cubicBezTo>
                  <a:pt x="139207" y="5153337"/>
                  <a:pt x="79723" y="5120316"/>
                  <a:pt x="20337" y="5113040"/>
                </a:cubicBezTo>
                <a:lnTo>
                  <a:pt x="0" y="5112243"/>
                </a:lnTo>
                <a:close/>
              </a:path>
            </a:pathLst>
          </a:custGeom>
          <a:ln>
            <a:noFill/>
          </a:ln>
          <a:effectLst>
            <a:outerShdw blurRad="254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>
          <a:xfrm>
            <a:off x="778356" y="1071350"/>
            <a:ext cx="3581372" cy="1339382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GB" sz="3100"/>
              <a:t>Common questions</a:t>
            </a:r>
          </a:p>
        </p:txBody>
      </p:sp>
      <p:sp>
        <p:nvSpPr>
          <p:cNvPr id="24589" name="Rectangle 6">
            <a:extLst>
              <a:ext uri="{FF2B5EF4-FFF2-40B4-BE49-F238E27FC236}">
                <a16:creationId xmlns:a16="http://schemas.microsoft.com/office/drawing/2014/main" id="{F0C518C2-0AA4-470C-87B9-9CBF428FBA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23499" y="399531"/>
            <a:ext cx="1280813" cy="42898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6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891989" y="2547257"/>
            <a:ext cx="3343834" cy="3109740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GB" altLang="en-US" sz="1700"/>
              <a:t>How long should my literature review be?</a:t>
            </a:r>
          </a:p>
          <a:p>
            <a:pPr eaLnBrk="1" hangingPunct="1"/>
            <a:r>
              <a:rPr lang="en-GB" altLang="en-US" sz="1700"/>
              <a:t>How do I write a literature review?</a:t>
            </a:r>
          </a:p>
          <a:p>
            <a:pPr eaLnBrk="1" hangingPunct="1"/>
            <a:r>
              <a:rPr lang="en-GB" altLang="en-US" sz="1700"/>
              <a:t>How many chapters shall I devote to my literature review?</a:t>
            </a:r>
          </a:p>
          <a:p>
            <a:pPr eaLnBrk="1" hangingPunct="1"/>
            <a:r>
              <a:rPr lang="en-GB" altLang="en-US" sz="1700"/>
              <a:t>What type and how many sources do I need to include in my literature review?</a:t>
            </a:r>
          </a:p>
        </p:txBody>
      </p:sp>
    </p:spTree>
    <p:extLst>
      <p:ext uri="{BB962C8B-B14F-4D97-AF65-F5344CB8AC3E}">
        <p14:creationId xmlns:p14="http://schemas.microsoft.com/office/powerpoint/2010/main" val="1553032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488" name="Rectangle 20487">
            <a:extLst>
              <a:ext uri="{FF2B5EF4-FFF2-40B4-BE49-F238E27FC236}">
                <a16:creationId xmlns:a16="http://schemas.microsoft.com/office/drawing/2014/main" id="{84697CDA-BDB7-4883-B48B-1D4EDB2F0E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22313" y="934327"/>
            <a:ext cx="6693294" cy="105827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68580" tIns="34290" rIns="68580" bIns="34290" numCol="1" rtlCol="0" anchorCtr="0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en-GB" altLang="en-US"/>
              <a:t>Summary - Key Points</a:t>
            </a:r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20490" name="Freeform: Shape 20489">
            <a:extLst>
              <a:ext uri="{FF2B5EF4-FFF2-40B4-BE49-F238E27FC236}">
                <a16:creationId xmlns:a16="http://schemas.microsoft.com/office/drawing/2014/main" id="{6295B176-FA0E-4B6A-A190-5E2E82BEA5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0359" y="2337807"/>
            <a:ext cx="7203281" cy="3585866"/>
          </a:xfrm>
          <a:custGeom>
            <a:avLst/>
            <a:gdLst>
              <a:gd name="connsiteX0" fmla="*/ 0 w 9604374"/>
              <a:gd name="connsiteY0" fmla="*/ 0 h 3585866"/>
              <a:gd name="connsiteX1" fmla="*/ 9604374 w 9604374"/>
              <a:gd name="connsiteY1" fmla="*/ 0 h 3585866"/>
              <a:gd name="connsiteX2" fmla="*/ 9604374 w 9604374"/>
              <a:gd name="connsiteY2" fmla="*/ 3095088 h 3585866"/>
              <a:gd name="connsiteX3" fmla="*/ 9591455 w 9604374"/>
              <a:gd name="connsiteY3" fmla="*/ 3097044 h 3585866"/>
              <a:gd name="connsiteX4" fmla="*/ 9285147 w 9604374"/>
              <a:gd name="connsiteY4" fmla="*/ 3164182 h 3585866"/>
              <a:gd name="connsiteX5" fmla="*/ 9114078 w 9604374"/>
              <a:gd name="connsiteY5" fmla="*/ 3164299 h 3585866"/>
              <a:gd name="connsiteX6" fmla="*/ 8999665 w 9604374"/>
              <a:gd name="connsiteY6" fmla="*/ 3157864 h 3585866"/>
              <a:gd name="connsiteX7" fmla="*/ 8925240 w 9604374"/>
              <a:gd name="connsiteY7" fmla="*/ 3152135 h 3585866"/>
              <a:gd name="connsiteX8" fmla="*/ 8868257 w 9604374"/>
              <a:gd name="connsiteY8" fmla="*/ 3146819 h 3585866"/>
              <a:gd name="connsiteX9" fmla="*/ 8792363 w 9604374"/>
              <a:gd name="connsiteY9" fmla="*/ 3146856 h 3585866"/>
              <a:gd name="connsiteX10" fmla="*/ 8668399 w 9604374"/>
              <a:gd name="connsiteY10" fmla="*/ 3196893 h 3585866"/>
              <a:gd name="connsiteX11" fmla="*/ 8474043 w 9604374"/>
              <a:gd name="connsiteY11" fmla="*/ 3240734 h 3585866"/>
              <a:gd name="connsiteX12" fmla="*/ 8317555 w 9604374"/>
              <a:gd name="connsiteY12" fmla="*/ 3247156 h 3585866"/>
              <a:gd name="connsiteX13" fmla="*/ 8280111 w 9604374"/>
              <a:gd name="connsiteY13" fmla="*/ 3255812 h 3585866"/>
              <a:gd name="connsiteX14" fmla="*/ 8096088 w 9604374"/>
              <a:gd name="connsiteY14" fmla="*/ 3253903 h 3585866"/>
              <a:gd name="connsiteX15" fmla="*/ 7825642 w 9604374"/>
              <a:gd name="connsiteY15" fmla="*/ 3271628 h 3585866"/>
              <a:gd name="connsiteX16" fmla="*/ 7531820 w 9604374"/>
              <a:gd name="connsiteY16" fmla="*/ 3252671 h 3585866"/>
              <a:gd name="connsiteX17" fmla="*/ 7193751 w 9604374"/>
              <a:gd name="connsiteY17" fmla="*/ 3245192 h 3585866"/>
              <a:gd name="connsiteX18" fmla="*/ 6976768 w 9604374"/>
              <a:gd name="connsiteY18" fmla="*/ 3238559 h 3585866"/>
              <a:gd name="connsiteX19" fmla="*/ 6756462 w 9604374"/>
              <a:gd name="connsiteY19" fmla="*/ 3273268 h 3585866"/>
              <a:gd name="connsiteX20" fmla="*/ 6512214 w 9604374"/>
              <a:gd name="connsiteY20" fmla="*/ 3298845 h 3585866"/>
              <a:gd name="connsiteX21" fmla="*/ 6289569 w 9604374"/>
              <a:gd name="connsiteY21" fmla="*/ 3301118 h 3585866"/>
              <a:gd name="connsiteX22" fmla="*/ 6157816 w 9604374"/>
              <a:gd name="connsiteY22" fmla="*/ 3308643 h 3585866"/>
              <a:gd name="connsiteX23" fmla="*/ 6110062 w 9604374"/>
              <a:gd name="connsiteY23" fmla="*/ 3321185 h 3585866"/>
              <a:gd name="connsiteX24" fmla="*/ 6041832 w 9604374"/>
              <a:gd name="connsiteY24" fmla="*/ 3332190 h 3585866"/>
              <a:gd name="connsiteX25" fmla="*/ 5923195 w 9604374"/>
              <a:gd name="connsiteY25" fmla="*/ 3359104 h 3585866"/>
              <a:gd name="connsiteX26" fmla="*/ 5770972 w 9604374"/>
              <a:gd name="connsiteY26" fmla="*/ 3369893 h 3585866"/>
              <a:gd name="connsiteX27" fmla="*/ 5632583 w 9604374"/>
              <a:gd name="connsiteY27" fmla="*/ 3357730 h 3585866"/>
              <a:gd name="connsiteX28" fmla="*/ 5539996 w 9604374"/>
              <a:gd name="connsiteY28" fmla="*/ 3352890 h 3585866"/>
              <a:gd name="connsiteX29" fmla="*/ 5315460 w 9604374"/>
              <a:gd name="connsiteY29" fmla="*/ 3350411 h 3585866"/>
              <a:gd name="connsiteX30" fmla="*/ 5072455 w 9604374"/>
              <a:gd name="connsiteY30" fmla="*/ 3338147 h 3585866"/>
              <a:gd name="connsiteX31" fmla="*/ 5016364 w 9604374"/>
              <a:gd name="connsiteY31" fmla="*/ 3348937 h 3585866"/>
              <a:gd name="connsiteX32" fmla="*/ 4922276 w 9604374"/>
              <a:gd name="connsiteY32" fmla="*/ 3366515 h 3585866"/>
              <a:gd name="connsiteX33" fmla="*/ 4856444 w 9604374"/>
              <a:gd name="connsiteY33" fmla="*/ 3399463 h 3585866"/>
              <a:gd name="connsiteX34" fmla="*/ 4775993 w 9604374"/>
              <a:gd name="connsiteY34" fmla="*/ 3406312 h 3585866"/>
              <a:gd name="connsiteX35" fmla="*/ 4667320 w 9604374"/>
              <a:gd name="connsiteY35" fmla="*/ 3397926 h 3585866"/>
              <a:gd name="connsiteX36" fmla="*/ 4540268 w 9604374"/>
              <a:gd name="connsiteY36" fmla="*/ 3424464 h 3585866"/>
              <a:gd name="connsiteX37" fmla="*/ 4465491 w 9604374"/>
              <a:gd name="connsiteY37" fmla="*/ 3433154 h 3585866"/>
              <a:gd name="connsiteX38" fmla="*/ 4262864 w 9604374"/>
              <a:gd name="connsiteY38" fmla="*/ 3464075 h 3585866"/>
              <a:gd name="connsiteX39" fmla="*/ 4175005 w 9604374"/>
              <a:gd name="connsiteY39" fmla="*/ 3493545 h 3585866"/>
              <a:gd name="connsiteX40" fmla="*/ 4030100 w 9604374"/>
              <a:gd name="connsiteY40" fmla="*/ 3514212 h 3585866"/>
              <a:gd name="connsiteX41" fmla="*/ 3926631 w 9604374"/>
              <a:gd name="connsiteY41" fmla="*/ 3525304 h 3585866"/>
              <a:gd name="connsiteX42" fmla="*/ 3897306 w 9604374"/>
              <a:gd name="connsiteY42" fmla="*/ 3547095 h 3585866"/>
              <a:gd name="connsiteX43" fmla="*/ 3896886 w 9604374"/>
              <a:gd name="connsiteY43" fmla="*/ 3547500 h 3585866"/>
              <a:gd name="connsiteX44" fmla="*/ 3834004 w 9604374"/>
              <a:gd name="connsiteY44" fmla="*/ 3550510 h 3585866"/>
              <a:gd name="connsiteX45" fmla="*/ 3696227 w 9604374"/>
              <a:gd name="connsiteY45" fmla="*/ 3574175 h 3585866"/>
              <a:gd name="connsiteX46" fmla="*/ 3652821 w 9604374"/>
              <a:gd name="connsiteY46" fmla="*/ 3580368 h 3585866"/>
              <a:gd name="connsiteX47" fmla="*/ 3629691 w 9604374"/>
              <a:gd name="connsiteY47" fmla="*/ 3585866 h 3585866"/>
              <a:gd name="connsiteX48" fmla="*/ 3595018 w 9604374"/>
              <a:gd name="connsiteY48" fmla="*/ 3571623 h 3585866"/>
              <a:gd name="connsiteX49" fmla="*/ 3551656 w 9604374"/>
              <a:gd name="connsiteY49" fmla="*/ 3577800 h 3585866"/>
              <a:gd name="connsiteX50" fmla="*/ 3541558 w 9604374"/>
              <a:gd name="connsiteY50" fmla="*/ 3579797 h 3585866"/>
              <a:gd name="connsiteX51" fmla="*/ 3465708 w 9604374"/>
              <a:gd name="connsiteY51" fmla="*/ 3565931 h 3585866"/>
              <a:gd name="connsiteX52" fmla="*/ 3458313 w 9604374"/>
              <a:gd name="connsiteY52" fmla="*/ 3560366 h 3585866"/>
              <a:gd name="connsiteX53" fmla="*/ 3420278 w 9604374"/>
              <a:gd name="connsiteY53" fmla="*/ 3557947 h 3585866"/>
              <a:gd name="connsiteX54" fmla="*/ 3415952 w 9604374"/>
              <a:gd name="connsiteY54" fmla="*/ 3559424 h 3585866"/>
              <a:gd name="connsiteX55" fmla="*/ 3384432 w 9604374"/>
              <a:gd name="connsiteY55" fmla="*/ 3550905 h 3585866"/>
              <a:gd name="connsiteX56" fmla="*/ 3258039 w 9604374"/>
              <a:gd name="connsiteY56" fmla="*/ 3535884 h 3585866"/>
              <a:gd name="connsiteX57" fmla="*/ 3015008 w 9604374"/>
              <a:gd name="connsiteY57" fmla="*/ 3528000 h 3585866"/>
              <a:gd name="connsiteX58" fmla="*/ 2761910 w 9604374"/>
              <a:gd name="connsiteY58" fmla="*/ 3505496 h 3585866"/>
              <a:gd name="connsiteX59" fmla="*/ 2521923 w 9604374"/>
              <a:gd name="connsiteY59" fmla="*/ 3514208 h 3585866"/>
              <a:gd name="connsiteX60" fmla="*/ 2085894 w 9604374"/>
              <a:gd name="connsiteY60" fmla="*/ 3490122 h 3585866"/>
              <a:gd name="connsiteX61" fmla="*/ 1936305 w 9604374"/>
              <a:gd name="connsiteY61" fmla="*/ 3487966 h 3585866"/>
              <a:gd name="connsiteX62" fmla="*/ 1836080 w 9604374"/>
              <a:gd name="connsiteY62" fmla="*/ 3487150 h 3585866"/>
              <a:gd name="connsiteX63" fmla="*/ 1829133 w 9604374"/>
              <a:gd name="connsiteY63" fmla="*/ 3489437 h 3585866"/>
              <a:gd name="connsiteX64" fmla="*/ 1801140 w 9604374"/>
              <a:gd name="connsiteY64" fmla="*/ 3490787 h 3585866"/>
              <a:gd name="connsiteX65" fmla="*/ 1793476 w 9604374"/>
              <a:gd name="connsiteY65" fmla="*/ 3500921 h 3585866"/>
              <a:gd name="connsiteX66" fmla="*/ 1699923 w 9604374"/>
              <a:gd name="connsiteY66" fmla="*/ 3509706 h 3585866"/>
              <a:gd name="connsiteX67" fmla="*/ 1474760 w 9604374"/>
              <a:gd name="connsiteY67" fmla="*/ 3513685 h 3585866"/>
              <a:gd name="connsiteX68" fmla="*/ 1308130 w 9604374"/>
              <a:gd name="connsiteY68" fmla="*/ 3496703 h 3585866"/>
              <a:gd name="connsiteX69" fmla="*/ 1252381 w 9604374"/>
              <a:gd name="connsiteY69" fmla="*/ 3506093 h 3585866"/>
              <a:gd name="connsiteX70" fmla="*/ 1174550 w 9604374"/>
              <a:gd name="connsiteY70" fmla="*/ 3512642 h 3585866"/>
              <a:gd name="connsiteX71" fmla="*/ 924455 w 9604374"/>
              <a:gd name="connsiteY71" fmla="*/ 3507283 h 3585866"/>
              <a:gd name="connsiteX72" fmla="*/ 718373 w 9604374"/>
              <a:gd name="connsiteY72" fmla="*/ 3511753 h 3585866"/>
              <a:gd name="connsiteX73" fmla="*/ 600444 w 9604374"/>
              <a:gd name="connsiteY73" fmla="*/ 3520899 h 3585866"/>
              <a:gd name="connsiteX74" fmla="*/ 351173 w 9604374"/>
              <a:gd name="connsiteY74" fmla="*/ 3495843 h 3585866"/>
              <a:gd name="connsiteX75" fmla="*/ 108372 w 9604374"/>
              <a:gd name="connsiteY75" fmla="*/ 3484386 h 3585866"/>
              <a:gd name="connsiteX76" fmla="*/ 6467 w 9604374"/>
              <a:gd name="connsiteY76" fmla="*/ 3476532 h 3585866"/>
              <a:gd name="connsiteX77" fmla="*/ 0 w 9604374"/>
              <a:gd name="connsiteY77" fmla="*/ 3475412 h 3585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9604374" h="3585866">
                <a:moveTo>
                  <a:pt x="0" y="0"/>
                </a:moveTo>
                <a:lnTo>
                  <a:pt x="9604374" y="0"/>
                </a:lnTo>
                <a:lnTo>
                  <a:pt x="9604374" y="3095088"/>
                </a:lnTo>
                <a:lnTo>
                  <a:pt x="9591455" y="3097044"/>
                </a:lnTo>
                <a:cubicBezTo>
                  <a:pt x="9496183" y="3133516"/>
                  <a:pt x="9411472" y="3121301"/>
                  <a:pt x="9285147" y="3164182"/>
                </a:cubicBezTo>
                <a:cubicBezTo>
                  <a:pt x="9222914" y="3162781"/>
                  <a:pt x="9174371" y="3173454"/>
                  <a:pt x="9114078" y="3164299"/>
                </a:cubicBezTo>
                <a:cubicBezTo>
                  <a:pt x="9087411" y="3155904"/>
                  <a:pt x="9030947" y="3180906"/>
                  <a:pt x="8999665" y="3157864"/>
                </a:cubicBezTo>
                <a:cubicBezTo>
                  <a:pt x="8997339" y="3174606"/>
                  <a:pt x="8938300" y="3159909"/>
                  <a:pt x="8925240" y="3152135"/>
                </a:cubicBezTo>
                <a:cubicBezTo>
                  <a:pt x="8910091" y="3159441"/>
                  <a:pt x="8884639" y="3146109"/>
                  <a:pt x="8868257" y="3146819"/>
                </a:cubicBezTo>
                <a:cubicBezTo>
                  <a:pt x="8835852" y="3110204"/>
                  <a:pt x="8832251" y="3167659"/>
                  <a:pt x="8792363" y="3146856"/>
                </a:cubicBezTo>
                <a:cubicBezTo>
                  <a:pt x="8774838" y="3159285"/>
                  <a:pt x="8715420" y="3185652"/>
                  <a:pt x="8668399" y="3196893"/>
                </a:cubicBezTo>
                <a:cubicBezTo>
                  <a:pt x="8575902" y="3221445"/>
                  <a:pt x="8569506" y="3250654"/>
                  <a:pt x="8474043" y="3240734"/>
                </a:cubicBezTo>
                <a:cubicBezTo>
                  <a:pt x="8460613" y="3264436"/>
                  <a:pt x="8297088" y="3204738"/>
                  <a:pt x="8317555" y="3247156"/>
                </a:cubicBezTo>
                <a:cubicBezTo>
                  <a:pt x="8285696" y="3245083"/>
                  <a:pt x="8262352" y="3228203"/>
                  <a:pt x="8280111" y="3255812"/>
                </a:cubicBezTo>
                <a:lnTo>
                  <a:pt x="8096088" y="3253903"/>
                </a:lnTo>
                <a:cubicBezTo>
                  <a:pt x="7994084" y="3261603"/>
                  <a:pt x="7930388" y="3281921"/>
                  <a:pt x="7825642" y="3271628"/>
                </a:cubicBezTo>
                <a:cubicBezTo>
                  <a:pt x="7723046" y="3270395"/>
                  <a:pt x="7671282" y="3252297"/>
                  <a:pt x="7531820" y="3252671"/>
                </a:cubicBezTo>
                <a:cubicBezTo>
                  <a:pt x="7433606" y="3250277"/>
                  <a:pt x="7293100" y="3236234"/>
                  <a:pt x="7193751" y="3245192"/>
                </a:cubicBezTo>
                <a:cubicBezTo>
                  <a:pt x="7074822" y="3223769"/>
                  <a:pt x="7104250" y="3250265"/>
                  <a:pt x="6976768" y="3238559"/>
                </a:cubicBezTo>
                <a:cubicBezTo>
                  <a:pt x="6921032" y="3284865"/>
                  <a:pt x="6823818" y="3261794"/>
                  <a:pt x="6756462" y="3273268"/>
                </a:cubicBezTo>
                <a:cubicBezTo>
                  <a:pt x="6679037" y="3283316"/>
                  <a:pt x="6590030" y="3294204"/>
                  <a:pt x="6512214" y="3298845"/>
                </a:cubicBezTo>
                <a:cubicBezTo>
                  <a:pt x="6450581" y="3277980"/>
                  <a:pt x="6366042" y="3329199"/>
                  <a:pt x="6289569" y="3301118"/>
                </a:cubicBezTo>
                <a:cubicBezTo>
                  <a:pt x="6261432" y="3294355"/>
                  <a:pt x="6174310" y="3295209"/>
                  <a:pt x="6157816" y="3308643"/>
                </a:cubicBezTo>
                <a:cubicBezTo>
                  <a:pt x="6139648" y="3311557"/>
                  <a:pt x="6118459" y="3306799"/>
                  <a:pt x="6110062" y="3321185"/>
                </a:cubicBezTo>
                <a:cubicBezTo>
                  <a:pt x="6096189" y="3338498"/>
                  <a:pt x="6032810" y="3311765"/>
                  <a:pt x="6041832" y="3332190"/>
                </a:cubicBezTo>
                <a:cubicBezTo>
                  <a:pt x="5996830" y="3313871"/>
                  <a:pt x="5961033" y="3350141"/>
                  <a:pt x="5923195" y="3359104"/>
                </a:cubicBezTo>
                <a:cubicBezTo>
                  <a:pt x="5887750" y="3340930"/>
                  <a:pt x="5853570" y="3365323"/>
                  <a:pt x="5770972" y="3369893"/>
                </a:cubicBezTo>
                <a:cubicBezTo>
                  <a:pt x="5731993" y="3348876"/>
                  <a:pt x="5705091" y="3385599"/>
                  <a:pt x="5632583" y="3357730"/>
                </a:cubicBezTo>
                <a:cubicBezTo>
                  <a:pt x="5594087" y="3357562"/>
                  <a:pt x="5606154" y="3357443"/>
                  <a:pt x="5539996" y="3352890"/>
                </a:cubicBezTo>
                <a:cubicBezTo>
                  <a:pt x="5439049" y="3348000"/>
                  <a:pt x="5408459" y="3356166"/>
                  <a:pt x="5315460" y="3350411"/>
                </a:cubicBezTo>
                <a:cubicBezTo>
                  <a:pt x="5211119" y="3348356"/>
                  <a:pt x="5208881" y="3372469"/>
                  <a:pt x="5072455" y="3338147"/>
                </a:cubicBezTo>
                <a:cubicBezTo>
                  <a:pt x="5061717" y="3354508"/>
                  <a:pt x="5045493" y="3355753"/>
                  <a:pt x="5016364" y="3348937"/>
                </a:cubicBezTo>
                <a:cubicBezTo>
                  <a:pt x="4965900" y="3349130"/>
                  <a:pt x="4977835" y="3389131"/>
                  <a:pt x="4922276" y="3366515"/>
                </a:cubicBezTo>
                <a:cubicBezTo>
                  <a:pt x="4935702" y="3387794"/>
                  <a:pt x="4828733" y="3377760"/>
                  <a:pt x="4856444" y="3399463"/>
                </a:cubicBezTo>
                <a:cubicBezTo>
                  <a:pt x="4827698" y="3420094"/>
                  <a:pt x="4805019" y="3388256"/>
                  <a:pt x="4775993" y="3406312"/>
                </a:cubicBezTo>
                <a:cubicBezTo>
                  <a:pt x="4744470" y="3406056"/>
                  <a:pt x="4706605" y="3394901"/>
                  <a:pt x="4667320" y="3397926"/>
                </a:cubicBezTo>
                <a:cubicBezTo>
                  <a:pt x="4613435" y="3387476"/>
                  <a:pt x="4608100" y="3410487"/>
                  <a:pt x="4540268" y="3424464"/>
                </a:cubicBezTo>
                <a:cubicBezTo>
                  <a:pt x="4508279" y="3412969"/>
                  <a:pt x="4485989" y="3420063"/>
                  <a:pt x="4465491" y="3433154"/>
                </a:cubicBezTo>
                <a:cubicBezTo>
                  <a:pt x="4396498" y="3432601"/>
                  <a:pt x="4338078" y="3453569"/>
                  <a:pt x="4262864" y="3464075"/>
                </a:cubicBezTo>
                <a:cubicBezTo>
                  <a:pt x="4180249" y="3483394"/>
                  <a:pt x="4225769" y="3479019"/>
                  <a:pt x="4175005" y="3493545"/>
                </a:cubicBezTo>
                <a:lnTo>
                  <a:pt x="4030100" y="3514212"/>
                </a:lnTo>
                <a:lnTo>
                  <a:pt x="3926631" y="3525304"/>
                </a:lnTo>
                <a:lnTo>
                  <a:pt x="3897306" y="3547095"/>
                </a:lnTo>
                <a:lnTo>
                  <a:pt x="3896886" y="3547500"/>
                </a:lnTo>
                <a:lnTo>
                  <a:pt x="3834004" y="3550510"/>
                </a:lnTo>
                <a:cubicBezTo>
                  <a:pt x="3800562" y="3554957"/>
                  <a:pt x="3734185" y="3568533"/>
                  <a:pt x="3696227" y="3574175"/>
                </a:cubicBezTo>
                <a:cubicBezTo>
                  <a:pt x="3661780" y="3570074"/>
                  <a:pt x="3640587" y="3551815"/>
                  <a:pt x="3652821" y="3580368"/>
                </a:cubicBezTo>
                <a:cubicBezTo>
                  <a:pt x="3641506" y="3579831"/>
                  <a:pt x="3634593" y="3582151"/>
                  <a:pt x="3629691" y="3585866"/>
                </a:cubicBezTo>
                <a:lnTo>
                  <a:pt x="3595018" y="3571623"/>
                </a:lnTo>
                <a:lnTo>
                  <a:pt x="3551656" y="3577800"/>
                </a:lnTo>
                <a:lnTo>
                  <a:pt x="3541558" y="3579797"/>
                </a:lnTo>
                <a:lnTo>
                  <a:pt x="3465708" y="3565931"/>
                </a:lnTo>
                <a:lnTo>
                  <a:pt x="3458313" y="3560366"/>
                </a:lnTo>
                <a:cubicBezTo>
                  <a:pt x="3450380" y="3556940"/>
                  <a:pt x="3439090" y="3555355"/>
                  <a:pt x="3420278" y="3557947"/>
                </a:cubicBezTo>
                <a:lnTo>
                  <a:pt x="3415952" y="3559424"/>
                </a:lnTo>
                <a:lnTo>
                  <a:pt x="3384432" y="3550905"/>
                </a:lnTo>
                <a:cubicBezTo>
                  <a:pt x="3374259" y="3547029"/>
                  <a:pt x="3265415" y="3542149"/>
                  <a:pt x="3258039" y="3535884"/>
                </a:cubicBezTo>
                <a:cubicBezTo>
                  <a:pt x="3138852" y="3551394"/>
                  <a:pt x="3130647" y="3523871"/>
                  <a:pt x="3015008" y="3528000"/>
                </a:cubicBezTo>
                <a:cubicBezTo>
                  <a:pt x="2914857" y="3486061"/>
                  <a:pt x="2851687" y="3511605"/>
                  <a:pt x="2761910" y="3505496"/>
                </a:cubicBezTo>
                <a:cubicBezTo>
                  <a:pt x="2676401" y="3501198"/>
                  <a:pt x="2636809" y="3514769"/>
                  <a:pt x="2521923" y="3514208"/>
                </a:cubicBezTo>
                <a:cubicBezTo>
                  <a:pt x="2400197" y="3505062"/>
                  <a:pt x="2222818" y="3509922"/>
                  <a:pt x="2085894" y="3490122"/>
                </a:cubicBezTo>
                <a:cubicBezTo>
                  <a:pt x="1978312" y="3483748"/>
                  <a:pt x="1977940" y="3488460"/>
                  <a:pt x="1936305" y="3487966"/>
                </a:cubicBezTo>
                <a:cubicBezTo>
                  <a:pt x="1922459" y="3490683"/>
                  <a:pt x="1849334" y="3482739"/>
                  <a:pt x="1836080" y="3487150"/>
                </a:cubicBezTo>
                <a:lnTo>
                  <a:pt x="1829133" y="3489437"/>
                </a:lnTo>
                <a:lnTo>
                  <a:pt x="1801140" y="3490787"/>
                </a:lnTo>
                <a:lnTo>
                  <a:pt x="1793476" y="3500921"/>
                </a:lnTo>
                <a:lnTo>
                  <a:pt x="1699923" y="3509706"/>
                </a:lnTo>
                <a:cubicBezTo>
                  <a:pt x="1637728" y="3485036"/>
                  <a:pt x="1584624" y="3514467"/>
                  <a:pt x="1474760" y="3513685"/>
                </a:cubicBezTo>
                <a:cubicBezTo>
                  <a:pt x="1445646" y="3505164"/>
                  <a:pt x="1329781" y="3484421"/>
                  <a:pt x="1308130" y="3496703"/>
                </a:cubicBezTo>
                <a:cubicBezTo>
                  <a:pt x="1287409" y="3498430"/>
                  <a:pt x="1265391" y="3492347"/>
                  <a:pt x="1252381" y="3506093"/>
                </a:cubicBezTo>
                <a:cubicBezTo>
                  <a:pt x="1232588" y="3522393"/>
                  <a:pt x="1170020" y="3491785"/>
                  <a:pt x="1174550" y="3512642"/>
                </a:cubicBezTo>
                <a:cubicBezTo>
                  <a:pt x="1119896" y="3512841"/>
                  <a:pt x="1000484" y="3507431"/>
                  <a:pt x="924455" y="3507283"/>
                </a:cubicBezTo>
                <a:cubicBezTo>
                  <a:pt x="887180" y="3483915"/>
                  <a:pt x="777361" y="3516071"/>
                  <a:pt x="718373" y="3511753"/>
                </a:cubicBezTo>
                <a:cubicBezTo>
                  <a:pt x="666588" y="3513355"/>
                  <a:pt x="661645" y="3525551"/>
                  <a:pt x="600444" y="3520899"/>
                </a:cubicBezTo>
                <a:cubicBezTo>
                  <a:pt x="491334" y="3516943"/>
                  <a:pt x="451794" y="3507522"/>
                  <a:pt x="351173" y="3495843"/>
                </a:cubicBezTo>
                <a:cubicBezTo>
                  <a:pt x="237121" y="3487112"/>
                  <a:pt x="235857" y="3499212"/>
                  <a:pt x="108372" y="3484386"/>
                </a:cubicBezTo>
                <a:cubicBezTo>
                  <a:pt x="86318" y="3481054"/>
                  <a:pt x="40657" y="3480329"/>
                  <a:pt x="6467" y="3476532"/>
                </a:cubicBezTo>
                <a:lnTo>
                  <a:pt x="0" y="3475412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492" name="Rectangle 6">
            <a:extLst>
              <a:ext uri="{FF2B5EF4-FFF2-40B4-BE49-F238E27FC236}">
                <a16:creationId xmlns:a16="http://schemas.microsoft.com/office/drawing/2014/main" id="{48F779DE-4744-42D6-9C74-33EC94460C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6295" y="2190741"/>
            <a:ext cx="1011410" cy="40780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70127 w 2201784"/>
              <a:gd name="connsiteY2" fmla="*/ 33245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70127 w 2201784"/>
              <a:gd name="connsiteY2" fmla="*/ 33245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cubicBezTo>
                  <a:pt x="781874" y="4129"/>
                  <a:pt x="1607589" y="24681"/>
                  <a:pt x="2170127" y="33245"/>
                </a:cubicBezTo>
                <a:cubicBezTo>
                  <a:pt x="2169852" y="63908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35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55905" y="2752316"/>
            <a:ext cx="6232189" cy="275684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68580" tIns="34290" rIns="68580" bIns="34290" numCol="1" rtlCol="0" anchorCtr="0" compatLnSpc="1">
            <a:prstTxWarp prst="textNoShape">
              <a:avLst/>
            </a:prstTxWarp>
            <a:normAutofit/>
          </a:bodyPr>
          <a:lstStyle/>
          <a:p>
            <a:r>
              <a:rPr lang="en-GB" altLang="en-US" sz="1700"/>
              <a:t>The literature is a critical part of understanding the subject that you are researching</a:t>
            </a:r>
          </a:p>
          <a:p>
            <a:r>
              <a:rPr lang="en-GB" altLang="en-US" sz="1700"/>
              <a:t>It establishes the ‘landscape’ of that subject</a:t>
            </a:r>
          </a:p>
          <a:p>
            <a:r>
              <a:rPr lang="en-GB" altLang="en-US" sz="1700"/>
              <a:t>Writing a literature review: review the main ideas and research relating to your chosen area of interest.</a:t>
            </a:r>
            <a:endParaRPr lang="en-US" altLang="en-US" sz="1700"/>
          </a:p>
          <a:p>
            <a:r>
              <a:rPr lang="en-GB" altLang="en-US" sz="1700"/>
              <a:t>Key skills can be acquired to help you get the most from your reading.</a:t>
            </a:r>
            <a:endParaRPr lang="en-US" altLang="en-US" sz="1700"/>
          </a:p>
          <a:p>
            <a:r>
              <a:rPr lang="en-GB" altLang="en-US" sz="1700"/>
              <a:t>There are traps that can use up your time and energy so make sure you know what they look like</a:t>
            </a:r>
          </a:p>
        </p:txBody>
      </p:sp>
    </p:spTree>
    <p:extLst>
      <p:ext uri="{BB962C8B-B14F-4D97-AF65-F5344CB8AC3E}">
        <p14:creationId xmlns:p14="http://schemas.microsoft.com/office/powerpoint/2010/main" val="19816047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245</Words>
  <Application>Microsoft Office PowerPoint</Application>
  <PresentationFormat>On-screen Show (4:3)</PresentationFormat>
  <Paragraphs>26</Paragraphs>
  <Slides>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Office Theme</vt:lpstr>
      <vt:lpstr>Making the Most of the Reading</vt:lpstr>
      <vt:lpstr>Getting the Most from Your Reading</vt:lpstr>
      <vt:lpstr>PowerPoint Presentation</vt:lpstr>
      <vt:lpstr>PowerPoint Presentation</vt:lpstr>
      <vt:lpstr>Common questions</vt:lpstr>
      <vt:lpstr>Summary - Key Points</vt:lpstr>
    </vt:vector>
  </TitlesOfParts>
  <Company>Swansea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Research Methods</dc:title>
  <dc:creator>Davies Paul.G.</dc:creator>
  <cp:lastModifiedBy>Badir Miftah</cp:lastModifiedBy>
  <cp:revision>27</cp:revision>
  <cp:lastPrinted>2020-02-05T13:55:48Z</cp:lastPrinted>
  <dcterms:created xsi:type="dcterms:W3CDTF">2020-02-05T11:40:31Z</dcterms:created>
  <dcterms:modified xsi:type="dcterms:W3CDTF">2023-05-12T16:31:07Z</dcterms:modified>
</cp:coreProperties>
</file>