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62" r:id="rId1"/>
  </p:sldMasterIdLst>
  <p:notesMasterIdLst>
    <p:notesMasterId r:id="rId14"/>
  </p:notesMasterIdLst>
  <p:sldIdLst>
    <p:sldId id="256" r:id="rId2"/>
    <p:sldId id="257" r:id="rId3"/>
    <p:sldId id="265" r:id="rId4"/>
    <p:sldId id="267" r:id="rId5"/>
    <p:sldId id="274" r:id="rId6"/>
    <p:sldId id="268" r:id="rId7"/>
    <p:sldId id="275" r:id="rId8"/>
    <p:sldId id="269" r:id="rId9"/>
    <p:sldId id="270" r:id="rId10"/>
    <p:sldId id="271" r:id="rId11"/>
    <p:sldId id="266" r:id="rId12"/>
    <p:sldId id="273" r:id="rId13"/>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ikalpa" initials="B" lastIdx="4" clrIdx="0">
    <p:extLst>
      <p:ext uri="{19B8F6BF-5375-455C-9EA6-DF929625EA0E}">
        <p15:presenceInfo xmlns:p15="http://schemas.microsoft.com/office/powerpoint/2012/main" userId="Bikalp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474" autoAdjust="0"/>
  </p:normalViewPr>
  <p:slideViewPr>
    <p:cSldViewPr snapToGrid="0">
      <p:cViewPr varScale="1">
        <p:scale>
          <a:sx n="77" d="100"/>
          <a:sy n="77" d="100"/>
        </p:scale>
        <p:origin x="1206" y="7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228bdaa133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228bdaa133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28bdaa133a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28bdaa133a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228bdaa133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228bdaa133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Introduction </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Octopus Energy</a:t>
            </a:r>
            <a:r>
              <a:rPr lang="en-GB"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is a global clean energy business firm established in 2015 that offers effective services and energy products to millions of users globally.  The business invests in building and flexibility, manages renewable energy and operates over a £5 billion project portfolio. The firm delivers affordable, greener energy and cutting-edge technologies to nations and customers. As a director of Octopus Energy is seeking partnership with Yingli Solar, among the earliest firms of China that deals with the photovoltaic Industry (Octopus Energy, 2026). It is a supplier of integrated photovoltaic smart energy solutions that includes power plant operations, smart manufacturing, and technological research and development (Yingli Solar, 2026). The company's industrial layout spans several bases in Baoding, Tianjin, and other regions, with its headquarters in Baoding, Hebei.</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rtl="0">
              <a:buNone/>
            </a:pPr>
            <a:endParaRPr sz="1200"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Culture and its Various Elements</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Culture is shared tradition, values, characters or rules of the organisation that shows how the actions are being carried out within the organisation. It demonstrates the collective features of the people that shape the organisation towards its objectives. Culture of the organisation acts as the vital factors for business success (Michele, 2026). Culture is something that is felt by the organisational members and it is day to day feelings and experience of employees within the organisation.  It is the basis for how the decisions are being carried out within the organisation. Organisation with strong business culture decisions is fair although it is tough the staff are focused for better performance and deliver the better results within the organisations.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Culture has its 4 basic elements such as Purpose, Vision, Values or Strategy. Company purpose is the company core goals on which the firm is established (Michele, 2026). Each of the organizations has its own purpose that drives it towards the goals. Organization purpose must not be only beneficial for the firm alone. It must work for the wellbeing of employees and society as due to the contributions of the society the business grows and succeeds. The higher the purpose of a firm the better services it must offer so that it can work for the wellbeing of all. Similarly, the Vision statement of the firm must align with the purpose of the organization. Values are the process through which the culture is put in practice. It is the code of conduct of business that is desired by firms to abide through. Strategies are the approach through which the steps are undertaken to meet the goals. A company has its own set of strategies or tactics that help it to accomplish the goals.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7247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D7FF7-F5CF-8D2B-06CD-CAC70C4B75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54650-528A-7F78-0786-9AC4AC89A38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E454052-0B30-128D-6713-80DB10A9D705}"/>
              </a:ext>
            </a:extLst>
          </p:cNvPr>
          <p:cNvSpPr>
            <a:spLocks noGrp="1"/>
          </p:cNvSpPr>
          <p:nvPr>
            <p:ph type="body" idx="1"/>
          </p:nvPr>
        </p:nvSpPr>
        <p:spPr/>
        <p:txBody>
          <a:bodyPr/>
          <a:lstStyle/>
          <a:p>
            <a:pPr marL="158750" indent="0">
              <a:buNone/>
            </a:pPr>
            <a:r>
              <a:rPr lang="en-GB"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Culture and its Various Elements</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Culture is shared tradition, values, characters or rules of the organisation that shows how the actions are being carried out within the organisation. It demonstrates the collective features of the people that shape the organisation towards its objectives. Culture of the organisation acts as the vital factors for business success (Michele, 2026). Culture is something that is felt by the organisational members and it is day to day feelings and experience of employees within the organisation.  It is the basis for how the decisions are being carried out within the organisation. Organisation with strong business culture decisions is fair although it is tough the staff are focused for better performance and deliver the better results within the organisations.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Culture has its 4 basic elements such as Purpose, Vision, Values or Strategy. Company purpose is the company core goals on which the firm is established (Michele, 2026). Each of the organizations has its own purpose that drives it towards the goals. Organization purpose must not be only beneficial for the firm alone. It must work for the wellbeing of employees and society as due to the contributions of the society the business grows and succeeds. The higher the purpose of a firm the better services it must offer so that it can work for the wellbeing of all. Similarly, the Vision statement of the firm must align with the purpose of the organization. Values are the process through which the culture is put in practice. It is the code of conduct of business that is desired by firms to abide through. Strategies are the approach through which the steps are undertaken to meet the goals. A company has its own set of strategies or tactics that help it to accomplish the goals.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0864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Theoretical underpinning on Impact of Culture </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Strong corporate cultures, particularly those that promote creativity and risk-taking, typically result in more significant innovation. To encourage such a process the organisation must be acceptable to fail and that innovation always involves some degree of unpredictability. Employers who foster an innovative culture additionally encourage their staff to act on their ideas quickly (Joe, 2026). Studies also show that a healthy work culture can be more productive and the highly engaged employees are more effective at their work process. Firms with highly competitive and hard-working cultures are less productive than cooperative working cultures. As the collaborative working utilises the team ideas or work in unity towards the common goals that increases productivity. Research indicates that businesses with engaged staff also have better customer satisfaction scores (</a:t>
            </a:r>
            <a:r>
              <a:rPr lang="en-GB" sz="12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Arifuddin</a:t>
            </a: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2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 </a:t>
            </a: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2022). Employees that are more passionate about their profession typically go and beyond what is required of them, which increases customer service. Both organisation and staff will benefit from treating customers well since it will enhance the reputation of business firms. In times of unpredictability such as when the business is going through major changes or facing financial challenges, company culture is utmost important. A firm with a strong culture is better able to deal with such kinds of issues and adjust faster, which gives its employees greater hope for the future.</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rtl="0">
              <a:buNone/>
            </a:pPr>
            <a:endParaRPr lang="en-US" sz="12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154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405E8-E045-1BBF-5FB6-468F477EFC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D6198F-BB06-FF13-CC6C-1DA7101BBEB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3903515-C8CD-58B7-D506-D99C52FFD323}"/>
              </a:ext>
            </a:extLst>
          </p:cNvPr>
          <p:cNvSpPr>
            <a:spLocks noGrp="1"/>
          </p:cNvSpPr>
          <p:nvPr>
            <p:ph type="body" idx="1"/>
          </p:nvPr>
        </p:nvSpPr>
        <p:spPr/>
        <p:txBody>
          <a:bodyPr/>
          <a:lstStyle/>
          <a:p>
            <a:pPr marL="158750" indent="0">
              <a:buNone/>
            </a:pPr>
            <a:r>
              <a:rPr lang="en-GB"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Theoretical underpinning on Impact of Culture </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Strong corporate cultures, particularly those that promote creativity and risk-taking, typically result in more significant innovation. To encourage such a process the organisation must be acceptable to fail and that innovation always involves some degree of unpredictability. Employers who foster an innovative culture additionally encourage their staff to act on their ideas quickly (Joe, 2026). Studies also show that a healthy work culture can be more productive and the highly engaged employees are more effective at their work process. Firms with highly competitive and hard-working cultures are less productive than cooperative working cultures. As the collaborative working utilises the team ideas or work in unity towards the common goals that increases productivity. Research indicates that businesses with engaged staff also have better customer satisfaction scores (</a:t>
            </a:r>
            <a:r>
              <a:rPr lang="en-GB" sz="12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Arifuddin</a:t>
            </a: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2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 </a:t>
            </a: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2022). Employees that are more passionate about their profession typically go and beyond what is required of them, which increases customer service. Both organisation and staff will benefit from treating customers well since it will enhance the reputation of business firms. In times of unpredictability such as when the business is going through major changes or facing financial challenges, company culture is utmost important. A firm with a strong culture is better able to deal with such kinds of issues and adjust faster, which gives its employees greater hope for the future.</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rtl="0">
              <a:buNone/>
            </a:pPr>
            <a:endParaRPr lang="en-US" sz="12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7088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Discussion of the Cultural Elements based on the Chinese to Overcome </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Differences in the cultural value between the UK and China is reflected in the basis of the individual and collective procedure (Tian </a:t>
            </a:r>
            <a:r>
              <a:rPr lang="en-GB" sz="12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 </a:t>
            </a: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2022). The culture of China gives importance to the group interest and they put group interest before individual interest. Regarding British culture, the industrial revolution and the Protestant reformation both had an enormous effect on the rise of British individualism. The results show that the UK has one of the highest individualism rankings in the world, which is consistent with earlier cultural research. In contrast, British people are educated to think for themselves and recognise their own purpose in life. As a result, the entire society values individuality and places a strong emphasis on independence (Asif </a:t>
            </a:r>
            <a:r>
              <a:rPr lang="en-GB" sz="12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 </a:t>
            </a: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2024). Chinese business leaders are reserved and they like to work for collective benefits and they do not easily reveal their personal identification during the business negotiations.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r>
              <a:rPr lang="en-GB"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Confucian culture makes Chinese culture based on the human relationship and the interpersonal networking act as crucial roles in negotiations and they emphasise that they must not be based on self-interest. Chinese business culture gives importance to human relationships and it is the nations of high-power distance they tend to value relationships. Consequently, Chinese business negotiators typically concentrate on improving the two parties' relationship before any official discussions. Negotiators may refuse to agree to an agreement if they are not respectful and trustworthy. As a result, the Chinese usually stay clear of constructive conflict during talks and do not quickly turn to the legal procedure. Chinese are tolerant of inequality, which leads to asymmetrical relationships between managers and employees and no safeguards against misuse of power by superiors. However, because of China's strong collectivism culture, it is common for those with deeper in-group ties to receive higher priority when it comes to hiring and promotions inside a corporation. Individual connections are more important than teamwork and tasks.</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58750" indent="0">
              <a:buNone/>
            </a:pP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3262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1" i="0" u="none" strike="noStrike" cap="none" dirty="0">
                <a:solidFill>
                  <a:srgbClr val="000000"/>
                </a:solidFill>
                <a:effectLst/>
                <a:latin typeface="Arial"/>
                <a:ea typeface="Arial"/>
                <a:cs typeface="Arial"/>
                <a:sym typeface="Arial"/>
              </a:rPr>
              <a:t>Negotiation Strategies for a Successful Deal</a:t>
            </a:r>
            <a:endParaRPr lang="en-IN" sz="1100" b="1" i="0" u="none" strike="noStrike" cap="none" dirty="0">
              <a:solidFill>
                <a:srgbClr val="000000"/>
              </a:solidFill>
              <a:effectLst/>
              <a:latin typeface="Arial"/>
              <a:ea typeface="Arial"/>
              <a:cs typeface="Arial"/>
              <a:sym typeface="Arial"/>
            </a:endParaRPr>
          </a:p>
          <a:p>
            <a:pPr marL="158750" indent="0">
              <a:buNone/>
            </a:pPr>
            <a:r>
              <a:rPr lang="en-GB" sz="1100" b="1" i="0" u="none" strike="noStrike" cap="none" dirty="0">
                <a:solidFill>
                  <a:srgbClr val="000000"/>
                </a:solidFill>
                <a:effectLst/>
                <a:latin typeface="Arial"/>
                <a:ea typeface="Arial"/>
                <a:cs typeface="Arial"/>
                <a:sym typeface="Arial"/>
              </a:rPr>
              <a:t>Training and Development: </a:t>
            </a:r>
            <a:r>
              <a:rPr lang="en-GB" sz="1100" b="0" i="0" u="none" strike="noStrike" cap="none" dirty="0">
                <a:solidFill>
                  <a:srgbClr val="000000"/>
                </a:solidFill>
                <a:effectLst/>
                <a:latin typeface="Arial"/>
                <a:ea typeface="Arial"/>
                <a:cs typeface="Arial"/>
                <a:sym typeface="Arial"/>
              </a:rPr>
              <a:t>In Octopus Energy and Yingli Solar joint business the Octopus energy must make the department comprising employees from UK and China. Octopus Energy must provide language training to its managers or leaders that will lead the business in China. Octopus Energy has to provide cultural training that will help to better understand the cultural differences between the UK and China (Nachum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2022). It is challenging to adapt an employee's own cultural preferences; a joint venture's organisational culture should foster understanding of many national cultures. Language training plays an important role for effective organisational communication, as individuals rely on language to convey ideas or thoughts. Leaders of Octopus Energy must learn and adapt to Chinese language and culture so that effective communication or personal relationships can be maintained and sustained.</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1" i="0" u="none" strike="noStrike" cap="none" dirty="0">
                <a:solidFill>
                  <a:srgbClr val="000000"/>
                </a:solidFill>
                <a:effectLst/>
                <a:latin typeface="Arial"/>
                <a:ea typeface="Arial"/>
                <a:cs typeface="Arial"/>
                <a:sym typeface="Arial"/>
              </a:rPr>
              <a:t>Market Research: </a:t>
            </a:r>
            <a:r>
              <a:rPr lang="en-GB" sz="1100" b="0" i="0" u="none" strike="noStrike" cap="none" dirty="0">
                <a:solidFill>
                  <a:srgbClr val="000000"/>
                </a:solidFill>
                <a:effectLst/>
                <a:latin typeface="Arial"/>
                <a:ea typeface="Arial"/>
                <a:cs typeface="Arial"/>
                <a:sym typeface="Arial"/>
              </a:rPr>
              <a:t>It is a vital aspect of the business procedure and Octopus Energy must conduct the proper market research before entering the Chinese market. Octopus energy must properly understand Chinese cultural beliefs, laws and needs or demands of Chinese customers. Companies must hire a leader that can understand the Chinese language properly (Bai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2024). That will help Octopus Energy to better communicate and understand the Chinese market. Through better understanding the cultural values, laws and needs of Chinese customers Octopus energy can adopt the effective business strategies that will help them to sustain in the Chinese market.       </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dirty="0"/>
          </a:p>
        </p:txBody>
      </p:sp>
    </p:spTree>
    <p:extLst>
      <p:ext uri="{BB962C8B-B14F-4D97-AF65-F5344CB8AC3E}">
        <p14:creationId xmlns:p14="http://schemas.microsoft.com/office/powerpoint/2010/main" val="696694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1" i="0" u="none" strike="noStrike" cap="none" dirty="0">
                <a:solidFill>
                  <a:srgbClr val="000000"/>
                </a:solidFill>
                <a:effectLst/>
                <a:latin typeface="Arial"/>
                <a:ea typeface="Arial"/>
                <a:cs typeface="Arial"/>
                <a:sym typeface="Arial"/>
              </a:rPr>
              <a:t>Conclusion </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From the above discussion it can be concluded that it is utmost necessary for Octopus energy to better </a:t>
            </a:r>
            <a:r>
              <a:rPr lang="en-GB" sz="1100" b="0" i="0" u="none" strike="noStrike" cap="none" dirty="0" err="1">
                <a:solidFill>
                  <a:srgbClr val="000000"/>
                </a:solidFill>
                <a:effectLst/>
                <a:latin typeface="Arial"/>
                <a:ea typeface="Arial"/>
                <a:cs typeface="Arial"/>
                <a:sym typeface="Arial"/>
              </a:rPr>
              <a:t>unders</a:t>
            </a: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tend the Chinese market and culture before doing any business approach. Chinese culture is collaborative and they value interpersonal relationships so it's better for UK firms to better understand them and deal with them. Assessing the Chinese customers' needs and demands is necessary as it will help to equip better strategies for business in China. Also, the business culture must be healthy so that the employees can work from their level best efforts to increase organisational performance.  </a:t>
            </a:r>
            <a:br>
              <a:rPr lang="en-GB" sz="1100" b="0" i="0" u="none" strike="noStrike" cap="none" dirty="0">
                <a:solidFill>
                  <a:srgbClr val="000000"/>
                </a:solidFill>
                <a:effectLst/>
                <a:latin typeface="Arial"/>
                <a:ea typeface="Arial"/>
                <a:cs typeface="Arial"/>
                <a:sym typeface="Arial"/>
              </a:rPr>
            </a:br>
            <a:endParaRPr lang="en-IN" sz="1100" b="0" i="0" u="none" strike="noStrike" cap="none" dirty="0">
              <a:solidFill>
                <a:srgbClr val="000000"/>
              </a:solidFill>
              <a:effectLst/>
              <a:latin typeface="Arial"/>
              <a:ea typeface="Arial"/>
              <a:cs typeface="Arial"/>
              <a:sym typeface="Arial"/>
            </a:endParaRPr>
          </a:p>
          <a:p>
            <a:pPr marL="158750" indent="0">
              <a:buNone/>
            </a:pPr>
            <a:endParaRPr lang="en-IN" dirty="0"/>
          </a:p>
        </p:txBody>
      </p:sp>
    </p:spTree>
    <p:extLst>
      <p:ext uri="{BB962C8B-B14F-4D97-AF65-F5344CB8AC3E}">
        <p14:creationId xmlns:p14="http://schemas.microsoft.com/office/powerpoint/2010/main" val="3352760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228bdaa133a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228bdaa133a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2576443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568161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3495880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5961044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3/14/26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72626593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3/14/26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65539659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3/14/26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766750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09693673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9433681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3580673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14726906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82352646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0950465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7247174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6215234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084778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775572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4AAD347D-5ACD-4C99-B74B-A9C85AD731AF}" type="datetimeFigureOut">
              <a:rPr lang="en-US" smtClean="0"/>
              <a:t>3/14/26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87789256"/>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_Toc221278111"/><Relationship Id="rId3" Type="http://schemas.openxmlformats.org/officeDocument/2006/relationships/hyperlink" Target="#_Toc221278106"/><Relationship Id="rId7" Type="http://schemas.openxmlformats.org/officeDocument/2006/relationships/hyperlink" Target="#_Toc221278110"/><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hyperlink" Target="#_Toc221278109"/><Relationship Id="rId5" Type="http://schemas.openxmlformats.org/officeDocument/2006/relationships/hyperlink" Target="#_Toc221278108"/><Relationship Id="rId4" Type="http://schemas.openxmlformats.org/officeDocument/2006/relationships/hyperlink" Target="#_Toc221278107"/></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hyperlink" Target="https://www.forbes.com/councils/forbesfinancecouncil/2022/08/10/how-does-company-culture-affect-business-performance/" TargetMode="External"/><Relationship Id="rId2" Type="http://schemas.openxmlformats.org/officeDocument/2006/relationships/notesSlide" Target="../notesSlides/notesSlide11.xml"/><Relationship Id="rId1" Type="http://schemas.openxmlformats.org/officeDocument/2006/relationships/slideLayout" Target="../slideLayouts/slideLayout17.xml"/><Relationship Id="rId5" Type="http://schemas.openxmlformats.org/officeDocument/2006/relationships/hyperlink" Target="https://www.yinglisolar.com/en" TargetMode="External"/><Relationship Id="rId4" Type="http://schemas.openxmlformats.org/officeDocument/2006/relationships/hyperlink" Target="https://octopus.energy/press/about-octopus-energy/#:~:text=Octopus%20Energy%20is%20a%20global,information%2C%20check%20out%20our%20websit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36336" y="94295"/>
            <a:ext cx="8520600" cy="1095677"/>
          </a:xfrm>
          <a:prstGeom prst="rect">
            <a:avLst/>
          </a:prstGeom>
        </p:spPr>
        <p:txBody>
          <a:bodyPr spcFirstLastPara="1" wrap="square" lIns="91425" tIns="91425" rIns="91425" bIns="91425" anchor="t" anchorCtr="0">
            <a:normAutofit fontScale="90000"/>
          </a:bodyPr>
          <a:lstStyle/>
          <a:p>
            <a:pPr algn="ctr"/>
            <a:r>
              <a:rPr lang="en-GB" sz="2200" b="1" dirty="0">
                <a:solidFill>
                  <a:schemeClr val="accent2"/>
                </a:solidFill>
                <a:latin typeface="Algerian" panose="04020705040A02060702" pitchFamily="82" charset="0"/>
              </a:rPr>
              <a:t>International Business Communication</a:t>
            </a:r>
            <a:br>
              <a:rPr lang="en-GB" sz="2200" b="1" dirty="0">
                <a:solidFill>
                  <a:schemeClr val="accent2"/>
                </a:solidFill>
                <a:latin typeface="Algerian" panose="04020705040A02060702" pitchFamily="82" charset="0"/>
              </a:rPr>
            </a:br>
            <a:br>
              <a:rPr lang="en-GB" sz="2200" b="1" dirty="0">
                <a:solidFill>
                  <a:schemeClr val="accent2"/>
                </a:solidFill>
                <a:latin typeface="Algerian" panose="04020705040A02060702" pitchFamily="82" charset="0"/>
              </a:rPr>
            </a:br>
            <a:r>
              <a:rPr lang="en-GB" sz="2200" b="1" dirty="0">
                <a:solidFill>
                  <a:schemeClr val="accent2"/>
                </a:solidFill>
                <a:latin typeface="Algerian" panose="04020705040A02060702" pitchFamily="82" charset="0"/>
              </a:rPr>
              <a:t>Component 2 Presentation</a:t>
            </a:r>
            <a:br>
              <a:rPr lang="en-GB" sz="2200" b="1" dirty="0">
                <a:solidFill>
                  <a:schemeClr val="accent2"/>
                </a:solidFill>
                <a:latin typeface="Algerian" panose="04020705040A02060702" pitchFamily="82" charset="0"/>
              </a:rPr>
            </a:br>
            <a:r>
              <a:rPr lang="en-GB" sz="2200" b="1" dirty="0" err="1">
                <a:solidFill>
                  <a:schemeClr val="accent2"/>
                </a:solidFill>
                <a:latin typeface="Algerian" panose="04020705040A02060702" pitchFamily="82" charset="0"/>
              </a:rPr>
              <a:t>Florentina</a:t>
            </a:r>
            <a:r>
              <a:rPr lang="en-GB" sz="2200" b="1" dirty="0">
                <a:solidFill>
                  <a:schemeClr val="accent2"/>
                </a:solidFill>
                <a:latin typeface="Algerian" panose="04020705040A02060702" pitchFamily="82" charset="0"/>
              </a:rPr>
              <a:t> </a:t>
            </a:r>
            <a:r>
              <a:rPr lang="en-GB" sz="2200" b="1" dirty="0" err="1">
                <a:solidFill>
                  <a:schemeClr val="accent2"/>
                </a:solidFill>
                <a:latin typeface="Algerian" panose="04020705040A02060702" pitchFamily="82" charset="0"/>
              </a:rPr>
              <a:t>Cosma</a:t>
            </a:r>
            <a:r>
              <a:rPr lang="en-GB" sz="2200" b="1" dirty="0">
                <a:solidFill>
                  <a:schemeClr val="accent2"/>
                </a:solidFill>
                <a:latin typeface="Algerian" panose="04020705040A02060702" pitchFamily="82" charset="0"/>
              </a:rPr>
              <a:t> : 2213581</a:t>
            </a:r>
            <a:br>
              <a:rPr lang="en-GB" sz="2200" b="1" dirty="0">
                <a:solidFill>
                  <a:schemeClr val="accent2"/>
                </a:solidFill>
                <a:latin typeface="Algerian" panose="04020705040A02060702" pitchFamily="82" charset="0"/>
              </a:rPr>
            </a:br>
            <a:r>
              <a:rPr lang="en-GB" sz="2200" b="1" dirty="0">
                <a:solidFill>
                  <a:schemeClr val="accent2"/>
                </a:solidFill>
                <a:latin typeface="Algerian" panose="04020705040A02060702" pitchFamily="82" charset="0"/>
              </a:rPr>
              <a:t>Lecturer: </a:t>
            </a:r>
            <a:r>
              <a:rPr lang="en-GB" sz="2200" b="1" dirty="0" err="1">
                <a:solidFill>
                  <a:schemeClr val="accent2"/>
                </a:solidFill>
                <a:latin typeface="Algerian" panose="04020705040A02060702" pitchFamily="82" charset="0"/>
              </a:rPr>
              <a:t>liyange</a:t>
            </a:r>
            <a:r>
              <a:rPr lang="en-GB" sz="2200" b="1" dirty="0">
                <a:solidFill>
                  <a:schemeClr val="accent2"/>
                </a:solidFill>
                <a:latin typeface="Algerian" panose="04020705040A02060702" pitchFamily="82" charset="0"/>
              </a:rPr>
              <a:t> RODRIGO</a:t>
            </a:r>
            <a:br>
              <a:rPr lang="en-IN" dirty="0">
                <a:solidFill>
                  <a:srgbClr val="FF0000"/>
                </a:solidFill>
                <a:latin typeface="Algerian" panose="04020705040A02060702" pitchFamily="82" charset="0"/>
              </a:rPr>
            </a:br>
            <a:endParaRPr lang="en-IN" dirty="0">
              <a:solidFill>
                <a:srgbClr val="FF0000"/>
              </a:solidFill>
              <a:latin typeface="Algerian" panose="04020705040A02060702" pitchFamily="82" charset="0"/>
            </a:endParaRPr>
          </a:p>
        </p:txBody>
      </p:sp>
      <p:pic>
        <p:nvPicPr>
          <p:cNvPr id="3" name="Picture 2">
            <a:extLst>
              <a:ext uri="{FF2B5EF4-FFF2-40B4-BE49-F238E27FC236}">
                <a16:creationId xmlns:a16="http://schemas.microsoft.com/office/drawing/2014/main" id="{CE482C5E-D006-4244-581D-7117EE5F70B5}"/>
              </a:ext>
            </a:extLst>
          </p:cNvPr>
          <p:cNvPicPr>
            <a:picLocks noChangeAspect="1"/>
          </p:cNvPicPr>
          <p:nvPr/>
        </p:nvPicPr>
        <p:blipFill>
          <a:blip r:embed="rId3"/>
          <a:stretch>
            <a:fillRect/>
          </a:stretch>
        </p:blipFill>
        <p:spPr>
          <a:xfrm>
            <a:off x="2427537" y="2571750"/>
            <a:ext cx="3938197" cy="2348872"/>
          </a:xfrm>
          <a:prstGeom prst="rect">
            <a:avLst/>
          </a:prstGeom>
          <a:ln>
            <a:solidFill>
              <a:schemeClr val="tx1"/>
            </a:solid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209775"/>
            <a:ext cx="8520600" cy="705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000" b="1" dirty="0">
                <a:solidFill>
                  <a:srgbClr val="0070C0"/>
                </a:solidFill>
                <a:latin typeface="Times New Roman"/>
                <a:ea typeface="Times New Roman"/>
                <a:cs typeface="Times New Roman"/>
                <a:sym typeface="Times New Roman"/>
              </a:rPr>
              <a:t>Table</a:t>
            </a:r>
            <a:r>
              <a:rPr lang="en-GB" sz="2000" b="1" dirty="0">
                <a:solidFill>
                  <a:srgbClr val="0000FF"/>
                </a:solidFill>
                <a:latin typeface="Times New Roman"/>
                <a:ea typeface="Times New Roman"/>
                <a:cs typeface="Times New Roman"/>
                <a:sym typeface="Times New Roman"/>
              </a:rPr>
              <a:t> of contents </a:t>
            </a:r>
            <a:endParaRPr u="sng" dirty="0">
              <a:solidFill>
                <a:srgbClr val="0000FF"/>
              </a:solidFill>
            </a:endParaRPr>
          </a:p>
        </p:txBody>
      </p:sp>
      <p:sp>
        <p:nvSpPr>
          <p:cNvPr id="4" name="Rectangle 2">
            <a:extLst>
              <a:ext uri="{FF2B5EF4-FFF2-40B4-BE49-F238E27FC236}">
                <a16:creationId xmlns:a16="http://schemas.microsoft.com/office/drawing/2014/main" id="{54F3BE40-65C0-4C14-4EF8-8DEB81878CF1}"/>
              </a:ext>
            </a:extLst>
          </p:cNvPr>
          <p:cNvSpPr>
            <a:spLocks noGrp="1" noChangeArrowheads="1"/>
          </p:cNvSpPr>
          <p:nvPr>
            <p:ph type="body" idx="1"/>
          </p:nvPr>
        </p:nvSpPr>
        <p:spPr bwMode="auto">
          <a:xfrm>
            <a:off x="668489" y="1297618"/>
            <a:ext cx="7510389"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sng"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3"/>
              </a:rPr>
              <a:t>Introduction</a:t>
            </a:r>
            <a:endParaRPr kumimoji="0" lang="en-GB" altLang="en-US" sz="20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sng"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4"/>
              </a:rPr>
              <a:t>Culture and its Various Elements</a:t>
            </a:r>
            <a:endParaRPr kumimoji="0" lang="en-GB" altLang="en-US" sz="20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sng"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5"/>
              </a:rPr>
              <a:t>Theoretical underpinning on Impact of Culture</a:t>
            </a:r>
            <a:endParaRPr kumimoji="0" lang="en-GB" altLang="en-US" sz="20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sng"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6"/>
              </a:rPr>
              <a:t>Discussion of the Cultural Elements based on the Chinese to Overcome</a:t>
            </a:r>
            <a:endParaRPr kumimoji="0" lang="en-GB" altLang="en-US" sz="20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sng"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7"/>
              </a:rPr>
              <a:t>Negotiation Strategies for a Successful Deal</a:t>
            </a:r>
            <a:endParaRPr kumimoji="0" lang="en-GB" altLang="en-US" sz="20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sng"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8"/>
              </a:rPr>
              <a:t>References</a:t>
            </a:r>
            <a:endParaRPr kumimoji="0" lang="en-GB" altLang="en-US" sz="20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xfrm>
            <a:off x="311700" y="209775"/>
            <a:ext cx="8520600" cy="705300"/>
          </a:xfrm>
          <a:prstGeom prst="rect">
            <a:avLst/>
          </a:prstGeom>
        </p:spPr>
        <p:txBody>
          <a:bodyPr spcFirstLastPara="1" wrap="square" lIns="91425" tIns="91425" rIns="91425" bIns="91425" anchor="t" anchorCtr="0">
            <a:noAutofit/>
          </a:bodyPr>
          <a:lstStyle/>
          <a:p>
            <a:pPr marL="158750" algn="ctr"/>
            <a:r>
              <a:rPr lang="en-US" sz="2000" b="1" dirty="0">
                <a:solidFill>
                  <a:srgbClr val="0070C0"/>
                </a:solidFill>
                <a:latin typeface="Times New Roman" panose="02020603050405020304" pitchFamily="18" charset="0"/>
                <a:ea typeface="Arial"/>
                <a:cs typeface="Times New Roman" panose="02020603050405020304" pitchFamily="18" charset="0"/>
                <a:sym typeface="Arial"/>
              </a:rPr>
              <a:t>Introduction</a:t>
            </a:r>
            <a:br>
              <a:rPr lang="en-US" sz="2000" b="1" dirty="0">
                <a:latin typeface="Times New Roman" panose="02020603050405020304" pitchFamily="18" charset="0"/>
                <a:cs typeface="Times New Roman" panose="02020603050405020304" pitchFamily="18" charset="0"/>
              </a:rPr>
            </a:br>
            <a:endParaRPr sz="2000" u="sng" dirty="0">
              <a:solidFill>
                <a:srgbClr val="0000FF"/>
              </a:solidFill>
            </a:endParaRPr>
          </a:p>
        </p:txBody>
      </p:sp>
      <p:sp>
        <p:nvSpPr>
          <p:cNvPr id="116" name="Google Shape;116;p22"/>
          <p:cNvSpPr txBox="1">
            <a:spLocks noGrp="1"/>
          </p:cNvSpPr>
          <p:nvPr>
            <p:ph type="body" idx="1"/>
          </p:nvPr>
        </p:nvSpPr>
        <p:spPr>
          <a:xfrm>
            <a:off x="311700" y="1152475"/>
            <a:ext cx="4114200" cy="3416400"/>
          </a:xfrm>
          <a:prstGeom prst="rect">
            <a:avLst/>
          </a:prstGeom>
        </p:spPr>
        <p:txBody>
          <a:bodyPr spcFirstLastPara="1" wrap="square" lIns="91425" tIns="91425" rIns="91425" bIns="91425" anchor="t" anchorCtr="0">
            <a:normAutofit/>
          </a:bodyPr>
          <a:lstStyle/>
          <a:p>
            <a:pPr marL="381000" lvl="0" indent="-285750" algn="just">
              <a:lnSpc>
                <a:spcPct val="150000"/>
              </a:lnSpc>
              <a:buSzPts val="2100"/>
              <a:buFont typeface="Wingdings" panose="05000000000000000000" pitchFamily="2" charset="2"/>
              <a:buChar char="§"/>
            </a:pPr>
            <a:r>
              <a:rPr lang="en-GB" sz="1400" dirty="0">
                <a:solidFill>
                  <a:schemeClr val="tx1"/>
                </a:solidFill>
                <a:latin typeface="Times New Roman" panose="02020603050405020304" pitchFamily="18" charset="0"/>
                <a:cs typeface="Times New Roman" panose="02020603050405020304" pitchFamily="18" charset="0"/>
              </a:rPr>
              <a:t>Octopus Energy</a:t>
            </a:r>
            <a:r>
              <a:rPr lang="en-GB" sz="1400" b="1" dirty="0">
                <a:solidFill>
                  <a:schemeClr val="tx1"/>
                </a:solidFill>
                <a:latin typeface="Times New Roman" panose="02020603050405020304" pitchFamily="18" charset="0"/>
                <a:cs typeface="Times New Roman" panose="02020603050405020304" pitchFamily="18" charset="0"/>
              </a:rPr>
              <a:t> </a:t>
            </a:r>
            <a:r>
              <a:rPr lang="en-GB" sz="1400" dirty="0">
                <a:solidFill>
                  <a:schemeClr val="tx1"/>
                </a:solidFill>
                <a:latin typeface="Times New Roman" panose="02020603050405020304" pitchFamily="18" charset="0"/>
                <a:cs typeface="Times New Roman" panose="02020603050405020304" pitchFamily="18" charset="0"/>
              </a:rPr>
              <a:t>is a global clean energy business firm established in 2015</a:t>
            </a:r>
            <a:r>
              <a:rPr lang="en-US" sz="1400" dirty="0">
                <a:solidFill>
                  <a:schemeClr val="tx1"/>
                </a:solidFill>
                <a:latin typeface="Times New Roman" panose="02020603050405020304" pitchFamily="18" charset="0"/>
                <a:cs typeface="Times New Roman" panose="02020603050405020304" pitchFamily="18" charset="0"/>
              </a:rPr>
              <a:t>.</a:t>
            </a:r>
          </a:p>
          <a:p>
            <a:pPr marL="381000" lvl="0" indent="-285750" algn="just">
              <a:lnSpc>
                <a:spcPct val="150000"/>
              </a:lnSpc>
              <a:buSzPts val="2100"/>
              <a:buFont typeface="Wingdings" panose="05000000000000000000" pitchFamily="2" charset="2"/>
              <a:buChar char="§"/>
            </a:pPr>
            <a:r>
              <a:rPr lang="en-GB" dirty="0">
                <a:solidFill>
                  <a:schemeClr val="tx1"/>
                </a:solidFill>
                <a:latin typeface="Times New Roman" panose="02020603050405020304" pitchFamily="18" charset="0"/>
                <a:cs typeface="Times New Roman" panose="02020603050405020304" pitchFamily="18" charset="0"/>
              </a:rPr>
              <a:t>The business invests in building and flexibility, manages renewable energy.</a:t>
            </a:r>
          </a:p>
          <a:p>
            <a:pPr marL="381000" lvl="0" indent="-285750" algn="just">
              <a:lnSpc>
                <a:spcPct val="150000"/>
              </a:lnSpc>
              <a:buSzPts val="2100"/>
              <a:buFont typeface="Wingdings" panose="05000000000000000000" pitchFamily="2" charset="2"/>
              <a:buChar char="§"/>
            </a:pPr>
            <a:r>
              <a:rPr lang="en-GB" dirty="0">
                <a:solidFill>
                  <a:schemeClr val="tx1"/>
                </a:solidFill>
                <a:latin typeface="Times New Roman" panose="02020603050405020304" pitchFamily="18" charset="0"/>
                <a:cs typeface="Times New Roman" panose="02020603050405020304" pitchFamily="18" charset="0"/>
              </a:rPr>
              <a:t>As a director of Octopus Energy is seeking partnership with Yingli Solar.</a:t>
            </a:r>
          </a:p>
          <a:p>
            <a:pPr marL="381000" lvl="0" indent="-285750" algn="just">
              <a:lnSpc>
                <a:spcPct val="150000"/>
              </a:lnSpc>
              <a:buSzPts val="2100"/>
              <a:buFont typeface="Wingdings" panose="05000000000000000000" pitchFamily="2" charset="2"/>
              <a:buChar char="§"/>
            </a:pPr>
            <a:r>
              <a:rPr lang="en-GB" dirty="0">
                <a:solidFill>
                  <a:schemeClr val="tx1"/>
                </a:solidFill>
                <a:latin typeface="Times New Roman" panose="02020603050405020304" pitchFamily="18" charset="0"/>
                <a:cs typeface="Times New Roman" panose="02020603050405020304" pitchFamily="18" charset="0"/>
              </a:rPr>
              <a:t>It is a supplier of integrated photovoltaic smart energy solutions that includes power plant operations</a:t>
            </a:r>
            <a:endParaRPr sz="14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p:txBody>
      </p:sp>
      <p:pic>
        <p:nvPicPr>
          <p:cNvPr id="2050" name="Picture 2" descr="File:Octopus Energy - gas and ...">
            <a:extLst>
              <a:ext uri="{FF2B5EF4-FFF2-40B4-BE49-F238E27FC236}">
                <a16:creationId xmlns:a16="http://schemas.microsoft.com/office/drawing/2014/main" id="{B74944F1-6E14-0697-3783-6A9E3DBBAC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3249" y="1362402"/>
            <a:ext cx="2249009" cy="224900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solidFill>
                  <a:srgbClr val="0070C0"/>
                </a:solidFill>
                <a:latin typeface="Times New Roman" panose="02020603050405020304" pitchFamily="18" charset="0"/>
                <a:cs typeface="Times New Roman" panose="02020603050405020304" pitchFamily="18" charset="0"/>
              </a:rPr>
              <a:t>Culture and its Various Elements</a:t>
            </a:r>
            <a:endParaRPr lang="en-IN" sz="2000" b="1" dirty="0">
              <a:solidFill>
                <a:srgbClr val="0070C0"/>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11700" y="1152475"/>
            <a:ext cx="3815457" cy="3416400"/>
          </a:xfrm>
        </p:spPr>
        <p:txBody>
          <a:bodyPr>
            <a:normAutofit/>
          </a:bodyPr>
          <a:lstStyle/>
          <a:p>
            <a:pPr marL="114300" indent="0" algn="just">
              <a:buNone/>
            </a:pPr>
            <a:endParaRPr lang="en-GB" sz="1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Culture is shared tradition, values, characters or rules of the organisation.</a:t>
            </a:r>
          </a:p>
          <a:p>
            <a:pPr algn="just">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It is the basis for how the decisions are being carried out within the organisation.</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Culture has its 4 basic elements such as Purpose, Vision, Values or Strategy.</a:t>
            </a:r>
          </a:p>
          <a:p>
            <a:pPr algn="just">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Culture of the organisation acts as the vital factors for business success</a:t>
            </a:r>
          </a:p>
        </p:txBody>
      </p:sp>
      <p:pic>
        <p:nvPicPr>
          <p:cNvPr id="3074" name="Picture 2" descr="Why Company Culture is The Most ...">
            <a:extLst>
              <a:ext uri="{FF2B5EF4-FFF2-40B4-BE49-F238E27FC236}">
                <a16:creationId xmlns:a16="http://schemas.microsoft.com/office/drawing/2014/main" id="{ABC717D4-4186-AB5F-B94A-6C42189257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5806" y="1549117"/>
            <a:ext cx="2814837" cy="20452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1279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BFBE5-213D-E124-32B5-CAF329D81E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28E371-42EF-1D72-6221-A3C813F2118E}"/>
              </a:ext>
            </a:extLst>
          </p:cNvPr>
          <p:cNvSpPr>
            <a:spLocks noGrp="1"/>
          </p:cNvSpPr>
          <p:nvPr>
            <p:ph type="title"/>
          </p:nvPr>
        </p:nvSpPr>
        <p:spPr/>
        <p:txBody>
          <a:bodyPr>
            <a:normAutofit/>
          </a:bodyPr>
          <a:lstStyle/>
          <a:p>
            <a:pPr algn="ctr"/>
            <a:r>
              <a:rPr lang="en-US" sz="2000" b="1" dirty="0">
                <a:solidFill>
                  <a:srgbClr val="0070C0"/>
                </a:solidFill>
                <a:latin typeface="Times New Roman" panose="02020603050405020304" pitchFamily="18" charset="0"/>
                <a:cs typeface="Times New Roman" panose="02020603050405020304" pitchFamily="18" charset="0"/>
              </a:rPr>
              <a:t>Continuation..</a:t>
            </a:r>
            <a:endParaRPr lang="en-IN" sz="2000" b="1" dirty="0">
              <a:solidFill>
                <a:srgbClr val="0070C0"/>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454EF5A0-CE18-FB37-CC5B-8F4469C5E2D7}"/>
              </a:ext>
            </a:extLst>
          </p:cNvPr>
          <p:cNvSpPr>
            <a:spLocks noGrp="1"/>
          </p:cNvSpPr>
          <p:nvPr>
            <p:ph type="body" idx="1"/>
          </p:nvPr>
        </p:nvSpPr>
        <p:spPr>
          <a:xfrm>
            <a:off x="311700" y="1152475"/>
            <a:ext cx="3815457" cy="3416400"/>
          </a:xfrm>
        </p:spPr>
        <p:txBody>
          <a:bodyPr>
            <a:normAutofit/>
          </a:bodyPr>
          <a:lstStyle/>
          <a:p>
            <a:pPr marL="114300" indent="0" algn="just">
              <a:buNone/>
            </a:pPr>
            <a:endParaRPr lang="en-GB" sz="1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Company purpose is the company core goals on which the firm is established.</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Each of the organizations has its own purpose that drives it towards the goals.</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The higher the purpose of a firm the better services it must offer so that it can work for the wellbeing of all.</a:t>
            </a:r>
          </a:p>
          <a:p>
            <a:pPr algn="just">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It must work for the wellbeing of employees and society. </a:t>
            </a:r>
          </a:p>
        </p:txBody>
      </p:sp>
      <p:pic>
        <p:nvPicPr>
          <p:cNvPr id="4098" name="Picture 2" descr="Assess Your Company's Culture ...">
            <a:extLst>
              <a:ext uri="{FF2B5EF4-FFF2-40B4-BE49-F238E27FC236}">
                <a16:creationId xmlns:a16="http://schemas.microsoft.com/office/drawing/2014/main" id="{242FD5DC-F2F0-EFF2-9611-ABA91DA557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1361" y="1428137"/>
            <a:ext cx="2380793" cy="2287225"/>
          </a:xfrm>
          <a:prstGeom prst="rect">
            <a:avLst/>
          </a:prstGeom>
          <a:solidFill>
            <a:schemeClr val="tx1"/>
          </a:solidFill>
          <a:ln>
            <a:solidFill>
              <a:schemeClr val="tx1"/>
            </a:solidFill>
          </a:ln>
        </p:spPr>
      </p:pic>
    </p:spTree>
    <p:extLst>
      <p:ext uri="{BB962C8B-B14F-4D97-AF65-F5344CB8AC3E}">
        <p14:creationId xmlns:p14="http://schemas.microsoft.com/office/powerpoint/2010/main" val="218710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000" b="1" dirty="0">
                <a:solidFill>
                  <a:srgbClr val="0070C0"/>
                </a:solidFill>
                <a:latin typeface="Times New Roman" panose="02020603050405020304" pitchFamily="18" charset="0"/>
                <a:ea typeface="Arial"/>
                <a:cs typeface="Times New Roman" panose="02020603050405020304" pitchFamily="18" charset="0"/>
                <a:sym typeface="Arial"/>
              </a:rPr>
              <a:t>Theoretical underpinning on Impact of Culture </a:t>
            </a:r>
            <a:br>
              <a:rPr lang="en-IN" sz="2000" b="1" dirty="0">
                <a:solidFill>
                  <a:srgbClr val="0070C0"/>
                </a:solidFill>
                <a:latin typeface="Times New Roman" panose="02020603050405020304" pitchFamily="18" charset="0"/>
                <a:ea typeface="Arial"/>
                <a:cs typeface="Times New Roman" panose="02020603050405020304" pitchFamily="18" charset="0"/>
                <a:sym typeface="Arial"/>
              </a:rPr>
            </a:br>
            <a:br>
              <a:rPr lang="en-US" sz="2000" b="1" dirty="0">
                <a:solidFill>
                  <a:srgbClr val="0070C0"/>
                </a:solidFill>
                <a:latin typeface="Times New Roman" panose="02020603050405020304" pitchFamily="18" charset="0"/>
                <a:cs typeface="Times New Roman" panose="02020603050405020304" pitchFamily="18" charset="0"/>
              </a:rPr>
            </a:br>
            <a:endParaRPr lang="en-IN" sz="2000" dirty="0">
              <a:solidFill>
                <a:srgbClr val="0070C0"/>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11700" y="1399610"/>
            <a:ext cx="4050235" cy="3416400"/>
          </a:xfrm>
        </p:spPr>
        <p:txBody>
          <a:bodyPr>
            <a:normAutofit/>
          </a:bodyPr>
          <a:lstStyle/>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Strong corporate cultures, particularly those that promote creativity typically result in more significant innovation.</a:t>
            </a: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Employers who foster an innovative culture additionally encourage their staff to act on their ideas quickly. </a:t>
            </a: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Studies also show that a healthy work culture can be more productive. </a:t>
            </a: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Firms with highly competitive and hard-working cultures are less productive than cooperative working cultures.</a:t>
            </a:r>
            <a:endParaRPr lang="en-IN" sz="1400" dirty="0">
              <a:latin typeface="Times New Roman" panose="02020603050405020304" pitchFamily="18" charset="0"/>
              <a:cs typeface="Times New Roman" panose="02020603050405020304" pitchFamily="18" charset="0"/>
            </a:endParaRPr>
          </a:p>
        </p:txBody>
      </p:sp>
      <p:pic>
        <p:nvPicPr>
          <p:cNvPr id="5122" name="Picture 2" descr="Leadership Styles and their Impact on Organization Culture &amp; Performance,  ETHRWorld">
            <a:extLst>
              <a:ext uri="{FF2B5EF4-FFF2-40B4-BE49-F238E27FC236}">
                <a16:creationId xmlns:a16="http://schemas.microsoft.com/office/drawing/2014/main" id="{2484786E-56B2-5C5D-CD2E-CFA630C2C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9332" y="1426872"/>
            <a:ext cx="2595764" cy="228975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682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35877-8E38-149F-3E19-C542F57C99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9D4DEF-F08B-9011-1704-7249B8F9781F}"/>
              </a:ext>
            </a:extLst>
          </p:cNvPr>
          <p:cNvSpPr>
            <a:spLocks noGrp="1"/>
          </p:cNvSpPr>
          <p:nvPr>
            <p:ph type="title"/>
          </p:nvPr>
        </p:nvSpPr>
        <p:spPr/>
        <p:txBody>
          <a:bodyPr>
            <a:noAutofit/>
          </a:bodyPr>
          <a:lstStyle/>
          <a:p>
            <a:pPr algn="ctr"/>
            <a:r>
              <a:rPr lang="en-US" sz="2000" b="1" dirty="0">
                <a:solidFill>
                  <a:srgbClr val="0070C0"/>
                </a:solidFill>
                <a:latin typeface="Times New Roman" panose="02020603050405020304" pitchFamily="18" charset="0"/>
                <a:cs typeface="Times New Roman" panose="02020603050405020304" pitchFamily="18" charset="0"/>
              </a:rPr>
              <a:t>Continuation..</a:t>
            </a:r>
            <a:br>
              <a:rPr lang="en-US" sz="2000" b="1" dirty="0">
                <a:solidFill>
                  <a:srgbClr val="0070C0"/>
                </a:solidFill>
                <a:latin typeface="Times New Roman" panose="02020603050405020304" pitchFamily="18" charset="0"/>
                <a:cs typeface="Times New Roman" panose="02020603050405020304" pitchFamily="18" charset="0"/>
              </a:rPr>
            </a:br>
            <a:endParaRPr lang="en-IN" sz="2000" dirty="0">
              <a:solidFill>
                <a:srgbClr val="0070C0"/>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8B3D107D-3131-E2A1-E3D6-B9150286F706}"/>
              </a:ext>
            </a:extLst>
          </p:cNvPr>
          <p:cNvSpPr>
            <a:spLocks noGrp="1"/>
          </p:cNvSpPr>
          <p:nvPr>
            <p:ph type="body" idx="1"/>
          </p:nvPr>
        </p:nvSpPr>
        <p:spPr>
          <a:xfrm>
            <a:off x="311700" y="1282075"/>
            <a:ext cx="4050235" cy="3416400"/>
          </a:xfrm>
        </p:spPr>
        <p:txBody>
          <a:bodyPr>
            <a:normAutofit/>
          </a:bodyPr>
          <a:lstStyle/>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Employees that are more passionate about their profession typically go and beyond what is required of them.</a:t>
            </a:r>
          </a:p>
          <a:p>
            <a:pPr marL="114300" indent="0" algn="just">
              <a:buNone/>
            </a:pPr>
            <a:endParaRPr lang="en-IN"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Collaborative working utilises the team ideas or work in unity towards the common goals that increases productivity.</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Each of the organizations has its own purpose that drives it towards the goals.</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Firms with highly competitive and hard-working cultures are less productive than cooperative working cultures</a:t>
            </a:r>
          </a:p>
        </p:txBody>
      </p:sp>
      <p:pic>
        <p:nvPicPr>
          <p:cNvPr id="6146" name="Picture 2" descr="Collaborative Work Environment at enreap">
            <a:extLst>
              <a:ext uri="{FF2B5EF4-FFF2-40B4-BE49-F238E27FC236}">
                <a16:creationId xmlns:a16="http://schemas.microsoft.com/office/drawing/2014/main" id="{B35E7124-31E3-02F6-C352-CE1A7E9AD3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7052" y="1675161"/>
            <a:ext cx="2619375" cy="21612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5540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371053"/>
            <a:ext cx="8520600" cy="572700"/>
          </a:xfrm>
        </p:spPr>
        <p:txBody>
          <a:bodyPr>
            <a:noAutofit/>
          </a:bodyPr>
          <a:lstStyle/>
          <a:p>
            <a:pPr marL="158750" algn="ctr"/>
            <a:r>
              <a:rPr lang="en-GB" sz="2000" b="1" dirty="0">
                <a:solidFill>
                  <a:srgbClr val="0070C0"/>
                </a:solidFill>
                <a:latin typeface="Times New Roman" panose="02020603050405020304" pitchFamily="18" charset="0"/>
                <a:cs typeface="Times New Roman" panose="02020603050405020304" pitchFamily="18" charset="0"/>
              </a:rPr>
              <a:t>Cultural Elements based on the Chinese to Overcome </a:t>
            </a:r>
            <a:br>
              <a:rPr lang="en-IN" sz="2000" b="1" dirty="0">
                <a:solidFill>
                  <a:srgbClr val="0070C0"/>
                </a:solidFill>
                <a:latin typeface="Times New Roman" panose="02020603050405020304" pitchFamily="18" charset="0"/>
                <a:cs typeface="Times New Roman" panose="02020603050405020304" pitchFamily="18" charset="0"/>
              </a:rPr>
            </a:br>
            <a:endParaRPr lang="en-IN" sz="2000" dirty="0">
              <a:solidFill>
                <a:srgbClr val="0070C0"/>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11700" y="1168157"/>
            <a:ext cx="3568322" cy="3416400"/>
          </a:xfrm>
        </p:spPr>
        <p:txBody>
          <a:bodyPr>
            <a:normAutofit/>
          </a:bodyPr>
          <a:lstStyle/>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The culture of China gives importance to the group interest and they put group interest before individual interest.</a:t>
            </a:r>
          </a:p>
          <a:p>
            <a:pPr algn="just">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British people are educated to think for themselves and recognise their own purpose in life.</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Chinese business leaders are reserved and they like to work for collective benefits.</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Chinese business culture gives importance to human relationships and it is the nations of high-power distance</a:t>
            </a:r>
            <a:endParaRPr lang="en-US" sz="1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IN" sz="1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IN" sz="1400" dirty="0">
              <a:latin typeface="Times New Roman" panose="02020603050405020304" pitchFamily="18" charset="0"/>
              <a:cs typeface="Times New Roman" panose="02020603050405020304" pitchFamily="18" charset="0"/>
            </a:endParaRPr>
          </a:p>
        </p:txBody>
      </p:sp>
      <p:pic>
        <p:nvPicPr>
          <p:cNvPr id="7170" name="Picture 2" descr="Chinese culture Images - Free Download ...">
            <a:extLst>
              <a:ext uri="{FF2B5EF4-FFF2-40B4-BE49-F238E27FC236}">
                <a16:creationId xmlns:a16="http://schemas.microsoft.com/office/drawing/2014/main" id="{C2DE6A0F-60B9-C6DD-6A2F-56E2427BD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2703" y="1671637"/>
            <a:ext cx="2543175" cy="216132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7250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000" b="1" dirty="0">
                <a:solidFill>
                  <a:srgbClr val="0070C0"/>
                </a:solidFill>
                <a:latin typeface="Times New Roman" panose="02020603050405020304" pitchFamily="18" charset="0"/>
                <a:ea typeface="Arial"/>
                <a:cs typeface="Times New Roman" panose="02020603050405020304" pitchFamily="18" charset="0"/>
                <a:sym typeface="Arial"/>
              </a:rPr>
              <a:t>Negotiation Strategies for a Successful Deal</a:t>
            </a:r>
            <a:br>
              <a:rPr lang="en-IN" sz="2000" b="1" dirty="0">
                <a:solidFill>
                  <a:srgbClr val="0070C0"/>
                </a:solidFill>
                <a:latin typeface="Times New Roman" panose="02020603050405020304" pitchFamily="18" charset="0"/>
                <a:ea typeface="Arial"/>
                <a:cs typeface="Times New Roman" panose="02020603050405020304" pitchFamily="18" charset="0"/>
                <a:sym typeface="Arial"/>
              </a:rPr>
            </a:br>
            <a:br>
              <a:rPr lang="en-US" sz="2000" dirty="0">
                <a:solidFill>
                  <a:srgbClr val="0070C0"/>
                </a:solidFill>
                <a:latin typeface="Times New Roman" panose="02020603050405020304" pitchFamily="18" charset="0"/>
                <a:cs typeface="Times New Roman" panose="02020603050405020304" pitchFamily="18" charset="0"/>
              </a:rPr>
            </a:br>
            <a:endParaRPr lang="en-IN" sz="2000" dirty="0">
              <a:solidFill>
                <a:srgbClr val="0070C0"/>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11700" y="1152475"/>
            <a:ext cx="3815457" cy="3416400"/>
          </a:xfrm>
        </p:spPr>
        <p:txBody>
          <a:bodyPr>
            <a:normAutofit/>
          </a:bodyPr>
          <a:lstStyle/>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Octopus Energy must provide language training to its managers or leaders that will lead the business in China.</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Language training plays an important role for effective organisational communication.</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Leaders of Octopus Energy must learn and adapt to Chinese language.</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Through better understanding the cultural values, laws and needs of Chinese customers Octopus energy can adopt the effective business strategies</a:t>
            </a:r>
            <a:endParaRPr lang="en-IN" sz="1400" dirty="0">
              <a:latin typeface="Times New Roman" panose="02020603050405020304" pitchFamily="18" charset="0"/>
              <a:cs typeface="Times New Roman" panose="02020603050405020304" pitchFamily="18" charset="0"/>
            </a:endParaRPr>
          </a:p>
        </p:txBody>
      </p:sp>
      <p:pic>
        <p:nvPicPr>
          <p:cNvPr id="9218" name="Picture 2" descr="5 NEGOTIATION STRATEGIES">
            <a:extLst>
              <a:ext uri="{FF2B5EF4-FFF2-40B4-BE49-F238E27FC236}">
                <a16:creationId xmlns:a16="http://schemas.microsoft.com/office/drawing/2014/main" id="{48440E67-2436-272F-A039-5FDD524CAB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562427"/>
            <a:ext cx="2619375" cy="2057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8346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000" b="1" dirty="0">
                <a:solidFill>
                  <a:srgbClr val="0070C0"/>
                </a:solidFill>
                <a:latin typeface="Times New Roman" panose="02020603050405020304" pitchFamily="18" charset="0"/>
                <a:cs typeface="Times New Roman" panose="02020603050405020304" pitchFamily="18" charset="0"/>
              </a:rPr>
              <a:t>Continuation……</a:t>
            </a:r>
            <a:endParaRPr lang="en-IN" sz="2000" dirty="0">
              <a:solidFill>
                <a:srgbClr val="0070C0"/>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76923" y="1114897"/>
            <a:ext cx="4495077" cy="3416400"/>
          </a:xfrm>
        </p:spPr>
        <p:txBody>
          <a:bodyPr>
            <a:normAutofit/>
          </a:bodyPr>
          <a:lstStyle/>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It is utmost necessary for Octopus energy to better understand the Chinese market and culture before doing any business approach.</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Chinese culture is collaborative and they value interpersonal relationships.</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Assessing the Chinese customers' needs and demands is necessary as it will help to equip better strategies for business in China.</a:t>
            </a:r>
          </a:p>
          <a:p>
            <a:pPr marL="114300" indent="0" algn="just">
              <a:buNone/>
            </a:pPr>
            <a:endParaRPr lang="en-GB"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Business culture must be healthy so that the employees can work from their level best efforts</a:t>
            </a:r>
            <a:endParaRPr lang="en-IN" sz="1400" dirty="0">
              <a:latin typeface="Times New Roman" panose="02020603050405020304" pitchFamily="18" charset="0"/>
              <a:cs typeface="Times New Roman" panose="02020603050405020304" pitchFamily="18" charset="0"/>
            </a:endParaRPr>
          </a:p>
        </p:txBody>
      </p:sp>
      <p:pic>
        <p:nvPicPr>
          <p:cNvPr id="8194" name="Picture 2" descr="How Company Culture Impacts Productivity">
            <a:extLst>
              <a:ext uri="{FF2B5EF4-FFF2-40B4-BE49-F238E27FC236}">
                <a16:creationId xmlns:a16="http://schemas.microsoft.com/office/drawing/2014/main" id="{8CBCB727-983B-9563-1C2D-F5AAB5E5A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4838" y="1599840"/>
            <a:ext cx="2811376" cy="194381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4185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311700" y="209775"/>
            <a:ext cx="8520600" cy="7053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2000" b="1" dirty="0">
                <a:solidFill>
                  <a:srgbClr val="0000FF"/>
                </a:solidFill>
                <a:latin typeface="Times New Roman"/>
                <a:ea typeface="Times New Roman"/>
                <a:cs typeface="Times New Roman"/>
                <a:sym typeface="Times New Roman"/>
              </a:rPr>
              <a:t>References </a:t>
            </a:r>
            <a:endParaRPr sz="2000" u="sng" dirty="0">
              <a:solidFill>
                <a:srgbClr val="0000FF"/>
              </a:solidFill>
              <a:latin typeface="Times New Roman"/>
              <a:ea typeface="Times New Roman"/>
              <a:cs typeface="Times New Roman"/>
              <a:sym typeface="Times New Roman"/>
            </a:endParaRPr>
          </a:p>
        </p:txBody>
      </p:sp>
      <p:sp>
        <p:nvSpPr>
          <p:cNvPr id="123" name="Google Shape;123;p23"/>
          <p:cNvSpPr txBox="1">
            <a:spLocks noGrp="1"/>
          </p:cNvSpPr>
          <p:nvPr>
            <p:ph type="body" idx="1"/>
          </p:nvPr>
        </p:nvSpPr>
        <p:spPr>
          <a:xfrm>
            <a:off x="683646" y="902428"/>
            <a:ext cx="7504860" cy="3416400"/>
          </a:xfrm>
          <a:prstGeom prst="rect">
            <a:avLst/>
          </a:prstGeom>
        </p:spPr>
        <p:txBody>
          <a:bodyPr spcFirstLastPara="1" wrap="square" lIns="91425" tIns="91425" rIns="91425" bIns="91425" anchor="t" anchorCtr="0">
            <a:noAutofit/>
          </a:bodyPr>
          <a:lstStyle/>
          <a:p>
            <a:br>
              <a:rPr lang="en-US" sz="1200" dirty="0">
                <a:latin typeface="Times New Roman" panose="02020603050405020304" pitchFamily="18" charset="0"/>
                <a:cs typeface="Times New Roman" panose="02020603050405020304" pitchFamily="18" charset="0"/>
              </a:rPr>
            </a:br>
            <a:r>
              <a:rPr lang="en-GB" sz="1000" dirty="0" err="1">
                <a:latin typeface="Times New Roman" panose="02020603050405020304" pitchFamily="18" charset="0"/>
                <a:cs typeface="Times New Roman" panose="02020603050405020304" pitchFamily="18" charset="0"/>
              </a:rPr>
              <a:t>Arifuddin</a:t>
            </a:r>
            <a:r>
              <a:rPr lang="en-GB" sz="1000" dirty="0">
                <a:latin typeface="Times New Roman" panose="02020603050405020304" pitchFamily="18" charset="0"/>
                <a:cs typeface="Times New Roman" panose="02020603050405020304" pitchFamily="18" charset="0"/>
              </a:rPr>
              <a:t>, M., Qamari, I.N. and </a:t>
            </a:r>
            <a:r>
              <a:rPr lang="en-GB" sz="1000" dirty="0" err="1">
                <a:latin typeface="Times New Roman" panose="02020603050405020304" pitchFamily="18" charset="0"/>
                <a:cs typeface="Times New Roman" panose="02020603050405020304" pitchFamily="18" charset="0"/>
              </a:rPr>
              <a:t>Surwanti</a:t>
            </a:r>
            <a:r>
              <a:rPr lang="en-GB" sz="1000" dirty="0">
                <a:latin typeface="Times New Roman" panose="02020603050405020304" pitchFamily="18" charset="0"/>
                <a:cs typeface="Times New Roman" panose="02020603050405020304" pitchFamily="18" charset="0"/>
              </a:rPr>
              <a:t>, A., (2022). Digital literacy, digital culture and business performance: A comprehensive conceptual framework. </a:t>
            </a:r>
            <a:r>
              <a:rPr lang="en-GB" sz="1000" i="1" dirty="0">
                <a:latin typeface="Times New Roman" panose="02020603050405020304" pitchFamily="18" charset="0"/>
                <a:cs typeface="Times New Roman" panose="02020603050405020304" pitchFamily="18" charset="0"/>
              </a:rPr>
              <a:t>Journal of Marketing and Emerging Economics, </a:t>
            </a:r>
            <a:r>
              <a:rPr lang="en-GB" sz="1000" dirty="0">
                <a:latin typeface="Times New Roman" panose="02020603050405020304" pitchFamily="18" charset="0"/>
                <a:cs typeface="Times New Roman" panose="02020603050405020304" pitchFamily="18" charset="0"/>
              </a:rPr>
              <a:t>2(10), pp.59-67.</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Asif, M., Yang, L. and Hashim, M., (2024). The role of digital transformation, corporate culture, and leadership in enhancing corporate sustainable performance in the manufacturing sector of China. Sustainability, 16(7), p.2651.</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Bai, F., Shang, M. and Huang, Y., (2024). Corporate culture and ESG performance: Empirical evidence from China. </a:t>
            </a:r>
            <a:r>
              <a:rPr lang="en-GB" sz="1000" i="1" dirty="0">
                <a:latin typeface="Times New Roman" panose="02020603050405020304" pitchFamily="18" charset="0"/>
                <a:cs typeface="Times New Roman" panose="02020603050405020304" pitchFamily="18" charset="0"/>
              </a:rPr>
              <a:t>Journal of Cleaner Production, </a:t>
            </a:r>
            <a:r>
              <a:rPr lang="en-GB" sz="1000" dirty="0">
                <a:latin typeface="Times New Roman" panose="02020603050405020304" pitchFamily="18" charset="0"/>
                <a:cs typeface="Times New Roman" panose="02020603050405020304" pitchFamily="18" charset="0"/>
              </a:rPr>
              <a:t>437, p.140732.</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Joe. C., (2026). How Does Company Culture Affect Business Performance? Available at: </a:t>
            </a:r>
            <a:r>
              <a:rPr lang="en-GB" sz="1000" b="1" u="sng" dirty="0">
                <a:latin typeface="Times New Roman" panose="02020603050405020304" pitchFamily="18" charset="0"/>
                <a:cs typeface="Times New Roman" panose="02020603050405020304" pitchFamily="18" charset="0"/>
                <a:hlinkClick r:id="rId3"/>
              </a:rPr>
              <a:t>https://www.forbes.com/councils/forbesfinancecouncil/2022/08/10/how-does-company-culture-affect-business-performance/</a:t>
            </a:r>
            <a:r>
              <a:rPr lang="en-GB" sz="1000" b="1"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on: 6 February 2026]</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Michele, H. (2026). What Do We Really Mean When We Say Culture? Available At:  http://forbes.com/sites/forbesbooksauthors/2025/05/22/what-do-we-really-mean-when-we-say-culture/ [Accessed on: 6 February 2026]</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Nachum, L., Stevens, C.E., Newenham-Kahindi, A., </a:t>
            </a:r>
            <a:r>
              <a:rPr lang="en-GB" sz="1000" dirty="0" err="1">
                <a:latin typeface="Times New Roman" panose="02020603050405020304" pitchFamily="18" charset="0"/>
                <a:cs typeface="Times New Roman" panose="02020603050405020304" pitchFamily="18" charset="0"/>
              </a:rPr>
              <a:t>Lundan</a:t>
            </a:r>
            <a:r>
              <a:rPr lang="en-GB" sz="1000" dirty="0">
                <a:latin typeface="Times New Roman" panose="02020603050405020304" pitchFamily="18" charset="0"/>
                <a:cs typeface="Times New Roman" panose="02020603050405020304" pitchFamily="18" charset="0"/>
              </a:rPr>
              <a:t>, S., Rose, E.L. and </a:t>
            </a:r>
            <a:r>
              <a:rPr lang="en-GB" sz="1000" dirty="0" err="1">
                <a:latin typeface="Times New Roman" panose="02020603050405020304" pitchFamily="18" charset="0"/>
                <a:cs typeface="Times New Roman" panose="02020603050405020304" pitchFamily="18" charset="0"/>
              </a:rPr>
              <a:t>Wantchekon</a:t>
            </a:r>
            <a:r>
              <a:rPr lang="en-GB" sz="1000" dirty="0">
                <a:latin typeface="Times New Roman" panose="02020603050405020304" pitchFamily="18" charset="0"/>
                <a:cs typeface="Times New Roman" panose="02020603050405020304" pitchFamily="18" charset="0"/>
              </a:rPr>
              <a:t>, L., (2022). Africa rising: Opportunities for advancing theory on people, institutions, and the nation state in international business. </a:t>
            </a:r>
            <a:r>
              <a:rPr lang="en-GB" sz="1000" i="1" dirty="0">
                <a:latin typeface="Times New Roman" panose="02020603050405020304" pitchFamily="18" charset="0"/>
                <a:cs typeface="Times New Roman" panose="02020603050405020304" pitchFamily="18" charset="0"/>
              </a:rPr>
              <a:t>Journal of International Business Studies, p.1.</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Octopus Energy, (2026). About Octopus Energy. Available at: </a:t>
            </a:r>
            <a:r>
              <a:rPr lang="en-GB" sz="1000" u="sng" dirty="0">
                <a:latin typeface="Times New Roman" panose="02020603050405020304" pitchFamily="18" charset="0"/>
                <a:cs typeface="Times New Roman" panose="02020603050405020304" pitchFamily="18" charset="0"/>
                <a:hlinkClick r:id="rId4"/>
              </a:rPr>
              <a:t>https://octopus.energy/press/about-octopus-energy/#:~:text=Octopus%20Energy%20is%20a%20global,information%2C%20check%20out%20our%20website</a:t>
            </a:r>
            <a:r>
              <a:rPr lang="en-GB" sz="1000" dirty="0">
                <a:latin typeface="Times New Roman" panose="02020603050405020304" pitchFamily="18" charset="0"/>
                <a:cs typeface="Times New Roman" panose="02020603050405020304" pitchFamily="18" charset="0"/>
              </a:rPr>
              <a:t>. [Accessed on: 6 February 2026]</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Tian, V.I., Tang, F. and Tse, A.C., (2022). Understanding corporate culture and business performance from a Confucian perspective. </a:t>
            </a:r>
            <a:r>
              <a:rPr lang="en-GB" sz="1000" i="1" dirty="0">
                <a:latin typeface="Times New Roman" panose="02020603050405020304" pitchFamily="18" charset="0"/>
                <a:cs typeface="Times New Roman" panose="02020603050405020304" pitchFamily="18" charset="0"/>
              </a:rPr>
              <a:t>Asia Pacific Journal of Marketing and Logistics, </a:t>
            </a:r>
            <a:r>
              <a:rPr lang="en-GB" sz="1000" dirty="0">
                <a:latin typeface="Times New Roman" panose="02020603050405020304" pitchFamily="18" charset="0"/>
                <a:cs typeface="Times New Roman" panose="02020603050405020304" pitchFamily="18" charset="0"/>
              </a:rPr>
              <a:t>34(4), pp.759-777.</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Yingli Solar, (2026). Global leading photovoltaic smart energy solution provider Available at: </a:t>
            </a:r>
            <a:r>
              <a:rPr lang="en-GB" sz="1000" u="sng" dirty="0">
                <a:latin typeface="Times New Roman" panose="02020603050405020304" pitchFamily="18" charset="0"/>
                <a:cs typeface="Times New Roman" panose="02020603050405020304" pitchFamily="18" charset="0"/>
                <a:hlinkClick r:id="rId5"/>
              </a:rPr>
              <a:t>https://www.yinglisolar.com/en</a:t>
            </a:r>
            <a:r>
              <a:rPr lang="en-GB"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a:p>
            <a:pPr marL="114300" indent="0">
              <a:buNone/>
            </a:pPr>
            <a:endParaRPr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Blue thank you Images - Free Download on Freepik">
            <a:extLst>
              <a:ext uri="{FF2B5EF4-FFF2-40B4-BE49-F238E27FC236}">
                <a16:creationId xmlns:a16="http://schemas.microsoft.com/office/drawing/2014/main" id="{47ACE452-7849-324C-6156-FD0C39D925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0767" y="1123558"/>
            <a:ext cx="4344575" cy="289638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99505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263</TotalTime>
  <Words>2991</Words>
  <Application>Microsoft Office PowerPoint</Application>
  <PresentationFormat>On-screen Show (16:9)</PresentationFormat>
  <Paragraphs>99</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International Business Communication  Component 2 Presentation Florentina Cosma : 2213581 Lecturer: liyange RODRIGO </vt:lpstr>
      <vt:lpstr>Table of contents </vt:lpstr>
      <vt:lpstr>Introduction </vt:lpstr>
      <vt:lpstr>Culture and its Various Elements</vt:lpstr>
      <vt:lpstr>Continuation..</vt:lpstr>
      <vt:lpstr>Theoretical underpinning on Impact of Culture   </vt:lpstr>
      <vt:lpstr>Continuation.. </vt:lpstr>
      <vt:lpstr>Cultural Elements based on the Chinese to Overcome  </vt:lpstr>
      <vt:lpstr>Negotiation Strategies for a Successful Deal  </vt:lpstr>
      <vt:lpstr>Continuation……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  Component 2 Presentation Florentina Cosma : 2213581 Lecturer: liyange RODRIGO </dc:title>
  <cp:lastModifiedBy>Florentina Cosma (2213581)</cp:lastModifiedBy>
  <cp:revision>1</cp:revision>
  <dcterms:modified xsi:type="dcterms:W3CDTF">2026-03-14T14:01:49Z</dcterms:modified>
</cp:coreProperties>
</file>