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  <p:sldId id="269" r:id="rId15"/>
    <p:sldId id="270" r:id="rId16"/>
    <p:sldId id="271" r:id="rId17"/>
    <p:sldId id="274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47" autoAdjust="0"/>
    <p:restoredTop sz="94660"/>
  </p:normalViewPr>
  <p:slideViewPr>
    <p:cSldViewPr>
      <p:cViewPr varScale="1">
        <p:scale>
          <a:sx n="110" d="100"/>
          <a:sy n="110" d="100"/>
        </p:scale>
        <p:origin x="169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DC35496-F035-4364-802C-A3C1E8E254A6}" type="datetimeFigureOut">
              <a:rPr lang="en-GB" smtClean="0"/>
              <a:pPr/>
              <a:t>09/03/2016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egiddon griffon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683568" y="2924944"/>
            <a:ext cx="7992888" cy="333037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4368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1663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International Style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International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24536" cy="46249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Shared imagery found across many cultural regions in LBA East Mediterranean </a:t>
            </a:r>
          </a:p>
          <a:p>
            <a:pPr lvl="1"/>
            <a:r>
              <a:rPr lang="en-GB" dirty="0" smtClean="0"/>
              <a:t>Small portable objects of value &amp; carefully crafted</a:t>
            </a:r>
          </a:p>
          <a:p>
            <a:pPr lvl="1"/>
            <a:r>
              <a:rPr lang="en-GB" dirty="0" smtClean="0"/>
              <a:t>Elite find-spots</a:t>
            </a:r>
          </a:p>
          <a:p>
            <a:pPr lvl="1"/>
            <a:r>
              <a:rPr lang="en-GB" dirty="0" smtClean="0"/>
              <a:t>Cannot place the artistic origins of objects with certainty</a:t>
            </a:r>
          </a:p>
          <a:p>
            <a:pPr lvl="1"/>
            <a:r>
              <a:rPr lang="en-GB" dirty="0" smtClean="0"/>
              <a:t>Implies pre-existing culturally specific artistic styles</a:t>
            </a:r>
          </a:p>
        </p:txBody>
      </p:sp>
      <p:pic>
        <p:nvPicPr>
          <p:cNvPr id="5" name="Content Placeholder 4" descr="Ointment Jar Surmounted by a Lio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42432" y="1988840"/>
            <a:ext cx="3106032" cy="3600400"/>
          </a:xfrm>
        </p:spPr>
      </p:pic>
      <p:sp>
        <p:nvSpPr>
          <p:cNvPr id="6" name="TextBox 5"/>
          <p:cNvSpPr txBox="1"/>
          <p:nvPr/>
        </p:nvSpPr>
        <p:spPr>
          <a:xfrm>
            <a:off x="6170899" y="5689866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Alabaster ointment jar</a:t>
            </a:r>
          </a:p>
          <a:p>
            <a:r>
              <a:rPr lang="en-GB" dirty="0" smtClean="0"/>
              <a:t>Tomb of </a:t>
            </a:r>
            <a:r>
              <a:rPr lang="en-GB" dirty="0" err="1" smtClean="0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Participants in International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/>
          <a:lstStyle/>
          <a:p>
            <a:r>
              <a:rPr lang="en-GB" dirty="0" smtClean="0"/>
              <a:t>Objects decorated in “International Style” have been identified in the following places:</a:t>
            </a:r>
          </a:p>
          <a:p>
            <a:pPr lvl="1"/>
            <a:r>
              <a:rPr lang="en-GB" dirty="0" smtClean="0"/>
              <a:t>Mycenaean Greece</a:t>
            </a:r>
          </a:p>
          <a:p>
            <a:pPr lvl="1"/>
            <a:r>
              <a:rPr lang="en-GB" dirty="0" smtClean="0"/>
              <a:t>Cyprus</a:t>
            </a:r>
          </a:p>
          <a:p>
            <a:pPr lvl="1"/>
            <a:r>
              <a:rPr lang="en-GB" dirty="0" smtClean="0"/>
              <a:t>Levant: most notably Ugarit &amp; Megiddo</a:t>
            </a:r>
          </a:p>
          <a:p>
            <a:pPr lvl="1"/>
            <a:r>
              <a:rPr lang="en-GB" dirty="0" smtClean="0"/>
              <a:t>Egypt</a:t>
            </a:r>
          </a:p>
        </p:txBody>
      </p:sp>
      <p:pic>
        <p:nvPicPr>
          <p:cNvPr id="5" name="Picture 7" descr="Mediterrani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319613" y="1916832"/>
            <a:ext cx="3500859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416627" y="603834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East Mediterranean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24536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Easily portable luxury objects made of valued materials:</a:t>
            </a:r>
          </a:p>
          <a:p>
            <a:pPr lvl="1"/>
            <a:r>
              <a:rPr lang="en-GB" dirty="0" smtClean="0"/>
              <a:t>Ivory, gold, alabaster, faience</a:t>
            </a:r>
          </a:p>
          <a:p>
            <a:r>
              <a:rPr lang="en-GB" dirty="0" smtClean="0"/>
              <a:t>Decoration: complete hybridism of forms, motifs, materials:</a:t>
            </a:r>
          </a:p>
          <a:p>
            <a:pPr lvl="1"/>
            <a:r>
              <a:rPr lang="en-GB" dirty="0" smtClean="0"/>
              <a:t>Not just borrowing artistic vocabulary from other styles; but rather a sophisticated melding of motifs, forms &amp; techniques from a variety of influences</a:t>
            </a:r>
          </a:p>
          <a:p>
            <a:r>
              <a:rPr lang="en-GB" dirty="0" smtClean="0"/>
              <a:t>Emergence of style commonly associated with </a:t>
            </a:r>
            <a:r>
              <a:rPr lang="en-GB" dirty="0" smtClean="0">
                <a:solidFill>
                  <a:srgbClr val="FFC000"/>
                </a:solidFill>
              </a:rPr>
              <a:t>gift exchange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9" name="Content Placeholder 8" descr="faience rhyton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1605688"/>
            <a:ext cx="3251661" cy="4343592"/>
          </a:xfrm>
        </p:spPr>
      </p:pic>
      <p:sp>
        <p:nvSpPr>
          <p:cNvPr id="10" name="TextBox 9"/>
          <p:cNvSpPr txBox="1"/>
          <p:nvPr/>
        </p:nvSpPr>
        <p:spPr>
          <a:xfrm>
            <a:off x="6300192" y="5981218"/>
            <a:ext cx="228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rhyton, Kition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Defining the International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076056" cy="49685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Feldman (2002): clearer terminology to allow a precise identification of what is international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Indigenous:</a:t>
            </a:r>
            <a:r>
              <a:rPr lang="en-GB" dirty="0" smtClean="0"/>
              <a:t> features primarily found in a single, bounded geo-political area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Foreign:</a:t>
            </a:r>
            <a:r>
              <a:rPr lang="en-GB" dirty="0" smtClean="0"/>
              <a:t> features known from one indigenous tradition but found outside this area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International: </a:t>
            </a:r>
            <a:r>
              <a:rPr lang="en-GB" dirty="0" smtClean="0"/>
              <a:t>features found in different cultural areas &amp; hybridized to the extent that they can not be ascribed to a single regional tradition 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08-Enkomi-silver-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83916" y="2060849"/>
            <a:ext cx="3342707" cy="2448272"/>
          </a:xfrm>
        </p:spPr>
      </p:pic>
      <p:sp>
        <p:nvSpPr>
          <p:cNvPr id="6" name="TextBox 5"/>
          <p:cNvSpPr txBox="1"/>
          <p:nvPr/>
        </p:nvSpPr>
        <p:spPr>
          <a:xfrm>
            <a:off x="6588224" y="4581128"/>
            <a:ext cx="205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Silver bowl,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762872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“highly politicized use of visual hybridization” (Feldman 2002: 7)</a:t>
            </a:r>
          </a:p>
          <a:p>
            <a:pPr lvl="1"/>
            <a:r>
              <a:rPr lang="en-GB" dirty="0" smtClean="0"/>
              <a:t>Symbolic importance of physical things &amp; images</a:t>
            </a:r>
          </a:p>
          <a:p>
            <a:pPr lvl="1"/>
            <a:r>
              <a:rPr lang="en-GB" dirty="0" smtClean="0"/>
              <a:t>Symbolism referencing highly complex socio-political phenomena</a:t>
            </a:r>
          </a:p>
          <a:p>
            <a:pPr lvl="1"/>
            <a:r>
              <a:rPr lang="en-GB" dirty="0" smtClean="0"/>
              <a:t>Enchanted objects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Entanglement</a:t>
            </a:r>
            <a:r>
              <a:rPr lang="en-GB" dirty="0" smtClean="0"/>
              <a:t> of people &amp; things</a:t>
            </a:r>
          </a:p>
          <a:p>
            <a:pPr lvl="1"/>
            <a:r>
              <a:rPr lang="en-GB" dirty="0" smtClean="0"/>
              <a:t>Social relations mediated by material culture</a:t>
            </a:r>
          </a:p>
        </p:txBody>
      </p:sp>
      <p:pic>
        <p:nvPicPr>
          <p:cNvPr id="5" name="Content Placeholder 4" descr="MegiddoIronIaIvorySphinx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628800"/>
            <a:ext cx="3168186" cy="4218106"/>
          </a:xfrm>
        </p:spPr>
      </p:pic>
      <p:sp>
        <p:nvSpPr>
          <p:cNvPr id="6" name="TextBox 5"/>
          <p:cNvSpPr txBox="1"/>
          <p:nvPr/>
        </p:nvSpPr>
        <p:spPr>
          <a:xfrm>
            <a:off x="5668647" y="5949280"/>
            <a:ext cx="315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Megiddo ivory plaque of sphinx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60851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International Style is </a:t>
            </a:r>
            <a:r>
              <a:rPr lang="en-GB" dirty="0" smtClean="0"/>
              <a:t>situated </a:t>
            </a:r>
            <a:r>
              <a:rPr lang="en-GB" dirty="0" smtClean="0"/>
              <a:t>in the cosmopolitan world of LBA international diplomacy</a:t>
            </a:r>
          </a:p>
          <a:p>
            <a:r>
              <a:rPr lang="en-GB" dirty="0" smtClean="0"/>
              <a:t>Rulers from diverse cultural backgrounds interact in “idealized mode of parity &amp; reciprocity” (Feldman 2006: 8)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916832"/>
            <a:ext cx="3427336" cy="3835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04248" y="5996522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Amarna letter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624" y="1628800"/>
            <a:ext cx="4968552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Enchanted objects circulated within formalised exchange systems as </a:t>
            </a:r>
            <a:r>
              <a:rPr lang="en-GB" dirty="0" err="1" smtClean="0">
                <a:solidFill>
                  <a:srgbClr val="FFC000"/>
                </a:solidFill>
              </a:rPr>
              <a:t>šulmanu</a:t>
            </a:r>
            <a:endParaRPr lang="en-GB" dirty="0" smtClean="0">
              <a:solidFill>
                <a:srgbClr val="FFC000"/>
              </a:solidFill>
            </a:endParaRPr>
          </a:p>
          <a:p>
            <a:r>
              <a:rPr lang="en-GB" dirty="0" smtClean="0"/>
              <a:t>Ascribed symbolic value:</a:t>
            </a:r>
          </a:p>
          <a:p>
            <a:pPr lvl="1"/>
            <a:r>
              <a:rPr lang="en-GB" dirty="0" smtClean="0"/>
              <a:t>Shared register of value</a:t>
            </a:r>
          </a:p>
          <a:p>
            <a:pPr lvl="1"/>
            <a:r>
              <a:rPr lang="en-GB" dirty="0" smtClean="0"/>
              <a:t>Hybridity of image &amp; form</a:t>
            </a:r>
          </a:p>
          <a:p>
            <a:r>
              <a:rPr lang="en-GB" dirty="0" smtClean="0"/>
              <a:t>Created a multicultural system of interaction unifying rulers from very different cultural backgrounds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5229200"/>
            <a:ext cx="185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bowl, Ugarit</a:t>
            </a:r>
            <a:endParaRPr lang="en-GB" dirty="0"/>
          </a:p>
        </p:txBody>
      </p:sp>
      <p:pic>
        <p:nvPicPr>
          <p:cNvPr id="7" name="Content Placeholder 6" descr="gold bowl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940152" y="2200804"/>
            <a:ext cx="2746970" cy="2746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71" y="1556792"/>
            <a:ext cx="5213825" cy="5112568"/>
          </a:xfrm>
        </p:spPr>
        <p:txBody>
          <a:bodyPr>
            <a:normAutofit/>
          </a:bodyPr>
          <a:lstStyle/>
          <a:p>
            <a:r>
              <a:rPr lang="en-GB" dirty="0" smtClean="0"/>
              <a:t>Two main types of imagery:</a:t>
            </a:r>
          </a:p>
          <a:p>
            <a:pPr lvl="1"/>
            <a:r>
              <a:rPr lang="en-GB" dirty="0" smtClean="0"/>
              <a:t>Martial &amp; hunting scenes (human &amp; animal)</a:t>
            </a:r>
          </a:p>
          <a:p>
            <a:pPr lvl="1"/>
            <a:r>
              <a:rPr lang="en-GB" dirty="0" smtClean="0"/>
              <a:t>Pastoral scenes with goats &amp; vegetation, recumbent bulls &amp; lions, supernatural animals (sphinxes &amp;griffins)</a:t>
            </a:r>
          </a:p>
          <a:p>
            <a:r>
              <a:rPr lang="en-GB" dirty="0" smtClean="0"/>
              <a:t>Apparent lack of </a:t>
            </a:r>
            <a:r>
              <a:rPr lang="en-GB" dirty="0" smtClean="0"/>
              <a:t>narrative</a:t>
            </a:r>
          </a:p>
          <a:p>
            <a:r>
              <a:rPr lang="en-GB" dirty="0" smtClean="0"/>
              <a:t>Use </a:t>
            </a:r>
            <a:r>
              <a:rPr lang="en-GB" dirty="0" smtClean="0"/>
              <a:t>of antithetic </a:t>
            </a:r>
            <a:r>
              <a:rPr lang="en-GB" dirty="0" err="1" smtClean="0"/>
              <a:t>palmettes</a:t>
            </a:r>
            <a:endParaRPr lang="en-GB" dirty="0" smtClean="0"/>
          </a:p>
          <a:p>
            <a:r>
              <a:rPr lang="en-GB" dirty="0" smtClean="0"/>
              <a:t>Organization of the motifs in registers</a:t>
            </a:r>
            <a:endParaRPr lang="en-GB" dirty="0"/>
          </a:p>
        </p:txBody>
      </p:sp>
      <p:pic>
        <p:nvPicPr>
          <p:cNvPr id="5" name="Content Placeholder 4" descr="350px-Cover_Ivory_Pyxide_with_Goddess,_Minet_el-Beid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4839" y="1981291"/>
            <a:ext cx="2965969" cy="3535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724128" y="5589240"/>
            <a:ext cx="299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</a:t>
            </a:r>
            <a:r>
              <a:rPr lang="en-GB" dirty="0" err="1" smtClean="0"/>
              <a:t>pyxis</a:t>
            </a:r>
            <a:r>
              <a:rPr lang="en-GB" dirty="0" smtClean="0"/>
              <a:t> lid Minet el Beidha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474840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Many motifs are drawn from Egyptian iconography of kingship:</a:t>
            </a:r>
          </a:p>
          <a:p>
            <a:pPr lvl="1"/>
            <a:r>
              <a:rPr lang="en-GB" dirty="0" smtClean="0"/>
              <a:t>Martial prowess &amp; royal victory, fertility &amp;prosperity</a:t>
            </a:r>
          </a:p>
          <a:p>
            <a:r>
              <a:rPr lang="en-GB" dirty="0" smtClean="0"/>
              <a:t>Lion </a:t>
            </a:r>
            <a:r>
              <a:rPr lang="en-GB" dirty="0" smtClean="0"/>
              <a:t>hunt: ancient  </a:t>
            </a:r>
            <a:r>
              <a:rPr lang="en-GB" dirty="0" smtClean="0"/>
              <a:t>Mesopotamian </a:t>
            </a:r>
            <a:r>
              <a:rPr lang="en-GB" dirty="0" smtClean="0"/>
              <a:t>pedigree</a:t>
            </a:r>
            <a:endParaRPr lang="en-GB" dirty="0" smtClean="0"/>
          </a:p>
          <a:p>
            <a:r>
              <a:rPr lang="en-GB" dirty="0" smtClean="0"/>
              <a:t>Gambolling animals &amp; </a:t>
            </a:r>
            <a:r>
              <a:rPr lang="en-GB" dirty="0" err="1" smtClean="0"/>
              <a:t>bucrania</a:t>
            </a:r>
            <a:r>
              <a:rPr lang="en-GB" dirty="0" smtClean="0"/>
              <a:t> have recognizable Minoan antecedents</a:t>
            </a:r>
            <a:endParaRPr lang="en-GB" dirty="0"/>
          </a:p>
        </p:txBody>
      </p:sp>
      <p:pic>
        <p:nvPicPr>
          <p:cNvPr id="5" name="Content Placeholder 4" descr="cherubimthronemegidd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948264" y="476672"/>
            <a:ext cx="1950217" cy="2448272"/>
          </a:xfrm>
        </p:spPr>
      </p:pic>
      <p:sp>
        <p:nvSpPr>
          <p:cNvPr id="6" name="TextBox 5"/>
          <p:cNvSpPr txBox="1"/>
          <p:nvPr/>
        </p:nvSpPr>
        <p:spPr>
          <a:xfrm>
            <a:off x="5373960" y="1772816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Detail of </a:t>
            </a:r>
          </a:p>
          <a:p>
            <a:pPr algn="r"/>
            <a:r>
              <a:rPr lang="en-GB" dirty="0" smtClean="0"/>
              <a:t>Megiddo ivory</a:t>
            </a:r>
            <a:endParaRPr lang="en-GB" dirty="0"/>
          </a:p>
        </p:txBody>
      </p:sp>
      <p:pic>
        <p:nvPicPr>
          <p:cNvPr id="7" name="Picture 6" descr="uruk lion hunt.bmp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76056" y="3275369"/>
            <a:ext cx="1941124" cy="28083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77016" y="6124654"/>
            <a:ext cx="15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lion hunt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Pomegranates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5"/>
            <a:ext cx="4402832" cy="4749667"/>
          </a:xfrm>
        </p:spPr>
        <p:txBody>
          <a:bodyPr>
            <a:normAutofit/>
          </a:bodyPr>
          <a:lstStyle/>
          <a:p>
            <a:r>
              <a:rPr lang="en-GB" dirty="0" smtClean="0"/>
              <a:t>Highly valued in ancient Near East</a:t>
            </a:r>
          </a:p>
          <a:p>
            <a:pPr lvl="1"/>
            <a:r>
              <a:rPr lang="en-GB" dirty="0" smtClean="0"/>
              <a:t>LB cultivated in Levant</a:t>
            </a:r>
          </a:p>
          <a:p>
            <a:pPr lvl="1"/>
            <a:r>
              <a:rPr lang="en-GB" dirty="0" smtClean="0"/>
              <a:t>Exported to Egypt &amp; Mediterranean</a:t>
            </a:r>
          </a:p>
          <a:p>
            <a:r>
              <a:rPr lang="en-GB" dirty="0" smtClean="0"/>
              <a:t>Consumed in ceremonial banquets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egP_TutPomVase8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1772816"/>
            <a:ext cx="3312368" cy="3989898"/>
          </a:xfrm>
        </p:spPr>
      </p:pic>
      <p:sp>
        <p:nvSpPr>
          <p:cNvPr id="6" name="TextBox 5"/>
          <p:cNvSpPr txBox="1"/>
          <p:nvPr/>
        </p:nvSpPr>
        <p:spPr>
          <a:xfrm>
            <a:off x="5508104" y="5877272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Pomegranate vase,</a:t>
            </a:r>
          </a:p>
          <a:p>
            <a:r>
              <a:rPr lang="en-GB" dirty="0" smtClean="0"/>
              <a:t>Tomb of </a:t>
            </a:r>
            <a:r>
              <a:rPr lang="en-GB" dirty="0" err="1" smtClean="0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of </a:t>
            </a:r>
            <a:r>
              <a:rPr lang="en-GB" dirty="0" err="1" smtClean="0"/>
              <a:t>Pomegranats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36504" cy="4968552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Crafted in luxury materials: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Silver, ivory, gold, glass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Related to production of international style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Integrated within ceremonial consumption: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 smtClean="0"/>
              <a:t>Ritual practice, feasting &amp; personal adornment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Fertility symbol but also associations with death (colour of blood</a:t>
            </a:r>
            <a:r>
              <a:rPr lang="en-GB" sz="2800" dirty="0" smtClean="0"/>
              <a:t>)</a:t>
            </a:r>
            <a:endParaRPr lang="en-GB" sz="2800" dirty="0" smtClean="0"/>
          </a:p>
        </p:txBody>
      </p:sp>
      <p:pic>
        <p:nvPicPr>
          <p:cNvPr id="5" name="Picture 2" descr="C:\Users\Louise\Documents\ROUTLEDGE\illustrations\Chapter 3\Fig 3_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1916832"/>
            <a:ext cx="3188965" cy="389628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580112" y="5877272"/>
            <a:ext cx="2863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Glass pomegranate,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Bibru</a:t>
            </a:r>
            <a:r>
              <a:rPr lang="en-GB" dirty="0" smtClean="0"/>
              <a:t>: Gifting &amp; Feasting Elites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33082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Rare examples of polychrome  faience vessels </a:t>
            </a:r>
            <a:r>
              <a:rPr lang="en-GB" dirty="0" smtClean="0"/>
              <a:t>from Cyprus </a:t>
            </a:r>
            <a:r>
              <a:rPr lang="en-GB" dirty="0" smtClean="0"/>
              <a:t>&amp; </a:t>
            </a:r>
            <a:r>
              <a:rPr lang="en-GB" dirty="0" smtClean="0"/>
              <a:t>Levant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Form of animal head or woman’s head</a:t>
            </a:r>
          </a:p>
          <a:p>
            <a:r>
              <a:rPr lang="en-GB" dirty="0" smtClean="0"/>
              <a:t>Used in ceremonial performance &amp; high status feasting</a:t>
            </a:r>
          </a:p>
          <a:p>
            <a:r>
              <a:rPr lang="en-GB" dirty="0" err="1" smtClean="0"/>
              <a:t>Peltenburg</a:t>
            </a:r>
            <a:r>
              <a:rPr lang="en-GB" dirty="0" smtClean="0"/>
              <a:t>: </a:t>
            </a:r>
            <a:r>
              <a:rPr lang="en-GB" i="1" dirty="0" err="1" smtClean="0"/>
              <a:t>bibru</a:t>
            </a:r>
            <a:r>
              <a:rPr lang="en-GB" dirty="0" smtClean="0"/>
              <a:t> (animal headed cups)</a:t>
            </a:r>
          </a:p>
          <a:p>
            <a:r>
              <a:rPr lang="en-GB" dirty="0" smtClean="0"/>
              <a:t>Zuckerman: gift exchange</a:t>
            </a:r>
            <a:endParaRPr lang="en-GB" dirty="0"/>
          </a:p>
        </p:txBody>
      </p:sp>
      <p:pic>
        <p:nvPicPr>
          <p:cNvPr id="5" name="Content Placeholder 4" descr="bibur_paalce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4088" y="1987056"/>
            <a:ext cx="3430686" cy="2975894"/>
          </a:xfrm>
        </p:spPr>
      </p:pic>
      <p:sp>
        <p:nvSpPr>
          <p:cNvPr id="6" name="TextBox 5"/>
          <p:cNvSpPr txBox="1"/>
          <p:nvPr/>
        </p:nvSpPr>
        <p:spPr>
          <a:xfrm>
            <a:off x="5913004" y="5058622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cup, palace at </a:t>
            </a:r>
            <a:r>
              <a:rPr lang="en-GB" dirty="0" err="1" smtClean="0"/>
              <a:t>Hazor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Hybridity &amp; Shared Cultural Milieu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15719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Hybridization:</a:t>
            </a:r>
            <a:r>
              <a:rPr lang="en-GB" dirty="0" smtClean="0"/>
              <a:t> creation of new social practices &amp; of </a:t>
            </a:r>
            <a:r>
              <a:rPr lang="en-GB" dirty="0" smtClean="0"/>
              <a:t>mixed/altered </a:t>
            </a:r>
            <a:r>
              <a:rPr lang="en-GB" dirty="0" smtClean="0"/>
              <a:t>material culture </a:t>
            </a:r>
          </a:p>
          <a:p>
            <a:r>
              <a:rPr lang="en-GB" dirty="0" smtClean="0"/>
              <a:t>Choices made by social </a:t>
            </a:r>
            <a:r>
              <a:rPr lang="en-GB" dirty="0" smtClean="0"/>
              <a:t>agents within a contact situation</a:t>
            </a:r>
          </a:p>
          <a:p>
            <a:r>
              <a:rPr lang="en-GB" dirty="0" smtClean="0"/>
              <a:t>Cosmopolitan LBA Mediterranean </a:t>
            </a:r>
            <a:r>
              <a:rPr lang="en-GB" dirty="0" smtClean="0">
                <a:solidFill>
                  <a:srgbClr val="FFC000"/>
                </a:solidFill>
              </a:rPr>
              <a:t>= Shared Cultural Milieu</a:t>
            </a:r>
          </a:p>
          <a:p>
            <a:pPr lvl="1"/>
            <a:r>
              <a:rPr lang="en-GB" dirty="0" smtClean="0"/>
              <a:t>Increasing interactions between peoples of different cultures creating diverse contact situations</a:t>
            </a:r>
          </a:p>
          <a:p>
            <a:pPr lvl="1"/>
            <a:r>
              <a:rPr lang="en-GB" dirty="0" smtClean="0"/>
              <a:t>Does not assume cultural pre-eminence </a:t>
            </a:r>
          </a:p>
        </p:txBody>
      </p:sp>
      <p:pic>
        <p:nvPicPr>
          <p:cNvPr id="5" name="Content Placeholder 4" descr="tell bast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00936" y="1916832"/>
            <a:ext cx="2960183" cy="3528392"/>
          </a:xfrm>
        </p:spPr>
      </p:pic>
      <p:sp>
        <p:nvSpPr>
          <p:cNvPr id="6" name="TextBox 5"/>
          <p:cNvSpPr txBox="1"/>
          <p:nvPr/>
        </p:nvSpPr>
        <p:spPr>
          <a:xfrm>
            <a:off x="6368623" y="5589240"/>
            <a:ext cx="2071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Silver jug, Tell </a:t>
            </a:r>
            <a:r>
              <a:rPr lang="en-GB" dirty="0" err="1" smtClean="0"/>
              <a:t>Basta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Hybridity &amp; Shared Cultural Milieu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International Style = product of Shared Cultural milieu</a:t>
            </a:r>
          </a:p>
          <a:p>
            <a:r>
              <a:rPr lang="en-GB" dirty="0" smtClean="0"/>
              <a:t>Elites have access to, adopt &amp; adapt material culture</a:t>
            </a:r>
          </a:p>
          <a:p>
            <a:r>
              <a:rPr lang="en-GB" dirty="0" smtClean="0"/>
              <a:t>This is integrated within new social practices:</a:t>
            </a:r>
          </a:p>
          <a:p>
            <a:pPr lvl="1"/>
            <a:r>
              <a:rPr lang="en-GB" dirty="0" smtClean="0"/>
              <a:t>For example ceremonial </a:t>
            </a:r>
            <a:r>
              <a:rPr lang="en-GB" dirty="0" err="1" smtClean="0"/>
              <a:t>perfomance</a:t>
            </a:r>
            <a:r>
              <a:rPr lang="en-GB" dirty="0" smtClean="0"/>
              <a:t> in Canaanite palaces.</a:t>
            </a:r>
          </a:p>
          <a:p>
            <a:r>
              <a:rPr lang="en-GB" dirty="0" smtClean="0"/>
              <a:t>Exchanges (objects &amp; ideas) is  facilitated through interaction between elites</a:t>
            </a:r>
          </a:p>
          <a:p>
            <a:endParaRPr lang="en-GB" dirty="0"/>
          </a:p>
        </p:txBody>
      </p:sp>
      <p:pic>
        <p:nvPicPr>
          <p:cNvPr id="5" name="Picture 2" descr="ivory bo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732117"/>
            <a:ext cx="3894584" cy="129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16212" y="4149080"/>
            <a:ext cx="2640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  ivory gaming box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Pastoral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Aegeanizing ceramic tradition from Cyprus in 13</a:t>
            </a:r>
            <a:r>
              <a:rPr lang="en-GB" baseline="30000" dirty="0" smtClean="0"/>
              <a:t>th</a:t>
            </a:r>
            <a:r>
              <a:rPr lang="en-GB" dirty="0" smtClean="0"/>
              <a:t>-12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Local response to the imported Mycenaean pictorial vases</a:t>
            </a:r>
          </a:p>
          <a:p>
            <a:pPr lvl="1"/>
            <a:r>
              <a:rPr lang="en-GB" dirty="0" smtClean="0"/>
              <a:t>Bell-shaped kraters</a:t>
            </a:r>
          </a:p>
          <a:p>
            <a:r>
              <a:rPr lang="en-GB" dirty="0" smtClean="0"/>
              <a:t>Influences:</a:t>
            </a:r>
          </a:p>
          <a:p>
            <a:pPr lvl="1"/>
            <a:r>
              <a:rPr lang="en-GB" dirty="0" smtClean="0"/>
              <a:t>Contemporary ivory workshops (mode of depiction)</a:t>
            </a:r>
          </a:p>
          <a:p>
            <a:pPr lvl="1"/>
            <a:r>
              <a:rPr lang="en-GB" dirty="0" err="1" smtClean="0"/>
              <a:t>Ionography</a:t>
            </a:r>
            <a:r>
              <a:rPr lang="en-GB" dirty="0" smtClean="0"/>
              <a:t> derives from the International Style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pastoral krater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12542" y="2276872"/>
            <a:ext cx="3364865" cy="2880320"/>
          </a:xfrm>
        </p:spPr>
      </p:pic>
      <p:sp>
        <p:nvSpPr>
          <p:cNvPr id="6" name="TextBox 5"/>
          <p:cNvSpPr txBox="1"/>
          <p:nvPr/>
        </p:nvSpPr>
        <p:spPr>
          <a:xfrm>
            <a:off x="5914566" y="5229200"/>
            <a:ext cx="2515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Pastoral krater, </a:t>
            </a:r>
            <a:r>
              <a:rPr lang="en-GB" dirty="0" err="1" smtClean="0"/>
              <a:t>Klavdhia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Taste for the Exotic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96544" cy="4896544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 smtClean="0"/>
              <a:t>Two centres in particular stand out for consumption of the International Style:</a:t>
            </a:r>
          </a:p>
          <a:p>
            <a:pPr lvl="1">
              <a:defRPr/>
            </a:pPr>
            <a:r>
              <a:rPr lang="en-GB" dirty="0" smtClean="0"/>
              <a:t>Enkomi &amp; Ugarit</a:t>
            </a:r>
          </a:p>
          <a:p>
            <a:pPr>
              <a:defRPr/>
            </a:pPr>
            <a:r>
              <a:rPr lang="en-GB" dirty="0" smtClean="0"/>
              <a:t>Foreign images widely &amp; regularly consumed at both sites </a:t>
            </a:r>
          </a:p>
          <a:p>
            <a:pPr>
              <a:defRPr/>
            </a:pPr>
            <a:r>
              <a:rPr lang="en-GB" dirty="0" smtClean="0"/>
              <a:t>Personal display referenced the Aegean, Near East &amp; Egypt</a:t>
            </a:r>
          </a:p>
          <a:p>
            <a:pPr lvl="1">
              <a:defRPr/>
            </a:pPr>
            <a:r>
              <a:rPr lang="en-GB" dirty="0" smtClean="0"/>
              <a:t>Foreign iconographies had a wide currency in certain elements of society</a:t>
            </a:r>
            <a:endParaRPr lang="en-US" dirty="0" smtClean="0"/>
          </a:p>
          <a:p>
            <a:pPr lvl="1">
              <a:defRPr/>
            </a:pPr>
            <a:r>
              <a:rPr lang="en-GB" dirty="0" smtClean="0"/>
              <a:t>Ability to “read” narratives of imported art?</a:t>
            </a:r>
          </a:p>
          <a:p>
            <a:pPr lvl="1">
              <a:defRPr/>
            </a:pPr>
            <a:r>
              <a:rPr lang="en-GB" dirty="0" smtClean="0"/>
              <a:t>The exotic was prized &amp; sought after</a:t>
            </a:r>
          </a:p>
        </p:txBody>
      </p:sp>
      <p:pic>
        <p:nvPicPr>
          <p:cNvPr id="8" name="Picture 4" descr="mouth piec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 t="41490"/>
          <a:stretch>
            <a:fillRect/>
          </a:stretch>
        </p:blipFill>
        <p:spPr bwMode="auto">
          <a:xfrm>
            <a:off x="5292080" y="2492896"/>
            <a:ext cx="3495472" cy="1728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508104" y="4293096"/>
            <a:ext cx="2781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“mouthpiece”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International Style = “diplomacy by design”</a:t>
            </a:r>
          </a:p>
          <a:p>
            <a:r>
              <a:rPr lang="en-GB" dirty="0" smtClean="0"/>
              <a:t>Manipulation of enchanted portable objects to create small greeting gifts desirable amongst international rulers</a:t>
            </a:r>
          </a:p>
          <a:p>
            <a:r>
              <a:rPr lang="en-GB" dirty="0" smtClean="0"/>
              <a:t>Widely attested throughout East Mediterranean</a:t>
            </a:r>
          </a:p>
          <a:p>
            <a:r>
              <a:rPr lang="en-GB" dirty="0" smtClean="0"/>
              <a:t>Multiple workshops specialising in ivories, metalwork, faiences</a:t>
            </a:r>
          </a:p>
          <a:p>
            <a:pPr lvl="1"/>
            <a:r>
              <a:rPr lang="en-GB" dirty="0" smtClean="0"/>
              <a:t>Difficult to pinpoint origins of individual pieces</a:t>
            </a:r>
          </a:p>
          <a:p>
            <a:pPr lvl="1"/>
            <a:r>
              <a:rPr lang="en-GB" dirty="0" smtClean="0"/>
              <a:t>Drawing on inspiration from crafted objects of many regions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128</TotalTime>
  <Words>853</Words>
  <Application>Microsoft Office PowerPoint</Application>
  <PresentationFormat>On-screen Show (4:3)</PresentationFormat>
  <Paragraphs>125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Corbel</vt:lpstr>
      <vt:lpstr>Wingdings</vt:lpstr>
      <vt:lpstr>Wingdings 2</vt:lpstr>
      <vt:lpstr>Wingdings 3</vt:lpstr>
      <vt:lpstr>Module</vt:lpstr>
      <vt:lpstr>Connected Worlds</vt:lpstr>
      <vt:lpstr>What is the International Style?</vt:lpstr>
      <vt:lpstr>Participants in International Style</vt:lpstr>
      <vt:lpstr>International Style</vt:lpstr>
      <vt:lpstr>Defining the International Style</vt:lpstr>
      <vt:lpstr>International Style: Political Practice</vt:lpstr>
      <vt:lpstr>International Style: Political Practice</vt:lpstr>
      <vt:lpstr>International Style: Political Practice</vt:lpstr>
      <vt:lpstr>Characteristics</vt:lpstr>
      <vt:lpstr>Influences</vt:lpstr>
      <vt:lpstr>Pomegranates</vt:lpstr>
      <vt:lpstr>Materiality of Pomegranats</vt:lpstr>
      <vt:lpstr>Bibru: Gifting &amp; Feasting Elites</vt:lpstr>
      <vt:lpstr>Hybridity &amp; Shared Cultural Milieu</vt:lpstr>
      <vt:lpstr>Hybridity &amp; Shared Cultural Milieu</vt:lpstr>
      <vt:lpstr>Pastoral Style</vt:lpstr>
      <vt:lpstr>A Taste for the Exotic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24</cp:revision>
  <dcterms:created xsi:type="dcterms:W3CDTF">2014-03-19T17:25:01Z</dcterms:created>
  <dcterms:modified xsi:type="dcterms:W3CDTF">2016-03-09T13:12:44Z</dcterms:modified>
</cp:coreProperties>
</file>