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handoutMasterIdLst>
    <p:handoutMasterId r:id="rId19"/>
  </p:handoutMasterIdLst>
  <p:sldIdLst>
    <p:sldId id="256" r:id="rId3"/>
    <p:sldId id="284" r:id="rId4"/>
    <p:sldId id="285" r:id="rId5"/>
    <p:sldId id="286" r:id="rId6"/>
    <p:sldId id="288" r:id="rId7"/>
    <p:sldId id="272" r:id="rId8"/>
    <p:sldId id="263" r:id="rId9"/>
    <p:sldId id="273" r:id="rId10"/>
    <p:sldId id="282" r:id="rId11"/>
    <p:sldId id="275" r:id="rId12"/>
    <p:sldId id="261" r:id="rId13"/>
    <p:sldId id="290" r:id="rId14"/>
    <p:sldId id="289" r:id="rId15"/>
    <p:sldId id="291" r:id="rId16"/>
    <p:sldId id="278" r:id="rId17"/>
    <p:sldId id="281" r:id="rId1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4992"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sorterViewPr>
    <p:cViewPr>
      <p:scale>
        <a:sx n="100" d="100"/>
        <a:sy n="100" d="100"/>
      </p:scale>
      <p:origin x="0" y="-4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8C94EE6-ADEE-4F2D-BBBA-465B0AECE37F}" type="datetimeFigureOut">
              <a:rPr lang="en-US" smtClean="0"/>
              <a:t>6/8/2018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653637F-9EC6-4556-82C2-1551DEB77AEA}" type="slidenum">
              <a:rPr lang="en-US" smtClean="0"/>
              <a:t>‹#›</a:t>
            </a:fld>
            <a:endParaRPr lang="en-US"/>
          </a:p>
        </p:txBody>
      </p:sp>
    </p:spTree>
    <p:extLst>
      <p:ext uri="{BB962C8B-B14F-4D97-AF65-F5344CB8AC3E}">
        <p14:creationId xmlns:p14="http://schemas.microsoft.com/office/powerpoint/2010/main" val="383570162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27455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22FDDAD6-DCCA-44A3-AC73-078480D035DD}"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4267551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FDDAD6-DCCA-44A3-AC73-078480D035DD}"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48530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2FDDAD6-DCCA-44A3-AC73-078480D035DD}"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89500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2FDDAD6-DCCA-44A3-AC73-078480D035DD}" type="datetimeFigureOut">
              <a:rPr lang="en-GB" smtClean="0"/>
              <a:t>08/06/2018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83452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2FDDAD6-DCCA-44A3-AC73-078480D035DD}" type="datetimeFigureOut">
              <a:rPr lang="en-GB" smtClean="0"/>
              <a:t>08/06/2018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1552946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FDDAD6-DCCA-44A3-AC73-078480D035DD}" type="datetimeFigureOut">
              <a:rPr lang="en-GB" smtClean="0"/>
              <a:t>08/06/2018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08747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78351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FDDAD6-DCCA-44A3-AC73-078480D035DD}" type="datetimeFigureOut">
              <a:rPr lang="en-GB" smtClean="0"/>
              <a:t>08/06/2018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13541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3578328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2FDDAD6-DCCA-44A3-AC73-078480D035DD}" type="datetimeFigureOut">
              <a:rPr lang="en-GB" smtClean="0"/>
              <a:t>08/06/2018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2FE484-9681-45F2-8830-49CF0A703A61}" type="slidenum">
              <a:rPr lang="en-GB" smtClean="0"/>
              <a:t>‹#›</a:t>
            </a:fld>
            <a:endParaRPr lang="en-GB"/>
          </a:p>
        </p:txBody>
      </p:sp>
    </p:spTree>
    <p:extLst>
      <p:ext uri="{BB962C8B-B14F-4D97-AF65-F5344CB8AC3E}">
        <p14:creationId xmlns:p14="http://schemas.microsoft.com/office/powerpoint/2010/main" val="2507475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807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156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2834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3507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490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6041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345769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04402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7521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0134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08/06/2018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197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FDDAD6-DCCA-44A3-AC73-078480D035DD}" type="datetimeFigureOut">
              <a:rPr lang="en-GB" smtClean="0"/>
              <a:t>08/06/2018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2FE484-9681-45F2-8830-49CF0A703A61}" type="slidenum">
              <a:rPr lang="en-GB" smtClean="0"/>
              <a:t>‹#›</a:t>
            </a:fld>
            <a:endParaRPr lang="en-GB"/>
          </a:p>
        </p:txBody>
      </p:sp>
    </p:spTree>
    <p:extLst>
      <p:ext uri="{BB962C8B-B14F-4D97-AF65-F5344CB8AC3E}">
        <p14:creationId xmlns:p14="http://schemas.microsoft.com/office/powerpoint/2010/main" val="15449093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08/06/2018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575577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519"/>
            <a:ext cx="12192000" cy="7031038"/>
          </a:xfrm>
          <a:prstGeom prst="rect">
            <a:avLst/>
          </a:prstGeom>
        </p:spPr>
      </p:pic>
      <p:sp>
        <p:nvSpPr>
          <p:cNvPr id="5" name="TextBox 4"/>
          <p:cNvSpPr txBox="1"/>
          <p:nvPr/>
        </p:nvSpPr>
        <p:spPr>
          <a:xfrm>
            <a:off x="1960604" y="1531354"/>
            <a:ext cx="8559113" cy="1938992"/>
          </a:xfrm>
          <a:prstGeom prst="rect">
            <a:avLst/>
          </a:prstGeom>
          <a:noFill/>
        </p:spPr>
        <p:txBody>
          <a:bodyPr wrap="square" rtlCol="0">
            <a:spAutoFit/>
          </a:bodyPr>
          <a:lstStyle/>
          <a:p>
            <a:r>
              <a:rPr lang="en-GB" sz="6000" dirty="0">
                <a:solidFill>
                  <a:schemeClr val="bg1"/>
                </a:solidFill>
              </a:rPr>
              <a:t>Reviewing coaching and mentoring </a:t>
            </a:r>
            <a:r>
              <a:rPr lang="en-GB" sz="6000" dirty="0" smtClean="0">
                <a:solidFill>
                  <a:schemeClr val="bg1"/>
                </a:solidFill>
              </a:rPr>
              <a:t>performance</a:t>
            </a:r>
            <a:endParaRPr lang="en-US" sz="6000" dirty="0">
              <a:solidFill>
                <a:schemeClr val="bg1"/>
              </a:solidFill>
            </a:endParaRPr>
          </a:p>
        </p:txBody>
      </p:sp>
    </p:spTree>
    <p:extLst>
      <p:ext uri="{BB962C8B-B14F-4D97-AF65-F5344CB8AC3E}">
        <p14:creationId xmlns:p14="http://schemas.microsoft.com/office/powerpoint/2010/main" val="31411863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Why review?</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359243"/>
            <a:ext cx="10972800" cy="4157990"/>
          </a:xfrm>
        </p:spPr>
        <p:txBody>
          <a:bodyPr>
            <a:normAutofit/>
          </a:bodyPr>
          <a:lstStyle/>
          <a:p>
            <a:pPr lvl="0"/>
            <a:r>
              <a:rPr lang="en-US" sz="3200" dirty="0" smtClean="0">
                <a:latin typeface="Arial" panose="020B0604020202020204" pitchFamily="34" charset="0"/>
                <a:cs typeface="Arial" panose="020B0604020202020204" pitchFamily="34" charset="0"/>
              </a:rPr>
              <a:t>To check own performance</a:t>
            </a:r>
          </a:p>
          <a:p>
            <a:pPr lvl="0"/>
            <a:r>
              <a:rPr lang="en-US" sz="3200" dirty="0" smtClean="0">
                <a:latin typeface="Arial" panose="020B0604020202020204" pitchFamily="34" charset="0"/>
                <a:cs typeface="Arial" panose="020B0604020202020204" pitchFamily="34" charset="0"/>
              </a:rPr>
              <a:t>To </a:t>
            </a:r>
            <a:r>
              <a:rPr lang="en-US" sz="3200" dirty="0">
                <a:latin typeface="Arial" panose="020B0604020202020204" pitchFamily="34" charset="0"/>
                <a:cs typeface="Arial" panose="020B0604020202020204" pitchFamily="34" charset="0"/>
              </a:rPr>
              <a:t>ensure knowledge and skills are current</a:t>
            </a:r>
          </a:p>
          <a:p>
            <a:pPr lvl="0"/>
            <a:r>
              <a:rPr lang="en-US" sz="3200" dirty="0">
                <a:latin typeface="Arial" panose="020B0604020202020204" pitchFamily="34" charset="0"/>
                <a:cs typeface="Arial" panose="020B0604020202020204" pitchFamily="34" charset="0"/>
              </a:rPr>
              <a:t>To ensure best practice is applied</a:t>
            </a:r>
          </a:p>
          <a:p>
            <a:pPr lvl="0"/>
            <a:r>
              <a:rPr lang="en-US" sz="3200" dirty="0">
                <a:latin typeface="Arial" panose="020B0604020202020204" pitchFamily="34" charset="0"/>
                <a:cs typeface="Arial" panose="020B0604020202020204" pitchFamily="34" charset="0"/>
              </a:rPr>
              <a:t>To maintain standards</a:t>
            </a:r>
          </a:p>
          <a:p>
            <a:pPr lvl="0"/>
            <a:r>
              <a:rPr lang="en-US" sz="3200" dirty="0">
                <a:latin typeface="Arial" panose="020B0604020202020204" pitchFamily="34" charset="0"/>
                <a:cs typeface="Arial" panose="020B0604020202020204" pitchFamily="34" charset="0"/>
              </a:rPr>
              <a:t>To ensure approach is appropriate and relevant</a:t>
            </a:r>
          </a:p>
          <a:p>
            <a:pPr lvl="0"/>
            <a:r>
              <a:rPr lang="en-US" sz="3200" dirty="0">
                <a:latin typeface="Arial" panose="020B0604020202020204" pitchFamily="34" charset="0"/>
                <a:cs typeface="Arial" panose="020B0604020202020204" pitchFamily="34" charset="0"/>
              </a:rPr>
              <a:t>To satisfy client requirements</a:t>
            </a:r>
          </a:p>
          <a:p>
            <a:pPr lvl="0"/>
            <a:r>
              <a:rPr lang="en-US" sz="3200" dirty="0">
                <a:latin typeface="Arial" panose="020B0604020202020204" pitchFamily="34" charset="0"/>
                <a:cs typeface="Arial" panose="020B0604020202020204" pitchFamily="34" charset="0"/>
              </a:rPr>
              <a:t>For personal growth and development</a:t>
            </a:r>
          </a:p>
          <a:p>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572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en-US" dirty="0" smtClean="0">
                <a:latin typeface="Arial" panose="020B0604020202020204" pitchFamily="34" charset="0"/>
                <a:cs typeface="Arial" panose="020B0604020202020204" pitchFamily="34" charset="0"/>
              </a:rPr>
              <a:t>Review and evaluation</a:t>
            </a:r>
            <a:endParaRPr lang="en-US" altLang="en-US" dirty="0">
              <a:latin typeface="Arial" panose="020B0604020202020204" pitchFamily="34" charset="0"/>
              <a:cs typeface="Arial" panose="020B0604020202020204" pitchFamily="34" charset="0"/>
            </a:endParaRPr>
          </a:p>
        </p:txBody>
      </p:sp>
      <p:sp>
        <p:nvSpPr>
          <p:cNvPr id="34819" name="Rectangle 3"/>
          <p:cNvSpPr>
            <a:spLocks noGrp="1" noChangeArrowheads="1"/>
          </p:cNvSpPr>
          <p:nvPr>
            <p:ph idx="1"/>
          </p:nvPr>
        </p:nvSpPr>
        <p:spPr/>
        <p:txBody>
          <a:bodyPr>
            <a:normAutofit/>
          </a:bodyPr>
          <a:lstStyle/>
          <a:p>
            <a:pPr lvl="0"/>
            <a:r>
              <a:rPr lang="en-US" sz="3600" dirty="0"/>
              <a:t>To review – to look back upon; examine a situation again; to inspect (formally or informally).  Done periodically  - a formative assessment approach</a:t>
            </a:r>
          </a:p>
          <a:p>
            <a:pPr lvl="0"/>
            <a:r>
              <a:rPr lang="en-US" sz="3600" dirty="0"/>
              <a:t>To evaluate – to judge or assess the worth of something (was it worth it?) Done at the end of a </a:t>
            </a:r>
            <a:r>
              <a:rPr lang="en-US" sz="3600" dirty="0" err="1"/>
              <a:t>programme</a:t>
            </a:r>
            <a:r>
              <a:rPr lang="en-US" sz="3600" dirty="0"/>
              <a:t>/project  - a summative approach</a:t>
            </a:r>
          </a:p>
          <a:p>
            <a:endParaRPr lang="en-US" alt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07885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Autofit/>
          </a:bodyPr>
          <a:lstStyle/>
          <a:p>
            <a:r>
              <a:rPr lang="en-GB" altLang="en-US" dirty="0">
                <a:latin typeface="Arial" panose="020B0604020202020204" pitchFamily="34" charset="0"/>
                <a:cs typeface="Arial" panose="020B0604020202020204" pitchFamily="34" charset="0"/>
              </a:rPr>
              <a:t>Ways of reviewing own performance</a:t>
            </a:r>
            <a:endParaRPr lang="en-US" altLang="en-US" dirty="0">
              <a:latin typeface="Arial" panose="020B0604020202020204" pitchFamily="34" charset="0"/>
              <a:cs typeface="Arial" panose="020B0604020202020204" pitchFamily="34" charset="0"/>
            </a:endParaRPr>
          </a:p>
        </p:txBody>
      </p:sp>
      <p:sp>
        <p:nvSpPr>
          <p:cNvPr id="20483" name="Rectangle 3"/>
          <p:cNvSpPr>
            <a:spLocks noGrp="1" noChangeArrowheads="1"/>
          </p:cNvSpPr>
          <p:nvPr>
            <p:ph idx="1"/>
          </p:nvPr>
        </p:nvSpPr>
        <p:spPr/>
        <p:txBody>
          <a:bodyPr>
            <a:normAutofit/>
          </a:bodyPr>
          <a:lstStyle/>
          <a:p>
            <a:pPr>
              <a:lnSpc>
                <a:spcPct val="90000"/>
              </a:lnSpc>
            </a:pPr>
            <a:r>
              <a:rPr lang="en-US" altLang="en-US" sz="4000" dirty="0">
                <a:latin typeface="Arial" panose="020B0604020202020204" pitchFamily="34" charset="0"/>
                <a:cs typeface="Arial" panose="020B0604020202020204" pitchFamily="34" charset="0"/>
              </a:rPr>
              <a:t>Immediate review</a:t>
            </a:r>
          </a:p>
          <a:p>
            <a:pPr>
              <a:lnSpc>
                <a:spcPct val="90000"/>
              </a:lnSpc>
            </a:pPr>
            <a:r>
              <a:rPr lang="en-US" altLang="en-US" sz="4000" dirty="0" smtClean="0">
                <a:latin typeface="Arial" panose="020B0604020202020204" pitchFamily="34" charset="0"/>
                <a:cs typeface="Arial" panose="020B0604020202020204" pitchFamily="34" charset="0"/>
              </a:rPr>
              <a:t>Obtain feedback</a:t>
            </a:r>
          </a:p>
          <a:p>
            <a:pPr>
              <a:lnSpc>
                <a:spcPct val="90000"/>
              </a:lnSpc>
            </a:pPr>
            <a:r>
              <a:rPr lang="en-GB" altLang="en-US" sz="4000" dirty="0" smtClean="0">
                <a:latin typeface="Arial" panose="020B0604020202020204" pitchFamily="34" charset="0"/>
                <a:cs typeface="Arial" panose="020B0604020202020204" pitchFamily="34" charset="0"/>
              </a:rPr>
              <a:t>Review of coaching/mentoring records</a:t>
            </a:r>
            <a:endParaRPr lang="en-US" altLang="en-US" sz="4000" dirty="0">
              <a:latin typeface="Arial" panose="020B0604020202020204" pitchFamily="34" charset="0"/>
              <a:cs typeface="Arial" panose="020B0604020202020204" pitchFamily="34" charset="0"/>
            </a:endParaRPr>
          </a:p>
          <a:p>
            <a:pPr>
              <a:lnSpc>
                <a:spcPct val="90000"/>
              </a:lnSpc>
            </a:pPr>
            <a:r>
              <a:rPr lang="en-US" altLang="en-US" sz="4000" dirty="0" smtClean="0">
                <a:latin typeface="Arial" panose="020B0604020202020204" pitchFamily="34" charset="0"/>
                <a:cs typeface="Arial" panose="020B0604020202020204" pitchFamily="34" charset="0"/>
              </a:rPr>
              <a:t>Self </a:t>
            </a:r>
            <a:r>
              <a:rPr lang="en-US" altLang="en-US" sz="4000" dirty="0">
                <a:latin typeface="Arial" panose="020B0604020202020204" pitchFamily="34" charset="0"/>
                <a:cs typeface="Arial" panose="020B0604020202020204" pitchFamily="34" charset="0"/>
              </a:rPr>
              <a:t>assessment tools</a:t>
            </a:r>
          </a:p>
          <a:p>
            <a:pPr>
              <a:lnSpc>
                <a:spcPct val="90000"/>
              </a:lnSpc>
            </a:pPr>
            <a:r>
              <a:rPr lang="en-US" altLang="en-US" sz="4000" dirty="0" smtClean="0">
                <a:latin typeface="Arial" panose="020B0604020202020204" pitchFamily="34" charset="0"/>
                <a:cs typeface="Arial" panose="020B0604020202020204" pitchFamily="34" charset="0"/>
              </a:rPr>
              <a:t>Reflection/reflective practice</a:t>
            </a:r>
            <a:endParaRPr lang="en-US" alt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8922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n-lt"/>
              </a:rPr>
              <a:t>Coaching/mentoring records</a:t>
            </a:r>
            <a:endParaRPr lang="en-US" dirty="0"/>
          </a:p>
        </p:txBody>
      </p:sp>
      <p:sp>
        <p:nvSpPr>
          <p:cNvPr id="3" name="Content Placeholder 2"/>
          <p:cNvSpPr>
            <a:spLocks noGrp="1"/>
          </p:cNvSpPr>
          <p:nvPr>
            <p:ph idx="1"/>
          </p:nvPr>
        </p:nvSpPr>
        <p:spPr>
          <a:xfrm>
            <a:off x="609600" y="1309816"/>
            <a:ext cx="10972800" cy="4207417"/>
          </a:xfrm>
        </p:spPr>
        <p:txBody>
          <a:bodyPr/>
          <a:lstStyle/>
          <a:p>
            <a:pPr marL="0" indent="0">
              <a:buNone/>
            </a:pPr>
            <a:r>
              <a:rPr lang="en-GB" dirty="0" smtClean="0"/>
              <a:t>Should </a:t>
            </a:r>
            <a:r>
              <a:rPr lang="en-GB" dirty="0"/>
              <a:t>tell </a:t>
            </a:r>
            <a:r>
              <a:rPr lang="en-GB" dirty="0" smtClean="0"/>
              <a:t>us about:</a:t>
            </a:r>
          </a:p>
          <a:p>
            <a:r>
              <a:rPr lang="en-GB" dirty="0" smtClean="0"/>
              <a:t>recurring issues (why?)</a:t>
            </a:r>
          </a:p>
          <a:p>
            <a:r>
              <a:rPr lang="en-GB" dirty="0" smtClean="0"/>
              <a:t>our level of responsibility for actions (too much?)</a:t>
            </a:r>
          </a:p>
          <a:p>
            <a:r>
              <a:rPr lang="en-GB" dirty="0" smtClean="0"/>
              <a:t>the appropriateness of our style (too directive? too </a:t>
            </a:r>
            <a:r>
              <a:rPr lang="en-GB" dirty="0" err="1" smtClean="0"/>
              <a:t>delegative</a:t>
            </a:r>
            <a:r>
              <a:rPr lang="en-GB" dirty="0" smtClean="0"/>
              <a:t>? too fixed?)</a:t>
            </a:r>
          </a:p>
          <a:p>
            <a:r>
              <a:rPr lang="en-GB" dirty="0" smtClean="0"/>
              <a:t>our personal growth and development (can we trace changes in our behaviour/improvement in practice?)</a:t>
            </a:r>
            <a:endParaRPr lang="en-US" dirty="0"/>
          </a:p>
        </p:txBody>
      </p:sp>
    </p:spTree>
    <p:extLst>
      <p:ext uri="{BB962C8B-B14F-4D97-AF65-F5344CB8AC3E}">
        <p14:creationId xmlns:p14="http://schemas.microsoft.com/office/powerpoint/2010/main" val="6766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58875"/>
          </a:xfrm>
        </p:spPr>
        <p:txBody>
          <a:bodyPr/>
          <a:lstStyle/>
          <a:p>
            <a:pPr algn="ctr"/>
            <a:r>
              <a:rPr lang="en-GB" dirty="0" smtClean="0">
                <a:latin typeface="Arial" panose="020B0604020202020204" pitchFamily="34" charset="0"/>
                <a:cs typeface="Arial" panose="020B0604020202020204" pitchFamily="34" charset="0"/>
              </a:rPr>
              <a:t>Reflective Practice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10515600" cy="4735341"/>
          </a:xfrm>
        </p:spPr>
        <p:txBody>
          <a:bodyPr/>
          <a:lstStyle/>
          <a:p>
            <a:r>
              <a:rPr lang="en-GB" sz="3200" dirty="0"/>
              <a:t>Reflective practice is a way of studying your own experiences to improve the way you work. It is very useful for  working professionals who want to carry on learning throughout their lives.</a:t>
            </a:r>
          </a:p>
          <a:p>
            <a:r>
              <a:rPr lang="en-GB" sz="3200" dirty="0"/>
              <a:t>The act of reflection is a great way to increase confidence and become a more proactive </a:t>
            </a:r>
            <a:r>
              <a:rPr lang="en-GB" sz="3200" dirty="0" smtClean="0"/>
              <a:t>and qualified professional</a:t>
            </a:r>
            <a:endParaRPr lang="en-GB" sz="3200" u="sng" dirty="0"/>
          </a:p>
          <a:p>
            <a:r>
              <a:rPr lang="en-GB" sz="3200" dirty="0"/>
              <a:t>Engaging in reflective practice should help to improve the quality of care you give and close the gap between theory and practice.</a:t>
            </a:r>
          </a:p>
          <a:p>
            <a:endParaRPr lang="en-US" dirty="0"/>
          </a:p>
        </p:txBody>
      </p:sp>
    </p:spTree>
    <p:extLst>
      <p:ext uri="{BB962C8B-B14F-4D97-AF65-F5344CB8AC3E}">
        <p14:creationId xmlns:p14="http://schemas.microsoft.com/office/powerpoint/2010/main" val="1376921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4560" y="607484"/>
            <a:ext cx="6964680" cy="4232010"/>
          </a:xfrm>
          <a:prstGeom prst="rect">
            <a:avLst/>
          </a:prstGeom>
        </p:spPr>
      </p:pic>
    </p:spTree>
    <p:extLst>
      <p:ext uri="{BB962C8B-B14F-4D97-AF65-F5344CB8AC3E}">
        <p14:creationId xmlns:p14="http://schemas.microsoft.com/office/powerpoint/2010/main" val="1048807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51782"/>
          </a:xfrm>
        </p:spPr>
        <p:txBody>
          <a:bodyPr>
            <a:noAutofit/>
          </a:bodyPr>
          <a:lstStyle/>
          <a:p>
            <a:r>
              <a:rPr lang="en-GB" sz="3600" b="1" dirty="0" smtClean="0"/>
              <a:t/>
            </a:r>
            <a:br>
              <a:rPr lang="en-GB" sz="3600" b="1" dirty="0" smtClean="0"/>
            </a:br>
            <a:r>
              <a:rPr lang="en-GB" sz="4000" b="1" dirty="0" smtClean="0"/>
              <a:t>Definitions</a:t>
            </a:r>
            <a:r>
              <a:rPr lang="en-GB" sz="4000" b="1" dirty="0"/>
              <a:t>: essential elements of reflective practice </a:t>
            </a:r>
            <a:r>
              <a:rPr lang="en-GB" sz="3600" b="1" dirty="0"/>
              <a:t/>
            </a:r>
            <a:br>
              <a:rPr lang="en-GB" sz="3600" b="1" dirty="0"/>
            </a:br>
            <a:endParaRPr lang="en-US" sz="3600" dirty="0"/>
          </a:p>
        </p:txBody>
      </p:sp>
      <p:sp>
        <p:nvSpPr>
          <p:cNvPr id="3" name="Content Placeholder 2"/>
          <p:cNvSpPr>
            <a:spLocks noGrp="1"/>
          </p:cNvSpPr>
          <p:nvPr>
            <p:ph idx="1"/>
          </p:nvPr>
        </p:nvSpPr>
        <p:spPr>
          <a:xfrm>
            <a:off x="838200" y="1598141"/>
            <a:ext cx="10515600" cy="4578822"/>
          </a:xfrm>
        </p:spPr>
        <p:txBody>
          <a:bodyPr>
            <a:normAutofit/>
          </a:bodyPr>
          <a:lstStyle/>
          <a:p>
            <a:pPr marL="514350" indent="-514350">
              <a:buAutoNum type="arabicPeriod"/>
            </a:pPr>
            <a:r>
              <a:rPr lang="en-GB" sz="3200" b="1" dirty="0" smtClean="0"/>
              <a:t>Reflection</a:t>
            </a:r>
            <a:r>
              <a:rPr lang="en-GB" sz="3200" dirty="0" smtClean="0"/>
              <a:t> </a:t>
            </a:r>
            <a:r>
              <a:rPr lang="en-GB" sz="3200" dirty="0"/>
              <a:t>: </a:t>
            </a:r>
            <a:endParaRPr lang="en-GB" sz="3200" dirty="0" smtClean="0"/>
          </a:p>
          <a:p>
            <a:pPr marL="0" indent="0">
              <a:buNone/>
            </a:pPr>
            <a:r>
              <a:rPr lang="en-GB" sz="3200" dirty="0" smtClean="0"/>
              <a:t>An </a:t>
            </a:r>
            <a:r>
              <a:rPr lang="en-GB" sz="3200" dirty="0"/>
              <a:t>in-depth review of events. The reflector attempts to work out what happened, what they thought or felt about it, who was involved, when and where, what these others may have experienced and thought and felt about it from their own perspective. Most significantly, the reflector considers WHY? It is to bring experiences into focus from as many angels as possible : people, place, relationships, timing, chronology etc.</a:t>
            </a:r>
          </a:p>
          <a:p>
            <a:endParaRPr lang="en-GB" sz="3300" dirty="0"/>
          </a:p>
        </p:txBody>
      </p:sp>
    </p:spTree>
    <p:extLst>
      <p:ext uri="{BB962C8B-B14F-4D97-AF65-F5344CB8AC3E}">
        <p14:creationId xmlns:p14="http://schemas.microsoft.com/office/powerpoint/2010/main" val="3474846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Definitions: essential elements of reflective practice </a:t>
            </a:r>
            <a:endParaRPr lang="en-US" dirty="0"/>
          </a:p>
        </p:txBody>
      </p:sp>
      <p:sp>
        <p:nvSpPr>
          <p:cNvPr id="3" name="Content Placeholder 2"/>
          <p:cNvSpPr>
            <a:spLocks noGrp="1"/>
          </p:cNvSpPr>
          <p:nvPr>
            <p:ph idx="1"/>
          </p:nvPr>
        </p:nvSpPr>
        <p:spPr/>
        <p:txBody>
          <a:bodyPr/>
          <a:lstStyle/>
          <a:p>
            <a:pPr marL="0" indent="0">
              <a:buNone/>
            </a:pPr>
            <a:r>
              <a:rPr lang="en-GB" b="1" dirty="0" smtClean="0"/>
              <a:t>2. </a:t>
            </a:r>
            <a:r>
              <a:rPr lang="en-GB" sz="3200" b="1" dirty="0" smtClean="0"/>
              <a:t>Reflexivity </a:t>
            </a:r>
            <a:r>
              <a:rPr lang="en-GB" sz="3200" b="1" dirty="0"/>
              <a:t>:  </a:t>
            </a:r>
            <a:endParaRPr lang="en-GB" sz="3200" b="1" dirty="0" smtClean="0"/>
          </a:p>
          <a:p>
            <a:pPr marL="0" indent="0">
              <a:buNone/>
            </a:pPr>
            <a:r>
              <a:rPr lang="en-GB" sz="3200" dirty="0" smtClean="0"/>
              <a:t>Finding </a:t>
            </a:r>
            <a:r>
              <a:rPr lang="en-GB" sz="3200" dirty="0"/>
              <a:t>strategies to question our own attitudes, theories-in-use, values, assumptions, prejudices and habitual actions. It develops responsible and ethical action, such as becoming aware of how much our ways of being are culturally determined. To be reflexive is to examine, for example, the limits of our knowledge.  To be reflexive involves thinking from within experiences.</a:t>
            </a:r>
            <a:endParaRPr lang="en-GB" sz="3200" b="1" dirty="0"/>
          </a:p>
          <a:p>
            <a:endParaRPr lang="en-US" dirty="0"/>
          </a:p>
        </p:txBody>
      </p:sp>
    </p:spTree>
    <p:extLst>
      <p:ext uri="{BB962C8B-B14F-4D97-AF65-F5344CB8AC3E}">
        <p14:creationId xmlns:p14="http://schemas.microsoft.com/office/powerpoint/2010/main" val="1278914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928216"/>
          </a:xfrm>
        </p:spPr>
        <p:txBody>
          <a:bodyPr/>
          <a:lstStyle/>
          <a:p>
            <a:r>
              <a:rPr lang="en-GB" b="1" dirty="0" smtClean="0"/>
              <a:t>Some views:</a:t>
            </a:r>
            <a:endParaRPr lang="en-US" dirty="0"/>
          </a:p>
        </p:txBody>
      </p:sp>
      <p:sp>
        <p:nvSpPr>
          <p:cNvPr id="5" name="Content Placeholder 4"/>
          <p:cNvSpPr>
            <a:spLocks noGrp="1"/>
          </p:cNvSpPr>
          <p:nvPr>
            <p:ph idx="1"/>
          </p:nvPr>
        </p:nvSpPr>
        <p:spPr>
          <a:xfrm>
            <a:off x="838200" y="1228436"/>
            <a:ext cx="10515600" cy="4948527"/>
          </a:xfrm>
        </p:spPr>
        <p:txBody>
          <a:bodyPr>
            <a:normAutofit fontScale="92500" lnSpcReduction="20000"/>
          </a:bodyPr>
          <a:lstStyle/>
          <a:p>
            <a:pPr eaLnBrk="0" hangingPunct="0"/>
            <a:r>
              <a:rPr lang="en-GB" sz="3200" b="1" dirty="0" err="1"/>
              <a:t>Sch</a:t>
            </a:r>
            <a:r>
              <a:rPr lang="en-GB" sz="3200" b="1" dirty="0" err="1">
                <a:cs typeface="Arial"/>
              </a:rPr>
              <a:t>ön</a:t>
            </a:r>
            <a:r>
              <a:rPr lang="en-GB" sz="3200" b="1" dirty="0">
                <a:cs typeface="Arial"/>
              </a:rPr>
              <a:t> (</a:t>
            </a:r>
            <a:r>
              <a:rPr lang="en-GB" sz="3200" b="1" dirty="0"/>
              <a:t>1987) </a:t>
            </a:r>
            <a:endParaRPr lang="en-GB" sz="3200" b="1" dirty="0" smtClean="0"/>
          </a:p>
          <a:p>
            <a:pPr marL="0" indent="0" eaLnBrk="0" hangingPunct="0">
              <a:buNone/>
            </a:pPr>
            <a:r>
              <a:rPr lang="en-GB" sz="3200" dirty="0" smtClean="0"/>
              <a:t>Reflection-in-action </a:t>
            </a:r>
            <a:r>
              <a:rPr lang="en-GB" sz="3200" dirty="0"/>
              <a:t>(thinking on your feet) </a:t>
            </a:r>
            <a:endParaRPr lang="en-GB" sz="3200" dirty="0" smtClean="0"/>
          </a:p>
          <a:p>
            <a:pPr marL="0" indent="0" eaLnBrk="0" hangingPunct="0">
              <a:buNone/>
            </a:pPr>
            <a:r>
              <a:rPr lang="en-GB" sz="3200" dirty="0" smtClean="0"/>
              <a:t>Reflection-on-action </a:t>
            </a:r>
            <a:r>
              <a:rPr lang="en-GB" sz="3200" dirty="0"/>
              <a:t>(retrospective thinking). </a:t>
            </a:r>
            <a:endParaRPr lang="en-GB" sz="3200" dirty="0" smtClean="0"/>
          </a:p>
          <a:p>
            <a:pPr marL="0" indent="0" eaLnBrk="0" hangingPunct="0">
              <a:buNone/>
            </a:pPr>
            <a:r>
              <a:rPr lang="en-GB" sz="3200" dirty="0" smtClean="0"/>
              <a:t>Reflection </a:t>
            </a:r>
            <a:r>
              <a:rPr lang="en-GB" sz="3200" dirty="0"/>
              <a:t>is used by practitioners when they encounter situations that are unique, and when individuals may not be able to apply theories or techniques previously learnt through formal education.</a:t>
            </a:r>
          </a:p>
          <a:p>
            <a:pPr eaLnBrk="0" hangingPunct="0"/>
            <a:endParaRPr lang="en-GB" sz="3200" dirty="0"/>
          </a:p>
          <a:p>
            <a:pPr eaLnBrk="0" hangingPunct="0"/>
            <a:r>
              <a:rPr lang="en-GB" sz="3200" b="1" dirty="0"/>
              <a:t>Dewey (1910) </a:t>
            </a:r>
            <a:endParaRPr lang="en-GB" sz="3200" b="1" dirty="0" smtClean="0"/>
          </a:p>
          <a:p>
            <a:pPr marL="0" indent="0" eaLnBrk="0" hangingPunct="0">
              <a:buNone/>
            </a:pPr>
            <a:r>
              <a:rPr lang="en-GB" sz="3200" dirty="0" smtClean="0"/>
              <a:t>Being </a:t>
            </a:r>
            <a:r>
              <a:rPr lang="en-GB" sz="3200" dirty="0"/>
              <a:t>reflective ‘enables us to direct our actions with foresight … It enables us to know what we are about when we act’. </a:t>
            </a:r>
          </a:p>
          <a:p>
            <a:endParaRPr lang="en-US" dirty="0"/>
          </a:p>
        </p:txBody>
      </p:sp>
    </p:spTree>
    <p:extLst>
      <p:ext uri="{BB962C8B-B14F-4D97-AF65-F5344CB8AC3E}">
        <p14:creationId xmlns:p14="http://schemas.microsoft.com/office/powerpoint/2010/main" val="1415659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3" name="Rectangle 2"/>
          <p:cNvSpPr/>
          <p:nvPr/>
        </p:nvSpPr>
        <p:spPr>
          <a:xfrm>
            <a:off x="609600" y="566241"/>
            <a:ext cx="11186159" cy="2215991"/>
          </a:xfrm>
          <a:prstGeom prst="rect">
            <a:avLst/>
          </a:prstGeom>
        </p:spPr>
        <p:txBody>
          <a:bodyPr wrap="square">
            <a:spAutoFit/>
          </a:bodyPr>
          <a:lstStyle/>
          <a:p>
            <a:pPr eaLnBrk="0" hangingPunct="0"/>
            <a:r>
              <a:rPr lang="en-GB" sz="3600" b="1" dirty="0" smtClean="0">
                <a:solidFill>
                  <a:schemeClr val="accent1">
                    <a:lumMod val="75000"/>
                  </a:schemeClr>
                </a:solidFill>
              </a:rPr>
              <a:t> </a:t>
            </a:r>
            <a:r>
              <a:rPr lang="en-GB" sz="2800" b="1" dirty="0" smtClean="0">
                <a:solidFill>
                  <a:schemeClr val="accent1">
                    <a:lumMod val="75000"/>
                  </a:schemeClr>
                </a:solidFill>
              </a:rPr>
              <a:t>I have 6 honest  serving men (they taught me all I knew )    												</a:t>
            </a:r>
            <a:r>
              <a:rPr lang="en-GB" sz="1600" b="1" dirty="0" smtClean="0">
                <a:solidFill>
                  <a:schemeClr val="accent1">
                    <a:lumMod val="75000"/>
                  </a:schemeClr>
                </a:solidFill>
              </a:rPr>
              <a:t>Kipling (1902)</a:t>
            </a:r>
            <a:endParaRPr lang="en-GB" sz="2800" b="1" dirty="0" smtClean="0">
              <a:solidFill>
                <a:schemeClr val="accent1">
                  <a:lumMod val="75000"/>
                </a:schemeClr>
              </a:solidFill>
            </a:endParaRPr>
          </a:p>
          <a:p>
            <a:pPr eaLnBrk="0" hangingPunct="0"/>
            <a:endParaRPr lang="en-GB" sz="2800" b="1" dirty="0">
              <a:solidFill>
                <a:schemeClr val="accent1">
                  <a:lumMod val="75000"/>
                </a:schemeClr>
              </a:solidFill>
            </a:endParaRPr>
          </a:p>
          <a:p>
            <a:pPr eaLnBrk="0" hangingPunct="0"/>
            <a:endParaRPr lang="en-GB" sz="2800" b="1" dirty="0" smtClean="0">
              <a:solidFill>
                <a:schemeClr val="accent1">
                  <a:lumMod val="75000"/>
                </a:schemeClr>
              </a:solidFill>
            </a:endParaRPr>
          </a:p>
          <a:p>
            <a:pPr eaLnBrk="0" hangingPunct="0"/>
            <a:endParaRPr lang="en-GB" b="1" i="1" dirty="0" smtClean="0">
              <a:solidFill>
                <a:schemeClr val="tx2"/>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057400" y="1796302"/>
            <a:ext cx="547687" cy="92125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4235765" y="1773347"/>
            <a:ext cx="551725" cy="92804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492827" y="1780140"/>
            <a:ext cx="547687" cy="921254"/>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057400" y="3683418"/>
            <a:ext cx="547687" cy="921254"/>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240391" y="3684827"/>
            <a:ext cx="547687" cy="921254"/>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492827" y="3683418"/>
            <a:ext cx="547687" cy="921254"/>
          </a:xfrm>
          <a:prstGeom prst="rect">
            <a:avLst/>
          </a:prstGeom>
        </p:spPr>
      </p:pic>
      <p:sp>
        <p:nvSpPr>
          <p:cNvPr id="11" name="TextBox 10"/>
          <p:cNvSpPr txBox="1"/>
          <p:nvPr/>
        </p:nvSpPr>
        <p:spPr>
          <a:xfrm>
            <a:off x="1188720" y="2941320"/>
            <a:ext cx="7665720" cy="369332"/>
          </a:xfrm>
          <a:prstGeom prst="rect">
            <a:avLst/>
          </a:prstGeom>
          <a:noFill/>
        </p:spPr>
        <p:txBody>
          <a:bodyPr wrap="square" rtlCol="0">
            <a:spAutoFit/>
          </a:bodyPr>
          <a:lstStyle/>
          <a:p>
            <a:r>
              <a:rPr lang="en-GB" dirty="0" smtClean="0"/>
              <a:t>              What  		      Why			When</a:t>
            </a:r>
            <a:endParaRPr lang="en-GB" dirty="0"/>
          </a:p>
        </p:txBody>
      </p:sp>
      <p:sp>
        <p:nvSpPr>
          <p:cNvPr id="12" name="TextBox 11"/>
          <p:cNvSpPr txBox="1"/>
          <p:nvPr/>
        </p:nvSpPr>
        <p:spPr>
          <a:xfrm>
            <a:off x="1310640" y="4831080"/>
            <a:ext cx="7406640" cy="369332"/>
          </a:xfrm>
          <a:prstGeom prst="rect">
            <a:avLst/>
          </a:prstGeom>
          <a:noFill/>
        </p:spPr>
        <p:txBody>
          <a:bodyPr wrap="square" rtlCol="0">
            <a:spAutoFit/>
          </a:bodyPr>
          <a:lstStyle/>
          <a:p>
            <a:r>
              <a:rPr lang="en-GB" dirty="0" smtClean="0"/>
              <a:t>            How		Where		           Who</a:t>
            </a:r>
            <a:endParaRPr lang="en-GB" dirty="0"/>
          </a:p>
        </p:txBody>
      </p:sp>
    </p:spTree>
    <p:extLst>
      <p:ext uri="{BB962C8B-B14F-4D97-AF65-F5344CB8AC3E}">
        <p14:creationId xmlns:p14="http://schemas.microsoft.com/office/powerpoint/2010/main" val="5068303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p:cNvSpPr>
            <a:spLocks noGrp="1"/>
          </p:cNvSpPr>
          <p:nvPr>
            <p:ph type="title"/>
          </p:nvPr>
        </p:nvSpPr>
        <p:spPr>
          <a:xfrm>
            <a:off x="434109" y="365125"/>
            <a:ext cx="11286836" cy="1325563"/>
          </a:xfrm>
        </p:spPr>
        <p:txBody>
          <a:bodyPr>
            <a:normAutofit/>
          </a:bodyPr>
          <a:lstStyle/>
          <a:p>
            <a:r>
              <a:rPr lang="en-GB" altLang="en-US" sz="4000" b="1" dirty="0"/>
              <a:t>The </a:t>
            </a:r>
            <a:r>
              <a:rPr lang="en-GB" altLang="en-US" sz="4000" b="1" dirty="0" smtClean="0"/>
              <a:t>Experiential Learning </a:t>
            </a:r>
            <a:r>
              <a:rPr lang="en-GB" altLang="en-US" sz="4000" b="1" dirty="0"/>
              <a:t>Cycle – </a:t>
            </a:r>
            <a:r>
              <a:rPr lang="en-GB" altLang="en-US" sz="4000" b="1" dirty="0" smtClean="0"/>
              <a:t>Kolb (1984</a:t>
            </a:r>
            <a:r>
              <a:rPr lang="en-GB" altLang="en-US" sz="4000" b="1" dirty="0"/>
              <a:t>)</a:t>
            </a:r>
            <a:endParaRPr lang="en-US" altLang="en-US" sz="4000" b="1" dirty="0"/>
          </a:p>
        </p:txBody>
      </p:sp>
      <p:pic>
        <p:nvPicPr>
          <p:cNvPr id="4813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3776" y="1962150"/>
            <a:ext cx="5083175"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038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3220" y="487928"/>
            <a:ext cx="6385560" cy="5267436"/>
          </a:xfrm>
          <a:prstGeom prst="rect">
            <a:avLst/>
          </a:prstGeom>
        </p:spPr>
      </p:pic>
    </p:spTree>
    <p:extLst>
      <p:ext uri="{BB962C8B-B14F-4D97-AF65-F5344CB8AC3E}">
        <p14:creationId xmlns:p14="http://schemas.microsoft.com/office/powerpoint/2010/main" val="2949957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2629518" y="0"/>
            <a:ext cx="6932964" cy="6858000"/>
          </a:xfrm>
          <a:prstGeom prst="rect">
            <a:avLst/>
          </a:prstGeom>
        </p:spPr>
      </p:pic>
    </p:spTree>
    <p:extLst>
      <p:ext uri="{BB962C8B-B14F-4D97-AF65-F5344CB8AC3E}">
        <p14:creationId xmlns:p14="http://schemas.microsoft.com/office/powerpoint/2010/main" val="4052302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95264"/>
          </a:xfrm>
        </p:spPr>
        <p:txBody>
          <a:bodyPr/>
          <a:lstStyle/>
          <a:p>
            <a:r>
              <a:rPr lang="en-GB" dirty="0" smtClean="0"/>
              <a:t>Tips for reflective practice</a:t>
            </a:r>
            <a:endParaRPr lang="en-US" dirty="0"/>
          </a:p>
        </p:txBody>
      </p:sp>
      <p:sp>
        <p:nvSpPr>
          <p:cNvPr id="3" name="Content Placeholder 2"/>
          <p:cNvSpPr>
            <a:spLocks noGrp="1"/>
          </p:cNvSpPr>
          <p:nvPr>
            <p:ph idx="1"/>
          </p:nvPr>
        </p:nvSpPr>
        <p:spPr>
          <a:xfrm>
            <a:off x="838200" y="1326292"/>
            <a:ext cx="10515600" cy="4850671"/>
          </a:xfrm>
        </p:spPr>
        <p:txBody>
          <a:bodyPr>
            <a:normAutofit fontScale="92500" lnSpcReduction="20000"/>
          </a:bodyPr>
          <a:lstStyle/>
          <a:p>
            <a:r>
              <a:rPr lang="en-GB" dirty="0"/>
              <a:t>focus your thoughts and develop your ideas</a:t>
            </a:r>
          </a:p>
          <a:p>
            <a:r>
              <a:rPr lang="en-GB" dirty="0"/>
              <a:t>develop your voice and gain confidence</a:t>
            </a:r>
          </a:p>
          <a:p>
            <a:r>
              <a:rPr lang="en-GB" dirty="0"/>
              <a:t>experiment with ideas and ask questions</a:t>
            </a:r>
          </a:p>
          <a:p>
            <a:r>
              <a:rPr lang="en-GB" dirty="0"/>
              <a:t>organise your thinking through exploring and mapping complex issues</a:t>
            </a:r>
          </a:p>
          <a:p>
            <a:r>
              <a:rPr lang="en-GB" dirty="0"/>
              <a:t>develop your conceptual and analytical skills</a:t>
            </a:r>
          </a:p>
          <a:p>
            <a:r>
              <a:rPr lang="en-GB" dirty="0"/>
              <a:t>reflect upon and make sense of experiences and the processes behind them</a:t>
            </a:r>
          </a:p>
          <a:p>
            <a:r>
              <a:rPr lang="en-GB" dirty="0"/>
              <a:t>express your feelings and emotional responses</a:t>
            </a:r>
          </a:p>
          <a:p>
            <a:r>
              <a:rPr lang="en-GB" dirty="0"/>
              <a:t>become aware of your actions and strategies</a:t>
            </a:r>
          </a:p>
          <a:p>
            <a:r>
              <a:rPr lang="en-GB" dirty="0"/>
              <a:t>develop your writing style and skills, and explore different styles of writing</a:t>
            </a:r>
          </a:p>
          <a:p>
            <a:r>
              <a:rPr lang="en-GB" dirty="0"/>
              <a:t>develop a conversation with others.</a:t>
            </a:r>
          </a:p>
          <a:p>
            <a:endParaRPr lang="en-US" dirty="0"/>
          </a:p>
        </p:txBody>
      </p:sp>
    </p:spTree>
    <p:extLst>
      <p:ext uri="{BB962C8B-B14F-4D97-AF65-F5344CB8AC3E}">
        <p14:creationId xmlns:p14="http://schemas.microsoft.com/office/powerpoint/2010/main" val="2683583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63459"/>
          </a:xfrm>
        </p:spPr>
        <p:txBody>
          <a:bodyPr/>
          <a:lstStyle/>
          <a:p>
            <a:r>
              <a:rPr lang="en-GB" dirty="0" smtClean="0"/>
              <a:t>References</a:t>
            </a:r>
            <a:endParaRPr lang="en-US" dirty="0"/>
          </a:p>
        </p:txBody>
      </p:sp>
      <p:sp>
        <p:nvSpPr>
          <p:cNvPr id="3" name="Content Placeholder 2"/>
          <p:cNvSpPr>
            <a:spLocks noGrp="1"/>
          </p:cNvSpPr>
          <p:nvPr>
            <p:ph idx="1"/>
          </p:nvPr>
        </p:nvSpPr>
        <p:spPr>
          <a:xfrm>
            <a:off x="838200" y="1128584"/>
            <a:ext cx="10515600" cy="5048379"/>
          </a:xfrm>
        </p:spPr>
        <p:txBody>
          <a:bodyPr>
            <a:normAutofit fontScale="85000" lnSpcReduction="20000"/>
          </a:bodyPr>
          <a:lstStyle/>
          <a:p>
            <a:r>
              <a:rPr lang="en-GB" dirty="0"/>
              <a:t>Brookfield, S.D. (2009) Engaging  critical reflection in corporate America, in J. </a:t>
            </a:r>
            <a:r>
              <a:rPr lang="en-GB" dirty="0" err="1"/>
              <a:t>Mezirow</a:t>
            </a:r>
            <a:r>
              <a:rPr lang="en-GB" dirty="0"/>
              <a:t> , E.W. Taylor and Associates. </a:t>
            </a:r>
            <a:r>
              <a:rPr lang="en-GB" i="1" dirty="0"/>
              <a:t>Transformative Learning in Practice : Insights from Community, Workplace and Higher Education</a:t>
            </a:r>
            <a:r>
              <a:rPr lang="en-GB" dirty="0"/>
              <a:t>. San </a:t>
            </a:r>
            <a:r>
              <a:rPr lang="en-GB" dirty="0" err="1"/>
              <a:t>Fransisco</a:t>
            </a:r>
            <a:r>
              <a:rPr lang="en-GB" dirty="0"/>
              <a:t>, CA</a:t>
            </a:r>
          </a:p>
          <a:p>
            <a:r>
              <a:rPr lang="en-GB" dirty="0" smtClean="0"/>
              <a:t>Gibbs</a:t>
            </a:r>
            <a:r>
              <a:rPr lang="en-GB" dirty="0"/>
              <a:t>, G. [1988] </a:t>
            </a:r>
            <a:r>
              <a:rPr lang="en-GB" dirty="0" smtClean="0"/>
              <a:t>  </a:t>
            </a:r>
            <a:r>
              <a:rPr lang="en-GB" i="1" dirty="0"/>
              <a:t>Learning by Doing, A guide to teaching and learning methods. Further Education Unit.</a:t>
            </a:r>
            <a:r>
              <a:rPr lang="en-GB" dirty="0"/>
              <a:t> Oxford Polytechnic: </a:t>
            </a:r>
            <a:r>
              <a:rPr lang="en-GB" dirty="0" smtClean="0"/>
              <a:t>Oxford Brookes.ac.uk</a:t>
            </a:r>
            <a:r>
              <a:rPr lang="en-GB" dirty="0"/>
              <a:t>. </a:t>
            </a:r>
          </a:p>
          <a:p>
            <a:r>
              <a:rPr lang="en-GB" dirty="0" smtClean="0"/>
              <a:t>Kipling</a:t>
            </a:r>
            <a:r>
              <a:rPr lang="en-GB" dirty="0"/>
              <a:t>, R. (1902</a:t>
            </a:r>
            <a:r>
              <a:rPr lang="en-GB" dirty="0" smtClean="0"/>
              <a:t>)  </a:t>
            </a:r>
            <a:r>
              <a:rPr lang="en-GB" i="1" dirty="0"/>
              <a:t>Just So Stories, </a:t>
            </a:r>
            <a:r>
              <a:rPr lang="en-GB" dirty="0" smtClean="0"/>
              <a:t>London: </a:t>
            </a:r>
            <a:r>
              <a:rPr lang="en-GB" dirty="0"/>
              <a:t>Macmillan</a:t>
            </a:r>
          </a:p>
          <a:p>
            <a:r>
              <a:rPr lang="en-GB" dirty="0" smtClean="0"/>
              <a:t>Kolb</a:t>
            </a:r>
            <a:r>
              <a:rPr lang="en-GB" dirty="0"/>
              <a:t>, D. (1984)  </a:t>
            </a:r>
            <a:r>
              <a:rPr lang="en-GB" dirty="0" smtClean="0"/>
              <a:t> </a:t>
            </a:r>
            <a:r>
              <a:rPr lang="en-GB" i="1" dirty="0"/>
              <a:t>Experiential Learning. </a:t>
            </a:r>
            <a:r>
              <a:rPr lang="en-GB" dirty="0"/>
              <a:t>New </a:t>
            </a:r>
            <a:r>
              <a:rPr lang="en-GB" dirty="0" smtClean="0"/>
              <a:t>Jersey: </a:t>
            </a:r>
            <a:r>
              <a:rPr lang="en-GB" dirty="0"/>
              <a:t>Prentice Hall</a:t>
            </a:r>
          </a:p>
          <a:p>
            <a:r>
              <a:rPr lang="en-GB" dirty="0" err="1" smtClean="0"/>
              <a:t>Sch</a:t>
            </a:r>
            <a:r>
              <a:rPr lang="en-GB" dirty="0" err="1" smtClean="0">
                <a:cs typeface="Arial"/>
              </a:rPr>
              <a:t>ön</a:t>
            </a:r>
            <a:r>
              <a:rPr lang="en-GB" dirty="0">
                <a:cs typeface="Arial"/>
              </a:rPr>
              <a:t>, D.(1983) </a:t>
            </a:r>
            <a:r>
              <a:rPr lang="en-GB" dirty="0" smtClean="0">
                <a:cs typeface="Arial"/>
              </a:rPr>
              <a:t>  </a:t>
            </a:r>
            <a:r>
              <a:rPr lang="en-GB" i="1" dirty="0"/>
              <a:t>Educating the reflective </a:t>
            </a:r>
            <a:r>
              <a:rPr lang="en-GB" i="1" dirty="0" smtClean="0"/>
              <a:t>Practitioner. </a:t>
            </a:r>
            <a:r>
              <a:rPr lang="en-GB" dirty="0"/>
              <a:t>San Francisco: Josey Bass, 1987.</a:t>
            </a:r>
          </a:p>
          <a:p>
            <a:r>
              <a:rPr lang="en-GB" dirty="0" err="1" smtClean="0"/>
              <a:t>Schon</a:t>
            </a:r>
            <a:r>
              <a:rPr lang="en-GB" dirty="0"/>
              <a:t>, D. (1983) </a:t>
            </a:r>
            <a:r>
              <a:rPr lang="en-GB" dirty="0" smtClean="0"/>
              <a:t> </a:t>
            </a:r>
            <a:r>
              <a:rPr lang="en-GB" i="1" dirty="0"/>
              <a:t>How </a:t>
            </a:r>
            <a:r>
              <a:rPr lang="en-GB" i="1" dirty="0" err="1"/>
              <a:t>Proffesionals</a:t>
            </a:r>
            <a:r>
              <a:rPr lang="en-GB" i="1" dirty="0"/>
              <a:t> Think in </a:t>
            </a:r>
            <a:r>
              <a:rPr lang="en-GB" i="1" dirty="0" smtClean="0"/>
              <a:t>Action.</a:t>
            </a:r>
            <a:r>
              <a:rPr lang="en-GB" dirty="0" smtClean="0"/>
              <a:t> </a:t>
            </a:r>
            <a:r>
              <a:rPr lang="en-GB" dirty="0"/>
              <a:t>New York, N.Y. :U.S.A : Basic Books</a:t>
            </a:r>
          </a:p>
          <a:p>
            <a:r>
              <a:rPr lang="en-US" dirty="0"/>
              <a:t>Ash, S. &amp; Clayton, P. (2004). </a:t>
            </a:r>
            <a:r>
              <a:rPr lang="en-US" i="1" dirty="0"/>
              <a:t>The articulated learning: An approach to guided reflection and assessment.</a:t>
            </a:r>
            <a:r>
              <a:rPr lang="en-US" dirty="0"/>
              <a:t>  Innovative Higher Education 29 (2): 137-154.</a:t>
            </a:r>
            <a:endParaRPr lang="en-GB" dirty="0"/>
          </a:p>
          <a:p>
            <a:endParaRPr lang="en-US" dirty="0"/>
          </a:p>
        </p:txBody>
      </p:sp>
    </p:spTree>
    <p:extLst>
      <p:ext uri="{BB962C8B-B14F-4D97-AF65-F5344CB8AC3E}">
        <p14:creationId xmlns:p14="http://schemas.microsoft.com/office/powerpoint/2010/main" val="1287301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ustom 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1572</TotalTime>
  <Words>768</Words>
  <Application>Microsoft Office PowerPoint</Application>
  <PresentationFormat>Widescreen</PresentationFormat>
  <Paragraphs>66</Paragraphs>
  <Slides>16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Myriad Pro</vt:lpstr>
      <vt:lpstr>Office Theme</vt:lpstr>
      <vt:lpstr>1_20140311PresentationUWTSDTemplate</vt:lpstr>
      <vt:lpstr>PowerPoint Presentation</vt:lpstr>
      <vt:lpstr>Why review?</vt:lpstr>
      <vt:lpstr>Review and evaluation</vt:lpstr>
      <vt:lpstr>Ways of reviewing own performance</vt:lpstr>
      <vt:lpstr>Coaching/mentoring records</vt:lpstr>
      <vt:lpstr>Reflective Practice</vt:lpstr>
      <vt:lpstr>PowerPoint Presentation</vt:lpstr>
      <vt:lpstr> Definitions: essential elements of reflective practice  </vt:lpstr>
      <vt:lpstr>Definitions: essential elements of reflective practice </vt:lpstr>
      <vt:lpstr>Some views:</vt:lpstr>
      <vt:lpstr>PowerPoint Presentation</vt:lpstr>
      <vt:lpstr>The Experiential Learning Cycle – Kolb (1984)</vt:lpstr>
      <vt:lpstr>PowerPoint Presentation</vt:lpstr>
      <vt:lpstr>PowerPoint Presentation</vt:lpstr>
      <vt:lpstr>Tips for reflective practice</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Cynyr Ifan</dc:creator>
  <cp:lastModifiedBy>Mair O'connor</cp:lastModifiedBy>
  <cp:revision>14</cp:revision>
  <cp:lastPrinted>2018-04-25T11:37:26Z</cp:lastPrinted>
  <dcterms:created xsi:type="dcterms:W3CDTF">2016-11-15T13:17:22Z</dcterms:created>
  <dcterms:modified xsi:type="dcterms:W3CDTF">2018-06-08T12:55:33Z</dcterms:modified>
</cp:coreProperties>
</file>