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5" d="100"/>
          <a:sy n="105" d="100"/>
        </p:scale>
        <p:origin x="-725" y="-77"/>
      </p:cViewPr>
      <p:guideLst>
        <p:guide orient="horz" pos="162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notesMaster" Target="notesMasters/notesMaster1.xml" /><Relationship Id="rId5" Type="http://schemas.openxmlformats.org/officeDocument/2006/relationships/slide" Target="slides/slide4.xml" /><Relationship Id="rId15" Type="http://schemas.openxmlformats.org/officeDocument/2006/relationships/tableStyles" Target="tableStyle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heme" Target="theme/theme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
        <p:cNvGrpSpPr/>
        <p:nvPr/>
      </p:nvGrpSpPr>
      <p:grpSpPr>
        <a:xfrm>
          <a:off x="0" y="0"/>
          <a:ext cx="0" cy="0"/>
          <a:chOff x="0" y="0"/>
          <a:chExt cx="0" cy="0"/>
        </a:xfrm>
      </p:grpSpPr>
      <p:sp>
        <p:nvSpPr>
          <p:cNvPr id="60" name="Google Shape;60;g25e457452e8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1" name="Google Shape;61;g25e457452e8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report highlights the need of cultivating a strong organisational culture at Google, highlighting crucial aspects that underscore the necessity of diversity and inclusivity, worker welfare, efficient communication, and moral sustainability protocols in the enterprise. The overall working environment and productivity of Google are greatly influenced by these various fields.</a:t>
            </a:r>
            <a:endParaRPr sz="1200">
              <a:solidFill>
                <a:schemeClr val="dk1"/>
              </a:solidFill>
              <a:latin typeface="Times New Roman"/>
              <a:ea typeface="Times New Roman"/>
              <a:cs typeface="Times New Roman"/>
              <a:sym typeface="Times New Roman"/>
            </a:endParaRPr>
          </a:p>
          <a:p>
            <a:pPr marL="0" lvl="0" indent="0" algn="l" rtl="0">
              <a:spcBef>
                <a:spcPts val="100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
        <p:cNvGrpSpPr/>
        <p:nvPr/>
      </p:nvGrpSpPr>
      <p:grpSpPr>
        <a:xfrm>
          <a:off x="0" y="0"/>
          <a:ext cx="0" cy="0"/>
          <a:chOff x="0" y="0"/>
          <a:chExt cx="0" cy="0"/>
        </a:xfrm>
      </p:grpSpPr>
      <p:sp>
        <p:nvSpPr>
          <p:cNvPr id="67" name="Google Shape;67;g25e457452e8_0_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 name="Google Shape;68;g25e457452e8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An accessible and creative organisational culture is greatly aided by Google's dedication to diversity and inclusion, which is demonstrated by programmes like the Anita Borg Scholarship (</a:t>
            </a:r>
            <a:r>
              <a:rPr lang="en" sz="1000">
                <a:solidFill>
                  <a:srgbClr val="222222"/>
                </a:solidFill>
                <a:highlight>
                  <a:srgbClr val="FFFFFF"/>
                </a:highlight>
              </a:rPr>
              <a:t>Fan, 2018</a:t>
            </a:r>
            <a:r>
              <a:rPr lang="en" sz="1200">
                <a:solidFill>
                  <a:schemeClr val="dk1"/>
                </a:solidFill>
                <a:latin typeface="Times New Roman"/>
                <a:ea typeface="Times New Roman"/>
                <a:cs typeface="Times New Roman"/>
                <a:sym typeface="Times New Roman"/>
              </a:rPr>
              <a:t>). Google is able to use a greater variety of viewpoints and experiences due to these programmes, which are essential instruments for fostering diversity in the workforce. Through the use of these kinds of initiatives, the corporation improves its ability to innovate and improve its staff while also catering to the varied demands and interests of its customer base throughout the world.</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1000"/>
              </a:spcBef>
              <a:spcAft>
                <a:spcPts val="10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An accessible and creative organisational culture is greatly aided by Google's dedication to diversity and inclusion, which is demonstrated by programmes like the Anita Borg Scholarship (</a:t>
            </a:r>
            <a:r>
              <a:rPr lang="en" sz="1000">
                <a:solidFill>
                  <a:srgbClr val="222222"/>
                </a:solidFill>
                <a:highlight>
                  <a:srgbClr val="FFFFFF"/>
                </a:highlight>
              </a:rPr>
              <a:t>Fan, 2018</a:t>
            </a:r>
            <a:r>
              <a:rPr lang="en" sz="1200">
                <a:solidFill>
                  <a:schemeClr val="dk1"/>
                </a:solidFill>
                <a:latin typeface="Times New Roman"/>
                <a:ea typeface="Times New Roman"/>
                <a:cs typeface="Times New Roman"/>
                <a:sym typeface="Times New Roman"/>
              </a:rPr>
              <a:t>). Google is able to use a greater variety of viewpoints and experiences due to these programmes, which are essential instruments for fostering diversity in the workforce. Through the use of these kinds of initiatives, the corporation improves its ability to innovate and improve its staff while also catering to the varied demands and interests of its customer base throughout the world.</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
        <p:cNvGrpSpPr/>
        <p:nvPr/>
      </p:nvGrpSpPr>
      <p:grpSpPr>
        <a:xfrm>
          <a:off x="0" y="0"/>
          <a:ext cx="0" cy="0"/>
          <a:chOff x="0" y="0"/>
          <a:chExt cx="0" cy="0"/>
        </a:xfrm>
      </p:grpSpPr>
      <p:sp>
        <p:nvSpPr>
          <p:cNvPr id="74" name="Google Shape;74;g25e457452e8_0_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5" name="Google Shape;75;g25e457452e8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10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Google can greatly improve job satisfaction, lower burnout rates, and eventually increase productivity as a whole by putting employee well-being first through the adoption of extensive wellness programmes and flexible work arrangements (</a:t>
            </a:r>
            <a:r>
              <a:rPr lang="en" sz="1000">
                <a:solidFill>
                  <a:srgbClr val="222222"/>
                </a:solidFill>
                <a:highlight>
                  <a:srgbClr val="FFFFFF"/>
                </a:highlight>
              </a:rPr>
              <a:t>Turner, 2019</a:t>
            </a:r>
            <a:r>
              <a:rPr lang="en" sz="1200">
                <a:solidFill>
                  <a:schemeClr val="dk1"/>
                </a:solidFill>
                <a:latin typeface="Times New Roman"/>
                <a:ea typeface="Times New Roman"/>
                <a:cs typeface="Times New Roman"/>
                <a:sym typeface="Times New Roman"/>
              </a:rPr>
              <a:t>). Employee welfare is strategically important because it helps retain top talent and creates a positive work environment that encourages commitment as well as loyalty among staff members. In addition to benefiting individual workers, a work-life balance-focused supportive work environment promotes a staff that is driven, involved, and committed to accomplishing organisational objectives, which in turn improves the company's long-term success as per </a:t>
            </a:r>
            <a:r>
              <a:rPr lang="en" sz="1000">
                <a:solidFill>
                  <a:srgbClr val="222222"/>
                </a:solidFill>
                <a:highlight>
                  <a:srgbClr val="FFFFFF"/>
                </a:highlight>
              </a:rPr>
              <a:t>Turner (2019</a:t>
            </a:r>
            <a:r>
              <a:rPr lang="en" sz="1200">
                <a:solidFill>
                  <a:schemeClr val="dk1"/>
                </a:solidFill>
                <a:latin typeface="Times New Roman"/>
                <a:ea typeface="Times New Roman"/>
                <a:cs typeface="Times New Roman"/>
                <a:sym typeface="Times New Roman"/>
              </a:rPr>
              <a:t>).</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g25e457452e8_0_1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 name="Google Shape;82;g25e457452e8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10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Google's efforts towards maintaining sustainability as well as ethical standards are helping to improve the company's credibility and reputation among stakeholders and the overall public (</a:t>
            </a:r>
            <a:r>
              <a:rPr lang="en" sz="1000">
                <a:solidFill>
                  <a:srgbClr val="222222"/>
                </a:solidFill>
                <a:highlight>
                  <a:srgbClr val="FFFFFF"/>
                </a:highlight>
              </a:rPr>
              <a:t>Chong and Patwa, 2023</a:t>
            </a:r>
            <a:r>
              <a:rPr lang="en" sz="1200">
                <a:solidFill>
                  <a:schemeClr val="dk1"/>
                </a:solidFill>
                <a:latin typeface="Times New Roman"/>
                <a:ea typeface="Times New Roman"/>
                <a:cs typeface="Times New Roman"/>
                <a:sym typeface="Times New Roman"/>
              </a:rPr>
              <a:t>). The company cultivates stronger ties with stakeholders and reduces potential legal risks by placing a high priority on corporate social responsibility. Furthermore, a strong commitment to sustainable practices promotes improved operational efficiency in addition to cost savings and environmental preservation. In addition to demonstrating Google's commitment to ethical business practices, the company's adherence to ethical and environmentally friendly principles positions it as an international leader in responsible environmental management as well as sustainable innovation. This appeals to stakeholders and strengthens Google's position as a socially conscious global leader in technology.</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g25e457452e8_0_2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9" name="Google Shape;89;g25e457452e8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10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Google could use vital resources including thorough staff surveys, data analytics, and benchmarking studies to solve the highlighted critical areas (</a:t>
            </a:r>
            <a:r>
              <a:rPr lang="en" sz="1000">
                <a:solidFill>
                  <a:srgbClr val="222222"/>
                </a:solidFill>
                <a:highlight>
                  <a:srgbClr val="FFFFFF"/>
                </a:highlight>
              </a:rPr>
              <a:t>Syed and Ozbilgin, 2019</a:t>
            </a:r>
            <a:r>
              <a:rPr lang="en" sz="1200">
                <a:solidFill>
                  <a:schemeClr val="dk1"/>
                </a:solidFill>
                <a:latin typeface="Times New Roman"/>
                <a:ea typeface="Times New Roman"/>
                <a:cs typeface="Times New Roman"/>
                <a:sym typeface="Times New Roman"/>
              </a:rPr>
              <a:t>). The organisation will be able to track advancements and obtain insightful data in the areas of diversity, worker well-being, communication, and ethical sustainability with the use of these tools. Through the use of these instruments, Google gains access to vital information that contributes to strategic decision-making, promotes ongoing enhancement, and eventually fortifies its corporate culture and operational effectiveness (</a:t>
            </a:r>
            <a:r>
              <a:rPr lang="en" sz="1000">
                <a:solidFill>
                  <a:srgbClr val="222222"/>
                </a:solidFill>
                <a:highlight>
                  <a:srgbClr val="FFFFFF"/>
                </a:highlight>
              </a:rPr>
              <a:t>Syed and Ozbilgin, 2019</a:t>
            </a:r>
            <a:r>
              <a:rPr lang="en" sz="1200">
                <a:solidFill>
                  <a:schemeClr val="dk1"/>
                </a:solidFill>
                <a:latin typeface="Times New Roman"/>
                <a:ea typeface="Times New Roman"/>
                <a:cs typeface="Times New Roman"/>
                <a:sym typeface="Times New Roman"/>
              </a:rPr>
              <a:t>). Google will be able to determine areas for improvement and implement focused efforts that are consistent with its overall organisational aims and values with the help of data-driven insights.</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g25e457452e8_0_2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6" name="Google Shape;96;g25e457452e8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10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report makes it clear that Google's continuous success depends on having a strong organisational culture. Google can continue its standing as the world's leading technical company and foster an innovative, inclusive, and sustainable work environment by placing a high priority on diversity, employee well-being, ethical practises, and the application of analytical tools.</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g25e457452e8_0_4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3" name="Google Shape;103;g25e457452e8_0_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rtl="0">
              <a:lnSpc>
                <a:spcPct val="150000"/>
              </a:lnSpc>
              <a:spcBef>
                <a:spcPts val="0"/>
              </a:spcBef>
              <a:spcAft>
                <a:spcPts val="100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g25e457452e8_0_5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9" name="Google Shape;109;g25e457452e8_0_5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gradFill>
          <a:gsLst>
            <a:gs pos="0">
              <a:srgbClr val="DDDDDD"/>
            </a:gs>
            <a:gs pos="100000">
              <a:srgbClr val="919191"/>
            </a:gs>
          </a:gsLst>
          <a:path path="circle">
            <a:fillToRect/>
          </a:path>
          <a:tileRect/>
        </a:gra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1.xml" /><Relationship Id="rId4" Type="http://schemas.openxmlformats.org/officeDocument/2006/relationships/image" Target="../media/image2.png" /></Relationships>
</file>

<file path=ppt/slides/_rels/slide2.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2.xml" /><Relationship Id="rId1" Type="http://schemas.openxmlformats.org/officeDocument/2006/relationships/slideLayout" Target="../slideLayouts/slideLayout3.xml" /></Relationships>
</file>

<file path=ppt/slides/_rels/slide3.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3.xml" /><Relationship Id="rId1" Type="http://schemas.openxmlformats.org/officeDocument/2006/relationships/slideLayout" Target="../slideLayouts/slideLayout3.xml" /></Relationships>
</file>

<file path=ppt/slides/_rels/slide4.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4.xml" /><Relationship Id="rId1" Type="http://schemas.openxmlformats.org/officeDocument/2006/relationships/slideLayout" Target="../slideLayouts/slideLayout3.xml" /></Relationships>
</file>

<file path=ppt/slides/_rels/slide5.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5.xml" /><Relationship Id="rId1" Type="http://schemas.openxmlformats.org/officeDocument/2006/relationships/slideLayout" Target="../slideLayouts/slideLayout3.xml" /></Relationships>
</file>

<file path=ppt/slides/_rels/slide6.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6.xml" /><Relationship Id="rId1" Type="http://schemas.openxmlformats.org/officeDocument/2006/relationships/slideLayout" Target="../slideLayouts/slideLayout3.xml" /></Relationships>
</file>

<file path=ppt/slides/_rels/slide7.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7.xml" /><Relationship Id="rId1" Type="http://schemas.openxmlformats.org/officeDocument/2006/relationships/slideLayout" Target="../slideLayouts/slideLayout3.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3.xml" /></Relationships>
</file>

<file path=ppt/slides/_rels/slide9.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9.xml" /><Relationship Id="rId1" Type="http://schemas.openxmlformats.org/officeDocument/2006/relationships/slideLayout" Target="../slideLayouts/slideLayout1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subTitle" idx="1"/>
          </p:nvPr>
        </p:nvSpPr>
        <p:spPr>
          <a:xfrm>
            <a:off x="82275" y="192175"/>
            <a:ext cx="8908200" cy="1335300"/>
          </a:xfrm>
          <a:prstGeom prst="rect">
            <a:avLst/>
          </a:prstGeom>
          <a:solidFill>
            <a:srgbClr val="B6D7A8"/>
          </a:solidFill>
          <a:ln w="19050"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0" marR="23495" lvl="0" indent="0" algn="ctr" rtl="0">
              <a:lnSpc>
                <a:spcPct val="150000"/>
              </a:lnSpc>
              <a:spcBef>
                <a:spcPts val="0"/>
              </a:spcBef>
              <a:spcAft>
                <a:spcPts val="1000"/>
              </a:spcAft>
              <a:buClr>
                <a:schemeClr val="dk1"/>
              </a:buClr>
              <a:buSzPts val="1100"/>
              <a:buFont typeface="Arial"/>
              <a:buNone/>
            </a:pPr>
            <a:r>
              <a:rPr lang="en" sz="3000" b="1">
                <a:solidFill>
                  <a:schemeClr val="dk1"/>
                </a:solidFill>
                <a:latin typeface="Times New Roman"/>
                <a:ea typeface="Times New Roman"/>
                <a:cs typeface="Times New Roman"/>
                <a:sym typeface="Times New Roman"/>
              </a:rPr>
              <a:t>Workplace Culture and its Impact on Organisational Efficiency BMSW5105</a:t>
            </a:r>
            <a:endParaRPr sz="3000">
              <a:latin typeface="Times New Roman"/>
              <a:ea typeface="Times New Roman"/>
              <a:cs typeface="Times New Roman"/>
              <a:sym typeface="Times New Roman"/>
            </a:endParaRPr>
          </a:p>
        </p:txBody>
      </p:sp>
      <p:sp>
        <p:nvSpPr>
          <p:cNvPr id="55" name="Google Shape;55;p13"/>
          <p:cNvSpPr txBox="1">
            <a:spLocks noGrp="1"/>
          </p:cNvSpPr>
          <p:nvPr>
            <p:ph type="subTitle" idx="1"/>
          </p:nvPr>
        </p:nvSpPr>
        <p:spPr>
          <a:xfrm>
            <a:off x="3192800" y="1673449"/>
            <a:ext cx="2038500" cy="634321"/>
          </a:xfrm>
          <a:prstGeom prst="rect">
            <a:avLst/>
          </a:prstGeom>
          <a:solidFill>
            <a:srgbClr val="A4C2F4"/>
          </a:solidFill>
          <a:ln w="19050"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0" marR="23495" lvl="0" indent="0" algn="ctr" rtl="0">
              <a:lnSpc>
                <a:spcPct val="150000"/>
              </a:lnSpc>
              <a:spcBef>
                <a:spcPts val="0"/>
              </a:spcBef>
              <a:spcAft>
                <a:spcPts val="1000"/>
              </a:spcAft>
              <a:buNone/>
            </a:pPr>
            <a:r>
              <a:rPr lang="en" sz="2500" b="1" dirty="0">
                <a:solidFill>
                  <a:schemeClr val="dk1"/>
                </a:solidFill>
                <a:latin typeface="Times New Roman"/>
                <a:ea typeface="Times New Roman"/>
                <a:cs typeface="Times New Roman"/>
                <a:sym typeface="Times New Roman"/>
              </a:rPr>
              <a:t>Task 2</a:t>
            </a:r>
            <a:endParaRPr sz="2500">
              <a:latin typeface="Times New Roman"/>
              <a:ea typeface="Times New Roman"/>
              <a:cs typeface="Times New Roman"/>
              <a:sym typeface="Times New Roman"/>
            </a:endParaRPr>
          </a:p>
        </p:txBody>
      </p:sp>
      <p:sp>
        <p:nvSpPr>
          <p:cNvPr id="56" name="Google Shape;56;p13"/>
          <p:cNvSpPr txBox="1">
            <a:spLocks noGrp="1"/>
          </p:cNvSpPr>
          <p:nvPr>
            <p:ph type="subTitle" idx="1"/>
          </p:nvPr>
        </p:nvSpPr>
        <p:spPr>
          <a:xfrm>
            <a:off x="276075" y="4024625"/>
            <a:ext cx="8520600" cy="876900"/>
          </a:xfrm>
          <a:prstGeom prst="rect">
            <a:avLst/>
          </a:prstGeom>
          <a:ln w="19050"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0" marR="23495" lvl="0" indent="0" algn="just" rtl="0">
              <a:lnSpc>
                <a:spcPct val="150000"/>
              </a:lnSpc>
              <a:spcBef>
                <a:spcPts val="0"/>
              </a:spcBef>
              <a:spcAft>
                <a:spcPts val="0"/>
              </a:spcAft>
              <a:buNone/>
            </a:pPr>
            <a:r>
              <a:rPr lang="en" sz="1600" b="1" dirty="0">
                <a:solidFill>
                  <a:schemeClr val="dk1"/>
                </a:solidFill>
                <a:latin typeface="Times New Roman"/>
                <a:ea typeface="Times New Roman"/>
                <a:cs typeface="Times New Roman"/>
                <a:sym typeface="Times New Roman"/>
              </a:rPr>
              <a:t>STUDENT ID:</a:t>
            </a:r>
            <a:r>
              <a:rPr lang="en-GB" sz="1600" b="1" dirty="0">
                <a:solidFill>
                  <a:schemeClr val="dk1"/>
                </a:solidFill>
                <a:latin typeface="Times New Roman"/>
                <a:ea typeface="Times New Roman"/>
                <a:cs typeface="Times New Roman"/>
                <a:sym typeface="Times New Roman"/>
              </a:rPr>
              <a:t>2131114</a:t>
            </a:r>
            <a:endParaRPr sz="1600" b="1" dirty="0">
              <a:solidFill>
                <a:schemeClr val="dk1"/>
              </a:solidFill>
              <a:latin typeface="Times New Roman"/>
              <a:ea typeface="Times New Roman"/>
              <a:cs typeface="Times New Roman"/>
              <a:sym typeface="Times New Roman"/>
            </a:endParaRPr>
          </a:p>
          <a:p>
            <a:pPr marL="0" marR="23495" lvl="0" indent="0" algn="just" rtl="0">
              <a:lnSpc>
                <a:spcPct val="150000"/>
              </a:lnSpc>
              <a:spcBef>
                <a:spcPts val="1000"/>
              </a:spcBef>
              <a:spcAft>
                <a:spcPts val="1000"/>
              </a:spcAft>
              <a:buNone/>
            </a:pPr>
            <a:r>
              <a:rPr lang="en" sz="1600" b="1" dirty="0">
                <a:solidFill>
                  <a:schemeClr val="dk1"/>
                </a:solidFill>
                <a:latin typeface="Times New Roman"/>
                <a:ea typeface="Times New Roman"/>
                <a:cs typeface="Times New Roman"/>
                <a:sym typeface="Times New Roman"/>
              </a:rPr>
              <a:t>STUDENT NAME:</a:t>
            </a:r>
            <a:r>
              <a:rPr lang="en-GB" sz="1600" b="1" dirty="0">
                <a:solidFill>
                  <a:schemeClr val="dk1"/>
                </a:solidFill>
                <a:latin typeface="Times New Roman"/>
                <a:ea typeface="Times New Roman"/>
                <a:cs typeface="Times New Roman"/>
                <a:sym typeface="Times New Roman"/>
              </a:rPr>
              <a:t>NICUSOR IONUT ALIU</a:t>
            </a:r>
            <a:endParaRPr sz="1600" b="1" dirty="0">
              <a:solidFill>
                <a:schemeClr val="dk1"/>
              </a:solidFill>
              <a:latin typeface="Times New Roman"/>
              <a:ea typeface="Times New Roman"/>
              <a:cs typeface="Times New Roman"/>
              <a:sym typeface="Times New Roman"/>
            </a:endParaRPr>
          </a:p>
        </p:txBody>
      </p:sp>
      <p:pic>
        <p:nvPicPr>
          <p:cNvPr id="57" name="Google Shape;57;p13"/>
          <p:cNvPicPr preferRelativeResize="0"/>
          <p:nvPr/>
        </p:nvPicPr>
        <p:blipFill>
          <a:blip r:embed="rId3">
            <a:alphaModFix/>
          </a:blip>
          <a:stretch>
            <a:fillRect/>
          </a:stretch>
        </p:blipFill>
        <p:spPr>
          <a:xfrm>
            <a:off x="276075" y="2429151"/>
            <a:ext cx="4496075" cy="1519650"/>
          </a:xfrm>
          <a:prstGeom prst="rect">
            <a:avLst/>
          </a:prstGeom>
          <a:noFill/>
          <a:ln>
            <a:noFill/>
          </a:ln>
        </p:spPr>
      </p:pic>
      <p:pic>
        <p:nvPicPr>
          <p:cNvPr id="58" name="Google Shape;58;p13"/>
          <p:cNvPicPr preferRelativeResize="0"/>
          <p:nvPr/>
        </p:nvPicPr>
        <p:blipFill>
          <a:blip r:embed="rId4">
            <a:alphaModFix/>
          </a:blip>
          <a:stretch>
            <a:fillRect/>
          </a:stretch>
        </p:blipFill>
        <p:spPr>
          <a:xfrm>
            <a:off x="5600075" y="1673450"/>
            <a:ext cx="3196600" cy="2199488"/>
          </a:xfrm>
          <a:prstGeom prst="rect">
            <a:avLst/>
          </a:prstGeom>
          <a:noFill/>
          <a:ln w="19050" cap="flat" cmpd="sng">
            <a:solidFill>
              <a:schemeClr val="dk2"/>
            </a:solidFill>
            <a:prstDash val="solid"/>
            <a:round/>
            <a:headEnd type="none" w="sm" len="sm"/>
            <a:tailEnd type="none" w="sm" len="sm"/>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2"/>
        <p:cNvGrpSpPr/>
        <p:nvPr/>
      </p:nvGrpSpPr>
      <p:grpSpPr>
        <a:xfrm>
          <a:off x="0" y="0"/>
          <a:ext cx="0" cy="0"/>
          <a:chOff x="0" y="0"/>
          <a:chExt cx="0" cy="0"/>
        </a:xfrm>
      </p:grpSpPr>
      <p:sp>
        <p:nvSpPr>
          <p:cNvPr id="63" name="Google Shape;63;p14"/>
          <p:cNvSpPr txBox="1">
            <a:spLocks noGrp="1"/>
          </p:cNvSpPr>
          <p:nvPr>
            <p:ph type="title"/>
          </p:nvPr>
        </p:nvSpPr>
        <p:spPr>
          <a:xfrm>
            <a:off x="311700" y="445025"/>
            <a:ext cx="8520600" cy="572700"/>
          </a:xfrm>
          <a:prstGeom prst="rect">
            <a:avLst/>
          </a:prstGeom>
          <a:solidFill>
            <a:srgbClr val="CFE2F3"/>
          </a:solidFill>
          <a:ln w="19050" cap="flat" cmpd="sng">
            <a:solidFill>
              <a:srgbClr val="000000"/>
            </a:solidFill>
            <a:prstDash val="solid"/>
            <a:round/>
            <a:headEnd type="none" w="sm" len="sm"/>
            <a:tailEnd type="none" w="sm" len="sm"/>
          </a:ln>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b="1">
                <a:latin typeface="Times New Roman"/>
                <a:ea typeface="Times New Roman"/>
                <a:cs typeface="Times New Roman"/>
                <a:sym typeface="Times New Roman"/>
              </a:rPr>
              <a:t>Overview</a:t>
            </a:r>
            <a:r>
              <a:rPr lang="en">
                <a:latin typeface="Times New Roman"/>
                <a:ea typeface="Times New Roman"/>
                <a:cs typeface="Times New Roman"/>
                <a:sym typeface="Times New Roman"/>
              </a:rPr>
              <a:t> </a:t>
            </a:r>
            <a:endParaRPr>
              <a:latin typeface="Times New Roman"/>
              <a:ea typeface="Times New Roman"/>
              <a:cs typeface="Times New Roman"/>
              <a:sym typeface="Times New Roman"/>
            </a:endParaRPr>
          </a:p>
        </p:txBody>
      </p:sp>
      <p:sp>
        <p:nvSpPr>
          <p:cNvPr id="64" name="Google Shape;64;p14"/>
          <p:cNvSpPr txBox="1">
            <a:spLocks noGrp="1"/>
          </p:cNvSpPr>
          <p:nvPr>
            <p:ph type="body" idx="1"/>
          </p:nvPr>
        </p:nvSpPr>
        <p:spPr>
          <a:xfrm>
            <a:off x="311700" y="1572525"/>
            <a:ext cx="5260200" cy="2996400"/>
          </a:xfrm>
          <a:prstGeom prst="rect">
            <a:avLst/>
          </a:prstGeom>
        </p:spPr>
        <p:txBody>
          <a:bodyPr spcFirstLastPara="1" wrap="square" lIns="91425" tIns="91425" rIns="91425" bIns="91425" anchor="t" anchorCtr="0">
            <a:normAutofit lnSpcReduction="10000"/>
          </a:bodyPr>
          <a:lstStyle/>
          <a:p>
            <a:pPr marL="457200" lvl="0" indent="-330200" algn="just" rtl="0">
              <a:spcBef>
                <a:spcPts val="0"/>
              </a:spcBef>
              <a:spcAft>
                <a:spcPts val="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Strong organisational culture is vital for Google's success.</a:t>
            </a:r>
            <a:endParaRPr sz="1600">
              <a:solidFill>
                <a:schemeClr val="dk1"/>
              </a:solidFill>
              <a:latin typeface="Times New Roman"/>
              <a:ea typeface="Times New Roman"/>
              <a:cs typeface="Times New Roman"/>
              <a:sym typeface="Times New Roman"/>
            </a:endParaRPr>
          </a:p>
          <a:p>
            <a:pPr marL="457200" lvl="0" indent="-330200" algn="just" rtl="0">
              <a:spcBef>
                <a:spcPts val="1000"/>
              </a:spcBef>
              <a:spcAft>
                <a:spcPts val="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Emphasis on diversity and inclusivity.</a:t>
            </a:r>
            <a:endParaRPr sz="1600">
              <a:solidFill>
                <a:schemeClr val="dk1"/>
              </a:solidFill>
              <a:latin typeface="Times New Roman"/>
              <a:ea typeface="Times New Roman"/>
              <a:cs typeface="Times New Roman"/>
              <a:sym typeface="Times New Roman"/>
            </a:endParaRPr>
          </a:p>
          <a:p>
            <a:pPr marL="457200" lvl="0" indent="-330200" algn="just" rtl="0">
              <a:spcBef>
                <a:spcPts val="1000"/>
              </a:spcBef>
              <a:spcAft>
                <a:spcPts val="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Prioritising worker welfare and well-being.</a:t>
            </a:r>
            <a:endParaRPr sz="1600">
              <a:solidFill>
                <a:schemeClr val="dk1"/>
              </a:solidFill>
              <a:latin typeface="Times New Roman"/>
              <a:ea typeface="Times New Roman"/>
              <a:cs typeface="Times New Roman"/>
              <a:sym typeface="Times New Roman"/>
            </a:endParaRPr>
          </a:p>
          <a:p>
            <a:pPr marL="457200" lvl="0" indent="-330200" algn="just" rtl="0">
              <a:spcBef>
                <a:spcPts val="1000"/>
              </a:spcBef>
              <a:spcAft>
                <a:spcPts val="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Efficient communication is key.</a:t>
            </a:r>
            <a:endParaRPr sz="1600">
              <a:solidFill>
                <a:schemeClr val="dk1"/>
              </a:solidFill>
              <a:latin typeface="Times New Roman"/>
              <a:ea typeface="Times New Roman"/>
              <a:cs typeface="Times New Roman"/>
              <a:sym typeface="Times New Roman"/>
            </a:endParaRPr>
          </a:p>
          <a:p>
            <a:pPr marL="457200" lvl="0" indent="-330200" algn="just" rtl="0">
              <a:spcBef>
                <a:spcPts val="1000"/>
              </a:spcBef>
              <a:spcAft>
                <a:spcPts val="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Commitment to moral sustainability protocols.</a:t>
            </a:r>
            <a:endParaRPr sz="1600">
              <a:solidFill>
                <a:schemeClr val="dk1"/>
              </a:solidFill>
              <a:latin typeface="Times New Roman"/>
              <a:ea typeface="Times New Roman"/>
              <a:cs typeface="Times New Roman"/>
              <a:sym typeface="Times New Roman"/>
            </a:endParaRPr>
          </a:p>
          <a:p>
            <a:pPr marL="457200" lvl="0" indent="-330200" algn="just" rtl="0">
              <a:spcBef>
                <a:spcPts val="1000"/>
              </a:spcBef>
              <a:spcAft>
                <a:spcPts val="100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Impact on overall working environment and productivity.</a:t>
            </a:r>
            <a:endParaRPr sz="1600">
              <a:solidFill>
                <a:schemeClr val="dk1"/>
              </a:solidFill>
              <a:latin typeface="Times New Roman"/>
              <a:ea typeface="Times New Roman"/>
              <a:cs typeface="Times New Roman"/>
              <a:sym typeface="Times New Roman"/>
            </a:endParaRPr>
          </a:p>
        </p:txBody>
      </p:sp>
      <p:pic>
        <p:nvPicPr>
          <p:cNvPr id="65" name="Google Shape;65;p14"/>
          <p:cNvPicPr preferRelativeResize="0"/>
          <p:nvPr/>
        </p:nvPicPr>
        <p:blipFill>
          <a:blip r:embed="rId3">
            <a:alphaModFix/>
          </a:blip>
          <a:stretch>
            <a:fillRect/>
          </a:stretch>
        </p:blipFill>
        <p:spPr>
          <a:xfrm>
            <a:off x="5828600" y="1636950"/>
            <a:ext cx="3051876" cy="2352699"/>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9"/>
        <p:cNvGrpSpPr/>
        <p:nvPr/>
      </p:nvGrpSpPr>
      <p:grpSpPr>
        <a:xfrm>
          <a:off x="0" y="0"/>
          <a:ext cx="0" cy="0"/>
          <a:chOff x="0" y="0"/>
          <a:chExt cx="0" cy="0"/>
        </a:xfrm>
      </p:grpSpPr>
      <p:sp>
        <p:nvSpPr>
          <p:cNvPr id="70" name="Google Shape;70;p15"/>
          <p:cNvSpPr txBox="1">
            <a:spLocks noGrp="1"/>
          </p:cNvSpPr>
          <p:nvPr>
            <p:ph type="title"/>
          </p:nvPr>
        </p:nvSpPr>
        <p:spPr>
          <a:xfrm>
            <a:off x="234150" y="669125"/>
            <a:ext cx="3606900" cy="572700"/>
          </a:xfrm>
          <a:prstGeom prst="rect">
            <a:avLst/>
          </a:prstGeom>
          <a:solidFill>
            <a:srgbClr val="C9DAF8"/>
          </a:solidFill>
          <a:ln w="19050" cap="flat" cmpd="sng">
            <a:solidFill>
              <a:srgbClr val="000000"/>
            </a:solidFill>
            <a:prstDash val="solid"/>
            <a:round/>
            <a:headEnd type="none" w="sm" len="sm"/>
            <a:tailEnd type="none" w="sm" len="sm"/>
          </a:ln>
        </p:spPr>
        <p:txBody>
          <a:bodyPr spcFirstLastPara="1" wrap="square" lIns="91425" tIns="91425" rIns="91425" bIns="91425" anchor="t" anchorCtr="0">
            <a:normAutofit fontScale="90000"/>
          </a:bodyPr>
          <a:lstStyle/>
          <a:p>
            <a:pPr marL="0" lvl="0" indent="0" algn="just" rtl="0">
              <a:lnSpc>
                <a:spcPct val="150000"/>
              </a:lnSpc>
              <a:spcBef>
                <a:spcPts val="0"/>
              </a:spcBef>
              <a:spcAft>
                <a:spcPts val="1000"/>
              </a:spcAft>
              <a:buClr>
                <a:schemeClr val="dk1"/>
              </a:buClr>
              <a:buSzPts val="1100"/>
              <a:buFont typeface="Arial"/>
              <a:buNone/>
            </a:pPr>
            <a:r>
              <a:rPr lang="en" sz="2500" b="1">
                <a:latin typeface="Times New Roman"/>
                <a:ea typeface="Times New Roman"/>
                <a:cs typeface="Times New Roman"/>
                <a:sym typeface="Times New Roman"/>
              </a:rPr>
              <a:t>Diversity and Inclusion</a:t>
            </a:r>
            <a:endParaRPr sz="4100">
              <a:latin typeface="Times New Roman"/>
              <a:ea typeface="Times New Roman"/>
              <a:cs typeface="Times New Roman"/>
              <a:sym typeface="Times New Roman"/>
            </a:endParaRPr>
          </a:p>
        </p:txBody>
      </p:sp>
      <p:sp>
        <p:nvSpPr>
          <p:cNvPr id="71" name="Google Shape;71;p15"/>
          <p:cNvSpPr txBox="1">
            <a:spLocks noGrp="1"/>
          </p:cNvSpPr>
          <p:nvPr>
            <p:ph type="body" idx="1"/>
          </p:nvPr>
        </p:nvSpPr>
        <p:spPr>
          <a:xfrm>
            <a:off x="234150" y="2095825"/>
            <a:ext cx="8675700" cy="2806500"/>
          </a:xfrm>
          <a:prstGeom prst="rect">
            <a:avLst/>
          </a:prstGeom>
        </p:spPr>
        <p:txBody>
          <a:bodyPr spcFirstLastPara="1" wrap="square" lIns="91425" tIns="91425" rIns="91425" bIns="91425" anchor="t" anchorCtr="0">
            <a:noAutofit/>
          </a:bodyPr>
          <a:lstStyle/>
          <a:p>
            <a:pPr marL="457200" lvl="0" indent="-330200" algn="just" rtl="0">
              <a:lnSpc>
                <a:spcPct val="150000"/>
              </a:lnSpc>
              <a:spcBef>
                <a:spcPts val="0"/>
              </a:spcBef>
              <a:spcAft>
                <a:spcPts val="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Google's dedication to diversity and inclusion facilitates an accessible and creative organisational culture (Fan, 2018).</a:t>
            </a:r>
            <a:endParaRPr sz="1600">
              <a:solidFill>
                <a:schemeClr val="dk1"/>
              </a:solidFill>
              <a:latin typeface="Times New Roman"/>
              <a:ea typeface="Times New Roman"/>
              <a:cs typeface="Times New Roman"/>
              <a:sym typeface="Times New Roman"/>
            </a:endParaRPr>
          </a:p>
          <a:p>
            <a:pPr marL="457200" lvl="0" indent="-330200" algn="just" rtl="0">
              <a:lnSpc>
                <a:spcPct val="150000"/>
              </a:lnSpc>
              <a:spcBef>
                <a:spcPts val="1000"/>
              </a:spcBef>
              <a:spcAft>
                <a:spcPts val="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Programs like the Anita Borg Scholarship foster workforce diversity, innovation, and employee development.</a:t>
            </a:r>
            <a:endParaRPr sz="1600">
              <a:solidFill>
                <a:schemeClr val="dk1"/>
              </a:solidFill>
              <a:latin typeface="Times New Roman"/>
              <a:ea typeface="Times New Roman"/>
              <a:cs typeface="Times New Roman"/>
              <a:sym typeface="Times New Roman"/>
            </a:endParaRPr>
          </a:p>
          <a:p>
            <a:pPr marL="457200" lvl="0" indent="-330200" algn="just" rtl="0">
              <a:lnSpc>
                <a:spcPct val="150000"/>
              </a:lnSpc>
              <a:spcBef>
                <a:spcPts val="1000"/>
              </a:spcBef>
              <a:spcAft>
                <a:spcPts val="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Enhanced ability to incorporate diverse perspectives, catering to global customer demands.</a:t>
            </a:r>
            <a:endParaRPr sz="1600">
              <a:solidFill>
                <a:schemeClr val="dk1"/>
              </a:solidFill>
              <a:latin typeface="Times New Roman"/>
              <a:ea typeface="Times New Roman"/>
              <a:cs typeface="Times New Roman"/>
              <a:sym typeface="Times New Roman"/>
            </a:endParaRPr>
          </a:p>
          <a:p>
            <a:pPr marL="457200" lvl="0" indent="-330200" algn="just" rtl="0">
              <a:lnSpc>
                <a:spcPct val="150000"/>
              </a:lnSpc>
              <a:spcBef>
                <a:spcPts val="1000"/>
              </a:spcBef>
              <a:spcAft>
                <a:spcPts val="100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Improved innovation and employee development, strengthening market competitiveness.</a:t>
            </a:r>
            <a:endParaRPr sz="1600">
              <a:solidFill>
                <a:schemeClr val="dk1"/>
              </a:solidFill>
              <a:latin typeface="Times New Roman"/>
              <a:ea typeface="Times New Roman"/>
              <a:cs typeface="Times New Roman"/>
              <a:sym typeface="Times New Roman"/>
            </a:endParaRPr>
          </a:p>
        </p:txBody>
      </p:sp>
      <p:pic>
        <p:nvPicPr>
          <p:cNvPr id="72" name="Google Shape;72;p15"/>
          <p:cNvPicPr preferRelativeResize="0"/>
          <p:nvPr/>
        </p:nvPicPr>
        <p:blipFill>
          <a:blip r:embed="rId3">
            <a:alphaModFix/>
          </a:blip>
          <a:stretch>
            <a:fillRect/>
          </a:stretch>
        </p:blipFill>
        <p:spPr>
          <a:xfrm>
            <a:off x="4259925" y="100300"/>
            <a:ext cx="4572375" cy="191985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6"/>
        <p:cNvGrpSpPr/>
        <p:nvPr/>
      </p:nvGrpSpPr>
      <p:grpSpPr>
        <a:xfrm>
          <a:off x="0" y="0"/>
          <a:ext cx="0" cy="0"/>
          <a:chOff x="0" y="0"/>
          <a:chExt cx="0" cy="0"/>
        </a:xfrm>
      </p:grpSpPr>
      <p:sp>
        <p:nvSpPr>
          <p:cNvPr id="77" name="Google Shape;77;p16"/>
          <p:cNvSpPr txBox="1">
            <a:spLocks noGrp="1"/>
          </p:cNvSpPr>
          <p:nvPr>
            <p:ph type="title"/>
          </p:nvPr>
        </p:nvSpPr>
        <p:spPr>
          <a:xfrm>
            <a:off x="311700" y="445025"/>
            <a:ext cx="8520600" cy="572700"/>
          </a:xfrm>
          <a:prstGeom prst="rect">
            <a:avLst/>
          </a:prstGeom>
          <a:solidFill>
            <a:srgbClr val="C9DAF8"/>
          </a:solidFill>
          <a:ln w="19050" cap="flat" cmpd="sng">
            <a:solidFill>
              <a:srgbClr val="000000"/>
            </a:solidFill>
            <a:prstDash val="solid"/>
            <a:round/>
            <a:headEnd type="none" w="sm" len="sm"/>
            <a:tailEnd type="none" w="sm" len="sm"/>
          </a:ln>
        </p:spPr>
        <p:txBody>
          <a:bodyPr spcFirstLastPara="1" wrap="square" lIns="91425" tIns="91425" rIns="91425" bIns="91425" anchor="t" anchorCtr="0">
            <a:normAutofit fontScale="90000"/>
          </a:bodyPr>
          <a:lstStyle/>
          <a:p>
            <a:pPr marL="0" lvl="0" indent="0" algn="just" rtl="0">
              <a:lnSpc>
                <a:spcPct val="150000"/>
              </a:lnSpc>
              <a:spcBef>
                <a:spcPts val="0"/>
              </a:spcBef>
              <a:spcAft>
                <a:spcPts val="1000"/>
              </a:spcAft>
              <a:buClr>
                <a:schemeClr val="dk1"/>
              </a:buClr>
              <a:buSzPts val="1100"/>
              <a:buFont typeface="Arial"/>
              <a:buNone/>
            </a:pPr>
            <a:r>
              <a:rPr lang="en" sz="2500" b="1">
                <a:latin typeface="Times New Roman"/>
                <a:ea typeface="Times New Roman"/>
                <a:cs typeface="Times New Roman"/>
                <a:sym typeface="Times New Roman"/>
              </a:rPr>
              <a:t>Work-Life Balance and Employee Well-being</a:t>
            </a:r>
            <a:endParaRPr sz="4100"/>
          </a:p>
        </p:txBody>
      </p:sp>
      <p:sp>
        <p:nvSpPr>
          <p:cNvPr id="78" name="Google Shape;78;p16"/>
          <p:cNvSpPr txBox="1">
            <a:spLocks noGrp="1"/>
          </p:cNvSpPr>
          <p:nvPr>
            <p:ph type="body" idx="1"/>
          </p:nvPr>
        </p:nvSpPr>
        <p:spPr>
          <a:xfrm>
            <a:off x="311700" y="1642900"/>
            <a:ext cx="5513400" cy="2539800"/>
          </a:xfrm>
          <a:prstGeom prst="rect">
            <a:avLst/>
          </a:prstGeom>
        </p:spPr>
        <p:txBody>
          <a:bodyPr spcFirstLastPara="1" wrap="square" lIns="91425" tIns="91425" rIns="91425" bIns="91425" anchor="t" anchorCtr="0">
            <a:normAutofit fontScale="92500" lnSpcReduction="10000"/>
          </a:bodyPr>
          <a:lstStyle/>
          <a:p>
            <a:pPr marL="457200" lvl="0" indent="-330200" algn="just" rtl="0">
              <a:lnSpc>
                <a:spcPct val="150000"/>
              </a:lnSpc>
              <a:spcBef>
                <a:spcPts val="0"/>
              </a:spcBef>
              <a:spcAft>
                <a:spcPts val="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Prioritise employee well-being via wellness programs and flexible work arrangements (Turner, 2019).</a:t>
            </a:r>
            <a:endParaRPr sz="1600">
              <a:solidFill>
                <a:schemeClr val="dk1"/>
              </a:solidFill>
              <a:latin typeface="Times New Roman"/>
              <a:ea typeface="Times New Roman"/>
              <a:cs typeface="Times New Roman"/>
              <a:sym typeface="Times New Roman"/>
            </a:endParaRPr>
          </a:p>
          <a:p>
            <a:pPr marL="457200" lvl="0" indent="-330200" algn="just" rtl="0">
              <a:lnSpc>
                <a:spcPct val="150000"/>
              </a:lnSpc>
              <a:spcBef>
                <a:spcPts val="1000"/>
              </a:spcBef>
              <a:spcAft>
                <a:spcPts val="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Boost job satisfaction, reduce burnout, and enhance overall productivity.</a:t>
            </a:r>
            <a:endParaRPr sz="1600">
              <a:solidFill>
                <a:schemeClr val="dk1"/>
              </a:solidFill>
              <a:latin typeface="Times New Roman"/>
              <a:ea typeface="Times New Roman"/>
              <a:cs typeface="Times New Roman"/>
              <a:sym typeface="Times New Roman"/>
            </a:endParaRPr>
          </a:p>
          <a:p>
            <a:pPr marL="457200" lvl="0" indent="-330200" algn="just" rtl="0">
              <a:lnSpc>
                <a:spcPct val="150000"/>
              </a:lnSpc>
              <a:spcBef>
                <a:spcPts val="1000"/>
              </a:spcBef>
              <a:spcAft>
                <a:spcPts val="100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Foster a committed workforce, leading to long-term organisational success.</a:t>
            </a:r>
            <a:endParaRPr sz="1600">
              <a:solidFill>
                <a:schemeClr val="dk1"/>
              </a:solidFill>
              <a:latin typeface="Times New Roman"/>
              <a:ea typeface="Times New Roman"/>
              <a:cs typeface="Times New Roman"/>
              <a:sym typeface="Times New Roman"/>
            </a:endParaRPr>
          </a:p>
        </p:txBody>
      </p:sp>
      <p:pic>
        <p:nvPicPr>
          <p:cNvPr id="79" name="Google Shape;79;p16"/>
          <p:cNvPicPr preferRelativeResize="0"/>
          <p:nvPr/>
        </p:nvPicPr>
        <p:blipFill>
          <a:blip r:embed="rId3">
            <a:alphaModFix/>
          </a:blip>
          <a:stretch>
            <a:fillRect/>
          </a:stretch>
        </p:blipFill>
        <p:spPr>
          <a:xfrm>
            <a:off x="5934975" y="1642900"/>
            <a:ext cx="3091099" cy="2384401"/>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p17"/>
          <p:cNvSpPr txBox="1">
            <a:spLocks noGrp="1"/>
          </p:cNvSpPr>
          <p:nvPr>
            <p:ph type="title"/>
          </p:nvPr>
        </p:nvSpPr>
        <p:spPr>
          <a:xfrm>
            <a:off x="311700" y="445025"/>
            <a:ext cx="8520600" cy="572700"/>
          </a:xfrm>
          <a:prstGeom prst="rect">
            <a:avLst/>
          </a:prstGeom>
          <a:solidFill>
            <a:srgbClr val="C9DAF8"/>
          </a:solidFill>
          <a:ln w="19050" cap="flat" cmpd="sng">
            <a:solidFill>
              <a:srgbClr val="000000"/>
            </a:solidFill>
            <a:prstDash val="solid"/>
            <a:round/>
            <a:headEnd type="none" w="sm" len="sm"/>
            <a:tailEnd type="none" w="sm" len="sm"/>
          </a:ln>
        </p:spPr>
        <p:txBody>
          <a:bodyPr spcFirstLastPara="1" wrap="square" lIns="91425" tIns="91425" rIns="91425" bIns="91425" anchor="t" anchorCtr="0">
            <a:normAutofit fontScale="90000"/>
          </a:bodyPr>
          <a:lstStyle/>
          <a:p>
            <a:pPr marL="0" lvl="0" indent="0" algn="just" rtl="0">
              <a:lnSpc>
                <a:spcPct val="150000"/>
              </a:lnSpc>
              <a:spcBef>
                <a:spcPts val="0"/>
              </a:spcBef>
              <a:spcAft>
                <a:spcPts val="1000"/>
              </a:spcAft>
              <a:buClr>
                <a:schemeClr val="dk1"/>
              </a:buClr>
              <a:buSzPts val="1100"/>
              <a:buFont typeface="Arial"/>
              <a:buNone/>
            </a:pPr>
            <a:r>
              <a:rPr lang="en" sz="2500" b="1">
                <a:latin typeface="Times New Roman"/>
                <a:ea typeface="Times New Roman"/>
                <a:cs typeface="Times New Roman"/>
                <a:sym typeface="Times New Roman"/>
              </a:rPr>
              <a:t>Sustainable and Ethical Practises</a:t>
            </a:r>
            <a:endParaRPr sz="4100"/>
          </a:p>
        </p:txBody>
      </p:sp>
      <p:sp>
        <p:nvSpPr>
          <p:cNvPr id="85" name="Google Shape;85;p17"/>
          <p:cNvSpPr txBox="1">
            <a:spLocks noGrp="1"/>
          </p:cNvSpPr>
          <p:nvPr>
            <p:ph type="body" idx="1"/>
          </p:nvPr>
        </p:nvSpPr>
        <p:spPr>
          <a:xfrm>
            <a:off x="232600" y="1493425"/>
            <a:ext cx="5297100" cy="3148200"/>
          </a:xfrm>
          <a:prstGeom prst="rect">
            <a:avLst/>
          </a:prstGeom>
        </p:spPr>
        <p:txBody>
          <a:bodyPr spcFirstLastPara="1" wrap="square" lIns="91425" tIns="91425" rIns="91425" bIns="91425" anchor="t" anchorCtr="0">
            <a:normAutofit fontScale="92500" lnSpcReduction="10000"/>
          </a:bodyPr>
          <a:lstStyle/>
          <a:p>
            <a:pPr marL="0" lvl="0" indent="0" algn="just" rtl="0">
              <a:lnSpc>
                <a:spcPct val="150000"/>
              </a:lnSpc>
              <a:spcBef>
                <a:spcPts val="0"/>
              </a:spcBef>
              <a:spcAft>
                <a:spcPts val="0"/>
              </a:spcAft>
              <a:buNone/>
            </a:pPr>
            <a:r>
              <a:rPr lang="en" sz="1600">
                <a:solidFill>
                  <a:schemeClr val="dk1"/>
                </a:solidFill>
                <a:latin typeface="Times New Roman"/>
                <a:ea typeface="Times New Roman"/>
                <a:cs typeface="Times New Roman"/>
                <a:sym typeface="Times New Roman"/>
              </a:rPr>
              <a:t>Google's sustainability efforts enhance credibility and stakeholder relationships (Chong and Patwa, 2023).</a:t>
            </a:r>
            <a:endParaRPr sz="16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r>
              <a:rPr lang="en" sz="1600">
                <a:solidFill>
                  <a:schemeClr val="dk1"/>
                </a:solidFill>
                <a:latin typeface="Times New Roman"/>
                <a:ea typeface="Times New Roman"/>
                <a:cs typeface="Times New Roman"/>
                <a:sym typeface="Times New Roman"/>
              </a:rPr>
              <a:t>Prioritising corporate social responsibility reduces legal risks.</a:t>
            </a:r>
            <a:endParaRPr sz="16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r>
              <a:rPr lang="en" sz="1600">
                <a:solidFill>
                  <a:schemeClr val="dk1"/>
                </a:solidFill>
                <a:latin typeface="Times New Roman"/>
                <a:ea typeface="Times New Roman"/>
                <a:cs typeface="Times New Roman"/>
                <a:sym typeface="Times New Roman"/>
              </a:rPr>
              <a:t>Sustainable practices lead to cost savings and environmental preservation.</a:t>
            </a:r>
            <a:endParaRPr sz="16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1200"/>
              </a:spcAft>
              <a:buNone/>
            </a:pPr>
            <a:r>
              <a:rPr lang="en" sz="1600">
                <a:solidFill>
                  <a:schemeClr val="dk1"/>
                </a:solidFill>
                <a:latin typeface="Times New Roman"/>
                <a:ea typeface="Times New Roman"/>
                <a:cs typeface="Times New Roman"/>
                <a:sym typeface="Times New Roman"/>
              </a:rPr>
              <a:t>Ethical commitment positions Google as a global leader in responsible environmental management and innovation.</a:t>
            </a:r>
            <a:endParaRPr sz="1600">
              <a:solidFill>
                <a:schemeClr val="dk1"/>
              </a:solidFill>
              <a:latin typeface="Times New Roman"/>
              <a:ea typeface="Times New Roman"/>
              <a:cs typeface="Times New Roman"/>
              <a:sym typeface="Times New Roman"/>
            </a:endParaRPr>
          </a:p>
        </p:txBody>
      </p:sp>
      <p:pic>
        <p:nvPicPr>
          <p:cNvPr id="86" name="Google Shape;86;p17"/>
          <p:cNvPicPr preferRelativeResize="0"/>
          <p:nvPr/>
        </p:nvPicPr>
        <p:blipFill>
          <a:blip r:embed="rId3">
            <a:alphaModFix/>
          </a:blip>
          <a:stretch>
            <a:fillRect/>
          </a:stretch>
        </p:blipFill>
        <p:spPr>
          <a:xfrm>
            <a:off x="5880175" y="1394225"/>
            <a:ext cx="3111425" cy="288917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sp>
        <p:nvSpPr>
          <p:cNvPr id="91" name="Google Shape;91;p18"/>
          <p:cNvSpPr txBox="1">
            <a:spLocks noGrp="1"/>
          </p:cNvSpPr>
          <p:nvPr>
            <p:ph type="title"/>
          </p:nvPr>
        </p:nvSpPr>
        <p:spPr>
          <a:xfrm>
            <a:off x="311700" y="445025"/>
            <a:ext cx="8520600" cy="572700"/>
          </a:xfrm>
          <a:prstGeom prst="rect">
            <a:avLst/>
          </a:prstGeom>
          <a:solidFill>
            <a:srgbClr val="C9DAF8"/>
          </a:solidFill>
          <a:ln w="19050" cap="flat" cmpd="sng">
            <a:solidFill>
              <a:srgbClr val="000000"/>
            </a:solidFill>
            <a:prstDash val="solid"/>
            <a:round/>
            <a:headEnd type="none" w="sm" len="sm"/>
            <a:tailEnd type="none" w="sm" len="sm"/>
          </a:ln>
        </p:spPr>
        <p:txBody>
          <a:bodyPr spcFirstLastPara="1" wrap="square" lIns="91425" tIns="91425" rIns="91425" bIns="91425" anchor="t" anchorCtr="0">
            <a:normAutofit fontScale="90000"/>
          </a:bodyPr>
          <a:lstStyle/>
          <a:p>
            <a:pPr marL="0" lvl="0" indent="0" algn="just" rtl="0">
              <a:lnSpc>
                <a:spcPct val="150000"/>
              </a:lnSpc>
              <a:spcBef>
                <a:spcPts val="0"/>
              </a:spcBef>
              <a:spcAft>
                <a:spcPts val="1000"/>
              </a:spcAft>
              <a:buClr>
                <a:schemeClr val="dk1"/>
              </a:buClr>
              <a:buSzPts val="1100"/>
              <a:buFont typeface="Arial"/>
              <a:buNone/>
            </a:pPr>
            <a:r>
              <a:rPr lang="en" sz="2500" b="1">
                <a:latin typeface="Times New Roman"/>
                <a:ea typeface="Times New Roman"/>
                <a:cs typeface="Times New Roman"/>
                <a:sym typeface="Times New Roman"/>
              </a:rPr>
              <a:t>Using Tools for Analysis</a:t>
            </a:r>
            <a:endParaRPr sz="4100"/>
          </a:p>
        </p:txBody>
      </p:sp>
      <p:sp>
        <p:nvSpPr>
          <p:cNvPr id="92" name="Google Shape;92;p18"/>
          <p:cNvSpPr txBox="1">
            <a:spLocks noGrp="1"/>
          </p:cNvSpPr>
          <p:nvPr>
            <p:ph type="body" idx="1"/>
          </p:nvPr>
        </p:nvSpPr>
        <p:spPr>
          <a:xfrm>
            <a:off x="311700" y="1382675"/>
            <a:ext cx="4801800" cy="3243000"/>
          </a:xfrm>
          <a:prstGeom prst="rect">
            <a:avLst/>
          </a:prstGeom>
        </p:spPr>
        <p:txBody>
          <a:bodyPr spcFirstLastPara="1" wrap="square" lIns="91425" tIns="91425" rIns="91425" bIns="91425" anchor="t" anchorCtr="0">
            <a:normAutofit/>
          </a:bodyPr>
          <a:lstStyle/>
          <a:p>
            <a:pPr marL="457200" lvl="0" indent="-330200" algn="just" rtl="0">
              <a:lnSpc>
                <a:spcPct val="150000"/>
              </a:lnSpc>
              <a:spcBef>
                <a:spcPts val="0"/>
              </a:spcBef>
              <a:spcAft>
                <a:spcPts val="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Utilise staff surveys, data analytics, and benchmarking studies (Syed and Ozbilgin, 2019).</a:t>
            </a:r>
            <a:endParaRPr sz="1600">
              <a:solidFill>
                <a:schemeClr val="dk1"/>
              </a:solidFill>
              <a:latin typeface="Times New Roman"/>
              <a:ea typeface="Times New Roman"/>
              <a:cs typeface="Times New Roman"/>
              <a:sym typeface="Times New Roman"/>
            </a:endParaRPr>
          </a:p>
          <a:p>
            <a:pPr marL="457200" lvl="0" indent="-330200" algn="just" rtl="0">
              <a:lnSpc>
                <a:spcPct val="150000"/>
              </a:lnSpc>
              <a:spcBef>
                <a:spcPts val="1000"/>
              </a:spcBef>
              <a:spcAft>
                <a:spcPts val="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Track advancements in diversity, well-being, communication, and sustainability.</a:t>
            </a:r>
            <a:endParaRPr sz="1600">
              <a:solidFill>
                <a:schemeClr val="dk1"/>
              </a:solidFill>
              <a:latin typeface="Times New Roman"/>
              <a:ea typeface="Times New Roman"/>
              <a:cs typeface="Times New Roman"/>
              <a:sym typeface="Times New Roman"/>
            </a:endParaRPr>
          </a:p>
          <a:p>
            <a:pPr marL="457200" lvl="0" indent="-330200" algn="just" rtl="0">
              <a:lnSpc>
                <a:spcPct val="150000"/>
              </a:lnSpc>
              <a:spcBef>
                <a:spcPts val="1000"/>
              </a:spcBef>
              <a:spcAft>
                <a:spcPts val="100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Data-driven insights for strategic decision-making and cultural enhancement.</a:t>
            </a:r>
            <a:endParaRPr sz="1600">
              <a:solidFill>
                <a:schemeClr val="dk1"/>
              </a:solidFill>
              <a:latin typeface="Times New Roman"/>
              <a:ea typeface="Times New Roman"/>
              <a:cs typeface="Times New Roman"/>
              <a:sym typeface="Times New Roman"/>
            </a:endParaRPr>
          </a:p>
        </p:txBody>
      </p:sp>
      <p:pic>
        <p:nvPicPr>
          <p:cNvPr id="93" name="Google Shape;93;p18"/>
          <p:cNvPicPr preferRelativeResize="0"/>
          <p:nvPr/>
        </p:nvPicPr>
        <p:blipFill>
          <a:blip r:embed="rId3">
            <a:alphaModFix/>
          </a:blip>
          <a:stretch>
            <a:fillRect/>
          </a:stretch>
        </p:blipFill>
        <p:spPr>
          <a:xfrm>
            <a:off x="5711200" y="1765000"/>
            <a:ext cx="3209175" cy="2221149"/>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7"/>
        <p:cNvGrpSpPr/>
        <p:nvPr/>
      </p:nvGrpSpPr>
      <p:grpSpPr>
        <a:xfrm>
          <a:off x="0" y="0"/>
          <a:ext cx="0" cy="0"/>
          <a:chOff x="0" y="0"/>
          <a:chExt cx="0" cy="0"/>
        </a:xfrm>
      </p:grpSpPr>
      <p:sp>
        <p:nvSpPr>
          <p:cNvPr id="98" name="Google Shape;98;p19"/>
          <p:cNvSpPr txBox="1">
            <a:spLocks noGrp="1"/>
          </p:cNvSpPr>
          <p:nvPr>
            <p:ph type="title"/>
          </p:nvPr>
        </p:nvSpPr>
        <p:spPr>
          <a:xfrm>
            <a:off x="311700" y="445025"/>
            <a:ext cx="8520600" cy="572700"/>
          </a:xfrm>
          <a:prstGeom prst="rect">
            <a:avLst/>
          </a:prstGeom>
          <a:solidFill>
            <a:srgbClr val="C9DAF8"/>
          </a:solidFill>
          <a:ln w="19050" cap="flat" cmpd="sng">
            <a:solidFill>
              <a:srgbClr val="000000"/>
            </a:solidFill>
            <a:prstDash val="solid"/>
            <a:round/>
            <a:headEnd type="none" w="sm" len="sm"/>
            <a:tailEnd type="none" w="sm" len="sm"/>
          </a:ln>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b="1">
                <a:latin typeface="Times New Roman"/>
                <a:ea typeface="Times New Roman"/>
                <a:cs typeface="Times New Roman"/>
                <a:sym typeface="Times New Roman"/>
              </a:rPr>
              <a:t>Conclusion </a:t>
            </a:r>
            <a:endParaRPr b="1">
              <a:latin typeface="Times New Roman"/>
              <a:ea typeface="Times New Roman"/>
              <a:cs typeface="Times New Roman"/>
              <a:sym typeface="Times New Roman"/>
            </a:endParaRPr>
          </a:p>
        </p:txBody>
      </p:sp>
      <p:sp>
        <p:nvSpPr>
          <p:cNvPr id="99" name="Google Shape;99;p19"/>
          <p:cNvSpPr txBox="1">
            <a:spLocks noGrp="1"/>
          </p:cNvSpPr>
          <p:nvPr>
            <p:ph type="body" idx="1"/>
          </p:nvPr>
        </p:nvSpPr>
        <p:spPr>
          <a:xfrm>
            <a:off x="162325" y="1883400"/>
            <a:ext cx="5370900" cy="2026500"/>
          </a:xfrm>
          <a:prstGeom prst="rect">
            <a:avLst/>
          </a:prstGeom>
        </p:spPr>
        <p:txBody>
          <a:bodyPr spcFirstLastPara="1" wrap="square" lIns="91425" tIns="91425" rIns="91425" bIns="91425" anchor="t" anchorCtr="0">
            <a:normAutofit fontScale="92500"/>
          </a:bodyPr>
          <a:lstStyle/>
          <a:p>
            <a:pPr marL="457200" lvl="0" indent="-322580" algn="just" rtl="0">
              <a:lnSpc>
                <a:spcPct val="150000"/>
              </a:lnSpc>
              <a:spcBef>
                <a:spcPts val="0"/>
              </a:spcBef>
              <a:spcAft>
                <a:spcPts val="0"/>
              </a:spcAft>
              <a:buClr>
                <a:schemeClr val="dk1"/>
              </a:buClr>
              <a:buSzPct val="100000"/>
              <a:buFont typeface="Times New Roman"/>
              <a:buChar char="●"/>
            </a:pPr>
            <a:r>
              <a:rPr lang="en" sz="1600">
                <a:solidFill>
                  <a:schemeClr val="dk1"/>
                </a:solidFill>
                <a:latin typeface="Times New Roman"/>
                <a:ea typeface="Times New Roman"/>
                <a:cs typeface="Times New Roman"/>
                <a:sym typeface="Times New Roman"/>
              </a:rPr>
              <a:t>Google's success relies on a robust organisational culture.</a:t>
            </a:r>
            <a:endParaRPr sz="1600">
              <a:solidFill>
                <a:schemeClr val="dk1"/>
              </a:solidFill>
              <a:latin typeface="Times New Roman"/>
              <a:ea typeface="Times New Roman"/>
              <a:cs typeface="Times New Roman"/>
              <a:sym typeface="Times New Roman"/>
            </a:endParaRPr>
          </a:p>
          <a:p>
            <a:pPr marL="457200" lvl="0" indent="-322580" algn="just" rtl="0">
              <a:lnSpc>
                <a:spcPct val="150000"/>
              </a:lnSpc>
              <a:spcBef>
                <a:spcPts val="1000"/>
              </a:spcBef>
              <a:spcAft>
                <a:spcPts val="0"/>
              </a:spcAft>
              <a:buClr>
                <a:schemeClr val="dk1"/>
              </a:buClr>
              <a:buSzPct val="100000"/>
              <a:buFont typeface="Times New Roman"/>
              <a:buChar char="●"/>
            </a:pPr>
            <a:r>
              <a:rPr lang="en" sz="1600">
                <a:solidFill>
                  <a:schemeClr val="dk1"/>
                </a:solidFill>
                <a:latin typeface="Times New Roman"/>
                <a:ea typeface="Times New Roman"/>
                <a:cs typeface="Times New Roman"/>
                <a:sym typeface="Times New Roman"/>
              </a:rPr>
              <a:t>Emphasis on diversity, well-being, ethics, and analytical tools sustains Google's leadership.</a:t>
            </a:r>
            <a:endParaRPr sz="1600">
              <a:solidFill>
                <a:schemeClr val="dk1"/>
              </a:solidFill>
              <a:latin typeface="Times New Roman"/>
              <a:ea typeface="Times New Roman"/>
              <a:cs typeface="Times New Roman"/>
              <a:sym typeface="Times New Roman"/>
            </a:endParaRPr>
          </a:p>
          <a:p>
            <a:pPr marL="457200" lvl="0" indent="-322580" algn="just" rtl="0">
              <a:lnSpc>
                <a:spcPct val="150000"/>
              </a:lnSpc>
              <a:spcBef>
                <a:spcPts val="1000"/>
              </a:spcBef>
              <a:spcAft>
                <a:spcPts val="0"/>
              </a:spcAft>
              <a:buClr>
                <a:schemeClr val="dk1"/>
              </a:buClr>
              <a:buSzPct val="100000"/>
              <a:buFont typeface="Times New Roman"/>
              <a:buChar char="●"/>
            </a:pPr>
            <a:r>
              <a:rPr lang="en" sz="1600">
                <a:solidFill>
                  <a:schemeClr val="dk1"/>
                </a:solidFill>
                <a:latin typeface="Times New Roman"/>
                <a:ea typeface="Times New Roman"/>
                <a:cs typeface="Times New Roman"/>
                <a:sym typeface="Times New Roman"/>
              </a:rPr>
              <a:t>Foster innovation and inclusivity for a sustainable workplace.</a:t>
            </a:r>
            <a:endParaRPr sz="1600">
              <a:solidFill>
                <a:schemeClr val="dk1"/>
              </a:solidFill>
              <a:latin typeface="Times New Roman"/>
              <a:ea typeface="Times New Roman"/>
              <a:cs typeface="Times New Roman"/>
              <a:sym typeface="Times New Roman"/>
            </a:endParaRPr>
          </a:p>
          <a:p>
            <a:pPr marL="0" lvl="0" indent="0" algn="l" rtl="0">
              <a:spcBef>
                <a:spcPts val="1000"/>
              </a:spcBef>
              <a:spcAft>
                <a:spcPts val="1200"/>
              </a:spcAft>
              <a:buNone/>
            </a:pPr>
            <a:endParaRPr/>
          </a:p>
        </p:txBody>
      </p:sp>
      <p:pic>
        <p:nvPicPr>
          <p:cNvPr id="100" name="Google Shape;100;p19"/>
          <p:cNvPicPr preferRelativeResize="0"/>
          <p:nvPr/>
        </p:nvPicPr>
        <p:blipFill>
          <a:blip r:embed="rId3">
            <a:alphaModFix/>
          </a:blip>
          <a:stretch>
            <a:fillRect/>
          </a:stretch>
        </p:blipFill>
        <p:spPr>
          <a:xfrm>
            <a:off x="5682600" y="1625600"/>
            <a:ext cx="3358000" cy="214427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sp>
        <p:nvSpPr>
          <p:cNvPr id="105" name="Google Shape;105;p20"/>
          <p:cNvSpPr txBox="1">
            <a:spLocks noGrp="1"/>
          </p:cNvSpPr>
          <p:nvPr>
            <p:ph type="title"/>
          </p:nvPr>
        </p:nvSpPr>
        <p:spPr>
          <a:xfrm>
            <a:off x="311700" y="445025"/>
            <a:ext cx="8520600" cy="572700"/>
          </a:xfrm>
          <a:prstGeom prst="rect">
            <a:avLst/>
          </a:prstGeom>
          <a:solidFill>
            <a:srgbClr val="C9DAF8"/>
          </a:solidFill>
          <a:ln w="19050" cap="flat" cmpd="sng">
            <a:solidFill>
              <a:srgbClr val="000000"/>
            </a:solidFill>
            <a:prstDash val="solid"/>
            <a:round/>
            <a:headEnd type="none" w="sm" len="sm"/>
            <a:tailEnd type="none" w="sm" len="sm"/>
          </a:ln>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b="1">
                <a:latin typeface="Times New Roman"/>
                <a:ea typeface="Times New Roman"/>
                <a:cs typeface="Times New Roman"/>
                <a:sym typeface="Times New Roman"/>
              </a:rPr>
              <a:t>References</a:t>
            </a:r>
            <a:r>
              <a:rPr lang="en">
                <a:latin typeface="Times New Roman"/>
                <a:ea typeface="Times New Roman"/>
                <a:cs typeface="Times New Roman"/>
                <a:sym typeface="Times New Roman"/>
              </a:rPr>
              <a:t> </a:t>
            </a:r>
            <a:endParaRPr>
              <a:latin typeface="Times New Roman"/>
              <a:ea typeface="Times New Roman"/>
              <a:cs typeface="Times New Roman"/>
              <a:sym typeface="Times New Roman"/>
            </a:endParaRPr>
          </a:p>
        </p:txBody>
      </p:sp>
      <p:sp>
        <p:nvSpPr>
          <p:cNvPr id="106" name="Google Shape;106;p20"/>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fontScale="92500"/>
          </a:bodyPr>
          <a:lstStyle/>
          <a:p>
            <a:pPr marL="0" marR="0" lvl="0" indent="0" algn="just" rtl="0">
              <a:lnSpc>
                <a:spcPct val="150000"/>
              </a:lnSpc>
              <a:spcBef>
                <a:spcPts val="0"/>
              </a:spcBef>
              <a:spcAft>
                <a:spcPts val="0"/>
              </a:spcAft>
              <a:buNone/>
            </a:pPr>
            <a:r>
              <a:rPr lang="en" sz="1600">
                <a:solidFill>
                  <a:schemeClr val="dk1"/>
                </a:solidFill>
                <a:latin typeface="Times New Roman"/>
                <a:ea typeface="Times New Roman"/>
                <a:cs typeface="Times New Roman"/>
                <a:sym typeface="Times New Roman"/>
              </a:rPr>
              <a:t>Chong, W.K. and Patwa, N., 2023. The Value of Integrity: Empowering SMEs with Ethical Marketing Communication. </a:t>
            </a:r>
            <a:r>
              <a:rPr lang="en" sz="1600" i="1">
                <a:solidFill>
                  <a:schemeClr val="dk1"/>
                </a:solidFill>
                <a:latin typeface="Times New Roman"/>
                <a:ea typeface="Times New Roman"/>
                <a:cs typeface="Times New Roman"/>
                <a:sym typeface="Times New Roman"/>
              </a:rPr>
              <a:t>Sustainability</a:t>
            </a:r>
            <a:r>
              <a:rPr lang="en" sz="1600">
                <a:solidFill>
                  <a:schemeClr val="dk1"/>
                </a:solidFill>
                <a:latin typeface="Times New Roman"/>
                <a:ea typeface="Times New Roman"/>
                <a:cs typeface="Times New Roman"/>
                <a:sym typeface="Times New Roman"/>
              </a:rPr>
              <a:t>, </a:t>
            </a:r>
            <a:r>
              <a:rPr lang="en" sz="1600" i="1">
                <a:solidFill>
                  <a:schemeClr val="dk1"/>
                </a:solidFill>
                <a:latin typeface="Times New Roman"/>
                <a:ea typeface="Times New Roman"/>
                <a:cs typeface="Times New Roman"/>
                <a:sym typeface="Times New Roman"/>
              </a:rPr>
              <a:t>15</a:t>
            </a:r>
            <a:r>
              <a:rPr lang="en" sz="1600">
                <a:solidFill>
                  <a:schemeClr val="dk1"/>
                </a:solidFill>
                <a:latin typeface="Times New Roman"/>
                <a:ea typeface="Times New Roman"/>
                <a:cs typeface="Times New Roman"/>
                <a:sym typeface="Times New Roman"/>
              </a:rPr>
              <a:t>(15), p.11673.</a:t>
            </a:r>
            <a:endParaRPr sz="1600">
              <a:solidFill>
                <a:schemeClr val="dk1"/>
              </a:solidFill>
              <a:latin typeface="Times New Roman"/>
              <a:ea typeface="Times New Roman"/>
              <a:cs typeface="Times New Roman"/>
              <a:sym typeface="Times New Roman"/>
            </a:endParaRPr>
          </a:p>
          <a:p>
            <a:pPr marL="0" marR="0" lvl="0" indent="0" algn="just" rtl="0">
              <a:lnSpc>
                <a:spcPct val="150000"/>
              </a:lnSpc>
              <a:spcBef>
                <a:spcPts val="1000"/>
              </a:spcBef>
              <a:spcAft>
                <a:spcPts val="0"/>
              </a:spcAft>
              <a:buNone/>
            </a:pPr>
            <a:r>
              <a:rPr lang="en" sz="1600">
                <a:solidFill>
                  <a:schemeClr val="dk1"/>
                </a:solidFill>
                <a:latin typeface="Times New Roman"/>
                <a:ea typeface="Times New Roman"/>
                <a:cs typeface="Times New Roman"/>
                <a:sym typeface="Times New Roman"/>
              </a:rPr>
              <a:t>Fan, J.S., 2018. Innovating Inclusion: The Impact of Women on Private Company Boards. </a:t>
            </a:r>
            <a:r>
              <a:rPr lang="en" sz="1600" i="1">
                <a:solidFill>
                  <a:schemeClr val="dk1"/>
                </a:solidFill>
                <a:latin typeface="Times New Roman"/>
                <a:ea typeface="Times New Roman"/>
                <a:cs typeface="Times New Roman"/>
                <a:sym typeface="Times New Roman"/>
              </a:rPr>
              <a:t>Fla. St. UL Rev.</a:t>
            </a:r>
            <a:r>
              <a:rPr lang="en" sz="1600">
                <a:solidFill>
                  <a:schemeClr val="dk1"/>
                </a:solidFill>
                <a:latin typeface="Times New Roman"/>
                <a:ea typeface="Times New Roman"/>
                <a:cs typeface="Times New Roman"/>
                <a:sym typeface="Times New Roman"/>
              </a:rPr>
              <a:t>, </a:t>
            </a:r>
            <a:r>
              <a:rPr lang="en" sz="1600" i="1">
                <a:solidFill>
                  <a:schemeClr val="dk1"/>
                </a:solidFill>
                <a:latin typeface="Times New Roman"/>
                <a:ea typeface="Times New Roman"/>
                <a:cs typeface="Times New Roman"/>
                <a:sym typeface="Times New Roman"/>
              </a:rPr>
              <a:t>46</a:t>
            </a:r>
            <a:r>
              <a:rPr lang="en" sz="1600">
                <a:solidFill>
                  <a:schemeClr val="dk1"/>
                </a:solidFill>
                <a:latin typeface="Times New Roman"/>
                <a:ea typeface="Times New Roman"/>
                <a:cs typeface="Times New Roman"/>
                <a:sym typeface="Times New Roman"/>
              </a:rPr>
              <a:t>, p.345.</a:t>
            </a:r>
            <a:endParaRPr sz="1600">
              <a:solidFill>
                <a:schemeClr val="dk1"/>
              </a:solidFill>
              <a:latin typeface="Times New Roman"/>
              <a:ea typeface="Times New Roman"/>
              <a:cs typeface="Times New Roman"/>
              <a:sym typeface="Times New Roman"/>
            </a:endParaRPr>
          </a:p>
          <a:p>
            <a:pPr marL="0" marR="0" lvl="0" indent="0" algn="just" rtl="0">
              <a:lnSpc>
                <a:spcPct val="150000"/>
              </a:lnSpc>
              <a:spcBef>
                <a:spcPts val="1000"/>
              </a:spcBef>
              <a:spcAft>
                <a:spcPts val="0"/>
              </a:spcAft>
              <a:buClr>
                <a:schemeClr val="dk1"/>
              </a:buClr>
              <a:buSzPts val="1100"/>
              <a:buFont typeface="Arial"/>
              <a:buNone/>
            </a:pPr>
            <a:r>
              <a:rPr lang="en" sz="1600">
                <a:solidFill>
                  <a:schemeClr val="dk1"/>
                </a:solidFill>
                <a:latin typeface="Times New Roman"/>
                <a:ea typeface="Times New Roman"/>
                <a:cs typeface="Times New Roman"/>
                <a:sym typeface="Times New Roman"/>
              </a:rPr>
              <a:t>Syed, J. and Ozbilgin, M., 2019. </a:t>
            </a:r>
            <a:r>
              <a:rPr lang="en" sz="1600" i="1">
                <a:solidFill>
                  <a:schemeClr val="dk1"/>
                </a:solidFill>
                <a:latin typeface="Times New Roman"/>
                <a:ea typeface="Times New Roman"/>
                <a:cs typeface="Times New Roman"/>
                <a:sym typeface="Times New Roman"/>
              </a:rPr>
              <a:t>Managing diversity and inclusion: An international perspective</a:t>
            </a:r>
            <a:r>
              <a:rPr lang="en" sz="1600">
                <a:solidFill>
                  <a:schemeClr val="dk1"/>
                </a:solidFill>
                <a:latin typeface="Times New Roman"/>
                <a:ea typeface="Times New Roman"/>
                <a:cs typeface="Times New Roman"/>
                <a:sym typeface="Times New Roman"/>
              </a:rPr>
              <a:t>. Sage.</a:t>
            </a:r>
            <a:endParaRPr sz="1600">
              <a:solidFill>
                <a:schemeClr val="dk1"/>
              </a:solidFill>
              <a:latin typeface="Times New Roman"/>
              <a:ea typeface="Times New Roman"/>
              <a:cs typeface="Times New Roman"/>
              <a:sym typeface="Times New Roman"/>
            </a:endParaRPr>
          </a:p>
          <a:p>
            <a:pPr marL="0" marR="0" lvl="0" indent="0" algn="just" rtl="0">
              <a:lnSpc>
                <a:spcPct val="150000"/>
              </a:lnSpc>
              <a:spcBef>
                <a:spcPts val="1000"/>
              </a:spcBef>
              <a:spcAft>
                <a:spcPts val="1000"/>
              </a:spcAft>
              <a:buNone/>
            </a:pPr>
            <a:r>
              <a:rPr lang="en" sz="1600">
                <a:solidFill>
                  <a:schemeClr val="dk1"/>
                </a:solidFill>
                <a:latin typeface="Times New Roman"/>
                <a:ea typeface="Times New Roman"/>
                <a:cs typeface="Times New Roman"/>
                <a:sym typeface="Times New Roman"/>
              </a:rPr>
              <a:t>Turner, P., 2019. </a:t>
            </a:r>
            <a:r>
              <a:rPr lang="en" sz="1600" i="1">
                <a:solidFill>
                  <a:schemeClr val="dk1"/>
                </a:solidFill>
                <a:latin typeface="Times New Roman"/>
                <a:ea typeface="Times New Roman"/>
                <a:cs typeface="Times New Roman"/>
                <a:sym typeface="Times New Roman"/>
              </a:rPr>
              <a:t>Employee engagement in contemporary organizations: Maintaining high productivity and sustained competitiveness</a:t>
            </a:r>
            <a:r>
              <a:rPr lang="en" sz="1600">
                <a:solidFill>
                  <a:schemeClr val="dk1"/>
                </a:solidFill>
                <a:latin typeface="Times New Roman"/>
                <a:ea typeface="Times New Roman"/>
                <a:cs typeface="Times New Roman"/>
                <a:sym typeface="Times New Roman"/>
              </a:rPr>
              <a:t>. Springer Nature.</a:t>
            </a:r>
            <a:endParaRPr sz="1600">
              <a:solidFill>
                <a:schemeClr val="dk1"/>
              </a:solidFill>
              <a:latin typeface="Times New Roman"/>
              <a:ea typeface="Times New Roman"/>
              <a:cs typeface="Times New Roman"/>
              <a:sym typeface="Times New Roman"/>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0"/>
        <p:cNvGrpSpPr/>
        <p:nvPr/>
      </p:nvGrpSpPr>
      <p:grpSpPr>
        <a:xfrm>
          <a:off x="0" y="0"/>
          <a:ext cx="0" cy="0"/>
          <a:chOff x="0" y="0"/>
          <a:chExt cx="0" cy="0"/>
        </a:xfrm>
      </p:grpSpPr>
      <p:pic>
        <p:nvPicPr>
          <p:cNvPr id="111" name="Google Shape;111;p21"/>
          <p:cNvPicPr preferRelativeResize="0"/>
          <p:nvPr/>
        </p:nvPicPr>
        <p:blipFill>
          <a:blip r:embed="rId3">
            <a:alphaModFix/>
          </a:blip>
          <a:stretch>
            <a:fillRect/>
          </a:stretch>
        </p:blipFill>
        <p:spPr>
          <a:xfrm>
            <a:off x="1643200" y="639575"/>
            <a:ext cx="5857601" cy="4031400"/>
          </a:xfrm>
          <a:prstGeom prst="rect">
            <a:avLst/>
          </a:prstGeom>
          <a:noFill/>
          <a:ln>
            <a:noFill/>
          </a:ln>
        </p:spPr>
      </p:pic>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TotalTime>
  <Words>1071</Words>
  <Application>Microsoft Office PowerPoint</Application>
  <PresentationFormat>On-screen Show (16:9)</PresentationFormat>
  <Paragraphs>45</Paragraphs>
  <Slides>9</Slides>
  <Notes>9</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Simple Light</vt:lpstr>
      <vt:lpstr>PowerPoint Presentation</vt:lpstr>
      <vt:lpstr>Overview </vt:lpstr>
      <vt:lpstr>Diversity and Inclusion</vt:lpstr>
      <vt:lpstr>Work-Life Balance and Employee Well-being</vt:lpstr>
      <vt:lpstr>Sustainable and Ethical Practises</vt:lpstr>
      <vt:lpstr>Using Tools for Analysis</vt:lpstr>
      <vt:lpstr>Conclusion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HP</dc:creator>
  <cp:lastModifiedBy>Ionut Aliu</cp:lastModifiedBy>
  <cp:revision>3</cp:revision>
  <dcterms:modified xsi:type="dcterms:W3CDTF">2023-11-12T08:00:35Z</dcterms:modified>
</cp:coreProperties>
</file>