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3D98CD-17C8-4622-9A68-DA0C83478259}" v="1900" dt="2024-02-07T18:15:37.1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4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267B28-9FB9-49AF-A060-468577D3CE8E}" type="datetimeFigureOut">
              <a:t>3/27/2026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7EF61A-44E5-4CBC-A131-82C07262AB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397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04441" y="535451"/>
            <a:ext cx="4590816" cy="293001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2060"/>
                </a:solidFill>
              </a:rPr>
              <a:t>Lesson:</a:t>
            </a:r>
            <a:br>
              <a:rPr lang="en-GB" sz="4000" b="1" dirty="0"/>
            </a:br>
            <a:r>
              <a:rPr lang="en-GB" sz="4000" b="1" dirty="0">
                <a:solidFill>
                  <a:srgbClr val="002060"/>
                </a:solidFill>
              </a:rPr>
              <a:t>Analysis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1374489" y="1174452"/>
            <a:ext cx="3760245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3" descr="The Art of Writing Effective Discussion and Analysis Sections -  MakeMyAssignments Blog">
            <a:extLst>
              <a:ext uri="{FF2B5EF4-FFF2-40B4-BE49-F238E27FC236}">
                <a16:creationId xmlns:a16="http://schemas.microsoft.com/office/drawing/2014/main" id="{AE963CFB-7CCB-DDF2-60B0-20120F287F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2363" y="3868021"/>
            <a:ext cx="5208433" cy="2612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E01E-51F6-7D48-16FA-B1BE5EE6B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365125"/>
            <a:ext cx="2705100" cy="830263"/>
          </a:xfrm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Data set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118D43D-8B80-7E8F-7D40-33681ECF3B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63155"/>
              </p:ext>
            </p:extLst>
          </p:nvPr>
        </p:nvGraphicFramePr>
        <p:xfrm>
          <a:off x="3346450" y="368300"/>
          <a:ext cx="8559978" cy="627638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444907">
                  <a:extLst>
                    <a:ext uri="{9D8B030D-6E8A-4147-A177-3AD203B41FA5}">
                      <a16:colId xmlns:a16="http://schemas.microsoft.com/office/drawing/2014/main" val="3066812677"/>
                    </a:ext>
                  </a:extLst>
                </a:gridCol>
                <a:gridCol w="1357336">
                  <a:extLst>
                    <a:ext uri="{9D8B030D-6E8A-4147-A177-3AD203B41FA5}">
                      <a16:colId xmlns:a16="http://schemas.microsoft.com/office/drawing/2014/main" val="437979516"/>
                    </a:ext>
                  </a:extLst>
                </a:gridCol>
                <a:gridCol w="1554371">
                  <a:extLst>
                    <a:ext uri="{9D8B030D-6E8A-4147-A177-3AD203B41FA5}">
                      <a16:colId xmlns:a16="http://schemas.microsoft.com/office/drawing/2014/main" val="2238612836"/>
                    </a:ext>
                  </a:extLst>
                </a:gridCol>
                <a:gridCol w="1357336">
                  <a:extLst>
                    <a:ext uri="{9D8B030D-6E8A-4147-A177-3AD203B41FA5}">
                      <a16:colId xmlns:a16="http://schemas.microsoft.com/office/drawing/2014/main" val="2294337706"/>
                    </a:ext>
                  </a:extLst>
                </a:gridCol>
                <a:gridCol w="1313551">
                  <a:extLst>
                    <a:ext uri="{9D8B030D-6E8A-4147-A177-3AD203B41FA5}">
                      <a16:colId xmlns:a16="http://schemas.microsoft.com/office/drawing/2014/main" val="1152523305"/>
                    </a:ext>
                  </a:extLst>
                </a:gridCol>
                <a:gridCol w="1532477">
                  <a:extLst>
                    <a:ext uri="{9D8B030D-6E8A-4147-A177-3AD203B41FA5}">
                      <a16:colId xmlns:a16="http://schemas.microsoft.com/office/drawing/2014/main" val="2837645176"/>
                    </a:ext>
                  </a:extLst>
                </a:gridCol>
              </a:tblGrid>
              <a:tr h="294681"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effectLst/>
                          <a:latin typeface="Aptos Narrow"/>
                        </a:rPr>
                        <a:t>Customer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effectLst/>
                          <a:latin typeface="Aptos Narrow"/>
                        </a:rPr>
                        <a:t>Distance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effectLst/>
                          <a:latin typeface="Aptos Narrow"/>
                        </a:rPr>
                        <a:t>Spend - £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effectLst/>
                          <a:latin typeface="Aptos Narrow"/>
                        </a:rPr>
                        <a:t>Gender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effectLst/>
                          <a:latin typeface="Aptos Narrow"/>
                        </a:rPr>
                        <a:t>Newspaper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200" b="1" dirty="0">
                          <a:effectLst/>
                          <a:latin typeface="Aptos Narrow"/>
                        </a:rPr>
                        <a:t>Opinion of LBC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3526327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a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95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17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W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3697513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b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5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24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DE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6371694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c 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7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DE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7488644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d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200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14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DE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4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3139431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e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270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12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5667123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15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22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W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5349680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340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W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4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2924404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h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450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9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204959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err="1">
                          <a:effectLst/>
                          <a:latin typeface="Aptos Narrow"/>
                        </a:rPr>
                        <a:t>i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16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4578026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j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700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7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DE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5486036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k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50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19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63605898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l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1000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6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W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2893019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50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19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425953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n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140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15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W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2809524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o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300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2530588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p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210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T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4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7554219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q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12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23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DE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3258186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r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180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15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m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DE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2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5911058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s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50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18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G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9265591"/>
                  </a:ext>
                </a:extLst>
              </a:tr>
              <a:tr h="29468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t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1100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6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f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T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dirty="0">
                          <a:effectLst/>
                          <a:latin typeface="Aptos Narrow"/>
                        </a:rPr>
                        <a:t>4</a:t>
                      </a:r>
                    </a:p>
                  </a:txBody>
                  <a:tcPr marL="9525" marR="9525" marT="9525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9047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4511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41323-8A5A-4614-2D8A-DE959273CFC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Quantitative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92932-9B0A-9AE4-032E-0CF53134F7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Based on data that is </a:t>
            </a:r>
            <a:r>
              <a:rPr lang="en-US" dirty="0">
                <a:solidFill>
                  <a:srgbClr val="0070C0"/>
                </a:solidFill>
              </a:rPr>
              <a:t>NUMBERS</a:t>
            </a:r>
            <a:r>
              <a:rPr lang="en-US" dirty="0"/>
              <a:t> based or easily converted into numbers</a:t>
            </a:r>
          </a:p>
          <a:p>
            <a:r>
              <a:rPr lang="en-US" dirty="0"/>
              <a:t>Purpose:</a:t>
            </a:r>
          </a:p>
          <a:p>
            <a:pPr marL="457200" lvl="1" indent="0">
              <a:buNone/>
            </a:pPr>
            <a:r>
              <a:rPr lang="en-US" dirty="0">
                <a:solidFill>
                  <a:srgbClr val="0070C0"/>
                </a:solidFill>
              </a:rPr>
              <a:t>Measure differences between groups</a:t>
            </a:r>
          </a:p>
          <a:p>
            <a:pPr marL="457200" lvl="1" indent="0">
              <a:buNone/>
            </a:pPr>
            <a:r>
              <a:rPr lang="en-US" dirty="0">
                <a:solidFill>
                  <a:srgbClr val="0070C0"/>
                </a:solidFill>
              </a:rPr>
              <a:t>Assess relationships between variables</a:t>
            </a:r>
          </a:p>
          <a:p>
            <a:pPr marL="457200" lvl="1" indent="0">
              <a:buNone/>
            </a:pPr>
            <a:r>
              <a:rPr lang="en-US" dirty="0">
                <a:solidFill>
                  <a:srgbClr val="0070C0"/>
                </a:solidFill>
              </a:rPr>
              <a:t>Test hypothesis</a:t>
            </a:r>
          </a:p>
        </p:txBody>
      </p:sp>
      <p:pic>
        <p:nvPicPr>
          <p:cNvPr id="5" name="Content Placeholder 4" descr="When to Use Quantitative Research &amp; Analysis for a Project?">
            <a:extLst>
              <a:ext uri="{FF2B5EF4-FFF2-40B4-BE49-F238E27FC236}">
                <a16:creationId xmlns:a16="http://schemas.microsoft.com/office/drawing/2014/main" id="{A78A9D2F-9550-70FC-B3B5-EBFA94577D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16650" y="2858294"/>
            <a:ext cx="4330700" cy="2425700"/>
          </a:xfrm>
        </p:spPr>
      </p:pic>
    </p:spTree>
    <p:extLst>
      <p:ext uri="{BB962C8B-B14F-4D97-AF65-F5344CB8AC3E}">
        <p14:creationId xmlns:p14="http://schemas.microsoft.com/office/powerpoint/2010/main" val="191491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C65C4-8E77-834B-1DC2-85AE8441066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Categories of statistical methods: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6213A-B72D-5CB7-CBD7-DAC204900B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1.Descriptive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Assists in describing, </a:t>
            </a:r>
            <a:r>
              <a:rPr lang="en-US" dirty="0" err="1"/>
              <a:t>summarising</a:t>
            </a:r>
            <a:r>
              <a:rPr lang="en-US" dirty="0"/>
              <a:t> or illustrating points within data</a:t>
            </a:r>
          </a:p>
          <a:p>
            <a:r>
              <a:rPr lang="en-US" dirty="0"/>
              <a:t>Use a sample </a:t>
            </a:r>
            <a:r>
              <a:rPr lang="en-US" dirty="0" err="1"/>
              <a:t>fo</a:t>
            </a:r>
            <a:r>
              <a:rPr lang="en-US" dirty="0"/>
              <a:t> participants data to highlight similarities between variables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177381-6DB5-CB43-6822-73C8E7FA04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Classified into 4 groups that measure:</a:t>
            </a:r>
          </a:p>
          <a:p>
            <a:pPr marL="514350" indent="-514350">
              <a:buAutoNum type="arabicPeriod"/>
            </a:pPr>
            <a:r>
              <a:rPr lang="en-US" dirty="0"/>
              <a:t>Frequency</a:t>
            </a:r>
          </a:p>
          <a:p>
            <a:pPr marL="514350" indent="-514350">
              <a:buAutoNum type="arabicPeriod"/>
            </a:pPr>
            <a:r>
              <a:rPr lang="en-US" dirty="0"/>
              <a:t>Central tendency</a:t>
            </a:r>
          </a:p>
          <a:p>
            <a:pPr marL="514350" indent="-514350">
              <a:buAutoNum type="arabicPeriod"/>
            </a:pPr>
            <a:r>
              <a:rPr lang="en-US" dirty="0"/>
              <a:t>Dispersion</a:t>
            </a:r>
          </a:p>
          <a:p>
            <a:pPr marL="514350" indent="-514350">
              <a:buAutoNum type="arabicPeriod"/>
            </a:pPr>
            <a:r>
              <a:rPr lang="en-US" dirty="0"/>
              <a:t>position</a:t>
            </a:r>
          </a:p>
          <a:p>
            <a:pPr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68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BF14A-5853-4EFC-E608-112369C2166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Categories of statistical methods: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E55A4-5FE4-0504-AB8F-0EEA115330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2. Inferential analysis</a:t>
            </a:r>
          </a:p>
          <a:p>
            <a:endParaRPr lang="en-US" dirty="0"/>
          </a:p>
          <a:p>
            <a:r>
              <a:rPr lang="en-US" dirty="0"/>
              <a:t>Considers the population in GENERAL and aims to make predictions between groups and relationships between variables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3647DA-2F51-02BA-243A-05FEFE388B9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Quantitative methods are used when researchers need to focus on </a:t>
            </a:r>
            <a:r>
              <a:rPr lang="en-US" b="1" dirty="0"/>
              <a:t>specific issues which can be measured</a:t>
            </a:r>
          </a:p>
          <a:p>
            <a:r>
              <a:rPr lang="en-US" dirty="0"/>
              <a:t>Allows for large samples to be used making outcome more compelling and robust</a:t>
            </a:r>
          </a:p>
        </p:txBody>
      </p:sp>
    </p:spTree>
    <p:extLst>
      <p:ext uri="{BB962C8B-B14F-4D97-AF65-F5344CB8AC3E}">
        <p14:creationId xmlns:p14="http://schemas.microsoft.com/office/powerpoint/2010/main" val="4203423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5E9C8-CD43-E2E0-7833-C253D1F8B01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The data 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30C3B-394A-4F3B-BB09-CB75B628E91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What does the data suggest ...:</a:t>
            </a:r>
          </a:p>
          <a:p>
            <a:pPr marL="514350" indent="-514350">
              <a:buAutoNum type="arabicPeriod"/>
            </a:pPr>
            <a:r>
              <a:rPr lang="en-US" dirty="0"/>
              <a:t>Is the </a:t>
            </a:r>
            <a:r>
              <a:rPr lang="en-US" dirty="0" err="1"/>
              <a:t>methology</a:t>
            </a:r>
            <a:r>
              <a:rPr lang="en-US" dirty="0"/>
              <a:t> used?</a:t>
            </a:r>
          </a:p>
          <a:p>
            <a:pPr marL="514350" indent="-514350">
              <a:buAutoNum type="arabicPeriod"/>
            </a:pPr>
            <a:r>
              <a:rPr lang="en-US" dirty="0"/>
              <a:t>Is/are the methods employed?</a:t>
            </a:r>
          </a:p>
          <a:p>
            <a:pPr marL="514350" indent="-514350">
              <a:buAutoNum type="arabicPeriod"/>
            </a:pPr>
            <a:r>
              <a:rPr lang="en-US" dirty="0"/>
              <a:t>The reason why it was undertaken?</a:t>
            </a:r>
          </a:p>
        </p:txBody>
      </p:sp>
      <p:pic>
        <p:nvPicPr>
          <p:cNvPr id="5" name="Content Placeholder 4" descr="We Need to Talk About Data">
            <a:extLst>
              <a:ext uri="{FF2B5EF4-FFF2-40B4-BE49-F238E27FC236}">
                <a16:creationId xmlns:a16="http://schemas.microsoft.com/office/drawing/2014/main" id="{F060A8EE-3F69-B6A7-2B87-5276D57ECBC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2700" y="2858294"/>
            <a:ext cx="5124450" cy="2870200"/>
          </a:xfrm>
        </p:spPr>
      </p:pic>
    </p:spTree>
    <p:extLst>
      <p:ext uri="{BB962C8B-B14F-4D97-AF65-F5344CB8AC3E}">
        <p14:creationId xmlns:p14="http://schemas.microsoft.com/office/powerpoint/2010/main" val="2920231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EAF29-F791-826E-7A01-29317BB0ECB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Frequency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69D5A-F8C6-7577-8603-E6B3358F05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Also referred to as 'distribution'</a:t>
            </a:r>
          </a:p>
          <a:p>
            <a:r>
              <a:rPr lang="en-US" dirty="0"/>
              <a:t>Will assist in understanding how often things occur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2761F3-E9EA-B654-74B1-9CCE1CF4C7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Questions:</a:t>
            </a:r>
          </a:p>
          <a:p>
            <a:pPr marL="514350" indent="-514350">
              <a:buAutoNum type="arabicPeriod"/>
            </a:pPr>
            <a:r>
              <a:rPr lang="en-US" dirty="0"/>
              <a:t>Were there more males than females attending?</a:t>
            </a:r>
          </a:p>
          <a:p>
            <a:pPr marL="514350" indent="-514350">
              <a:buAutoNum type="arabicPeriod"/>
            </a:pPr>
            <a:r>
              <a:rPr lang="en-US" dirty="0"/>
              <a:t>How far did females travel?</a:t>
            </a:r>
          </a:p>
          <a:p>
            <a:pPr marL="514350" indent="-514350">
              <a:buAutoNum type="arabicPeriod"/>
            </a:pPr>
            <a:r>
              <a:rPr lang="en-US" dirty="0"/>
              <a:t>How far did males travel?</a:t>
            </a:r>
          </a:p>
          <a:p>
            <a:pPr marL="514350" indent="-514350">
              <a:buAutoNum type="arabicPeriod"/>
            </a:pPr>
            <a:r>
              <a:rPr lang="en-US" dirty="0"/>
              <a:t>Average total weekly spend?</a:t>
            </a:r>
          </a:p>
          <a:p>
            <a:pPr marL="514350" indent="-514350">
              <a:buAutoNum type="arabicPeriod"/>
            </a:pPr>
            <a:r>
              <a:rPr lang="en-US" dirty="0"/>
              <a:t>How much did females spend?</a:t>
            </a:r>
          </a:p>
          <a:p>
            <a:pPr marL="514350" indent="-514350">
              <a:buAutoNum type="arabicPeriod"/>
            </a:pPr>
            <a:r>
              <a:rPr lang="en-US" dirty="0"/>
              <a:t>How much did males spend?</a:t>
            </a:r>
          </a:p>
        </p:txBody>
      </p:sp>
    </p:spTree>
    <p:extLst>
      <p:ext uri="{BB962C8B-B14F-4D97-AF65-F5344CB8AC3E}">
        <p14:creationId xmlns:p14="http://schemas.microsoft.com/office/powerpoint/2010/main" val="355374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81FE4-1EF4-31B4-EA7D-CFB353A1048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Central tendency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7B4F7-134D-B99D-C3A0-155737F8B8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This helps to find the AVERAGE or likelihood of things happening or the values in the data gathering</a:t>
            </a:r>
          </a:p>
          <a:p>
            <a:r>
              <a:rPr lang="en-US" dirty="0"/>
              <a:t>Allows researchers to try to identify themes/trends</a:t>
            </a:r>
          </a:p>
          <a:p>
            <a:r>
              <a:rPr lang="en-US" dirty="0"/>
              <a:t>'Mean', 'Median' and 'mode' are 3 ways of finding an average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7CC60-9510-F1A0-944B-31DE6966AD2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Questions</a:t>
            </a:r>
          </a:p>
          <a:p>
            <a:pPr marL="514350" indent="-514350">
              <a:buAutoNum type="arabicPeriod"/>
            </a:pPr>
            <a:r>
              <a:rPr lang="en-US" dirty="0"/>
              <a:t>What is the 'mean' distance for ALL participants?</a:t>
            </a:r>
          </a:p>
          <a:p>
            <a:pPr marL="514350" indent="-514350">
              <a:buAutoNum type="arabicPeriod"/>
            </a:pPr>
            <a:r>
              <a:rPr lang="en-US" dirty="0"/>
              <a:t>What is the 'mean' average distance for Females?</a:t>
            </a:r>
          </a:p>
          <a:p>
            <a:pPr marL="514350" indent="-514350">
              <a:buAutoNum type="arabicPeriod"/>
            </a:pPr>
            <a:r>
              <a:rPr lang="en-US" dirty="0"/>
              <a:t>What is the 'mean' average distance for males?</a:t>
            </a:r>
          </a:p>
          <a:p>
            <a:pPr marL="514350" indent="-514350">
              <a:buAutoNum type="arabicPeriod"/>
            </a:pPr>
            <a:r>
              <a:rPr lang="en-US" dirty="0"/>
              <a:t>What is the 'median' value of distance travelled?</a:t>
            </a:r>
          </a:p>
          <a:p>
            <a:pPr marL="514350" indent="-514350">
              <a:buAutoNum type="arabicPeriod"/>
            </a:pPr>
            <a:r>
              <a:rPr lang="en-US" dirty="0"/>
              <a:t>What is the 'mode' value of travel?</a:t>
            </a:r>
          </a:p>
        </p:txBody>
      </p:sp>
    </p:spTree>
    <p:extLst>
      <p:ext uri="{BB962C8B-B14F-4D97-AF65-F5344CB8AC3E}">
        <p14:creationId xmlns:p14="http://schemas.microsoft.com/office/powerpoint/2010/main" val="360051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7A09D-B4C3-FC26-2BC3-C4C76747765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Central tendency 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863E8-658A-915A-504C-8435ABC25EB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Questions</a:t>
            </a:r>
          </a:p>
          <a:p>
            <a:pPr marL="514350" indent="-514350">
              <a:buAutoNum type="arabicPeriod"/>
            </a:pPr>
            <a:r>
              <a:rPr lang="en-US" dirty="0"/>
              <a:t>What is the average spend</a:t>
            </a:r>
            <a:r>
              <a:rPr lang="en-US"/>
              <a:t> for females?</a:t>
            </a:r>
          </a:p>
          <a:p>
            <a:pPr marL="514350" indent="-514350">
              <a:buAutoNum type="arabicPeriod"/>
            </a:pPr>
            <a:r>
              <a:rPr lang="en-US" dirty="0"/>
              <a:t>What is the average spend </a:t>
            </a:r>
            <a:r>
              <a:rPr lang="en-US"/>
              <a:t>for males?</a:t>
            </a:r>
          </a:p>
          <a:p>
            <a:pPr marL="514350" indent="-514350">
              <a:buAutoNum type="arabicPeriod"/>
            </a:pPr>
            <a:endParaRPr lang="en-US" dirty="0"/>
          </a:p>
        </p:txBody>
      </p:sp>
      <p:pic>
        <p:nvPicPr>
          <p:cNvPr id="5" name="Content Placeholder 4" descr="Data democratisation: a business necessity for a data-driven world | EFQM  Knowledge Base">
            <a:extLst>
              <a:ext uri="{FF2B5EF4-FFF2-40B4-BE49-F238E27FC236}">
                <a16:creationId xmlns:a16="http://schemas.microsoft.com/office/drawing/2014/main" id="{8626FF01-6CE3-FC83-F9DF-6D45C7755B5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45212" y="2731294"/>
            <a:ext cx="5057775" cy="2844800"/>
          </a:xfrm>
        </p:spPr>
      </p:pic>
    </p:spTree>
    <p:extLst>
      <p:ext uri="{BB962C8B-B14F-4D97-AF65-F5344CB8AC3E}">
        <p14:creationId xmlns:p14="http://schemas.microsoft.com/office/powerpoint/2010/main" val="27816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3FBAC-F092-F1A8-C768-72EBEB78F89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'Dispersion'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ED8B3-AB76-15B2-1A92-7ECAF3ACA0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/>
              <a:t>Also referred to as 'variability'</a:t>
            </a:r>
          </a:p>
          <a:p>
            <a:r>
              <a:rPr lang="en-US" dirty="0"/>
              <a:t>Concerns how spread out values are.</a:t>
            </a:r>
          </a:p>
          <a:p>
            <a:r>
              <a:rPr lang="en-US" dirty="0"/>
              <a:t>The 'spread' is influenced by the range, standard derivation and variance of the data values.</a:t>
            </a:r>
          </a:p>
          <a:p>
            <a:r>
              <a:rPr lang="en-US" dirty="0"/>
              <a:t>The 'range' shows how far apart the  two extremes of the responses are.</a:t>
            </a:r>
          </a:p>
          <a:p>
            <a:r>
              <a:rPr lang="en-US" dirty="0"/>
              <a:t>To calculate the range subtract lowest value from highest.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DCA22C-9BBC-2106-F3B3-175ABAD328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/>
              <a:t>Questions:</a:t>
            </a:r>
          </a:p>
          <a:p>
            <a:pPr marL="514350" indent="-514350">
              <a:buAutoNum type="arabicPeriod"/>
            </a:pPr>
            <a:r>
              <a:rPr lang="en-US" dirty="0"/>
              <a:t>Distance travelled?</a:t>
            </a:r>
          </a:p>
          <a:p>
            <a:pPr marL="514350" indent="-514350">
              <a:buAutoNum type="arabicPeriod"/>
            </a:pPr>
            <a:r>
              <a:rPr lang="en-US" dirty="0"/>
              <a:t>Amount spent?</a:t>
            </a:r>
          </a:p>
        </p:txBody>
      </p:sp>
      <p:pic>
        <p:nvPicPr>
          <p:cNvPr id="5" name="Picture 4" descr="Data management made simple">
            <a:extLst>
              <a:ext uri="{FF2B5EF4-FFF2-40B4-BE49-F238E27FC236}">
                <a16:creationId xmlns:a16="http://schemas.microsoft.com/office/drawing/2014/main" id="{F58EFAAA-BC3D-F8FC-47E6-CAC9E7967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262" y="4081462"/>
            <a:ext cx="25050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25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ACD57-1BFA-F0FB-8B58-EC9B4068E66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What does the analysis reveal?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09546-50F0-2D71-FC11-25A67159DA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Which newspaper readers travel on average further than the others?</a:t>
            </a:r>
          </a:p>
          <a:p>
            <a:r>
              <a:rPr lang="en-US" dirty="0"/>
              <a:t>Which newspaper readers spend on average more than the other readers?</a:t>
            </a:r>
          </a:p>
        </p:txBody>
      </p:sp>
      <p:pic>
        <p:nvPicPr>
          <p:cNvPr id="5" name="Content Placeholder 4" descr="How the new Data Bill waters down protections - Public Law Project">
            <a:extLst>
              <a:ext uri="{FF2B5EF4-FFF2-40B4-BE49-F238E27FC236}">
                <a16:creationId xmlns:a16="http://schemas.microsoft.com/office/drawing/2014/main" id="{C2CEEBBD-2042-B47C-9018-F32C52A5C0E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24612" y="2605881"/>
            <a:ext cx="4670425" cy="3032125"/>
          </a:xfrm>
        </p:spPr>
      </p:pic>
    </p:spTree>
    <p:extLst>
      <p:ext uri="{BB962C8B-B14F-4D97-AF65-F5344CB8AC3E}">
        <p14:creationId xmlns:p14="http://schemas.microsoft.com/office/powerpoint/2010/main" val="1785865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D837A-8699-F93C-2D3A-C2EB559F4F6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ny Questions&quot; Images – Browse 390 Stock Photos, Vectors, and Video | Adobe  Stock">
            <a:extLst>
              <a:ext uri="{FF2B5EF4-FFF2-40B4-BE49-F238E27FC236}">
                <a16:creationId xmlns:a16="http://schemas.microsoft.com/office/drawing/2014/main" id="{DB9B9B9C-B601-2B32-DFBA-6138F81DBB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400" y="2644538"/>
            <a:ext cx="7735200" cy="287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0369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549</Words>
  <Application>Microsoft Office PowerPoint</Application>
  <PresentationFormat>Widescreen</PresentationFormat>
  <Paragraphs>192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Myriad Pro</vt:lpstr>
      <vt:lpstr>Aptos</vt:lpstr>
      <vt:lpstr>Aptos Display</vt:lpstr>
      <vt:lpstr>Aptos Narrow</vt:lpstr>
      <vt:lpstr>Arial</vt:lpstr>
      <vt:lpstr>Calibri</vt:lpstr>
      <vt:lpstr>office theme</vt:lpstr>
      <vt:lpstr>Lesson: Analysis</vt:lpstr>
      <vt:lpstr>Data set</vt:lpstr>
      <vt:lpstr>Quantitative analysis </vt:lpstr>
      <vt:lpstr>Categories of statistical methods:</vt:lpstr>
      <vt:lpstr>Categories of statistical methods:</vt:lpstr>
      <vt:lpstr>The data set</vt:lpstr>
      <vt:lpstr>Frequency</vt:lpstr>
      <vt:lpstr>Central tendency</vt:lpstr>
      <vt:lpstr>Central tendency cont..</vt:lpstr>
      <vt:lpstr>'Dispersion'</vt:lpstr>
      <vt:lpstr>What does the analysis reveal?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Jane Davies</cp:lastModifiedBy>
  <cp:revision>301</cp:revision>
  <dcterms:created xsi:type="dcterms:W3CDTF">2024-02-07T16:20:06Z</dcterms:created>
  <dcterms:modified xsi:type="dcterms:W3CDTF">2026-03-27T14:28:22Z</dcterms:modified>
</cp:coreProperties>
</file>