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2" r:id="rId1"/>
    <p:sldMasterId id="2147483684" r:id="rId2"/>
  </p:sldMasterIdLst>
  <p:sldIdLst>
    <p:sldId id="272" r:id="rId3"/>
    <p:sldId id="381" r:id="rId4"/>
    <p:sldId id="258" r:id="rId5"/>
    <p:sldId id="259" r:id="rId6"/>
    <p:sldId id="260" r:id="rId7"/>
    <p:sldId id="261" r:id="rId8"/>
    <p:sldId id="262" r:id="rId9"/>
    <p:sldId id="263" r:id="rId10"/>
    <p:sldId id="264" r:id="rId11"/>
    <p:sldId id="265" r:id="rId12"/>
    <p:sldId id="382" r:id="rId13"/>
    <p:sldId id="361" r:id="rId14"/>
    <p:sldId id="267" r:id="rId15"/>
    <p:sldId id="363" r:id="rId16"/>
    <p:sldId id="364" r:id="rId17"/>
    <p:sldId id="362"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6A402A-9821-4663-B39C-A18970F0F39E}" v="2" dt="2020-02-07T12:29:17.4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10" autoAdjust="0"/>
    <p:restoredTop sz="94660"/>
  </p:normalViewPr>
  <p:slideViewPr>
    <p:cSldViewPr snapToGrid="0">
      <p:cViewPr varScale="1">
        <p:scale>
          <a:sx n="77" d="100"/>
          <a:sy n="77" d="100"/>
        </p:scale>
        <p:origin x="835" y="6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 Ault" userId="448e6d29-d07f-428e-8f66-47be6c4f352b" providerId="ADAL" clId="{DB6419F7-7F54-423E-A30D-666B531C1739}"/>
    <pc:docChg chg="modSld">
      <pc:chgData name="Julia Ault" userId="448e6d29-d07f-428e-8f66-47be6c4f352b" providerId="ADAL" clId="{DB6419F7-7F54-423E-A30D-666B531C1739}" dt="2018-04-13T17:23:42.926" v="6" actId="1076"/>
      <pc:docMkLst>
        <pc:docMk/>
      </pc:docMkLst>
      <pc:sldChg chg="modSp">
        <pc:chgData name="Julia Ault" userId="448e6d29-d07f-428e-8f66-47be6c4f352b" providerId="ADAL" clId="{DB6419F7-7F54-423E-A30D-666B531C1739}" dt="2018-04-13T17:23:42.926" v="6" actId="1076"/>
        <pc:sldMkLst>
          <pc:docMk/>
          <pc:sldMk cId="3205830729" sldId="381"/>
        </pc:sldMkLst>
        <pc:spChg chg="mod">
          <ac:chgData name="Julia Ault" userId="448e6d29-d07f-428e-8f66-47be6c4f352b" providerId="ADAL" clId="{DB6419F7-7F54-423E-A30D-666B531C1739}" dt="2018-04-13T17:23:42.926" v="6" actId="1076"/>
          <ac:spMkLst>
            <pc:docMk/>
            <pc:sldMk cId="3205830729" sldId="381"/>
            <ac:spMk id="2" creationId="{0F4E039E-033A-44BF-A466-FFDFE31062ED}"/>
          </ac:spMkLst>
        </pc:spChg>
        <pc:spChg chg="mod">
          <ac:chgData name="Julia Ault" userId="448e6d29-d07f-428e-8f66-47be6c4f352b" providerId="ADAL" clId="{DB6419F7-7F54-423E-A30D-666B531C1739}" dt="2018-04-13T17:23:35.318" v="5" actId="20577"/>
          <ac:spMkLst>
            <pc:docMk/>
            <pc:sldMk cId="3205830729" sldId="381"/>
            <ac:spMk id="13314" creationId="{00000000-0000-0000-0000-000000000000}"/>
          </ac:spMkLst>
        </pc:spChg>
      </pc:sldChg>
    </pc:docChg>
  </pc:docChgLst>
  <pc:docChgLst>
    <pc:chgData name="Julia Ault" userId="448e6d29-d07f-428e-8f66-47be6c4f352b" providerId="ADAL" clId="{446A402A-9821-4663-B39C-A18970F0F39E}"/>
    <pc:docChg chg="delSld">
      <pc:chgData name="Julia Ault" userId="448e6d29-d07f-428e-8f66-47be6c4f352b" providerId="ADAL" clId="{446A402A-9821-4663-B39C-A18970F0F39E}" dt="2020-02-07T12:29:21.816" v="1" actId="2696"/>
      <pc:docMkLst>
        <pc:docMk/>
      </pc:docMkLst>
      <pc:sldChg chg="del">
        <pc:chgData name="Julia Ault" userId="448e6d29-d07f-428e-8f66-47be6c4f352b" providerId="ADAL" clId="{446A402A-9821-4663-B39C-A18970F0F39E}" dt="2020-02-07T12:25:56.568" v="0" actId="47"/>
        <pc:sldMkLst>
          <pc:docMk/>
          <pc:sldMk cId="1259587762" sldId="260"/>
        </pc:sldMkLst>
      </pc:sldChg>
      <pc:sldChg chg="del">
        <pc:chgData name="Julia Ault" userId="448e6d29-d07f-428e-8f66-47be6c4f352b" providerId="ADAL" clId="{446A402A-9821-4663-B39C-A18970F0F39E}" dt="2020-02-07T12:25:56.568" v="0" actId="47"/>
        <pc:sldMkLst>
          <pc:docMk/>
          <pc:sldMk cId="3904341253" sldId="261"/>
        </pc:sldMkLst>
      </pc:sldChg>
      <pc:sldChg chg="del">
        <pc:chgData name="Julia Ault" userId="448e6d29-d07f-428e-8f66-47be6c4f352b" providerId="ADAL" clId="{446A402A-9821-4663-B39C-A18970F0F39E}" dt="2020-02-07T12:25:56.568" v="0" actId="47"/>
        <pc:sldMkLst>
          <pc:docMk/>
          <pc:sldMk cId="1983013114" sldId="262"/>
        </pc:sldMkLst>
      </pc:sldChg>
      <pc:sldChg chg="del">
        <pc:chgData name="Julia Ault" userId="448e6d29-d07f-428e-8f66-47be6c4f352b" providerId="ADAL" clId="{446A402A-9821-4663-B39C-A18970F0F39E}" dt="2020-02-07T12:25:56.568" v="0" actId="47"/>
        <pc:sldMkLst>
          <pc:docMk/>
          <pc:sldMk cId="3363201929" sldId="263"/>
        </pc:sldMkLst>
      </pc:sldChg>
      <pc:sldChg chg="del">
        <pc:chgData name="Julia Ault" userId="448e6d29-d07f-428e-8f66-47be6c4f352b" providerId="ADAL" clId="{446A402A-9821-4663-B39C-A18970F0F39E}" dt="2020-02-07T12:25:56.568" v="0" actId="47"/>
        <pc:sldMkLst>
          <pc:docMk/>
          <pc:sldMk cId="3991944037" sldId="264"/>
        </pc:sldMkLst>
      </pc:sldChg>
      <pc:sldChg chg="del">
        <pc:chgData name="Julia Ault" userId="448e6d29-d07f-428e-8f66-47be6c4f352b" providerId="ADAL" clId="{446A402A-9821-4663-B39C-A18970F0F39E}" dt="2020-02-07T12:25:56.568" v="0" actId="47"/>
        <pc:sldMkLst>
          <pc:docMk/>
          <pc:sldMk cId="4059614141" sldId="265"/>
        </pc:sldMkLst>
      </pc:sldChg>
      <pc:sldChg chg="del">
        <pc:chgData name="Julia Ault" userId="448e6d29-d07f-428e-8f66-47be6c4f352b" providerId="ADAL" clId="{446A402A-9821-4663-B39C-A18970F0F39E}" dt="2020-02-07T12:25:56.568" v="0" actId="47"/>
        <pc:sldMkLst>
          <pc:docMk/>
          <pc:sldMk cId="3542693448" sldId="266"/>
        </pc:sldMkLst>
      </pc:sldChg>
      <pc:sldChg chg="del">
        <pc:chgData name="Julia Ault" userId="448e6d29-d07f-428e-8f66-47be6c4f352b" providerId="ADAL" clId="{446A402A-9821-4663-B39C-A18970F0F39E}" dt="2020-02-07T12:29:21.816" v="1" actId="2696"/>
        <pc:sldMkLst>
          <pc:docMk/>
          <pc:sldMk cId="3807352793" sldId="365"/>
        </pc:sldMkLst>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C7613670-9DCC-4F3B-A813-2D57E3F669D3}" type="datetime1">
              <a:rPr lang="en-GB" smtClean="0"/>
              <a:t>07/02/2020</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4A349403-D926-47B3-8FBF-B85C5FC82577}" type="slidenum">
              <a:rPr lang="en-GB" smtClean="0"/>
              <a:pPr>
                <a:defRPr/>
              </a:pPr>
              <a:t>‹#›</a:t>
            </a:fld>
            <a:endParaRPr lang="en-GB"/>
          </a:p>
        </p:txBody>
      </p:sp>
    </p:spTree>
    <p:extLst>
      <p:ext uri="{BB962C8B-B14F-4D97-AF65-F5344CB8AC3E}">
        <p14:creationId xmlns:p14="http://schemas.microsoft.com/office/powerpoint/2010/main" val="18825091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280217D-976E-4701-B677-C6175AAE263B}" type="datetime1">
              <a:rPr lang="en-GB" smtClean="0"/>
              <a:t>07/02/2020</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198FFD23-A562-4633-A2B6-B3E5DF7E1AF8}" type="slidenum">
              <a:rPr lang="en-GB" smtClean="0"/>
              <a:pPr>
                <a:defRPr/>
              </a:pPr>
              <a:t>‹#›</a:t>
            </a:fld>
            <a:endParaRPr lang="en-GB"/>
          </a:p>
        </p:txBody>
      </p:sp>
    </p:spTree>
    <p:extLst>
      <p:ext uri="{BB962C8B-B14F-4D97-AF65-F5344CB8AC3E}">
        <p14:creationId xmlns:p14="http://schemas.microsoft.com/office/powerpoint/2010/main" val="1286819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C1C87BB-82AB-48EA-82AC-8E1C827E2A7F}" type="datetime1">
              <a:rPr lang="en-GB" smtClean="0"/>
              <a:t>07/02/2020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8572781E-558C-4ED7-AD63-D27D44B3968F}" type="slidenum">
              <a:rPr lang="en-GB" smtClean="0"/>
              <a:pPr>
                <a:defRPr/>
              </a:pPr>
              <a:t>‹#›</a:t>
            </a:fld>
            <a:endParaRPr lang="en-GB"/>
          </a:p>
        </p:txBody>
      </p:sp>
    </p:spTree>
    <p:extLst>
      <p:ext uri="{BB962C8B-B14F-4D97-AF65-F5344CB8AC3E}">
        <p14:creationId xmlns:p14="http://schemas.microsoft.com/office/powerpoint/2010/main" val="22534569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40280D5-0835-452F-BCC2-487F54756822}" type="datetime1">
              <a:rPr lang="en-GB" smtClean="0"/>
              <a:t>07/02/2020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2096B041-6E99-4359-A389-74577D161FA5}" type="slidenum">
              <a:rPr lang="en-GB" smtClean="0"/>
              <a:pPr>
                <a:defRPr/>
              </a:pPr>
              <a:t>‹#›</a:t>
            </a:fld>
            <a:endParaRPr lang="en-GB"/>
          </a:p>
        </p:txBody>
      </p:sp>
    </p:spTree>
    <p:extLst>
      <p:ext uri="{BB962C8B-B14F-4D97-AF65-F5344CB8AC3E}">
        <p14:creationId xmlns:p14="http://schemas.microsoft.com/office/powerpoint/2010/main" val="17718513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156C5D7-7866-404F-82ED-F8BA470F1151}" type="datetime1">
              <a:rPr lang="en-GB" smtClean="0"/>
              <a:t>07/02/2020</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0855403F-8250-4DD1-A4C2-92980B391513}" type="slidenum">
              <a:rPr lang="en-GB" smtClean="0"/>
              <a:pPr>
                <a:defRPr/>
              </a:pPr>
              <a:t>‹#›</a:t>
            </a:fld>
            <a:endParaRPr lang="en-GB"/>
          </a:p>
        </p:txBody>
      </p:sp>
    </p:spTree>
    <p:extLst>
      <p:ext uri="{BB962C8B-B14F-4D97-AF65-F5344CB8AC3E}">
        <p14:creationId xmlns:p14="http://schemas.microsoft.com/office/powerpoint/2010/main" val="22282381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B990BEFA-853F-4ADB-8261-B9DF19173941}" type="datetime1">
              <a:rPr lang="en-GB" smtClean="0"/>
              <a:t>07/02/2020</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9C29155E-2029-4282-9517-655B4E450D4F}" type="slidenum">
              <a:rPr lang="en-GB" smtClean="0"/>
              <a:pPr>
                <a:defRPr/>
              </a:pPr>
              <a:t>‹#›</a:t>
            </a:fld>
            <a:endParaRPr lang="en-GB"/>
          </a:p>
        </p:txBody>
      </p:sp>
    </p:spTree>
    <p:extLst>
      <p:ext uri="{BB962C8B-B14F-4D97-AF65-F5344CB8AC3E}">
        <p14:creationId xmlns:p14="http://schemas.microsoft.com/office/powerpoint/2010/main" val="13481398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5589CA98-A964-4AD3-A673-FCBF05CA4D26}" type="datetime1">
              <a:rPr lang="en-GB" smtClean="0"/>
              <a:t>07/02/2020</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12AAD7C2-7D3F-4900-B54C-1413AE9CCEEC}" type="slidenum">
              <a:rPr lang="en-GB" smtClean="0"/>
              <a:pPr>
                <a:defRPr/>
              </a:pPr>
              <a:t>‹#›</a:t>
            </a:fld>
            <a:endParaRPr lang="en-GB"/>
          </a:p>
        </p:txBody>
      </p:sp>
    </p:spTree>
    <p:extLst>
      <p:ext uri="{BB962C8B-B14F-4D97-AF65-F5344CB8AC3E}">
        <p14:creationId xmlns:p14="http://schemas.microsoft.com/office/powerpoint/2010/main" val="30156622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23CD21B-0839-4E99-8AA7-C391B9A66DF3}" type="datetime1">
              <a:rPr lang="en-GB" smtClean="0"/>
              <a:t>07/02/2020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69BCF62-406D-4B72-989E-DA8A3B72D4A9}" type="slidenum">
              <a:rPr lang="en-GB" smtClean="0"/>
              <a:pPr>
                <a:defRPr/>
              </a:pPr>
              <a:t>‹#›</a:t>
            </a:fld>
            <a:endParaRPr lang="en-GB"/>
          </a:p>
        </p:txBody>
      </p:sp>
    </p:spTree>
    <p:extLst>
      <p:ext uri="{BB962C8B-B14F-4D97-AF65-F5344CB8AC3E}">
        <p14:creationId xmlns:p14="http://schemas.microsoft.com/office/powerpoint/2010/main" val="16233400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67F16A8-215C-42C8-89FA-D2C0F30BF846}" type="datetime1">
              <a:rPr lang="en-GB" smtClean="0"/>
              <a:t>07/02/2020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E53A42F0-A750-422B-9716-DDB2FB0FC317}" type="slidenum">
              <a:rPr lang="en-GB" smtClean="0"/>
              <a:pPr>
                <a:defRPr/>
              </a:pPr>
              <a:t>‹#›</a:t>
            </a:fld>
            <a:endParaRPr lang="en-GB"/>
          </a:p>
        </p:txBody>
      </p:sp>
    </p:spTree>
    <p:extLst>
      <p:ext uri="{BB962C8B-B14F-4D97-AF65-F5344CB8AC3E}">
        <p14:creationId xmlns:p14="http://schemas.microsoft.com/office/powerpoint/2010/main" val="12996461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344E236-80B5-4DAD-B96A-79D6D50208A4}" type="datetime1">
              <a:rPr lang="en-GB" smtClean="0"/>
              <a:t>07/02/2020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2E60346-F0C0-4E9D-A339-9EEE2FD82416}" type="slidenum">
              <a:rPr lang="en-GB" smtClean="0"/>
              <a:pPr>
                <a:defRPr/>
              </a:pPr>
              <a:t>‹#›</a:t>
            </a:fld>
            <a:endParaRPr lang="en-GB"/>
          </a:p>
        </p:txBody>
      </p:sp>
    </p:spTree>
    <p:extLst>
      <p:ext uri="{BB962C8B-B14F-4D97-AF65-F5344CB8AC3E}">
        <p14:creationId xmlns:p14="http://schemas.microsoft.com/office/powerpoint/2010/main" val="1364306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C0E0DA29-1DC4-4385-8A99-4F45290ACCCC}" type="datetime1">
              <a:rPr lang="en-GB" smtClean="0"/>
              <a:t>07/02/2020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44FA86D-9419-442E-956B-46EF807636B4}" type="slidenum">
              <a:rPr lang="en-GB" smtClean="0"/>
              <a:pPr>
                <a:defRPr/>
              </a:pPr>
              <a:t>‹#›</a:t>
            </a:fld>
            <a:endParaRPr lang="en-GB"/>
          </a:p>
        </p:txBody>
      </p:sp>
    </p:spTree>
    <p:extLst>
      <p:ext uri="{BB962C8B-B14F-4D97-AF65-F5344CB8AC3E}">
        <p14:creationId xmlns:p14="http://schemas.microsoft.com/office/powerpoint/2010/main" val="22997910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C7613670-9DCC-4F3B-A813-2D57E3F669D3}" type="datetime1">
              <a:rPr lang="en-GB" smtClean="0"/>
              <a:t>07/02/2020</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4A349403-D926-47B3-8FBF-B85C5FC82577}" type="slidenum">
              <a:rPr lang="en-GB"/>
              <a:pPr>
                <a:defRPr/>
              </a:pPr>
              <a:t>‹#›</a:t>
            </a:fld>
            <a:endParaRPr lang="en-GB"/>
          </a:p>
        </p:txBody>
      </p:sp>
    </p:spTree>
    <p:extLst>
      <p:ext uri="{BB962C8B-B14F-4D97-AF65-F5344CB8AC3E}">
        <p14:creationId xmlns:p14="http://schemas.microsoft.com/office/powerpoint/2010/main" val="173317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280217D-976E-4701-B677-C6175AAE263B}" type="datetime1">
              <a:rPr lang="en-GB" smtClean="0"/>
              <a:t>07/02/2020</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198FFD23-A562-4633-A2B6-B3E5DF7E1AF8}" type="slidenum">
              <a:rPr lang="en-GB"/>
              <a:pPr>
                <a:defRPr/>
              </a:pPr>
              <a:t>‹#›</a:t>
            </a:fld>
            <a:endParaRPr lang="en-GB"/>
          </a:p>
        </p:txBody>
      </p:sp>
    </p:spTree>
    <p:extLst>
      <p:ext uri="{BB962C8B-B14F-4D97-AF65-F5344CB8AC3E}">
        <p14:creationId xmlns:p14="http://schemas.microsoft.com/office/powerpoint/2010/main" val="23198674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C1C87BB-82AB-48EA-82AC-8E1C827E2A7F}" type="datetime1">
              <a:rPr lang="en-GB" smtClean="0"/>
              <a:t>07/02/2020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8572781E-558C-4ED7-AD63-D27D44B3968F}" type="slidenum">
              <a:rPr lang="en-GB"/>
              <a:pPr>
                <a:defRPr/>
              </a:pPr>
              <a:t>‹#›</a:t>
            </a:fld>
            <a:endParaRPr lang="en-GB"/>
          </a:p>
        </p:txBody>
      </p:sp>
    </p:spTree>
    <p:extLst>
      <p:ext uri="{BB962C8B-B14F-4D97-AF65-F5344CB8AC3E}">
        <p14:creationId xmlns:p14="http://schemas.microsoft.com/office/powerpoint/2010/main" val="5678214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40280D5-0835-452F-BCC2-487F54756822}" type="datetime1">
              <a:rPr lang="en-GB" smtClean="0"/>
              <a:t>07/02/2020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2096B041-6E99-4359-A389-74577D161FA5}" type="slidenum">
              <a:rPr lang="en-GB"/>
              <a:pPr>
                <a:defRPr/>
              </a:pPr>
              <a:t>‹#›</a:t>
            </a:fld>
            <a:endParaRPr lang="en-GB"/>
          </a:p>
        </p:txBody>
      </p:sp>
    </p:spTree>
    <p:extLst>
      <p:ext uri="{BB962C8B-B14F-4D97-AF65-F5344CB8AC3E}">
        <p14:creationId xmlns:p14="http://schemas.microsoft.com/office/powerpoint/2010/main" val="15986832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156C5D7-7866-404F-82ED-F8BA470F1151}" type="datetime1">
              <a:rPr lang="en-GB" smtClean="0"/>
              <a:t>07/02/2020</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0855403F-8250-4DD1-A4C2-92980B391513}" type="slidenum">
              <a:rPr lang="en-GB"/>
              <a:pPr>
                <a:defRPr/>
              </a:pPr>
              <a:t>‹#›</a:t>
            </a:fld>
            <a:endParaRPr lang="en-GB"/>
          </a:p>
        </p:txBody>
      </p:sp>
    </p:spTree>
    <p:extLst>
      <p:ext uri="{BB962C8B-B14F-4D97-AF65-F5344CB8AC3E}">
        <p14:creationId xmlns:p14="http://schemas.microsoft.com/office/powerpoint/2010/main" val="20731927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B990BEFA-853F-4ADB-8261-B9DF19173941}" type="datetime1">
              <a:rPr lang="en-GB" smtClean="0"/>
              <a:t>07/02/2020</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9C29155E-2029-4282-9517-655B4E450D4F}" type="slidenum">
              <a:rPr lang="en-GB"/>
              <a:pPr>
                <a:defRPr/>
              </a:pPr>
              <a:t>‹#›</a:t>
            </a:fld>
            <a:endParaRPr lang="en-GB"/>
          </a:p>
        </p:txBody>
      </p:sp>
    </p:spTree>
    <p:extLst>
      <p:ext uri="{BB962C8B-B14F-4D97-AF65-F5344CB8AC3E}">
        <p14:creationId xmlns:p14="http://schemas.microsoft.com/office/powerpoint/2010/main" val="30726300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5589CA98-A964-4AD3-A673-FCBF05CA4D26}" type="datetime1">
              <a:rPr lang="en-GB" smtClean="0"/>
              <a:t>07/02/2020</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12AAD7C2-7D3F-4900-B54C-1413AE9CCEEC}" type="slidenum">
              <a:rPr lang="en-GB"/>
              <a:pPr>
                <a:defRPr/>
              </a:pPr>
              <a:t>‹#›</a:t>
            </a:fld>
            <a:endParaRPr lang="en-GB"/>
          </a:p>
        </p:txBody>
      </p:sp>
    </p:spTree>
    <p:extLst>
      <p:ext uri="{BB962C8B-B14F-4D97-AF65-F5344CB8AC3E}">
        <p14:creationId xmlns:p14="http://schemas.microsoft.com/office/powerpoint/2010/main" val="17370541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23CD21B-0839-4E99-8AA7-C391B9A66DF3}" type="datetime1">
              <a:rPr lang="en-GB" smtClean="0"/>
              <a:t>07/02/2020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69BCF62-406D-4B72-989E-DA8A3B72D4A9}" type="slidenum">
              <a:rPr lang="en-GB"/>
              <a:pPr>
                <a:defRPr/>
              </a:pPr>
              <a:t>‹#›</a:t>
            </a:fld>
            <a:endParaRPr lang="en-GB"/>
          </a:p>
        </p:txBody>
      </p:sp>
    </p:spTree>
    <p:extLst>
      <p:ext uri="{BB962C8B-B14F-4D97-AF65-F5344CB8AC3E}">
        <p14:creationId xmlns:p14="http://schemas.microsoft.com/office/powerpoint/2010/main" val="294144785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67F16A8-215C-42C8-89FA-D2C0F30BF846}" type="datetime1">
              <a:rPr lang="en-GB" smtClean="0"/>
              <a:t>07/02/2020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E53A42F0-A750-422B-9716-DDB2FB0FC317}" type="slidenum">
              <a:rPr lang="en-GB"/>
              <a:pPr>
                <a:defRPr/>
              </a:pPr>
              <a:t>‹#›</a:t>
            </a:fld>
            <a:endParaRPr lang="en-GB"/>
          </a:p>
        </p:txBody>
      </p:sp>
    </p:spTree>
    <p:extLst>
      <p:ext uri="{BB962C8B-B14F-4D97-AF65-F5344CB8AC3E}">
        <p14:creationId xmlns:p14="http://schemas.microsoft.com/office/powerpoint/2010/main" val="24035863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344E236-80B5-4DAD-B96A-79D6D50208A4}" type="datetime1">
              <a:rPr lang="en-GB" smtClean="0"/>
              <a:t>07/02/2020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2E60346-F0C0-4E9D-A339-9EEE2FD82416}" type="slidenum">
              <a:rPr lang="en-GB"/>
              <a:pPr>
                <a:defRPr/>
              </a:pPr>
              <a:t>‹#›</a:t>
            </a:fld>
            <a:endParaRPr lang="en-GB"/>
          </a:p>
        </p:txBody>
      </p:sp>
    </p:spTree>
    <p:extLst>
      <p:ext uri="{BB962C8B-B14F-4D97-AF65-F5344CB8AC3E}">
        <p14:creationId xmlns:p14="http://schemas.microsoft.com/office/powerpoint/2010/main" val="25616663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C0E0DA29-1DC4-4385-8A99-4F45290ACCCC}" type="datetime1">
              <a:rPr lang="en-GB" smtClean="0"/>
              <a:t>07/02/2020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44FA86D-9419-442E-956B-46EF807636B4}" type="slidenum">
              <a:rPr lang="en-GB"/>
              <a:pPr>
                <a:defRPr/>
              </a:pPr>
              <a:t>‹#›</a:t>
            </a:fld>
            <a:endParaRPr lang="en-GB"/>
          </a:p>
        </p:txBody>
      </p:sp>
    </p:spTree>
    <p:extLst>
      <p:ext uri="{BB962C8B-B14F-4D97-AF65-F5344CB8AC3E}">
        <p14:creationId xmlns:p14="http://schemas.microsoft.com/office/powerpoint/2010/main" val="29869517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0"/>
            <a:ext cx="8001000" cy="12160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566738" y="1752600"/>
            <a:ext cx="3924300" cy="4267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3438" y="1752600"/>
            <a:ext cx="3924300" cy="4267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BAECF607-62E2-47C5-9BEB-6A1B679AFB12}" type="slidenum">
              <a:rPr lang="en-US"/>
              <a:pPr>
                <a:defRPr/>
              </a:pPr>
              <a:t>‹#›</a:t>
            </a:fld>
            <a:endParaRPr lang="en-US"/>
          </a:p>
        </p:txBody>
      </p:sp>
    </p:spTree>
    <p:extLst>
      <p:ext uri="{BB962C8B-B14F-4D97-AF65-F5344CB8AC3E}">
        <p14:creationId xmlns:p14="http://schemas.microsoft.com/office/powerpoint/2010/main" val="2688811124"/>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fld id="{C7E503A4-7D7E-474D-9C56-2AE210F4CB8E}" type="datetime1">
              <a:rPr lang="en-GB" smtClean="0"/>
              <a:t>07/02/2020</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pPr>
              <a:defRPr/>
            </a:pPr>
            <a:fld id="{F8A608B1-9B14-4951-810E-F7DFA5DD70CF}" type="slidenum">
              <a:rPr lang="en-GB" smtClean="0"/>
              <a:pPr>
                <a:defRPr/>
              </a:pPr>
              <a:t>‹#›</a:t>
            </a:fld>
            <a:endParaRPr lang="en-GB"/>
          </a:p>
        </p:txBody>
      </p:sp>
    </p:spTree>
    <p:extLst>
      <p:ext uri="{BB962C8B-B14F-4D97-AF65-F5344CB8AC3E}">
        <p14:creationId xmlns:p14="http://schemas.microsoft.com/office/powerpoint/2010/main" val="375802948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fld id="{C7E503A4-7D7E-474D-9C56-2AE210F4CB8E}" type="datetime1">
              <a:rPr lang="en-GB" smtClean="0"/>
              <a:t>07/02/2020</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pPr>
              <a:defRPr/>
            </a:pPr>
            <a:fld id="{F8A608B1-9B14-4951-810E-F7DFA5DD70CF}" type="slidenum">
              <a:rPr lang="en-GB"/>
              <a:pPr>
                <a:defRPr/>
              </a:pPr>
              <a:t>‹#›</a:t>
            </a:fld>
            <a:endParaRPr lang="en-GB"/>
          </a:p>
        </p:txBody>
      </p:sp>
    </p:spTree>
    <p:extLst>
      <p:ext uri="{BB962C8B-B14F-4D97-AF65-F5344CB8AC3E}">
        <p14:creationId xmlns:p14="http://schemas.microsoft.com/office/powerpoint/2010/main" val="249336383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Lst>
  <p:hf hdr="0" ftr="0" dt="0"/>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765313" y="2335695"/>
            <a:ext cx="7772400" cy="3180521"/>
          </a:xfrm>
        </p:spPr>
        <p:txBody>
          <a:bodyPr/>
          <a:lstStyle/>
          <a:p>
            <a: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BMSK4001</a:t>
            </a:r>
            <a:br>
              <a:rPr lang="en-GB" altLang="en-US" dirty="0"/>
            </a:br>
            <a:r>
              <a:rPr lang="en-GB" altLang="en-US" dirty="0"/>
              <a:t> </a:t>
            </a:r>
            <a:r>
              <a:rPr lang="en-GB" altLang="en-US" sz="3600" dirty="0">
                <a:solidFill>
                  <a:schemeClr val="bg1">
                    <a:lumMod val="75000"/>
                  </a:schemeClr>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Academic &amp; Employability Skills</a:t>
            </a:r>
            <a:br>
              <a:rPr lang="en-GB" altLang="en-US" sz="3600" dirty="0">
                <a:latin typeface="Arial Rounded MT Bold" charset="0"/>
                <a:ea typeface="Arial Rounded MT Bold" charset="0"/>
                <a:cs typeface="Arial Rounded MT Bold" charset="0"/>
              </a:rPr>
            </a:br>
            <a:br>
              <a:rPr lang="en-US" dirty="0">
                <a:latin typeface="+mj-ea"/>
                <a:cs typeface="+mj-ea"/>
              </a:rPr>
            </a:br>
            <a: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Learning Logs </a:t>
            </a:r>
            <a:b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and </a:t>
            </a:r>
            <a:b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SMART Objectives</a:t>
            </a:r>
            <a:br>
              <a:rPr lang="en-US" dirty="0">
                <a:latin typeface="+mj-ea"/>
                <a:cs typeface="+mj-ea"/>
              </a:rPr>
            </a:b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665922" y="1222512"/>
            <a:ext cx="8478078"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mn-cs"/>
              </a:rPr>
              <a:t>CertHE Skills for the Workplace</a:t>
            </a:r>
            <a:endParaRPr kumimoji="0" lang="en-GB"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mn-cs"/>
            </a:endParaRPr>
          </a:p>
        </p:txBody>
      </p:sp>
    </p:spTree>
    <p:extLst>
      <p:ext uri="{BB962C8B-B14F-4D97-AF65-F5344CB8AC3E}">
        <p14:creationId xmlns:p14="http://schemas.microsoft.com/office/powerpoint/2010/main" val="30256625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561472" y="2657475"/>
            <a:ext cx="8291945" cy="2857500"/>
          </a:xfrm>
        </p:spPr>
        <p:txBody>
          <a:bodyPr/>
          <a:lstStyle/>
          <a:p>
            <a:r>
              <a:rPr lang="en-GB" altLang="en-US" dirty="0"/>
              <a:t> </a:t>
            </a:r>
            <a:br>
              <a:rPr lang="en-GB" sz="3600" dirty="0">
                <a:solidFill>
                  <a:schemeClr val="bg1">
                    <a:lumMod val="75000"/>
                  </a:schemeClr>
                </a:solidFill>
              </a:rPr>
            </a:br>
            <a: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Learning Logs </a:t>
            </a:r>
            <a:b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and </a:t>
            </a:r>
            <a:b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SMART Objectives</a:t>
            </a:r>
            <a:br>
              <a:rPr lang="en-US" sz="4000" dirty="0">
                <a:latin typeface="+mj-ea"/>
                <a:cs typeface="+mj-ea"/>
              </a:rPr>
            </a:b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1368138" y="1223475"/>
            <a:ext cx="6788723" cy="132343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mn-cs"/>
              </a:rPr>
              <a:t>Skills for the Workplace</a:t>
            </a:r>
          </a:p>
          <a:p>
            <a:pPr lvl="0" algn="ctr" fontAlgn="auto">
              <a:spcBef>
                <a:spcPts val="0"/>
              </a:spcBef>
              <a:spcAft>
                <a:spcPts val="0"/>
              </a:spcAft>
              <a:defRPr/>
            </a:pPr>
            <a:r>
              <a:rPr lang="en-GB" altLang="en-US" sz="4000" dirty="0">
                <a:effectLst>
                  <a:outerShdw blurRad="38100" dist="38100" dir="2700000" algn="tl">
                    <a:srgbClr val="000000">
                      <a:alpha val="43137"/>
                    </a:srgbClr>
                  </a:outerShdw>
                </a:effectLst>
                <a:latin typeface="Arial Rounded MT Bold" charset="0"/>
                <a:ea typeface="Arial Rounded MT Bold" charset="0"/>
                <a:cs typeface="Arial Rounded MT Bold" charset="0"/>
              </a:rPr>
              <a:t>Outreach Program</a:t>
            </a:r>
            <a:endParaRPr kumimoji="0" lang="en-GB"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mn-cs"/>
            </a:endParaRPr>
          </a:p>
        </p:txBody>
      </p:sp>
    </p:spTree>
    <p:extLst>
      <p:ext uri="{BB962C8B-B14F-4D97-AF65-F5344CB8AC3E}">
        <p14:creationId xmlns:p14="http://schemas.microsoft.com/office/powerpoint/2010/main" val="32058307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7116" y="0"/>
            <a:ext cx="8229600" cy="1143000"/>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Learning Logs</a:t>
            </a: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3</a:t>
            </a:fld>
            <a:endParaRPr lang="en-GB" altLang="en-US" dirty="0"/>
          </a:p>
        </p:txBody>
      </p:sp>
      <p:pic>
        <p:nvPicPr>
          <p:cNvPr id="9" name="Picture 8" descr="A person holding a sign&#10;&#10;Description generated with very high confidence">
            <a:extLst>
              <a:ext uri="{FF2B5EF4-FFF2-40B4-BE49-F238E27FC236}">
                <a16:creationId xmlns:a16="http://schemas.microsoft.com/office/drawing/2014/main" id="{20957888-5754-46DC-B2CE-F7B90E84E2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24817" y="1197108"/>
            <a:ext cx="5894366" cy="4463783"/>
          </a:xfrm>
          <a:prstGeom prst="rect">
            <a:avLst/>
          </a:prstGeom>
        </p:spPr>
      </p:pic>
    </p:spTree>
    <p:extLst>
      <p:ext uri="{BB962C8B-B14F-4D97-AF65-F5344CB8AC3E}">
        <p14:creationId xmlns:p14="http://schemas.microsoft.com/office/powerpoint/2010/main" val="5773070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6751" y="54993"/>
            <a:ext cx="8229600" cy="1143000"/>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What is a Learning Log?</a:t>
            </a: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4</a:t>
            </a:fld>
            <a:endParaRPr lang="en-GB" altLang="en-US" dirty="0"/>
          </a:p>
        </p:txBody>
      </p:sp>
      <p:pic>
        <p:nvPicPr>
          <p:cNvPr id="8" name="Picture 7">
            <a:extLst>
              <a:ext uri="{FF2B5EF4-FFF2-40B4-BE49-F238E27FC236}">
                <a16:creationId xmlns:a16="http://schemas.microsoft.com/office/drawing/2014/main" id="{1149F2B8-47C7-4A3C-9747-3FAC93A9B42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21195" y="1188054"/>
            <a:ext cx="4101610" cy="4481891"/>
          </a:xfrm>
          <a:prstGeom prst="rect">
            <a:avLst/>
          </a:prstGeom>
        </p:spPr>
      </p:pic>
    </p:spTree>
    <p:extLst>
      <p:ext uri="{BB962C8B-B14F-4D97-AF65-F5344CB8AC3E}">
        <p14:creationId xmlns:p14="http://schemas.microsoft.com/office/powerpoint/2010/main" val="1228527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6751" y="54993"/>
            <a:ext cx="8229600" cy="1143000"/>
          </a:xfrm>
        </p:spPr>
        <p:txBody>
          <a:bodyPr>
            <a:normAutofit/>
          </a:bodyPr>
          <a:lstStyle/>
          <a:p>
            <a:r>
              <a:rPr lang="en-US" sz="4400" dirty="0">
                <a:latin typeface="Arial Rounded MT Bold" charset="0"/>
                <a:ea typeface="Arial Rounded MT Bold" charset="0"/>
                <a:cs typeface="Arial Rounded MT Bold" charset="0"/>
              </a:rPr>
              <a:t>What is a Learning Log?</a:t>
            </a: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5</a:t>
            </a:fld>
            <a:endParaRPr lang="en-GB" altLang="en-US" dirty="0"/>
          </a:p>
        </p:txBody>
      </p:sp>
      <p:sp>
        <p:nvSpPr>
          <p:cNvPr id="3" name="TextBox 2">
            <a:extLst>
              <a:ext uri="{FF2B5EF4-FFF2-40B4-BE49-F238E27FC236}">
                <a16:creationId xmlns:a16="http://schemas.microsoft.com/office/drawing/2014/main" id="{C6A49C11-04DB-411F-8659-7693A8190B52}"/>
              </a:ext>
            </a:extLst>
          </p:cNvPr>
          <p:cNvSpPr txBox="1"/>
          <p:nvPr/>
        </p:nvSpPr>
        <p:spPr>
          <a:xfrm>
            <a:off x="770277" y="1197993"/>
            <a:ext cx="7551311" cy="4770537"/>
          </a:xfrm>
          <a:prstGeom prst="rect">
            <a:avLst/>
          </a:prstGeom>
          <a:noFill/>
        </p:spPr>
        <p:txBody>
          <a:bodyPr wrap="square" rtlCol="0">
            <a:spAutoFit/>
          </a:bodyPr>
          <a:lstStyle/>
          <a:p>
            <a:r>
              <a:rPr lang="en-US" sz="2800" dirty="0">
                <a:latin typeface="Calibri" panose="020F0502020204030204" pitchFamily="34" charset="0"/>
                <a:cs typeface="Calibri" panose="020F0502020204030204" pitchFamily="34" charset="0"/>
              </a:rPr>
              <a:t>A Learning Log contains </a:t>
            </a:r>
            <a:r>
              <a:rPr lang="en-US" sz="2800" u="heavy" dirty="0">
                <a:latin typeface="Calibri" panose="020F0502020204030204" pitchFamily="34" charset="0"/>
                <a:cs typeface="Calibri" panose="020F0502020204030204" pitchFamily="34" charset="0"/>
              </a:rPr>
              <a:t>your</a:t>
            </a:r>
            <a:r>
              <a:rPr lang="en-US" sz="2800" dirty="0">
                <a:latin typeface="Calibri" panose="020F0502020204030204" pitchFamily="34" charset="0"/>
                <a:cs typeface="Calibri" panose="020F0502020204030204" pitchFamily="34" charset="0"/>
              </a:rPr>
              <a:t> record of </a:t>
            </a:r>
            <a:r>
              <a:rPr lang="en-US" sz="2800" u="heavy" dirty="0">
                <a:latin typeface="Calibri" panose="020F0502020204030204" pitchFamily="34" charset="0"/>
                <a:cs typeface="Calibri" panose="020F0502020204030204" pitchFamily="34" charset="0"/>
              </a:rPr>
              <a:t>your</a:t>
            </a:r>
            <a:r>
              <a:rPr lang="en-US" sz="2800" dirty="0">
                <a:latin typeface="Calibri" panose="020F0502020204030204" pitchFamily="34" charset="0"/>
                <a:cs typeface="Calibri" panose="020F0502020204030204" pitchFamily="34" charset="0"/>
              </a:rPr>
              <a:t> experiences, thoughts, feelings and reflections.   </a:t>
            </a:r>
          </a:p>
          <a:p>
            <a:r>
              <a:rPr lang="en-US" sz="2800" dirty="0">
                <a:latin typeface="Calibri" panose="020F0502020204030204" pitchFamily="34" charset="0"/>
                <a:cs typeface="Calibri" panose="020F0502020204030204" pitchFamily="34" charset="0"/>
              </a:rPr>
              <a:t>One of the most important things it contains is your conclusions about how what you have learnt is relevant to you and how you will use the new information/knowledge/skill/technique in the future.</a:t>
            </a:r>
          </a:p>
          <a:p>
            <a:r>
              <a:rPr lang="en-US" sz="2800" dirty="0">
                <a:latin typeface="Calibri" panose="020F0502020204030204" pitchFamily="34" charset="0"/>
                <a:cs typeface="Calibri" panose="020F0502020204030204" pitchFamily="34" charset="0"/>
              </a:rPr>
              <a:t>It is not just a diary or record of “what you have done” but a record of what you have learnt, tried and </a:t>
            </a:r>
            <a:r>
              <a:rPr lang="en-US" sz="2800" u="heavy" dirty="0">
                <a:latin typeface="Calibri" panose="020F0502020204030204" pitchFamily="34" charset="0"/>
                <a:cs typeface="Calibri" panose="020F0502020204030204" pitchFamily="34" charset="0"/>
              </a:rPr>
              <a:t>critically reflected upon</a:t>
            </a:r>
            <a:r>
              <a:rPr lang="en-US" sz="2800" dirty="0">
                <a:latin typeface="Calibri" panose="020F0502020204030204" pitchFamily="34" charset="0"/>
                <a:cs typeface="Calibri" panose="020F0502020204030204" pitchFamily="34" charset="0"/>
              </a:rPr>
              <a:t>.</a:t>
            </a:r>
          </a:p>
          <a:p>
            <a:endParaRPr lang="en-US" sz="2400" i="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595877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4993"/>
            <a:ext cx="8855765" cy="1143000"/>
          </a:xfrm>
        </p:spPr>
        <p:txBody>
          <a:bodyPr>
            <a:noAutofit/>
          </a:bodyPr>
          <a:lstStyle/>
          <a:p>
            <a:r>
              <a:rPr lang="en-US" sz="3600" dirty="0">
                <a:latin typeface="Arial Rounded MT Bold" charset="0"/>
                <a:ea typeface="Arial Rounded MT Bold" charset="0"/>
                <a:cs typeface="Arial Rounded MT Bold" charset="0"/>
              </a:rPr>
              <a:t>How do I use a Session Learning Log?</a:t>
            </a: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6</a:t>
            </a:fld>
            <a:endParaRPr lang="en-GB" altLang="en-US" dirty="0"/>
          </a:p>
        </p:txBody>
      </p:sp>
      <p:sp>
        <p:nvSpPr>
          <p:cNvPr id="3" name="TextBox 2">
            <a:extLst>
              <a:ext uri="{FF2B5EF4-FFF2-40B4-BE49-F238E27FC236}">
                <a16:creationId xmlns:a16="http://schemas.microsoft.com/office/drawing/2014/main" id="{C6A49C11-04DB-411F-8659-7693A8190B52}"/>
              </a:ext>
            </a:extLst>
          </p:cNvPr>
          <p:cNvSpPr txBox="1"/>
          <p:nvPr/>
        </p:nvSpPr>
        <p:spPr>
          <a:xfrm>
            <a:off x="298173" y="1098602"/>
            <a:ext cx="8259417" cy="4401205"/>
          </a:xfrm>
          <a:prstGeom prst="rect">
            <a:avLst/>
          </a:prstGeom>
          <a:noFill/>
        </p:spPr>
        <p:txBody>
          <a:bodyPr wrap="square" rtlCol="0">
            <a:spAutoFit/>
          </a:bodyPr>
          <a:lstStyle/>
          <a:p>
            <a:r>
              <a:rPr lang="en-US" sz="2400" dirty="0">
                <a:latin typeface="Calibri" panose="020F0502020204030204" pitchFamily="34" charset="0"/>
                <a:cs typeface="Calibri" panose="020F0502020204030204" pitchFamily="34" charset="0"/>
              </a:rPr>
              <a:t> </a:t>
            </a:r>
            <a:r>
              <a:rPr lang="en-US" sz="2800" dirty="0">
                <a:latin typeface="Calibri" panose="020F0502020204030204" pitchFamily="34" charset="0"/>
                <a:cs typeface="Calibri" panose="020F0502020204030204" pitchFamily="34" charset="0"/>
              </a:rPr>
              <a:t>For example; after you have written some details about what the session has covered (</a:t>
            </a:r>
            <a:r>
              <a:rPr lang="en-US" sz="2800" i="1" dirty="0">
                <a:latin typeface="Calibri" panose="020F0502020204030204" pitchFamily="34" charset="0"/>
                <a:cs typeface="Calibri" panose="020F0502020204030204" pitchFamily="34" charset="0"/>
              </a:rPr>
              <a:t>description</a:t>
            </a:r>
            <a:r>
              <a:rPr lang="en-US" sz="2800" dirty="0">
                <a:latin typeface="Calibri" panose="020F0502020204030204" pitchFamily="34" charset="0"/>
                <a:cs typeface="Calibri" panose="020F0502020204030204" pitchFamily="34" charset="0"/>
              </a:rPr>
              <a:t>) you should then note down your thoughts and feelings about the experience and ask yourself some simple questions such as:</a:t>
            </a:r>
          </a:p>
          <a:p>
            <a:endParaRPr lang="en-GB" sz="28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US" sz="2800" dirty="0">
                <a:latin typeface="Calibri" panose="020F0502020204030204" pitchFamily="34" charset="0"/>
                <a:cs typeface="Calibri" panose="020F0502020204030204" pitchFamily="34" charset="0"/>
              </a:rPr>
              <a:t>Did it go well? Why? What did you learn?</a:t>
            </a:r>
          </a:p>
          <a:p>
            <a:pPr marL="457200" indent="-457200">
              <a:buFont typeface="Arial" panose="020B0604020202020204" pitchFamily="34" charset="0"/>
              <a:buChar char="•"/>
            </a:pPr>
            <a:r>
              <a:rPr lang="en-US" sz="2800" dirty="0">
                <a:latin typeface="Calibri" panose="020F0502020204030204" pitchFamily="34" charset="0"/>
                <a:cs typeface="Calibri" panose="020F0502020204030204" pitchFamily="34" charset="0"/>
              </a:rPr>
              <a:t>Did it go badly? Why? What happened?</a:t>
            </a:r>
            <a:endParaRPr lang="en-GB" sz="28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US" sz="2800" dirty="0">
                <a:latin typeface="Calibri" panose="020F0502020204030204" pitchFamily="34" charset="0"/>
                <a:cs typeface="Calibri" panose="020F0502020204030204" pitchFamily="34" charset="0"/>
              </a:rPr>
              <a:t>And if things went badly - how can you ensure it doesn’t happen next time (if at all possible)?</a:t>
            </a:r>
          </a:p>
        </p:txBody>
      </p:sp>
    </p:spTree>
    <p:extLst>
      <p:ext uri="{BB962C8B-B14F-4D97-AF65-F5344CB8AC3E}">
        <p14:creationId xmlns:p14="http://schemas.microsoft.com/office/powerpoint/2010/main" val="39043412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6751" y="54993"/>
            <a:ext cx="8229600" cy="1143000"/>
          </a:xfrm>
        </p:spPr>
        <p:txBody>
          <a:bodyPr>
            <a:normAutofit/>
          </a:bodyPr>
          <a:lstStyle/>
          <a:p>
            <a:r>
              <a:rPr lang="en-US" sz="4400" dirty="0">
                <a:latin typeface="Arial Rounded MT Bold" charset="0"/>
                <a:ea typeface="Arial Rounded MT Bold" charset="0"/>
                <a:cs typeface="Arial Rounded MT Bold" charset="0"/>
              </a:rPr>
              <a:t>How do I use a Learning Log?</a:t>
            </a: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7</a:t>
            </a:fld>
            <a:endParaRPr lang="en-GB" altLang="en-US" dirty="0"/>
          </a:p>
        </p:txBody>
      </p:sp>
      <p:sp>
        <p:nvSpPr>
          <p:cNvPr id="3" name="TextBox 2">
            <a:extLst>
              <a:ext uri="{FF2B5EF4-FFF2-40B4-BE49-F238E27FC236}">
                <a16:creationId xmlns:a16="http://schemas.microsoft.com/office/drawing/2014/main" id="{C6A49C11-04DB-411F-8659-7693A8190B52}"/>
              </a:ext>
            </a:extLst>
          </p:cNvPr>
          <p:cNvSpPr txBox="1"/>
          <p:nvPr/>
        </p:nvSpPr>
        <p:spPr>
          <a:xfrm>
            <a:off x="637649" y="1197993"/>
            <a:ext cx="7551311" cy="4832092"/>
          </a:xfrm>
          <a:prstGeom prst="rect">
            <a:avLst/>
          </a:prstGeom>
          <a:noFill/>
        </p:spPr>
        <p:txBody>
          <a:bodyPr wrap="square" rtlCol="0">
            <a:spAutoFit/>
          </a:bodyPr>
          <a:lstStyle/>
          <a:p>
            <a:r>
              <a:rPr lang="en-US" sz="2800" dirty="0">
                <a:latin typeface="Calibri" panose="020F0502020204030204" pitchFamily="34" charset="0"/>
                <a:cs typeface="Calibri" panose="020F0502020204030204" pitchFamily="34" charset="0"/>
              </a:rPr>
              <a:t>You can then expand on these by trying to answer the following questions:</a:t>
            </a:r>
            <a:endParaRPr lang="en-GB" sz="2800" dirty="0">
              <a:latin typeface="Calibri" panose="020F0502020204030204" pitchFamily="34" charset="0"/>
              <a:cs typeface="Calibri" panose="020F0502020204030204" pitchFamily="34" charset="0"/>
            </a:endParaRPr>
          </a:p>
          <a:p>
            <a:r>
              <a:rPr lang="en-US" sz="2800" dirty="0">
                <a:latin typeface="Calibri" panose="020F0502020204030204" pitchFamily="34" charset="0"/>
                <a:cs typeface="Calibri" panose="020F0502020204030204" pitchFamily="34" charset="0"/>
              </a:rPr>
              <a:t> </a:t>
            </a:r>
            <a:endParaRPr lang="en-GB" sz="2800" dirty="0">
              <a:latin typeface="Calibri" panose="020F0502020204030204" pitchFamily="34" charset="0"/>
              <a:cs typeface="Calibri" panose="020F0502020204030204" pitchFamily="34" charset="0"/>
            </a:endParaRPr>
          </a:p>
          <a:p>
            <a:pPr marL="457200" indent="-457200">
              <a:buFont typeface="Wingdings" panose="05000000000000000000" pitchFamily="2" charset="2"/>
              <a:buChar char="q"/>
            </a:pPr>
            <a:r>
              <a:rPr lang="en-US" sz="2800" dirty="0">
                <a:latin typeface="Calibri" panose="020F0502020204030204" pitchFamily="34" charset="0"/>
                <a:cs typeface="Calibri" panose="020F0502020204030204" pitchFamily="34" charset="0"/>
              </a:rPr>
              <a:t>Have I achieved anything? If so, what?</a:t>
            </a:r>
            <a:endParaRPr lang="en-GB" sz="2800" dirty="0">
              <a:latin typeface="Calibri" panose="020F0502020204030204" pitchFamily="34" charset="0"/>
              <a:cs typeface="Calibri" panose="020F0502020204030204" pitchFamily="34" charset="0"/>
            </a:endParaRPr>
          </a:p>
          <a:p>
            <a:pPr marL="457200" indent="-457200">
              <a:buFont typeface="Wingdings" panose="05000000000000000000" pitchFamily="2" charset="2"/>
              <a:buChar char="q"/>
            </a:pPr>
            <a:r>
              <a:rPr lang="en-US" sz="2800" dirty="0">
                <a:latin typeface="Calibri" panose="020F0502020204030204" pitchFamily="34" charset="0"/>
                <a:cs typeface="Calibri" panose="020F0502020204030204" pitchFamily="34" charset="0"/>
              </a:rPr>
              <a:t>What progress have I made</a:t>
            </a:r>
            <a:endParaRPr lang="en-GB" sz="2800" dirty="0">
              <a:latin typeface="Calibri" panose="020F0502020204030204" pitchFamily="34" charset="0"/>
              <a:cs typeface="Calibri" panose="020F0502020204030204" pitchFamily="34" charset="0"/>
            </a:endParaRPr>
          </a:p>
          <a:p>
            <a:pPr marL="457200" indent="-457200">
              <a:buFont typeface="Wingdings" panose="05000000000000000000" pitchFamily="2" charset="2"/>
              <a:buChar char="q"/>
            </a:pPr>
            <a:r>
              <a:rPr lang="en-US" sz="2800" dirty="0">
                <a:latin typeface="Calibri" panose="020F0502020204030204" pitchFamily="34" charset="0"/>
                <a:cs typeface="Calibri" panose="020F0502020204030204" pitchFamily="34" charset="0"/>
              </a:rPr>
              <a:t>Have I put any theory into practice?</a:t>
            </a:r>
            <a:endParaRPr lang="en-GB" sz="2800" dirty="0">
              <a:latin typeface="Calibri" panose="020F0502020204030204" pitchFamily="34" charset="0"/>
              <a:cs typeface="Calibri" panose="020F0502020204030204" pitchFamily="34" charset="0"/>
            </a:endParaRPr>
          </a:p>
          <a:p>
            <a:pPr marL="457200" indent="-457200">
              <a:buFont typeface="Wingdings" panose="05000000000000000000" pitchFamily="2" charset="2"/>
              <a:buChar char="q"/>
            </a:pPr>
            <a:r>
              <a:rPr lang="en-US" sz="2800" dirty="0">
                <a:latin typeface="Calibri" panose="020F0502020204030204" pitchFamily="34" charset="0"/>
                <a:cs typeface="Calibri" panose="020F0502020204030204" pitchFamily="34" charset="0"/>
              </a:rPr>
              <a:t>How does what I have been doing lead to me becoming better at a skill?</a:t>
            </a:r>
            <a:endParaRPr lang="en-GB" sz="2800" dirty="0">
              <a:latin typeface="Calibri" panose="020F0502020204030204" pitchFamily="34" charset="0"/>
              <a:cs typeface="Calibri" panose="020F0502020204030204" pitchFamily="34" charset="0"/>
            </a:endParaRPr>
          </a:p>
          <a:p>
            <a:pPr marL="457200" indent="-457200">
              <a:buFont typeface="Wingdings" panose="05000000000000000000" pitchFamily="2" charset="2"/>
              <a:buChar char="q"/>
            </a:pPr>
            <a:r>
              <a:rPr lang="en-US" sz="2800" dirty="0">
                <a:latin typeface="Calibri" panose="020F0502020204030204" pitchFamily="34" charset="0"/>
                <a:cs typeface="Calibri" panose="020F0502020204030204" pitchFamily="34" charset="0"/>
              </a:rPr>
              <a:t>How can I use this to plan for the future?</a:t>
            </a:r>
            <a:endParaRPr lang="en-GB" sz="2800" dirty="0">
              <a:latin typeface="Calibri" panose="020F0502020204030204" pitchFamily="34" charset="0"/>
              <a:cs typeface="Calibri" panose="020F0502020204030204" pitchFamily="34" charset="0"/>
            </a:endParaRPr>
          </a:p>
          <a:p>
            <a:pPr marL="457200" indent="-457200">
              <a:buFont typeface="Wingdings" panose="05000000000000000000" pitchFamily="2" charset="2"/>
              <a:buChar char="q"/>
            </a:pPr>
            <a:r>
              <a:rPr lang="en-US" sz="2800" dirty="0">
                <a:latin typeface="Calibri" panose="020F0502020204030204" pitchFamily="34" charset="0"/>
                <a:cs typeface="Calibri" panose="020F0502020204030204" pitchFamily="34" charset="0"/>
              </a:rPr>
              <a:t>How can I use this to plan new learning?</a:t>
            </a:r>
            <a:endParaRPr lang="en-GB"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9830131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6751" y="54993"/>
            <a:ext cx="8229600" cy="1143000"/>
          </a:xfrm>
        </p:spPr>
        <p:txBody>
          <a:bodyPr>
            <a:normAutofit/>
          </a:bodyPr>
          <a:lstStyle/>
          <a:p>
            <a:r>
              <a:rPr lang="en-US" sz="4400" dirty="0">
                <a:latin typeface="Arial Rounded MT Bold" charset="0"/>
                <a:ea typeface="Arial Rounded MT Bold" charset="0"/>
                <a:cs typeface="Arial Rounded MT Bold" charset="0"/>
              </a:rPr>
              <a:t>How will it help me?</a:t>
            </a: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8</a:t>
            </a:fld>
            <a:endParaRPr lang="en-GB" altLang="en-US" dirty="0"/>
          </a:p>
        </p:txBody>
      </p:sp>
      <p:sp>
        <p:nvSpPr>
          <p:cNvPr id="3" name="TextBox 2">
            <a:extLst>
              <a:ext uri="{FF2B5EF4-FFF2-40B4-BE49-F238E27FC236}">
                <a16:creationId xmlns:a16="http://schemas.microsoft.com/office/drawing/2014/main" id="{C6A49C11-04DB-411F-8659-7693A8190B52}"/>
              </a:ext>
            </a:extLst>
          </p:cNvPr>
          <p:cNvSpPr txBox="1"/>
          <p:nvPr/>
        </p:nvSpPr>
        <p:spPr>
          <a:xfrm>
            <a:off x="637649" y="1197993"/>
            <a:ext cx="8049151" cy="4585871"/>
          </a:xfrm>
          <a:prstGeom prst="rect">
            <a:avLst/>
          </a:prstGeom>
          <a:noFill/>
        </p:spPr>
        <p:txBody>
          <a:bodyPr wrap="square" rtlCol="0">
            <a:spAutoFit/>
          </a:bodyPr>
          <a:lstStyle/>
          <a:p>
            <a:r>
              <a:rPr lang="en-US" sz="2400" dirty="0">
                <a:latin typeface="Arial Rounded MT Bold" panose="020F0704030504030204" pitchFamily="34" charset="0"/>
                <a:cs typeface="Calibri" panose="020F0502020204030204" pitchFamily="34" charset="0"/>
              </a:rPr>
              <a:t>Skills rarely suddenly develop or improve ‘overnight’  </a:t>
            </a:r>
          </a:p>
          <a:p>
            <a:endParaRPr lang="en-US"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Learning new knowledge and applying it within a skills context usually takes time, effort and perseverance. A Learning Log could help you to become more aware of how you learn, what learning tasks you enjoy (and don't enjoy) and of your emotional and cognitive (thought) processes</a:t>
            </a:r>
            <a:endParaRPr lang="en-GB"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At first it may seem difficult to start to critically reflect upon your own learning.  Over time though, you will find that it becomes easier.  The more often that you practice the skill of self reflection, then the easier it will become.</a:t>
            </a:r>
            <a:endParaRPr lang="en-GB" sz="24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632019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6751" y="54993"/>
            <a:ext cx="8229600" cy="1143000"/>
          </a:xfrm>
        </p:spPr>
        <p:txBody>
          <a:bodyPr>
            <a:normAutofit/>
          </a:bodyPr>
          <a:lstStyle/>
          <a:p>
            <a:r>
              <a:rPr lang="en-US" sz="4400" dirty="0">
                <a:latin typeface="Arial Rounded MT Bold" charset="0"/>
                <a:ea typeface="Arial Rounded MT Bold" charset="0"/>
                <a:cs typeface="Arial Rounded MT Bold" charset="0"/>
              </a:rPr>
              <a:t>How will it help me?</a:t>
            </a: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9</a:t>
            </a:fld>
            <a:endParaRPr lang="en-GB" altLang="en-US" dirty="0"/>
          </a:p>
        </p:txBody>
      </p:sp>
      <p:sp>
        <p:nvSpPr>
          <p:cNvPr id="3" name="TextBox 2">
            <a:extLst>
              <a:ext uri="{FF2B5EF4-FFF2-40B4-BE49-F238E27FC236}">
                <a16:creationId xmlns:a16="http://schemas.microsoft.com/office/drawing/2014/main" id="{C6A49C11-04DB-411F-8659-7693A8190B52}"/>
              </a:ext>
            </a:extLst>
          </p:cNvPr>
          <p:cNvSpPr txBox="1"/>
          <p:nvPr/>
        </p:nvSpPr>
        <p:spPr>
          <a:xfrm>
            <a:off x="637649" y="954153"/>
            <a:ext cx="7551311" cy="4524315"/>
          </a:xfrm>
          <a:prstGeom prst="rect">
            <a:avLst/>
          </a:prstGeom>
          <a:noFill/>
        </p:spPr>
        <p:txBody>
          <a:bodyPr wrap="square" rtlCol="0">
            <a:spAutoFit/>
          </a:bodyPr>
          <a:lstStyle/>
          <a:p>
            <a:r>
              <a:rPr lang="en-US" sz="2400" dirty="0">
                <a:latin typeface="Calibri" panose="020F0502020204030204" pitchFamily="34" charset="0"/>
                <a:cs typeface="Calibri" panose="020F0502020204030204" pitchFamily="34" charset="0"/>
              </a:rPr>
              <a:t>Perhaps the three key questions when engaging in the process of producing a Learning Log are:</a:t>
            </a:r>
            <a:endParaRPr lang="en-GB"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 </a:t>
            </a:r>
            <a:endParaRPr lang="en-GB" sz="2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Am I being honest with myself?</a:t>
            </a:r>
            <a:endParaRPr lang="en-GB" sz="2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Is this a useful process for me?</a:t>
            </a:r>
            <a:endParaRPr lang="en-GB" sz="2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Is this helping my own process of learning?</a:t>
            </a:r>
            <a:endParaRPr lang="en-GB"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 </a:t>
            </a:r>
            <a:endParaRPr lang="en-GB"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If the answers are ‘yes’ then a Learning Log is right for you. </a:t>
            </a:r>
          </a:p>
          <a:p>
            <a:r>
              <a:rPr lang="en-US" sz="2400" dirty="0">
                <a:latin typeface="Calibri" panose="020F0502020204030204" pitchFamily="34" charset="0"/>
                <a:cs typeface="Calibri" panose="020F0502020204030204" pitchFamily="34" charset="0"/>
              </a:rPr>
              <a:t>If the answers are ‘no’ and you have genuinely asked yourself some of the questions previously mentioned, then perhaps a Learning Log may not really be of much use to you.</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9919440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7116" y="0"/>
            <a:ext cx="8229600" cy="1143000"/>
          </a:xfrm>
        </p:spPr>
        <p:txBody>
          <a:bodyPr>
            <a:normAutofit/>
          </a:bodyPr>
          <a:lstStyle/>
          <a:p>
            <a:r>
              <a:rPr lang="en-US" sz="4400" dirty="0">
                <a:latin typeface="Arial Rounded MT Bold" charset="0"/>
                <a:ea typeface="Arial Rounded MT Bold" charset="0"/>
                <a:cs typeface="Arial Rounded MT Bold" charset="0"/>
              </a:rPr>
              <a:t>Learning Logs</a:t>
            </a: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10</a:t>
            </a:fld>
            <a:endParaRPr lang="en-GB" altLang="en-US" dirty="0"/>
          </a:p>
        </p:txBody>
      </p:sp>
      <p:pic>
        <p:nvPicPr>
          <p:cNvPr id="5" name="Picture 4" descr="A screenshot of a cell phone&#10;&#10;Description automatically generated">
            <a:extLst>
              <a:ext uri="{FF2B5EF4-FFF2-40B4-BE49-F238E27FC236}">
                <a16:creationId xmlns:a16="http://schemas.microsoft.com/office/drawing/2014/main" id="{88720CD4-65E1-4BFE-8E29-A278D892A79B}"/>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1421179" y="939704"/>
            <a:ext cx="6289781" cy="458645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0596141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7116" y="0"/>
            <a:ext cx="8229600" cy="1143000"/>
          </a:xfrm>
        </p:spPr>
        <p:txBody>
          <a:bodyPr>
            <a:normAutofit/>
          </a:bodyPr>
          <a:lstStyle/>
          <a:p>
            <a:r>
              <a:rPr lang="en-US" sz="4400" dirty="0">
                <a:latin typeface="Arial Rounded MT Bold" charset="0"/>
                <a:ea typeface="Arial Rounded MT Bold" charset="0"/>
                <a:cs typeface="Arial Rounded MT Bold" charset="0"/>
              </a:rPr>
              <a:t>Learning Logs</a:t>
            </a: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11</a:t>
            </a:fld>
            <a:endParaRPr lang="en-GB" altLang="en-US" dirty="0"/>
          </a:p>
        </p:txBody>
      </p:sp>
      <p:pic>
        <p:nvPicPr>
          <p:cNvPr id="6" name="Picture 5" descr="A screenshot of a social media post&#10;&#10;Description automatically generated">
            <a:extLst>
              <a:ext uri="{FF2B5EF4-FFF2-40B4-BE49-F238E27FC236}">
                <a16:creationId xmlns:a16="http://schemas.microsoft.com/office/drawing/2014/main" id="{A8639E81-6B29-44A3-B988-0EB852CAE390}"/>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1178669" y="1143000"/>
            <a:ext cx="6575595" cy="410486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373306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9451" y="284383"/>
            <a:ext cx="7886700" cy="950284"/>
          </a:xfrm>
        </p:spPr>
        <p:txBody>
          <a:bodyPr>
            <a:normAutofit/>
          </a:bodyPr>
          <a:lstStyle/>
          <a:p>
            <a:r>
              <a:rPr lang="en-GB" dirty="0">
                <a:effectLst>
                  <a:outerShdw blurRad="38100" dist="38100" dir="2700000" algn="tl">
                    <a:srgbClr val="000000">
                      <a:alpha val="43137"/>
                    </a:srgbClr>
                  </a:outerShdw>
                </a:effectLst>
                <a:latin typeface="Arial Rounded MT Bold" charset="0"/>
                <a:ea typeface="Arial Rounded MT Bold" charset="0"/>
                <a:cs typeface="Arial Rounded MT Bold" charset="0"/>
              </a:rPr>
              <a:t>Be SMART!</a:t>
            </a:r>
            <a:endPar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endParaRPr>
          </a:p>
        </p:txBody>
      </p:sp>
      <p:pic>
        <p:nvPicPr>
          <p:cNvPr id="6" name="Content Placeholder 5" descr="A screenshot of a cell phone&#10;&#10;Description generated with very high confidence">
            <a:extLst>
              <a:ext uri="{FF2B5EF4-FFF2-40B4-BE49-F238E27FC236}">
                <a16:creationId xmlns:a16="http://schemas.microsoft.com/office/drawing/2014/main" id="{72C6B270-4140-44D3-ABB0-DD4EACDE5050}"/>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tretch>
            <a:fillRect/>
          </a:stretch>
        </p:blipFill>
        <p:spPr>
          <a:xfrm>
            <a:off x="1255706" y="1317871"/>
            <a:ext cx="6806745" cy="4247894"/>
          </a:xfrm>
        </p:spPr>
      </p:pic>
      <p:sp>
        <p:nvSpPr>
          <p:cNvPr id="4" name="Slide Number Placeholder 3"/>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9107607-E324-4BFB-90F7-04D3B077806B}" type="slidenum">
              <a:rPr kumimoji="0" lang="en-GB" altLang="en-US" sz="1200" b="0" i="0" u="none" strike="noStrike" kern="1200" cap="none" spc="0" normalizeH="0" baseline="0" noProof="0" smtClean="0">
                <a:ln>
                  <a:noFill/>
                </a:ln>
                <a:solidFill>
                  <a:prstClr val="black">
                    <a:tint val="75000"/>
                  </a:prstClr>
                </a:solidFill>
                <a:effectLst/>
                <a:uLnTx/>
                <a:uFillTx/>
                <a:latin typeface="Corbe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GB" altLang="en-US" sz="1200" b="0" i="0" u="none" strike="noStrike" kern="1200" cap="none" spc="0" normalizeH="0" baseline="0" noProof="0">
              <a:ln>
                <a:noFill/>
              </a:ln>
              <a:solidFill>
                <a:prstClr val="black">
                  <a:tint val="75000"/>
                </a:prstClr>
              </a:solidFill>
              <a:effectLst/>
              <a:uLnTx/>
              <a:uFillTx/>
              <a:latin typeface="Corbel" pitchFamily="34" charset="0"/>
              <a:ea typeface="+mn-ea"/>
              <a:cs typeface="Arial" pitchFamily="34" charset="0"/>
            </a:endParaRPr>
          </a:p>
        </p:txBody>
      </p:sp>
    </p:spTree>
    <p:extLst>
      <p:ext uri="{BB962C8B-B14F-4D97-AF65-F5344CB8AC3E}">
        <p14:creationId xmlns:p14="http://schemas.microsoft.com/office/powerpoint/2010/main" val="20704211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48" y="-48126"/>
            <a:ext cx="7886700" cy="950284"/>
          </a:xfrm>
        </p:spPr>
        <p:txBody>
          <a:bodyPr>
            <a:normAutofit/>
          </a:bodyPr>
          <a:lstStyle/>
          <a:p>
            <a:r>
              <a:rPr lang="en-GB" dirty="0">
                <a:latin typeface="Arial Rounded MT Bold" charset="0"/>
                <a:ea typeface="Arial Rounded MT Bold" charset="0"/>
                <a:cs typeface="Arial Rounded MT Bold" charset="0"/>
              </a:rPr>
              <a:t>Be SMART!</a:t>
            </a:r>
            <a:endParaRPr lang="en-US" dirty="0">
              <a:latin typeface="Arial Rounded MT Bold" charset="0"/>
              <a:ea typeface="Arial Rounded MT Bold" charset="0"/>
              <a:cs typeface="Arial Rounded MT Bold" charset="0"/>
            </a:endParaRPr>
          </a:p>
        </p:txBody>
      </p:sp>
      <p:sp>
        <p:nvSpPr>
          <p:cNvPr id="3" name="Content Placeholder 2"/>
          <p:cNvSpPr>
            <a:spLocks noGrp="1"/>
          </p:cNvSpPr>
          <p:nvPr>
            <p:ph idx="1"/>
          </p:nvPr>
        </p:nvSpPr>
        <p:spPr>
          <a:xfrm>
            <a:off x="439451" y="702645"/>
            <a:ext cx="8265093" cy="5024386"/>
          </a:xfrm>
        </p:spPr>
        <p:txBody>
          <a:bodyPr>
            <a:normAutofit/>
          </a:bodyPr>
          <a:lstStyle/>
          <a:p>
            <a:pPr marL="0" indent="0">
              <a:buNone/>
            </a:pPr>
            <a:endParaRPr lang="en-GB" dirty="0"/>
          </a:p>
          <a:p>
            <a:pPr marL="0" indent="0">
              <a:buNone/>
            </a:pPr>
            <a:r>
              <a:rPr lang="en-GB" sz="2900" dirty="0">
                <a:latin typeface="Calibri" panose="020F0502020204030204" pitchFamily="34" charset="0"/>
                <a:cs typeface="Calibri" panose="020F0502020204030204" pitchFamily="34" charset="0"/>
              </a:rPr>
              <a:t>You should use </a:t>
            </a:r>
            <a:r>
              <a:rPr lang="en-GB" sz="2900" b="1" dirty="0">
                <a:latin typeface="Calibri" panose="020F0502020204030204" pitchFamily="34" charset="0"/>
                <a:cs typeface="Calibri" panose="020F0502020204030204" pitchFamily="34" charset="0"/>
              </a:rPr>
              <a:t>SMART</a:t>
            </a:r>
            <a:r>
              <a:rPr lang="en-GB" sz="2900" dirty="0">
                <a:latin typeface="Calibri" panose="020F0502020204030204" pitchFamily="34" charset="0"/>
                <a:cs typeface="Calibri" panose="020F0502020204030204" pitchFamily="34" charset="0"/>
              </a:rPr>
              <a:t> Objectives in your Learning logs and you will also be asked to use them in your assignments and it is essential that you understand what this means before you start. </a:t>
            </a:r>
          </a:p>
          <a:p>
            <a:pPr marL="0" indent="0">
              <a:buNone/>
            </a:pPr>
            <a:endParaRPr lang="en-GB" sz="2900" dirty="0">
              <a:latin typeface="Calibri" panose="020F0502020204030204" pitchFamily="34" charset="0"/>
              <a:cs typeface="Calibri" panose="020F0502020204030204" pitchFamily="34" charset="0"/>
            </a:endParaRPr>
          </a:p>
          <a:p>
            <a:pPr marL="0" indent="0">
              <a:buNone/>
            </a:pPr>
            <a:r>
              <a:rPr lang="en-GB" sz="2900" dirty="0">
                <a:latin typeface="Calibri" panose="020F0502020204030204" pitchFamily="34" charset="0"/>
                <a:cs typeface="Calibri" panose="020F0502020204030204" pitchFamily="34" charset="0"/>
              </a:rPr>
              <a:t>The last few slides give a brief overview of the difference between Goals and Objectives and what we mean by </a:t>
            </a:r>
            <a:r>
              <a:rPr lang="en-GB" sz="2900" b="1" dirty="0">
                <a:latin typeface="Calibri" panose="020F0502020204030204" pitchFamily="34" charset="0"/>
                <a:cs typeface="Calibri" panose="020F0502020204030204" pitchFamily="34" charset="0"/>
              </a:rPr>
              <a:t>SMART</a:t>
            </a:r>
            <a:r>
              <a:rPr lang="en-GB" sz="2900" dirty="0">
                <a:latin typeface="Calibri" panose="020F0502020204030204" pitchFamily="34" charset="0"/>
                <a:cs typeface="Calibri" panose="020F0502020204030204" pitchFamily="34" charset="0"/>
              </a:rPr>
              <a:t> Objectives. </a:t>
            </a:r>
          </a:p>
        </p:txBody>
      </p:sp>
      <p:sp>
        <p:nvSpPr>
          <p:cNvPr id="4" name="Slide Number Placeholder 3"/>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9107607-E324-4BFB-90F7-04D3B077806B}" type="slidenum">
              <a:rPr kumimoji="0" lang="en-GB" altLang="en-US" sz="1200" b="0" i="0" u="none" strike="noStrike" kern="1200" cap="none" spc="0" normalizeH="0" baseline="0" noProof="0" smtClean="0">
                <a:ln>
                  <a:noFill/>
                </a:ln>
                <a:solidFill>
                  <a:prstClr val="black">
                    <a:tint val="75000"/>
                  </a:prstClr>
                </a:solidFill>
                <a:effectLst/>
                <a:uLnTx/>
                <a:uFillTx/>
                <a:latin typeface="Corbe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a:ln>
                <a:noFill/>
              </a:ln>
              <a:solidFill>
                <a:prstClr val="black">
                  <a:tint val="75000"/>
                </a:prstClr>
              </a:solidFill>
              <a:effectLst/>
              <a:uLnTx/>
              <a:uFillTx/>
              <a:latin typeface="Corbel" pitchFamily="34" charset="0"/>
              <a:ea typeface="+mn-ea"/>
              <a:cs typeface="Arial" pitchFamily="34" charset="0"/>
            </a:endParaRPr>
          </a:p>
        </p:txBody>
      </p:sp>
    </p:spTree>
    <p:extLst>
      <p:ext uri="{BB962C8B-B14F-4D97-AF65-F5344CB8AC3E}">
        <p14:creationId xmlns:p14="http://schemas.microsoft.com/office/powerpoint/2010/main" val="12681128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36525"/>
            <a:ext cx="7886700" cy="841664"/>
          </a:xfrm>
        </p:spPr>
        <p:txBody>
          <a:bodyPr/>
          <a:lstStyle/>
          <a:p>
            <a:r>
              <a:rPr lang="en-GB" sz="3200" dirty="0">
                <a:effectLst>
                  <a:outerShdw blurRad="38100" dist="38100" dir="2700000" algn="tl">
                    <a:srgbClr val="000000">
                      <a:alpha val="43137"/>
                    </a:srgbClr>
                  </a:outerShdw>
                </a:effectLst>
                <a:latin typeface="Arial Rounded MT Bold" charset="0"/>
                <a:ea typeface="Arial Rounded MT Bold" charset="0"/>
                <a:cs typeface="Arial Rounded MT Bold" charset="0"/>
              </a:rPr>
              <a:t>SMART Objectives</a:t>
            </a:r>
            <a:endPar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endParaRPr>
          </a:p>
        </p:txBody>
      </p:sp>
      <p:sp>
        <p:nvSpPr>
          <p:cNvPr id="3" name="Content Placeholder 2"/>
          <p:cNvSpPr>
            <a:spLocks noGrp="1"/>
          </p:cNvSpPr>
          <p:nvPr>
            <p:ph idx="1"/>
          </p:nvPr>
        </p:nvSpPr>
        <p:spPr>
          <a:xfrm>
            <a:off x="492392" y="1376740"/>
            <a:ext cx="8159215" cy="4104519"/>
          </a:xfrm>
        </p:spPr>
        <p:txBody>
          <a:bodyPr>
            <a:normAutofit fontScale="40000" lnSpcReduction="20000"/>
          </a:bodyPr>
          <a:lstStyle/>
          <a:p>
            <a:pPr marL="0" indent="0">
              <a:buNone/>
            </a:pPr>
            <a:r>
              <a:rPr lang="en-GB" sz="6000" dirty="0">
                <a:latin typeface="Calibri" panose="020F0502020204030204" pitchFamily="34" charset="0"/>
                <a:cs typeface="Calibri" panose="020F0502020204030204" pitchFamily="34" charset="0"/>
              </a:rPr>
              <a:t>This refers to an acronym (</a:t>
            </a:r>
            <a:r>
              <a:rPr lang="en-GB" sz="60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S.M.A.R.T.</a:t>
            </a:r>
            <a:r>
              <a:rPr lang="en-GB" sz="6000" dirty="0">
                <a:latin typeface="Calibri" panose="020F0502020204030204" pitchFamily="34" charset="0"/>
                <a:cs typeface="Calibri" panose="020F0502020204030204" pitchFamily="34" charset="0"/>
              </a:rPr>
              <a:t>) built around the five leading measures of a focused plan or project</a:t>
            </a:r>
            <a:r>
              <a:rPr lang="en-GB" sz="5600" dirty="0">
                <a:latin typeface="Calibri" panose="020F0502020204030204" pitchFamily="34" charset="0"/>
                <a:cs typeface="Calibri" panose="020F0502020204030204" pitchFamily="34" charset="0"/>
              </a:rPr>
              <a:t>. </a:t>
            </a:r>
          </a:p>
          <a:p>
            <a:pPr marL="0" indent="0">
              <a:buNone/>
            </a:pPr>
            <a:endParaRPr lang="en-GB" sz="5600" dirty="0">
              <a:latin typeface="Calibri" panose="020F0502020204030204" pitchFamily="34" charset="0"/>
              <a:cs typeface="Calibri" panose="020F0502020204030204" pitchFamily="34" charset="0"/>
            </a:endParaRPr>
          </a:p>
          <a:p>
            <a:pPr marL="0" indent="0">
              <a:buNone/>
            </a:pPr>
            <a:r>
              <a:rPr lang="en-GB" sz="6200" dirty="0">
                <a:effectLst>
                  <a:outerShdw blurRad="38100" dist="38100" dir="2700000" algn="tl">
                    <a:srgbClr val="000000">
                      <a:alpha val="43137"/>
                    </a:srgbClr>
                  </a:outerShdw>
                </a:effectLst>
                <a:latin typeface="Arial Rounded MT Bold" panose="020F0704030504030204" pitchFamily="34" charset="0"/>
              </a:rPr>
              <a:t>Specific</a:t>
            </a:r>
            <a:r>
              <a:rPr lang="en-GB" sz="6200" dirty="0">
                <a:latin typeface="Arial Rounded MT Bold" panose="020F0704030504030204" pitchFamily="34" charset="0"/>
              </a:rPr>
              <a:t> </a:t>
            </a:r>
          </a:p>
          <a:p>
            <a:pPr marL="0" indent="0">
              <a:buNone/>
            </a:pPr>
            <a:r>
              <a:rPr lang="en-GB" sz="5600" dirty="0">
                <a:latin typeface="Calibri" panose="020F0502020204030204" pitchFamily="34" charset="0"/>
                <a:cs typeface="Calibri" panose="020F0502020204030204" pitchFamily="34" charset="0"/>
              </a:rPr>
              <a:t>What exactly are we going to do, with or for whom?</a:t>
            </a:r>
          </a:p>
          <a:p>
            <a:pPr marL="0" indent="0">
              <a:buNone/>
            </a:pPr>
            <a:r>
              <a:rPr lang="en-GB" sz="5600" dirty="0">
                <a:latin typeface="Calibri" panose="020F0502020204030204" pitchFamily="34" charset="0"/>
                <a:cs typeface="Calibri" panose="020F0502020204030204" pitchFamily="34" charset="0"/>
              </a:rPr>
              <a:t>A specific outcome or a precise objective to be accomplished is clearly defined. The outcome is stated in numbers, percentages, reach etc.</a:t>
            </a:r>
          </a:p>
          <a:p>
            <a:pPr marL="0" indent="0">
              <a:buNone/>
            </a:pPr>
            <a:endParaRPr lang="en-GB" dirty="0"/>
          </a:p>
          <a:p>
            <a:pPr marL="0" indent="0">
              <a:buNone/>
            </a:pPr>
            <a:r>
              <a:rPr lang="en-GB" sz="6200" dirty="0">
                <a:effectLst>
                  <a:outerShdw blurRad="38100" dist="38100" dir="2700000" algn="tl">
                    <a:srgbClr val="000000">
                      <a:alpha val="43137"/>
                    </a:srgbClr>
                  </a:outerShdw>
                </a:effectLst>
                <a:latin typeface="Arial Rounded MT Bold" panose="020F0704030504030204" pitchFamily="34" charset="0"/>
              </a:rPr>
              <a:t>Measurable</a:t>
            </a:r>
            <a:r>
              <a:rPr lang="en-GB" dirty="0"/>
              <a:t> </a:t>
            </a:r>
          </a:p>
          <a:p>
            <a:pPr marL="0" indent="0">
              <a:buNone/>
            </a:pPr>
            <a:r>
              <a:rPr lang="en-GB" sz="5600" dirty="0">
                <a:latin typeface="Calibri" panose="020F0502020204030204" pitchFamily="34" charset="0"/>
                <a:cs typeface="Calibri" panose="020F0502020204030204" pitchFamily="34" charset="0"/>
              </a:rPr>
              <a:t>Is it measurable and how can WE measure it?</a:t>
            </a:r>
          </a:p>
          <a:p>
            <a:pPr marL="0" indent="0">
              <a:buNone/>
            </a:pPr>
            <a:r>
              <a:rPr lang="en-GB" sz="5600" dirty="0">
                <a:latin typeface="Calibri" panose="020F0502020204030204" pitchFamily="34" charset="0"/>
                <a:cs typeface="Calibri" panose="020F0502020204030204" pitchFamily="34" charset="0"/>
              </a:rPr>
              <a:t>All activities should be measurable at some level and the measurement source can be identified. </a:t>
            </a:r>
          </a:p>
          <a:p>
            <a:pPr marL="0" indent="0">
              <a:buNone/>
            </a:pPr>
            <a:endParaRPr lang="en-GB" dirty="0"/>
          </a:p>
          <a:p>
            <a:endParaRPr lang="en-US" dirty="0"/>
          </a:p>
        </p:txBody>
      </p:sp>
      <p:sp>
        <p:nvSpPr>
          <p:cNvPr id="4" name="Slide Number Placeholder 3"/>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9107607-E324-4BFB-90F7-04D3B077806B}" type="slidenum">
              <a:rPr kumimoji="0" lang="en-GB" altLang="en-US" sz="1200" b="0" i="0" u="none" strike="noStrike" kern="1200" cap="none" spc="0" normalizeH="0" baseline="0" noProof="0" smtClean="0">
                <a:ln>
                  <a:noFill/>
                </a:ln>
                <a:solidFill>
                  <a:prstClr val="black">
                    <a:tint val="75000"/>
                  </a:prstClr>
                </a:solidFill>
                <a:effectLst/>
                <a:uLnTx/>
                <a:uFillTx/>
                <a:latin typeface="Corbe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GB" altLang="en-US" sz="1200" b="0" i="0" u="none" strike="noStrike" kern="1200" cap="none" spc="0" normalizeH="0" baseline="0" noProof="0">
              <a:ln>
                <a:noFill/>
              </a:ln>
              <a:solidFill>
                <a:prstClr val="black">
                  <a:tint val="75000"/>
                </a:prstClr>
              </a:solidFill>
              <a:effectLst/>
              <a:uLnTx/>
              <a:uFillTx/>
              <a:latin typeface="Corbel" pitchFamily="34" charset="0"/>
              <a:ea typeface="+mn-ea"/>
              <a:cs typeface="Arial" pitchFamily="34" charset="0"/>
            </a:endParaRPr>
          </a:p>
        </p:txBody>
      </p:sp>
    </p:spTree>
    <p:extLst>
      <p:ext uri="{BB962C8B-B14F-4D97-AF65-F5344CB8AC3E}">
        <p14:creationId xmlns:p14="http://schemas.microsoft.com/office/powerpoint/2010/main" val="24600285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49" y="121342"/>
            <a:ext cx="7886700" cy="845014"/>
          </a:xfrm>
        </p:spPr>
        <p:txBody>
          <a:bodyPr/>
          <a:lstStyle/>
          <a:p>
            <a:r>
              <a:rPr lang="en-GB" sz="3200" dirty="0">
                <a:effectLst>
                  <a:outerShdw blurRad="38100" dist="38100" dir="2700000" algn="tl">
                    <a:srgbClr val="000000">
                      <a:alpha val="43137"/>
                    </a:srgbClr>
                  </a:outerShdw>
                </a:effectLst>
                <a:latin typeface="Arial Rounded MT Bold" charset="0"/>
                <a:ea typeface="Arial Rounded MT Bold" charset="0"/>
                <a:cs typeface="Arial Rounded MT Bold" charset="0"/>
              </a:rPr>
              <a:t>SMART Objectives</a:t>
            </a:r>
            <a:endPar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endParaRPr>
          </a:p>
        </p:txBody>
      </p:sp>
      <p:sp>
        <p:nvSpPr>
          <p:cNvPr id="3" name="Content Placeholder 2"/>
          <p:cNvSpPr>
            <a:spLocks noGrp="1"/>
          </p:cNvSpPr>
          <p:nvPr>
            <p:ph idx="1"/>
          </p:nvPr>
        </p:nvSpPr>
        <p:spPr>
          <a:xfrm>
            <a:off x="527585" y="790037"/>
            <a:ext cx="8159215" cy="4841835"/>
          </a:xfrm>
        </p:spPr>
        <p:txBody>
          <a:bodyPr>
            <a:normAutofit fontScale="25000" lnSpcReduction="20000"/>
          </a:bodyPr>
          <a:lstStyle/>
          <a:p>
            <a:pPr marL="0" indent="0">
              <a:buNone/>
            </a:pPr>
            <a:endParaRPr lang="en-GB" dirty="0"/>
          </a:p>
          <a:p>
            <a:pPr marL="0" indent="0">
              <a:buNone/>
            </a:pPr>
            <a:r>
              <a:rPr lang="en-GB" sz="96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Achievable </a:t>
            </a:r>
          </a:p>
          <a:p>
            <a:pPr marL="0" indent="0">
              <a:buNone/>
            </a:pPr>
            <a:r>
              <a:rPr lang="en-GB" sz="9600" dirty="0">
                <a:latin typeface="Calibri" panose="020F0502020204030204" pitchFamily="34" charset="0"/>
                <a:cs typeface="Calibri" panose="020F0502020204030204" pitchFamily="34" charset="0"/>
              </a:rPr>
              <a:t>Can we get it done in the proposed timeframe/in this political climate for this amount of money?</a:t>
            </a:r>
          </a:p>
          <a:p>
            <a:pPr marL="0" indent="0">
              <a:buNone/>
            </a:pPr>
            <a:r>
              <a:rPr lang="en-GB" sz="9600" dirty="0">
                <a:latin typeface="Calibri" panose="020F0502020204030204" pitchFamily="34" charset="0"/>
                <a:cs typeface="Calibri" panose="020F0502020204030204" pitchFamily="34" charset="0"/>
              </a:rPr>
              <a:t>The objective must be achievable given the market conditions, time period, resources allocated, etc.</a:t>
            </a:r>
          </a:p>
          <a:p>
            <a:pPr marL="0" indent="0">
              <a:buNone/>
            </a:pPr>
            <a:r>
              <a:rPr lang="en-GB" sz="96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Realistic</a:t>
            </a:r>
          </a:p>
          <a:p>
            <a:pPr marL="0" indent="0">
              <a:buNone/>
            </a:pPr>
            <a:r>
              <a:rPr lang="en-GB" sz="9600" dirty="0">
                <a:latin typeface="Calibri" panose="020F0502020204030204" pitchFamily="34" charset="0"/>
                <a:cs typeface="Calibri" panose="020F0502020204030204" pitchFamily="34" charset="0"/>
              </a:rPr>
              <a:t>Will this objective lead to the desired results?</a:t>
            </a:r>
          </a:p>
          <a:p>
            <a:pPr marL="0" indent="0">
              <a:buNone/>
            </a:pPr>
            <a:r>
              <a:rPr lang="en-GB" sz="9600" dirty="0">
                <a:latin typeface="Calibri" panose="020F0502020204030204" pitchFamily="34" charset="0"/>
                <a:cs typeface="Calibri" panose="020F0502020204030204" pitchFamily="34" charset="0"/>
              </a:rPr>
              <a:t>This means that the outcome directly supports the vision or long term plan/goal of the organisation or individual.</a:t>
            </a:r>
          </a:p>
          <a:p>
            <a:pPr marL="0" indent="0">
              <a:buNone/>
            </a:pPr>
            <a:endParaRPr lang="en-GB" sz="5000" dirty="0">
              <a:latin typeface="Calibri" panose="020F0502020204030204" pitchFamily="34" charset="0"/>
              <a:cs typeface="Calibri" panose="020F0502020204030204" pitchFamily="34" charset="0"/>
            </a:endParaRPr>
          </a:p>
          <a:p>
            <a:pPr marL="0" indent="0">
              <a:buNone/>
            </a:pPr>
            <a:r>
              <a:rPr lang="en-GB" sz="96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Time bound/framed </a:t>
            </a:r>
          </a:p>
          <a:p>
            <a:pPr marL="0" indent="0">
              <a:buNone/>
            </a:pPr>
            <a:r>
              <a:rPr lang="en-GB" sz="9600" dirty="0">
                <a:latin typeface="Calibri" panose="020F0502020204030204" pitchFamily="34" charset="0"/>
                <a:cs typeface="Calibri" panose="020F0502020204030204" pitchFamily="34" charset="0"/>
              </a:rPr>
              <a:t>When will we accomplish this objective?</a:t>
            </a:r>
          </a:p>
          <a:p>
            <a:pPr marL="0" indent="0">
              <a:buNone/>
            </a:pPr>
            <a:r>
              <a:rPr lang="en-GB" sz="9600" dirty="0">
                <a:latin typeface="Calibri" panose="020F0502020204030204" pitchFamily="34" charset="0"/>
                <a:cs typeface="Calibri" panose="020F0502020204030204" pitchFamily="34" charset="0"/>
              </a:rPr>
              <a:t>This means stating clearly and precisely exactly when the objective will be achieved.</a:t>
            </a:r>
          </a:p>
          <a:p>
            <a:endParaRPr lang="en-US" dirty="0"/>
          </a:p>
        </p:txBody>
      </p:sp>
      <p:sp>
        <p:nvSpPr>
          <p:cNvPr id="4" name="Slide Number Placeholder 3"/>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9107607-E324-4BFB-90F7-04D3B077806B}" type="slidenum">
              <a:rPr kumimoji="0" lang="en-GB" altLang="en-US" sz="1200" b="0" i="0" u="none" strike="noStrike" kern="1200" cap="none" spc="0" normalizeH="0" baseline="0" noProof="0" smtClean="0">
                <a:ln>
                  <a:noFill/>
                </a:ln>
                <a:solidFill>
                  <a:prstClr val="black">
                    <a:tint val="75000"/>
                  </a:prstClr>
                </a:solidFill>
                <a:effectLst/>
                <a:uLnTx/>
                <a:uFillTx/>
                <a:latin typeface="Corbe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GB" altLang="en-US" sz="1200" b="0" i="0" u="none" strike="noStrike" kern="1200" cap="none" spc="0" normalizeH="0" baseline="0" noProof="0">
              <a:ln>
                <a:noFill/>
              </a:ln>
              <a:solidFill>
                <a:prstClr val="black">
                  <a:tint val="75000"/>
                </a:prstClr>
              </a:solidFill>
              <a:effectLst/>
              <a:uLnTx/>
              <a:uFillTx/>
              <a:latin typeface="Corbel" pitchFamily="34" charset="0"/>
              <a:ea typeface="+mn-ea"/>
              <a:cs typeface="Arial" pitchFamily="34" charset="0"/>
            </a:endParaRPr>
          </a:p>
        </p:txBody>
      </p:sp>
    </p:spTree>
    <p:extLst>
      <p:ext uri="{BB962C8B-B14F-4D97-AF65-F5344CB8AC3E}">
        <p14:creationId xmlns:p14="http://schemas.microsoft.com/office/powerpoint/2010/main" val="38219700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49" y="136525"/>
            <a:ext cx="7886700" cy="827816"/>
          </a:xfrm>
        </p:spPr>
        <p:txBody>
          <a:bodyPr/>
          <a:lstStyle/>
          <a:p>
            <a:r>
              <a:rPr lang="en-GB" sz="3200" dirty="0">
                <a:effectLst>
                  <a:outerShdw blurRad="38100" dist="38100" dir="2700000" algn="tl">
                    <a:srgbClr val="000000">
                      <a:alpha val="43137"/>
                    </a:srgbClr>
                  </a:outerShdw>
                </a:effectLst>
                <a:latin typeface="Arial Rounded MT Bold" charset="0"/>
                <a:ea typeface="Arial Rounded MT Bold" charset="0"/>
                <a:cs typeface="Arial Rounded MT Bold" charset="0"/>
              </a:rPr>
              <a:t>Goals and Objectives</a:t>
            </a:r>
            <a:endPar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endParaRPr>
          </a:p>
        </p:txBody>
      </p:sp>
      <p:sp>
        <p:nvSpPr>
          <p:cNvPr id="3" name="Content Placeholder 2"/>
          <p:cNvSpPr>
            <a:spLocks noGrp="1"/>
          </p:cNvSpPr>
          <p:nvPr>
            <p:ph idx="1"/>
          </p:nvPr>
        </p:nvSpPr>
        <p:spPr>
          <a:xfrm>
            <a:off x="421707" y="964341"/>
            <a:ext cx="8265093" cy="4350512"/>
          </a:xfrm>
        </p:spPr>
        <p:txBody>
          <a:bodyPr>
            <a:normAutofit fontScale="25000" lnSpcReduction="20000"/>
          </a:bodyPr>
          <a:lstStyle/>
          <a:p>
            <a:pPr marL="0" indent="0">
              <a:buNone/>
            </a:pPr>
            <a:endParaRPr lang="en-GB" dirty="0"/>
          </a:p>
          <a:p>
            <a:pPr marL="0" indent="0">
              <a:buNone/>
            </a:pPr>
            <a:r>
              <a:rPr lang="en-GB" sz="80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Goals vs. Objectives</a:t>
            </a:r>
          </a:p>
          <a:p>
            <a:pPr marL="0" indent="0">
              <a:buNone/>
            </a:pPr>
            <a:r>
              <a:rPr lang="en-GB" sz="9600" dirty="0">
                <a:latin typeface="Calibri" panose="020F0502020204030204" pitchFamily="34" charset="0"/>
                <a:cs typeface="Calibri" panose="020F0502020204030204" pitchFamily="34" charset="0"/>
              </a:rPr>
              <a:t>Understanding the differences between a goal and an objective can be confusing.</a:t>
            </a:r>
          </a:p>
          <a:p>
            <a:pPr marL="0" indent="0">
              <a:buNone/>
            </a:pPr>
            <a:endParaRPr lang="en-GB" sz="8000" dirty="0">
              <a:latin typeface="Calibri" panose="020F0502020204030204" pitchFamily="34" charset="0"/>
              <a:cs typeface="Calibri" panose="020F0502020204030204" pitchFamily="34" charset="0"/>
            </a:endParaRPr>
          </a:p>
          <a:p>
            <a:pPr marL="0" indent="0">
              <a:buNone/>
            </a:pPr>
            <a:r>
              <a:rPr lang="en-GB" sz="80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Goals: </a:t>
            </a:r>
          </a:p>
          <a:p>
            <a:pPr marL="0" indent="0">
              <a:buNone/>
            </a:pPr>
            <a:r>
              <a:rPr lang="en-GB" sz="9600" dirty="0">
                <a:latin typeface="Calibri" panose="020F0502020204030204" pitchFamily="34" charset="0"/>
                <a:cs typeface="Calibri" panose="020F0502020204030204" pitchFamily="34" charset="0"/>
              </a:rPr>
              <a:t>Goals are broad, brief statements of intent that provide focus or vision for planning.</a:t>
            </a:r>
          </a:p>
          <a:p>
            <a:pPr marL="0" indent="0">
              <a:buNone/>
            </a:pPr>
            <a:r>
              <a:rPr lang="en-GB" sz="9600" dirty="0">
                <a:latin typeface="Calibri" panose="020F0502020204030204" pitchFamily="34" charset="0"/>
                <a:cs typeface="Calibri" panose="020F0502020204030204" pitchFamily="34" charset="0"/>
              </a:rPr>
              <a:t>They are non-specific, non-measurable and cannot always be attained. </a:t>
            </a:r>
          </a:p>
          <a:p>
            <a:pPr marL="0" indent="0">
              <a:buNone/>
            </a:pPr>
            <a:endParaRPr lang="en-GB" sz="8000" dirty="0">
              <a:latin typeface="Calibri" panose="020F0502020204030204" pitchFamily="34" charset="0"/>
              <a:cs typeface="Calibri" panose="020F0502020204030204" pitchFamily="34" charset="0"/>
            </a:endParaRPr>
          </a:p>
          <a:p>
            <a:pPr marL="0" indent="0">
              <a:buNone/>
            </a:pPr>
            <a:r>
              <a:rPr lang="en-GB" sz="80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Objectives:</a:t>
            </a:r>
          </a:p>
          <a:p>
            <a:pPr marL="0" indent="0">
              <a:buNone/>
            </a:pPr>
            <a:r>
              <a:rPr lang="en-GB" sz="9600" dirty="0">
                <a:latin typeface="Calibri" panose="020F0502020204030204" pitchFamily="34" charset="0"/>
                <a:cs typeface="Calibri" panose="020F0502020204030204" pitchFamily="34" charset="0"/>
              </a:rPr>
              <a:t>Objectives are meant to be realistic, achievable targets for a program or project and can help you concentrate on what matters now.</a:t>
            </a:r>
          </a:p>
          <a:p>
            <a:pPr marL="0" indent="0">
              <a:buNone/>
            </a:pPr>
            <a:endParaRPr lang="en-GB" sz="7200" dirty="0">
              <a:latin typeface="Calibri" panose="020F0502020204030204" pitchFamily="34" charset="0"/>
              <a:cs typeface="Calibri" panose="020F0502020204030204" pitchFamily="34" charset="0"/>
            </a:endParaRPr>
          </a:p>
          <a:p>
            <a:pPr marL="0" indent="0">
              <a:buNone/>
            </a:pPr>
            <a:endParaRPr lang="en-GB" dirty="0"/>
          </a:p>
        </p:txBody>
      </p:sp>
      <p:sp>
        <p:nvSpPr>
          <p:cNvPr id="4" name="Slide Number Placeholder 3"/>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9107607-E324-4BFB-90F7-04D3B077806B}" type="slidenum">
              <a:rPr kumimoji="0" lang="en-GB" altLang="en-US" sz="1200" b="0" i="0" u="none" strike="noStrike" kern="1200" cap="none" spc="0" normalizeH="0" baseline="0" noProof="0" smtClean="0">
                <a:ln>
                  <a:noFill/>
                </a:ln>
                <a:solidFill>
                  <a:prstClr val="black">
                    <a:tint val="75000"/>
                  </a:prstClr>
                </a:solidFill>
                <a:effectLst/>
                <a:uLnTx/>
                <a:uFillTx/>
                <a:latin typeface="Corbel" pitchFamily="34" charset="0"/>
                <a:ea typeface="+mn-ea"/>
                <a:cs typeface="Arial"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GB" altLang="en-US" sz="1200" b="0" i="0" u="none" strike="noStrike" kern="1200" cap="none" spc="0" normalizeH="0" baseline="0" noProof="0">
              <a:ln>
                <a:noFill/>
              </a:ln>
              <a:solidFill>
                <a:prstClr val="black">
                  <a:tint val="75000"/>
                </a:prstClr>
              </a:solidFill>
              <a:effectLst/>
              <a:uLnTx/>
              <a:uFillTx/>
              <a:latin typeface="Corbel" pitchFamily="34" charset="0"/>
              <a:ea typeface="+mn-ea"/>
              <a:cs typeface="Arial" pitchFamily="34" charset="0"/>
            </a:endParaRPr>
          </a:p>
        </p:txBody>
      </p:sp>
    </p:spTree>
    <p:extLst>
      <p:ext uri="{BB962C8B-B14F-4D97-AF65-F5344CB8AC3E}">
        <p14:creationId xmlns:p14="http://schemas.microsoft.com/office/powerpoint/2010/main" val="826124643"/>
      </p:ext>
    </p:extLst>
  </p:cSld>
  <p:clrMapOvr>
    <a:masterClrMapping/>
  </p:clrMapOvr>
</p:sld>
</file>

<file path=ppt/theme/theme1.xml><?xml version="1.0" encoding="utf-8"?>
<a:theme xmlns:a="http://schemas.openxmlformats.org/drawingml/2006/main" name="Defaul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JA">
      <a:majorFont>
        <a:latin typeface="Arial Rounded MT Bold"/>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Default Theme" id="{2FD15C29-1987-4B56-B8CC-A231EB5F3597}" vid="{01FF006F-6B05-4DA5-8DEF-1BE6DE7C5707}"/>
    </a:ext>
  </a:extLst>
</a:theme>
</file>

<file path=ppt/theme/theme2.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Default Theme</Template>
  <TotalTime>16</TotalTime>
  <Words>881</Words>
  <Application>Microsoft Office PowerPoint</Application>
  <PresentationFormat>On-screen Show (4:3)</PresentationFormat>
  <Paragraphs>95</Paragraphs>
  <Slides>16</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16</vt:i4>
      </vt:variant>
    </vt:vector>
  </HeadingPairs>
  <TitlesOfParts>
    <vt:vector size="24" baseType="lpstr">
      <vt:lpstr>Arial</vt:lpstr>
      <vt:lpstr>Arial Rounded MT Bold</vt:lpstr>
      <vt:lpstr>Calibri</vt:lpstr>
      <vt:lpstr>Corbel</vt:lpstr>
      <vt:lpstr>Myriad Pro</vt:lpstr>
      <vt:lpstr>Wingdings</vt:lpstr>
      <vt:lpstr>Default Theme</vt:lpstr>
      <vt:lpstr>SftWP July 15</vt:lpstr>
      <vt:lpstr>BMSK4001  Academic &amp; Employability Skills  Learning Logs  and  SMART Objectives  </vt:lpstr>
      <vt:lpstr>  Learning Logs  and  SMART Objectives  </vt:lpstr>
      <vt:lpstr>Learning Logs</vt:lpstr>
      <vt:lpstr>What is a Learning Log?</vt:lpstr>
      <vt:lpstr>What is a Learning Log?</vt:lpstr>
      <vt:lpstr>How do I use a Session Learning Log?</vt:lpstr>
      <vt:lpstr>How do I use a Learning Log?</vt:lpstr>
      <vt:lpstr>How will it help me?</vt:lpstr>
      <vt:lpstr>How will it help me?</vt:lpstr>
      <vt:lpstr>Learning Logs</vt:lpstr>
      <vt:lpstr>Learning Logs</vt:lpstr>
      <vt:lpstr>Be SMART!</vt:lpstr>
      <vt:lpstr>Be SMART!</vt:lpstr>
      <vt:lpstr>SMART Objectives</vt:lpstr>
      <vt:lpstr>SMART Objectives</vt:lpstr>
      <vt:lpstr>Goals and Objectives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BMSK4001 Learning Logs and SMART Objectives</dc:title>
  <dc:creator>Julia Ault</dc:creator>
  <cp:lastModifiedBy>Julia Ault</cp:lastModifiedBy>
  <cp:revision>3</cp:revision>
  <dcterms:created xsi:type="dcterms:W3CDTF">2017-12-07T13:43:32Z</dcterms:created>
  <dcterms:modified xsi:type="dcterms:W3CDTF">2020-02-07T12:29:26Z</dcterms:modified>
</cp:coreProperties>
</file>