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4"/>
  </p:sldMasterIdLst>
  <p:notesMasterIdLst>
    <p:notesMasterId r:id="rId15"/>
  </p:notesMasterIdLst>
  <p:sldIdLst>
    <p:sldId id="256" r:id="rId5"/>
    <p:sldId id="257" r:id="rId6"/>
    <p:sldId id="258" r:id="rId7"/>
    <p:sldId id="259" r:id="rId8"/>
    <p:sldId id="260" r:id="rId9"/>
    <p:sldId id="261" r:id="rId10"/>
    <p:sldId id="262" r:id="rId11"/>
    <p:sldId id="263" r:id="rId12"/>
    <p:sldId id="264" r:id="rId13"/>
    <p:sldId id="265" r:id="rId14"/>
  </p:sldIdLst>
  <p:sldSz cx="14630400" cy="8229600"/>
  <p:notesSz cx="8229600" cy="14630400"/>
  <p:embeddedFontLst>
    <p:embeddedFont>
      <p:font typeface="Mukta Light" panose="020B0604020202020204" charset="0"/>
      <p:regular r:id="rId16"/>
    </p:embeddedFont>
    <p:embeddedFont>
      <p:font typeface="Prompt Medium" panose="020B0604020202020204" charset="-34"/>
      <p:regular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938480-C0FC-4671-BCFA-6013A3AE09E9}" v="2" dt="2026-03-15T00:04:44.7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font" Target="fonts/font2.fntdata"/><Relationship Id="rId2" Type="http://schemas.openxmlformats.org/officeDocument/2006/relationships/customXml" Target="../customXml/item2.xml"/><Relationship Id="rId16" Type="http://schemas.openxmlformats.org/officeDocument/2006/relationships/font" Target="fonts/font1.fntdata"/><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237019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a:solidFill>
                  <a:schemeClr val="tx1"/>
                </a:solidFill>
                <a:effectLst/>
                <a:latin typeface="+mn-lt"/>
                <a:ea typeface="+mn-ea"/>
                <a:cs typeface="+mn-cs"/>
              </a:rPr>
              <a:t>Slide 1</a:t>
            </a:r>
            <a:r>
              <a:rPr lang="en-GB" sz="1200" kern="1200">
                <a:solidFill>
                  <a:schemeClr val="tx1"/>
                </a:solidFill>
                <a:effectLst/>
                <a:latin typeface="+mn-lt"/>
                <a:ea typeface="+mn-ea"/>
                <a:cs typeface="+mn-cs"/>
              </a:rPr>
              <a:t> Assignment Title : Component 2 presentation Module Code : BMHP5023 Module : Introduction to Physiology Lecturer : Gillian Weaver Student Name : Pegah Erfani Student ID : 2426967</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a:solidFill>
                  <a:schemeClr val="tx1"/>
                </a:solidFill>
                <a:effectLst/>
                <a:latin typeface="+mn-lt"/>
                <a:ea typeface="+mn-ea"/>
                <a:cs typeface="+mn-cs"/>
              </a:rPr>
              <a:t>Slide 2</a:t>
            </a:r>
            <a:r>
              <a:rPr lang="en-GB" sz="1200" kern="1200">
                <a:solidFill>
                  <a:schemeClr val="tx1"/>
                </a:solidFill>
                <a:effectLst/>
                <a:latin typeface="+mn-lt"/>
                <a:ea typeface="+mn-ea"/>
                <a:cs typeface="+mn-cs"/>
              </a:rPr>
              <a:t> Care Plan for a Patient with a Chronic Respiratory Disease (COPD) Introduction Chronic respiratory diseases are long-term conditions that affect the airways and lungs. They are among the leading health issues in the United Kingdom and place a significant burden on individuals and healthcare systems. One of the most common chronic respiratory diseases is Chronic Obstructive Pulmonary Disease (COPD). COPD is a progressive disease that causes breathing difficulties due to airflow obstruction in the lungs. The condition is often linked to long-term smoking, air pollution, and occupational exposure to harmful particles. This assignment will describe the anatomy and physiology of the respiratory system and explain how COPD affects the functioning of this system. It will also present a suggested care plan for a fictional patient with COPD, including demographic information, risk factors, and evidence-based recommendations for care based on NHS and NICE guidelines.</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a:solidFill>
                  <a:schemeClr val="tx1"/>
                </a:solidFill>
                <a:effectLst/>
                <a:latin typeface="+mn-lt"/>
                <a:ea typeface="+mn-ea"/>
                <a:cs typeface="+mn-cs"/>
              </a:rPr>
              <a:t>Slide 3</a:t>
            </a:r>
            <a:r>
              <a:rPr lang="en-GB" sz="1200" kern="1200">
                <a:solidFill>
                  <a:schemeClr val="tx1"/>
                </a:solidFill>
                <a:effectLst/>
                <a:latin typeface="+mn-lt"/>
                <a:ea typeface="+mn-ea"/>
                <a:cs typeface="+mn-cs"/>
              </a:rPr>
              <a:t> Anatomy of the Respiratory System The respiratory system is responsible for breathing and the exchange of gases between the body and the environment. The main organs involved in the respiratory system include the nose, trachea, bronchi, bronchioles, lungs, and alveoli. Air enters the body through the nose or mouth and travels down the trachea, which divides into two bronchi that lead to the lungs. Inside the lungs, the bronchi branch into smaller bronchioles. At the end of these bronchioles are tiny air sacs called alveoli. The alveoli are surrounded by capillaries and are responsible for the exchange of oxygen and carbon dioxide. The diaphragm and intercostal muscles play an important role in breathing. When the diaphragm contracts, the lungs expand and air is drawn into the lungs. When it relaxes, air is pushed out of the lungs.</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a:solidFill>
                  <a:schemeClr val="tx1"/>
                </a:solidFill>
                <a:effectLst/>
                <a:latin typeface="+mn-lt"/>
                <a:ea typeface="+mn-ea"/>
                <a:cs typeface="+mn-cs"/>
              </a:rPr>
              <a:t>Slide 4</a:t>
            </a:r>
            <a:r>
              <a:rPr lang="en-GB" sz="1200" kern="1200">
                <a:solidFill>
                  <a:schemeClr val="tx1"/>
                </a:solidFill>
                <a:effectLst/>
                <a:latin typeface="+mn-lt"/>
                <a:ea typeface="+mn-ea"/>
                <a:cs typeface="+mn-cs"/>
              </a:rPr>
              <a:t> Physiology of the Respiratory System The main function of the respiratory system is gas exchange. Oxygen from inhaled air passes through the alveoli into the bloodstream, where it is transported to body tissues. At the same time, carbon dioxide, a waste product from cellular metabolism, moves from the blood into the alveoli and is exhaled. The respiratory system works together with the circulatory system to maintain oxygen levels in the body. Efficient functioning of the lungs ensures that tissues receive adequate oxygen to produce energy and maintain normal body processes.</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a:solidFill>
                  <a:schemeClr val="tx1"/>
                </a:solidFill>
                <a:effectLst/>
                <a:latin typeface="+mn-lt"/>
                <a:ea typeface="+mn-ea"/>
                <a:cs typeface="+mn-cs"/>
              </a:rPr>
              <a:t>Slide 5</a:t>
            </a:r>
            <a:r>
              <a:rPr lang="en-GB" sz="1200" kern="1200">
                <a:solidFill>
                  <a:schemeClr val="tx1"/>
                </a:solidFill>
                <a:effectLst/>
                <a:latin typeface="+mn-lt"/>
                <a:ea typeface="+mn-ea"/>
                <a:cs typeface="+mn-cs"/>
              </a:rPr>
              <a:t> Chronic Obstructive Pulmonary Disease (COPD) Chronic Obstructive Pulmonary Disease is a long-term lung condition that causes obstruction of airflow, making breathing difficult. COPD is a progressive disease, meaning that symptoms gradually worsen over time. COPD includes two main conditions: chronic bronchitis and emphysema. Chronic bronchitis causes inflammation and narrowing of the airways along with excessive mucus production. Emphysema damages the alveoli, reducing their ability to exchange gases effectively. Common symptoms of COPD include shortness of breath, persistent coughing, chest tightness, fatigue, and increased mucus production. The disease cannot be cured, but treatment and lifestyle changes can help manage symptoms and improve quality of life.</a:t>
            </a:r>
          </a:p>
          <a:p>
            <a:r>
              <a:rPr lang="en-GB" sz="1200" kern="1200">
                <a:solidFill>
                  <a:schemeClr val="tx1"/>
                </a:solidFill>
                <a:effectLst/>
                <a:latin typeface="+mn-lt"/>
                <a:ea typeface="+mn-ea"/>
                <a:cs typeface="+mn-cs"/>
              </a:rPr>
              <a:t>Impact of COPD on the Respiratory System COPD significantly affects the normal functioning of the respiratory system. The airways become inflamed and narrowed, making it difficult for air to move in and out of the lungs. In emphysema, the walls of the alveoli are damaged, reducing the surface area available for gas exchange. As a result, less oxygen enters the bloodstream and carbon dioxide removal becomes less efficient. This can lead to breathlessness, reduced physical activity, and fatigue. Over time, COPD may also lead to complications such as respiratory infections, heart problems, and decreased quality of life.</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a:solidFill>
                  <a:schemeClr val="tx1"/>
                </a:solidFill>
                <a:effectLst/>
                <a:latin typeface="+mn-lt"/>
                <a:ea typeface="+mn-ea"/>
                <a:cs typeface="+mn-cs"/>
              </a:rPr>
              <a:t>Slide 6</a:t>
            </a:r>
            <a:r>
              <a:rPr lang="en-GB" sz="1200" kern="1200">
                <a:solidFill>
                  <a:schemeClr val="tx1"/>
                </a:solidFill>
                <a:effectLst/>
                <a:latin typeface="+mn-lt"/>
                <a:ea typeface="+mn-ea"/>
                <a:cs typeface="+mn-cs"/>
              </a:rPr>
              <a:t> Fictional Patient Profile The fictional patient in this care plan is John Smith, a 68-year-old male living in London. He is a retired construction worker and lives with his wife. John has recently been diagnosed with moderate COPD. John smoked cigarettes for over 40 years before quitting two years ago. His previous occupation exposed him to dust and construction materials that may have contributed to lung damage. He currently experiences shortness of breath when walking long distances and often has a persistent cough. Risk Factors Several risk factors contribute to the development and progression of COPD. The most significant risk factor is long-term smoking. Exposure to air pollution, occupational dust, and chemical fumes also increases the likelihood of developing COPD. Other risk factors include increasing age, family history of lung disease, and low levels of physical activity. In the case of John Smith, his major risk factors include his history of smoking, occupational exposure to dust, and reduced physical activity after retirement.</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a:solidFill>
                  <a:schemeClr val="tx1"/>
                </a:solidFill>
                <a:effectLst/>
                <a:latin typeface="+mn-lt"/>
                <a:ea typeface="+mn-ea"/>
                <a:cs typeface="+mn-cs"/>
              </a:rPr>
              <a:t>Slide 7</a:t>
            </a:r>
            <a:r>
              <a:rPr lang="en-GB" sz="1200" kern="1200">
                <a:solidFill>
                  <a:schemeClr val="tx1"/>
                </a:solidFill>
                <a:effectLst/>
                <a:latin typeface="+mn-lt"/>
                <a:ea typeface="+mn-ea"/>
                <a:cs typeface="+mn-cs"/>
              </a:rPr>
              <a:t> Care Plan for the Patient The goal of the care plan is to improve the patient's breathing, reduce symptoms, prevent complications, and maintain quality of life. Care planning should be personalised and follow guidance from NHS and NICE. John's care plan includes medication management, lifestyle modifications, monitoring of symptoms, and regular healthcare reviews. Care Routine According to NHS and NICE guidelines, daily care for COPD patients should include proper use of prescribed medications such as bronchodilator inhalers and corticosteroids. Patients should be educated on correct inhaler techniques to ensure effective treatment. Regular physical activity and participation in pulmonary rehabilitation programmes are also recommended. These programmes help improve breathing, physical fitness, and overall wellbeing. A healthy diet and adequate hydration are important for maintaining strength and preventing infections. Vaccinations, such as the annual flu vaccine and pneumococcal vaccine, are also recommended to reduce the risk of respiratory infections.</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a:solidFill>
                  <a:schemeClr val="tx1"/>
                </a:solidFill>
                <a:effectLst/>
                <a:latin typeface="+mn-lt"/>
                <a:ea typeface="+mn-ea"/>
                <a:cs typeface="+mn-cs"/>
              </a:rPr>
              <a:t>Slide 8</a:t>
            </a:r>
            <a:r>
              <a:rPr lang="en-GB" sz="1200" kern="1200">
                <a:solidFill>
                  <a:schemeClr val="tx1"/>
                </a:solidFill>
                <a:effectLst/>
                <a:latin typeface="+mn-lt"/>
                <a:ea typeface="+mn-ea"/>
                <a:cs typeface="+mn-cs"/>
              </a:rPr>
              <a:t> Monitoring and Ongoing Care Monitoring the patient's condition is an important part of COPD management. Healthcare professionals should regularly assess lung function through spirometry tests. Oxygen saturation levels, symptom progression, and frequency of exacerbations should also be monitored. Patients should be advised to seek medical attention if they experience worsening symptoms such as increased breathlessness, severe coughing, or changes in sputum colour. Regular appointments with a GP or respiratory specialist are necessary to review treatment effectiveness and adjust medications if needed. Communication Effective communication between healthcare professionals and the patient is essential for successful management of COPD. Healthcare providers should ensure that patients clearly understand their condition, medications, and care routine. Patients should be encouraged to actively participate in decisions about their treatment. Education about lifestyle changes and self-management strategies can empower patients to take control of their health. Family members can also play a supportive role by helping patients follow their care plans and attend medical appointments. Ethical Considerations Ethical principles are important in healthcare practice. Healthcare professionals must respect patient autonomy, meaning that patients have the right to make informed decisions about their care. Confidentiality must also be maintained when handling patient information. Informed consent should be obtained before any treatment or intervention. Healthcare professionals should treat patients with dignity, respect, and fairness, ensuring equal access to healthcare services regardless of age, background, or health condition.</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a:solidFill>
                  <a:schemeClr val="tx1"/>
                </a:solidFill>
                <a:effectLst/>
                <a:latin typeface="+mn-lt"/>
                <a:ea typeface="+mn-ea"/>
                <a:cs typeface="+mn-cs"/>
              </a:rPr>
              <a:t>Slide 9</a:t>
            </a:r>
            <a:r>
              <a:rPr lang="en-GB" sz="1200" kern="1200">
                <a:solidFill>
                  <a:schemeClr val="tx1"/>
                </a:solidFill>
                <a:effectLst/>
                <a:latin typeface="+mn-lt"/>
                <a:ea typeface="+mn-ea"/>
                <a:cs typeface="+mn-cs"/>
              </a:rPr>
              <a:t> Conclusion Chronic Obstructive Pulmonary Disease is a common chronic respiratory condition that affects millions of people in the UK. Understanding the anatomy and physiology of the respiratory system helps explain how COPD disrupts normal lung function and causes breathing difficulties. A personalised care plan based on NHS and NICE guidelines can significantly improve the management of COPD. Through medication, lifestyle changes, monitoring, effective communication, and ethical care practices, patients can maintain better health and quality of life. </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a:solidFill>
                  <a:schemeClr val="tx1"/>
                </a:solidFill>
                <a:effectLst/>
                <a:latin typeface="+mn-lt"/>
                <a:ea typeface="+mn-ea"/>
                <a:cs typeface="+mn-cs"/>
              </a:rPr>
              <a:t>Slide 10 </a:t>
            </a:r>
            <a:r>
              <a:rPr lang="en-GB" sz="1200" kern="1200">
                <a:solidFill>
                  <a:schemeClr val="tx1"/>
                </a:solidFill>
                <a:effectLst/>
                <a:latin typeface="+mn-lt"/>
                <a:ea typeface="+mn-ea"/>
                <a:cs typeface="+mn-cs"/>
              </a:rPr>
              <a:t>References : NHS. (2023). Chronic Obstructive Pulmonary Disease (COPD). 2. NICE. (2018). Chronic Obstructive Pulmonary Disease in Over 16s: Diagnosis and Management (NG115). 3. World Health Organization. (2023). Chronic Respiratory Diseases. 4. British Lung Foundation. (2022). Understanding COPD. 5. NHS England. (2023). Respiratory Disease Management. 6. GOLD. (2023). Global Strategy for the Diagnosis, Management, and Prevention of COPD. 7. Public Health England. (2022). Respiratory Disease Profiles. 8. British Thoracic Society. (2021). COPD Guidelines. 9. Patient UK. (2022). Chronic Obstructive Pulmonary Disease Information. 10. National Institute for Health and Care Excellence (NICE). COPD Quality Standard</a:t>
            </a:r>
          </a:p>
          <a:p>
            <a:r>
              <a:rPr lang="en-GB" sz="1200" kern="1200">
                <a:solidFill>
                  <a:schemeClr val="tx1"/>
                </a:solidFill>
                <a:effectLst/>
                <a:latin typeface="+mn-lt"/>
                <a:ea typeface="+mn-ea"/>
                <a:cs typeface="+mn-cs"/>
              </a:rPr>
              <a:t> </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5.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1.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B0C23">
              <a:alpha val="95000"/>
            </a:srgbClr>
          </a:solidFill>
          <a:ln/>
        </p:spPr>
        <p:txBody>
          <a:bodyPr/>
          <a:lstStyle/>
          <a:p>
            <a:endParaRPr lang="en-GB"/>
          </a:p>
        </p:txBody>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B0C23">
              <a:alpha val="95000"/>
            </a:srgbClr>
          </a:solidFill>
          <a:ln/>
        </p:spPr>
        <p:txBody>
          <a:bodyPr/>
          <a:lstStyle/>
          <a:p>
            <a:endParaRPr lang="en-GB"/>
          </a:p>
        </p:txBody>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B0C23">
              <a:alpha val="95000"/>
            </a:srgbClr>
          </a:solidFill>
          <a:ln/>
        </p:spPr>
        <p:txBody>
          <a:bodyPr/>
          <a:lstStyle/>
          <a:p>
            <a:endParaRPr lang="en-GB"/>
          </a:p>
        </p:txBody>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B0C23">
              <a:alpha val="95000"/>
            </a:srgbClr>
          </a:solidFill>
          <a:ln/>
        </p:spPr>
        <p:txBody>
          <a:bodyPr/>
          <a:lstStyle/>
          <a:p>
            <a:endParaRPr lang="en-GB"/>
          </a:p>
        </p:txBody>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B0C23">
              <a:alpha val="95000"/>
            </a:srgbClr>
          </a:solidFill>
          <a:ln/>
        </p:spPr>
        <p:txBody>
          <a:bodyPr/>
          <a:lstStyle/>
          <a:p>
            <a:endParaRPr lang="en-GB"/>
          </a:p>
        </p:txBody>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B0C23">
              <a:alpha val="95000"/>
            </a:srgbClr>
          </a:solidFill>
          <a:ln/>
        </p:spPr>
        <p:txBody>
          <a:bodyPr/>
          <a:lstStyle/>
          <a:p>
            <a:endParaRPr lang="en-GB"/>
          </a:p>
        </p:txBody>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B0C23">
              <a:alpha val="95000"/>
            </a:srgbClr>
          </a:solidFill>
          <a:ln/>
        </p:spPr>
        <p:txBody>
          <a:bodyPr/>
          <a:lstStyle/>
          <a:p>
            <a:endParaRPr lang="en-GB"/>
          </a:p>
        </p:txBody>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B0C23">
              <a:alpha val="95000"/>
            </a:srgbClr>
          </a:solidFill>
          <a:ln/>
        </p:spPr>
        <p:txBody>
          <a:bodyPr/>
          <a:lstStyle/>
          <a:p>
            <a:endParaRPr lang="en-GB"/>
          </a:p>
        </p:txBody>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B0C23">
              <a:alpha val="95000"/>
            </a:srgbClr>
          </a:solidFill>
          <a:ln/>
        </p:spPr>
        <p:txBody>
          <a:bodyPr/>
          <a:lstStyle/>
          <a:p>
            <a:endParaRPr lang="en-GB"/>
          </a:p>
        </p:txBody>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0B0C23">
              <a:alpha val="95000"/>
            </a:srgbClr>
          </a:solidFill>
          <a:ln/>
        </p:spPr>
        <p:txBody>
          <a:bodyPr/>
          <a:lstStyle/>
          <a:p>
            <a:endParaRPr lang="en-GB"/>
          </a:p>
        </p:txBody>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3" Type="http://schemas.openxmlformats.org/officeDocument/2006/relationships/slideLayout" Target="../slideLayouts/slideLayout1.xml"/><Relationship Id="rId7" Type="http://schemas.openxmlformats.org/officeDocument/2006/relationships/image" Target="../media/image6.svg"/><Relationship Id="rId12" Type="http://schemas.openxmlformats.org/officeDocument/2006/relationships/image" Target="../media/image11.png"/><Relationship Id="rId2" Type="http://schemas.openxmlformats.org/officeDocument/2006/relationships/audio" Target="../media/media3.m4a"/><Relationship Id="rId16" Type="http://schemas.openxmlformats.org/officeDocument/2006/relationships/image" Target="../media/image3.png"/><Relationship Id="rId1" Type="http://schemas.microsoft.com/office/2007/relationships/media" Target="../media/media3.m4a"/><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png"/><Relationship Id="rId15" Type="http://schemas.openxmlformats.org/officeDocument/2006/relationships/image" Target="../media/image14.svg"/><Relationship Id="rId10" Type="http://schemas.openxmlformats.org/officeDocument/2006/relationships/image" Target="../media/image9.png"/><Relationship Id="rId4" Type="http://schemas.openxmlformats.org/officeDocument/2006/relationships/notesSlide" Target="../notesSlides/notesSlide3.xml"/><Relationship Id="rId9" Type="http://schemas.openxmlformats.org/officeDocument/2006/relationships/image" Target="../media/image8.svg"/><Relationship Id="rId14" Type="http://schemas.openxmlformats.org/officeDocument/2006/relationships/image" Target="../media/image1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17.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3.png"/><Relationship Id="rId3" Type="http://schemas.openxmlformats.org/officeDocument/2006/relationships/slideLayout" Target="../slideLayouts/slideLayout1.xml"/><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notesSlide" Target="../notesSlides/notesSlide7.xml"/><Relationship Id="rId9" Type="http://schemas.openxmlformats.org/officeDocument/2006/relationships/image" Target="../media/image2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10.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864037" y="2201228"/>
            <a:ext cx="3917394" cy="479346"/>
          </a:xfrm>
          <a:prstGeom prst="roundRect">
            <a:avLst>
              <a:gd name="adj" fmla="val 17306"/>
            </a:avLst>
          </a:prstGeom>
          <a:noFill/>
          <a:ln w="7620">
            <a:solidFill>
              <a:srgbClr val="A95B95"/>
            </a:solidFill>
            <a:prstDash val="solid"/>
          </a:ln>
        </p:spPr>
        <p:txBody>
          <a:bodyPr/>
          <a:lstStyle/>
          <a:p>
            <a:endParaRPr lang="en-GB"/>
          </a:p>
        </p:txBody>
      </p:sp>
      <p:sp>
        <p:nvSpPr>
          <p:cNvPr id="3" name="Text 1"/>
          <p:cNvSpPr/>
          <p:nvPr/>
        </p:nvSpPr>
        <p:spPr>
          <a:xfrm>
            <a:off x="1019770" y="2282904"/>
            <a:ext cx="3605927" cy="315992"/>
          </a:xfrm>
          <a:prstGeom prst="rect">
            <a:avLst/>
          </a:prstGeom>
          <a:noFill/>
          <a:ln/>
        </p:spPr>
        <p:txBody>
          <a:bodyPr wrap="none" lIns="0" tIns="0" rIns="0" bIns="0" rtlCol="0" anchor="t"/>
          <a:lstStyle/>
          <a:p>
            <a:pPr marL="0" indent="0" algn="l">
              <a:lnSpc>
                <a:spcPts val="2450"/>
              </a:lnSpc>
              <a:buNone/>
            </a:pPr>
            <a:r>
              <a:rPr lang="en-US" sz="1550">
                <a:latin typeface="Mukta Light" pitchFamily="34" charset="0"/>
                <a:ea typeface="Mukta Light" pitchFamily="34" charset="-122"/>
                <a:cs typeface="Mukta Light" pitchFamily="34" charset="-120"/>
              </a:rPr>
              <a:t>MODULE : INTRODUCTION TO PHYSIOLOGY</a:t>
            </a:r>
            <a:endParaRPr lang="en-US" sz="1550"/>
          </a:p>
        </p:txBody>
      </p:sp>
      <p:sp>
        <p:nvSpPr>
          <p:cNvPr id="4" name="Text 2"/>
          <p:cNvSpPr/>
          <p:nvPr/>
        </p:nvSpPr>
        <p:spPr>
          <a:xfrm>
            <a:off x="864037" y="2779276"/>
            <a:ext cx="12902327" cy="1371600"/>
          </a:xfrm>
          <a:prstGeom prst="rect">
            <a:avLst/>
          </a:prstGeom>
          <a:noFill/>
          <a:ln/>
        </p:spPr>
        <p:txBody>
          <a:bodyPr wrap="square" lIns="0" tIns="0" rIns="0" bIns="0" rtlCol="0" anchor="t"/>
          <a:lstStyle/>
          <a:p>
            <a:pPr marL="0" indent="0" algn="l">
              <a:lnSpc>
                <a:spcPts val="5400"/>
              </a:lnSpc>
              <a:buNone/>
            </a:pPr>
            <a:r>
              <a:rPr lang="en-US" sz="4300">
                <a:solidFill>
                  <a:schemeClr val="accent1"/>
                </a:solidFill>
                <a:latin typeface="Prompt Medium" pitchFamily="34" charset="0"/>
                <a:ea typeface="Prompt Medium" pitchFamily="34" charset="-122"/>
                <a:cs typeface="Prompt Medium" pitchFamily="34" charset="-120"/>
              </a:rPr>
              <a:t>Care Plan for a Patient with Chronic Respiratory Disease (COPD)</a:t>
            </a:r>
            <a:endParaRPr lang="en-US" sz="4300">
              <a:solidFill>
                <a:schemeClr val="accent1"/>
              </a:solidFill>
            </a:endParaRPr>
          </a:p>
        </p:txBody>
      </p:sp>
      <p:sp>
        <p:nvSpPr>
          <p:cNvPr id="5" name="Text 3"/>
          <p:cNvSpPr/>
          <p:nvPr/>
        </p:nvSpPr>
        <p:spPr>
          <a:xfrm>
            <a:off x="864037" y="4521160"/>
            <a:ext cx="12902327" cy="395049"/>
          </a:xfrm>
          <a:prstGeom prst="rect">
            <a:avLst/>
          </a:prstGeom>
          <a:noFill/>
          <a:ln/>
        </p:spPr>
        <p:txBody>
          <a:bodyPr wrap="none" lIns="0" tIns="0" rIns="0" bIns="0" rtlCol="0" anchor="t"/>
          <a:lstStyle/>
          <a:p>
            <a:pPr marL="0" indent="0" algn="l">
              <a:lnSpc>
                <a:spcPts val="3100"/>
              </a:lnSpc>
              <a:buNone/>
            </a:pPr>
            <a:r>
              <a:rPr lang="en-US" sz="1900">
                <a:latin typeface="Mukta Light" pitchFamily="34" charset="0"/>
                <a:ea typeface="Mukta Light" pitchFamily="34" charset="-122"/>
                <a:cs typeface="Mukta Light" pitchFamily="34" charset="-120"/>
              </a:rPr>
              <a:t>Assignment Title : Component 2 Presentation ;  Lecturer: Gillian Weaver  ;  Module Code: BMHP5023</a:t>
            </a:r>
            <a:endParaRPr lang="en-US" sz="1900"/>
          </a:p>
        </p:txBody>
      </p:sp>
      <p:sp>
        <p:nvSpPr>
          <p:cNvPr id="6" name="Shape 4"/>
          <p:cNvSpPr/>
          <p:nvPr/>
        </p:nvSpPr>
        <p:spPr>
          <a:xfrm>
            <a:off x="864037" y="5317260"/>
            <a:ext cx="12902327" cy="38457"/>
          </a:xfrm>
          <a:prstGeom prst="rect">
            <a:avLst/>
          </a:prstGeom>
          <a:solidFill>
            <a:srgbClr val="DAD8E9">
              <a:alpha val="50000"/>
            </a:srgbClr>
          </a:solidFill>
          <a:ln/>
        </p:spPr>
        <p:txBody>
          <a:bodyPr/>
          <a:lstStyle/>
          <a:p>
            <a:endParaRPr lang="en-GB"/>
          </a:p>
        </p:txBody>
      </p:sp>
      <p:sp>
        <p:nvSpPr>
          <p:cNvPr id="7" name="Text 5"/>
          <p:cNvSpPr/>
          <p:nvPr/>
        </p:nvSpPr>
        <p:spPr>
          <a:xfrm>
            <a:off x="864037" y="5633323"/>
            <a:ext cx="12902327" cy="395049"/>
          </a:xfrm>
          <a:prstGeom prst="rect">
            <a:avLst/>
          </a:prstGeom>
          <a:noFill/>
          <a:ln/>
        </p:spPr>
        <p:txBody>
          <a:bodyPr wrap="none" lIns="0" tIns="0" rIns="0" bIns="0" rtlCol="0" anchor="t"/>
          <a:lstStyle/>
          <a:p>
            <a:pPr marL="0" indent="0" algn="l">
              <a:lnSpc>
                <a:spcPts val="3100"/>
              </a:lnSpc>
              <a:buNone/>
            </a:pPr>
            <a:r>
              <a:rPr lang="en-US" sz="1900">
                <a:latin typeface="Mukta Light" pitchFamily="34" charset="0"/>
                <a:ea typeface="Mukta Light" pitchFamily="34" charset="-122"/>
                <a:cs typeface="Mukta Light" pitchFamily="34" charset="-120"/>
              </a:rPr>
              <a:t>Student Name: Pegah Erfani       Student ID: 2426967</a:t>
            </a:r>
            <a:endParaRPr lang="en-US" sz="1900"/>
          </a:p>
        </p:txBody>
      </p:sp>
      <p:pic>
        <p:nvPicPr>
          <p:cNvPr id="8" name="Slide one Title">
            <a:hlinkClick r:id="" action="ppaction://media"/>
            <a:extLst>
              <a:ext uri="{FF2B5EF4-FFF2-40B4-BE49-F238E27FC236}">
                <a16:creationId xmlns:a16="http://schemas.microsoft.com/office/drawing/2014/main" id="{F46E1B3B-328D-850E-6193-C15D6E7B5DD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144530" y="1716487"/>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2773"/>
    </mc:Choice>
    <mc:Fallback>
      <p:transition spd="slow" advTm="127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53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Shape 0"/>
          <p:cNvSpPr/>
          <p:nvPr/>
        </p:nvSpPr>
        <p:spPr>
          <a:xfrm>
            <a:off x="864037" y="1154192"/>
            <a:ext cx="1561624" cy="464106"/>
          </a:xfrm>
          <a:prstGeom prst="roundRect">
            <a:avLst>
              <a:gd name="adj" fmla="val 17874"/>
            </a:avLst>
          </a:prstGeom>
          <a:solidFill>
            <a:srgbClr val="321A2C"/>
          </a:solidFill>
          <a:ln/>
        </p:spPr>
        <p:txBody>
          <a:bodyPr/>
          <a:lstStyle/>
          <a:p>
            <a:endParaRPr lang="en-GB"/>
          </a:p>
        </p:txBody>
      </p:sp>
      <p:sp>
        <p:nvSpPr>
          <p:cNvPr id="3" name="Text 1"/>
          <p:cNvSpPr/>
          <p:nvPr/>
        </p:nvSpPr>
        <p:spPr>
          <a:xfrm>
            <a:off x="1012150" y="1228249"/>
            <a:ext cx="1265396" cy="315992"/>
          </a:xfrm>
          <a:prstGeom prst="rect">
            <a:avLst/>
          </a:prstGeom>
          <a:noFill/>
          <a:ln/>
        </p:spPr>
        <p:txBody>
          <a:bodyPr wrap="none" lIns="0" tIns="0" rIns="0" bIns="0" rtlCol="0" anchor="t"/>
          <a:lstStyle/>
          <a:p>
            <a:pPr marL="0" indent="0" algn="l">
              <a:lnSpc>
                <a:spcPts val="2450"/>
              </a:lnSpc>
              <a:buNone/>
            </a:pPr>
            <a:r>
              <a:rPr lang="en-US" sz="1550">
                <a:solidFill>
                  <a:schemeClr val="bg1"/>
                </a:solidFill>
                <a:latin typeface="Mukta Light" pitchFamily="34" charset="0"/>
                <a:ea typeface="Mukta Light" pitchFamily="34" charset="-122"/>
                <a:cs typeface="Mukta Light" pitchFamily="34" charset="-120"/>
              </a:rPr>
              <a:t>INTRODUCTION</a:t>
            </a:r>
            <a:endParaRPr lang="en-US" sz="1550">
              <a:solidFill>
                <a:schemeClr val="bg1"/>
              </a:solidFill>
            </a:endParaRPr>
          </a:p>
        </p:txBody>
      </p:sp>
      <p:sp>
        <p:nvSpPr>
          <p:cNvPr id="4" name="Text 2"/>
          <p:cNvSpPr/>
          <p:nvPr/>
        </p:nvSpPr>
        <p:spPr>
          <a:xfrm>
            <a:off x="864037" y="1717000"/>
            <a:ext cx="8725614" cy="685800"/>
          </a:xfrm>
          <a:prstGeom prst="rect">
            <a:avLst/>
          </a:prstGeom>
          <a:noFill/>
          <a:ln/>
        </p:spPr>
        <p:txBody>
          <a:bodyPr wrap="none" lIns="0" tIns="0" rIns="0" bIns="0" rtlCol="0" anchor="t"/>
          <a:lstStyle/>
          <a:p>
            <a:pPr marL="0" indent="0" algn="l">
              <a:lnSpc>
                <a:spcPts val="5400"/>
              </a:lnSpc>
              <a:buNone/>
            </a:pPr>
            <a:r>
              <a:rPr lang="en-US" sz="4300">
                <a:solidFill>
                  <a:schemeClr val="accent1"/>
                </a:solidFill>
                <a:latin typeface="Prompt Medium" pitchFamily="34" charset="0"/>
                <a:ea typeface="Prompt Medium" pitchFamily="34" charset="-122"/>
                <a:cs typeface="Prompt Medium" pitchFamily="34" charset="-120"/>
              </a:rPr>
              <a:t>Understanding COPD in Context</a:t>
            </a:r>
            <a:endParaRPr lang="en-US" sz="4300">
              <a:solidFill>
                <a:schemeClr val="accent1"/>
              </a:solidFill>
            </a:endParaRPr>
          </a:p>
        </p:txBody>
      </p:sp>
      <p:sp>
        <p:nvSpPr>
          <p:cNvPr id="5" name="Shape 3"/>
          <p:cNvSpPr/>
          <p:nvPr/>
        </p:nvSpPr>
        <p:spPr>
          <a:xfrm>
            <a:off x="686276" y="2773085"/>
            <a:ext cx="6505575" cy="4302323"/>
          </a:xfrm>
          <a:prstGeom prst="roundRect">
            <a:avLst>
              <a:gd name="adj" fmla="val 4132"/>
            </a:avLst>
          </a:prstGeom>
          <a:solidFill>
            <a:srgbClr val="A95B95">
              <a:alpha val="95000"/>
            </a:srgbClr>
          </a:solidFill>
          <a:ln/>
        </p:spPr>
        <p:txBody>
          <a:bodyPr/>
          <a:lstStyle/>
          <a:p>
            <a:endParaRPr lang="en-GB"/>
          </a:p>
        </p:txBody>
      </p:sp>
      <p:sp>
        <p:nvSpPr>
          <p:cNvPr id="6" name="Text 4"/>
          <p:cNvSpPr/>
          <p:nvPr/>
        </p:nvSpPr>
        <p:spPr>
          <a:xfrm>
            <a:off x="933093" y="3019901"/>
            <a:ext cx="2743200" cy="342900"/>
          </a:xfrm>
          <a:prstGeom prst="rect">
            <a:avLst/>
          </a:prstGeom>
          <a:noFill/>
          <a:ln/>
        </p:spPr>
        <p:txBody>
          <a:bodyPr wrap="none" lIns="0" tIns="0" rIns="0" bIns="0" rtlCol="0" anchor="t"/>
          <a:lstStyle/>
          <a:p>
            <a:pPr marL="0" indent="0" algn="l">
              <a:lnSpc>
                <a:spcPts val="2700"/>
              </a:lnSpc>
              <a:buNone/>
            </a:pPr>
            <a:r>
              <a:rPr lang="en-US" sz="2150">
                <a:latin typeface="Prompt Medium" pitchFamily="34" charset="0"/>
                <a:ea typeface="Prompt Medium" pitchFamily="34" charset="-122"/>
                <a:cs typeface="Prompt Medium" pitchFamily="34" charset="-120"/>
              </a:rPr>
              <a:t>What is COPD?</a:t>
            </a:r>
            <a:endParaRPr lang="en-US" sz="2150"/>
          </a:p>
        </p:txBody>
      </p:sp>
      <p:sp>
        <p:nvSpPr>
          <p:cNvPr id="7" name="Text 5"/>
          <p:cNvSpPr/>
          <p:nvPr/>
        </p:nvSpPr>
        <p:spPr>
          <a:xfrm>
            <a:off x="933093" y="3609618"/>
            <a:ext cx="6011942" cy="1580198"/>
          </a:xfrm>
          <a:prstGeom prst="rect">
            <a:avLst/>
          </a:prstGeom>
          <a:noFill/>
          <a:ln/>
        </p:spPr>
        <p:txBody>
          <a:bodyPr wrap="square" lIns="0" tIns="0" rIns="0" bIns="0" rtlCol="0" anchor="t"/>
          <a:lstStyle/>
          <a:p>
            <a:pPr marL="0" indent="0" algn="l">
              <a:lnSpc>
                <a:spcPts val="3100"/>
              </a:lnSpc>
              <a:buNone/>
            </a:pPr>
            <a:r>
              <a:rPr lang="en-US" sz="1900">
                <a:latin typeface="Mukta Light" pitchFamily="34" charset="0"/>
                <a:ea typeface="Mukta Light" pitchFamily="34" charset="-122"/>
                <a:cs typeface="Mukta Light" pitchFamily="34" charset="-120"/>
              </a:rPr>
              <a:t>Chronic Obstructive Pulmonary Disease (COPD)  is a </a:t>
            </a:r>
            <a:r>
              <a:rPr lang="en-US" sz="1900" b="1">
                <a:latin typeface="Mukta Light" pitchFamily="34" charset="0"/>
                <a:ea typeface="Mukta Light" pitchFamily="34" charset="-122"/>
                <a:cs typeface="Mukta Light" pitchFamily="34" charset="-120"/>
              </a:rPr>
              <a:t> condition caused by damage to the airways or other parts of the lung.  </a:t>
            </a:r>
            <a:r>
              <a:rPr lang="en-US" sz="1900">
                <a:latin typeface="Mukta Light" pitchFamily="34" charset="0"/>
                <a:ea typeface="Mukta Light" pitchFamily="34" charset="-122"/>
                <a:cs typeface="Mukta Light" pitchFamily="34" charset="-120"/>
              </a:rPr>
              <a:t>This damage leads to inflammation and other problems that block airflow and make it hard to breathe. Symptoms worsen gradually, significantly reducing quality of life.</a:t>
            </a:r>
            <a:endParaRPr lang="en-US" sz="1900"/>
          </a:p>
        </p:txBody>
      </p:sp>
      <p:sp>
        <p:nvSpPr>
          <p:cNvPr id="8" name="Text 6"/>
          <p:cNvSpPr/>
          <p:nvPr/>
        </p:nvSpPr>
        <p:spPr>
          <a:xfrm>
            <a:off x="7623929" y="3019901"/>
            <a:ext cx="2743200" cy="342900"/>
          </a:xfrm>
          <a:prstGeom prst="rect">
            <a:avLst/>
          </a:prstGeom>
          <a:noFill/>
          <a:ln/>
        </p:spPr>
        <p:txBody>
          <a:bodyPr wrap="none" lIns="0" tIns="0" rIns="0" bIns="0" rtlCol="0" anchor="t"/>
          <a:lstStyle/>
          <a:p>
            <a:pPr marL="0" indent="0" algn="l">
              <a:lnSpc>
                <a:spcPts val="2700"/>
              </a:lnSpc>
              <a:buNone/>
            </a:pPr>
            <a:r>
              <a:rPr lang="en-US" sz="2150">
                <a:latin typeface="Prompt Medium" pitchFamily="34" charset="0"/>
                <a:ea typeface="Prompt Medium" pitchFamily="34" charset="-122"/>
                <a:cs typeface="Prompt Medium" pitchFamily="34" charset="-120"/>
              </a:rPr>
              <a:t>Why It Matters?</a:t>
            </a:r>
            <a:endParaRPr lang="en-US" sz="2150"/>
          </a:p>
        </p:txBody>
      </p:sp>
      <p:sp>
        <p:nvSpPr>
          <p:cNvPr id="9" name="Text 7"/>
          <p:cNvSpPr/>
          <p:nvPr/>
        </p:nvSpPr>
        <p:spPr>
          <a:xfrm>
            <a:off x="7623929" y="3609618"/>
            <a:ext cx="6150054" cy="1185148"/>
          </a:xfrm>
          <a:prstGeom prst="rect">
            <a:avLst/>
          </a:prstGeom>
          <a:noFill/>
          <a:ln/>
        </p:spPr>
        <p:txBody>
          <a:bodyPr wrap="square" lIns="0" tIns="0" rIns="0" bIns="0" rtlCol="0" anchor="t"/>
          <a:lstStyle/>
          <a:p>
            <a:pPr marL="0" indent="0" algn="l">
              <a:lnSpc>
                <a:spcPts val="3100"/>
              </a:lnSpc>
              <a:buNone/>
            </a:pPr>
            <a:r>
              <a:rPr lang="en-US" sz="1900">
                <a:latin typeface="Mukta Light" pitchFamily="34" charset="0"/>
                <a:ea typeface="Mukta Light" pitchFamily="34" charset="-122"/>
                <a:cs typeface="Mukta Light" pitchFamily="34" charset="-120"/>
              </a:rPr>
              <a:t>Chronic respiratory diseases are among the </a:t>
            </a:r>
            <a:r>
              <a:rPr lang="en-US" sz="1900" b="1">
                <a:latin typeface="Mukta Light" pitchFamily="34" charset="0"/>
                <a:ea typeface="Mukta Light" pitchFamily="34" charset="-122"/>
                <a:cs typeface="Mukta Light" pitchFamily="34" charset="-120"/>
              </a:rPr>
              <a:t>leading and progressive causes of death and disability. The burden of long-term health</a:t>
            </a:r>
            <a:r>
              <a:rPr lang="en-US" sz="1900">
                <a:latin typeface="Mukta Light" pitchFamily="34" charset="0"/>
                <a:ea typeface="Mukta Light" pitchFamily="34" charset="-122"/>
                <a:cs typeface="Mukta Light" pitchFamily="34" charset="-120"/>
              </a:rPr>
              <a:t> in the UK places significant pressure on individuals, carers, and NHS services.</a:t>
            </a:r>
            <a:endParaRPr lang="en-US" sz="1900"/>
          </a:p>
        </p:txBody>
      </p:sp>
      <p:sp>
        <p:nvSpPr>
          <p:cNvPr id="10" name="Text 8"/>
          <p:cNvSpPr/>
          <p:nvPr/>
        </p:nvSpPr>
        <p:spPr>
          <a:xfrm>
            <a:off x="7623929" y="5286905"/>
            <a:ext cx="3609856" cy="342900"/>
          </a:xfrm>
          <a:prstGeom prst="rect">
            <a:avLst/>
          </a:prstGeom>
          <a:noFill/>
          <a:ln/>
        </p:spPr>
        <p:txBody>
          <a:bodyPr wrap="none" lIns="0" tIns="0" rIns="0" bIns="0" rtlCol="0" anchor="t"/>
          <a:lstStyle/>
          <a:p>
            <a:pPr marL="0" indent="0" algn="l">
              <a:lnSpc>
                <a:spcPts val="2700"/>
              </a:lnSpc>
              <a:buNone/>
            </a:pPr>
            <a:r>
              <a:rPr lang="en-US" sz="2150">
                <a:latin typeface="Prompt Medium" pitchFamily="34" charset="0"/>
                <a:ea typeface="Prompt Medium" pitchFamily="34" charset="-122"/>
                <a:cs typeface="Prompt Medium" pitchFamily="34" charset="-120"/>
              </a:rPr>
              <a:t>Scope of This Presentation</a:t>
            </a:r>
            <a:endParaRPr lang="en-US" sz="2150"/>
          </a:p>
        </p:txBody>
      </p:sp>
      <p:sp>
        <p:nvSpPr>
          <p:cNvPr id="11" name="Text 9"/>
          <p:cNvSpPr/>
          <p:nvPr/>
        </p:nvSpPr>
        <p:spPr>
          <a:xfrm>
            <a:off x="7623929" y="5631299"/>
            <a:ext cx="6150054" cy="1357789"/>
          </a:xfrm>
          <a:prstGeom prst="rect">
            <a:avLst/>
          </a:prstGeom>
          <a:noFill/>
          <a:ln/>
        </p:spPr>
        <p:txBody>
          <a:bodyPr wrap="square" lIns="0" tIns="0" rIns="0" bIns="0" rtlCol="0" anchor="t"/>
          <a:lstStyle/>
          <a:p>
            <a:pPr marL="342900" indent="-342900" algn="l">
              <a:lnSpc>
                <a:spcPts val="3100"/>
              </a:lnSpc>
              <a:buSzPct val="100000"/>
              <a:buChar char="•"/>
            </a:pPr>
            <a:r>
              <a:rPr lang="en-US" sz="1900">
                <a:latin typeface="Mukta Light" pitchFamily="34" charset="0"/>
                <a:ea typeface="Mukta Light" pitchFamily="34" charset="-122"/>
                <a:cs typeface="Mukta Light" pitchFamily="34" charset="-120"/>
              </a:rPr>
              <a:t>Anatomy &amp; physiology of the respiratory system</a:t>
            </a:r>
            <a:endParaRPr lang="en-US" sz="1900"/>
          </a:p>
          <a:p>
            <a:pPr marL="342900" indent="-342900" algn="l">
              <a:lnSpc>
                <a:spcPts val="3100"/>
              </a:lnSpc>
              <a:buSzPct val="100000"/>
              <a:buChar char="•"/>
            </a:pPr>
            <a:r>
              <a:rPr lang="en-US" sz="1900">
                <a:latin typeface="Mukta Light" pitchFamily="34" charset="0"/>
                <a:ea typeface="Mukta Light" pitchFamily="34" charset="-122"/>
                <a:cs typeface="Mukta Light" pitchFamily="34" charset="-120"/>
              </a:rPr>
              <a:t>How COPD disrupts normal lung function</a:t>
            </a:r>
            <a:endParaRPr lang="en-US" sz="1900"/>
          </a:p>
          <a:p>
            <a:pPr marL="342900" indent="-342900" algn="l">
              <a:lnSpc>
                <a:spcPts val="3100"/>
              </a:lnSpc>
              <a:buSzPct val="100000"/>
              <a:buChar char="•"/>
            </a:pPr>
            <a:r>
              <a:rPr lang="en-US" sz="1900">
                <a:latin typeface="Mukta Light" pitchFamily="34" charset="0"/>
                <a:ea typeface="Mukta Light" pitchFamily="34" charset="-122"/>
                <a:cs typeface="Mukta Light" pitchFamily="34" charset="-120"/>
              </a:rPr>
              <a:t>Evidence-based care plan guided by NHS and NICE</a:t>
            </a:r>
            <a:endParaRPr lang="en-US" sz="1900"/>
          </a:p>
        </p:txBody>
      </p:sp>
      <p:pic>
        <p:nvPicPr>
          <p:cNvPr id="12" name="Slide two indroduction">
            <a:hlinkClick r:id="" action="ppaction://media"/>
            <a:extLst>
              <a:ext uri="{FF2B5EF4-FFF2-40B4-BE49-F238E27FC236}">
                <a16:creationId xmlns:a16="http://schemas.microsoft.com/office/drawing/2014/main" id="{DC54F757-ACC6-021C-6485-F9F7BDFCD91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389857" y="996830"/>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28883"/>
    </mc:Choice>
    <mc:Fallback>
      <p:transition spd="slow" advTm="1288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8883"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Shape 0"/>
          <p:cNvSpPr/>
          <p:nvPr/>
        </p:nvSpPr>
        <p:spPr>
          <a:xfrm>
            <a:off x="771049" y="605790"/>
            <a:ext cx="999173" cy="398859"/>
          </a:xfrm>
          <a:prstGeom prst="roundRect">
            <a:avLst>
              <a:gd name="adj" fmla="val 18560"/>
            </a:avLst>
          </a:prstGeom>
          <a:solidFill>
            <a:srgbClr val="321A2C"/>
          </a:solidFill>
          <a:ln/>
        </p:spPr>
        <p:txBody>
          <a:bodyPr/>
          <a:lstStyle/>
          <a:p>
            <a:endParaRPr lang="en-GB"/>
          </a:p>
        </p:txBody>
      </p:sp>
      <p:sp>
        <p:nvSpPr>
          <p:cNvPr id="3" name="Text 1"/>
          <p:cNvSpPr/>
          <p:nvPr/>
        </p:nvSpPr>
        <p:spPr>
          <a:xfrm>
            <a:off x="903208" y="671870"/>
            <a:ext cx="734854" cy="266700"/>
          </a:xfrm>
          <a:prstGeom prst="rect">
            <a:avLst/>
          </a:prstGeom>
          <a:noFill/>
          <a:ln/>
        </p:spPr>
        <p:txBody>
          <a:bodyPr wrap="none" lIns="0" tIns="0" rIns="0" bIns="0" rtlCol="0" anchor="t"/>
          <a:lstStyle/>
          <a:p>
            <a:pPr marL="0" indent="0" algn="l">
              <a:lnSpc>
                <a:spcPts val="2100"/>
              </a:lnSpc>
              <a:buNone/>
            </a:pPr>
            <a:r>
              <a:rPr lang="en-US" sz="1350">
                <a:solidFill>
                  <a:schemeClr val="bg1"/>
                </a:solidFill>
                <a:latin typeface="Mukta Light" pitchFamily="34" charset="0"/>
                <a:ea typeface="Mukta Light" pitchFamily="34" charset="-122"/>
                <a:cs typeface="Mukta Light" pitchFamily="34" charset="-120"/>
              </a:rPr>
              <a:t>ANATOMY</a:t>
            </a:r>
            <a:endParaRPr lang="en-US" sz="1350">
              <a:solidFill>
                <a:schemeClr val="bg1"/>
              </a:solidFill>
            </a:endParaRPr>
          </a:p>
        </p:txBody>
      </p:sp>
      <p:sp>
        <p:nvSpPr>
          <p:cNvPr id="4" name="Text 2"/>
          <p:cNvSpPr/>
          <p:nvPr/>
        </p:nvSpPr>
        <p:spPr>
          <a:xfrm>
            <a:off x="771049" y="1239345"/>
            <a:ext cx="8552140" cy="611981"/>
          </a:xfrm>
          <a:prstGeom prst="rect">
            <a:avLst/>
          </a:prstGeom>
          <a:noFill/>
          <a:ln/>
        </p:spPr>
        <p:txBody>
          <a:bodyPr wrap="none" lIns="0" tIns="0" rIns="0" bIns="0" rtlCol="0" anchor="t"/>
          <a:lstStyle/>
          <a:p>
            <a:pPr marL="0" indent="0" algn="l">
              <a:lnSpc>
                <a:spcPts val="4800"/>
              </a:lnSpc>
              <a:buNone/>
            </a:pPr>
            <a:r>
              <a:rPr lang="en-US" sz="3850">
                <a:solidFill>
                  <a:schemeClr val="accent1"/>
                </a:solidFill>
                <a:latin typeface="Prompt Medium" pitchFamily="34" charset="0"/>
                <a:ea typeface="Prompt Medium" pitchFamily="34" charset="-122"/>
                <a:cs typeface="Prompt Medium" pitchFamily="34" charset="-120"/>
              </a:rPr>
              <a:t>Structure of the Respiratory System</a:t>
            </a:r>
            <a:endParaRPr lang="en-US" sz="3850">
              <a:solidFill>
                <a:schemeClr val="accent1"/>
              </a:solidFill>
            </a:endParaRPr>
          </a:p>
        </p:txBody>
      </p:sp>
      <p:pic>
        <p:nvPicPr>
          <p:cNvPr id="5" name="Image 0" descr="preencoded.png"/>
          <p:cNvPicPr>
            <a:picLocks noChangeAspect="1"/>
          </p:cNvPicPr>
          <p:nvPr/>
        </p:nvPicPr>
        <p:blipFill>
          <a:blip r:embed="rId5"/>
          <a:stretch>
            <a:fillRect/>
          </a:stretch>
        </p:blipFill>
        <p:spPr>
          <a:xfrm>
            <a:off x="980599" y="1990011"/>
            <a:ext cx="12669083" cy="4753928"/>
          </a:xfrm>
          <a:prstGeom prst="rect">
            <a:avLst/>
          </a:prstGeom>
        </p:spPr>
      </p:pic>
      <p:pic>
        <p:nvPicPr>
          <p:cNvPr id="6" name="Image 1" descr="preencoded.png"/>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1800047" y="3200921"/>
            <a:ext cx="654396" cy="654397"/>
          </a:xfrm>
          <a:prstGeom prst="rect">
            <a:avLst/>
          </a:prstGeom>
        </p:spPr>
      </p:pic>
      <p:sp>
        <p:nvSpPr>
          <p:cNvPr id="7" name="Text 3"/>
          <p:cNvSpPr/>
          <p:nvPr/>
        </p:nvSpPr>
        <p:spPr>
          <a:xfrm>
            <a:off x="11217020" y="5446729"/>
            <a:ext cx="1910839" cy="654397"/>
          </a:xfrm>
          <a:prstGeom prst="rect">
            <a:avLst/>
          </a:prstGeom>
          <a:noFill/>
          <a:ln/>
        </p:spPr>
        <p:txBody>
          <a:bodyPr wrap="square" lIns="0" tIns="0" rIns="0" bIns="0" rtlCol="0" anchor="t"/>
          <a:lstStyle/>
          <a:p>
            <a:pPr marL="0" indent="0" algn="ctr">
              <a:lnSpc>
                <a:spcPts val="2550"/>
              </a:lnSpc>
              <a:buNone/>
            </a:pPr>
            <a:r>
              <a:rPr lang="en-US" sz="2050">
                <a:latin typeface="Prompt Medium" pitchFamily="34" charset="0"/>
                <a:ea typeface="Prompt Medium" pitchFamily="34" charset="-122"/>
                <a:cs typeface="Prompt Medium" pitchFamily="34" charset="-120"/>
              </a:rPr>
              <a:t>Diaphragm &amp; Muscles</a:t>
            </a:r>
            <a:endParaRPr lang="en-US" sz="2050"/>
          </a:p>
        </p:txBody>
      </p:sp>
      <p:pic>
        <p:nvPicPr>
          <p:cNvPr id="8" name="Image 2" descr="preencoded.png"/>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404341" y="3202148"/>
            <a:ext cx="654396" cy="654397"/>
          </a:xfrm>
          <a:prstGeom prst="rect">
            <a:avLst/>
          </a:prstGeom>
        </p:spPr>
      </p:pic>
      <p:sp>
        <p:nvSpPr>
          <p:cNvPr id="9" name="Text 4"/>
          <p:cNvSpPr/>
          <p:nvPr/>
        </p:nvSpPr>
        <p:spPr>
          <a:xfrm>
            <a:off x="8808840" y="5610328"/>
            <a:ext cx="1910839" cy="327198"/>
          </a:xfrm>
          <a:prstGeom prst="rect">
            <a:avLst/>
          </a:prstGeom>
          <a:noFill/>
          <a:ln/>
        </p:spPr>
        <p:txBody>
          <a:bodyPr wrap="none" lIns="0" tIns="0" rIns="0" bIns="0" rtlCol="0" anchor="t"/>
          <a:lstStyle/>
          <a:p>
            <a:pPr marL="0" indent="0" algn="ctr">
              <a:lnSpc>
                <a:spcPts val="2550"/>
              </a:lnSpc>
              <a:buNone/>
            </a:pPr>
            <a:r>
              <a:rPr lang="en-US" sz="2050">
                <a:latin typeface="Prompt Medium" pitchFamily="34" charset="0"/>
                <a:ea typeface="Prompt Medium" pitchFamily="34" charset="-122"/>
                <a:cs typeface="Prompt Medium" pitchFamily="34" charset="-120"/>
              </a:rPr>
              <a:t>Alveoli</a:t>
            </a:r>
            <a:endParaRPr lang="en-US" sz="2050"/>
          </a:p>
        </p:txBody>
      </p:sp>
      <p:pic>
        <p:nvPicPr>
          <p:cNvPr id="10" name="Image 3" descr="preencoded.png"/>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7009249" y="3202148"/>
            <a:ext cx="654397" cy="654397"/>
          </a:xfrm>
          <a:prstGeom prst="rect">
            <a:avLst/>
          </a:prstGeom>
        </p:spPr>
      </p:pic>
      <p:sp>
        <p:nvSpPr>
          <p:cNvPr id="11" name="Text 5"/>
          <p:cNvSpPr/>
          <p:nvPr/>
        </p:nvSpPr>
        <p:spPr>
          <a:xfrm>
            <a:off x="6413748" y="5446729"/>
            <a:ext cx="1910839" cy="654397"/>
          </a:xfrm>
          <a:prstGeom prst="rect">
            <a:avLst/>
          </a:prstGeom>
          <a:noFill/>
          <a:ln/>
        </p:spPr>
        <p:txBody>
          <a:bodyPr wrap="square" lIns="0" tIns="0" rIns="0" bIns="0" rtlCol="0" anchor="t"/>
          <a:lstStyle/>
          <a:p>
            <a:pPr marL="0" indent="0" algn="ctr">
              <a:lnSpc>
                <a:spcPts val="2550"/>
              </a:lnSpc>
              <a:buNone/>
            </a:pPr>
            <a:r>
              <a:rPr lang="en-US" sz="2050">
                <a:latin typeface="Prompt Medium" pitchFamily="34" charset="0"/>
                <a:ea typeface="Prompt Medium" pitchFamily="34" charset="-122"/>
                <a:cs typeface="Prompt Medium" pitchFamily="34" charset="-120"/>
              </a:rPr>
              <a:t>Bronchi &amp; Bronchioles</a:t>
            </a:r>
            <a:endParaRPr lang="en-US" sz="2050"/>
          </a:p>
        </p:txBody>
      </p:sp>
      <p:pic>
        <p:nvPicPr>
          <p:cNvPr id="12" name="Image 4" descr="preencoded.png"/>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4614157" y="3202148"/>
            <a:ext cx="654396" cy="654397"/>
          </a:xfrm>
          <a:prstGeom prst="rect">
            <a:avLst/>
          </a:prstGeom>
        </p:spPr>
      </p:pic>
      <p:sp>
        <p:nvSpPr>
          <p:cNvPr id="13" name="Text 6"/>
          <p:cNvSpPr/>
          <p:nvPr/>
        </p:nvSpPr>
        <p:spPr>
          <a:xfrm>
            <a:off x="4018656" y="5610328"/>
            <a:ext cx="1910839" cy="327198"/>
          </a:xfrm>
          <a:prstGeom prst="rect">
            <a:avLst/>
          </a:prstGeom>
          <a:noFill/>
          <a:ln/>
        </p:spPr>
        <p:txBody>
          <a:bodyPr wrap="none" lIns="0" tIns="0" rIns="0" bIns="0" rtlCol="0" anchor="t"/>
          <a:lstStyle/>
          <a:p>
            <a:pPr marL="0" indent="0" algn="ctr">
              <a:lnSpc>
                <a:spcPts val="2550"/>
              </a:lnSpc>
              <a:buNone/>
            </a:pPr>
            <a:r>
              <a:rPr lang="en-US" sz="2050">
                <a:latin typeface="Prompt Medium" pitchFamily="34" charset="0"/>
                <a:ea typeface="Prompt Medium" pitchFamily="34" charset="-122"/>
                <a:cs typeface="Prompt Medium" pitchFamily="34" charset="-120"/>
              </a:rPr>
              <a:t>Trachea</a:t>
            </a:r>
            <a:endParaRPr lang="en-US" sz="2050"/>
          </a:p>
        </p:txBody>
      </p:sp>
      <p:pic>
        <p:nvPicPr>
          <p:cNvPr id="14" name="Image 5" descr="preencoded.png"/>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2205977" y="3202148"/>
            <a:ext cx="654397" cy="654397"/>
          </a:xfrm>
          <a:prstGeom prst="rect">
            <a:avLst/>
          </a:prstGeom>
        </p:spPr>
      </p:pic>
      <p:sp>
        <p:nvSpPr>
          <p:cNvPr id="15" name="Text 7"/>
          <p:cNvSpPr/>
          <p:nvPr/>
        </p:nvSpPr>
        <p:spPr>
          <a:xfrm>
            <a:off x="1571212" y="5610328"/>
            <a:ext cx="1910838" cy="327198"/>
          </a:xfrm>
          <a:prstGeom prst="rect">
            <a:avLst/>
          </a:prstGeom>
          <a:noFill/>
          <a:ln/>
        </p:spPr>
        <p:txBody>
          <a:bodyPr wrap="none" lIns="0" tIns="0" rIns="0" bIns="0" rtlCol="0" anchor="t"/>
          <a:lstStyle/>
          <a:p>
            <a:pPr marL="0" indent="0" algn="ctr">
              <a:lnSpc>
                <a:spcPts val="2550"/>
              </a:lnSpc>
              <a:buNone/>
            </a:pPr>
            <a:r>
              <a:rPr lang="en-US" sz="2050">
                <a:latin typeface="Prompt Medium" pitchFamily="34" charset="0"/>
                <a:ea typeface="Prompt Medium" pitchFamily="34" charset="-122"/>
                <a:cs typeface="Prompt Medium" pitchFamily="34" charset="-120"/>
              </a:rPr>
              <a:t>Nose &amp; Mouth</a:t>
            </a:r>
            <a:endParaRPr lang="en-US" sz="2050"/>
          </a:p>
        </p:txBody>
      </p:sp>
      <p:sp>
        <p:nvSpPr>
          <p:cNvPr id="16" name="Text 8"/>
          <p:cNvSpPr/>
          <p:nvPr/>
        </p:nvSpPr>
        <p:spPr>
          <a:xfrm>
            <a:off x="771049" y="6965037"/>
            <a:ext cx="13088303" cy="666750"/>
          </a:xfrm>
          <a:prstGeom prst="rect">
            <a:avLst/>
          </a:prstGeom>
          <a:noFill/>
          <a:ln/>
        </p:spPr>
        <p:txBody>
          <a:bodyPr wrap="square" lIns="0" tIns="0" rIns="0" bIns="0" rtlCol="0" anchor="t"/>
          <a:lstStyle/>
          <a:p>
            <a:pPr marL="0" indent="0" algn="l">
              <a:lnSpc>
                <a:spcPts val="2600"/>
              </a:lnSpc>
              <a:buNone/>
            </a:pPr>
            <a:r>
              <a:rPr lang="en-US" sz="1700">
                <a:latin typeface="Mukta Light" pitchFamily="34" charset="0"/>
                <a:cs typeface="Mukta Light" pitchFamily="34" charset="-120"/>
              </a:rPr>
              <a:t>Breathing system transports air through the nose/mouth, down the trachea, and into the lungs via branching bronchi and bronchioles. Alveoli in the lungs facilitate gas exchange with capillaries, where blood picks up oxygen and releases carbon dioxide. Breathing is controlled by the diaphragm and intercostal muscles, which expand the lungs for inhalation and deflate them for exhalation. </a:t>
            </a:r>
            <a:endParaRPr lang="en-US" sz="1700"/>
          </a:p>
        </p:txBody>
      </p:sp>
      <p:pic>
        <p:nvPicPr>
          <p:cNvPr id="17" name="Slide 3 Anatomy ">
            <a:hlinkClick r:id="" action="ppaction://media"/>
            <a:extLst>
              <a:ext uri="{FF2B5EF4-FFF2-40B4-BE49-F238E27FC236}">
                <a16:creationId xmlns:a16="http://schemas.microsoft.com/office/drawing/2014/main" id="{98B21CC8-1C9C-E546-CDC8-8A5A81742F74}"/>
              </a:ext>
            </a:extLst>
          </p:cNvPr>
          <p:cNvPicPr>
            <a:picLocks noChangeAspect="1"/>
          </p:cNvPicPr>
          <p:nvPr>
            <a:audioFile r:link="rId2"/>
            <p:extLst>
              <p:ext uri="{DAA4B4D4-6D71-4841-9C94-3DE7FCFB9230}">
                <p14:media xmlns:p14="http://schemas.microsoft.com/office/powerpoint/2010/main" r:embed="rId1"/>
              </p:ext>
            </p:extLst>
          </p:nvPr>
        </p:nvPicPr>
        <p:blipFill>
          <a:blip r:embed="rId16"/>
          <a:stretch>
            <a:fillRect/>
          </a:stretch>
        </p:blipFill>
        <p:spPr>
          <a:xfrm>
            <a:off x="12884177" y="694888"/>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9386"/>
    </mc:Choice>
    <mc:Fallback>
      <p:transition spd="slow" advTm="1093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9386"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Shape 0"/>
          <p:cNvSpPr/>
          <p:nvPr/>
        </p:nvSpPr>
        <p:spPr>
          <a:xfrm>
            <a:off x="1451848" y="561142"/>
            <a:ext cx="1025247" cy="331708"/>
          </a:xfrm>
          <a:prstGeom prst="roundRect">
            <a:avLst>
              <a:gd name="adj" fmla="val 19367"/>
            </a:avLst>
          </a:prstGeom>
          <a:solidFill>
            <a:srgbClr val="321A2C"/>
          </a:solidFill>
          <a:ln/>
        </p:spPr>
        <p:txBody>
          <a:bodyPr/>
          <a:lstStyle/>
          <a:p>
            <a:endParaRPr lang="en-GB"/>
          </a:p>
        </p:txBody>
      </p:sp>
      <p:sp>
        <p:nvSpPr>
          <p:cNvPr id="3" name="Text 1"/>
          <p:cNvSpPr/>
          <p:nvPr/>
        </p:nvSpPr>
        <p:spPr>
          <a:xfrm>
            <a:off x="1566505" y="618411"/>
            <a:ext cx="795933" cy="217170"/>
          </a:xfrm>
          <a:prstGeom prst="rect">
            <a:avLst/>
          </a:prstGeom>
          <a:noFill/>
          <a:ln/>
        </p:spPr>
        <p:txBody>
          <a:bodyPr wrap="none" lIns="0" tIns="0" rIns="0" bIns="0" rtlCol="0" anchor="t"/>
          <a:lstStyle/>
          <a:p>
            <a:pPr marL="0" indent="0" algn="l">
              <a:lnSpc>
                <a:spcPts val="1700"/>
              </a:lnSpc>
              <a:buNone/>
            </a:pPr>
            <a:r>
              <a:rPr lang="en-US" sz="1200">
                <a:solidFill>
                  <a:schemeClr val="bg1"/>
                </a:solidFill>
                <a:latin typeface="Mukta Light" pitchFamily="34" charset="0"/>
                <a:ea typeface="Mukta Light" pitchFamily="34" charset="-122"/>
                <a:cs typeface="Mukta Light" pitchFamily="34" charset="-120"/>
              </a:rPr>
              <a:t>PHYSIOLOGY</a:t>
            </a:r>
            <a:endParaRPr lang="en-US" sz="1200">
              <a:solidFill>
                <a:schemeClr val="bg1"/>
              </a:solidFill>
            </a:endParaRPr>
          </a:p>
        </p:txBody>
      </p:sp>
      <p:sp>
        <p:nvSpPr>
          <p:cNvPr id="4" name="Text 2"/>
          <p:cNvSpPr/>
          <p:nvPr/>
        </p:nvSpPr>
        <p:spPr>
          <a:xfrm>
            <a:off x="1451848" y="1085836"/>
            <a:ext cx="8272463" cy="531138"/>
          </a:xfrm>
          <a:prstGeom prst="rect">
            <a:avLst/>
          </a:prstGeom>
          <a:noFill/>
          <a:ln/>
        </p:spPr>
        <p:txBody>
          <a:bodyPr wrap="none" lIns="0" tIns="0" rIns="0" bIns="0" rtlCol="0" anchor="t"/>
          <a:lstStyle/>
          <a:p>
            <a:pPr marL="0" indent="0" algn="l">
              <a:lnSpc>
                <a:spcPts val="4150"/>
              </a:lnSpc>
              <a:buNone/>
            </a:pPr>
            <a:r>
              <a:rPr lang="en-US" sz="3300">
                <a:solidFill>
                  <a:schemeClr val="accent1"/>
                </a:solidFill>
                <a:latin typeface="Prompt Medium" pitchFamily="34" charset="0"/>
                <a:ea typeface="Prompt Medium" pitchFamily="34" charset="-122"/>
                <a:cs typeface="Prompt Medium" pitchFamily="34" charset="-120"/>
              </a:rPr>
              <a:t>Gas Exchange and Respiratory Function</a:t>
            </a:r>
            <a:endParaRPr lang="en-US" sz="3300">
              <a:solidFill>
                <a:schemeClr val="accent1"/>
              </a:solidFill>
            </a:endParaRPr>
          </a:p>
        </p:txBody>
      </p:sp>
      <p:pic>
        <p:nvPicPr>
          <p:cNvPr id="5" name="Image 0" descr="preencoded.png"/>
          <p:cNvPicPr>
            <a:picLocks noChangeAspect="1"/>
          </p:cNvPicPr>
          <p:nvPr/>
        </p:nvPicPr>
        <p:blipFill>
          <a:blip r:embed="rId5"/>
          <a:stretch>
            <a:fillRect/>
          </a:stretch>
        </p:blipFill>
        <p:spPr>
          <a:xfrm>
            <a:off x="1451848" y="1871782"/>
            <a:ext cx="5630108" cy="5630108"/>
          </a:xfrm>
          <a:prstGeom prst="rect">
            <a:avLst/>
          </a:prstGeom>
        </p:spPr>
      </p:pic>
      <p:pic>
        <p:nvPicPr>
          <p:cNvPr id="6" name="Image 1" descr="preencoded.png"/>
          <p:cNvPicPr>
            <a:picLocks noChangeAspect="1"/>
          </p:cNvPicPr>
          <p:nvPr/>
        </p:nvPicPr>
        <p:blipFill>
          <a:blip r:embed="rId6"/>
          <a:stretch>
            <a:fillRect/>
          </a:stretch>
        </p:blipFill>
        <p:spPr>
          <a:xfrm>
            <a:off x="1451848" y="1871782"/>
            <a:ext cx="5630108" cy="5630108"/>
          </a:xfrm>
          <a:prstGeom prst="rect">
            <a:avLst/>
          </a:prstGeom>
        </p:spPr>
      </p:pic>
      <p:sp>
        <p:nvSpPr>
          <p:cNvPr id="7" name="Text 3"/>
          <p:cNvSpPr/>
          <p:nvPr/>
        </p:nvSpPr>
        <p:spPr>
          <a:xfrm>
            <a:off x="7556063" y="3471148"/>
            <a:ext cx="2124313" cy="265509"/>
          </a:xfrm>
          <a:prstGeom prst="rect">
            <a:avLst/>
          </a:prstGeom>
          <a:noFill/>
          <a:ln/>
        </p:spPr>
        <p:txBody>
          <a:bodyPr wrap="none" lIns="0" tIns="0" rIns="0" bIns="0" rtlCol="0" anchor="t"/>
          <a:lstStyle/>
          <a:p>
            <a:pPr marL="0" indent="0" algn="l">
              <a:lnSpc>
                <a:spcPts val="2050"/>
              </a:lnSpc>
              <a:buNone/>
            </a:pPr>
            <a:r>
              <a:rPr lang="en-US" sz="1650">
                <a:latin typeface="Prompt Medium" pitchFamily="34" charset="0"/>
                <a:ea typeface="Prompt Medium" pitchFamily="34" charset="-122"/>
                <a:cs typeface="Prompt Medium" pitchFamily="34" charset="-120"/>
              </a:rPr>
              <a:t>Key Principles:</a:t>
            </a:r>
            <a:endParaRPr lang="en-US" sz="1650"/>
          </a:p>
        </p:txBody>
      </p:sp>
      <p:sp>
        <p:nvSpPr>
          <p:cNvPr id="8" name="Text 4"/>
          <p:cNvSpPr/>
          <p:nvPr/>
        </p:nvSpPr>
        <p:spPr>
          <a:xfrm>
            <a:off x="7556063" y="3884652"/>
            <a:ext cx="5630108" cy="1085374"/>
          </a:xfrm>
          <a:prstGeom prst="rect">
            <a:avLst/>
          </a:prstGeom>
          <a:noFill/>
          <a:ln/>
        </p:spPr>
        <p:txBody>
          <a:bodyPr wrap="square" lIns="0" tIns="0" rIns="0" bIns="0" rtlCol="0" anchor="t"/>
          <a:lstStyle/>
          <a:p>
            <a:pPr marL="0" indent="0" algn="l">
              <a:lnSpc>
                <a:spcPts val="2100"/>
              </a:lnSpc>
              <a:buNone/>
            </a:pPr>
            <a:r>
              <a:rPr lang="en-US">
                <a:latin typeface="Mukta Light" pitchFamily="34" charset="0"/>
                <a:ea typeface="Mukta Light" pitchFamily="34" charset="-122"/>
                <a:cs typeface="Mukta Light" pitchFamily="34" charset="-120"/>
              </a:rPr>
              <a:t>The</a:t>
            </a:r>
            <a:r>
              <a:rPr lang="en-US" sz="1500">
                <a:latin typeface="Mukta Light" pitchFamily="34" charset="0"/>
                <a:ea typeface="Mukta Light" pitchFamily="34" charset="-122"/>
                <a:cs typeface="Mukta Light" pitchFamily="34" charset="-120"/>
              </a:rPr>
              <a:t> primary role of the respiratory system  is to </a:t>
            </a:r>
            <a:r>
              <a:rPr lang="en-US" sz="1500" b="1">
                <a:latin typeface="Mukta Light" pitchFamily="34" charset="0"/>
                <a:ea typeface="Mukta Light" pitchFamily="34" charset="-122"/>
                <a:cs typeface="Mukta Light" pitchFamily="34" charset="-120"/>
              </a:rPr>
              <a:t>maintain gas homeostasis</a:t>
            </a:r>
            <a:r>
              <a:rPr lang="en-US" sz="1500">
                <a:latin typeface="Mukta Light" pitchFamily="34" charset="0"/>
                <a:ea typeface="Mukta Light" pitchFamily="34" charset="-122"/>
                <a:cs typeface="Mukta Light" pitchFamily="34" charset="-120"/>
              </a:rPr>
              <a:t>. Oxygen diffuses across the thin alveolar membrane into pulmonary capillaries, while carbon dioxide — a metabolic waste product — moves in the opposite direction to be exhaled.</a:t>
            </a:r>
            <a:endParaRPr lang="en-US" sz="1500"/>
          </a:p>
        </p:txBody>
      </p:sp>
      <p:sp>
        <p:nvSpPr>
          <p:cNvPr id="9" name="Text 5"/>
          <p:cNvSpPr/>
          <p:nvPr/>
        </p:nvSpPr>
        <p:spPr>
          <a:xfrm>
            <a:off x="7556063" y="5103257"/>
            <a:ext cx="5630108" cy="814030"/>
          </a:xfrm>
          <a:prstGeom prst="rect">
            <a:avLst/>
          </a:prstGeom>
          <a:noFill/>
          <a:ln/>
        </p:spPr>
        <p:txBody>
          <a:bodyPr wrap="square" lIns="0" tIns="0" rIns="0" bIns="0" rtlCol="0" anchor="t"/>
          <a:lstStyle/>
          <a:p>
            <a:pPr marL="0" indent="0" algn="l">
              <a:lnSpc>
                <a:spcPts val="2100"/>
              </a:lnSpc>
              <a:buNone/>
            </a:pPr>
            <a:r>
              <a:rPr lang="en-US" sz="1500">
                <a:latin typeface="Mukta Light" pitchFamily="34" charset="0"/>
                <a:ea typeface="Mukta Light" pitchFamily="34" charset="-122"/>
                <a:cs typeface="Mukta Light" pitchFamily="34" charset="-120"/>
              </a:rPr>
              <a:t>This process is controlled by </a:t>
            </a:r>
            <a:r>
              <a:rPr lang="en-US" sz="1500" b="1">
                <a:latin typeface="Mukta Light" pitchFamily="34" charset="0"/>
                <a:ea typeface="Mukta Light" pitchFamily="34" charset="-122"/>
                <a:cs typeface="Mukta Light" pitchFamily="34" charset="-120"/>
              </a:rPr>
              <a:t>partial pressure gradients</a:t>
            </a:r>
            <a:r>
              <a:rPr lang="en-US" sz="1500">
                <a:latin typeface="Mukta Light" pitchFamily="34" charset="0"/>
                <a:ea typeface="Mukta Light" pitchFamily="34" charset="-122"/>
                <a:cs typeface="Mukta Light" pitchFamily="34" charset="-120"/>
              </a:rPr>
              <a:t> and depends on the integrity of the alveolar </a:t>
            </a:r>
            <a:r>
              <a:rPr lang="en-US" sz="1600">
                <a:latin typeface="Mukta Light" pitchFamily="34" charset="0"/>
                <a:ea typeface="Mukta Light" pitchFamily="34" charset="-122"/>
                <a:cs typeface="Mukta Light" pitchFamily="34" charset="-120"/>
              </a:rPr>
              <a:t>surface</a:t>
            </a:r>
            <a:r>
              <a:rPr lang="en-US" sz="1500">
                <a:latin typeface="Mukta Light" pitchFamily="34" charset="0"/>
                <a:ea typeface="Mukta Light" pitchFamily="34" charset="-122"/>
                <a:cs typeface="Mukta Light" pitchFamily="34" charset="-120"/>
              </a:rPr>
              <a:t>, adequate ventilation, and efficient blood circulation.</a:t>
            </a:r>
            <a:endParaRPr lang="en-US" sz="1500"/>
          </a:p>
        </p:txBody>
      </p:sp>
      <p:pic>
        <p:nvPicPr>
          <p:cNvPr id="10" name="Slide 4 physiology">
            <a:hlinkClick r:id="" action="ppaction://media"/>
            <a:extLst>
              <a:ext uri="{FF2B5EF4-FFF2-40B4-BE49-F238E27FC236}">
                <a16:creationId xmlns:a16="http://schemas.microsoft.com/office/drawing/2014/main" id="{3B006A8F-E145-D025-1964-51D12B5D8E9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flipH="1" flipV="1">
            <a:off x="12477328" y="1085836"/>
            <a:ext cx="879856" cy="9022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3710"/>
    </mc:Choice>
    <mc:Fallback>
      <p:transition spd="slow" advTm="837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371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Shape 0"/>
          <p:cNvSpPr/>
          <p:nvPr/>
        </p:nvSpPr>
        <p:spPr>
          <a:xfrm>
            <a:off x="864037" y="949285"/>
            <a:ext cx="1860471" cy="464106"/>
          </a:xfrm>
          <a:prstGeom prst="roundRect">
            <a:avLst>
              <a:gd name="adj" fmla="val 17874"/>
            </a:avLst>
          </a:prstGeom>
          <a:solidFill>
            <a:srgbClr val="321A2C"/>
          </a:solidFill>
          <a:ln/>
        </p:spPr>
        <p:txBody>
          <a:bodyPr/>
          <a:lstStyle/>
          <a:p>
            <a:endParaRPr lang="en-GB"/>
          </a:p>
        </p:txBody>
      </p:sp>
      <p:sp>
        <p:nvSpPr>
          <p:cNvPr id="3" name="Text 1"/>
          <p:cNvSpPr/>
          <p:nvPr/>
        </p:nvSpPr>
        <p:spPr>
          <a:xfrm>
            <a:off x="1012150" y="1023342"/>
            <a:ext cx="1564243" cy="315992"/>
          </a:xfrm>
          <a:prstGeom prst="rect">
            <a:avLst/>
          </a:prstGeom>
          <a:noFill/>
          <a:ln/>
        </p:spPr>
        <p:txBody>
          <a:bodyPr wrap="none" lIns="0" tIns="0" rIns="0" bIns="0" rtlCol="0" anchor="t"/>
          <a:lstStyle/>
          <a:p>
            <a:pPr marL="0" indent="0" algn="l">
              <a:lnSpc>
                <a:spcPts val="2450"/>
              </a:lnSpc>
              <a:buNone/>
            </a:pPr>
            <a:r>
              <a:rPr lang="en-US" sz="1550">
                <a:solidFill>
                  <a:srgbClr val="DAD8E9"/>
                </a:solidFill>
                <a:latin typeface="Mukta Light" pitchFamily="34" charset="0"/>
                <a:ea typeface="Mukta Light" pitchFamily="34" charset="-122"/>
                <a:cs typeface="Mukta Light" pitchFamily="34" charset="-120"/>
              </a:rPr>
              <a:t>PATHOPHYSIOLOGY</a:t>
            </a:r>
            <a:endParaRPr lang="en-US" sz="1550"/>
          </a:p>
        </p:txBody>
      </p:sp>
      <p:sp>
        <p:nvSpPr>
          <p:cNvPr id="4" name="Text 2"/>
          <p:cNvSpPr/>
          <p:nvPr/>
        </p:nvSpPr>
        <p:spPr>
          <a:xfrm>
            <a:off x="864037" y="1512094"/>
            <a:ext cx="12767429" cy="685800"/>
          </a:xfrm>
          <a:prstGeom prst="rect">
            <a:avLst/>
          </a:prstGeom>
          <a:noFill/>
          <a:ln/>
        </p:spPr>
        <p:txBody>
          <a:bodyPr wrap="none" lIns="0" tIns="0" rIns="0" bIns="0" rtlCol="0" anchor="t"/>
          <a:lstStyle/>
          <a:p>
            <a:pPr marL="0" indent="0" algn="l">
              <a:lnSpc>
                <a:spcPts val="5400"/>
              </a:lnSpc>
              <a:buNone/>
            </a:pPr>
            <a:r>
              <a:rPr lang="en-US" sz="4300">
                <a:solidFill>
                  <a:schemeClr val="accent1"/>
                </a:solidFill>
                <a:latin typeface="Prompt Medium" pitchFamily="34" charset="0"/>
                <a:ea typeface="Prompt Medium" pitchFamily="34" charset="-122"/>
                <a:cs typeface="Prompt Medium" pitchFamily="34" charset="-120"/>
              </a:rPr>
              <a:t>Chronic Obstructive Pulmonary Disease (COPD)</a:t>
            </a:r>
            <a:endParaRPr lang="en-US" sz="4300">
              <a:solidFill>
                <a:schemeClr val="accent1"/>
              </a:solidFill>
            </a:endParaRPr>
          </a:p>
        </p:txBody>
      </p:sp>
      <p:sp>
        <p:nvSpPr>
          <p:cNvPr id="5" name="Shape 3"/>
          <p:cNvSpPr/>
          <p:nvPr/>
        </p:nvSpPr>
        <p:spPr>
          <a:xfrm>
            <a:off x="864037" y="2568178"/>
            <a:ext cx="12902327" cy="2990374"/>
          </a:xfrm>
          <a:prstGeom prst="roundRect">
            <a:avLst>
              <a:gd name="adj" fmla="val 3468"/>
            </a:avLst>
          </a:prstGeom>
          <a:solidFill>
            <a:srgbClr val="542C49"/>
          </a:solidFill>
          <a:ln w="15240">
            <a:solidFill>
              <a:srgbClr val="6D4562"/>
            </a:solidFill>
            <a:prstDash val="solid"/>
          </a:ln>
        </p:spPr>
        <p:txBody>
          <a:bodyPr/>
          <a:lstStyle/>
          <a:p>
            <a:endParaRPr lang="en-GB"/>
          </a:p>
        </p:txBody>
      </p:sp>
      <p:sp>
        <p:nvSpPr>
          <p:cNvPr id="6" name="Shape 4"/>
          <p:cNvSpPr/>
          <p:nvPr/>
        </p:nvSpPr>
        <p:spPr>
          <a:xfrm>
            <a:off x="879277" y="2583418"/>
            <a:ext cx="4290536" cy="2959894"/>
          </a:xfrm>
          <a:prstGeom prst="roundRect">
            <a:avLst>
              <a:gd name="adj" fmla="val 3503"/>
            </a:avLst>
          </a:prstGeom>
          <a:solidFill>
            <a:srgbClr val="542C49"/>
          </a:solidFill>
          <a:ln/>
        </p:spPr>
        <p:txBody>
          <a:bodyPr/>
          <a:lstStyle/>
          <a:p>
            <a:endParaRPr lang="en-GB"/>
          </a:p>
        </p:txBody>
      </p:sp>
      <p:sp>
        <p:nvSpPr>
          <p:cNvPr id="7" name="Text 5"/>
          <p:cNvSpPr/>
          <p:nvPr/>
        </p:nvSpPr>
        <p:spPr>
          <a:xfrm>
            <a:off x="1126093" y="2830235"/>
            <a:ext cx="2743200" cy="342900"/>
          </a:xfrm>
          <a:prstGeom prst="rect">
            <a:avLst/>
          </a:prstGeom>
          <a:noFill/>
          <a:ln/>
        </p:spPr>
        <p:txBody>
          <a:bodyPr wrap="none" lIns="0" tIns="0" rIns="0" bIns="0" rtlCol="0" anchor="t"/>
          <a:lstStyle/>
          <a:p>
            <a:pPr marL="0" indent="0" algn="l">
              <a:lnSpc>
                <a:spcPts val="2700"/>
              </a:lnSpc>
              <a:buNone/>
            </a:pPr>
            <a:r>
              <a:rPr lang="en-US" sz="2150">
                <a:solidFill>
                  <a:srgbClr val="DAD8E9"/>
                </a:solidFill>
                <a:latin typeface="Prompt Medium" pitchFamily="34" charset="0"/>
                <a:ea typeface="Prompt Medium" pitchFamily="34" charset="-122"/>
                <a:cs typeface="Prompt Medium" pitchFamily="34" charset="-120"/>
              </a:rPr>
              <a:t>Chronic Bronchitis</a:t>
            </a:r>
            <a:endParaRPr lang="en-US" sz="2150"/>
          </a:p>
        </p:txBody>
      </p:sp>
      <p:sp>
        <p:nvSpPr>
          <p:cNvPr id="8" name="Text 6"/>
          <p:cNvSpPr/>
          <p:nvPr/>
        </p:nvSpPr>
        <p:spPr>
          <a:xfrm>
            <a:off x="1126093" y="3321248"/>
            <a:ext cx="3796903" cy="1975247"/>
          </a:xfrm>
          <a:prstGeom prst="rect">
            <a:avLst/>
          </a:prstGeom>
          <a:noFill/>
          <a:ln/>
        </p:spPr>
        <p:txBody>
          <a:bodyPr wrap="square" lIns="0" tIns="0" rIns="0" bIns="0" rtlCol="0" anchor="t"/>
          <a:lstStyle/>
          <a:p>
            <a:pPr marL="0" indent="0" algn="l">
              <a:lnSpc>
                <a:spcPts val="3100"/>
              </a:lnSpc>
              <a:buNone/>
            </a:pPr>
            <a:r>
              <a:rPr lang="en-US" sz="1900">
                <a:solidFill>
                  <a:srgbClr val="DAD8E9"/>
                </a:solidFill>
                <a:latin typeface="Mukta Light" pitchFamily="34" charset="0"/>
                <a:ea typeface="Mukta Light" pitchFamily="34" charset="-122"/>
                <a:cs typeface="Mukta Light" pitchFamily="34" charset="-120"/>
              </a:rPr>
              <a:t>Persistent inflammation and narrowing of the airways, coupled with </a:t>
            </a:r>
            <a:r>
              <a:rPr lang="en-US" sz="1900" b="1">
                <a:solidFill>
                  <a:srgbClr val="DAD8E9"/>
                </a:solidFill>
                <a:latin typeface="Mukta Light" pitchFamily="34" charset="0"/>
                <a:ea typeface="Mukta Light" pitchFamily="34" charset="-122"/>
                <a:cs typeface="Mukta Light" pitchFamily="34" charset="-120"/>
              </a:rPr>
              <a:t>excessive mucus production</a:t>
            </a:r>
            <a:r>
              <a:rPr lang="en-US" sz="1900">
                <a:solidFill>
                  <a:srgbClr val="DAD8E9"/>
                </a:solidFill>
                <a:latin typeface="Mukta Light" pitchFamily="34" charset="0"/>
                <a:ea typeface="Mukta Light" pitchFamily="34" charset="-122"/>
                <a:cs typeface="Mukta Light" pitchFamily="34" charset="-120"/>
              </a:rPr>
              <a:t>, obstructs airflow and promotes recurrent infections.</a:t>
            </a:r>
            <a:endParaRPr lang="en-US" sz="1900"/>
          </a:p>
        </p:txBody>
      </p:sp>
      <p:sp>
        <p:nvSpPr>
          <p:cNvPr id="9" name="Shape 7"/>
          <p:cNvSpPr/>
          <p:nvPr/>
        </p:nvSpPr>
        <p:spPr>
          <a:xfrm>
            <a:off x="5169813" y="2583418"/>
            <a:ext cx="4290655" cy="2959894"/>
          </a:xfrm>
          <a:prstGeom prst="rect">
            <a:avLst/>
          </a:prstGeom>
          <a:solidFill>
            <a:srgbClr val="542C49"/>
          </a:solidFill>
          <a:ln/>
        </p:spPr>
        <p:txBody>
          <a:bodyPr/>
          <a:lstStyle/>
          <a:p>
            <a:endParaRPr lang="en-GB"/>
          </a:p>
        </p:txBody>
      </p:sp>
      <p:sp>
        <p:nvSpPr>
          <p:cNvPr id="10" name="Shape 8"/>
          <p:cNvSpPr/>
          <p:nvPr/>
        </p:nvSpPr>
        <p:spPr>
          <a:xfrm>
            <a:off x="5169813" y="2583418"/>
            <a:ext cx="30480" cy="2959894"/>
          </a:xfrm>
          <a:prstGeom prst="roundRect">
            <a:avLst>
              <a:gd name="adj" fmla="val 340200"/>
            </a:avLst>
          </a:prstGeom>
          <a:solidFill>
            <a:srgbClr val="6D4562"/>
          </a:solidFill>
          <a:ln/>
        </p:spPr>
        <p:txBody>
          <a:bodyPr/>
          <a:lstStyle/>
          <a:p>
            <a:endParaRPr lang="en-GB"/>
          </a:p>
        </p:txBody>
      </p:sp>
      <p:sp>
        <p:nvSpPr>
          <p:cNvPr id="11" name="Text 9"/>
          <p:cNvSpPr/>
          <p:nvPr/>
        </p:nvSpPr>
        <p:spPr>
          <a:xfrm>
            <a:off x="5416629" y="2830235"/>
            <a:ext cx="2743200" cy="342900"/>
          </a:xfrm>
          <a:prstGeom prst="rect">
            <a:avLst/>
          </a:prstGeom>
          <a:noFill/>
          <a:ln/>
        </p:spPr>
        <p:txBody>
          <a:bodyPr wrap="none" lIns="0" tIns="0" rIns="0" bIns="0" rtlCol="0" anchor="t"/>
          <a:lstStyle/>
          <a:p>
            <a:pPr marL="0" indent="0" algn="l">
              <a:lnSpc>
                <a:spcPts val="2700"/>
              </a:lnSpc>
              <a:buNone/>
            </a:pPr>
            <a:r>
              <a:rPr lang="en-US" sz="2150">
                <a:solidFill>
                  <a:srgbClr val="DAD8E9"/>
                </a:solidFill>
                <a:latin typeface="Prompt Medium" pitchFamily="34" charset="0"/>
                <a:ea typeface="Prompt Medium" pitchFamily="34" charset="-122"/>
                <a:cs typeface="Prompt Medium" pitchFamily="34" charset="-120"/>
              </a:rPr>
              <a:t>Emphysema</a:t>
            </a:r>
            <a:endParaRPr lang="en-US" sz="2150"/>
          </a:p>
        </p:txBody>
      </p:sp>
      <p:sp>
        <p:nvSpPr>
          <p:cNvPr id="12" name="Text 10"/>
          <p:cNvSpPr/>
          <p:nvPr/>
        </p:nvSpPr>
        <p:spPr>
          <a:xfrm>
            <a:off x="5416629" y="3321248"/>
            <a:ext cx="3797022" cy="1975247"/>
          </a:xfrm>
          <a:prstGeom prst="rect">
            <a:avLst/>
          </a:prstGeom>
          <a:noFill/>
          <a:ln/>
        </p:spPr>
        <p:txBody>
          <a:bodyPr wrap="square" lIns="0" tIns="0" rIns="0" bIns="0" rtlCol="0" anchor="t"/>
          <a:lstStyle/>
          <a:p>
            <a:pPr marL="0" indent="0" algn="l">
              <a:lnSpc>
                <a:spcPts val="3100"/>
              </a:lnSpc>
              <a:buNone/>
            </a:pPr>
            <a:r>
              <a:rPr lang="en-US" sz="1900">
                <a:solidFill>
                  <a:srgbClr val="DAD8E9"/>
                </a:solidFill>
                <a:latin typeface="Mukta Light" pitchFamily="34" charset="0"/>
                <a:ea typeface="Mukta Light" pitchFamily="34" charset="-122"/>
                <a:cs typeface="Mukta Light" pitchFamily="34" charset="-120"/>
              </a:rPr>
              <a:t>Progressive destruction of alveolar walls reduces the </a:t>
            </a:r>
            <a:r>
              <a:rPr lang="en-US" sz="1900" b="1">
                <a:solidFill>
                  <a:srgbClr val="DAD8E9"/>
                </a:solidFill>
                <a:latin typeface="Mukta Light" pitchFamily="34" charset="0"/>
                <a:ea typeface="Mukta Light" pitchFamily="34" charset="-122"/>
                <a:cs typeface="Mukta Light" pitchFamily="34" charset="-120"/>
              </a:rPr>
              <a:t>surface area available for gas exchange</a:t>
            </a:r>
            <a:r>
              <a:rPr lang="en-US" sz="1900">
                <a:solidFill>
                  <a:srgbClr val="DAD8E9"/>
                </a:solidFill>
                <a:latin typeface="Mukta Light" pitchFamily="34" charset="0"/>
                <a:ea typeface="Mukta Light" pitchFamily="34" charset="-122"/>
                <a:cs typeface="Mukta Light" pitchFamily="34" charset="-120"/>
              </a:rPr>
              <a:t>, trapping air and causing hyperinflation of the lungs.</a:t>
            </a:r>
            <a:endParaRPr lang="en-US" sz="1900"/>
          </a:p>
        </p:txBody>
      </p:sp>
      <p:sp>
        <p:nvSpPr>
          <p:cNvPr id="13" name="Shape 11"/>
          <p:cNvSpPr/>
          <p:nvPr/>
        </p:nvSpPr>
        <p:spPr>
          <a:xfrm>
            <a:off x="9460468" y="2583418"/>
            <a:ext cx="4290655" cy="2959894"/>
          </a:xfrm>
          <a:prstGeom prst="rect">
            <a:avLst/>
          </a:prstGeom>
          <a:solidFill>
            <a:srgbClr val="542C49"/>
          </a:solidFill>
          <a:ln/>
        </p:spPr>
        <p:txBody>
          <a:bodyPr/>
          <a:lstStyle/>
          <a:p>
            <a:endParaRPr lang="en-GB"/>
          </a:p>
        </p:txBody>
      </p:sp>
      <p:sp>
        <p:nvSpPr>
          <p:cNvPr id="14" name="Shape 12"/>
          <p:cNvSpPr/>
          <p:nvPr/>
        </p:nvSpPr>
        <p:spPr>
          <a:xfrm>
            <a:off x="9460468" y="2583418"/>
            <a:ext cx="30480" cy="2959894"/>
          </a:xfrm>
          <a:prstGeom prst="roundRect">
            <a:avLst>
              <a:gd name="adj" fmla="val 340200"/>
            </a:avLst>
          </a:prstGeom>
          <a:solidFill>
            <a:srgbClr val="6D4562"/>
          </a:solidFill>
          <a:ln/>
        </p:spPr>
        <p:txBody>
          <a:bodyPr/>
          <a:lstStyle/>
          <a:p>
            <a:endParaRPr lang="en-GB"/>
          </a:p>
        </p:txBody>
      </p:sp>
      <p:sp>
        <p:nvSpPr>
          <p:cNvPr id="15" name="Text 13"/>
          <p:cNvSpPr/>
          <p:nvPr/>
        </p:nvSpPr>
        <p:spPr>
          <a:xfrm>
            <a:off x="9707285" y="2830235"/>
            <a:ext cx="2743200" cy="342900"/>
          </a:xfrm>
          <a:prstGeom prst="rect">
            <a:avLst/>
          </a:prstGeom>
          <a:noFill/>
          <a:ln/>
        </p:spPr>
        <p:txBody>
          <a:bodyPr wrap="none" lIns="0" tIns="0" rIns="0" bIns="0" rtlCol="0" anchor="t"/>
          <a:lstStyle/>
          <a:p>
            <a:pPr marL="0" indent="0" algn="l">
              <a:lnSpc>
                <a:spcPts val="2700"/>
              </a:lnSpc>
              <a:buNone/>
            </a:pPr>
            <a:r>
              <a:rPr lang="en-US" sz="2150">
                <a:solidFill>
                  <a:srgbClr val="DAD8E9"/>
                </a:solidFill>
                <a:latin typeface="Prompt Medium" pitchFamily="34" charset="0"/>
                <a:ea typeface="Prompt Medium" pitchFamily="34" charset="-122"/>
                <a:cs typeface="Prompt Medium" pitchFamily="34" charset="-120"/>
              </a:rPr>
              <a:t>Common Symptoms</a:t>
            </a:r>
            <a:endParaRPr lang="en-US" sz="2150"/>
          </a:p>
        </p:txBody>
      </p:sp>
      <p:sp>
        <p:nvSpPr>
          <p:cNvPr id="16" name="Text 14"/>
          <p:cNvSpPr/>
          <p:nvPr/>
        </p:nvSpPr>
        <p:spPr>
          <a:xfrm>
            <a:off x="9707285" y="3321248"/>
            <a:ext cx="3797022" cy="1580198"/>
          </a:xfrm>
          <a:prstGeom prst="rect">
            <a:avLst/>
          </a:prstGeom>
          <a:noFill/>
          <a:ln/>
        </p:spPr>
        <p:txBody>
          <a:bodyPr wrap="square" lIns="0" tIns="0" rIns="0" bIns="0" rtlCol="0" anchor="t"/>
          <a:lstStyle/>
          <a:p>
            <a:pPr marL="0" indent="0" algn="l">
              <a:lnSpc>
                <a:spcPts val="3100"/>
              </a:lnSpc>
              <a:buNone/>
            </a:pPr>
            <a:r>
              <a:rPr lang="en-US" sz="1900">
                <a:solidFill>
                  <a:srgbClr val="DAD8E9"/>
                </a:solidFill>
                <a:latin typeface="Mukta Light" pitchFamily="34" charset="0"/>
                <a:ea typeface="Mukta Light" pitchFamily="34" charset="-122"/>
                <a:cs typeface="Mukta Light" pitchFamily="34" charset="-120"/>
              </a:rPr>
              <a:t>Shortness of breath, </a:t>
            </a:r>
            <a:r>
              <a:rPr lang="en-US" sz="1900" b="1">
                <a:solidFill>
                  <a:srgbClr val="DAD8E9"/>
                </a:solidFill>
                <a:latin typeface="Mukta Light" pitchFamily="34" charset="0"/>
                <a:ea typeface="Mukta Light" pitchFamily="34" charset="-122"/>
                <a:cs typeface="Mukta Light" pitchFamily="34" charset="-120"/>
              </a:rPr>
              <a:t>persistent cough</a:t>
            </a:r>
            <a:r>
              <a:rPr lang="en-US" sz="1900">
                <a:solidFill>
                  <a:srgbClr val="DAD8E9"/>
                </a:solidFill>
                <a:latin typeface="Mukta Light" pitchFamily="34" charset="0"/>
                <a:ea typeface="Mukta Light" pitchFamily="34" charset="-122"/>
                <a:cs typeface="Mukta Light" pitchFamily="34" charset="-120"/>
              </a:rPr>
              <a:t>, chest tightness, fatigue, and increased sputum production — all worsening over time.</a:t>
            </a:r>
            <a:endParaRPr lang="en-US" sz="1900"/>
          </a:p>
        </p:txBody>
      </p:sp>
      <p:sp>
        <p:nvSpPr>
          <p:cNvPr id="17" name="Shape 15"/>
          <p:cNvSpPr/>
          <p:nvPr/>
        </p:nvSpPr>
        <p:spPr>
          <a:xfrm>
            <a:off x="864037" y="5836206"/>
            <a:ext cx="12902327" cy="1444109"/>
          </a:xfrm>
          <a:prstGeom prst="roundRect">
            <a:avLst>
              <a:gd name="adj" fmla="val 7180"/>
            </a:avLst>
          </a:prstGeom>
          <a:solidFill>
            <a:srgbClr val="321A2C"/>
          </a:solidFill>
          <a:ln/>
        </p:spPr>
        <p:txBody>
          <a:bodyPr/>
          <a:lstStyle/>
          <a:p>
            <a:endParaRPr lang="en-GB"/>
          </a:p>
        </p:txBody>
      </p:sp>
      <p:pic>
        <p:nvPicPr>
          <p:cNvPr id="18" name="Image 0" descr="preencoded.png"/>
          <p:cNvPicPr>
            <a:picLocks noChangeAspect="1"/>
          </p:cNvPicPr>
          <p:nvPr/>
        </p:nvPicPr>
        <p:blipFill>
          <a:blip r:embed="rId5"/>
          <a:stretch>
            <a:fillRect/>
          </a:stretch>
        </p:blipFill>
        <p:spPr>
          <a:xfrm>
            <a:off x="1110853" y="6195417"/>
            <a:ext cx="308610" cy="246817"/>
          </a:xfrm>
          <a:prstGeom prst="rect">
            <a:avLst/>
          </a:prstGeom>
        </p:spPr>
      </p:pic>
      <p:sp>
        <p:nvSpPr>
          <p:cNvPr id="19" name="Text 16"/>
          <p:cNvSpPr/>
          <p:nvPr/>
        </p:nvSpPr>
        <p:spPr>
          <a:xfrm>
            <a:off x="1666280" y="6144697"/>
            <a:ext cx="11853267" cy="790099"/>
          </a:xfrm>
          <a:prstGeom prst="rect">
            <a:avLst/>
          </a:prstGeom>
          <a:noFill/>
          <a:ln/>
        </p:spPr>
        <p:txBody>
          <a:bodyPr wrap="square" lIns="0" tIns="0" rIns="0" bIns="0" rtlCol="0" anchor="t"/>
          <a:lstStyle/>
          <a:p>
            <a:pPr marL="0" indent="0" algn="l">
              <a:lnSpc>
                <a:spcPts val="3100"/>
              </a:lnSpc>
              <a:buNone/>
            </a:pPr>
            <a:r>
              <a:rPr lang="en-US" sz="1900">
                <a:solidFill>
                  <a:srgbClr val="FFFFFF"/>
                </a:solidFill>
                <a:latin typeface="Mukta Light" pitchFamily="34" charset="0"/>
                <a:ea typeface="Mukta Light" pitchFamily="34" charset="-122"/>
                <a:cs typeface="Mukta Light" pitchFamily="34" charset="-120"/>
              </a:rPr>
              <a:t>COPD cannot be cured, but evidence-based treatment and lifestyle modification can significantly slow progression and improve quality of life.</a:t>
            </a:r>
            <a:endParaRPr lang="en-US" sz="1900"/>
          </a:p>
        </p:txBody>
      </p:sp>
      <p:pic>
        <p:nvPicPr>
          <p:cNvPr id="20" name="Slide 5 pathophysiology">
            <a:hlinkClick r:id="" action="ppaction://media"/>
            <a:extLst>
              <a:ext uri="{FF2B5EF4-FFF2-40B4-BE49-F238E27FC236}">
                <a16:creationId xmlns:a16="http://schemas.microsoft.com/office/drawing/2014/main" id="{162A6A57-9712-A8D5-F0B6-745961E0EDC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2206803" y="731698"/>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28944"/>
    </mc:Choice>
    <mc:Fallback>
      <p:transition spd="slow" advTm="1289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8944"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Shape 0"/>
          <p:cNvSpPr/>
          <p:nvPr/>
        </p:nvSpPr>
        <p:spPr>
          <a:xfrm>
            <a:off x="1552694" y="1017746"/>
            <a:ext cx="1257895" cy="324445"/>
          </a:xfrm>
          <a:prstGeom prst="roundRect">
            <a:avLst>
              <a:gd name="adj" fmla="val 19460"/>
            </a:avLst>
          </a:prstGeom>
          <a:solidFill>
            <a:srgbClr val="321A2C"/>
          </a:solidFill>
          <a:ln/>
        </p:spPr>
        <p:txBody>
          <a:bodyPr/>
          <a:lstStyle/>
          <a:p>
            <a:endParaRPr lang="en-GB"/>
          </a:p>
        </p:txBody>
      </p:sp>
      <p:sp>
        <p:nvSpPr>
          <p:cNvPr id="3" name="Text 1"/>
          <p:cNvSpPr/>
          <p:nvPr/>
        </p:nvSpPr>
        <p:spPr>
          <a:xfrm>
            <a:off x="1665327" y="1074063"/>
            <a:ext cx="1032629" cy="211812"/>
          </a:xfrm>
          <a:prstGeom prst="rect">
            <a:avLst/>
          </a:prstGeom>
          <a:noFill/>
          <a:ln/>
        </p:spPr>
        <p:txBody>
          <a:bodyPr wrap="none" lIns="0" tIns="0" rIns="0" bIns="0" rtlCol="0" anchor="t"/>
          <a:lstStyle/>
          <a:p>
            <a:pPr marL="0" indent="0" algn="l">
              <a:lnSpc>
                <a:spcPts val="1650"/>
              </a:lnSpc>
              <a:buNone/>
            </a:pPr>
            <a:r>
              <a:rPr lang="en-US" sz="1150">
                <a:solidFill>
                  <a:srgbClr val="DAD8E9"/>
                </a:solidFill>
                <a:latin typeface="Mukta Light" pitchFamily="34" charset="0"/>
                <a:ea typeface="Mukta Light" pitchFamily="34" charset="-122"/>
                <a:cs typeface="Mukta Light" pitchFamily="34" charset="-120"/>
              </a:rPr>
              <a:t>PATIENT PROFILE</a:t>
            </a:r>
            <a:endParaRPr lang="en-US" sz="1150"/>
          </a:p>
        </p:txBody>
      </p:sp>
      <p:sp>
        <p:nvSpPr>
          <p:cNvPr id="4" name="Text 2"/>
          <p:cNvSpPr/>
          <p:nvPr/>
        </p:nvSpPr>
        <p:spPr>
          <a:xfrm>
            <a:off x="1552694" y="1399342"/>
            <a:ext cx="5851684" cy="521851"/>
          </a:xfrm>
          <a:prstGeom prst="rect">
            <a:avLst/>
          </a:prstGeom>
          <a:noFill/>
          <a:ln/>
        </p:spPr>
        <p:txBody>
          <a:bodyPr wrap="none" lIns="0" tIns="0" rIns="0" bIns="0" rtlCol="0" anchor="t"/>
          <a:lstStyle/>
          <a:p>
            <a:pPr marL="0" indent="0" algn="l">
              <a:lnSpc>
                <a:spcPts val="4100"/>
              </a:lnSpc>
              <a:buNone/>
            </a:pPr>
            <a:r>
              <a:rPr lang="en-US" sz="3250">
                <a:solidFill>
                  <a:schemeClr val="accent1"/>
                </a:solidFill>
                <a:latin typeface="Prompt Medium" pitchFamily="34" charset="0"/>
                <a:ea typeface="Prompt Medium" pitchFamily="34" charset="-122"/>
                <a:cs typeface="Prompt Medium" pitchFamily="34" charset="-120"/>
              </a:rPr>
              <a:t>Meet the Patient: John Smith</a:t>
            </a:r>
            <a:endParaRPr lang="en-US" sz="3250">
              <a:solidFill>
                <a:schemeClr val="accent1"/>
              </a:solidFill>
            </a:endParaRPr>
          </a:p>
        </p:txBody>
      </p:sp>
      <p:sp>
        <p:nvSpPr>
          <p:cNvPr id="5" name="Shape 3"/>
          <p:cNvSpPr/>
          <p:nvPr/>
        </p:nvSpPr>
        <p:spPr>
          <a:xfrm>
            <a:off x="1417439" y="2135624"/>
            <a:ext cx="5803702" cy="5076111"/>
          </a:xfrm>
          <a:prstGeom prst="roundRect">
            <a:avLst>
              <a:gd name="adj" fmla="val 2665"/>
            </a:avLst>
          </a:prstGeom>
          <a:solidFill>
            <a:srgbClr val="A95B95">
              <a:alpha val="95000"/>
            </a:srgbClr>
          </a:solidFill>
          <a:ln/>
        </p:spPr>
        <p:txBody>
          <a:bodyPr/>
          <a:lstStyle/>
          <a:p>
            <a:endParaRPr lang="en-GB"/>
          </a:p>
        </p:txBody>
      </p:sp>
      <p:sp>
        <p:nvSpPr>
          <p:cNvPr id="6" name="Text 4"/>
          <p:cNvSpPr/>
          <p:nvPr/>
        </p:nvSpPr>
        <p:spPr>
          <a:xfrm>
            <a:off x="1605320" y="2278618"/>
            <a:ext cx="2392918" cy="260985"/>
          </a:xfrm>
          <a:prstGeom prst="rect">
            <a:avLst/>
          </a:prstGeom>
          <a:noFill/>
          <a:ln/>
        </p:spPr>
        <p:txBody>
          <a:bodyPr wrap="none" lIns="0" tIns="0" rIns="0" bIns="0" rtlCol="0" anchor="t"/>
          <a:lstStyle/>
          <a:p>
            <a:pPr marL="0" indent="0" algn="l">
              <a:lnSpc>
                <a:spcPts val="2050"/>
              </a:lnSpc>
              <a:buNone/>
            </a:pPr>
            <a:r>
              <a:rPr lang="en-US" sz="1600">
                <a:solidFill>
                  <a:srgbClr val="000000"/>
                </a:solidFill>
                <a:latin typeface="Prompt Medium" pitchFamily="34" charset="0"/>
                <a:ea typeface="Prompt Medium" pitchFamily="34" charset="-122"/>
                <a:cs typeface="Prompt Medium" pitchFamily="34" charset="-120"/>
              </a:rPr>
              <a:t>Demographic Overview</a:t>
            </a:r>
            <a:endParaRPr lang="en-US" sz="1600"/>
          </a:p>
        </p:txBody>
      </p:sp>
      <p:sp>
        <p:nvSpPr>
          <p:cNvPr id="7" name="Text 5"/>
          <p:cNvSpPr/>
          <p:nvPr/>
        </p:nvSpPr>
        <p:spPr>
          <a:xfrm>
            <a:off x="1605320" y="2682597"/>
            <a:ext cx="5427940" cy="1323380"/>
          </a:xfrm>
          <a:prstGeom prst="rect">
            <a:avLst/>
          </a:prstGeom>
          <a:noFill/>
          <a:ln/>
        </p:spPr>
        <p:txBody>
          <a:bodyPr wrap="square" lIns="0" tIns="0" rIns="0" bIns="0" rtlCol="0" anchor="t"/>
          <a:lstStyle/>
          <a:p>
            <a:pPr marL="0" indent="0" algn="l">
              <a:lnSpc>
                <a:spcPts val="2050"/>
              </a:lnSpc>
              <a:buNone/>
            </a:pPr>
            <a:r>
              <a:rPr lang="en-US" sz="1450" b="1">
                <a:solidFill>
                  <a:srgbClr val="000000"/>
                </a:solidFill>
                <a:latin typeface="Mukta Light" pitchFamily="34" charset="0"/>
                <a:ea typeface="Mukta Light" pitchFamily="34" charset="-122"/>
                <a:cs typeface="Mukta Light" pitchFamily="34" charset="-120"/>
              </a:rPr>
              <a:t>Age:</a:t>
            </a:r>
            <a:r>
              <a:rPr lang="en-US" sz="1450">
                <a:solidFill>
                  <a:srgbClr val="000000"/>
                </a:solidFill>
                <a:latin typeface="Mukta Light" pitchFamily="34" charset="0"/>
                <a:ea typeface="Mukta Light" pitchFamily="34" charset="-122"/>
                <a:cs typeface="Mukta Light" pitchFamily="34" charset="-120"/>
              </a:rPr>
              <a:t> 68 · </a:t>
            </a:r>
            <a:r>
              <a:rPr lang="en-US" sz="1450" b="1">
                <a:solidFill>
                  <a:srgbClr val="000000"/>
                </a:solidFill>
                <a:latin typeface="Mukta Light" pitchFamily="34" charset="0"/>
                <a:ea typeface="Mukta Light" pitchFamily="34" charset="-122"/>
                <a:cs typeface="Mukta Light" pitchFamily="34" charset="-120"/>
              </a:rPr>
              <a:t>Gender:</a:t>
            </a:r>
            <a:r>
              <a:rPr lang="en-US" sz="1450">
                <a:solidFill>
                  <a:srgbClr val="000000"/>
                </a:solidFill>
                <a:latin typeface="Mukta Light" pitchFamily="34" charset="0"/>
                <a:ea typeface="Mukta Light" pitchFamily="34" charset="-122"/>
                <a:cs typeface="Mukta Light" pitchFamily="34" charset="-120"/>
              </a:rPr>
              <a:t> Male</a:t>
            </a:r>
            <a:endParaRPr lang="en-US" sz="1450"/>
          </a:p>
          <a:p>
            <a:pPr marL="0" indent="0" algn="l">
              <a:lnSpc>
                <a:spcPts val="2050"/>
              </a:lnSpc>
              <a:buNone/>
            </a:pPr>
            <a:r>
              <a:rPr lang="en-US" sz="1450" b="1">
                <a:solidFill>
                  <a:srgbClr val="000000"/>
                </a:solidFill>
                <a:latin typeface="Mukta Light" pitchFamily="34" charset="0"/>
                <a:ea typeface="Mukta Light" pitchFamily="34" charset="-122"/>
                <a:cs typeface="Mukta Light" pitchFamily="34" charset="-120"/>
              </a:rPr>
              <a:t>Location:</a:t>
            </a:r>
            <a:r>
              <a:rPr lang="en-US" sz="1450">
                <a:solidFill>
                  <a:srgbClr val="000000"/>
                </a:solidFill>
                <a:latin typeface="Mukta Light" pitchFamily="34" charset="0"/>
                <a:ea typeface="Mukta Light" pitchFamily="34" charset="-122"/>
                <a:cs typeface="Mukta Light" pitchFamily="34" charset="-120"/>
              </a:rPr>
              <a:t> Birmingham</a:t>
            </a:r>
            <a:endParaRPr lang="en-US" sz="1450"/>
          </a:p>
          <a:p>
            <a:pPr marL="0" indent="0" algn="l">
              <a:lnSpc>
                <a:spcPts val="2050"/>
              </a:lnSpc>
              <a:buNone/>
            </a:pPr>
            <a:r>
              <a:rPr lang="en-US" sz="1450" b="1">
                <a:solidFill>
                  <a:srgbClr val="000000"/>
                </a:solidFill>
                <a:latin typeface="Mukta Light" pitchFamily="34" charset="0"/>
                <a:ea typeface="Mukta Light" pitchFamily="34" charset="-122"/>
                <a:cs typeface="Mukta Light" pitchFamily="34" charset="-120"/>
              </a:rPr>
              <a:t>Occupation:</a:t>
            </a:r>
            <a:r>
              <a:rPr lang="en-US" sz="1450">
                <a:solidFill>
                  <a:srgbClr val="000000"/>
                </a:solidFill>
                <a:latin typeface="Mukta Light" pitchFamily="34" charset="0"/>
                <a:ea typeface="Mukta Light" pitchFamily="34" charset="-122"/>
                <a:cs typeface="Mukta Light" pitchFamily="34" charset="-120"/>
              </a:rPr>
              <a:t> Retired construction worker</a:t>
            </a:r>
            <a:endParaRPr lang="en-US" sz="1450"/>
          </a:p>
          <a:p>
            <a:pPr marL="0" indent="0" algn="l">
              <a:lnSpc>
                <a:spcPts val="2050"/>
              </a:lnSpc>
              <a:buNone/>
            </a:pPr>
            <a:r>
              <a:rPr lang="en-US" sz="1450" b="1">
                <a:solidFill>
                  <a:srgbClr val="000000"/>
                </a:solidFill>
                <a:latin typeface="Mukta Light" pitchFamily="34" charset="0"/>
                <a:ea typeface="Mukta Light" pitchFamily="34" charset="-122"/>
                <a:cs typeface="Mukta Light" pitchFamily="34" charset="-120"/>
              </a:rPr>
              <a:t>Diagnosis:</a:t>
            </a:r>
            <a:r>
              <a:rPr lang="en-US" sz="1450">
                <a:solidFill>
                  <a:srgbClr val="000000"/>
                </a:solidFill>
                <a:latin typeface="Mukta Light" pitchFamily="34" charset="0"/>
                <a:ea typeface="Mukta Light" pitchFamily="34" charset="-122"/>
                <a:cs typeface="Mukta Light" pitchFamily="34" charset="-120"/>
              </a:rPr>
              <a:t> Moderate COPD (recently confirmed)</a:t>
            </a:r>
            <a:endParaRPr lang="en-US" sz="1450"/>
          </a:p>
          <a:p>
            <a:pPr marL="0" indent="0" algn="l">
              <a:lnSpc>
                <a:spcPts val="2050"/>
              </a:lnSpc>
              <a:buNone/>
            </a:pPr>
            <a:r>
              <a:rPr lang="en-US" sz="1450" b="1">
                <a:solidFill>
                  <a:srgbClr val="000000"/>
                </a:solidFill>
                <a:latin typeface="Mukta Light" pitchFamily="34" charset="0"/>
                <a:ea typeface="Mukta Light" pitchFamily="34" charset="-122"/>
                <a:cs typeface="Mukta Light" pitchFamily="34" charset="-120"/>
              </a:rPr>
              <a:t>Lives with:</a:t>
            </a:r>
            <a:r>
              <a:rPr lang="en-US" sz="1450">
                <a:solidFill>
                  <a:srgbClr val="000000"/>
                </a:solidFill>
                <a:latin typeface="Mukta Light" pitchFamily="34" charset="0"/>
                <a:ea typeface="Mukta Light" pitchFamily="34" charset="-122"/>
                <a:cs typeface="Mukta Light" pitchFamily="34" charset="-120"/>
              </a:rPr>
              <a:t> Wife at home</a:t>
            </a:r>
            <a:endParaRPr lang="en-US" sz="1450"/>
          </a:p>
        </p:txBody>
      </p:sp>
      <p:sp>
        <p:nvSpPr>
          <p:cNvPr id="8" name="Shape 6"/>
          <p:cNvSpPr/>
          <p:nvPr/>
        </p:nvSpPr>
        <p:spPr>
          <a:xfrm>
            <a:off x="1605320" y="4260718"/>
            <a:ext cx="5427940" cy="31075"/>
          </a:xfrm>
          <a:prstGeom prst="rect">
            <a:avLst/>
          </a:prstGeom>
          <a:solidFill>
            <a:srgbClr val="000000">
              <a:alpha val="50000"/>
            </a:srgbClr>
          </a:solidFill>
          <a:ln/>
        </p:spPr>
        <p:txBody>
          <a:bodyPr/>
          <a:lstStyle/>
          <a:p>
            <a:endParaRPr lang="en-GB"/>
          </a:p>
        </p:txBody>
      </p:sp>
      <p:sp>
        <p:nvSpPr>
          <p:cNvPr id="9" name="Text 7"/>
          <p:cNvSpPr/>
          <p:nvPr/>
        </p:nvSpPr>
        <p:spPr>
          <a:xfrm>
            <a:off x="1605320" y="4452580"/>
            <a:ext cx="2087761" cy="260985"/>
          </a:xfrm>
          <a:prstGeom prst="rect">
            <a:avLst/>
          </a:prstGeom>
          <a:noFill/>
          <a:ln/>
        </p:spPr>
        <p:txBody>
          <a:bodyPr wrap="none" lIns="0" tIns="0" rIns="0" bIns="0" rtlCol="0" anchor="t"/>
          <a:lstStyle/>
          <a:p>
            <a:pPr marL="0" indent="0" algn="l">
              <a:lnSpc>
                <a:spcPts val="2050"/>
              </a:lnSpc>
              <a:buNone/>
            </a:pPr>
            <a:r>
              <a:rPr lang="en-US" sz="1600">
                <a:solidFill>
                  <a:srgbClr val="000000"/>
                </a:solidFill>
                <a:latin typeface="Prompt Medium" pitchFamily="34" charset="0"/>
                <a:ea typeface="Prompt Medium" pitchFamily="34" charset="-122"/>
                <a:cs typeface="Prompt Medium" pitchFamily="34" charset="-120"/>
              </a:rPr>
              <a:t>Current Symptoms</a:t>
            </a:r>
            <a:endParaRPr lang="en-US" sz="1600"/>
          </a:p>
        </p:txBody>
      </p:sp>
      <p:sp>
        <p:nvSpPr>
          <p:cNvPr id="10" name="Text 8"/>
          <p:cNvSpPr/>
          <p:nvPr/>
        </p:nvSpPr>
        <p:spPr>
          <a:xfrm>
            <a:off x="1605320" y="4856559"/>
            <a:ext cx="5427940" cy="894040"/>
          </a:xfrm>
          <a:prstGeom prst="rect">
            <a:avLst/>
          </a:prstGeom>
          <a:noFill/>
          <a:ln/>
        </p:spPr>
        <p:txBody>
          <a:bodyPr wrap="square" lIns="0" tIns="0" rIns="0" bIns="0" rtlCol="0" anchor="t"/>
          <a:lstStyle/>
          <a:p>
            <a:pPr marL="342900" indent="-342900" algn="l">
              <a:lnSpc>
                <a:spcPts val="2050"/>
              </a:lnSpc>
              <a:buSzPct val="100000"/>
              <a:buChar char="•"/>
            </a:pPr>
            <a:r>
              <a:rPr lang="en-US" sz="1450">
                <a:solidFill>
                  <a:srgbClr val="000000"/>
                </a:solidFill>
                <a:latin typeface="Mukta Light" pitchFamily="34" charset="0"/>
                <a:ea typeface="Mukta Light" pitchFamily="34" charset="-122"/>
                <a:cs typeface="Mukta Light" pitchFamily="34" charset="-120"/>
              </a:rPr>
              <a:t>Breathlessness on exertion</a:t>
            </a:r>
            <a:endParaRPr lang="en-US" sz="1450"/>
          </a:p>
          <a:p>
            <a:pPr marL="342900" indent="-342900" algn="l">
              <a:lnSpc>
                <a:spcPts val="2050"/>
              </a:lnSpc>
              <a:buSzPct val="100000"/>
              <a:buChar char="•"/>
            </a:pPr>
            <a:r>
              <a:rPr lang="en-US" sz="1450">
                <a:solidFill>
                  <a:srgbClr val="000000"/>
                </a:solidFill>
                <a:latin typeface="Mukta Light" pitchFamily="34" charset="0"/>
                <a:ea typeface="Mukta Light" pitchFamily="34" charset="-122"/>
                <a:cs typeface="Mukta Light" pitchFamily="34" charset="-120"/>
              </a:rPr>
              <a:t>Persistent productive cough</a:t>
            </a:r>
            <a:endParaRPr lang="en-US" sz="1450"/>
          </a:p>
          <a:p>
            <a:pPr marL="342900" indent="-342900" algn="l">
              <a:lnSpc>
                <a:spcPts val="2050"/>
              </a:lnSpc>
              <a:buSzPct val="100000"/>
              <a:buChar char="•"/>
            </a:pPr>
            <a:r>
              <a:rPr lang="en-US" sz="1450">
                <a:solidFill>
                  <a:srgbClr val="000000"/>
                </a:solidFill>
                <a:latin typeface="Mukta Light" pitchFamily="34" charset="0"/>
                <a:ea typeface="Mukta Light" pitchFamily="34" charset="-122"/>
                <a:cs typeface="Mukta Light" pitchFamily="34" charset="-120"/>
              </a:rPr>
              <a:t>Reduced exercise tolerance</a:t>
            </a:r>
            <a:endParaRPr lang="en-US" sz="1450"/>
          </a:p>
        </p:txBody>
      </p:sp>
      <p:sp>
        <p:nvSpPr>
          <p:cNvPr id="11" name="Text 9"/>
          <p:cNvSpPr/>
          <p:nvPr/>
        </p:nvSpPr>
        <p:spPr>
          <a:xfrm>
            <a:off x="7551896" y="2278618"/>
            <a:ext cx="2087761" cy="260985"/>
          </a:xfrm>
          <a:prstGeom prst="rect">
            <a:avLst/>
          </a:prstGeom>
          <a:noFill/>
          <a:ln/>
        </p:spPr>
        <p:txBody>
          <a:bodyPr wrap="none" lIns="0" tIns="0" rIns="0" bIns="0" rtlCol="0" anchor="t"/>
          <a:lstStyle/>
          <a:p>
            <a:pPr marL="0" indent="0" algn="l">
              <a:lnSpc>
                <a:spcPts val="2050"/>
              </a:lnSpc>
              <a:buNone/>
            </a:pPr>
            <a:r>
              <a:rPr lang="en-US" sz="1600">
                <a:latin typeface="Prompt Medium" pitchFamily="34" charset="0"/>
                <a:ea typeface="Prompt Medium" pitchFamily="34" charset="-122"/>
                <a:cs typeface="Prompt Medium" pitchFamily="34" charset="-120"/>
              </a:rPr>
              <a:t>Risk Factor Profile</a:t>
            </a:r>
            <a:endParaRPr lang="en-US" sz="1600"/>
          </a:p>
        </p:txBody>
      </p:sp>
      <p:sp>
        <p:nvSpPr>
          <p:cNvPr id="12" name="Shape 10"/>
          <p:cNvSpPr/>
          <p:nvPr/>
        </p:nvSpPr>
        <p:spPr>
          <a:xfrm>
            <a:off x="7551896" y="2700457"/>
            <a:ext cx="5533192" cy="1354812"/>
          </a:xfrm>
          <a:prstGeom prst="roundRect">
            <a:avLst>
              <a:gd name="adj" fmla="val 8099"/>
            </a:avLst>
          </a:prstGeom>
          <a:solidFill>
            <a:srgbClr val="0B0C23">
              <a:alpha val="95000"/>
            </a:srgbClr>
          </a:solidFill>
          <a:ln w="22860">
            <a:solidFill>
              <a:srgbClr val="6D4562"/>
            </a:solidFill>
            <a:prstDash val="solid"/>
          </a:ln>
        </p:spPr>
        <p:txBody>
          <a:bodyPr/>
          <a:lstStyle/>
          <a:p>
            <a:endParaRPr lang="en-GB"/>
          </a:p>
        </p:txBody>
      </p:sp>
      <p:sp>
        <p:nvSpPr>
          <p:cNvPr id="13" name="Shape 11"/>
          <p:cNvSpPr/>
          <p:nvPr/>
        </p:nvSpPr>
        <p:spPr>
          <a:xfrm>
            <a:off x="7529036" y="2700457"/>
            <a:ext cx="91440" cy="1354812"/>
          </a:xfrm>
          <a:prstGeom prst="roundRect">
            <a:avLst>
              <a:gd name="adj" fmla="val 86309"/>
            </a:avLst>
          </a:prstGeom>
          <a:solidFill>
            <a:srgbClr val="A95B95"/>
          </a:solidFill>
          <a:ln/>
        </p:spPr>
        <p:txBody>
          <a:bodyPr/>
          <a:lstStyle/>
          <a:p>
            <a:endParaRPr lang="en-GB"/>
          </a:p>
        </p:txBody>
      </p:sp>
      <p:sp>
        <p:nvSpPr>
          <p:cNvPr id="14" name="Text 12"/>
          <p:cNvSpPr/>
          <p:nvPr/>
        </p:nvSpPr>
        <p:spPr>
          <a:xfrm>
            <a:off x="7831217" y="2911197"/>
            <a:ext cx="2087761" cy="260985"/>
          </a:xfrm>
          <a:prstGeom prst="rect">
            <a:avLst/>
          </a:prstGeom>
          <a:noFill/>
          <a:ln/>
        </p:spPr>
        <p:txBody>
          <a:bodyPr wrap="none" lIns="0" tIns="0" rIns="0" bIns="0" rtlCol="0" anchor="t"/>
          <a:lstStyle/>
          <a:p>
            <a:pPr marL="0" indent="0" algn="l">
              <a:lnSpc>
                <a:spcPts val="2050"/>
              </a:lnSpc>
              <a:buNone/>
            </a:pPr>
            <a:r>
              <a:rPr lang="en-US" sz="1600">
                <a:solidFill>
                  <a:srgbClr val="DAD8E9"/>
                </a:solidFill>
                <a:latin typeface="Prompt Medium" pitchFamily="34" charset="0"/>
                <a:ea typeface="Prompt Medium" pitchFamily="34" charset="-122"/>
                <a:cs typeface="Prompt Medium" pitchFamily="34" charset="-120"/>
              </a:rPr>
              <a:t>Smoking History</a:t>
            </a:r>
            <a:endParaRPr lang="en-US" sz="1600"/>
          </a:p>
        </p:txBody>
      </p:sp>
      <p:sp>
        <p:nvSpPr>
          <p:cNvPr id="15" name="Text 13"/>
          <p:cNvSpPr/>
          <p:nvPr/>
        </p:nvSpPr>
        <p:spPr>
          <a:xfrm>
            <a:off x="7831217" y="3315176"/>
            <a:ext cx="5043130" cy="529352"/>
          </a:xfrm>
          <a:prstGeom prst="rect">
            <a:avLst/>
          </a:prstGeom>
          <a:noFill/>
          <a:ln/>
        </p:spPr>
        <p:txBody>
          <a:bodyPr wrap="square" lIns="0" tIns="0" rIns="0" bIns="0" rtlCol="0" anchor="t"/>
          <a:lstStyle/>
          <a:p>
            <a:pPr marL="0" indent="0" algn="l">
              <a:lnSpc>
                <a:spcPts val="2050"/>
              </a:lnSpc>
              <a:buNone/>
            </a:pPr>
            <a:r>
              <a:rPr lang="en-US" sz="1450">
                <a:solidFill>
                  <a:srgbClr val="DAD8E9"/>
                </a:solidFill>
                <a:latin typeface="Mukta Light" pitchFamily="34" charset="0"/>
                <a:ea typeface="Mukta Light" pitchFamily="34" charset="-122"/>
                <a:cs typeface="Mukta Light" pitchFamily="34" charset="-120"/>
              </a:rPr>
              <a:t>Smoked for over </a:t>
            </a:r>
            <a:r>
              <a:rPr lang="en-US" sz="1450" b="1">
                <a:solidFill>
                  <a:srgbClr val="DAD8E9"/>
                </a:solidFill>
                <a:latin typeface="Mukta Light" pitchFamily="34" charset="0"/>
                <a:ea typeface="Mukta Light" pitchFamily="34" charset="-122"/>
                <a:cs typeface="Mukta Light" pitchFamily="34" charset="-120"/>
              </a:rPr>
              <a:t>40 years</a:t>
            </a:r>
            <a:r>
              <a:rPr lang="en-US" sz="1450">
                <a:solidFill>
                  <a:srgbClr val="DAD8E9"/>
                </a:solidFill>
                <a:latin typeface="Mukta Light" pitchFamily="34" charset="0"/>
                <a:ea typeface="Mukta Light" pitchFamily="34" charset="-122"/>
                <a:cs typeface="Mukta Light" pitchFamily="34" charset="-120"/>
              </a:rPr>
              <a:t>; quit 2 years ago. Smoking is the single greatest modifiable risk factor for COPD.</a:t>
            </a:r>
            <a:endParaRPr lang="en-US" sz="1450"/>
          </a:p>
        </p:txBody>
      </p:sp>
      <p:sp>
        <p:nvSpPr>
          <p:cNvPr id="16" name="Shape 14"/>
          <p:cNvSpPr/>
          <p:nvPr/>
        </p:nvSpPr>
        <p:spPr>
          <a:xfrm>
            <a:off x="7551896" y="4198263"/>
            <a:ext cx="5533192" cy="1354812"/>
          </a:xfrm>
          <a:prstGeom prst="roundRect">
            <a:avLst>
              <a:gd name="adj" fmla="val 8099"/>
            </a:avLst>
          </a:prstGeom>
          <a:solidFill>
            <a:srgbClr val="0B0C23">
              <a:alpha val="95000"/>
            </a:srgbClr>
          </a:solidFill>
          <a:ln w="22860">
            <a:solidFill>
              <a:srgbClr val="6D4562"/>
            </a:solidFill>
            <a:prstDash val="solid"/>
          </a:ln>
        </p:spPr>
        <p:txBody>
          <a:bodyPr/>
          <a:lstStyle/>
          <a:p>
            <a:endParaRPr lang="en-GB"/>
          </a:p>
        </p:txBody>
      </p:sp>
      <p:sp>
        <p:nvSpPr>
          <p:cNvPr id="17" name="Shape 15"/>
          <p:cNvSpPr/>
          <p:nvPr/>
        </p:nvSpPr>
        <p:spPr>
          <a:xfrm>
            <a:off x="7529036" y="4198263"/>
            <a:ext cx="91440" cy="1354812"/>
          </a:xfrm>
          <a:prstGeom prst="roundRect">
            <a:avLst>
              <a:gd name="adj" fmla="val 86309"/>
            </a:avLst>
          </a:prstGeom>
          <a:solidFill>
            <a:srgbClr val="A95B95"/>
          </a:solidFill>
          <a:ln/>
        </p:spPr>
        <p:txBody>
          <a:bodyPr/>
          <a:lstStyle/>
          <a:p>
            <a:endParaRPr lang="en-GB"/>
          </a:p>
        </p:txBody>
      </p:sp>
      <p:sp>
        <p:nvSpPr>
          <p:cNvPr id="18" name="Text 16"/>
          <p:cNvSpPr/>
          <p:nvPr/>
        </p:nvSpPr>
        <p:spPr>
          <a:xfrm>
            <a:off x="7831217" y="4409003"/>
            <a:ext cx="2353032" cy="260985"/>
          </a:xfrm>
          <a:prstGeom prst="rect">
            <a:avLst/>
          </a:prstGeom>
          <a:noFill/>
          <a:ln/>
        </p:spPr>
        <p:txBody>
          <a:bodyPr wrap="none" lIns="0" tIns="0" rIns="0" bIns="0" rtlCol="0" anchor="t"/>
          <a:lstStyle/>
          <a:p>
            <a:pPr marL="0" indent="0" algn="l">
              <a:lnSpc>
                <a:spcPts val="2050"/>
              </a:lnSpc>
              <a:buNone/>
            </a:pPr>
            <a:r>
              <a:rPr lang="en-US" sz="1600">
                <a:solidFill>
                  <a:srgbClr val="DAD8E9"/>
                </a:solidFill>
                <a:latin typeface="Prompt Medium" pitchFamily="34" charset="0"/>
                <a:ea typeface="Prompt Medium" pitchFamily="34" charset="-122"/>
                <a:cs typeface="Prompt Medium" pitchFamily="34" charset="-120"/>
              </a:rPr>
              <a:t>Occupational Exposure</a:t>
            </a:r>
            <a:endParaRPr lang="en-US" sz="1600"/>
          </a:p>
        </p:txBody>
      </p:sp>
      <p:sp>
        <p:nvSpPr>
          <p:cNvPr id="19" name="Text 17"/>
          <p:cNvSpPr/>
          <p:nvPr/>
        </p:nvSpPr>
        <p:spPr>
          <a:xfrm>
            <a:off x="7831217" y="4812983"/>
            <a:ext cx="5043130" cy="529352"/>
          </a:xfrm>
          <a:prstGeom prst="rect">
            <a:avLst/>
          </a:prstGeom>
          <a:noFill/>
          <a:ln/>
        </p:spPr>
        <p:txBody>
          <a:bodyPr wrap="square" lIns="0" tIns="0" rIns="0" bIns="0" rtlCol="0" anchor="t"/>
          <a:lstStyle/>
          <a:p>
            <a:pPr marL="0" indent="0" algn="l">
              <a:lnSpc>
                <a:spcPts val="2050"/>
              </a:lnSpc>
              <a:buNone/>
            </a:pPr>
            <a:r>
              <a:rPr lang="en-US" sz="1450">
                <a:solidFill>
                  <a:srgbClr val="DAD8E9"/>
                </a:solidFill>
                <a:latin typeface="Mukta Light" pitchFamily="34" charset="0"/>
                <a:ea typeface="Mukta Light" pitchFamily="34" charset="-122"/>
                <a:cs typeface="Mukta Light" pitchFamily="34" charset="-120"/>
              </a:rPr>
              <a:t>Prolonged exposure to </a:t>
            </a:r>
            <a:r>
              <a:rPr lang="en-US" sz="1450" b="1">
                <a:solidFill>
                  <a:srgbClr val="DAD8E9"/>
                </a:solidFill>
                <a:latin typeface="Mukta Light" pitchFamily="34" charset="0"/>
                <a:ea typeface="Mukta Light" pitchFamily="34" charset="-122"/>
                <a:cs typeface="Mukta Light" pitchFamily="34" charset="-120"/>
              </a:rPr>
              <a:t>construction dust and chemical fumes</a:t>
            </a:r>
            <a:r>
              <a:rPr lang="en-US" sz="1450">
                <a:solidFill>
                  <a:srgbClr val="DAD8E9"/>
                </a:solidFill>
                <a:latin typeface="Mukta Light" pitchFamily="34" charset="0"/>
                <a:ea typeface="Mukta Light" pitchFamily="34" charset="-122"/>
                <a:cs typeface="Mukta Light" pitchFamily="34" charset="-120"/>
              </a:rPr>
              <a:t> — a well-established contributor to lung damage.</a:t>
            </a:r>
            <a:endParaRPr lang="en-US" sz="1450"/>
          </a:p>
        </p:txBody>
      </p:sp>
      <p:sp>
        <p:nvSpPr>
          <p:cNvPr id="20" name="Shape 18"/>
          <p:cNvSpPr/>
          <p:nvPr/>
        </p:nvSpPr>
        <p:spPr>
          <a:xfrm>
            <a:off x="7551896" y="5696069"/>
            <a:ext cx="5533192" cy="1354812"/>
          </a:xfrm>
          <a:prstGeom prst="roundRect">
            <a:avLst>
              <a:gd name="adj" fmla="val 8099"/>
            </a:avLst>
          </a:prstGeom>
          <a:solidFill>
            <a:srgbClr val="0B0C23">
              <a:alpha val="95000"/>
            </a:srgbClr>
          </a:solidFill>
          <a:ln w="22860">
            <a:solidFill>
              <a:srgbClr val="6D4562"/>
            </a:solidFill>
            <a:prstDash val="solid"/>
          </a:ln>
        </p:spPr>
        <p:txBody>
          <a:bodyPr/>
          <a:lstStyle/>
          <a:p>
            <a:endParaRPr lang="en-GB"/>
          </a:p>
        </p:txBody>
      </p:sp>
      <p:sp>
        <p:nvSpPr>
          <p:cNvPr id="21" name="Shape 19"/>
          <p:cNvSpPr/>
          <p:nvPr/>
        </p:nvSpPr>
        <p:spPr>
          <a:xfrm>
            <a:off x="7529036" y="5696069"/>
            <a:ext cx="91440" cy="1354812"/>
          </a:xfrm>
          <a:prstGeom prst="roundRect">
            <a:avLst>
              <a:gd name="adj" fmla="val 86309"/>
            </a:avLst>
          </a:prstGeom>
          <a:solidFill>
            <a:srgbClr val="A95B95"/>
          </a:solidFill>
          <a:ln/>
        </p:spPr>
        <p:txBody>
          <a:bodyPr/>
          <a:lstStyle/>
          <a:p>
            <a:endParaRPr lang="en-GB"/>
          </a:p>
        </p:txBody>
      </p:sp>
      <p:sp>
        <p:nvSpPr>
          <p:cNvPr id="22" name="Text 20"/>
          <p:cNvSpPr/>
          <p:nvPr/>
        </p:nvSpPr>
        <p:spPr>
          <a:xfrm>
            <a:off x="7831217" y="5906810"/>
            <a:ext cx="2087761" cy="260985"/>
          </a:xfrm>
          <a:prstGeom prst="rect">
            <a:avLst/>
          </a:prstGeom>
          <a:noFill/>
          <a:ln/>
        </p:spPr>
        <p:txBody>
          <a:bodyPr wrap="none" lIns="0" tIns="0" rIns="0" bIns="0" rtlCol="0" anchor="t"/>
          <a:lstStyle/>
          <a:p>
            <a:pPr marL="0" indent="0" algn="l">
              <a:lnSpc>
                <a:spcPts val="2050"/>
              </a:lnSpc>
              <a:buNone/>
            </a:pPr>
            <a:r>
              <a:rPr lang="en-US" sz="1600">
                <a:solidFill>
                  <a:srgbClr val="DAD8E9"/>
                </a:solidFill>
                <a:latin typeface="Prompt Medium" pitchFamily="34" charset="0"/>
                <a:ea typeface="Prompt Medium" pitchFamily="34" charset="-122"/>
                <a:cs typeface="Prompt Medium" pitchFamily="34" charset="-120"/>
              </a:rPr>
              <a:t>Reduced Activity</a:t>
            </a:r>
            <a:endParaRPr lang="en-US" sz="1600"/>
          </a:p>
        </p:txBody>
      </p:sp>
      <p:sp>
        <p:nvSpPr>
          <p:cNvPr id="23" name="Text 21"/>
          <p:cNvSpPr/>
          <p:nvPr/>
        </p:nvSpPr>
        <p:spPr>
          <a:xfrm>
            <a:off x="7831217" y="6310789"/>
            <a:ext cx="5043130" cy="529352"/>
          </a:xfrm>
          <a:prstGeom prst="rect">
            <a:avLst/>
          </a:prstGeom>
          <a:noFill/>
          <a:ln/>
        </p:spPr>
        <p:txBody>
          <a:bodyPr wrap="square" lIns="0" tIns="0" rIns="0" bIns="0" rtlCol="0" anchor="t"/>
          <a:lstStyle/>
          <a:p>
            <a:pPr marL="0" indent="0" algn="l">
              <a:lnSpc>
                <a:spcPts val="2050"/>
              </a:lnSpc>
              <a:buNone/>
            </a:pPr>
            <a:r>
              <a:rPr lang="en-US" sz="1450">
                <a:solidFill>
                  <a:srgbClr val="DAD8E9"/>
                </a:solidFill>
                <a:latin typeface="Mukta Light" pitchFamily="34" charset="0"/>
                <a:ea typeface="Mukta Light" pitchFamily="34" charset="-122"/>
                <a:cs typeface="Mukta Light" pitchFamily="34" charset="-120"/>
              </a:rPr>
              <a:t>Retirement has led to </a:t>
            </a:r>
            <a:r>
              <a:rPr lang="en-US" sz="1450" b="1">
                <a:solidFill>
                  <a:srgbClr val="DAD8E9"/>
                </a:solidFill>
                <a:latin typeface="Mukta Light" pitchFamily="34" charset="0"/>
                <a:ea typeface="Mukta Light" pitchFamily="34" charset="-122"/>
                <a:cs typeface="Mukta Light" pitchFamily="34" charset="-120"/>
              </a:rPr>
              <a:t>decreased physical activity</a:t>
            </a:r>
            <a:r>
              <a:rPr lang="en-US" sz="1450">
                <a:solidFill>
                  <a:srgbClr val="DAD8E9"/>
                </a:solidFill>
                <a:latin typeface="Mukta Light" pitchFamily="34" charset="0"/>
                <a:ea typeface="Mukta Light" pitchFamily="34" charset="-122"/>
                <a:cs typeface="Mukta Light" pitchFamily="34" charset="-120"/>
              </a:rPr>
              <a:t>, accelerating deconditioning and breathlessness.</a:t>
            </a:r>
            <a:endParaRPr lang="en-US" sz="1450"/>
          </a:p>
        </p:txBody>
      </p:sp>
      <p:pic>
        <p:nvPicPr>
          <p:cNvPr id="24" name="Slide 6 patient profile">
            <a:hlinkClick r:id="" action="ppaction://media"/>
            <a:extLst>
              <a:ext uri="{FF2B5EF4-FFF2-40B4-BE49-F238E27FC236}">
                <a16:creationId xmlns:a16="http://schemas.microsoft.com/office/drawing/2014/main" id="{1474F687-8456-874B-CE88-F0520532905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955242" y="1342191"/>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27028"/>
    </mc:Choice>
    <mc:Fallback>
      <p:transition spd="slow" advTm="1270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7028"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Shape 0"/>
          <p:cNvSpPr/>
          <p:nvPr/>
        </p:nvSpPr>
        <p:spPr>
          <a:xfrm>
            <a:off x="864037" y="1045964"/>
            <a:ext cx="1195268" cy="464106"/>
          </a:xfrm>
          <a:prstGeom prst="roundRect">
            <a:avLst>
              <a:gd name="adj" fmla="val 17874"/>
            </a:avLst>
          </a:prstGeom>
          <a:solidFill>
            <a:srgbClr val="321A2C"/>
          </a:solidFill>
          <a:ln/>
        </p:spPr>
        <p:txBody>
          <a:bodyPr/>
          <a:lstStyle/>
          <a:p>
            <a:endParaRPr lang="en-GB"/>
          </a:p>
        </p:txBody>
      </p:sp>
      <p:sp>
        <p:nvSpPr>
          <p:cNvPr id="3" name="Text 1"/>
          <p:cNvSpPr/>
          <p:nvPr/>
        </p:nvSpPr>
        <p:spPr>
          <a:xfrm>
            <a:off x="1012150" y="1120021"/>
            <a:ext cx="899041" cy="315992"/>
          </a:xfrm>
          <a:prstGeom prst="rect">
            <a:avLst/>
          </a:prstGeom>
          <a:noFill/>
          <a:ln/>
        </p:spPr>
        <p:txBody>
          <a:bodyPr wrap="none" lIns="0" tIns="0" rIns="0" bIns="0" rtlCol="0" anchor="t"/>
          <a:lstStyle/>
          <a:p>
            <a:pPr marL="0" indent="0" algn="l">
              <a:lnSpc>
                <a:spcPts val="2450"/>
              </a:lnSpc>
              <a:buNone/>
            </a:pPr>
            <a:r>
              <a:rPr lang="en-US" sz="1550">
                <a:solidFill>
                  <a:schemeClr val="bg1"/>
                </a:solidFill>
                <a:latin typeface="Mukta Light" pitchFamily="34" charset="0"/>
                <a:ea typeface="Mukta Light" pitchFamily="34" charset="-122"/>
                <a:cs typeface="Mukta Light" pitchFamily="34" charset="-120"/>
              </a:rPr>
              <a:t>CARE PLAN</a:t>
            </a:r>
            <a:endParaRPr lang="en-US" sz="1550">
              <a:solidFill>
                <a:schemeClr val="bg1"/>
              </a:solidFill>
            </a:endParaRPr>
          </a:p>
        </p:txBody>
      </p:sp>
      <p:sp>
        <p:nvSpPr>
          <p:cNvPr id="4" name="Text 2"/>
          <p:cNvSpPr/>
          <p:nvPr/>
        </p:nvSpPr>
        <p:spPr>
          <a:xfrm>
            <a:off x="864037" y="1608773"/>
            <a:ext cx="9776222" cy="685800"/>
          </a:xfrm>
          <a:prstGeom prst="rect">
            <a:avLst/>
          </a:prstGeom>
          <a:noFill/>
          <a:ln/>
        </p:spPr>
        <p:txBody>
          <a:bodyPr wrap="none" lIns="0" tIns="0" rIns="0" bIns="0" rtlCol="0" anchor="t"/>
          <a:lstStyle/>
          <a:p>
            <a:pPr marL="0" indent="0" algn="l">
              <a:lnSpc>
                <a:spcPts val="5400"/>
              </a:lnSpc>
              <a:buNone/>
            </a:pPr>
            <a:r>
              <a:rPr lang="en-US" sz="4300">
                <a:solidFill>
                  <a:schemeClr val="accent1"/>
                </a:solidFill>
                <a:latin typeface="Prompt Medium" pitchFamily="34" charset="0"/>
                <a:ea typeface="Prompt Medium" pitchFamily="34" charset="-122"/>
                <a:cs typeface="Prompt Medium" pitchFamily="34" charset="-120"/>
              </a:rPr>
              <a:t>Evidence-Based Care for John Smith</a:t>
            </a:r>
            <a:endParaRPr lang="en-US" sz="4300">
              <a:solidFill>
                <a:schemeClr val="accent1"/>
              </a:solidFill>
            </a:endParaRPr>
          </a:p>
        </p:txBody>
      </p:sp>
      <p:sp>
        <p:nvSpPr>
          <p:cNvPr id="5" name="Text 3"/>
          <p:cNvSpPr/>
          <p:nvPr/>
        </p:nvSpPr>
        <p:spPr>
          <a:xfrm>
            <a:off x="864037" y="2664857"/>
            <a:ext cx="12902327" cy="395049"/>
          </a:xfrm>
          <a:prstGeom prst="rect">
            <a:avLst/>
          </a:prstGeom>
          <a:noFill/>
          <a:ln/>
        </p:spPr>
        <p:txBody>
          <a:bodyPr wrap="none" lIns="0" tIns="0" rIns="0" bIns="0" rtlCol="0" anchor="t"/>
          <a:lstStyle/>
          <a:p>
            <a:pPr marL="0" indent="0" algn="l">
              <a:lnSpc>
                <a:spcPts val="3100"/>
              </a:lnSpc>
              <a:buNone/>
            </a:pPr>
            <a:r>
              <a:rPr lang="en-US" sz="1900">
                <a:latin typeface="Mukta Light" pitchFamily="34" charset="0"/>
                <a:ea typeface="Mukta Light" pitchFamily="34" charset="-122"/>
                <a:cs typeface="Mukta Light" pitchFamily="34" charset="-120"/>
              </a:rPr>
              <a:t>John's care plan is guided by </a:t>
            </a:r>
            <a:r>
              <a:rPr lang="en-US" sz="1900" b="1">
                <a:latin typeface="Mukta Light" pitchFamily="34" charset="0"/>
                <a:ea typeface="Mukta Light" pitchFamily="34" charset="-122"/>
                <a:cs typeface="Mukta Light" pitchFamily="34" charset="-120"/>
              </a:rPr>
              <a:t>NHS and NICE (NG115)</a:t>
            </a:r>
            <a:r>
              <a:rPr lang="en-US" sz="1900">
                <a:latin typeface="Mukta Light" pitchFamily="34" charset="0"/>
                <a:ea typeface="Mukta Light" pitchFamily="34" charset="-122"/>
                <a:cs typeface="Mukta Light" pitchFamily="34" charset="-120"/>
              </a:rPr>
              <a:t> guidelines, focusing on four key pillars:</a:t>
            </a:r>
            <a:endParaRPr lang="en-US" sz="1900"/>
          </a:p>
        </p:txBody>
      </p:sp>
      <p:pic>
        <p:nvPicPr>
          <p:cNvPr id="6" name="Image 0"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64037" y="3337560"/>
            <a:ext cx="617220" cy="617220"/>
          </a:xfrm>
          <a:prstGeom prst="rect">
            <a:avLst/>
          </a:prstGeom>
        </p:spPr>
      </p:pic>
      <p:sp>
        <p:nvSpPr>
          <p:cNvPr id="7" name="Text 4"/>
          <p:cNvSpPr/>
          <p:nvPr/>
        </p:nvSpPr>
        <p:spPr>
          <a:xfrm>
            <a:off x="1789867" y="3337560"/>
            <a:ext cx="3310771" cy="342900"/>
          </a:xfrm>
          <a:prstGeom prst="rect">
            <a:avLst/>
          </a:prstGeom>
          <a:noFill/>
          <a:ln/>
        </p:spPr>
        <p:txBody>
          <a:bodyPr wrap="none" lIns="0" tIns="0" rIns="0" bIns="0" rtlCol="0" anchor="t"/>
          <a:lstStyle/>
          <a:p>
            <a:pPr marL="0" indent="0" algn="l">
              <a:lnSpc>
                <a:spcPts val="2700"/>
              </a:lnSpc>
              <a:buNone/>
            </a:pPr>
            <a:r>
              <a:rPr lang="en-US" sz="2150">
                <a:latin typeface="Prompt Medium" pitchFamily="34" charset="0"/>
                <a:ea typeface="Prompt Medium" pitchFamily="34" charset="-122"/>
                <a:cs typeface="Prompt Medium" pitchFamily="34" charset="-120"/>
              </a:rPr>
              <a:t>Medication Management</a:t>
            </a:r>
            <a:endParaRPr lang="en-US" sz="2150"/>
          </a:p>
        </p:txBody>
      </p:sp>
      <p:sp>
        <p:nvSpPr>
          <p:cNvPr id="8" name="Text 5"/>
          <p:cNvSpPr/>
          <p:nvPr/>
        </p:nvSpPr>
        <p:spPr>
          <a:xfrm>
            <a:off x="1789867" y="3828574"/>
            <a:ext cx="5371028" cy="1185148"/>
          </a:xfrm>
          <a:prstGeom prst="rect">
            <a:avLst/>
          </a:prstGeom>
          <a:noFill/>
          <a:ln/>
        </p:spPr>
        <p:txBody>
          <a:bodyPr wrap="square" lIns="0" tIns="0" rIns="0" bIns="0" rtlCol="0" anchor="t"/>
          <a:lstStyle/>
          <a:p>
            <a:pPr marL="0" indent="0" algn="l">
              <a:lnSpc>
                <a:spcPts val="3100"/>
              </a:lnSpc>
              <a:buNone/>
            </a:pPr>
            <a:r>
              <a:rPr lang="en-US" sz="1900">
                <a:latin typeface="Mukta Light" pitchFamily="34" charset="0"/>
                <a:ea typeface="Mukta Light" pitchFamily="34" charset="-122"/>
                <a:cs typeface="Mukta Light" pitchFamily="34" charset="-120"/>
              </a:rPr>
              <a:t>Bronchodilator inhalers and corticosteroids as prescribed. Education on </a:t>
            </a:r>
            <a:r>
              <a:rPr lang="en-US" sz="1900" b="1">
                <a:latin typeface="Mukta Light" pitchFamily="34" charset="0"/>
                <a:ea typeface="Mukta Light" pitchFamily="34" charset="-122"/>
                <a:cs typeface="Mukta Light" pitchFamily="34" charset="-120"/>
              </a:rPr>
              <a:t>correct inhaler technique</a:t>
            </a:r>
            <a:r>
              <a:rPr lang="en-US" sz="1900">
                <a:latin typeface="Mukta Light" pitchFamily="34" charset="0"/>
                <a:ea typeface="Mukta Light" pitchFamily="34" charset="-122"/>
                <a:cs typeface="Mukta Light" pitchFamily="34" charset="-120"/>
              </a:rPr>
              <a:t> is essential for treatment efficacy.</a:t>
            </a:r>
            <a:endParaRPr lang="en-US" sz="1900"/>
          </a:p>
        </p:txBody>
      </p:sp>
      <p:pic>
        <p:nvPicPr>
          <p:cNvPr id="9" name="Image 1"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469505" y="3337560"/>
            <a:ext cx="617220" cy="617220"/>
          </a:xfrm>
          <a:prstGeom prst="rect">
            <a:avLst/>
          </a:prstGeom>
        </p:spPr>
      </p:pic>
      <p:sp>
        <p:nvSpPr>
          <p:cNvPr id="10" name="Text 6"/>
          <p:cNvSpPr/>
          <p:nvPr/>
        </p:nvSpPr>
        <p:spPr>
          <a:xfrm>
            <a:off x="8395335" y="3337560"/>
            <a:ext cx="3318748" cy="342900"/>
          </a:xfrm>
          <a:prstGeom prst="rect">
            <a:avLst/>
          </a:prstGeom>
          <a:noFill/>
          <a:ln/>
        </p:spPr>
        <p:txBody>
          <a:bodyPr wrap="none" lIns="0" tIns="0" rIns="0" bIns="0" rtlCol="0" anchor="t"/>
          <a:lstStyle/>
          <a:p>
            <a:pPr marL="0" indent="0" algn="l">
              <a:lnSpc>
                <a:spcPts val="2700"/>
              </a:lnSpc>
              <a:buNone/>
            </a:pPr>
            <a:r>
              <a:rPr lang="en-US" sz="2150">
                <a:latin typeface="Prompt Medium" pitchFamily="34" charset="0"/>
                <a:ea typeface="Prompt Medium" pitchFamily="34" charset="-122"/>
                <a:cs typeface="Prompt Medium" pitchFamily="34" charset="-120"/>
              </a:rPr>
              <a:t>Pulmonary Rehabilitation</a:t>
            </a:r>
            <a:endParaRPr lang="en-US" sz="2150"/>
          </a:p>
        </p:txBody>
      </p:sp>
      <p:sp>
        <p:nvSpPr>
          <p:cNvPr id="11" name="Text 7"/>
          <p:cNvSpPr/>
          <p:nvPr/>
        </p:nvSpPr>
        <p:spPr>
          <a:xfrm>
            <a:off x="8395335" y="3828574"/>
            <a:ext cx="5371028" cy="1185148"/>
          </a:xfrm>
          <a:prstGeom prst="rect">
            <a:avLst/>
          </a:prstGeom>
          <a:noFill/>
          <a:ln/>
        </p:spPr>
        <p:txBody>
          <a:bodyPr wrap="square" lIns="0" tIns="0" rIns="0" bIns="0" rtlCol="0" anchor="t"/>
          <a:lstStyle/>
          <a:p>
            <a:pPr marL="0" indent="0" algn="l">
              <a:lnSpc>
                <a:spcPts val="3100"/>
              </a:lnSpc>
              <a:buNone/>
            </a:pPr>
            <a:r>
              <a:rPr lang="en-US" sz="1900">
                <a:latin typeface="Mukta Light" pitchFamily="34" charset="0"/>
                <a:ea typeface="Mukta Light" pitchFamily="34" charset="-122"/>
                <a:cs typeface="Mukta Light" pitchFamily="34" charset="-120"/>
              </a:rPr>
              <a:t>Structured exercise and education programmes to improve </a:t>
            </a:r>
            <a:r>
              <a:rPr lang="en-US" sz="1900" b="1">
                <a:latin typeface="Mukta Light" pitchFamily="34" charset="0"/>
                <a:ea typeface="Mukta Light" pitchFamily="34" charset="-122"/>
                <a:cs typeface="Mukta Light" pitchFamily="34" charset="-120"/>
              </a:rPr>
              <a:t>breathing capacity, fitness, and wellbeing</a:t>
            </a:r>
            <a:r>
              <a:rPr lang="en-US" sz="1900">
                <a:latin typeface="Mukta Light" pitchFamily="34" charset="0"/>
                <a:ea typeface="Mukta Light" pitchFamily="34" charset="-122"/>
                <a:cs typeface="Mukta Light" pitchFamily="34" charset="-120"/>
              </a:rPr>
              <a:t> (NICE NG115 recommendation).</a:t>
            </a:r>
            <a:endParaRPr lang="en-US" sz="1900"/>
          </a:p>
        </p:txBody>
      </p:sp>
      <p:pic>
        <p:nvPicPr>
          <p:cNvPr id="12" name="Image 2"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64037" y="5507474"/>
            <a:ext cx="617220" cy="617220"/>
          </a:xfrm>
          <a:prstGeom prst="rect">
            <a:avLst/>
          </a:prstGeom>
        </p:spPr>
      </p:pic>
      <p:sp>
        <p:nvSpPr>
          <p:cNvPr id="13" name="Text 8"/>
          <p:cNvSpPr/>
          <p:nvPr/>
        </p:nvSpPr>
        <p:spPr>
          <a:xfrm>
            <a:off x="1789867" y="5507474"/>
            <a:ext cx="2871668" cy="342900"/>
          </a:xfrm>
          <a:prstGeom prst="rect">
            <a:avLst/>
          </a:prstGeom>
          <a:noFill/>
          <a:ln/>
        </p:spPr>
        <p:txBody>
          <a:bodyPr wrap="none" lIns="0" tIns="0" rIns="0" bIns="0" rtlCol="0" anchor="t"/>
          <a:lstStyle/>
          <a:p>
            <a:pPr marL="0" indent="0" algn="l">
              <a:lnSpc>
                <a:spcPts val="2700"/>
              </a:lnSpc>
              <a:buNone/>
            </a:pPr>
            <a:r>
              <a:rPr lang="en-US" sz="2150">
                <a:latin typeface="Prompt Medium" pitchFamily="34" charset="0"/>
                <a:ea typeface="Prompt Medium" pitchFamily="34" charset="-122"/>
                <a:cs typeface="Prompt Medium" pitchFamily="34" charset="-120"/>
              </a:rPr>
              <a:t>Nutrition &amp; Hydration</a:t>
            </a:r>
            <a:endParaRPr lang="en-US" sz="2150"/>
          </a:p>
        </p:txBody>
      </p:sp>
      <p:sp>
        <p:nvSpPr>
          <p:cNvPr id="14" name="Text 9"/>
          <p:cNvSpPr/>
          <p:nvPr/>
        </p:nvSpPr>
        <p:spPr>
          <a:xfrm>
            <a:off x="1789867" y="5998488"/>
            <a:ext cx="5371028" cy="1185148"/>
          </a:xfrm>
          <a:prstGeom prst="rect">
            <a:avLst/>
          </a:prstGeom>
          <a:noFill/>
          <a:ln/>
        </p:spPr>
        <p:txBody>
          <a:bodyPr wrap="square" lIns="0" tIns="0" rIns="0" bIns="0" rtlCol="0" anchor="t"/>
          <a:lstStyle/>
          <a:p>
            <a:pPr marL="0" indent="0" algn="l">
              <a:lnSpc>
                <a:spcPts val="3100"/>
              </a:lnSpc>
              <a:buNone/>
            </a:pPr>
            <a:r>
              <a:rPr lang="en-US" sz="1900">
                <a:latin typeface="Mukta Light" pitchFamily="34" charset="0"/>
                <a:ea typeface="Mukta Light" pitchFamily="34" charset="-122"/>
                <a:cs typeface="Mukta Light" pitchFamily="34" charset="-120"/>
              </a:rPr>
              <a:t>A balanced diet and adequate fluid intake support </a:t>
            </a:r>
            <a:r>
              <a:rPr lang="en-US" sz="1900" b="1">
                <a:latin typeface="Mukta Light" pitchFamily="34" charset="0"/>
                <a:ea typeface="Mukta Light" pitchFamily="34" charset="-122"/>
                <a:cs typeface="Mukta Light" pitchFamily="34" charset="-120"/>
              </a:rPr>
              <a:t>immune function</a:t>
            </a:r>
            <a:r>
              <a:rPr lang="en-US" sz="1900">
                <a:latin typeface="Mukta Light" pitchFamily="34" charset="0"/>
                <a:ea typeface="Mukta Light" pitchFamily="34" charset="-122"/>
                <a:cs typeface="Mukta Light" pitchFamily="34" charset="-120"/>
              </a:rPr>
              <a:t> and help prevent respiratory infections.</a:t>
            </a:r>
            <a:endParaRPr lang="en-US" sz="1900"/>
          </a:p>
        </p:txBody>
      </p:sp>
      <p:pic>
        <p:nvPicPr>
          <p:cNvPr id="15" name="Image 3" descr="preencoded.png"/>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7469505" y="5507474"/>
            <a:ext cx="617220" cy="617220"/>
          </a:xfrm>
          <a:prstGeom prst="rect">
            <a:avLst/>
          </a:prstGeom>
        </p:spPr>
      </p:pic>
      <p:sp>
        <p:nvSpPr>
          <p:cNvPr id="16" name="Text 10"/>
          <p:cNvSpPr/>
          <p:nvPr/>
        </p:nvSpPr>
        <p:spPr>
          <a:xfrm>
            <a:off x="8395335" y="5507474"/>
            <a:ext cx="2743200" cy="342900"/>
          </a:xfrm>
          <a:prstGeom prst="rect">
            <a:avLst/>
          </a:prstGeom>
          <a:noFill/>
          <a:ln/>
        </p:spPr>
        <p:txBody>
          <a:bodyPr wrap="none" lIns="0" tIns="0" rIns="0" bIns="0" rtlCol="0" anchor="t"/>
          <a:lstStyle/>
          <a:p>
            <a:pPr marL="0" indent="0" algn="l">
              <a:lnSpc>
                <a:spcPts val="2700"/>
              </a:lnSpc>
              <a:buNone/>
            </a:pPr>
            <a:r>
              <a:rPr lang="en-US" sz="2150">
                <a:latin typeface="Prompt Medium" pitchFamily="34" charset="0"/>
                <a:ea typeface="Prompt Medium" pitchFamily="34" charset="-122"/>
                <a:cs typeface="Prompt Medium" pitchFamily="34" charset="-120"/>
              </a:rPr>
              <a:t>Vaccinations</a:t>
            </a:r>
            <a:endParaRPr lang="en-US" sz="2150"/>
          </a:p>
        </p:txBody>
      </p:sp>
      <p:sp>
        <p:nvSpPr>
          <p:cNvPr id="17" name="Text 11"/>
          <p:cNvSpPr/>
          <p:nvPr/>
        </p:nvSpPr>
        <p:spPr>
          <a:xfrm>
            <a:off x="8395335" y="5998488"/>
            <a:ext cx="5371028" cy="1185148"/>
          </a:xfrm>
          <a:prstGeom prst="rect">
            <a:avLst/>
          </a:prstGeom>
          <a:noFill/>
          <a:ln/>
        </p:spPr>
        <p:txBody>
          <a:bodyPr wrap="square" lIns="0" tIns="0" rIns="0" bIns="0" rtlCol="0" anchor="t"/>
          <a:lstStyle/>
          <a:p>
            <a:pPr marL="0" indent="0" algn="l">
              <a:lnSpc>
                <a:spcPts val="3100"/>
              </a:lnSpc>
              <a:buNone/>
            </a:pPr>
            <a:r>
              <a:rPr lang="en-US" sz="1900">
                <a:latin typeface="Mukta Light" pitchFamily="34" charset="0"/>
                <a:ea typeface="Mukta Light" pitchFamily="34" charset="-122"/>
                <a:cs typeface="Mukta Light" pitchFamily="34" charset="-120"/>
              </a:rPr>
              <a:t>Annual influenza vaccine and pneumococcal vaccination recommended to </a:t>
            </a:r>
            <a:r>
              <a:rPr lang="en-US" sz="1900" b="1">
                <a:latin typeface="Mukta Light" pitchFamily="34" charset="0"/>
                <a:ea typeface="Mukta Light" pitchFamily="34" charset="-122"/>
                <a:cs typeface="Mukta Light" pitchFamily="34" charset="-120"/>
              </a:rPr>
              <a:t>reduce exacerbation risk</a:t>
            </a:r>
            <a:r>
              <a:rPr lang="en-US" sz="1900">
                <a:latin typeface="Mukta Light" pitchFamily="34" charset="0"/>
                <a:ea typeface="Mukta Light" pitchFamily="34" charset="-122"/>
                <a:cs typeface="Mukta Light" pitchFamily="34" charset="-120"/>
              </a:rPr>
              <a:t> from respiratory infections.</a:t>
            </a:r>
            <a:endParaRPr lang="en-US" sz="1900"/>
          </a:p>
        </p:txBody>
      </p:sp>
      <p:pic>
        <p:nvPicPr>
          <p:cNvPr id="19" name="Slide 7 care plan">
            <a:hlinkClick r:id="" action="ppaction://media"/>
            <a:extLst>
              <a:ext uri="{FF2B5EF4-FFF2-40B4-BE49-F238E27FC236}">
                <a16:creationId xmlns:a16="http://schemas.microsoft.com/office/drawing/2014/main" id="{99CDD304-579C-DAE5-BF93-AC4ADBD3DF3E}"/>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2267758" y="1220871"/>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42795"/>
    </mc:Choice>
    <mc:Fallback>
      <p:transition spd="slow" advTm="1427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0368"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Shape 0"/>
          <p:cNvSpPr/>
          <p:nvPr/>
        </p:nvSpPr>
        <p:spPr>
          <a:xfrm>
            <a:off x="760571" y="994648"/>
            <a:ext cx="2678192" cy="391716"/>
          </a:xfrm>
          <a:prstGeom prst="roundRect">
            <a:avLst>
              <a:gd name="adj" fmla="val 18640"/>
            </a:avLst>
          </a:prstGeom>
          <a:solidFill>
            <a:srgbClr val="321A2C"/>
          </a:solidFill>
          <a:ln/>
        </p:spPr>
        <p:txBody>
          <a:bodyPr/>
          <a:lstStyle/>
          <a:p>
            <a:endParaRPr lang="en-GB">
              <a:solidFill>
                <a:schemeClr val="bg1"/>
              </a:solidFill>
            </a:endParaRPr>
          </a:p>
        </p:txBody>
      </p:sp>
      <p:sp>
        <p:nvSpPr>
          <p:cNvPr id="3" name="Text 1"/>
          <p:cNvSpPr/>
          <p:nvPr/>
        </p:nvSpPr>
        <p:spPr>
          <a:xfrm>
            <a:off x="890945" y="1059775"/>
            <a:ext cx="2417445" cy="261461"/>
          </a:xfrm>
          <a:prstGeom prst="rect">
            <a:avLst/>
          </a:prstGeom>
          <a:noFill/>
          <a:ln/>
        </p:spPr>
        <p:txBody>
          <a:bodyPr wrap="none" lIns="0" tIns="0" rIns="0" bIns="0" rtlCol="0" anchor="t"/>
          <a:lstStyle/>
          <a:p>
            <a:pPr marL="0" indent="0" algn="l">
              <a:lnSpc>
                <a:spcPts val="2050"/>
              </a:lnSpc>
              <a:buNone/>
            </a:pPr>
            <a:r>
              <a:rPr lang="en-US" sz="1350">
                <a:solidFill>
                  <a:schemeClr val="bg1"/>
                </a:solidFill>
                <a:latin typeface="Mukta Light" pitchFamily="34" charset="0"/>
                <a:ea typeface="Mukta Light" pitchFamily="34" charset="-122"/>
                <a:cs typeface="Mukta Light" pitchFamily="34" charset="-120"/>
              </a:rPr>
              <a:t>MONITORING &amp; COMMUNICATION</a:t>
            </a:r>
            <a:endParaRPr lang="en-US" sz="1350">
              <a:solidFill>
                <a:schemeClr val="bg1"/>
              </a:solidFill>
            </a:endParaRPr>
          </a:p>
        </p:txBody>
      </p:sp>
      <p:sp>
        <p:nvSpPr>
          <p:cNvPr id="4" name="Text 2"/>
          <p:cNvSpPr/>
          <p:nvPr/>
        </p:nvSpPr>
        <p:spPr>
          <a:xfrm>
            <a:off x="760571" y="1462802"/>
            <a:ext cx="11306175" cy="603647"/>
          </a:xfrm>
          <a:prstGeom prst="rect">
            <a:avLst/>
          </a:prstGeom>
          <a:noFill/>
          <a:ln/>
        </p:spPr>
        <p:txBody>
          <a:bodyPr wrap="none" lIns="0" tIns="0" rIns="0" bIns="0" rtlCol="0" anchor="t"/>
          <a:lstStyle/>
          <a:p>
            <a:pPr marL="0" indent="0" algn="l">
              <a:lnSpc>
                <a:spcPts val="4750"/>
              </a:lnSpc>
              <a:buNone/>
            </a:pPr>
            <a:r>
              <a:rPr lang="en-US" sz="3800">
                <a:solidFill>
                  <a:schemeClr val="tx2"/>
                </a:solidFill>
                <a:latin typeface="Prompt Medium" pitchFamily="34" charset="0"/>
                <a:ea typeface="Prompt Medium" pitchFamily="34" charset="-122"/>
                <a:cs typeface="Prompt Medium" pitchFamily="34" charset="-120"/>
              </a:rPr>
              <a:t>Ongoing Management and Patient Engagement</a:t>
            </a:r>
            <a:endParaRPr lang="en-US" sz="3800">
              <a:solidFill>
                <a:schemeClr val="tx2"/>
              </a:solidFill>
            </a:endParaRPr>
          </a:p>
        </p:txBody>
      </p:sp>
      <p:sp>
        <p:nvSpPr>
          <p:cNvPr id="5" name="Text 3"/>
          <p:cNvSpPr/>
          <p:nvPr/>
        </p:nvSpPr>
        <p:spPr>
          <a:xfrm>
            <a:off x="760571" y="2544485"/>
            <a:ext cx="2414468" cy="301823"/>
          </a:xfrm>
          <a:prstGeom prst="rect">
            <a:avLst/>
          </a:prstGeom>
          <a:noFill/>
          <a:ln/>
        </p:spPr>
        <p:txBody>
          <a:bodyPr wrap="none" lIns="0" tIns="0" rIns="0" bIns="0" rtlCol="0" anchor="t"/>
          <a:lstStyle/>
          <a:p>
            <a:pPr marL="0" indent="0" algn="l">
              <a:lnSpc>
                <a:spcPts val="2350"/>
              </a:lnSpc>
              <a:buNone/>
            </a:pPr>
            <a:r>
              <a:rPr lang="en-US" sz="1900">
                <a:latin typeface="Prompt Medium" pitchFamily="34" charset="0"/>
                <a:ea typeface="Prompt Medium" pitchFamily="34" charset="-122"/>
                <a:cs typeface="Prompt Medium" pitchFamily="34" charset="-120"/>
              </a:rPr>
              <a:t>Clinical Monitoring</a:t>
            </a:r>
            <a:endParaRPr lang="en-US" sz="1900"/>
          </a:p>
        </p:txBody>
      </p:sp>
      <p:sp>
        <p:nvSpPr>
          <p:cNvPr id="6" name="Shape 4"/>
          <p:cNvSpPr/>
          <p:nvPr/>
        </p:nvSpPr>
        <p:spPr>
          <a:xfrm>
            <a:off x="730091" y="3030974"/>
            <a:ext cx="60960" cy="1534477"/>
          </a:xfrm>
          <a:prstGeom prst="rect">
            <a:avLst/>
          </a:prstGeom>
          <a:solidFill>
            <a:srgbClr val="A95B95"/>
          </a:solidFill>
          <a:ln/>
        </p:spPr>
        <p:txBody>
          <a:bodyPr/>
          <a:lstStyle/>
          <a:p>
            <a:endParaRPr lang="en-GB"/>
          </a:p>
        </p:txBody>
      </p:sp>
      <p:sp>
        <p:nvSpPr>
          <p:cNvPr id="7" name="Text 5"/>
          <p:cNvSpPr/>
          <p:nvPr/>
        </p:nvSpPr>
        <p:spPr>
          <a:xfrm>
            <a:off x="1038820" y="3061454"/>
            <a:ext cx="2414468" cy="301823"/>
          </a:xfrm>
          <a:prstGeom prst="rect">
            <a:avLst/>
          </a:prstGeom>
          <a:noFill/>
          <a:ln/>
        </p:spPr>
        <p:txBody>
          <a:bodyPr wrap="none" lIns="0" tIns="0" rIns="0" bIns="0" rtlCol="0" anchor="t"/>
          <a:lstStyle/>
          <a:p>
            <a:pPr marL="0" indent="0" algn="l">
              <a:lnSpc>
                <a:spcPts val="2350"/>
              </a:lnSpc>
              <a:buNone/>
            </a:pPr>
            <a:r>
              <a:rPr lang="en-US" sz="1900">
                <a:latin typeface="Prompt Medium" pitchFamily="34" charset="0"/>
                <a:ea typeface="Prompt Medium" pitchFamily="34" charset="-122"/>
                <a:cs typeface="Prompt Medium" pitchFamily="34" charset="-120"/>
              </a:rPr>
              <a:t>Spirometry</a:t>
            </a:r>
            <a:endParaRPr lang="en-US" sz="1900"/>
          </a:p>
        </p:txBody>
      </p:sp>
      <p:sp>
        <p:nvSpPr>
          <p:cNvPr id="8" name="Text 6"/>
          <p:cNvSpPr/>
          <p:nvPr/>
        </p:nvSpPr>
        <p:spPr>
          <a:xfrm>
            <a:off x="1038820" y="3554492"/>
            <a:ext cx="2747010" cy="980480"/>
          </a:xfrm>
          <a:prstGeom prst="rect">
            <a:avLst/>
          </a:prstGeom>
          <a:noFill/>
          <a:ln/>
        </p:spPr>
        <p:txBody>
          <a:bodyPr wrap="square" lIns="0" tIns="0" rIns="0" bIns="0" rtlCol="0" anchor="t"/>
          <a:lstStyle/>
          <a:p>
            <a:pPr marL="0" indent="0" algn="l">
              <a:lnSpc>
                <a:spcPts val="2550"/>
              </a:lnSpc>
              <a:buNone/>
            </a:pPr>
            <a:r>
              <a:rPr lang="en-US" sz="1700">
                <a:latin typeface="Mukta Light" pitchFamily="34" charset="0"/>
                <a:ea typeface="Mukta Light" pitchFamily="34" charset="-122"/>
                <a:cs typeface="Mukta Light" pitchFamily="34" charset="-120"/>
              </a:rPr>
              <a:t>Regular lung function testing to track disease progression and adjust treatment.</a:t>
            </a:r>
            <a:endParaRPr lang="en-US" sz="1700"/>
          </a:p>
        </p:txBody>
      </p:sp>
      <p:sp>
        <p:nvSpPr>
          <p:cNvPr id="9" name="Shape 7"/>
          <p:cNvSpPr/>
          <p:nvPr/>
        </p:nvSpPr>
        <p:spPr>
          <a:xfrm>
            <a:off x="3994428" y="3030974"/>
            <a:ext cx="60960" cy="1534477"/>
          </a:xfrm>
          <a:prstGeom prst="rect">
            <a:avLst/>
          </a:prstGeom>
          <a:solidFill>
            <a:srgbClr val="A95B95"/>
          </a:solidFill>
          <a:ln/>
        </p:spPr>
        <p:txBody>
          <a:bodyPr/>
          <a:lstStyle/>
          <a:p>
            <a:endParaRPr lang="en-GB"/>
          </a:p>
        </p:txBody>
      </p:sp>
      <p:sp>
        <p:nvSpPr>
          <p:cNvPr id="10" name="Text 8"/>
          <p:cNvSpPr/>
          <p:nvPr/>
        </p:nvSpPr>
        <p:spPr>
          <a:xfrm>
            <a:off x="4303157" y="3061454"/>
            <a:ext cx="2414468" cy="301823"/>
          </a:xfrm>
          <a:prstGeom prst="rect">
            <a:avLst/>
          </a:prstGeom>
          <a:noFill/>
          <a:ln/>
        </p:spPr>
        <p:txBody>
          <a:bodyPr wrap="none" lIns="0" tIns="0" rIns="0" bIns="0" rtlCol="0" anchor="t"/>
          <a:lstStyle/>
          <a:p>
            <a:pPr marL="0" indent="0" algn="l">
              <a:lnSpc>
                <a:spcPts val="2350"/>
              </a:lnSpc>
              <a:buNone/>
            </a:pPr>
            <a:r>
              <a:rPr lang="en-US" sz="1900">
                <a:latin typeface="Prompt Medium" pitchFamily="34" charset="0"/>
                <a:ea typeface="Prompt Medium" pitchFamily="34" charset="-122"/>
                <a:cs typeface="Prompt Medium" pitchFamily="34" charset="-120"/>
              </a:rPr>
              <a:t>Oxygen Saturation</a:t>
            </a:r>
            <a:endParaRPr lang="en-US" sz="1900"/>
          </a:p>
        </p:txBody>
      </p:sp>
      <p:sp>
        <p:nvSpPr>
          <p:cNvPr id="11" name="Text 9"/>
          <p:cNvSpPr/>
          <p:nvPr/>
        </p:nvSpPr>
        <p:spPr>
          <a:xfrm>
            <a:off x="4303157" y="3554492"/>
            <a:ext cx="2747010" cy="980480"/>
          </a:xfrm>
          <a:prstGeom prst="rect">
            <a:avLst/>
          </a:prstGeom>
          <a:noFill/>
          <a:ln/>
        </p:spPr>
        <p:txBody>
          <a:bodyPr wrap="square" lIns="0" tIns="0" rIns="0" bIns="0" rtlCol="0" anchor="t"/>
          <a:lstStyle/>
          <a:p>
            <a:pPr marL="0" indent="0" algn="l">
              <a:lnSpc>
                <a:spcPts val="2550"/>
              </a:lnSpc>
              <a:buNone/>
            </a:pPr>
            <a:r>
              <a:rPr lang="en-US" sz="1700">
                <a:latin typeface="Mukta Light" pitchFamily="34" charset="0"/>
                <a:ea typeface="Mukta Light" pitchFamily="34" charset="-122"/>
                <a:cs typeface="Mukta Light" pitchFamily="34" charset="-120"/>
              </a:rPr>
              <a:t>Monitoring SpO₂ levels alongside symptom frequency and sputum changes.</a:t>
            </a:r>
            <a:endParaRPr lang="en-US" sz="1700"/>
          </a:p>
        </p:txBody>
      </p:sp>
      <p:sp>
        <p:nvSpPr>
          <p:cNvPr id="12" name="Shape 10"/>
          <p:cNvSpPr/>
          <p:nvPr/>
        </p:nvSpPr>
        <p:spPr>
          <a:xfrm>
            <a:off x="730091" y="4887039"/>
            <a:ext cx="60960" cy="1207651"/>
          </a:xfrm>
          <a:prstGeom prst="rect">
            <a:avLst/>
          </a:prstGeom>
          <a:solidFill>
            <a:srgbClr val="A95B95"/>
          </a:solidFill>
          <a:ln/>
        </p:spPr>
        <p:txBody>
          <a:bodyPr/>
          <a:lstStyle/>
          <a:p>
            <a:endParaRPr lang="en-GB"/>
          </a:p>
        </p:txBody>
      </p:sp>
      <p:sp>
        <p:nvSpPr>
          <p:cNvPr id="13" name="Text 11"/>
          <p:cNvSpPr/>
          <p:nvPr/>
        </p:nvSpPr>
        <p:spPr>
          <a:xfrm>
            <a:off x="1038820" y="4917519"/>
            <a:ext cx="2748439" cy="301823"/>
          </a:xfrm>
          <a:prstGeom prst="rect">
            <a:avLst/>
          </a:prstGeom>
          <a:noFill/>
          <a:ln/>
        </p:spPr>
        <p:txBody>
          <a:bodyPr wrap="none" lIns="0" tIns="0" rIns="0" bIns="0" rtlCol="0" anchor="t"/>
          <a:lstStyle/>
          <a:p>
            <a:pPr marL="0" indent="0" algn="l">
              <a:lnSpc>
                <a:spcPts val="2350"/>
              </a:lnSpc>
              <a:buNone/>
            </a:pPr>
            <a:r>
              <a:rPr lang="en-US" sz="1900">
                <a:latin typeface="Prompt Medium" pitchFamily="34" charset="0"/>
                <a:ea typeface="Prompt Medium" pitchFamily="34" charset="-122"/>
                <a:cs typeface="Prompt Medium" pitchFamily="34" charset="-120"/>
              </a:rPr>
              <a:t>GP / Specialist Reviews</a:t>
            </a:r>
            <a:endParaRPr lang="en-US" sz="1900"/>
          </a:p>
        </p:txBody>
      </p:sp>
      <p:sp>
        <p:nvSpPr>
          <p:cNvPr id="14" name="Text 12"/>
          <p:cNvSpPr/>
          <p:nvPr/>
        </p:nvSpPr>
        <p:spPr>
          <a:xfrm>
            <a:off x="1038820" y="5410557"/>
            <a:ext cx="6011347" cy="653653"/>
          </a:xfrm>
          <a:prstGeom prst="rect">
            <a:avLst/>
          </a:prstGeom>
          <a:noFill/>
          <a:ln/>
        </p:spPr>
        <p:txBody>
          <a:bodyPr wrap="square" lIns="0" tIns="0" rIns="0" bIns="0" rtlCol="0" anchor="t"/>
          <a:lstStyle/>
          <a:p>
            <a:pPr marL="0" indent="0" algn="l">
              <a:lnSpc>
                <a:spcPts val="2550"/>
              </a:lnSpc>
              <a:buNone/>
            </a:pPr>
            <a:r>
              <a:rPr lang="en-US" sz="1700">
                <a:latin typeface="Mukta Light" pitchFamily="34" charset="0"/>
                <a:ea typeface="Mukta Light" pitchFamily="34" charset="-122"/>
                <a:cs typeface="Mukta Light" pitchFamily="34" charset="-120"/>
              </a:rPr>
              <a:t>Scheduled reviews to reassess medications and respond to exacerbations promptly.</a:t>
            </a:r>
            <a:endParaRPr lang="en-US" sz="1700"/>
          </a:p>
        </p:txBody>
      </p:sp>
      <p:sp>
        <p:nvSpPr>
          <p:cNvPr id="15" name="Text 13"/>
          <p:cNvSpPr/>
          <p:nvPr/>
        </p:nvSpPr>
        <p:spPr>
          <a:xfrm>
            <a:off x="7587853" y="2544485"/>
            <a:ext cx="2869287" cy="301823"/>
          </a:xfrm>
          <a:prstGeom prst="rect">
            <a:avLst/>
          </a:prstGeom>
          <a:noFill/>
          <a:ln/>
        </p:spPr>
        <p:txBody>
          <a:bodyPr wrap="none" lIns="0" tIns="0" rIns="0" bIns="0" rtlCol="0" anchor="t"/>
          <a:lstStyle/>
          <a:p>
            <a:pPr marL="0" indent="0" algn="l">
              <a:lnSpc>
                <a:spcPts val="2350"/>
              </a:lnSpc>
              <a:buNone/>
            </a:pPr>
            <a:r>
              <a:rPr lang="en-US" sz="1900">
                <a:latin typeface="Prompt Medium" pitchFamily="34" charset="0"/>
                <a:ea typeface="Prompt Medium" pitchFamily="34" charset="-122"/>
                <a:cs typeface="Prompt Medium" pitchFamily="34" charset="-120"/>
              </a:rPr>
              <a:t>Communication &amp; Ethics</a:t>
            </a:r>
            <a:endParaRPr lang="en-US" sz="1900"/>
          </a:p>
        </p:txBody>
      </p:sp>
      <p:sp>
        <p:nvSpPr>
          <p:cNvPr id="16" name="Shape 14"/>
          <p:cNvSpPr/>
          <p:nvPr/>
        </p:nvSpPr>
        <p:spPr>
          <a:xfrm>
            <a:off x="7557373" y="3030974"/>
            <a:ext cx="60960" cy="2489954"/>
          </a:xfrm>
          <a:prstGeom prst="rect">
            <a:avLst/>
          </a:prstGeom>
          <a:solidFill>
            <a:srgbClr val="A95B95"/>
          </a:solidFill>
          <a:ln/>
        </p:spPr>
        <p:txBody>
          <a:bodyPr/>
          <a:lstStyle/>
          <a:p>
            <a:endParaRPr lang="en-GB"/>
          </a:p>
        </p:txBody>
      </p:sp>
      <p:sp>
        <p:nvSpPr>
          <p:cNvPr id="17" name="Text 15"/>
          <p:cNvSpPr/>
          <p:nvPr/>
        </p:nvSpPr>
        <p:spPr>
          <a:xfrm>
            <a:off x="7866102" y="3061454"/>
            <a:ext cx="2414468" cy="301823"/>
          </a:xfrm>
          <a:prstGeom prst="rect">
            <a:avLst/>
          </a:prstGeom>
          <a:noFill/>
          <a:ln/>
        </p:spPr>
        <p:txBody>
          <a:bodyPr wrap="none" lIns="0" tIns="0" rIns="0" bIns="0" rtlCol="0" anchor="t"/>
          <a:lstStyle/>
          <a:p>
            <a:pPr marL="0" indent="0" algn="l">
              <a:lnSpc>
                <a:spcPts val="2350"/>
              </a:lnSpc>
              <a:buNone/>
            </a:pPr>
            <a:r>
              <a:rPr lang="en-US" sz="1900">
                <a:latin typeface="Prompt Medium" pitchFamily="34" charset="0"/>
                <a:ea typeface="Prompt Medium" pitchFamily="34" charset="-122"/>
                <a:cs typeface="Prompt Medium" pitchFamily="34" charset="-120"/>
              </a:rPr>
              <a:t>Patient Education</a:t>
            </a:r>
            <a:endParaRPr lang="en-US" sz="1900"/>
          </a:p>
        </p:txBody>
      </p:sp>
      <p:sp>
        <p:nvSpPr>
          <p:cNvPr id="18" name="Text 16"/>
          <p:cNvSpPr/>
          <p:nvPr/>
        </p:nvSpPr>
        <p:spPr>
          <a:xfrm>
            <a:off x="7866102" y="3554492"/>
            <a:ext cx="2747010" cy="1634133"/>
          </a:xfrm>
          <a:prstGeom prst="rect">
            <a:avLst/>
          </a:prstGeom>
          <a:noFill/>
          <a:ln/>
        </p:spPr>
        <p:txBody>
          <a:bodyPr wrap="square" lIns="0" tIns="0" rIns="0" bIns="0" rtlCol="0" anchor="t"/>
          <a:lstStyle/>
          <a:p>
            <a:pPr marL="0" indent="0" algn="l">
              <a:lnSpc>
                <a:spcPts val="2550"/>
              </a:lnSpc>
              <a:buNone/>
            </a:pPr>
            <a:r>
              <a:rPr lang="en-US" sz="1700">
                <a:latin typeface="Mukta Light" pitchFamily="34" charset="0"/>
                <a:ea typeface="Mukta Light" pitchFamily="34" charset="-122"/>
                <a:cs typeface="Mukta Light" pitchFamily="34" charset="-120"/>
              </a:rPr>
              <a:t>Ensuring John understands his condition, medications, and self-management strategies to foster </a:t>
            </a:r>
            <a:r>
              <a:rPr lang="en-US" sz="1700" b="1">
                <a:latin typeface="Mukta Light" pitchFamily="34" charset="0"/>
                <a:ea typeface="Mukta Light" pitchFamily="34" charset="-122"/>
                <a:cs typeface="Mukta Light" pitchFamily="34" charset="-120"/>
              </a:rPr>
              <a:t>independence and confidence</a:t>
            </a:r>
            <a:r>
              <a:rPr lang="en-US" sz="1700">
                <a:latin typeface="Mukta Light" pitchFamily="34" charset="0"/>
                <a:ea typeface="Mukta Light" pitchFamily="34" charset="-122"/>
                <a:cs typeface="Mukta Light" pitchFamily="34" charset="-120"/>
              </a:rPr>
              <a:t>.</a:t>
            </a:r>
            <a:endParaRPr lang="en-US" sz="1700"/>
          </a:p>
        </p:txBody>
      </p:sp>
      <p:sp>
        <p:nvSpPr>
          <p:cNvPr id="19" name="Shape 17"/>
          <p:cNvSpPr/>
          <p:nvPr/>
        </p:nvSpPr>
        <p:spPr>
          <a:xfrm>
            <a:off x="10821710" y="3030974"/>
            <a:ext cx="60960" cy="2489954"/>
          </a:xfrm>
          <a:prstGeom prst="rect">
            <a:avLst/>
          </a:prstGeom>
          <a:solidFill>
            <a:srgbClr val="A95B95"/>
          </a:solidFill>
          <a:ln/>
        </p:spPr>
        <p:txBody>
          <a:bodyPr/>
          <a:lstStyle/>
          <a:p>
            <a:endParaRPr lang="en-GB"/>
          </a:p>
        </p:txBody>
      </p:sp>
      <p:sp>
        <p:nvSpPr>
          <p:cNvPr id="20" name="Text 18"/>
          <p:cNvSpPr/>
          <p:nvPr/>
        </p:nvSpPr>
        <p:spPr>
          <a:xfrm>
            <a:off x="11130439" y="3061454"/>
            <a:ext cx="2747010" cy="603647"/>
          </a:xfrm>
          <a:prstGeom prst="rect">
            <a:avLst/>
          </a:prstGeom>
          <a:noFill/>
          <a:ln/>
        </p:spPr>
        <p:txBody>
          <a:bodyPr wrap="square" lIns="0" tIns="0" rIns="0" bIns="0" rtlCol="0" anchor="t"/>
          <a:lstStyle/>
          <a:p>
            <a:pPr marL="0" indent="0" algn="l">
              <a:lnSpc>
                <a:spcPts val="2350"/>
              </a:lnSpc>
              <a:buNone/>
            </a:pPr>
            <a:r>
              <a:rPr lang="en-US" sz="1900">
                <a:latin typeface="Prompt Medium" pitchFamily="34" charset="0"/>
                <a:ea typeface="Prompt Medium" pitchFamily="34" charset="-122"/>
                <a:cs typeface="Prompt Medium" pitchFamily="34" charset="-120"/>
              </a:rPr>
              <a:t>Shared Decision-Making</a:t>
            </a:r>
            <a:endParaRPr lang="en-US" sz="1900"/>
          </a:p>
        </p:txBody>
      </p:sp>
      <p:sp>
        <p:nvSpPr>
          <p:cNvPr id="21" name="Text 19"/>
          <p:cNvSpPr/>
          <p:nvPr/>
        </p:nvSpPr>
        <p:spPr>
          <a:xfrm>
            <a:off x="11130439" y="3856315"/>
            <a:ext cx="2747010" cy="1634133"/>
          </a:xfrm>
          <a:prstGeom prst="rect">
            <a:avLst/>
          </a:prstGeom>
          <a:noFill/>
          <a:ln/>
        </p:spPr>
        <p:txBody>
          <a:bodyPr wrap="square" lIns="0" tIns="0" rIns="0" bIns="0" rtlCol="0" anchor="t"/>
          <a:lstStyle/>
          <a:p>
            <a:pPr marL="0" indent="0" algn="l">
              <a:lnSpc>
                <a:spcPts val="2550"/>
              </a:lnSpc>
              <a:buNone/>
            </a:pPr>
            <a:r>
              <a:rPr lang="en-US" sz="1700">
                <a:latin typeface="Mukta Light" pitchFamily="34" charset="0"/>
                <a:ea typeface="Mukta Light" pitchFamily="34" charset="-122"/>
                <a:cs typeface="Mukta Light" pitchFamily="34" charset="-120"/>
              </a:rPr>
              <a:t>Patients have the right to participate in decisions about their care — respecting </a:t>
            </a:r>
            <a:r>
              <a:rPr lang="en-US" sz="1700" b="1">
                <a:latin typeface="Mukta Light" pitchFamily="34" charset="0"/>
                <a:ea typeface="Mukta Light" pitchFamily="34" charset="-122"/>
                <a:cs typeface="Mukta Light" pitchFamily="34" charset="-120"/>
              </a:rPr>
              <a:t>autonomy and informed consent</a:t>
            </a:r>
            <a:r>
              <a:rPr lang="en-US" sz="1700">
                <a:latin typeface="Mukta Light" pitchFamily="34" charset="0"/>
                <a:ea typeface="Mukta Light" pitchFamily="34" charset="-122"/>
                <a:cs typeface="Mukta Light" pitchFamily="34" charset="-120"/>
              </a:rPr>
              <a:t>.</a:t>
            </a:r>
            <a:endParaRPr lang="en-US" sz="1700"/>
          </a:p>
        </p:txBody>
      </p:sp>
      <p:sp>
        <p:nvSpPr>
          <p:cNvPr id="22" name="Shape 20"/>
          <p:cNvSpPr/>
          <p:nvPr/>
        </p:nvSpPr>
        <p:spPr>
          <a:xfrm>
            <a:off x="7557373" y="5842516"/>
            <a:ext cx="60960" cy="1207651"/>
          </a:xfrm>
          <a:prstGeom prst="rect">
            <a:avLst/>
          </a:prstGeom>
          <a:solidFill>
            <a:srgbClr val="A95B95"/>
          </a:solidFill>
          <a:ln/>
        </p:spPr>
        <p:txBody>
          <a:bodyPr/>
          <a:lstStyle/>
          <a:p>
            <a:endParaRPr lang="en-GB"/>
          </a:p>
        </p:txBody>
      </p:sp>
      <p:sp>
        <p:nvSpPr>
          <p:cNvPr id="23" name="Text 21"/>
          <p:cNvSpPr/>
          <p:nvPr/>
        </p:nvSpPr>
        <p:spPr>
          <a:xfrm>
            <a:off x="7866102" y="5872996"/>
            <a:ext cx="2915126" cy="301823"/>
          </a:xfrm>
          <a:prstGeom prst="rect">
            <a:avLst/>
          </a:prstGeom>
          <a:noFill/>
          <a:ln/>
        </p:spPr>
        <p:txBody>
          <a:bodyPr wrap="none" lIns="0" tIns="0" rIns="0" bIns="0" rtlCol="0" anchor="t"/>
          <a:lstStyle/>
          <a:p>
            <a:pPr marL="0" indent="0" algn="l">
              <a:lnSpc>
                <a:spcPts val="2350"/>
              </a:lnSpc>
              <a:buNone/>
            </a:pPr>
            <a:r>
              <a:rPr lang="en-US" sz="1900">
                <a:latin typeface="Prompt Medium" pitchFamily="34" charset="0"/>
                <a:ea typeface="Prompt Medium" pitchFamily="34" charset="-122"/>
                <a:cs typeface="Prompt Medium" pitchFamily="34" charset="-120"/>
              </a:rPr>
              <a:t>Confidentiality &amp; Dignity</a:t>
            </a:r>
            <a:endParaRPr lang="en-US" sz="1900"/>
          </a:p>
        </p:txBody>
      </p:sp>
      <p:sp>
        <p:nvSpPr>
          <p:cNvPr id="24" name="Text 22"/>
          <p:cNvSpPr/>
          <p:nvPr/>
        </p:nvSpPr>
        <p:spPr>
          <a:xfrm>
            <a:off x="7866102" y="6366034"/>
            <a:ext cx="6011347" cy="653653"/>
          </a:xfrm>
          <a:prstGeom prst="rect">
            <a:avLst/>
          </a:prstGeom>
          <a:noFill/>
          <a:ln/>
        </p:spPr>
        <p:txBody>
          <a:bodyPr wrap="square" lIns="0" tIns="0" rIns="0" bIns="0" rtlCol="0" anchor="t"/>
          <a:lstStyle/>
          <a:p>
            <a:pPr marL="0" indent="0" algn="l">
              <a:lnSpc>
                <a:spcPts val="2550"/>
              </a:lnSpc>
              <a:buNone/>
            </a:pPr>
            <a:r>
              <a:rPr lang="en-US" sz="1700">
                <a:latin typeface="Mukta Light" pitchFamily="34" charset="0"/>
                <a:ea typeface="Mukta Light" pitchFamily="34" charset="-122"/>
                <a:cs typeface="Mukta Light" pitchFamily="34" charset="-120"/>
              </a:rPr>
              <a:t>All patient information handled in accordance with ethical principles of </a:t>
            </a:r>
            <a:r>
              <a:rPr lang="en-US" sz="1700" b="1">
                <a:latin typeface="Mukta Light" pitchFamily="34" charset="0"/>
                <a:ea typeface="Mukta Light" pitchFamily="34" charset="-122"/>
                <a:cs typeface="Mukta Light" pitchFamily="34" charset="-120"/>
              </a:rPr>
              <a:t>fairness, dignity, and equal access</a:t>
            </a:r>
            <a:r>
              <a:rPr lang="en-US" sz="1700">
                <a:latin typeface="Mukta Light" pitchFamily="34" charset="0"/>
                <a:ea typeface="Mukta Light" pitchFamily="34" charset="-122"/>
                <a:cs typeface="Mukta Light" pitchFamily="34" charset="-120"/>
              </a:rPr>
              <a:t>.</a:t>
            </a:r>
            <a:endParaRPr lang="en-US" sz="1700"/>
          </a:p>
        </p:txBody>
      </p:sp>
      <p:pic>
        <p:nvPicPr>
          <p:cNvPr id="25" name="Slide 8 monitoring ">
            <a:hlinkClick r:id="" action="ppaction://media"/>
            <a:extLst>
              <a:ext uri="{FF2B5EF4-FFF2-40B4-BE49-F238E27FC236}">
                <a16:creationId xmlns:a16="http://schemas.microsoft.com/office/drawing/2014/main" id="{F4054F73-D642-BA04-CFDD-47523AEB8C5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638148" y="105977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35937"/>
    </mc:Choice>
    <mc:Fallback>
      <p:transition spd="slow" advTm="1359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5937"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Shape 0"/>
          <p:cNvSpPr/>
          <p:nvPr/>
        </p:nvSpPr>
        <p:spPr>
          <a:xfrm>
            <a:off x="860108" y="683657"/>
            <a:ext cx="1366004" cy="461129"/>
          </a:xfrm>
          <a:prstGeom prst="roundRect">
            <a:avLst>
              <a:gd name="adj" fmla="val 17906"/>
            </a:avLst>
          </a:prstGeom>
          <a:solidFill>
            <a:srgbClr val="321A2C"/>
          </a:solidFill>
          <a:ln/>
        </p:spPr>
        <p:txBody>
          <a:bodyPr/>
          <a:lstStyle/>
          <a:p>
            <a:endParaRPr lang="en-GB"/>
          </a:p>
        </p:txBody>
      </p:sp>
      <p:sp>
        <p:nvSpPr>
          <p:cNvPr id="3" name="Text 1"/>
          <p:cNvSpPr/>
          <p:nvPr/>
        </p:nvSpPr>
        <p:spPr>
          <a:xfrm>
            <a:off x="1007507" y="757357"/>
            <a:ext cx="1071205" cy="313730"/>
          </a:xfrm>
          <a:prstGeom prst="rect">
            <a:avLst/>
          </a:prstGeom>
          <a:noFill/>
          <a:ln/>
        </p:spPr>
        <p:txBody>
          <a:bodyPr wrap="none" lIns="0" tIns="0" rIns="0" bIns="0" rtlCol="0" anchor="t"/>
          <a:lstStyle/>
          <a:p>
            <a:pPr marL="0" indent="0" algn="l">
              <a:lnSpc>
                <a:spcPts val="2450"/>
              </a:lnSpc>
              <a:buNone/>
            </a:pPr>
            <a:r>
              <a:rPr lang="en-US" sz="1500">
                <a:solidFill>
                  <a:schemeClr val="bg1"/>
                </a:solidFill>
                <a:latin typeface="Mukta Light" pitchFamily="34" charset="0"/>
                <a:ea typeface="Mukta Light" pitchFamily="34" charset="-122"/>
                <a:cs typeface="Mukta Light" pitchFamily="34" charset="-120"/>
              </a:rPr>
              <a:t>CONCLUSION</a:t>
            </a:r>
            <a:endParaRPr lang="en-US" sz="1500">
              <a:solidFill>
                <a:schemeClr val="bg1"/>
              </a:solidFill>
            </a:endParaRPr>
          </a:p>
        </p:txBody>
      </p:sp>
      <p:sp>
        <p:nvSpPr>
          <p:cNvPr id="4" name="Text 2"/>
          <p:cNvSpPr/>
          <p:nvPr/>
        </p:nvSpPr>
        <p:spPr>
          <a:xfrm>
            <a:off x="860108" y="1242536"/>
            <a:ext cx="5461040" cy="682585"/>
          </a:xfrm>
          <a:prstGeom prst="rect">
            <a:avLst/>
          </a:prstGeom>
          <a:noFill/>
          <a:ln/>
        </p:spPr>
        <p:txBody>
          <a:bodyPr wrap="none" lIns="0" tIns="0" rIns="0" bIns="0" rtlCol="0" anchor="t"/>
          <a:lstStyle/>
          <a:p>
            <a:pPr marL="0" indent="0" algn="l">
              <a:lnSpc>
                <a:spcPts val="5350"/>
              </a:lnSpc>
              <a:buNone/>
            </a:pPr>
            <a:endParaRPr lang="en-US" sz="4300"/>
          </a:p>
        </p:txBody>
      </p:sp>
      <p:sp>
        <p:nvSpPr>
          <p:cNvPr id="6" name="Shape 4"/>
          <p:cNvSpPr/>
          <p:nvPr/>
        </p:nvSpPr>
        <p:spPr>
          <a:xfrm>
            <a:off x="860108" y="2679144"/>
            <a:ext cx="4140279" cy="30480"/>
          </a:xfrm>
          <a:prstGeom prst="rect">
            <a:avLst/>
          </a:prstGeom>
          <a:solidFill>
            <a:srgbClr val="A95B95"/>
          </a:solidFill>
          <a:ln/>
        </p:spPr>
        <p:txBody>
          <a:bodyPr/>
          <a:lstStyle/>
          <a:p>
            <a:endParaRPr lang="en-GB"/>
          </a:p>
        </p:txBody>
      </p:sp>
      <p:sp>
        <p:nvSpPr>
          <p:cNvPr id="7" name="Text 5"/>
          <p:cNvSpPr/>
          <p:nvPr/>
        </p:nvSpPr>
        <p:spPr>
          <a:xfrm>
            <a:off x="860108" y="2862977"/>
            <a:ext cx="4140279" cy="682466"/>
          </a:xfrm>
          <a:prstGeom prst="rect">
            <a:avLst/>
          </a:prstGeom>
          <a:noFill/>
          <a:ln/>
        </p:spPr>
        <p:txBody>
          <a:bodyPr wrap="square" lIns="0" tIns="0" rIns="0" bIns="0" rtlCol="0" anchor="t"/>
          <a:lstStyle/>
          <a:p>
            <a:pPr marL="0" indent="0" algn="l">
              <a:lnSpc>
                <a:spcPts val="2650"/>
              </a:lnSpc>
              <a:buNone/>
            </a:pPr>
            <a:r>
              <a:rPr lang="en-US" sz="2150">
                <a:latin typeface="Prompt Medium" pitchFamily="34" charset="0"/>
                <a:ea typeface="Prompt Medium" pitchFamily="34" charset="-122"/>
                <a:cs typeface="Prompt Medium" pitchFamily="34" charset="-120"/>
              </a:rPr>
              <a:t>Anatomy &amp; Physiology Underpin Understanding</a:t>
            </a:r>
            <a:endParaRPr lang="en-US" sz="2150"/>
          </a:p>
        </p:txBody>
      </p:sp>
      <p:sp>
        <p:nvSpPr>
          <p:cNvPr id="8" name="Text 6"/>
          <p:cNvSpPr/>
          <p:nvPr/>
        </p:nvSpPr>
        <p:spPr>
          <a:xfrm>
            <a:off x="860108" y="3692128"/>
            <a:ext cx="4140279" cy="1568768"/>
          </a:xfrm>
          <a:prstGeom prst="rect">
            <a:avLst/>
          </a:prstGeom>
          <a:noFill/>
          <a:ln/>
        </p:spPr>
        <p:txBody>
          <a:bodyPr wrap="square" lIns="0" tIns="0" rIns="0" bIns="0" rtlCol="0" anchor="t"/>
          <a:lstStyle/>
          <a:p>
            <a:pPr marL="0" indent="0" algn="l">
              <a:lnSpc>
                <a:spcPts val="3050"/>
              </a:lnSpc>
              <a:buNone/>
            </a:pPr>
            <a:r>
              <a:rPr lang="en-US" sz="1900">
                <a:latin typeface="Mukta Light" pitchFamily="34" charset="0"/>
                <a:ea typeface="Mukta Light" pitchFamily="34" charset="-122"/>
                <a:cs typeface="Mukta Light" pitchFamily="34" charset="-120"/>
              </a:rPr>
              <a:t>Knowledge of the respiratory system — from alveolar gas exchange to the mechanics of breathing — explains how COPD disrupts normal lung function.</a:t>
            </a:r>
            <a:endParaRPr lang="en-US" sz="1900"/>
          </a:p>
        </p:txBody>
      </p:sp>
      <p:sp>
        <p:nvSpPr>
          <p:cNvPr id="9" name="Text 7"/>
          <p:cNvSpPr/>
          <p:nvPr/>
        </p:nvSpPr>
        <p:spPr>
          <a:xfrm>
            <a:off x="5244941" y="2291953"/>
            <a:ext cx="245745" cy="307181"/>
          </a:xfrm>
          <a:prstGeom prst="rect">
            <a:avLst/>
          </a:prstGeom>
          <a:noFill/>
          <a:ln/>
        </p:spPr>
        <p:txBody>
          <a:bodyPr wrap="none" lIns="0" tIns="0" rIns="0" bIns="0" rtlCol="0" anchor="t"/>
          <a:lstStyle/>
          <a:p>
            <a:pPr marL="0" indent="0" algn="l">
              <a:lnSpc>
                <a:spcPts val="3050"/>
              </a:lnSpc>
              <a:buNone/>
            </a:pPr>
            <a:endParaRPr lang="en-US" sz="1900"/>
          </a:p>
        </p:txBody>
      </p:sp>
      <p:sp>
        <p:nvSpPr>
          <p:cNvPr id="10" name="Shape 8"/>
          <p:cNvSpPr/>
          <p:nvPr/>
        </p:nvSpPr>
        <p:spPr>
          <a:xfrm>
            <a:off x="5244941" y="2679144"/>
            <a:ext cx="4140398" cy="30480"/>
          </a:xfrm>
          <a:prstGeom prst="rect">
            <a:avLst/>
          </a:prstGeom>
          <a:solidFill>
            <a:srgbClr val="A95B95"/>
          </a:solidFill>
          <a:ln/>
        </p:spPr>
        <p:txBody>
          <a:bodyPr/>
          <a:lstStyle/>
          <a:p>
            <a:endParaRPr lang="en-GB"/>
          </a:p>
        </p:txBody>
      </p:sp>
      <p:sp>
        <p:nvSpPr>
          <p:cNvPr id="11" name="Text 9"/>
          <p:cNvSpPr/>
          <p:nvPr/>
        </p:nvSpPr>
        <p:spPr>
          <a:xfrm>
            <a:off x="5244941" y="2862977"/>
            <a:ext cx="4140398" cy="682466"/>
          </a:xfrm>
          <a:prstGeom prst="rect">
            <a:avLst/>
          </a:prstGeom>
          <a:noFill/>
          <a:ln/>
        </p:spPr>
        <p:txBody>
          <a:bodyPr wrap="square" lIns="0" tIns="0" rIns="0" bIns="0" rtlCol="0" anchor="t"/>
          <a:lstStyle/>
          <a:p>
            <a:pPr marL="0" indent="0" algn="l">
              <a:lnSpc>
                <a:spcPts val="2650"/>
              </a:lnSpc>
              <a:buNone/>
            </a:pPr>
            <a:r>
              <a:rPr lang="en-US" sz="2150">
                <a:latin typeface="Prompt Medium" pitchFamily="34" charset="0"/>
                <a:ea typeface="Prompt Medium" pitchFamily="34" charset="-122"/>
                <a:cs typeface="Prompt Medium" pitchFamily="34" charset="-120"/>
              </a:rPr>
              <a:t>COPD is Progressive but Manageable</a:t>
            </a:r>
            <a:endParaRPr lang="en-US" sz="2150"/>
          </a:p>
        </p:txBody>
      </p:sp>
      <p:sp>
        <p:nvSpPr>
          <p:cNvPr id="12" name="Text 10"/>
          <p:cNvSpPr/>
          <p:nvPr/>
        </p:nvSpPr>
        <p:spPr>
          <a:xfrm>
            <a:off x="5244941" y="3692128"/>
            <a:ext cx="4140398" cy="1960959"/>
          </a:xfrm>
          <a:prstGeom prst="rect">
            <a:avLst/>
          </a:prstGeom>
          <a:noFill/>
          <a:ln/>
        </p:spPr>
        <p:txBody>
          <a:bodyPr wrap="square" lIns="0" tIns="0" rIns="0" bIns="0" rtlCol="0" anchor="t"/>
          <a:lstStyle/>
          <a:p>
            <a:pPr marL="0" indent="0" algn="l">
              <a:lnSpc>
                <a:spcPts val="3050"/>
              </a:lnSpc>
              <a:buNone/>
            </a:pPr>
            <a:r>
              <a:rPr lang="en-US" sz="1900">
                <a:latin typeface="Mukta Light" pitchFamily="34" charset="0"/>
                <a:ea typeface="Mukta Light" pitchFamily="34" charset="-122"/>
                <a:cs typeface="Mukta Light" pitchFamily="34" charset="-120"/>
              </a:rPr>
              <a:t>Although incurable, evidence-based interventions guided by </a:t>
            </a:r>
            <a:r>
              <a:rPr lang="en-US" sz="1900" b="1">
                <a:latin typeface="Mukta Light" pitchFamily="34" charset="0"/>
                <a:ea typeface="Mukta Light" pitchFamily="34" charset="-122"/>
                <a:cs typeface="Mukta Light" pitchFamily="34" charset="-120"/>
              </a:rPr>
              <a:t>NHS and NICE NG115</a:t>
            </a:r>
            <a:r>
              <a:rPr lang="en-US" sz="1900">
                <a:latin typeface="Mukta Light" pitchFamily="34" charset="0"/>
                <a:ea typeface="Mukta Light" pitchFamily="34" charset="-122"/>
                <a:cs typeface="Mukta Light" pitchFamily="34" charset="-120"/>
              </a:rPr>
              <a:t> can slow progression, reduce exacerbations, and improve quality of life.</a:t>
            </a:r>
            <a:endParaRPr lang="en-US" sz="1900"/>
          </a:p>
        </p:txBody>
      </p:sp>
      <p:sp>
        <p:nvSpPr>
          <p:cNvPr id="14" name="Shape 12"/>
          <p:cNvSpPr/>
          <p:nvPr/>
        </p:nvSpPr>
        <p:spPr>
          <a:xfrm>
            <a:off x="9629894" y="2679144"/>
            <a:ext cx="4140279" cy="30480"/>
          </a:xfrm>
          <a:prstGeom prst="rect">
            <a:avLst/>
          </a:prstGeom>
          <a:solidFill>
            <a:srgbClr val="A95B95"/>
          </a:solidFill>
          <a:ln/>
        </p:spPr>
        <p:txBody>
          <a:bodyPr/>
          <a:lstStyle/>
          <a:p>
            <a:endParaRPr lang="en-GB"/>
          </a:p>
        </p:txBody>
      </p:sp>
      <p:sp>
        <p:nvSpPr>
          <p:cNvPr id="15" name="Text 13"/>
          <p:cNvSpPr/>
          <p:nvPr/>
        </p:nvSpPr>
        <p:spPr>
          <a:xfrm>
            <a:off x="9629894" y="2862977"/>
            <a:ext cx="4140279" cy="682466"/>
          </a:xfrm>
          <a:prstGeom prst="rect">
            <a:avLst/>
          </a:prstGeom>
          <a:noFill/>
          <a:ln/>
        </p:spPr>
        <p:txBody>
          <a:bodyPr wrap="square" lIns="0" tIns="0" rIns="0" bIns="0" rtlCol="0" anchor="t"/>
          <a:lstStyle/>
          <a:p>
            <a:pPr marL="0" indent="0" algn="l">
              <a:lnSpc>
                <a:spcPts val="2650"/>
              </a:lnSpc>
              <a:buNone/>
            </a:pPr>
            <a:r>
              <a:rPr lang="en-US" sz="2150">
                <a:latin typeface="Prompt Medium" pitchFamily="34" charset="0"/>
                <a:ea typeface="Prompt Medium" pitchFamily="34" charset="-122"/>
                <a:cs typeface="Prompt Medium" pitchFamily="34" charset="-120"/>
              </a:rPr>
              <a:t>Personalised, Ethical Care is Central</a:t>
            </a:r>
            <a:endParaRPr lang="en-US" sz="2150"/>
          </a:p>
        </p:txBody>
      </p:sp>
      <p:sp>
        <p:nvSpPr>
          <p:cNvPr id="16" name="Text 14"/>
          <p:cNvSpPr/>
          <p:nvPr/>
        </p:nvSpPr>
        <p:spPr>
          <a:xfrm>
            <a:off x="9629894" y="3692128"/>
            <a:ext cx="4140279" cy="1568768"/>
          </a:xfrm>
          <a:prstGeom prst="rect">
            <a:avLst/>
          </a:prstGeom>
          <a:noFill/>
          <a:ln/>
        </p:spPr>
        <p:txBody>
          <a:bodyPr wrap="square" lIns="0" tIns="0" rIns="0" bIns="0" rtlCol="0" anchor="t"/>
          <a:lstStyle/>
          <a:p>
            <a:pPr marL="0" indent="0" algn="l">
              <a:lnSpc>
                <a:spcPts val="3050"/>
              </a:lnSpc>
              <a:buNone/>
            </a:pPr>
            <a:r>
              <a:rPr lang="en-US" sz="1900">
                <a:latin typeface="Mukta Light" pitchFamily="34" charset="0"/>
                <a:ea typeface="Mukta Light" pitchFamily="34" charset="-122"/>
                <a:cs typeface="Mukta Light" pitchFamily="34" charset="-120"/>
              </a:rPr>
              <a:t>Effective COPD management integrates medication, rehabilitation, monitoring, </a:t>
            </a:r>
            <a:r>
              <a:rPr lang="en-US" sz="1900" b="1">
                <a:latin typeface="Mukta Light" pitchFamily="34" charset="0"/>
                <a:ea typeface="Mukta Light" pitchFamily="34" charset="-122"/>
                <a:cs typeface="Mukta Light" pitchFamily="34" charset="-120"/>
              </a:rPr>
              <a:t>patient education</a:t>
            </a:r>
            <a:r>
              <a:rPr lang="en-US" sz="1900">
                <a:latin typeface="Mukta Light" pitchFamily="34" charset="0"/>
                <a:ea typeface="Mukta Light" pitchFamily="34" charset="-122"/>
                <a:cs typeface="Mukta Light" pitchFamily="34" charset="-120"/>
              </a:rPr>
              <a:t>, and ethical practice — tailored to the individual.</a:t>
            </a:r>
            <a:endParaRPr lang="en-US" sz="1900"/>
          </a:p>
        </p:txBody>
      </p:sp>
      <p:sp>
        <p:nvSpPr>
          <p:cNvPr id="19" name="Text 16"/>
          <p:cNvSpPr/>
          <p:nvPr/>
        </p:nvSpPr>
        <p:spPr>
          <a:xfrm>
            <a:off x="1658779" y="6418540"/>
            <a:ext cx="11865769" cy="784384"/>
          </a:xfrm>
          <a:prstGeom prst="rect">
            <a:avLst/>
          </a:prstGeom>
          <a:noFill/>
          <a:ln/>
        </p:spPr>
        <p:txBody>
          <a:bodyPr wrap="square" lIns="0" tIns="0" rIns="0" bIns="0" rtlCol="0" anchor="t"/>
          <a:lstStyle/>
          <a:p>
            <a:pPr marL="0" indent="0" algn="l">
              <a:lnSpc>
                <a:spcPts val="3050"/>
              </a:lnSpc>
              <a:buNone/>
            </a:pPr>
            <a:endParaRPr lang="en-US" sz="1900"/>
          </a:p>
        </p:txBody>
      </p:sp>
      <p:pic>
        <p:nvPicPr>
          <p:cNvPr id="17" name="Slide 9 conclusion">
            <a:hlinkClick r:id="" action="ppaction://media"/>
            <a:extLst>
              <a:ext uri="{FF2B5EF4-FFF2-40B4-BE49-F238E27FC236}">
                <a16:creationId xmlns:a16="http://schemas.microsoft.com/office/drawing/2014/main" id="{2D33B1C1-5E8F-BDF1-40D6-468A2563DBA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022269" y="998914"/>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14488"/>
    </mc:Choice>
    <mc:Fallback>
      <p:transition spd="slow" advTm="1144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4488"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4" name="Text 2"/>
          <p:cNvSpPr/>
          <p:nvPr/>
        </p:nvSpPr>
        <p:spPr>
          <a:xfrm>
            <a:off x="836890" y="1420993"/>
            <a:ext cx="5314117" cy="664131"/>
          </a:xfrm>
          <a:prstGeom prst="rect">
            <a:avLst/>
          </a:prstGeom>
          <a:noFill/>
          <a:ln/>
        </p:spPr>
        <p:txBody>
          <a:bodyPr wrap="none" lIns="0" tIns="0" rIns="0" bIns="0" rtlCol="0" anchor="t"/>
          <a:lstStyle/>
          <a:p>
            <a:pPr marL="0" indent="0" algn="l">
              <a:lnSpc>
                <a:spcPts val="5200"/>
              </a:lnSpc>
              <a:buNone/>
            </a:pPr>
            <a:r>
              <a:rPr lang="en-US" sz="4150">
                <a:solidFill>
                  <a:schemeClr val="tx2"/>
                </a:solidFill>
                <a:latin typeface="Prompt Medium" pitchFamily="34" charset="0"/>
                <a:ea typeface="Prompt Medium" pitchFamily="34" charset="-122"/>
                <a:cs typeface="Prompt Medium" pitchFamily="34" charset="-120"/>
              </a:rPr>
              <a:t>References</a:t>
            </a:r>
            <a:endParaRPr lang="en-US" sz="4150">
              <a:solidFill>
                <a:schemeClr val="tx2"/>
              </a:solidFill>
            </a:endParaRPr>
          </a:p>
        </p:txBody>
      </p:sp>
      <p:sp>
        <p:nvSpPr>
          <p:cNvPr id="5" name="Text 3"/>
          <p:cNvSpPr/>
          <p:nvPr/>
        </p:nvSpPr>
        <p:spPr>
          <a:xfrm>
            <a:off x="836890" y="2265283"/>
            <a:ext cx="12956619" cy="5247799"/>
          </a:xfrm>
          <a:prstGeom prst="rect">
            <a:avLst/>
          </a:prstGeom>
          <a:noFill/>
          <a:ln/>
        </p:spPr>
        <p:txBody>
          <a:bodyPr wrap="square" lIns="0" tIns="0" rIns="0" bIns="0" rtlCol="0" anchor="t"/>
          <a:lstStyle/>
          <a:p>
            <a:pPr marL="342900" indent="-342900" algn="l">
              <a:lnSpc>
                <a:spcPts val="2950"/>
              </a:lnSpc>
              <a:buSzPct val="100000"/>
              <a:buFont typeface="+mj-lt"/>
              <a:buAutoNum type="arabicPeriod"/>
            </a:pPr>
            <a:r>
              <a:rPr lang="en-US" sz="1850">
                <a:latin typeface="Mukta Light" pitchFamily="34" charset="0"/>
                <a:ea typeface="Mukta Light" pitchFamily="34" charset="-122"/>
                <a:cs typeface="Mukta Light" pitchFamily="34" charset="-120"/>
              </a:rPr>
              <a:t>NHS. (2023). </a:t>
            </a:r>
            <a:r>
              <a:rPr lang="en-US" sz="1850" i="1">
                <a:latin typeface="Mukta Light" pitchFamily="34" charset="0"/>
                <a:ea typeface="Mukta Light" pitchFamily="34" charset="-122"/>
                <a:cs typeface="Mukta Light" pitchFamily="34" charset="-120"/>
              </a:rPr>
              <a:t>Chronic Obstructive Pulmonary Disease (COPD).</a:t>
            </a:r>
            <a:r>
              <a:rPr lang="en-US" sz="1850">
                <a:latin typeface="Mukta Light" pitchFamily="34" charset="0"/>
                <a:ea typeface="Mukta Light" pitchFamily="34" charset="-122"/>
                <a:cs typeface="Mukta Light" pitchFamily="34" charset="-120"/>
              </a:rPr>
              <a:t> NHS England.</a:t>
            </a:r>
            <a:endParaRPr lang="en-US" sz="1850"/>
          </a:p>
          <a:p>
            <a:pPr marL="342900" indent="-342900" algn="l">
              <a:lnSpc>
                <a:spcPts val="2950"/>
              </a:lnSpc>
              <a:buSzPct val="100000"/>
              <a:buFont typeface="+mj-lt"/>
              <a:buAutoNum type="arabicPeriod" startAt="2"/>
            </a:pPr>
            <a:r>
              <a:rPr lang="en-US" sz="1850">
                <a:latin typeface="Mukta Light" pitchFamily="34" charset="0"/>
                <a:ea typeface="Mukta Light" pitchFamily="34" charset="-122"/>
                <a:cs typeface="Mukta Light" pitchFamily="34" charset="-120"/>
              </a:rPr>
              <a:t>NICE. (2018). </a:t>
            </a:r>
            <a:r>
              <a:rPr lang="en-US" sz="1850" i="1">
                <a:latin typeface="Mukta Light" pitchFamily="34" charset="0"/>
                <a:ea typeface="Mukta Light" pitchFamily="34" charset="-122"/>
                <a:cs typeface="Mukta Light" pitchFamily="34" charset="-120"/>
              </a:rPr>
              <a:t>Chronic Obstructive Pulmonary Disease in Over 16s: Diagnosis and Management</a:t>
            </a:r>
            <a:r>
              <a:rPr lang="en-US" sz="1850">
                <a:latin typeface="Mukta Light" pitchFamily="34" charset="0"/>
                <a:ea typeface="Mukta Light" pitchFamily="34" charset="-122"/>
                <a:cs typeface="Mukta Light" pitchFamily="34" charset="-120"/>
              </a:rPr>
              <a:t> (NG115). National Institute for Health and Care Excellence.</a:t>
            </a:r>
            <a:endParaRPr lang="en-US" sz="1850"/>
          </a:p>
          <a:p>
            <a:pPr marL="342900" indent="-342900" algn="l">
              <a:lnSpc>
                <a:spcPts val="2950"/>
              </a:lnSpc>
              <a:buSzPct val="100000"/>
              <a:buFont typeface="+mj-lt"/>
              <a:buAutoNum type="arabicPeriod" startAt="3"/>
            </a:pPr>
            <a:r>
              <a:rPr lang="en-US" sz="1850">
                <a:latin typeface="Mukta Light" pitchFamily="34" charset="0"/>
                <a:ea typeface="Mukta Light" pitchFamily="34" charset="-122"/>
                <a:cs typeface="Mukta Light" pitchFamily="34" charset="-120"/>
              </a:rPr>
              <a:t>World Health Organization. (2023). </a:t>
            </a:r>
            <a:r>
              <a:rPr lang="en-US" sz="1850" i="1">
                <a:latin typeface="Mukta Light" pitchFamily="34" charset="0"/>
                <a:ea typeface="Mukta Light" pitchFamily="34" charset="-122"/>
                <a:cs typeface="Mukta Light" pitchFamily="34" charset="-120"/>
              </a:rPr>
              <a:t>Chronic Respiratory Diseases.</a:t>
            </a:r>
            <a:r>
              <a:rPr lang="en-US" sz="1850">
                <a:latin typeface="Mukta Light" pitchFamily="34" charset="0"/>
                <a:ea typeface="Mukta Light" pitchFamily="34" charset="-122"/>
                <a:cs typeface="Mukta Light" pitchFamily="34" charset="-120"/>
              </a:rPr>
              <a:t> WHO.</a:t>
            </a:r>
            <a:endParaRPr lang="en-US" sz="1850"/>
          </a:p>
          <a:p>
            <a:pPr marL="342900" indent="-342900" algn="l">
              <a:lnSpc>
                <a:spcPts val="2950"/>
              </a:lnSpc>
              <a:buSzPct val="100000"/>
              <a:buFont typeface="+mj-lt"/>
              <a:buAutoNum type="arabicPeriod" startAt="4"/>
            </a:pPr>
            <a:r>
              <a:rPr lang="en-US" sz="1850">
                <a:latin typeface="Mukta Light" pitchFamily="34" charset="0"/>
                <a:ea typeface="Mukta Light" pitchFamily="34" charset="-122"/>
                <a:cs typeface="Mukta Light" pitchFamily="34" charset="-120"/>
              </a:rPr>
              <a:t>British Lung Foundation. (2022). </a:t>
            </a:r>
            <a:r>
              <a:rPr lang="en-US" sz="1850" i="1">
                <a:latin typeface="Mukta Light" pitchFamily="34" charset="0"/>
                <a:ea typeface="Mukta Light" pitchFamily="34" charset="-122"/>
                <a:cs typeface="Mukta Light" pitchFamily="34" charset="-120"/>
              </a:rPr>
              <a:t>Understanding COPD.</a:t>
            </a:r>
            <a:r>
              <a:rPr lang="en-US" sz="1850">
                <a:latin typeface="Mukta Light" pitchFamily="34" charset="0"/>
                <a:ea typeface="Mukta Light" pitchFamily="34" charset="-122"/>
                <a:cs typeface="Mukta Light" pitchFamily="34" charset="-120"/>
              </a:rPr>
              <a:t> Asthma + Lung UK.</a:t>
            </a:r>
            <a:endParaRPr lang="en-US" sz="1850"/>
          </a:p>
          <a:p>
            <a:pPr marL="342900" indent="-342900" algn="l">
              <a:lnSpc>
                <a:spcPts val="2950"/>
              </a:lnSpc>
              <a:buSzPct val="100000"/>
              <a:buFont typeface="+mj-lt"/>
              <a:buAutoNum type="arabicPeriod" startAt="5"/>
            </a:pPr>
            <a:r>
              <a:rPr lang="en-US" sz="1850">
                <a:latin typeface="Mukta Light" pitchFamily="34" charset="0"/>
                <a:ea typeface="Mukta Light" pitchFamily="34" charset="-122"/>
                <a:cs typeface="Mukta Light" pitchFamily="34" charset="-120"/>
              </a:rPr>
              <a:t>NHS England. (2023). </a:t>
            </a:r>
            <a:r>
              <a:rPr lang="en-US" sz="1850" i="1">
                <a:latin typeface="Mukta Light" pitchFamily="34" charset="0"/>
                <a:ea typeface="Mukta Light" pitchFamily="34" charset="-122"/>
                <a:cs typeface="Mukta Light" pitchFamily="34" charset="-120"/>
              </a:rPr>
              <a:t>Respiratory Disease Management.</a:t>
            </a:r>
            <a:endParaRPr lang="en-US" sz="1850"/>
          </a:p>
          <a:p>
            <a:pPr marL="342900" indent="-342900" algn="l">
              <a:lnSpc>
                <a:spcPts val="2950"/>
              </a:lnSpc>
              <a:buSzPct val="100000"/>
              <a:buFont typeface="+mj-lt"/>
              <a:buAutoNum type="arabicPeriod" startAt="6"/>
            </a:pPr>
            <a:r>
              <a:rPr lang="en-US" sz="1850">
                <a:latin typeface="Mukta Light" pitchFamily="34" charset="0"/>
                <a:ea typeface="Mukta Light" pitchFamily="34" charset="-122"/>
                <a:cs typeface="Mukta Light" pitchFamily="34" charset="-120"/>
              </a:rPr>
              <a:t>GOLD. (2023). </a:t>
            </a:r>
            <a:r>
              <a:rPr lang="en-US" sz="1850" i="1">
                <a:latin typeface="Mukta Light" pitchFamily="34" charset="0"/>
                <a:ea typeface="Mukta Light" pitchFamily="34" charset="-122"/>
                <a:cs typeface="Mukta Light" pitchFamily="34" charset="-120"/>
              </a:rPr>
              <a:t>Global Strategy for the Diagnosis, Management, and Prevention of COPD.</a:t>
            </a:r>
            <a:r>
              <a:rPr lang="en-US" sz="1850">
                <a:latin typeface="Mukta Light" pitchFamily="34" charset="0"/>
                <a:ea typeface="Mukta Light" pitchFamily="34" charset="-122"/>
                <a:cs typeface="Mukta Light" pitchFamily="34" charset="-120"/>
              </a:rPr>
              <a:t> Global Initiative for Chronic Obstructive Lung Disease.</a:t>
            </a:r>
            <a:endParaRPr lang="en-US" sz="1850"/>
          </a:p>
          <a:p>
            <a:pPr marL="342900" indent="-342900" algn="l">
              <a:lnSpc>
                <a:spcPts val="2950"/>
              </a:lnSpc>
              <a:buSzPct val="100000"/>
              <a:buFont typeface="+mj-lt"/>
              <a:buAutoNum type="arabicPeriod" startAt="7"/>
            </a:pPr>
            <a:r>
              <a:rPr lang="en-US" sz="1850">
                <a:latin typeface="Mukta Light" pitchFamily="34" charset="0"/>
                <a:ea typeface="Mukta Light" pitchFamily="34" charset="-122"/>
                <a:cs typeface="Mukta Light" pitchFamily="34" charset="-120"/>
              </a:rPr>
              <a:t>Public Health England. (2022). </a:t>
            </a:r>
            <a:r>
              <a:rPr lang="en-US" sz="1850" i="1">
                <a:latin typeface="Mukta Light" pitchFamily="34" charset="0"/>
                <a:ea typeface="Mukta Light" pitchFamily="34" charset="-122"/>
                <a:cs typeface="Mukta Light" pitchFamily="34" charset="-120"/>
              </a:rPr>
              <a:t>Respiratory Disease Profiles.</a:t>
            </a:r>
            <a:endParaRPr lang="en-US" sz="1850"/>
          </a:p>
          <a:p>
            <a:pPr marL="342900" indent="-342900" algn="l">
              <a:lnSpc>
                <a:spcPts val="2950"/>
              </a:lnSpc>
              <a:buSzPct val="100000"/>
              <a:buFont typeface="+mj-lt"/>
              <a:buAutoNum type="arabicPeriod" startAt="8"/>
            </a:pPr>
            <a:r>
              <a:rPr lang="en-US" sz="1850">
                <a:latin typeface="Mukta Light" pitchFamily="34" charset="0"/>
                <a:ea typeface="Mukta Light" pitchFamily="34" charset="-122"/>
                <a:cs typeface="Mukta Light" pitchFamily="34" charset="-120"/>
              </a:rPr>
              <a:t>British Thoracic Society. (2021). </a:t>
            </a:r>
            <a:r>
              <a:rPr lang="en-US" sz="1850" i="1">
                <a:latin typeface="Mukta Light" pitchFamily="34" charset="0"/>
                <a:ea typeface="Mukta Light" pitchFamily="34" charset="-122"/>
                <a:cs typeface="Mukta Light" pitchFamily="34" charset="-120"/>
              </a:rPr>
              <a:t>COPD Guidelines.</a:t>
            </a:r>
            <a:r>
              <a:rPr lang="en-US" sz="1850">
                <a:latin typeface="Mukta Light" pitchFamily="34" charset="0"/>
                <a:ea typeface="Mukta Light" pitchFamily="34" charset="-122"/>
                <a:cs typeface="Mukta Light" pitchFamily="34" charset="-120"/>
              </a:rPr>
              <a:t> BTS.</a:t>
            </a:r>
            <a:endParaRPr lang="en-US" sz="1850"/>
          </a:p>
          <a:p>
            <a:pPr marL="342900" indent="-342900" algn="l">
              <a:lnSpc>
                <a:spcPts val="2950"/>
              </a:lnSpc>
              <a:buSzPct val="100000"/>
              <a:buFont typeface="+mj-lt"/>
              <a:buAutoNum type="arabicPeriod" startAt="9"/>
            </a:pPr>
            <a:r>
              <a:rPr lang="en-US" sz="1850">
                <a:latin typeface="Mukta Light" pitchFamily="34" charset="0"/>
                <a:ea typeface="Mukta Light" pitchFamily="34" charset="-122"/>
                <a:cs typeface="Mukta Light" pitchFamily="34" charset="-120"/>
              </a:rPr>
              <a:t>Patient UK. (2022). </a:t>
            </a:r>
            <a:r>
              <a:rPr lang="en-US" sz="1850" i="1">
                <a:latin typeface="Mukta Light" pitchFamily="34" charset="0"/>
                <a:ea typeface="Mukta Light" pitchFamily="34" charset="-122"/>
                <a:cs typeface="Mukta Light" pitchFamily="34" charset="-120"/>
              </a:rPr>
              <a:t>Chronic Obstructive Pulmonary Disease Information.</a:t>
            </a:r>
            <a:endParaRPr lang="en-US" sz="1850"/>
          </a:p>
          <a:p>
            <a:pPr marL="342900" indent="-342900" algn="l">
              <a:lnSpc>
                <a:spcPts val="2950"/>
              </a:lnSpc>
              <a:buSzPct val="100000"/>
              <a:buFont typeface="+mj-lt"/>
              <a:buAutoNum type="arabicPeriod" startAt="10"/>
            </a:pPr>
            <a:r>
              <a:rPr lang="en-US" sz="1850">
                <a:latin typeface="Mukta Light" pitchFamily="34" charset="0"/>
                <a:ea typeface="Mukta Light" pitchFamily="34" charset="-122"/>
                <a:cs typeface="Mukta Light" pitchFamily="34" charset="-120"/>
              </a:rPr>
              <a:t>NICE. </a:t>
            </a:r>
            <a:r>
              <a:rPr lang="en-US" sz="1850" i="1">
                <a:latin typeface="Mukta Light" pitchFamily="34" charset="0"/>
                <a:ea typeface="Mukta Light" pitchFamily="34" charset="-122"/>
                <a:cs typeface="Mukta Light" pitchFamily="34" charset="-120"/>
              </a:rPr>
              <a:t>COPD Quality Standard.</a:t>
            </a:r>
            <a:r>
              <a:rPr lang="en-US" sz="1850">
                <a:latin typeface="Mukta Light" pitchFamily="34" charset="0"/>
                <a:ea typeface="Mukta Light" pitchFamily="34" charset="-122"/>
                <a:cs typeface="Mukta Light" pitchFamily="34" charset="-120"/>
              </a:rPr>
              <a:t> National Institute for Health and Care Excellence.</a:t>
            </a:r>
            <a:endParaRPr lang="en-US" sz="1850"/>
          </a:p>
        </p:txBody>
      </p:sp>
      <p:pic>
        <p:nvPicPr>
          <p:cNvPr id="2" name="Slide 10 references">
            <a:hlinkClick r:id="" action="ppaction://media"/>
            <a:extLst>
              <a:ext uri="{FF2B5EF4-FFF2-40B4-BE49-F238E27FC236}">
                <a16:creationId xmlns:a16="http://schemas.microsoft.com/office/drawing/2014/main" id="{819E6AED-F8A2-C286-13FA-F201E197212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978391" y="1380482"/>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6335"/>
    </mc:Choice>
    <mc:Fallback>
      <p:transition spd="slow" advTm="263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33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5c676b77bf17f736467df94e86f676df">
  <xsd:schema xmlns:xsd="http://www.w3.org/2001/XMLSchema" xmlns:xs="http://www.w3.org/2001/XMLSchema" xmlns:p="http://schemas.microsoft.com/office/2006/metadata/properties" xmlns:ns3="ccfc14db-0f45-423b-b2f5-752f8f8a0ada" targetNamespace="http://schemas.microsoft.com/office/2006/metadata/properties" ma:root="true" ma:fieldsID="8695ade2afc74bf829023b9e1856c674"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3DC9577-574B-4027-8DDF-B48A2EF2E965}">
  <ds:schemaRefs>
    <ds:schemaRef ds:uri="http://schemas.microsoft.com/sharepoint/v3/contenttype/forms"/>
  </ds:schemaRefs>
</ds:datastoreItem>
</file>

<file path=customXml/itemProps2.xml><?xml version="1.0" encoding="utf-8"?>
<ds:datastoreItem xmlns:ds="http://schemas.openxmlformats.org/officeDocument/2006/customXml" ds:itemID="{AA18CC65-E62C-4AF5-BD9A-FE9B30CE0C71}">
  <ds:schemaRefs>
    <ds:schemaRef ds:uri="ccfc14db-0f45-423b-b2f5-752f8f8a0ada"/>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672AC413-D446-47F0-A809-8DC0577EE16E}">
  <ds:schemaRefs>
    <ds:schemaRef ds:uri="ccfc14db-0f45-423b-b2f5-752f8f8a0ad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10</Slides>
  <Notes>10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pegah Erfani</dc:creator>
  <cp:revision>1</cp:revision>
  <dcterms:created xsi:type="dcterms:W3CDTF">2026-03-10T15:15:34Z</dcterms:created>
  <dcterms:modified xsi:type="dcterms:W3CDTF">2026-03-15T00:05:37Z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