
<file path=[Content_Types].xml><?xml version="1.0" encoding="utf-8"?>
<Types xmlns="http://schemas.openxmlformats.org/package/2006/content-types">
  <Default Extension="emf" ContentType="image/x-emf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57" r:id="rId2"/>
    <p:sldId id="258" r:id="rId3"/>
    <p:sldId id="265" r:id="rId4"/>
    <p:sldId id="259" r:id="rId5"/>
    <p:sldId id="264" r:id="rId6"/>
    <p:sldId id="260" r:id="rId7"/>
    <p:sldId id="262" r:id="rId8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336">
          <p15:clr>
            <a:srgbClr val="A4A3A4"/>
          </p15:clr>
        </p15:guide>
        <p15:guide id="5" orient="horz" pos="1920">
          <p15:clr>
            <a:srgbClr val="A4A3A4"/>
          </p15:clr>
        </p15:guide>
        <p15:guide id="6" orient="horz" pos="3984">
          <p15:clr>
            <a:srgbClr val="A4A3A4"/>
          </p15:clr>
        </p15:guide>
        <p15:guide id="7" orient="horz" pos="1152">
          <p15:clr>
            <a:srgbClr val="A4A3A4"/>
          </p15:clr>
        </p15:guide>
        <p15:guide id="8" pos="3839">
          <p15:clr>
            <a:srgbClr val="A4A3A4"/>
          </p15:clr>
        </p15:guide>
        <p15:guide id="9" pos="671">
          <p15:clr>
            <a:srgbClr val="A4A3A4"/>
          </p15:clr>
        </p15:guide>
        <p15:guide id="10" pos="7007">
          <p15:clr>
            <a:srgbClr val="A4A3A4"/>
          </p15:clr>
        </p15:guide>
        <p15:guide id="11" pos="6143">
          <p15:clr>
            <a:srgbClr val="A4A3A4"/>
          </p15:clr>
        </p15:guide>
        <p15:guide id="12" pos="3263">
          <p15:clr>
            <a:srgbClr val="A4A3A4"/>
          </p15:clr>
        </p15:guide>
        <p15:guide id="13" pos="7391">
          <p15:clr>
            <a:srgbClr val="A4A3A4"/>
          </p15:clr>
        </p15:guide>
        <p15:guide id="14" pos="369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86470" autoAdjust="0"/>
  </p:normalViewPr>
  <p:slideViewPr>
    <p:cSldViewPr showGuides="1">
      <p:cViewPr varScale="1">
        <p:scale>
          <a:sx n="72" d="100"/>
          <a:sy n="72" d="100"/>
        </p:scale>
        <p:origin x="660" y="66"/>
      </p:cViewPr>
      <p:guideLst>
        <p:guide orient="horz" pos="2160"/>
        <p:guide orient="horz" pos="1008"/>
        <p:guide orient="horz" pos="3792"/>
        <p:guide orient="horz" pos="336"/>
        <p:guide orient="horz" pos="1920"/>
        <p:guide orient="horz" pos="3984"/>
        <p:guide orient="horz" pos="1152"/>
        <p:guide pos="3839"/>
        <p:guide pos="671"/>
        <p:guide pos="7007"/>
        <p:guide pos="6143"/>
        <p:guide pos="3263"/>
        <p:guide pos="7391"/>
        <p:guide pos="369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6" d="100"/>
          <a:sy n="76" d="100"/>
        </p:scale>
        <p:origin x="16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CE221E-83ED-4F6C-BA5F-3F9E6FDB6953}" type="datetimeFigureOut">
              <a:rPr lang="en-US"/>
              <a:t>7/1/2023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CBEF8-5CDE-472B-839B-B8BB0C881006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632892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853E5F-CE67-483C-A264-F17AC70E9CA2}" type="datetimeFigureOut">
              <a:rPr lang="en-US"/>
              <a:t>7/1/2023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B98AFB-CB0D-4DFE-87B9-B4B0D0DE73C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12805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B98AFB-CB0D-4DFE-87B9-B4B0D0DE73C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014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533400"/>
            <a:ext cx="5029200" cy="2514601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2" y="3403600"/>
            <a:ext cx="5029201" cy="1397000"/>
          </a:xfrm>
        </p:spPr>
        <p:txBody>
          <a:bodyPr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65213" y="6432551"/>
            <a:ext cx="5653087" cy="273049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32612" y="6432551"/>
            <a:ext cx="1371600" cy="273049"/>
          </a:xfrm>
        </p:spPr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2812" y="6432551"/>
            <a:ext cx="1219201" cy="273049"/>
          </a:xfrm>
        </p:spPr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37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7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4" y="533400"/>
            <a:ext cx="8686800" cy="2286000"/>
          </a:xfrm>
        </p:spPr>
        <p:txBody>
          <a:bodyPr anchor="b">
            <a:normAutofit/>
          </a:bodyPr>
          <a:lstStyle>
            <a:lvl1pPr algn="l">
              <a:defRPr sz="5400" b="1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3124200"/>
            <a:ext cx="8686800" cy="1371600"/>
          </a:xfrm>
        </p:spPr>
        <p:txBody>
          <a:bodyPr anchor="t">
            <a:normAutofit/>
          </a:bodyPr>
          <a:lstStyle>
            <a:lvl1pPr marL="0" indent="0">
              <a:spcBef>
                <a:spcPts val="600"/>
              </a:spcBef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637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8800"/>
            <a:ext cx="4251960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64598" y="1828800"/>
            <a:ext cx="4251960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50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1" y="533400"/>
            <a:ext cx="8686802" cy="1066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1828799"/>
            <a:ext cx="4251960" cy="685801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5213" y="2590800"/>
            <a:ext cx="4251960" cy="3429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00053" y="1828799"/>
            <a:ext cx="4251960" cy="685801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00053" y="2590800"/>
            <a:ext cx="4251960" cy="3429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54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30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26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anchor="b">
            <a:normAutofit/>
          </a:bodyPr>
          <a:lstStyle>
            <a:lvl1pPr algn="l">
              <a:defRPr sz="36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3" y="533400"/>
            <a:ext cx="5867400" cy="5486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2209800"/>
            <a:ext cx="4114800" cy="38100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8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anchor="b">
            <a:noAutofit/>
          </a:bodyPr>
          <a:lstStyle>
            <a:lvl1pPr algn="l">
              <a:defRPr sz="36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2" y="533400"/>
            <a:ext cx="5780173" cy="5791200"/>
          </a:xfrm>
          <a:ln w="50800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2209800"/>
            <a:ext cx="4114800" cy="38100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285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47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61412" y="533400"/>
            <a:ext cx="2362201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5213" y="533400"/>
            <a:ext cx="7467599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43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065212" y="533400"/>
            <a:ext cx="8686801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86868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5213" y="6155267"/>
            <a:ext cx="5653087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2612" y="6155267"/>
            <a:ext cx="137160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3E0FA9E5-6744-4841-888F-9E7CC0C2B7EC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2812" y="6155267"/>
            <a:ext cx="12192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670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23444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37160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50876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64592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5.e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image" Target="../media/image10.emf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13.emf"/><Relationship Id="rId4" Type="http://schemas.openxmlformats.org/officeDocument/2006/relationships/image" Target="../media/image12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BMMB7000D</a:t>
            </a:r>
            <a:br>
              <a:rPr lang="en-US" dirty="0"/>
            </a:br>
            <a:r>
              <a:rPr lang="en-US" dirty="0"/>
              <a:t>Change &amp; Stability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Change Case Study</a:t>
            </a:r>
          </a:p>
          <a:p>
            <a:r>
              <a:rPr lang="en-US" dirty="0"/>
              <a:t>Ian Davies</a:t>
            </a:r>
          </a:p>
          <a:p>
            <a:r>
              <a:rPr lang="en-US" dirty="0"/>
              <a:t>Student ID: 2116376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12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982" y="-243408"/>
            <a:ext cx="8686801" cy="1066800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797" y="1196752"/>
            <a:ext cx="9202216" cy="3312368"/>
          </a:xfrm>
        </p:spPr>
        <p:txBody>
          <a:bodyPr/>
          <a:lstStyle/>
          <a:p>
            <a:r>
              <a:rPr lang="en-US" dirty="0"/>
              <a:t>Marriott International began as an A&amp;W Root Beer franchise in 1927</a:t>
            </a:r>
          </a:p>
          <a:p>
            <a:r>
              <a:rPr lang="en-US" dirty="0"/>
              <a:t>Founders J. Willard and Alice Sheets Marriott</a:t>
            </a:r>
          </a:p>
          <a:p>
            <a:r>
              <a:rPr lang="en-US" dirty="0"/>
              <a:t>In 1956 J.W. Marriott expands into the lodgings business</a:t>
            </a:r>
          </a:p>
          <a:p>
            <a:r>
              <a:rPr lang="en-US" dirty="0"/>
              <a:t>Son Bill Marriott Jr is appointed to lead the new segment</a:t>
            </a:r>
          </a:p>
          <a:p>
            <a:r>
              <a:rPr lang="en-US" dirty="0"/>
              <a:t>Marriott's acquisition of Starwood's Hotels in 2016 brings in 11 new brands</a:t>
            </a:r>
          </a:p>
          <a:p>
            <a:pPr lvl="1"/>
            <a:r>
              <a:rPr lang="en-US" dirty="0"/>
              <a:t>Westin Hotels, Sheraton Hotels, Le Meridien and W Hotels</a:t>
            </a:r>
          </a:p>
          <a:p>
            <a:pPr lvl="1"/>
            <a:r>
              <a:rPr lang="en-US" dirty="0"/>
              <a:t>Variety of brand names including Courtyard, Ritz Carlton, Fairfield Inn</a:t>
            </a:r>
          </a:p>
          <a:p>
            <a:pPr lvl="1"/>
            <a:endParaRPr lang="en-US" dirty="0"/>
          </a:p>
          <a:p>
            <a:pPr marL="365760" lvl="1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6F6AF8-4C45-381C-531D-98F6627D5B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2764" y="61227"/>
            <a:ext cx="2708243" cy="2025164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31AFCD7-611E-20A8-3B8B-A0261BB48651}"/>
              </a:ext>
            </a:extLst>
          </p:cNvPr>
          <p:cNvSpPr txBox="1">
            <a:spLocks/>
          </p:cNvSpPr>
          <p:nvPr/>
        </p:nvSpPr>
        <p:spPr>
          <a:xfrm>
            <a:off x="565788" y="4509120"/>
            <a:ext cx="9202216" cy="24122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772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01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3444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7160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876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64592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Marriott’s Mission is to pursue excellence, put people first, which entails caring for its associates and having associates care for the employees, acting with integrity, and serving the global community. </a:t>
            </a:r>
          </a:p>
          <a:p>
            <a:pPr lvl="1"/>
            <a:endParaRPr lang="en-US" dirty="0"/>
          </a:p>
          <a:p>
            <a:pPr marL="365760" lvl="1" indent="0">
              <a:buFont typeface="Arial" pitchFamily="34" charset="0"/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10" name="Intro">
            <a:hlinkClick r:id="" action="ppaction://media"/>
            <a:extLst>
              <a:ext uri="{FF2B5EF4-FFF2-40B4-BE49-F238E27FC236}">
                <a16:creationId xmlns:a16="http://schemas.microsoft.com/office/drawing/2014/main" id="{D20A36FD-28D1-C499-369C-E864B3E9D8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310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9197">
        <p:fade/>
      </p:transition>
    </mc:Choice>
    <mc:Fallback>
      <p:transition spd="med" advTm="591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982" y="-243408"/>
            <a:ext cx="8686801" cy="1066800"/>
          </a:xfrm>
        </p:spPr>
        <p:txBody>
          <a:bodyPr/>
          <a:lstStyle/>
          <a:p>
            <a:r>
              <a:rPr lang="en-US" dirty="0"/>
              <a:t>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797" y="1196752"/>
            <a:ext cx="9202216" cy="3312368"/>
          </a:xfrm>
        </p:spPr>
        <p:txBody>
          <a:bodyPr/>
          <a:lstStyle/>
          <a:p>
            <a:endParaRPr lang="en-US" dirty="0"/>
          </a:p>
          <a:p>
            <a:pPr lvl="1"/>
            <a:endParaRPr lang="en-US" dirty="0"/>
          </a:p>
          <a:p>
            <a:pPr marL="365760" lvl="1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6F6AF8-4C45-381C-531D-98F6627D5B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2764" y="61227"/>
            <a:ext cx="2708243" cy="2025164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C314DF1-1A74-5AF1-64B4-6372DBB51BF3}"/>
              </a:ext>
            </a:extLst>
          </p:cNvPr>
          <p:cNvSpPr txBox="1">
            <a:spLocks/>
          </p:cNvSpPr>
          <p:nvPr/>
        </p:nvSpPr>
        <p:spPr>
          <a:xfrm>
            <a:off x="233809" y="1349152"/>
            <a:ext cx="9202216" cy="10418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772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01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3444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7160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876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64592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1" indent="0">
              <a:buNone/>
            </a:pPr>
            <a:r>
              <a:rPr lang="en-US" dirty="0"/>
              <a:t>The organization needs to develop a performance-based management system with a focus on key performance indicators like customer satisfaction, guest safety, customer service, and managerial effectiveness.</a:t>
            </a:r>
          </a:p>
          <a:p>
            <a:pPr marL="365760" lvl="1" indent="0">
              <a:buNone/>
            </a:pPr>
            <a:r>
              <a:rPr lang="en-US" dirty="0"/>
              <a:t>Three category groups: A-Star performers, B-Average performers, C-Poor performers.</a:t>
            </a:r>
          </a:p>
          <a:p>
            <a:pPr marL="365760" lvl="1" indent="0">
              <a:buNone/>
            </a:pPr>
            <a:endParaRPr lang="en-US" dirty="0"/>
          </a:p>
          <a:p>
            <a:pPr marL="365760" lvl="1" indent="0">
              <a:buFont typeface="Arial" pitchFamily="34" charset="0"/>
              <a:buNone/>
            </a:pPr>
            <a:endParaRPr lang="en-US" dirty="0"/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A185B8-F194-A5DD-C0CC-9C2889EB2C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4052" y="2735503"/>
            <a:ext cx="5442617" cy="97155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1FDF3B0-CA92-2DDD-7A00-07B442F188ED}"/>
              </a:ext>
            </a:extLst>
          </p:cNvPr>
          <p:cNvSpPr txBox="1">
            <a:spLocks/>
          </p:cNvSpPr>
          <p:nvPr/>
        </p:nvSpPr>
        <p:spPr>
          <a:xfrm>
            <a:off x="549797" y="3789040"/>
            <a:ext cx="9202216" cy="3068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7724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012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3444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7160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876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645920" indent="-13716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Employees at Marriott are the main internal force guiding organizational change.</a:t>
            </a:r>
          </a:p>
          <a:p>
            <a:r>
              <a:rPr lang="en-US" sz="1800" dirty="0"/>
              <a:t>Positive outlook on company, spread positive word of mouth, confidence in leadership.</a:t>
            </a:r>
          </a:p>
          <a:p>
            <a:r>
              <a:rPr lang="en-US" sz="1800" dirty="0"/>
              <a:t>Covid-19 effected business, loss of hundreds of jobs</a:t>
            </a:r>
          </a:p>
          <a:p>
            <a:r>
              <a:rPr lang="en-US" sz="1800" dirty="0"/>
              <a:t>Cyber attempts involving data of 500 guests.</a:t>
            </a:r>
          </a:p>
          <a:p>
            <a:endParaRPr lang="en-US" sz="1800" dirty="0"/>
          </a:p>
        </p:txBody>
      </p:sp>
      <p:pic>
        <p:nvPicPr>
          <p:cNvPr id="10" name="Vision">
            <a:hlinkClick r:id="" action="ppaction://media"/>
            <a:extLst>
              <a:ext uri="{FF2B5EF4-FFF2-40B4-BE49-F238E27FC236}">
                <a16:creationId xmlns:a16="http://schemas.microsoft.com/office/drawing/2014/main" id="{A29B273C-8FB7-440B-DF49-B9AA3A9D55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798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43805">
        <p:fade/>
      </p:transition>
    </mc:Choice>
    <mc:Fallback>
      <p:transition spd="med" advTm="1438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80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0"/>
            <a:ext cx="8686801" cy="1066800"/>
          </a:xfrm>
        </p:spPr>
        <p:txBody>
          <a:bodyPr/>
          <a:lstStyle/>
          <a:p>
            <a:r>
              <a:rPr lang="en-US" dirty="0"/>
              <a:t>Lewin’s Change Model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56A8DF2-C215-83AB-817D-4E90436389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812" y="1485372"/>
            <a:ext cx="10025700" cy="4592107"/>
          </a:xfrm>
          <a:prstGeom prst="rect">
            <a:avLst/>
          </a:prstGeom>
        </p:spPr>
      </p:pic>
      <p:pic>
        <p:nvPicPr>
          <p:cNvPr id="13" name="Change Model">
            <a:hlinkClick r:id="" action="ppaction://media"/>
            <a:extLst>
              <a:ext uri="{FF2B5EF4-FFF2-40B4-BE49-F238E27FC236}">
                <a16:creationId xmlns:a16="http://schemas.microsoft.com/office/drawing/2014/main" id="{D42E7E93-44DE-D24C-4830-33F9A8854E3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895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06238">
        <p:fade/>
      </p:transition>
    </mc:Choice>
    <mc:Fallback>
      <p:transition spd="med" advTm="1062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23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0"/>
            <a:ext cx="8686801" cy="1066800"/>
          </a:xfrm>
        </p:spPr>
        <p:txBody>
          <a:bodyPr/>
          <a:lstStyle/>
          <a:p>
            <a:r>
              <a:rPr lang="en-US" dirty="0"/>
              <a:t>Lewin’s Force Field Analysis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BFAC17-6997-502E-D3D7-217775503C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6962" y="1290637"/>
            <a:ext cx="9515962" cy="5026667"/>
          </a:xfrm>
          <a:prstGeom prst="rect">
            <a:avLst/>
          </a:prstGeom>
        </p:spPr>
      </p:pic>
      <p:pic>
        <p:nvPicPr>
          <p:cNvPr id="4" name="Force Field">
            <a:hlinkClick r:id="" action="ppaction://media"/>
            <a:extLst>
              <a:ext uri="{FF2B5EF4-FFF2-40B4-BE49-F238E27FC236}">
                <a16:creationId xmlns:a16="http://schemas.microsoft.com/office/drawing/2014/main" id="{162F59F4-0BC8-D570-101C-549A5BD9C9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294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0845">
        <p:fade/>
      </p:transition>
    </mc:Choice>
    <mc:Fallback>
      <p:transition spd="med" advTm="6084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1" y="0"/>
            <a:ext cx="8686801" cy="1066800"/>
          </a:xfrm>
        </p:spPr>
        <p:txBody>
          <a:bodyPr/>
          <a:lstStyle/>
          <a:p>
            <a:r>
              <a:rPr lang="en-US" dirty="0"/>
              <a:t>Stakeholder Analysis Map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1829C1-C124-8ECB-B5AB-908F13A544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283" y="1318312"/>
            <a:ext cx="6675433" cy="42213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17B882-A768-9614-6C5F-0AB153A510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109" y="1318312"/>
            <a:ext cx="5223174" cy="4221375"/>
          </a:xfrm>
          <a:prstGeom prst="rect">
            <a:avLst/>
          </a:prstGeom>
        </p:spPr>
      </p:pic>
      <p:pic>
        <p:nvPicPr>
          <p:cNvPr id="10" name="Stakeholder">
            <a:hlinkClick r:id="" action="ppaction://media"/>
            <a:extLst>
              <a:ext uri="{FF2B5EF4-FFF2-40B4-BE49-F238E27FC236}">
                <a16:creationId xmlns:a16="http://schemas.microsoft.com/office/drawing/2014/main" id="{1AFED328-B0BD-5BCE-6737-293ED9E0AD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19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3448">
        <p:fade/>
      </p:transition>
    </mc:Choice>
    <mc:Fallback>
      <p:transition spd="med" advTm="3344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4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0"/>
            <a:ext cx="8686801" cy="1066800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1311" y="1333500"/>
            <a:ext cx="8686801" cy="4191000"/>
          </a:xfrm>
        </p:spPr>
        <p:txBody>
          <a:bodyPr/>
          <a:lstStyle/>
          <a:p>
            <a:r>
              <a:rPr lang="en-US" dirty="0"/>
              <a:t>The model will fit into the organisations culture well because it is progressive and employee orientated, and it will be simple to persuade the stakeholders to create a culture of productivity.</a:t>
            </a:r>
          </a:p>
          <a:p>
            <a:r>
              <a:rPr lang="en-US" dirty="0"/>
              <a:t>The impact of Covid-19 requires a long-term strategy to survive.</a:t>
            </a:r>
          </a:p>
          <a:p>
            <a:r>
              <a:rPr lang="en-US" dirty="0"/>
              <a:t>The organisation will benefit from individuals creating their own measurements</a:t>
            </a:r>
          </a:p>
          <a:p>
            <a:r>
              <a:rPr lang="en-US" dirty="0"/>
              <a:t>Strong emphasis on Human Resources and integration with Analytics is one of Marriott's key competitive advantages</a:t>
            </a:r>
          </a:p>
        </p:txBody>
      </p:sp>
      <p:pic>
        <p:nvPicPr>
          <p:cNvPr id="4" name="Conclusion">
            <a:hlinkClick r:id="" action="ppaction://media"/>
            <a:extLst>
              <a:ext uri="{FF2B5EF4-FFF2-40B4-BE49-F238E27FC236}">
                <a16:creationId xmlns:a16="http://schemas.microsoft.com/office/drawing/2014/main" id="{61EE78C1-6185-FA22-3825-144F7CE2A6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896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429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0316">
        <p:fade/>
      </p:transition>
    </mc:Choice>
    <mc:Fallback>
      <p:transition spd="med" advTm="7031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usiness strategy presentation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usiness strategy presentation.potx" id="{A5F13A6F-AB02-4A73-816C-34C20B6AA795}" vid="{DE7FCDCE-56F1-4731-A067-3AC58DCA2BCA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strategy slides</Template>
  <TotalTime>1476</TotalTime>
  <Words>301</Words>
  <Application>Microsoft Office PowerPoint</Application>
  <PresentationFormat>Custom</PresentationFormat>
  <Paragraphs>34</Paragraphs>
  <Slides>7</Slides>
  <Notes>1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Palatino Linotype</vt:lpstr>
      <vt:lpstr>Business strategy presentation</vt:lpstr>
      <vt:lpstr>BMMB7000D Change &amp; Stability Management</vt:lpstr>
      <vt:lpstr>Introduction</vt:lpstr>
      <vt:lpstr>Vision</vt:lpstr>
      <vt:lpstr>Lewin’s Change Model</vt:lpstr>
      <vt:lpstr>Lewin’s Force Field Analysis</vt:lpstr>
      <vt:lpstr>Stakeholder Analysis Map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BMMB7000D Change &amp; Stability Management</dc:title>
  <dc:creator>Anais Davies</dc:creator>
  <cp:lastModifiedBy>Anais Davies</cp:lastModifiedBy>
  <cp:revision>12</cp:revision>
  <dcterms:created xsi:type="dcterms:W3CDTF">2023-07-01T15:02:43Z</dcterms:created>
  <dcterms:modified xsi:type="dcterms:W3CDTF">2023-07-02T15:39:25Z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74069400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