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76" r:id="rId3"/>
    <p:sldId id="277" r:id="rId4"/>
    <p:sldId id="280" r:id="rId5"/>
    <p:sldId id="278" r:id="rId6"/>
    <p:sldId id="279" r:id="rId7"/>
    <p:sldId id="281" r:id="rId8"/>
    <p:sldId id="289" r:id="rId9"/>
    <p:sldId id="287" r:id="rId10"/>
    <p:sldId id="288" r:id="rId11"/>
    <p:sldId id="290" r:id="rId12"/>
    <p:sldId id="291" r:id="rId13"/>
    <p:sldId id="292" r:id="rId14"/>
    <p:sldId id="293" r:id="rId15"/>
    <p:sldId id="282" r:id="rId16"/>
    <p:sldId id="284" r:id="rId17"/>
    <p:sldId id="285" r:id="rId18"/>
    <p:sldId id="28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4" autoAdjust="0"/>
    <p:restoredTop sz="94660"/>
  </p:normalViewPr>
  <p:slideViewPr>
    <p:cSldViewPr snapToGrid="0">
      <p:cViewPr varScale="1">
        <p:scale>
          <a:sx n="90" d="100"/>
          <a:sy n="90" d="100"/>
        </p:scale>
        <p:origin x="208" y="6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0669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81457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98180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51251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514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358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45086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6533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68625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21046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24/02/2021</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64576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A770BA6C-132C-4910-82E5-076CE68C400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15483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35EA09EA-EC81-4F4B-8C1B-062ED7C3B3D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2829527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12CE6771-0B4A-4642-B6D5-B9485ABBFD3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275198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F8F45909-D37B-4409-8EDD-364319384ED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9557629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fld id="{04E400D8-D0D6-4FE9-8BFC-EA685E21AA17}"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75365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fld id="{95F7EA09-DB65-45BC-B42C-5C6AE30A6EF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940597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fld id="{7A26A0FD-822E-44D5-8F43-C8B6FB980ED9}"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1246103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8AE68319-C526-4C7B-96FE-955302424C9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57330685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fld id="{1CECFFC8-D431-4E3F-8F90-A947A893C19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6171934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1A0E760A-0F16-4519-B41D-5BA807EE8528}"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766869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fld id="{4F74130E-9192-4E69-B1F3-13BC5D4103E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561816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24/02/2021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73551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fontAlgn="base">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fontAlgn="base">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5B743FA2-75C4-435C-B60E-062C4452333F}" type="slidenum">
              <a:rPr lang="en-US" altLang="en-US" smtClean="0">
                <a:solidFill>
                  <a:srgbClr val="000000"/>
                </a:solidFill>
              </a:rPr>
              <a:pPr fontAlgn="base">
                <a:spcBef>
                  <a:spcPct val="0"/>
                </a:spcBef>
                <a:spcAft>
                  <a:spcPct val="0"/>
                </a:spcAft>
              </a:pPr>
              <a:t>‹#›</a:t>
            </a:fld>
            <a:endParaRPr lang="en-US" altLang="en-US">
              <a:solidFill>
                <a:srgbClr val="000000"/>
              </a:solidFill>
            </a:endParaRPr>
          </a:p>
        </p:txBody>
      </p:sp>
    </p:spTree>
    <p:extLst>
      <p:ext uri="{BB962C8B-B14F-4D97-AF65-F5344CB8AC3E}">
        <p14:creationId xmlns:p14="http://schemas.microsoft.com/office/powerpoint/2010/main" val="42917749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5.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sz="4000" b="1" dirty="0">
                <a:solidFill>
                  <a:schemeClr val="bg1"/>
                </a:solidFill>
                <a:latin typeface="Arial"/>
              </a:rPr>
              <a:t>Introduction to Marketing</a:t>
            </a:r>
            <a:endParaRPr lang="en-GB" sz="4000" dirty="0">
              <a:solidFill>
                <a:schemeClr val="bg1"/>
              </a:solidFill>
            </a:endParaRPr>
          </a:p>
        </p:txBody>
      </p:sp>
      <p:sp>
        <p:nvSpPr>
          <p:cNvPr id="3" name="Subtitle 2"/>
          <p:cNvSpPr>
            <a:spLocks noGrp="1"/>
          </p:cNvSpPr>
          <p:nvPr>
            <p:ph type="subTitle" idx="1"/>
          </p:nvPr>
        </p:nvSpPr>
        <p:spPr/>
        <p:txBody>
          <a:bodyPr>
            <a:normAutofit/>
          </a:bodyPr>
          <a:lstStyle/>
          <a:p>
            <a:pPr lvl="0" fontAlgn="base">
              <a:spcAft>
                <a:spcPct val="0"/>
              </a:spcAft>
            </a:pPr>
            <a:r>
              <a:rPr lang="en-GB" altLang="en-US" sz="3600" dirty="0">
                <a:solidFill>
                  <a:schemeClr val="bg1"/>
                </a:solidFill>
                <a:latin typeface="Arial"/>
              </a:rPr>
              <a:t>Day two</a:t>
            </a:r>
            <a:endParaRPr lang="en-US" altLang="en-US" sz="3600" dirty="0">
              <a:solidFill>
                <a:schemeClr val="bg1"/>
              </a:solidFill>
              <a:latin typeface="Arial"/>
            </a:endParaRPr>
          </a:p>
        </p:txBody>
      </p:sp>
    </p:spTree>
    <p:extLst>
      <p:ext uri="{BB962C8B-B14F-4D97-AF65-F5344CB8AC3E}">
        <p14:creationId xmlns:p14="http://schemas.microsoft.com/office/powerpoint/2010/main" val="1198955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Programme for the day</a:t>
            </a:r>
            <a:endParaRPr 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GB" b="1" dirty="0">
                <a:latin typeface="Arial" panose="020B0604020202020204" pitchFamily="34" charset="0"/>
                <a:cs typeface="Arial" panose="020B0604020202020204" pitchFamily="34" charset="0"/>
              </a:rPr>
              <a:t>SWOT Analysis</a:t>
            </a:r>
          </a:p>
          <a:p>
            <a:r>
              <a:rPr lang="en-GB" b="1" dirty="0">
                <a:latin typeface="Arial" panose="020B0604020202020204" pitchFamily="34" charset="0"/>
                <a:cs typeface="Arial" panose="020B0604020202020204" pitchFamily="34" charset="0"/>
              </a:rPr>
              <a:t>Pestle Analysis </a:t>
            </a:r>
          </a:p>
          <a:p>
            <a:r>
              <a:rPr lang="en-GB" b="1" dirty="0">
                <a:latin typeface="Arial" panose="020B0604020202020204" pitchFamily="34" charset="0"/>
                <a:cs typeface="Arial" panose="020B0604020202020204" pitchFamily="34" charset="0"/>
              </a:rPr>
              <a:t>Five Factor Analysis</a:t>
            </a:r>
          </a:p>
          <a:p>
            <a:r>
              <a:rPr lang="en-GB" b="1" dirty="0">
                <a:latin typeface="Arial" panose="020B0604020202020204" pitchFamily="34" charset="0"/>
                <a:cs typeface="Arial" panose="020B0604020202020204" pitchFamily="34" charset="0"/>
              </a:rPr>
              <a:t>Marketing philosophies</a:t>
            </a:r>
          </a:p>
          <a:p>
            <a:r>
              <a:rPr lang="en-GB" b="1" dirty="0">
                <a:latin typeface="Arial" panose="020B0604020202020204" pitchFamily="34" charset="0"/>
                <a:cs typeface="Arial" panose="020B0604020202020204" pitchFamily="34" charset="0"/>
              </a:rPr>
              <a:t>Market segmentation</a:t>
            </a:r>
          </a:p>
          <a:p>
            <a:r>
              <a:rPr lang="en-GB" b="1" dirty="0">
                <a:latin typeface="Arial" panose="020B0604020202020204" pitchFamily="34" charset="0"/>
                <a:cs typeface="Arial" panose="020B0604020202020204" pitchFamily="34" charset="0"/>
              </a:rPr>
              <a:t>Target-market strategies</a:t>
            </a:r>
          </a:p>
          <a:p>
            <a:pPr marL="457200" lvl="1" indent="0">
              <a:buNone/>
            </a:pPr>
            <a:endParaRPr lang="en-US" dirty="0"/>
          </a:p>
        </p:txBody>
      </p:sp>
    </p:spTree>
    <p:extLst>
      <p:ext uri="{BB962C8B-B14F-4D97-AF65-F5344CB8AC3E}">
        <p14:creationId xmlns:p14="http://schemas.microsoft.com/office/powerpoint/2010/main" val="1843957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algn="l"/>
            <a:r>
              <a:rPr lang="en-GB" altLang="en-US" b="1" dirty="0"/>
              <a:t>SWOT Analysis</a:t>
            </a:r>
            <a:endParaRPr lang="en-US" altLang="en-US" b="1" dirty="0"/>
          </a:p>
        </p:txBody>
      </p:sp>
      <p:sp>
        <p:nvSpPr>
          <p:cNvPr id="18435" name="Content Placeholder 2"/>
          <p:cNvSpPr>
            <a:spLocks noGrp="1"/>
          </p:cNvSpPr>
          <p:nvPr>
            <p:ph sz="half" idx="1"/>
          </p:nvPr>
        </p:nvSpPr>
        <p:spPr>
          <a:xfrm>
            <a:off x="609600" y="1600201"/>
            <a:ext cx="3364089" cy="3989040"/>
          </a:xfrm>
        </p:spPr>
        <p:txBody>
          <a:bodyPr>
            <a:normAutofit/>
          </a:bodyPr>
          <a:lstStyle/>
          <a:p>
            <a:r>
              <a:rPr lang="en-GB" altLang="en-US" b="1" dirty="0">
                <a:latin typeface="Arial" panose="020B0604020202020204" pitchFamily="34" charset="0"/>
                <a:cs typeface="Arial" panose="020B0604020202020204" pitchFamily="34" charset="0"/>
              </a:rPr>
              <a:t>Strengths</a:t>
            </a:r>
          </a:p>
          <a:p>
            <a:endParaRPr lang="en-GB" altLang="en-US" b="1" dirty="0">
              <a:latin typeface="Arial" panose="020B0604020202020204" pitchFamily="34" charset="0"/>
              <a:cs typeface="Arial" panose="020B0604020202020204" pitchFamily="34" charset="0"/>
            </a:endParaRPr>
          </a:p>
          <a:p>
            <a:r>
              <a:rPr lang="en-GB" altLang="en-US" b="1" dirty="0">
                <a:latin typeface="Arial" panose="020B0604020202020204" pitchFamily="34" charset="0"/>
                <a:cs typeface="Arial" panose="020B0604020202020204" pitchFamily="34" charset="0"/>
              </a:rPr>
              <a:t>Weaknesses</a:t>
            </a:r>
          </a:p>
          <a:p>
            <a:endParaRPr lang="en-GB" altLang="en-US" b="1" dirty="0">
              <a:latin typeface="Arial" panose="020B0604020202020204" pitchFamily="34" charset="0"/>
              <a:cs typeface="Arial" panose="020B0604020202020204" pitchFamily="34" charset="0"/>
            </a:endParaRPr>
          </a:p>
          <a:p>
            <a:r>
              <a:rPr lang="en-GB" altLang="en-US" b="1" dirty="0">
                <a:latin typeface="Arial" panose="020B0604020202020204" pitchFamily="34" charset="0"/>
                <a:cs typeface="Arial" panose="020B0604020202020204" pitchFamily="34" charset="0"/>
              </a:rPr>
              <a:t>Opportunities </a:t>
            </a:r>
          </a:p>
          <a:p>
            <a:endParaRPr lang="en-GB" altLang="en-US" b="1" dirty="0">
              <a:latin typeface="Arial" panose="020B0604020202020204" pitchFamily="34" charset="0"/>
              <a:cs typeface="Arial" panose="020B0604020202020204" pitchFamily="34" charset="0"/>
            </a:endParaRPr>
          </a:p>
          <a:p>
            <a:r>
              <a:rPr lang="en-GB" altLang="en-US" b="1" dirty="0">
                <a:latin typeface="Arial" panose="020B0604020202020204" pitchFamily="34" charset="0"/>
                <a:cs typeface="Arial" panose="020B0604020202020204" pitchFamily="34" charset="0"/>
              </a:rPr>
              <a:t>Threats</a:t>
            </a:r>
            <a:endParaRPr lang="en-US" altLang="en-US" b="1" dirty="0">
              <a:latin typeface="Arial" panose="020B0604020202020204" pitchFamily="34" charset="0"/>
              <a:cs typeface="Arial" panose="020B0604020202020204" pitchFamily="34" charset="0"/>
            </a:endParaRPr>
          </a:p>
        </p:txBody>
      </p:sp>
      <p:pic>
        <p:nvPicPr>
          <p:cNvPr id="5" name="Content Placeholder 4" descr="Graphical user interface&#10;&#10;Description automatically generated with medium confidence">
            <a:extLst>
              <a:ext uri="{FF2B5EF4-FFF2-40B4-BE49-F238E27FC236}">
                <a16:creationId xmlns:a16="http://schemas.microsoft.com/office/drawing/2014/main" id="{D481BFF8-7568-9847-9D63-2C36E2AF3D6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543550" y="109249"/>
            <a:ext cx="5519561" cy="5480340"/>
          </a:xfrm>
        </p:spPr>
      </p:pic>
    </p:spTree>
    <p:extLst>
      <p:ext uri="{BB962C8B-B14F-4D97-AF65-F5344CB8AC3E}">
        <p14:creationId xmlns:p14="http://schemas.microsoft.com/office/powerpoint/2010/main" val="1850736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chor="t">
            <a:normAutofit/>
          </a:bodyPr>
          <a:lstStyle/>
          <a:p>
            <a:pPr algn="l"/>
            <a:r>
              <a:rPr lang="en-GB" altLang="en-US" sz="3600" dirty="0"/>
              <a:t>PESTLE Analysis</a:t>
            </a:r>
            <a:endParaRPr lang="en-US" altLang="en-US" sz="3600" dirty="0"/>
          </a:p>
        </p:txBody>
      </p:sp>
      <p:pic>
        <p:nvPicPr>
          <p:cNvPr id="4" name="Content Placeholder 3" descr="Timeline&#10;&#10;Description automatically generated">
            <a:extLst>
              <a:ext uri="{FF2B5EF4-FFF2-40B4-BE49-F238E27FC236}">
                <a16:creationId xmlns:a16="http://schemas.microsoft.com/office/drawing/2014/main" id="{77A71E0D-D153-C84A-956E-B7D49BA8446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48452" y="273050"/>
            <a:ext cx="5967261" cy="528791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 name="Text Placeholder 1">
            <a:extLst>
              <a:ext uri="{FF2B5EF4-FFF2-40B4-BE49-F238E27FC236}">
                <a16:creationId xmlns:a16="http://schemas.microsoft.com/office/drawing/2014/main" id="{3E776BE4-B011-9B41-B344-3919033BA0C1}"/>
              </a:ext>
            </a:extLst>
          </p:cNvPr>
          <p:cNvSpPr>
            <a:spLocks noGrp="1"/>
          </p:cNvSpPr>
          <p:nvPr>
            <p:ph type="body" sz="half" idx="2"/>
          </p:nvPr>
        </p:nvSpPr>
        <p:spPr/>
        <p:txBody>
          <a:bodyPr/>
          <a:lstStyle/>
          <a:p>
            <a:pPr marL="285750" indent="-285750">
              <a:buFont typeface="Arial" panose="020B0604020202020204" pitchFamily="34" charset="0"/>
              <a:buChar char="•"/>
            </a:pPr>
            <a:r>
              <a:rPr lang="en-GB" altLang="en-US" sz="3200" b="1" dirty="0">
                <a:latin typeface="Arial" panose="020B0604020202020204" pitchFamily="34" charset="0"/>
                <a:cs typeface="Arial" panose="020B0604020202020204" pitchFamily="34" charset="0"/>
              </a:rPr>
              <a:t>Political</a:t>
            </a:r>
          </a:p>
          <a:p>
            <a:pPr marL="285750" indent="-285750">
              <a:buFont typeface="Arial" panose="020B0604020202020204" pitchFamily="34" charset="0"/>
              <a:buChar char="•"/>
            </a:pPr>
            <a:r>
              <a:rPr lang="en-GB" altLang="en-US" sz="3200" b="1" dirty="0">
                <a:latin typeface="Arial" panose="020B0604020202020204" pitchFamily="34" charset="0"/>
                <a:cs typeface="Arial" panose="020B0604020202020204" pitchFamily="34" charset="0"/>
              </a:rPr>
              <a:t>Economic</a:t>
            </a:r>
          </a:p>
          <a:p>
            <a:pPr marL="285750" indent="-285750">
              <a:buFont typeface="Arial" panose="020B0604020202020204" pitchFamily="34" charset="0"/>
              <a:buChar char="•"/>
            </a:pPr>
            <a:r>
              <a:rPr lang="en-GB" altLang="en-US" sz="3200" b="1" dirty="0">
                <a:latin typeface="Arial" panose="020B0604020202020204" pitchFamily="34" charset="0"/>
                <a:cs typeface="Arial" panose="020B0604020202020204" pitchFamily="34" charset="0"/>
              </a:rPr>
              <a:t>Socio-cultural</a:t>
            </a:r>
          </a:p>
          <a:p>
            <a:pPr marL="285750" indent="-285750">
              <a:buFont typeface="Arial" panose="020B0604020202020204" pitchFamily="34" charset="0"/>
              <a:buChar char="•"/>
            </a:pPr>
            <a:r>
              <a:rPr lang="en-GB" altLang="en-US" sz="3200" b="1" dirty="0">
                <a:latin typeface="Arial" panose="020B0604020202020204" pitchFamily="34" charset="0"/>
                <a:cs typeface="Arial" panose="020B0604020202020204" pitchFamily="34" charset="0"/>
              </a:rPr>
              <a:t>Technological</a:t>
            </a:r>
          </a:p>
          <a:p>
            <a:pPr marL="285750" indent="-285750">
              <a:buFont typeface="Arial" panose="020B0604020202020204" pitchFamily="34" charset="0"/>
              <a:buChar char="•"/>
            </a:pPr>
            <a:r>
              <a:rPr lang="en-GB" altLang="en-US" sz="3200" b="1" dirty="0">
                <a:latin typeface="Arial" panose="020B0604020202020204" pitchFamily="34" charset="0"/>
                <a:cs typeface="Arial" panose="020B0604020202020204" pitchFamily="34" charset="0"/>
              </a:rPr>
              <a:t>Legal</a:t>
            </a:r>
          </a:p>
          <a:p>
            <a:pPr marL="285750" indent="-285750">
              <a:buFont typeface="Arial" panose="020B0604020202020204" pitchFamily="34" charset="0"/>
              <a:buChar char="•"/>
            </a:pPr>
            <a:r>
              <a:rPr lang="en-GB" altLang="en-US" sz="3200" b="1" dirty="0">
                <a:latin typeface="Arial" panose="020B0604020202020204" pitchFamily="34" charset="0"/>
                <a:cs typeface="Arial" panose="020B0604020202020204" pitchFamily="34" charset="0"/>
              </a:rPr>
              <a:t>Environmental</a:t>
            </a:r>
            <a:endParaRPr lang="en-US" altLang="en-US" sz="32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11282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7" name="Rectangle 7"/>
          <p:cNvSpPr>
            <a:spLocks noGrp="1" noChangeArrowheads="1"/>
          </p:cNvSpPr>
          <p:nvPr>
            <p:ph type="title"/>
          </p:nvPr>
        </p:nvSpPr>
        <p:spPr/>
        <p:txBody>
          <a:bodyPr/>
          <a:lstStyle/>
          <a:p>
            <a:r>
              <a:rPr lang="en-GB" altLang="en-US" b="1" dirty="0"/>
              <a:t>Porter’s Five Factor Analysis</a:t>
            </a:r>
            <a:endParaRPr lang="en-US" altLang="en-US" b="1" dirty="0"/>
          </a:p>
        </p:txBody>
      </p:sp>
      <p:pic>
        <p:nvPicPr>
          <p:cNvPr id="10249" name="Picture 9" descr="Porters Five Forces"/>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3231357" y="1208398"/>
            <a:ext cx="5729286" cy="444120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58075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400050" y="273050"/>
            <a:ext cx="4220635" cy="1162050"/>
          </a:xfrm>
        </p:spPr>
        <p:txBody>
          <a:bodyPr anchor="t">
            <a:noAutofit/>
          </a:bodyPr>
          <a:lstStyle/>
          <a:p>
            <a:pPr eaLnBrk="1" hangingPunct="1"/>
            <a:r>
              <a:rPr lang="en-GB" altLang="en-US" sz="2800" b="1" dirty="0"/>
              <a:t>Marketing philosophies/concepts</a:t>
            </a:r>
            <a:endParaRPr lang="en-US" altLang="en-US" sz="2800" b="1" dirty="0"/>
          </a:p>
        </p:txBody>
      </p:sp>
      <p:pic>
        <p:nvPicPr>
          <p:cNvPr id="4" name="Content Placeholder 3" descr="Diagram&#10;&#10;Description automatically generated">
            <a:extLst>
              <a:ext uri="{FF2B5EF4-FFF2-40B4-BE49-F238E27FC236}">
                <a16:creationId xmlns:a16="http://schemas.microsoft.com/office/drawing/2014/main" id="{F2415603-5256-C445-9121-F03D81521F3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484636" y="273050"/>
            <a:ext cx="7614023" cy="5056187"/>
          </a:xfrm>
        </p:spPr>
      </p:pic>
      <p:sp>
        <p:nvSpPr>
          <p:cNvPr id="3075" name="Rectangle 3"/>
          <p:cNvSpPr>
            <a:spLocks noGrp="1" noChangeArrowheads="1"/>
          </p:cNvSpPr>
          <p:nvPr>
            <p:ph type="body" sz="half" idx="2"/>
          </p:nvPr>
        </p:nvSpPr>
        <p:spPr/>
        <p:txBody>
          <a:bodyPr>
            <a:normAutofit/>
          </a:bodyPr>
          <a:lstStyle/>
          <a:p>
            <a:pPr marL="457200" indent="-457200" eaLnBrk="1" hangingPunct="1">
              <a:buFont typeface="Arial" panose="020B0604020202020204" pitchFamily="34" charset="0"/>
              <a:buChar char="•"/>
            </a:pPr>
            <a:r>
              <a:rPr lang="cy-GB" altLang="en-US" sz="2800" dirty="0">
                <a:latin typeface="+mj-lt"/>
              </a:rPr>
              <a:t>The Production Concept</a:t>
            </a:r>
          </a:p>
          <a:p>
            <a:pPr marL="457200" indent="-457200" eaLnBrk="1" hangingPunct="1">
              <a:buFont typeface="Arial" panose="020B0604020202020204" pitchFamily="34" charset="0"/>
              <a:buChar char="•"/>
            </a:pPr>
            <a:r>
              <a:rPr lang="cy-GB" altLang="en-US" sz="2800" dirty="0">
                <a:latin typeface="+mj-lt"/>
              </a:rPr>
              <a:t>The Product Concept</a:t>
            </a:r>
          </a:p>
          <a:p>
            <a:pPr marL="457200" indent="-457200" eaLnBrk="1" hangingPunct="1">
              <a:buFont typeface="Arial" panose="020B0604020202020204" pitchFamily="34" charset="0"/>
              <a:buChar char="•"/>
            </a:pPr>
            <a:r>
              <a:rPr lang="cy-GB" altLang="en-US" sz="2800" dirty="0">
                <a:latin typeface="+mj-lt"/>
              </a:rPr>
              <a:t>The Selling Concept</a:t>
            </a:r>
          </a:p>
          <a:p>
            <a:pPr marL="457200" indent="-457200" eaLnBrk="1" hangingPunct="1">
              <a:buFont typeface="Arial" panose="020B0604020202020204" pitchFamily="34" charset="0"/>
              <a:buChar char="•"/>
            </a:pPr>
            <a:r>
              <a:rPr lang="cy-GB" altLang="en-US" sz="2800" dirty="0">
                <a:latin typeface="+mj-lt"/>
              </a:rPr>
              <a:t>The Marketing Concept</a:t>
            </a:r>
          </a:p>
          <a:p>
            <a:pPr marL="457200" indent="-457200" eaLnBrk="1" hangingPunct="1">
              <a:buFont typeface="Arial" panose="020B0604020202020204" pitchFamily="34" charset="0"/>
              <a:buChar char="•"/>
            </a:pPr>
            <a:r>
              <a:rPr lang="cy-GB" altLang="en-US" sz="2800" dirty="0">
                <a:latin typeface="+mj-lt"/>
              </a:rPr>
              <a:t>The Societal Marketing Concept</a:t>
            </a:r>
            <a:endParaRPr lang="en-US" altLang="en-US" sz="2800" dirty="0">
              <a:latin typeface="+mj-lt"/>
            </a:endParaRPr>
          </a:p>
        </p:txBody>
      </p:sp>
    </p:spTree>
    <p:extLst>
      <p:ext uri="{BB962C8B-B14F-4D97-AF65-F5344CB8AC3E}">
        <p14:creationId xmlns:p14="http://schemas.microsoft.com/office/powerpoint/2010/main" val="2479627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C9953062-B83C-6044-8F4A-791DDD5DED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42112" y="0"/>
            <a:ext cx="7507775" cy="5628277"/>
          </a:xfrm>
          <a:prstGeom prst="rect">
            <a:avLst/>
          </a:prstGeom>
        </p:spPr>
      </p:pic>
    </p:spTree>
    <p:extLst>
      <p:ext uri="{BB962C8B-B14F-4D97-AF65-F5344CB8AC3E}">
        <p14:creationId xmlns:p14="http://schemas.microsoft.com/office/powerpoint/2010/main" val="453482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10;&#10;Description automatically generated">
            <a:extLst>
              <a:ext uri="{FF2B5EF4-FFF2-40B4-BE49-F238E27FC236}">
                <a16:creationId xmlns:a16="http://schemas.microsoft.com/office/drawing/2014/main" id="{3A5F087C-E1F5-3241-A483-C5279907E35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4256" b="13383"/>
          <a:stretch/>
        </p:blipFill>
        <p:spPr>
          <a:xfrm>
            <a:off x="169068" y="346846"/>
            <a:ext cx="6843712" cy="4638644"/>
          </a:xfrm>
        </p:spPr>
      </p:pic>
      <p:sp>
        <p:nvSpPr>
          <p:cNvPr id="4" name="Text Placeholder 3">
            <a:extLst>
              <a:ext uri="{FF2B5EF4-FFF2-40B4-BE49-F238E27FC236}">
                <a16:creationId xmlns:a16="http://schemas.microsoft.com/office/drawing/2014/main" id="{B231DAEB-13F3-6247-AC86-EE517212FCAF}"/>
              </a:ext>
            </a:extLst>
          </p:cNvPr>
          <p:cNvSpPr>
            <a:spLocks noGrp="1"/>
          </p:cNvSpPr>
          <p:nvPr>
            <p:ph type="body" sz="half" idx="2"/>
          </p:nvPr>
        </p:nvSpPr>
        <p:spPr>
          <a:xfrm>
            <a:off x="7012780" y="346846"/>
            <a:ext cx="5010152" cy="4917226"/>
          </a:xfrm>
        </p:spPr>
        <p:txBody>
          <a:bodyPr>
            <a:noAutofit/>
          </a:bodyPr>
          <a:lstStyle/>
          <a:p>
            <a:r>
              <a:rPr lang="en-GB" sz="2000" dirty="0">
                <a:latin typeface="Arial" panose="020B0604020202020204" pitchFamily="34" charset="0"/>
                <a:cs typeface="Arial" panose="020B0604020202020204" pitchFamily="34" charset="0"/>
              </a:rPr>
              <a:t>This concept is the oldest of the concepts in business.  </a:t>
            </a:r>
          </a:p>
          <a:p>
            <a:r>
              <a:rPr lang="en-GB" sz="2000" dirty="0">
                <a:latin typeface="Arial" panose="020B0604020202020204" pitchFamily="34" charset="0"/>
                <a:cs typeface="Arial" panose="020B0604020202020204" pitchFamily="34" charset="0"/>
              </a:rPr>
              <a:t>It holds that consumers will prefer products that are widely available and inexpensive.  </a:t>
            </a:r>
          </a:p>
          <a:p>
            <a:r>
              <a:rPr lang="en-GB" sz="2000" dirty="0">
                <a:latin typeface="Arial" panose="020B0604020202020204" pitchFamily="34" charset="0"/>
                <a:cs typeface="Arial" panose="020B0604020202020204" pitchFamily="34" charset="0"/>
              </a:rPr>
              <a:t>Managers focusing on this concept concentrate on achieving high production efficiency, low costs, and mass distribution.  </a:t>
            </a:r>
          </a:p>
          <a:p>
            <a:r>
              <a:rPr lang="en-GB" sz="2000" dirty="0">
                <a:latin typeface="Arial" panose="020B0604020202020204" pitchFamily="34" charset="0"/>
                <a:cs typeface="Arial" panose="020B0604020202020204" pitchFamily="34" charset="0"/>
              </a:rPr>
              <a:t>They assume that consumers are primarily interested in product availability and low prices.  This orientation makes sense in developing countries, where consumers are more interested in obtaining the product than in its features.</a:t>
            </a:r>
          </a:p>
        </p:txBody>
      </p:sp>
    </p:spTree>
    <p:extLst>
      <p:ext uri="{BB962C8B-B14F-4D97-AF65-F5344CB8AC3E}">
        <p14:creationId xmlns:p14="http://schemas.microsoft.com/office/powerpoint/2010/main" val="3546752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10;&#10;Description automatically generated">
            <a:extLst>
              <a:ext uri="{FF2B5EF4-FFF2-40B4-BE49-F238E27FC236}">
                <a16:creationId xmlns:a16="http://schemas.microsoft.com/office/drawing/2014/main" id="{C9597AD0-85A1-2149-A700-D136E4C7D0E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12239"/>
          <a:stretch/>
        </p:blipFill>
        <p:spPr>
          <a:xfrm>
            <a:off x="232767" y="392907"/>
            <a:ext cx="6807961" cy="4814886"/>
          </a:xfrm>
        </p:spPr>
      </p:pic>
      <p:sp>
        <p:nvSpPr>
          <p:cNvPr id="4" name="Text Placeholder 3">
            <a:extLst>
              <a:ext uri="{FF2B5EF4-FFF2-40B4-BE49-F238E27FC236}">
                <a16:creationId xmlns:a16="http://schemas.microsoft.com/office/drawing/2014/main" id="{5C9B104E-E907-BD46-B312-AAE2A2840E6B}"/>
              </a:ext>
            </a:extLst>
          </p:cNvPr>
          <p:cNvSpPr>
            <a:spLocks noGrp="1"/>
          </p:cNvSpPr>
          <p:nvPr>
            <p:ph type="body" sz="half" idx="2"/>
          </p:nvPr>
        </p:nvSpPr>
        <p:spPr>
          <a:xfrm>
            <a:off x="7196734" y="153591"/>
            <a:ext cx="4876204" cy="5293518"/>
          </a:xfrm>
        </p:spPr>
        <p:txBody>
          <a:bodyPr>
            <a:noAutofit/>
          </a:bodyPr>
          <a:lstStyle/>
          <a:p>
            <a:r>
              <a:rPr lang="en-GB" sz="2000" dirty="0">
                <a:latin typeface="Arial" panose="020B0604020202020204" pitchFamily="34" charset="0"/>
                <a:cs typeface="Arial" panose="020B0604020202020204" pitchFamily="34" charset="0"/>
              </a:rPr>
              <a:t>This orientation holds that consumers will favour those products that offer the most quality, performance, or innovative features.  </a:t>
            </a:r>
          </a:p>
          <a:p>
            <a:r>
              <a:rPr lang="en-GB" sz="2000" dirty="0">
                <a:latin typeface="Arial" panose="020B0604020202020204" pitchFamily="34" charset="0"/>
                <a:cs typeface="Arial" panose="020B0604020202020204" pitchFamily="34" charset="0"/>
              </a:rPr>
              <a:t>Managers focusing on this concept concentrate on making superior products and improving them over time. They assume that buyers admire well-made products and can appraise quality and performance.  </a:t>
            </a:r>
          </a:p>
          <a:p>
            <a:r>
              <a:rPr lang="en-GB" sz="2000" dirty="0">
                <a:latin typeface="Arial" panose="020B0604020202020204" pitchFamily="34" charset="0"/>
                <a:cs typeface="Arial" panose="020B0604020202020204" pitchFamily="34" charset="0"/>
              </a:rPr>
              <a:t>These managers are sometimes caught up in a love affair with their product and do not realize what the market needs.  </a:t>
            </a:r>
          </a:p>
          <a:p>
            <a:r>
              <a:rPr lang="en-GB" sz="2000" dirty="0">
                <a:latin typeface="Arial" panose="020B0604020202020204" pitchFamily="34" charset="0"/>
                <a:cs typeface="Arial" panose="020B0604020202020204" pitchFamily="34" charset="0"/>
              </a:rPr>
              <a:t>Management might commit the “better-mousetrap” fallacy, believing that a better mousetrap will lead people to beat a path to its door. </a:t>
            </a:r>
          </a:p>
        </p:txBody>
      </p:sp>
    </p:spTree>
    <p:extLst>
      <p:ext uri="{BB962C8B-B14F-4D97-AF65-F5344CB8AC3E}">
        <p14:creationId xmlns:p14="http://schemas.microsoft.com/office/powerpoint/2010/main" val="42450188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2E95165-E7D0-F74F-9952-99938AD10FB0}"/>
              </a:ext>
            </a:extLst>
          </p:cNvPr>
          <p:cNvSpPr>
            <a:spLocks noGrp="1"/>
          </p:cNvSpPr>
          <p:nvPr>
            <p:ph type="body" sz="half" idx="2"/>
          </p:nvPr>
        </p:nvSpPr>
        <p:spPr>
          <a:xfrm>
            <a:off x="6743699" y="562768"/>
            <a:ext cx="5142207" cy="4749078"/>
          </a:xfrm>
        </p:spPr>
        <p:txBody>
          <a:bodyPr>
            <a:noAutofit/>
          </a:bodyPr>
          <a:lstStyle/>
          <a:p>
            <a:r>
              <a:rPr lang="en-GB" sz="1800" dirty="0">
                <a:latin typeface="Arial" panose="020B0604020202020204" pitchFamily="34" charset="0"/>
                <a:cs typeface="Arial" panose="020B0604020202020204" pitchFamily="34" charset="0"/>
              </a:rPr>
              <a:t>This is another common business orientation. It holds that consumers and businesses, if left alone, will ordinarily not buy enough of the selling company’s products.  </a:t>
            </a:r>
          </a:p>
          <a:p>
            <a:r>
              <a:rPr lang="en-GB" sz="1800" dirty="0">
                <a:latin typeface="Arial" panose="020B0604020202020204" pitchFamily="34" charset="0"/>
                <a:cs typeface="Arial" panose="020B0604020202020204" pitchFamily="34" charset="0"/>
              </a:rPr>
              <a:t>The organization must, therefore, undertake an aggressive selling and promotion effort.  This concept assumes that consumers typically sho9w buyi8ng inertia or resistance and must be coaxed into buying.  </a:t>
            </a:r>
          </a:p>
          <a:p>
            <a:r>
              <a:rPr lang="en-GB" sz="1800" dirty="0">
                <a:latin typeface="Arial" panose="020B0604020202020204" pitchFamily="34" charset="0"/>
                <a:cs typeface="Arial" panose="020B0604020202020204" pitchFamily="34" charset="0"/>
              </a:rPr>
              <a:t>It also assumes that the company has a whole battery of effective selling and promotional tools to stimulate more buying. </a:t>
            </a:r>
          </a:p>
          <a:p>
            <a:r>
              <a:rPr lang="en-GB" sz="1800" dirty="0">
                <a:latin typeface="Arial" panose="020B0604020202020204" pitchFamily="34" charset="0"/>
                <a:cs typeface="Arial" panose="020B0604020202020204" pitchFamily="34" charset="0"/>
              </a:rPr>
              <a:t>Most firms practice the selling concept when they have overcapacity.  </a:t>
            </a:r>
            <a:r>
              <a:rPr lang="en-GB" sz="1800" i="1" dirty="0">
                <a:latin typeface="Arial" panose="020B0604020202020204" pitchFamily="34" charset="0"/>
                <a:cs typeface="Arial" panose="020B0604020202020204" pitchFamily="34" charset="0"/>
              </a:rPr>
              <a:t>Their aim is to</a:t>
            </a:r>
            <a:r>
              <a:rPr lang="en-GB" sz="1800" dirty="0">
                <a:latin typeface="Arial" panose="020B0604020202020204" pitchFamily="34" charset="0"/>
                <a:cs typeface="Arial" panose="020B0604020202020204" pitchFamily="34" charset="0"/>
              </a:rPr>
              <a:t> sell </a:t>
            </a:r>
            <a:r>
              <a:rPr lang="en-GB" sz="1800" i="1" dirty="0">
                <a:latin typeface="Arial" panose="020B0604020202020204" pitchFamily="34" charset="0"/>
                <a:cs typeface="Arial" panose="020B0604020202020204" pitchFamily="34" charset="0"/>
              </a:rPr>
              <a:t>what they make rather than make what the market wants.</a:t>
            </a:r>
            <a:endParaRPr lang="en-GB" sz="1800" dirty="0">
              <a:latin typeface="Arial" panose="020B0604020202020204" pitchFamily="34" charset="0"/>
              <a:cs typeface="Arial" panose="020B0604020202020204" pitchFamily="34" charset="0"/>
            </a:endParaRPr>
          </a:p>
        </p:txBody>
      </p:sp>
      <p:pic>
        <p:nvPicPr>
          <p:cNvPr id="10" name="Content Placeholder 9" descr="Graphical user interface, text, application&#10;&#10;Description automatically generated">
            <a:extLst>
              <a:ext uri="{FF2B5EF4-FFF2-40B4-BE49-F238E27FC236}">
                <a16:creationId xmlns:a16="http://schemas.microsoft.com/office/drawing/2014/main" id="{A8996536-2BDF-014E-A312-0186F2A3F09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27223"/>
          <a:stretch/>
        </p:blipFill>
        <p:spPr>
          <a:xfrm>
            <a:off x="255506" y="562768"/>
            <a:ext cx="6488193" cy="3537744"/>
          </a:xfrm>
        </p:spPr>
      </p:pic>
    </p:spTree>
    <p:extLst>
      <p:ext uri="{BB962C8B-B14F-4D97-AF65-F5344CB8AC3E}">
        <p14:creationId xmlns:p14="http://schemas.microsoft.com/office/powerpoint/2010/main" val="3593767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10;&#10;Description automatically generated">
            <a:extLst>
              <a:ext uri="{FF2B5EF4-FFF2-40B4-BE49-F238E27FC236}">
                <a16:creationId xmlns:a16="http://schemas.microsoft.com/office/drawing/2014/main" id="{D0B507B2-C3CD-354E-94FF-36D7C621A24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8463" y="581580"/>
            <a:ext cx="6816725" cy="4540727"/>
          </a:xfrm>
        </p:spPr>
      </p:pic>
      <p:sp>
        <p:nvSpPr>
          <p:cNvPr id="4" name="Text Placeholder 3">
            <a:extLst>
              <a:ext uri="{FF2B5EF4-FFF2-40B4-BE49-F238E27FC236}">
                <a16:creationId xmlns:a16="http://schemas.microsoft.com/office/drawing/2014/main" id="{EE67B558-C7FE-754F-812C-4F6659BF87FD}"/>
              </a:ext>
            </a:extLst>
          </p:cNvPr>
          <p:cNvSpPr>
            <a:spLocks noGrp="1"/>
          </p:cNvSpPr>
          <p:nvPr>
            <p:ph type="body" sz="half" idx="2"/>
          </p:nvPr>
        </p:nvSpPr>
        <p:spPr>
          <a:xfrm>
            <a:off x="7279214" y="408708"/>
            <a:ext cx="4577822" cy="5172172"/>
          </a:xfrm>
        </p:spPr>
        <p:txBody>
          <a:bodyPr>
            <a:normAutofit/>
          </a:bodyPr>
          <a:lstStyle/>
          <a:p>
            <a:r>
              <a:rPr lang="en-GB" sz="1800" dirty="0">
                <a:latin typeface="Arial" panose="020B0604020202020204" pitchFamily="34" charset="0"/>
                <a:cs typeface="Arial" panose="020B0604020202020204" pitchFamily="34" charset="0"/>
              </a:rPr>
              <a:t>This is a business philosophy that challenges the above three business orientations.  Its central tenets crystallized in the 1950s.  </a:t>
            </a:r>
          </a:p>
          <a:p>
            <a:r>
              <a:rPr lang="en-GB" sz="1800" dirty="0">
                <a:latin typeface="Arial" panose="020B0604020202020204" pitchFamily="34" charset="0"/>
                <a:cs typeface="Arial" panose="020B0604020202020204" pitchFamily="34" charset="0"/>
              </a:rPr>
              <a:t>It holds that the key to achieving its organizational goals (goals of the selling company) consists of the company being more effective than competitors in creating, delivering, and communicating customer value to its selected target customers. </a:t>
            </a:r>
          </a:p>
          <a:p>
            <a:r>
              <a:rPr lang="en-GB" sz="1800" dirty="0">
                <a:latin typeface="Arial" panose="020B0604020202020204" pitchFamily="34" charset="0"/>
                <a:cs typeface="Arial" panose="020B0604020202020204" pitchFamily="34" charset="0"/>
              </a:rPr>
              <a:t>The marketing concept rests on four pillars: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target market,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customer needs,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integrated marketing, and </a:t>
            </a:r>
          </a:p>
          <a:p>
            <a:pPr marL="285750" indent="-285750">
              <a:buFont typeface="Arial" panose="020B0604020202020204" pitchFamily="34" charset="0"/>
              <a:buChar char="•"/>
            </a:pPr>
            <a:r>
              <a:rPr lang="en-GB" sz="1800" dirty="0">
                <a:latin typeface="Arial" panose="020B0604020202020204" pitchFamily="34" charset="0"/>
                <a:cs typeface="Arial" panose="020B0604020202020204" pitchFamily="34" charset="0"/>
              </a:rPr>
              <a:t>profitability.</a:t>
            </a:r>
          </a:p>
        </p:txBody>
      </p:sp>
    </p:spTree>
    <p:extLst>
      <p:ext uri="{BB962C8B-B14F-4D97-AF65-F5344CB8AC3E}">
        <p14:creationId xmlns:p14="http://schemas.microsoft.com/office/powerpoint/2010/main" val="3272661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shape&#10;&#10;Description automatically generated with medium confidence">
            <a:extLst>
              <a:ext uri="{FF2B5EF4-FFF2-40B4-BE49-F238E27FC236}">
                <a16:creationId xmlns:a16="http://schemas.microsoft.com/office/drawing/2014/main" id="{B7BAF008-CAB4-3145-932E-3C13C9B4F9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2400" y="211138"/>
            <a:ext cx="7467082" cy="5461000"/>
          </a:xfrm>
          <a:prstGeom prst="rect">
            <a:avLst/>
          </a:prstGeom>
        </p:spPr>
      </p:pic>
    </p:spTree>
    <p:extLst>
      <p:ext uri="{BB962C8B-B14F-4D97-AF65-F5344CB8AC3E}">
        <p14:creationId xmlns:p14="http://schemas.microsoft.com/office/powerpoint/2010/main" val="34520484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 email&#10;&#10;Description automatically generated">
            <a:extLst>
              <a:ext uri="{FF2B5EF4-FFF2-40B4-BE49-F238E27FC236}">
                <a16:creationId xmlns:a16="http://schemas.microsoft.com/office/drawing/2014/main" id="{6D9D6107-C918-4D47-8439-DF583853B89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8138" y="620713"/>
            <a:ext cx="6815137" cy="4077531"/>
          </a:xfrm>
        </p:spPr>
      </p:pic>
      <p:sp>
        <p:nvSpPr>
          <p:cNvPr id="4" name="Text Placeholder 3">
            <a:extLst>
              <a:ext uri="{FF2B5EF4-FFF2-40B4-BE49-F238E27FC236}">
                <a16:creationId xmlns:a16="http://schemas.microsoft.com/office/drawing/2014/main" id="{F3C705A8-1212-9D43-B4C7-7E2DDC590670}"/>
              </a:ext>
            </a:extLst>
          </p:cNvPr>
          <p:cNvSpPr>
            <a:spLocks noGrp="1"/>
          </p:cNvSpPr>
          <p:nvPr>
            <p:ph type="body" sz="half" idx="2"/>
          </p:nvPr>
        </p:nvSpPr>
        <p:spPr>
          <a:xfrm>
            <a:off x="7571316" y="620713"/>
            <a:ext cx="4011084" cy="4494212"/>
          </a:xfrm>
        </p:spPr>
        <p:txBody>
          <a:bodyPr>
            <a:noAutofit/>
          </a:bodyPr>
          <a:lstStyle/>
          <a:p>
            <a:r>
              <a:rPr lang="en-GB" sz="2000" dirty="0">
                <a:latin typeface="Arial" panose="020B0604020202020204" pitchFamily="34" charset="0"/>
                <a:cs typeface="Arial" panose="020B0604020202020204" pitchFamily="34" charset="0"/>
              </a:rPr>
              <a:t>This concept holds that the organization’s task is to determine the needs, wants, and interests of target markets and to deliver the desired satisfactions more effectively and efficiently than competitors (this is the original Marketing Concept).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Additionally, it holds that this all must be done in a way that preserves or enhances the consumer’s and the society’s well-being.</a:t>
            </a:r>
          </a:p>
        </p:txBody>
      </p:sp>
    </p:spTree>
    <p:extLst>
      <p:ext uri="{BB962C8B-B14F-4D97-AF65-F5344CB8AC3E}">
        <p14:creationId xmlns:p14="http://schemas.microsoft.com/office/powerpoint/2010/main" val="1327968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normAutofit/>
          </a:bodyPr>
          <a:lstStyle/>
          <a:p>
            <a:r>
              <a:rPr lang="en-US" altLang="en-US" sz="3200" b="1" dirty="0"/>
              <a:t>Market segmentation</a:t>
            </a:r>
          </a:p>
        </p:txBody>
      </p:sp>
      <p:sp>
        <p:nvSpPr>
          <p:cNvPr id="3" name="Content Placeholder 2"/>
          <p:cNvSpPr>
            <a:spLocks noGrp="1"/>
          </p:cNvSpPr>
          <p:nvPr>
            <p:ph idx="1"/>
          </p:nvPr>
        </p:nvSpPr>
        <p:spPr/>
        <p:txBody>
          <a:bodyPr/>
          <a:lstStyle/>
          <a:p>
            <a:pPr marL="0" indent="0">
              <a:buNone/>
              <a:defRPr/>
            </a:pPr>
            <a:endParaRPr lang="en-US" dirty="0"/>
          </a:p>
          <a:p>
            <a:pPr>
              <a:defRPr/>
            </a:pPr>
            <a:endParaRPr lang="en-US" dirty="0"/>
          </a:p>
        </p:txBody>
      </p:sp>
      <p:sp>
        <p:nvSpPr>
          <p:cNvPr id="2" name="Text Placeholder 1">
            <a:extLst>
              <a:ext uri="{FF2B5EF4-FFF2-40B4-BE49-F238E27FC236}">
                <a16:creationId xmlns:a16="http://schemas.microsoft.com/office/drawing/2014/main" id="{EB7B2851-3541-0F4D-83F4-814035ED617D}"/>
              </a:ext>
            </a:extLst>
          </p:cNvPr>
          <p:cNvSpPr>
            <a:spLocks noGrp="1"/>
          </p:cNvSpPr>
          <p:nvPr>
            <p:ph type="body" sz="half" idx="2"/>
          </p:nvPr>
        </p:nvSpPr>
        <p:spPr>
          <a:xfrm>
            <a:off x="609600" y="1800324"/>
            <a:ext cx="4011084" cy="3636962"/>
          </a:xfrm>
        </p:spPr>
        <p:txBody>
          <a:bodyPr/>
          <a:lstStyle/>
          <a:p>
            <a:r>
              <a:rPr lang="en-US" sz="2400" dirty="0">
                <a:latin typeface="Arial" panose="020B0604020202020204" pitchFamily="34" charset="0"/>
                <a:cs typeface="Arial" panose="020B0604020202020204" pitchFamily="34" charset="0"/>
              </a:rPr>
              <a:t>Identification of the markets that are different from one another.</a:t>
            </a:r>
          </a:p>
          <a:p>
            <a:r>
              <a:rPr lang="en-US" sz="2400" dirty="0">
                <a:latin typeface="Arial" panose="020B0604020202020204" pitchFamily="34" charset="0"/>
                <a:cs typeface="Arial" panose="020B0604020202020204" pitchFamily="34" charset="0"/>
              </a:rPr>
              <a:t>Market segmentation is important as customers have different needs and wants, and it’s impossible to serve them all in the same way. </a:t>
            </a:r>
          </a:p>
          <a:p>
            <a:endParaRPr lang="en-GB" dirty="0"/>
          </a:p>
        </p:txBody>
      </p:sp>
      <p:pic>
        <p:nvPicPr>
          <p:cNvPr id="5" name="Picture 4" descr="Chart, diagram&#10;&#10;Description automatically generated with medium confidence">
            <a:extLst>
              <a:ext uri="{FF2B5EF4-FFF2-40B4-BE49-F238E27FC236}">
                <a16:creationId xmlns:a16="http://schemas.microsoft.com/office/drawing/2014/main" id="{A7EF973F-AA60-4542-9929-5A09744790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20684" y="1125537"/>
            <a:ext cx="7438073" cy="4132263"/>
          </a:xfrm>
          <a:prstGeom prst="rect">
            <a:avLst/>
          </a:prstGeom>
        </p:spPr>
      </p:pic>
    </p:spTree>
    <p:extLst>
      <p:ext uri="{BB962C8B-B14F-4D97-AF65-F5344CB8AC3E}">
        <p14:creationId xmlns:p14="http://schemas.microsoft.com/office/powerpoint/2010/main" val="6439792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699911" y="52040"/>
            <a:ext cx="6415264" cy="6753919"/>
          </a:xfrm>
          <a:prstGeom prst="rect">
            <a:avLst/>
          </a:prstGeom>
        </p:spPr>
      </p:pic>
      <p:sp>
        <p:nvSpPr>
          <p:cNvPr id="3" name="TextBox 2"/>
          <p:cNvSpPr txBox="1"/>
          <p:nvPr/>
        </p:nvSpPr>
        <p:spPr>
          <a:xfrm>
            <a:off x="7642755" y="6047482"/>
            <a:ext cx="4163483" cy="615553"/>
          </a:xfrm>
          <a:prstGeom prst="rect">
            <a:avLst/>
          </a:prstGeom>
          <a:noFill/>
        </p:spPr>
        <p:txBody>
          <a:bodyPr wrap="square" rtlCol="0">
            <a:spAutoFit/>
          </a:bodyPr>
          <a:lstStyle/>
          <a:p>
            <a:r>
              <a:rPr lang="en-US" sz="1600" dirty="0">
                <a:latin typeface="Times New Roman" panose="02020603050405020304" pitchFamily="18" charset="0"/>
                <a:ea typeface="Times New Roman" panose="02020603050405020304" pitchFamily="18" charset="0"/>
              </a:rPr>
              <a:t>Baines, P. and Fill, C. (2014)  </a:t>
            </a:r>
            <a:r>
              <a:rPr lang="en-US" sz="1600" i="1" dirty="0">
                <a:latin typeface="Times New Roman" panose="02020603050405020304" pitchFamily="18" charset="0"/>
                <a:ea typeface="Times New Roman" panose="02020603050405020304" pitchFamily="18" charset="0"/>
              </a:rPr>
              <a:t>Marketing</a:t>
            </a:r>
            <a:r>
              <a:rPr lang="en-US" sz="1600" dirty="0">
                <a:latin typeface="Times New Roman" panose="02020603050405020304" pitchFamily="18" charset="0"/>
                <a:ea typeface="Times New Roman" panose="02020603050405020304" pitchFamily="18" charset="0"/>
              </a:rPr>
              <a:t>, 3</a:t>
            </a:r>
            <a:r>
              <a:rPr lang="en-US" sz="1600" baseline="30000" dirty="0">
                <a:latin typeface="Times New Roman" panose="02020603050405020304" pitchFamily="18" charset="0"/>
                <a:ea typeface="Times New Roman" panose="02020603050405020304" pitchFamily="18" charset="0"/>
              </a:rPr>
              <a:t>rd</a:t>
            </a:r>
            <a:r>
              <a:rPr lang="en-US" sz="1600" dirty="0">
                <a:latin typeface="Times New Roman" panose="02020603050405020304" pitchFamily="18" charset="0"/>
                <a:ea typeface="Times New Roman" panose="02020603050405020304" pitchFamily="18" charset="0"/>
              </a:rPr>
              <a:t> edition Oxford: Oxford University Press, p.209</a:t>
            </a:r>
            <a:r>
              <a:rPr lang="en-US" dirty="0">
                <a:latin typeface="Times New Roman" panose="02020603050405020304" pitchFamily="18" charset="0"/>
                <a:ea typeface="Times New Roman" panose="02020603050405020304" pitchFamily="18" charset="0"/>
              </a:rPr>
              <a:t> </a:t>
            </a:r>
            <a:endParaRPr lang="en-US" dirty="0"/>
          </a:p>
        </p:txBody>
      </p:sp>
    </p:spTree>
    <p:extLst>
      <p:ext uri="{BB962C8B-B14F-4D97-AF65-F5344CB8AC3E}">
        <p14:creationId xmlns:p14="http://schemas.microsoft.com/office/powerpoint/2010/main" val="34394175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US" altLang="en-US" b="1" dirty="0"/>
              <a:t>Bases for segmentation in industrial market</a:t>
            </a:r>
          </a:p>
        </p:txBody>
      </p:sp>
      <p:sp>
        <p:nvSpPr>
          <p:cNvPr id="3" name="Content Placeholder 2"/>
          <p:cNvSpPr>
            <a:spLocks noGrp="1"/>
          </p:cNvSpPr>
          <p:nvPr>
            <p:ph idx="1"/>
          </p:nvPr>
        </p:nvSpPr>
        <p:spPr/>
        <p:txBody>
          <a:bodyPr/>
          <a:lstStyle/>
          <a:p>
            <a:pPr marL="0" indent="0">
              <a:buNone/>
              <a:defRPr/>
            </a:pPr>
            <a:r>
              <a:rPr lang="en-US" sz="2800" dirty="0">
                <a:latin typeface="+mj-lt"/>
              </a:rPr>
              <a:t>Industrial customers are fewer in numbers and purchase in larger quantities. For example, governments, wholesalers, institutions. </a:t>
            </a:r>
          </a:p>
          <a:p>
            <a:pPr marL="0" indent="0">
              <a:buNone/>
              <a:defRPr/>
            </a:pPr>
            <a:r>
              <a:rPr lang="en-US" sz="2800" dirty="0">
                <a:latin typeface="+mj-lt"/>
              </a:rPr>
              <a:t>These can be segmented on such characteristics such as:  </a:t>
            </a:r>
          </a:p>
          <a:p>
            <a:pPr>
              <a:defRPr/>
            </a:pPr>
            <a:r>
              <a:rPr lang="en-US" sz="2800" dirty="0">
                <a:latin typeface="+mj-lt"/>
              </a:rPr>
              <a:t>Location </a:t>
            </a:r>
          </a:p>
          <a:p>
            <a:pPr>
              <a:defRPr/>
            </a:pPr>
            <a:r>
              <a:rPr lang="en-US" sz="2800" dirty="0">
                <a:latin typeface="+mj-lt"/>
              </a:rPr>
              <a:t>Company type </a:t>
            </a:r>
          </a:p>
          <a:p>
            <a:pPr>
              <a:defRPr/>
            </a:pPr>
            <a:r>
              <a:rPr lang="en-US" sz="2800" dirty="0">
                <a:latin typeface="+mj-lt"/>
              </a:rPr>
              <a:t>Behavioralist characteristics – usage rate, buying status, purchase procedure </a:t>
            </a:r>
          </a:p>
          <a:p>
            <a:pPr>
              <a:defRPr/>
            </a:pPr>
            <a:endParaRPr lang="en-US" dirty="0"/>
          </a:p>
        </p:txBody>
      </p:sp>
    </p:spTree>
    <p:extLst>
      <p:ext uri="{BB962C8B-B14F-4D97-AF65-F5344CB8AC3E}">
        <p14:creationId xmlns:p14="http://schemas.microsoft.com/office/powerpoint/2010/main" val="125620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b="1" dirty="0"/>
              <a:t>Target-market Strategies</a:t>
            </a:r>
            <a:endParaRPr lang="en-US" altLang="en-US" b="1" dirty="0"/>
          </a:p>
        </p:txBody>
      </p:sp>
      <p:sp>
        <p:nvSpPr>
          <p:cNvPr id="7171" name="Content Placeholder 2"/>
          <p:cNvSpPr>
            <a:spLocks noGrp="1"/>
          </p:cNvSpPr>
          <p:nvPr>
            <p:ph idx="1"/>
          </p:nvPr>
        </p:nvSpPr>
        <p:spPr>
          <a:xfrm>
            <a:off x="609600" y="1341440"/>
            <a:ext cx="10972800" cy="3959224"/>
          </a:xfrm>
        </p:spPr>
        <p:txBody>
          <a:bodyPr/>
          <a:lstStyle/>
          <a:p>
            <a:r>
              <a:rPr lang="en-US" altLang="en-US" sz="2400" dirty="0">
                <a:latin typeface="+mj-lt"/>
              </a:rPr>
              <a:t>Single-segment - one market segment is served e.g. Lady Foot Locker (for active/sporty ladies)</a:t>
            </a:r>
          </a:p>
          <a:p>
            <a:r>
              <a:rPr lang="en-US" altLang="en-US" sz="2400" dirty="0">
                <a:latin typeface="+mj-lt"/>
              </a:rPr>
              <a:t>Selective specialization - different products are offered to different segments e.g. Coca-Cola (diet: women, zero: men)  </a:t>
            </a:r>
          </a:p>
          <a:p>
            <a:r>
              <a:rPr lang="en-US" altLang="en-US" sz="2400" dirty="0">
                <a:latin typeface="+mj-lt"/>
              </a:rPr>
              <a:t>Product specialization - specializes in a particular product e.g. Rolls Royce</a:t>
            </a:r>
          </a:p>
          <a:p>
            <a:r>
              <a:rPr lang="en-US" altLang="en-US" sz="2400" dirty="0">
                <a:latin typeface="+mj-lt"/>
              </a:rPr>
              <a:t>Market specialization - firm specializes in a particular market segment and offers an array of different products e.g. SAGA</a:t>
            </a:r>
          </a:p>
          <a:p>
            <a:r>
              <a:rPr lang="en-US" altLang="en-US" sz="2400" dirty="0">
                <a:latin typeface="+mj-lt"/>
              </a:rPr>
              <a:t>Full market coverage – product/service offered to the entire market e.g. milk producers </a:t>
            </a:r>
          </a:p>
          <a:p>
            <a:endParaRPr lang="en-US" altLang="en-US" sz="2400" dirty="0"/>
          </a:p>
        </p:txBody>
      </p:sp>
    </p:spTree>
    <p:extLst>
      <p:ext uri="{BB962C8B-B14F-4D97-AF65-F5344CB8AC3E}">
        <p14:creationId xmlns:p14="http://schemas.microsoft.com/office/powerpoint/2010/main" val="17605209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Times New Roman">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81</TotalTime>
  <Words>707</Words>
  <Application>Microsoft Macintosh PowerPoint</Application>
  <PresentationFormat>Widescreen</PresentationFormat>
  <Paragraphs>69</Paragraphs>
  <Slides>17</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17</vt:i4>
      </vt:variant>
    </vt:vector>
  </HeadingPairs>
  <TitlesOfParts>
    <vt:vector size="21" baseType="lpstr">
      <vt:lpstr>Arial</vt:lpstr>
      <vt:lpstr>Times New Roman</vt:lpstr>
      <vt:lpstr>20140311PresentationUWTSDTemplate</vt:lpstr>
      <vt:lpstr>Default Design</vt:lpstr>
      <vt:lpstr>Introduction to Marketing</vt:lpstr>
      <vt:lpstr>Programme for the day</vt:lpstr>
      <vt:lpstr>SWOT Analysis</vt:lpstr>
      <vt:lpstr>PESTLE Analysis</vt:lpstr>
      <vt:lpstr>Porter’s Five Factor Analysis</vt:lpstr>
      <vt:lpstr>Marketing philosophies/concepts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Market segmentation</vt:lpstr>
      <vt:lpstr>PowerPoint Presentation</vt:lpstr>
      <vt:lpstr>Bases for segmentation in industrial market</vt:lpstr>
      <vt:lpstr>Target-market Strategies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Mair O'connor</dc:creator>
  <cp:lastModifiedBy>Stuart Morgan</cp:lastModifiedBy>
  <cp:revision>9</cp:revision>
  <dcterms:created xsi:type="dcterms:W3CDTF">2016-04-19T14:07:10Z</dcterms:created>
  <dcterms:modified xsi:type="dcterms:W3CDTF">2021-02-24T13:20:35Z</dcterms:modified>
</cp:coreProperties>
</file>