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8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D22FCB3-FEDA-4358-9A64-AFCD50AF400C}" v="25" dt="2026-07-23T18:04:28.277"/>
    <p1510:client id="{BA08F305-8F54-43A2-84EB-3C44F4A054DB}" v="8" dt="2026-07-23T18:43:43.05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013" autoAdjust="0"/>
    <p:restoredTop sz="94658"/>
  </p:normalViewPr>
  <p:slideViewPr>
    <p:cSldViewPr snapToGrid="0">
      <p:cViewPr varScale="1">
        <p:scale>
          <a:sx n="120" d="100"/>
          <a:sy n="120" d="100"/>
        </p:scale>
        <p:origin x="896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derson Villanueva" userId="f5d373fc519fbf1b" providerId="LiveId" clId="{C52C7516-8479-4EA7-BF55-012532C0F800}"/>
    <pc:docChg chg="undo custSel modSld">
      <pc:chgData name="Anderson Villanueva" userId="f5d373fc519fbf1b" providerId="LiveId" clId="{C52C7516-8479-4EA7-BF55-012532C0F800}" dt="2026-07-23T18:43:43.051" v="58"/>
      <pc:docMkLst>
        <pc:docMk/>
      </pc:docMkLst>
      <pc:sldChg chg="modSp mod">
        <pc:chgData name="Anderson Villanueva" userId="f5d373fc519fbf1b" providerId="LiveId" clId="{C52C7516-8479-4EA7-BF55-012532C0F800}" dt="2026-07-23T18:43:43.051" v="58"/>
        <pc:sldMkLst>
          <pc:docMk/>
          <pc:sldMk cId="3349072843" sldId="256"/>
        </pc:sldMkLst>
        <pc:spChg chg="mod">
          <ac:chgData name="Anderson Villanueva" userId="f5d373fc519fbf1b" providerId="LiveId" clId="{C52C7516-8479-4EA7-BF55-012532C0F800}" dt="2026-07-23T18:43:43.051" v="58"/>
          <ac:spMkLst>
            <pc:docMk/>
            <pc:sldMk cId="3349072843" sldId="256"/>
            <ac:spMk id="2" creationId="{26838A02-EC0D-70B7-BCBE-F63560DE3A47}"/>
          </ac:spMkLst>
        </pc:spChg>
        <pc:spChg chg="mod">
          <ac:chgData name="Anderson Villanueva" userId="f5d373fc519fbf1b" providerId="LiveId" clId="{C52C7516-8479-4EA7-BF55-012532C0F800}" dt="2026-07-23T18:43:43.051" v="58"/>
          <ac:spMkLst>
            <pc:docMk/>
            <pc:sldMk cId="3349072843" sldId="256"/>
            <ac:spMk id="3" creationId="{B29B33CB-B975-38DA-C016-B70D36F4C9EC}"/>
          </ac:spMkLst>
        </pc:spChg>
        <pc:graphicFrameChg chg="modGraphic">
          <ac:chgData name="Anderson Villanueva" userId="f5d373fc519fbf1b" providerId="LiveId" clId="{C52C7516-8479-4EA7-BF55-012532C0F800}" dt="2026-07-23T18:42:42.501" v="20" actId="207"/>
          <ac:graphicFrameMkLst>
            <pc:docMk/>
            <pc:sldMk cId="3349072843" sldId="256"/>
            <ac:graphicFrameMk id="17" creationId="{524CFD01-4067-3AA0-DF2B-22D38DB97D6E}"/>
          </ac:graphicFrameMkLst>
        </pc:graphicFrameChg>
      </pc:sldChg>
      <pc:sldChg chg="addSp delSp modSp mod delDesignElem">
        <pc:chgData name="Anderson Villanueva" userId="f5d373fc519fbf1b" providerId="LiveId" clId="{C52C7516-8479-4EA7-BF55-012532C0F800}" dt="2026-07-23T18:43:43.051" v="58"/>
        <pc:sldMkLst>
          <pc:docMk/>
          <pc:sldMk cId="3924947923" sldId="257"/>
        </pc:sldMkLst>
        <pc:spChg chg="mod">
          <ac:chgData name="Anderson Villanueva" userId="f5d373fc519fbf1b" providerId="LiveId" clId="{C52C7516-8479-4EA7-BF55-012532C0F800}" dt="2026-07-23T18:43:43.051" v="58"/>
          <ac:spMkLst>
            <pc:docMk/>
            <pc:sldMk cId="3924947923" sldId="257"/>
            <ac:spMk id="3" creationId="{262F740B-3ACC-D098-F163-D1F8BC1A1F09}"/>
          </ac:spMkLst>
        </pc:spChg>
        <pc:spChg chg="add del">
          <ac:chgData name="Anderson Villanueva" userId="f5d373fc519fbf1b" providerId="LiveId" clId="{C52C7516-8479-4EA7-BF55-012532C0F800}" dt="2026-07-23T18:43:43.051" v="58"/>
          <ac:spMkLst>
            <pc:docMk/>
            <pc:sldMk cId="3924947923" sldId="257"/>
            <ac:spMk id="10" creationId="{D1942232-83D0-49E2-AF9B-1F97E3C1EF8E}"/>
          </ac:spMkLst>
        </pc:spChg>
        <pc:spChg chg="add del">
          <ac:chgData name="Anderson Villanueva" userId="f5d373fc519fbf1b" providerId="LiveId" clId="{C52C7516-8479-4EA7-BF55-012532C0F800}" dt="2026-07-23T18:43:43.051" v="58"/>
          <ac:spMkLst>
            <pc:docMk/>
            <pc:sldMk cId="3924947923" sldId="257"/>
            <ac:spMk id="12" creationId="{E9E70D72-6E23-4015-A4A6-85C120C19167}"/>
          </ac:spMkLst>
        </pc:spChg>
        <pc:grpChg chg="add del">
          <ac:chgData name="Anderson Villanueva" userId="f5d373fc519fbf1b" providerId="LiveId" clId="{C52C7516-8479-4EA7-BF55-012532C0F800}" dt="2026-07-23T18:43:43.051" v="58"/>
          <ac:grpSpMkLst>
            <pc:docMk/>
            <pc:sldMk cId="3924947923" sldId="257"/>
            <ac:grpSpMk id="14" creationId="{C28A977F-B603-4D81-B0FC-C8DE048A7931}"/>
          </ac:grpSpMkLst>
        </pc:grpChg>
        <pc:grpChg chg="add del">
          <ac:chgData name="Anderson Villanueva" userId="f5d373fc519fbf1b" providerId="LiveId" clId="{C52C7516-8479-4EA7-BF55-012532C0F800}" dt="2026-07-23T18:43:43.051" v="58"/>
          <ac:grpSpMkLst>
            <pc:docMk/>
            <pc:sldMk cId="3924947923" sldId="257"/>
            <ac:grpSpMk id="20" creationId="{C78D9229-E61D-4FEE-8321-2F8B64A8CADF}"/>
          </ac:grpSpMkLst>
        </pc:grpChg>
      </pc:sldChg>
      <pc:sldChg chg="addSp delSp modSp mod delDesignElem">
        <pc:chgData name="Anderson Villanueva" userId="f5d373fc519fbf1b" providerId="LiveId" clId="{C52C7516-8479-4EA7-BF55-012532C0F800}" dt="2026-07-23T18:43:43.051" v="58"/>
        <pc:sldMkLst>
          <pc:docMk/>
          <pc:sldMk cId="2275917800" sldId="259"/>
        </pc:sldMkLst>
        <pc:spChg chg="mod">
          <ac:chgData name="Anderson Villanueva" userId="f5d373fc519fbf1b" providerId="LiveId" clId="{C52C7516-8479-4EA7-BF55-012532C0F800}" dt="2026-07-23T18:43:43.051" v="58"/>
          <ac:spMkLst>
            <pc:docMk/>
            <pc:sldMk cId="2275917800" sldId="259"/>
            <ac:spMk id="3" creationId="{A03BD8E8-E20C-9A2C-A08F-E02FAE4A6062}"/>
          </ac:spMkLst>
        </pc:spChg>
        <pc:spChg chg="add del">
          <ac:chgData name="Anderson Villanueva" userId="f5d373fc519fbf1b" providerId="LiveId" clId="{C52C7516-8479-4EA7-BF55-012532C0F800}" dt="2026-07-23T18:43:43.051" v="58"/>
          <ac:spMkLst>
            <pc:docMk/>
            <pc:sldMk cId="2275917800" sldId="259"/>
            <ac:spMk id="10" creationId="{527C37F6-70DB-EAE6-5F8C-C592C4FFD79B}"/>
          </ac:spMkLst>
        </pc:spChg>
        <pc:spChg chg="add del">
          <ac:chgData name="Anderson Villanueva" userId="f5d373fc519fbf1b" providerId="LiveId" clId="{C52C7516-8479-4EA7-BF55-012532C0F800}" dt="2026-07-23T18:43:43.051" v="58"/>
          <ac:spMkLst>
            <pc:docMk/>
            <pc:sldMk cId="2275917800" sldId="259"/>
            <ac:spMk id="12" creationId="{BB1BFF65-A45D-88FD-FC86-C3EAB1C27082}"/>
          </ac:spMkLst>
        </pc:spChg>
        <pc:grpChg chg="add del">
          <ac:chgData name="Anderson Villanueva" userId="f5d373fc519fbf1b" providerId="LiveId" clId="{C52C7516-8479-4EA7-BF55-012532C0F800}" dt="2026-07-23T18:43:43.051" v="58"/>
          <ac:grpSpMkLst>
            <pc:docMk/>
            <pc:sldMk cId="2275917800" sldId="259"/>
            <ac:grpSpMk id="14" creationId="{2373677C-0A6D-C24A-F7B7-89A9011ABEC3}"/>
          </ac:grpSpMkLst>
        </pc:grpChg>
        <pc:grpChg chg="add del">
          <ac:chgData name="Anderson Villanueva" userId="f5d373fc519fbf1b" providerId="LiveId" clId="{C52C7516-8479-4EA7-BF55-012532C0F800}" dt="2026-07-23T18:43:43.051" v="58"/>
          <ac:grpSpMkLst>
            <pc:docMk/>
            <pc:sldMk cId="2275917800" sldId="259"/>
            <ac:grpSpMk id="20" creationId="{B7ADA474-5805-3BEE-B0B7-E027F1192009}"/>
          </ac:grpSpMkLst>
        </pc:grpChg>
      </pc:sldChg>
      <pc:sldChg chg="addSp delSp modSp mod delDesignElem">
        <pc:chgData name="Anderson Villanueva" userId="f5d373fc519fbf1b" providerId="LiveId" clId="{C52C7516-8479-4EA7-BF55-012532C0F800}" dt="2026-07-23T18:43:43.051" v="58"/>
        <pc:sldMkLst>
          <pc:docMk/>
          <pc:sldMk cId="1138886888" sldId="260"/>
        </pc:sldMkLst>
        <pc:spChg chg="mod">
          <ac:chgData name="Anderson Villanueva" userId="f5d373fc519fbf1b" providerId="LiveId" clId="{C52C7516-8479-4EA7-BF55-012532C0F800}" dt="2026-07-23T18:43:43.051" v="58"/>
          <ac:spMkLst>
            <pc:docMk/>
            <pc:sldMk cId="1138886888" sldId="260"/>
            <ac:spMk id="3" creationId="{F7D8EA29-5EF8-48C8-9A37-E7A5108CE6C7}"/>
          </ac:spMkLst>
        </pc:spChg>
        <pc:spChg chg="add del">
          <ac:chgData name="Anderson Villanueva" userId="f5d373fc519fbf1b" providerId="LiveId" clId="{C52C7516-8479-4EA7-BF55-012532C0F800}" dt="2026-07-23T18:43:43.051" v="58"/>
          <ac:spMkLst>
            <pc:docMk/>
            <pc:sldMk cId="1138886888" sldId="260"/>
            <ac:spMk id="10" creationId="{2F692A36-6D58-388A-4BA4-341BAA213B60}"/>
          </ac:spMkLst>
        </pc:spChg>
        <pc:spChg chg="add del">
          <ac:chgData name="Anderson Villanueva" userId="f5d373fc519fbf1b" providerId="LiveId" clId="{C52C7516-8479-4EA7-BF55-012532C0F800}" dt="2026-07-23T18:43:43.051" v="58"/>
          <ac:spMkLst>
            <pc:docMk/>
            <pc:sldMk cId="1138886888" sldId="260"/>
            <ac:spMk id="12" creationId="{3F1C054C-5FB4-DE26-8AB3-FEEB2A5A5F52}"/>
          </ac:spMkLst>
        </pc:spChg>
        <pc:grpChg chg="add del">
          <ac:chgData name="Anderson Villanueva" userId="f5d373fc519fbf1b" providerId="LiveId" clId="{C52C7516-8479-4EA7-BF55-012532C0F800}" dt="2026-07-23T18:43:43.051" v="58"/>
          <ac:grpSpMkLst>
            <pc:docMk/>
            <pc:sldMk cId="1138886888" sldId="260"/>
            <ac:grpSpMk id="14" creationId="{8AAF2472-6E53-8F50-823E-BE98C08F08A1}"/>
          </ac:grpSpMkLst>
        </pc:grpChg>
        <pc:grpChg chg="add del">
          <ac:chgData name="Anderson Villanueva" userId="f5d373fc519fbf1b" providerId="LiveId" clId="{C52C7516-8479-4EA7-BF55-012532C0F800}" dt="2026-07-23T18:43:43.051" v="58"/>
          <ac:grpSpMkLst>
            <pc:docMk/>
            <pc:sldMk cId="1138886888" sldId="260"/>
            <ac:grpSpMk id="20" creationId="{A83AB6C8-B9B6-A0E9-4F4F-22B7865BD928}"/>
          </ac:grpSpMkLst>
        </pc:grpChg>
      </pc:sldChg>
      <pc:sldChg chg="addSp delSp delDesignElem">
        <pc:chgData name="Anderson Villanueva" userId="f5d373fc519fbf1b" providerId="LiveId" clId="{C52C7516-8479-4EA7-BF55-012532C0F800}" dt="2026-07-23T18:43:43.051" v="58"/>
        <pc:sldMkLst>
          <pc:docMk/>
          <pc:sldMk cId="4156766448" sldId="261"/>
        </pc:sldMkLst>
        <pc:spChg chg="add del">
          <ac:chgData name="Anderson Villanueva" userId="f5d373fc519fbf1b" providerId="LiveId" clId="{C52C7516-8479-4EA7-BF55-012532C0F800}" dt="2026-07-23T18:43:43.051" v="58"/>
          <ac:spMkLst>
            <pc:docMk/>
            <pc:sldMk cId="4156766448" sldId="261"/>
            <ac:spMk id="10" creationId="{8AE1929E-81B2-CFFC-D937-936827A5F92D}"/>
          </ac:spMkLst>
        </pc:spChg>
        <pc:spChg chg="add del">
          <ac:chgData name="Anderson Villanueva" userId="f5d373fc519fbf1b" providerId="LiveId" clId="{C52C7516-8479-4EA7-BF55-012532C0F800}" dt="2026-07-23T18:43:43.051" v="58"/>
          <ac:spMkLst>
            <pc:docMk/>
            <pc:sldMk cId="4156766448" sldId="261"/>
            <ac:spMk id="12" creationId="{6A25652A-4FD3-3045-62B1-541F3114E046}"/>
          </ac:spMkLst>
        </pc:spChg>
        <pc:grpChg chg="add del">
          <ac:chgData name="Anderson Villanueva" userId="f5d373fc519fbf1b" providerId="LiveId" clId="{C52C7516-8479-4EA7-BF55-012532C0F800}" dt="2026-07-23T18:43:43.051" v="58"/>
          <ac:grpSpMkLst>
            <pc:docMk/>
            <pc:sldMk cId="4156766448" sldId="261"/>
            <ac:grpSpMk id="14" creationId="{628B95EC-FB59-1250-0B3C-8D3782734393}"/>
          </ac:grpSpMkLst>
        </pc:grpChg>
        <pc:grpChg chg="add del">
          <ac:chgData name="Anderson Villanueva" userId="f5d373fc519fbf1b" providerId="LiveId" clId="{C52C7516-8479-4EA7-BF55-012532C0F800}" dt="2026-07-23T18:43:43.051" v="58"/>
          <ac:grpSpMkLst>
            <pc:docMk/>
            <pc:sldMk cId="4156766448" sldId="261"/>
            <ac:grpSpMk id="20" creationId="{33F5FC48-1F01-BE0F-3C50-90D60BE24186}"/>
          </ac:grpSpMkLst>
        </pc:grpChg>
      </pc:sldChg>
      <pc:sldChg chg="addSp delSp delDesignElem">
        <pc:chgData name="Anderson Villanueva" userId="f5d373fc519fbf1b" providerId="LiveId" clId="{C52C7516-8479-4EA7-BF55-012532C0F800}" dt="2026-07-23T18:43:43.051" v="58"/>
        <pc:sldMkLst>
          <pc:docMk/>
          <pc:sldMk cId="1885038676" sldId="262"/>
        </pc:sldMkLst>
        <pc:spChg chg="add del">
          <ac:chgData name="Anderson Villanueva" userId="f5d373fc519fbf1b" providerId="LiveId" clId="{C52C7516-8479-4EA7-BF55-012532C0F800}" dt="2026-07-23T18:43:43.051" v="58"/>
          <ac:spMkLst>
            <pc:docMk/>
            <pc:sldMk cId="1885038676" sldId="262"/>
            <ac:spMk id="10" creationId="{ED27E0FC-64B0-FE5A-66D9-1CD49FC3E3C8}"/>
          </ac:spMkLst>
        </pc:spChg>
        <pc:spChg chg="add del">
          <ac:chgData name="Anderson Villanueva" userId="f5d373fc519fbf1b" providerId="LiveId" clId="{C52C7516-8479-4EA7-BF55-012532C0F800}" dt="2026-07-23T18:43:43.051" v="58"/>
          <ac:spMkLst>
            <pc:docMk/>
            <pc:sldMk cId="1885038676" sldId="262"/>
            <ac:spMk id="12" creationId="{D30BFE19-E855-3EE2-EE84-6A2C1EAB005F}"/>
          </ac:spMkLst>
        </pc:spChg>
        <pc:grpChg chg="add del">
          <ac:chgData name="Anderson Villanueva" userId="f5d373fc519fbf1b" providerId="LiveId" clId="{C52C7516-8479-4EA7-BF55-012532C0F800}" dt="2026-07-23T18:43:43.051" v="58"/>
          <ac:grpSpMkLst>
            <pc:docMk/>
            <pc:sldMk cId="1885038676" sldId="262"/>
            <ac:grpSpMk id="14" creationId="{30C0F217-8A26-AB5D-4185-27FB1A765F7A}"/>
          </ac:grpSpMkLst>
        </pc:grpChg>
        <pc:grpChg chg="add del">
          <ac:chgData name="Anderson Villanueva" userId="f5d373fc519fbf1b" providerId="LiveId" clId="{C52C7516-8479-4EA7-BF55-012532C0F800}" dt="2026-07-23T18:43:43.051" v="58"/>
          <ac:grpSpMkLst>
            <pc:docMk/>
            <pc:sldMk cId="1885038676" sldId="262"/>
            <ac:grpSpMk id="20" creationId="{D51E28CB-3E84-8710-48F0-1C7116F30EAC}"/>
          </ac:grpSpMkLst>
        </pc:grpChg>
      </pc:sldChg>
      <pc:sldChg chg="addSp delSp delDesignElem">
        <pc:chgData name="Anderson Villanueva" userId="f5d373fc519fbf1b" providerId="LiveId" clId="{C52C7516-8479-4EA7-BF55-012532C0F800}" dt="2026-07-23T18:43:43.051" v="58"/>
        <pc:sldMkLst>
          <pc:docMk/>
          <pc:sldMk cId="1863160081" sldId="263"/>
        </pc:sldMkLst>
        <pc:spChg chg="add del">
          <ac:chgData name="Anderson Villanueva" userId="f5d373fc519fbf1b" providerId="LiveId" clId="{C52C7516-8479-4EA7-BF55-012532C0F800}" dt="2026-07-23T18:43:43.051" v="58"/>
          <ac:spMkLst>
            <pc:docMk/>
            <pc:sldMk cId="1863160081" sldId="263"/>
            <ac:spMk id="10" creationId="{150A0687-F7EA-5257-7667-31AC865BE81D}"/>
          </ac:spMkLst>
        </pc:spChg>
        <pc:spChg chg="add del">
          <ac:chgData name="Anderson Villanueva" userId="f5d373fc519fbf1b" providerId="LiveId" clId="{C52C7516-8479-4EA7-BF55-012532C0F800}" dt="2026-07-23T18:43:43.051" v="58"/>
          <ac:spMkLst>
            <pc:docMk/>
            <pc:sldMk cId="1863160081" sldId="263"/>
            <ac:spMk id="12" creationId="{75E78EDA-854E-C050-8DA6-3DB601DAA06C}"/>
          </ac:spMkLst>
        </pc:spChg>
        <pc:grpChg chg="add del">
          <ac:chgData name="Anderson Villanueva" userId="f5d373fc519fbf1b" providerId="LiveId" clId="{C52C7516-8479-4EA7-BF55-012532C0F800}" dt="2026-07-23T18:43:43.051" v="58"/>
          <ac:grpSpMkLst>
            <pc:docMk/>
            <pc:sldMk cId="1863160081" sldId="263"/>
            <ac:grpSpMk id="14" creationId="{F4E043FD-F3FB-BEEE-E912-DEA1362648BF}"/>
          </ac:grpSpMkLst>
        </pc:grpChg>
        <pc:grpChg chg="add del">
          <ac:chgData name="Anderson Villanueva" userId="f5d373fc519fbf1b" providerId="LiveId" clId="{C52C7516-8479-4EA7-BF55-012532C0F800}" dt="2026-07-23T18:43:43.051" v="58"/>
          <ac:grpSpMkLst>
            <pc:docMk/>
            <pc:sldMk cId="1863160081" sldId="263"/>
            <ac:grpSpMk id="20" creationId="{AABB8A24-1B77-FDE9-476C-74D848DC1AD1}"/>
          </ac:grpSpMkLst>
        </pc:grpChg>
      </pc:sldChg>
      <pc:sldChg chg="addSp delSp delDesignElem">
        <pc:chgData name="Anderson Villanueva" userId="f5d373fc519fbf1b" providerId="LiveId" clId="{C52C7516-8479-4EA7-BF55-012532C0F800}" dt="2026-07-23T18:43:43.051" v="58"/>
        <pc:sldMkLst>
          <pc:docMk/>
          <pc:sldMk cId="2074582400" sldId="264"/>
        </pc:sldMkLst>
        <pc:spChg chg="add del">
          <ac:chgData name="Anderson Villanueva" userId="f5d373fc519fbf1b" providerId="LiveId" clId="{C52C7516-8479-4EA7-BF55-012532C0F800}" dt="2026-07-23T18:43:43.051" v="58"/>
          <ac:spMkLst>
            <pc:docMk/>
            <pc:sldMk cId="2074582400" sldId="264"/>
            <ac:spMk id="10" creationId="{F4EC495C-C1BD-3D09-BAE1-A7AA19A19BAD}"/>
          </ac:spMkLst>
        </pc:spChg>
        <pc:spChg chg="add del">
          <ac:chgData name="Anderson Villanueva" userId="f5d373fc519fbf1b" providerId="LiveId" clId="{C52C7516-8479-4EA7-BF55-012532C0F800}" dt="2026-07-23T18:43:43.051" v="58"/>
          <ac:spMkLst>
            <pc:docMk/>
            <pc:sldMk cId="2074582400" sldId="264"/>
            <ac:spMk id="12" creationId="{B6E88F02-3345-24C9-9E0D-C6631B0A006F}"/>
          </ac:spMkLst>
        </pc:spChg>
        <pc:grpChg chg="add del">
          <ac:chgData name="Anderson Villanueva" userId="f5d373fc519fbf1b" providerId="LiveId" clId="{C52C7516-8479-4EA7-BF55-012532C0F800}" dt="2026-07-23T18:43:43.051" v="58"/>
          <ac:grpSpMkLst>
            <pc:docMk/>
            <pc:sldMk cId="2074582400" sldId="264"/>
            <ac:grpSpMk id="14" creationId="{190747E7-E0B6-AC64-F696-F85F5A76304D}"/>
          </ac:grpSpMkLst>
        </pc:grpChg>
        <pc:grpChg chg="add del">
          <ac:chgData name="Anderson Villanueva" userId="f5d373fc519fbf1b" providerId="LiveId" clId="{C52C7516-8479-4EA7-BF55-012532C0F800}" dt="2026-07-23T18:43:43.051" v="58"/>
          <ac:grpSpMkLst>
            <pc:docMk/>
            <pc:sldMk cId="2074582400" sldId="264"/>
            <ac:grpSpMk id="20" creationId="{38A93E36-6CD5-8FEA-A08E-BE4322B3FBDB}"/>
          </ac:grpSpMkLst>
        </pc:grpChg>
      </pc:sldChg>
      <pc:sldChg chg="addSp delSp delDesignElem">
        <pc:chgData name="Anderson Villanueva" userId="f5d373fc519fbf1b" providerId="LiveId" clId="{C52C7516-8479-4EA7-BF55-012532C0F800}" dt="2026-07-23T18:43:43.051" v="58"/>
        <pc:sldMkLst>
          <pc:docMk/>
          <pc:sldMk cId="2229825601" sldId="265"/>
        </pc:sldMkLst>
        <pc:spChg chg="add del">
          <ac:chgData name="Anderson Villanueva" userId="f5d373fc519fbf1b" providerId="LiveId" clId="{C52C7516-8479-4EA7-BF55-012532C0F800}" dt="2026-07-23T18:43:43.051" v="58"/>
          <ac:spMkLst>
            <pc:docMk/>
            <pc:sldMk cId="2229825601" sldId="265"/>
            <ac:spMk id="10" creationId="{67A4AE42-084E-C884-E729-6F1BA379B4E3}"/>
          </ac:spMkLst>
        </pc:spChg>
        <pc:spChg chg="add del">
          <ac:chgData name="Anderson Villanueva" userId="f5d373fc519fbf1b" providerId="LiveId" clId="{C52C7516-8479-4EA7-BF55-012532C0F800}" dt="2026-07-23T18:43:43.051" v="58"/>
          <ac:spMkLst>
            <pc:docMk/>
            <pc:sldMk cId="2229825601" sldId="265"/>
            <ac:spMk id="12" creationId="{A9729344-B819-9806-8DF3-6980B65C9CF7}"/>
          </ac:spMkLst>
        </pc:spChg>
        <pc:grpChg chg="add del">
          <ac:chgData name="Anderson Villanueva" userId="f5d373fc519fbf1b" providerId="LiveId" clId="{C52C7516-8479-4EA7-BF55-012532C0F800}" dt="2026-07-23T18:43:43.051" v="58"/>
          <ac:grpSpMkLst>
            <pc:docMk/>
            <pc:sldMk cId="2229825601" sldId="265"/>
            <ac:grpSpMk id="14" creationId="{23B69076-709D-E6DB-1599-E5CF12ECF76E}"/>
          </ac:grpSpMkLst>
        </pc:grpChg>
        <pc:grpChg chg="add del">
          <ac:chgData name="Anderson Villanueva" userId="f5d373fc519fbf1b" providerId="LiveId" clId="{C52C7516-8479-4EA7-BF55-012532C0F800}" dt="2026-07-23T18:43:43.051" v="58"/>
          <ac:grpSpMkLst>
            <pc:docMk/>
            <pc:sldMk cId="2229825601" sldId="265"/>
            <ac:grpSpMk id="20" creationId="{85CDBA8D-9943-DDC0-3FC9-72F23A0A5F05}"/>
          </ac:grpSpMkLst>
        </pc:grpChg>
      </pc:sldChg>
      <pc:sldChg chg="addSp delSp delDesignElem">
        <pc:chgData name="Anderson Villanueva" userId="f5d373fc519fbf1b" providerId="LiveId" clId="{C52C7516-8479-4EA7-BF55-012532C0F800}" dt="2026-07-23T18:43:43.051" v="58"/>
        <pc:sldMkLst>
          <pc:docMk/>
          <pc:sldMk cId="1710106347" sldId="266"/>
        </pc:sldMkLst>
        <pc:spChg chg="add del">
          <ac:chgData name="Anderson Villanueva" userId="f5d373fc519fbf1b" providerId="LiveId" clId="{C52C7516-8479-4EA7-BF55-012532C0F800}" dt="2026-07-23T18:43:43.051" v="58"/>
          <ac:spMkLst>
            <pc:docMk/>
            <pc:sldMk cId="1710106347" sldId="266"/>
            <ac:spMk id="10" creationId="{E1FA41F7-78A5-1F76-BFFF-FCC733B5C9F6}"/>
          </ac:spMkLst>
        </pc:spChg>
        <pc:spChg chg="add del">
          <ac:chgData name="Anderson Villanueva" userId="f5d373fc519fbf1b" providerId="LiveId" clId="{C52C7516-8479-4EA7-BF55-012532C0F800}" dt="2026-07-23T18:43:43.051" v="58"/>
          <ac:spMkLst>
            <pc:docMk/>
            <pc:sldMk cId="1710106347" sldId="266"/>
            <ac:spMk id="12" creationId="{C8384A1E-C0F7-71FC-64A9-FEE668F66E74}"/>
          </ac:spMkLst>
        </pc:spChg>
        <pc:grpChg chg="add del">
          <ac:chgData name="Anderson Villanueva" userId="f5d373fc519fbf1b" providerId="LiveId" clId="{C52C7516-8479-4EA7-BF55-012532C0F800}" dt="2026-07-23T18:43:43.051" v="58"/>
          <ac:grpSpMkLst>
            <pc:docMk/>
            <pc:sldMk cId="1710106347" sldId="266"/>
            <ac:grpSpMk id="14" creationId="{1B901C76-43DB-25F5-C147-DAED3C0BE38C}"/>
          </ac:grpSpMkLst>
        </pc:grpChg>
        <pc:grpChg chg="add del">
          <ac:chgData name="Anderson Villanueva" userId="f5d373fc519fbf1b" providerId="LiveId" clId="{C52C7516-8479-4EA7-BF55-012532C0F800}" dt="2026-07-23T18:43:43.051" v="58"/>
          <ac:grpSpMkLst>
            <pc:docMk/>
            <pc:sldMk cId="1710106347" sldId="266"/>
            <ac:grpSpMk id="20" creationId="{146581CF-2758-46AA-DAB0-10A9A79A6ADE}"/>
          </ac:grpSpMkLst>
        </pc:grpChg>
      </pc:sldChg>
      <pc:sldChg chg="addSp delSp delDesignElem">
        <pc:chgData name="Anderson Villanueva" userId="f5d373fc519fbf1b" providerId="LiveId" clId="{C52C7516-8479-4EA7-BF55-012532C0F800}" dt="2026-07-23T18:43:43.051" v="58"/>
        <pc:sldMkLst>
          <pc:docMk/>
          <pc:sldMk cId="4023509755" sldId="267"/>
        </pc:sldMkLst>
        <pc:spChg chg="add del">
          <ac:chgData name="Anderson Villanueva" userId="f5d373fc519fbf1b" providerId="LiveId" clId="{C52C7516-8479-4EA7-BF55-012532C0F800}" dt="2026-07-23T18:43:43.051" v="58"/>
          <ac:spMkLst>
            <pc:docMk/>
            <pc:sldMk cId="4023509755" sldId="267"/>
            <ac:spMk id="10" creationId="{E49FE83A-7D2D-D347-E9A9-F2FD4B3A7B55}"/>
          </ac:spMkLst>
        </pc:spChg>
        <pc:spChg chg="add del">
          <ac:chgData name="Anderson Villanueva" userId="f5d373fc519fbf1b" providerId="LiveId" clId="{C52C7516-8479-4EA7-BF55-012532C0F800}" dt="2026-07-23T18:43:43.051" v="58"/>
          <ac:spMkLst>
            <pc:docMk/>
            <pc:sldMk cId="4023509755" sldId="267"/>
            <ac:spMk id="12" creationId="{03FE4A72-2708-C428-15A1-B8E03570578B}"/>
          </ac:spMkLst>
        </pc:spChg>
        <pc:grpChg chg="add del">
          <ac:chgData name="Anderson Villanueva" userId="f5d373fc519fbf1b" providerId="LiveId" clId="{C52C7516-8479-4EA7-BF55-012532C0F800}" dt="2026-07-23T18:43:43.051" v="58"/>
          <ac:grpSpMkLst>
            <pc:docMk/>
            <pc:sldMk cId="4023509755" sldId="267"/>
            <ac:grpSpMk id="14" creationId="{27AEF74E-595A-B23A-7A99-32AF176DF59E}"/>
          </ac:grpSpMkLst>
        </pc:grpChg>
        <pc:grpChg chg="add del">
          <ac:chgData name="Anderson Villanueva" userId="f5d373fc519fbf1b" providerId="LiveId" clId="{C52C7516-8479-4EA7-BF55-012532C0F800}" dt="2026-07-23T18:43:43.051" v="58"/>
          <ac:grpSpMkLst>
            <pc:docMk/>
            <pc:sldMk cId="4023509755" sldId="267"/>
            <ac:grpSpMk id="20" creationId="{A9F4D42E-3AF6-82A6-D1B7-79AFF8DA41C5}"/>
          </ac:grpSpMkLst>
        </pc:grp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diagram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41D898D-8769-4152-AA57-30F762DD1CF0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8309E6E2-C667-4B59-900F-9FB2B5BB4DA5}">
      <dgm:prSet/>
      <dgm:spPr>
        <a:xfrm rot="10800000">
          <a:off x="2272303" y="3571782"/>
          <a:ext cx="7892049" cy="926950"/>
        </a:xfrm>
        <a:prstGeom prst="homePlate">
          <a:avLst/>
        </a:prstGeom>
        <a:solidFill>
          <a:srgbClr val="156082">
            <a:hueOff val="0"/>
            <a:satOff val="0"/>
            <a:lumOff val="0"/>
            <a:alphaOff val="0"/>
          </a:srgbClr>
        </a:solidFill>
        <a:ln w="1905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pPr>
            <a:buNone/>
          </a:pPr>
          <a:r>
            <a:rPr lang="en-GB" dirty="0">
              <a:solidFill>
                <a:sysClr val="window" lastClr="FFFFFF"/>
              </a:solidFill>
              <a:latin typeface="Aptos" panose="02110004020202020204"/>
              <a:ea typeface="+mn-ea"/>
              <a:cs typeface="+mn-cs"/>
            </a:rPr>
            <a:t>Lecturer Name: Dr. Laila Surani</a:t>
          </a:r>
        </a:p>
      </dgm:t>
    </dgm:pt>
    <dgm:pt modelId="{69EFA461-2E66-41B2-A79E-7AB5399D05CB}" type="sibTrans" cxnId="{271CFE93-D4E8-4CC3-8D59-D67C3CF78295}">
      <dgm:prSet/>
      <dgm:spPr/>
      <dgm:t>
        <a:bodyPr/>
        <a:lstStyle/>
        <a:p>
          <a:endParaRPr lang="en-GB"/>
        </a:p>
      </dgm:t>
    </dgm:pt>
    <dgm:pt modelId="{F5B6E3CB-E9FC-4753-B20F-27AB6608386D}" type="parTrans" cxnId="{271CFE93-D4E8-4CC3-8D59-D67C3CF78295}">
      <dgm:prSet/>
      <dgm:spPr/>
      <dgm:t>
        <a:bodyPr/>
        <a:lstStyle/>
        <a:p>
          <a:endParaRPr lang="en-GB"/>
        </a:p>
      </dgm:t>
    </dgm:pt>
    <dgm:pt modelId="{487A9A7D-FA1B-4C96-9021-C4325EA5C4A7}">
      <dgm:prSet/>
      <dgm:spPr>
        <a:xfrm rot="10800000">
          <a:off x="2219584" y="2380478"/>
          <a:ext cx="7892049" cy="926950"/>
        </a:xfrm>
        <a:prstGeom prst="homePlate">
          <a:avLst/>
        </a:prstGeom>
        <a:solidFill>
          <a:srgbClr val="156082">
            <a:hueOff val="0"/>
            <a:satOff val="0"/>
            <a:lumOff val="0"/>
            <a:alphaOff val="0"/>
          </a:srgbClr>
        </a:solidFill>
        <a:ln w="1905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pPr>
            <a:buNone/>
          </a:pPr>
          <a:r>
            <a:rPr lang="en-GB" dirty="0">
              <a:solidFill>
                <a:sysClr val="window" lastClr="FFFFFF"/>
              </a:solidFill>
              <a:latin typeface="Aptos" panose="02110004020202020204"/>
              <a:ea typeface="+mn-ea"/>
              <a:cs typeface="+mn-cs"/>
            </a:rPr>
            <a:t>Code Module: BMHP6029 </a:t>
          </a:r>
        </a:p>
      </dgm:t>
    </dgm:pt>
    <dgm:pt modelId="{8698485E-7E90-49F4-90B8-E732C0D829AC}" type="sibTrans" cxnId="{6E399C58-108F-48ED-9B08-33809C76B9D4}">
      <dgm:prSet/>
      <dgm:spPr/>
      <dgm:t>
        <a:bodyPr/>
        <a:lstStyle/>
        <a:p>
          <a:endParaRPr lang="en-GB"/>
        </a:p>
      </dgm:t>
    </dgm:pt>
    <dgm:pt modelId="{F235D852-271B-4A5C-8A2F-06C9C0550581}" type="parTrans" cxnId="{6E399C58-108F-48ED-9B08-33809C76B9D4}">
      <dgm:prSet/>
      <dgm:spPr/>
      <dgm:t>
        <a:bodyPr/>
        <a:lstStyle/>
        <a:p>
          <a:endParaRPr lang="en-GB"/>
        </a:p>
      </dgm:t>
    </dgm:pt>
    <dgm:pt modelId="{81C79B66-FC79-4848-94A0-726FA4999282}">
      <dgm:prSet/>
      <dgm:spPr>
        <a:xfrm rot="10800000">
          <a:off x="2219584" y="2129"/>
          <a:ext cx="7892049" cy="926950"/>
        </a:xfrm>
        <a:prstGeom prst="homePlate">
          <a:avLst/>
        </a:prstGeom>
        <a:solidFill>
          <a:srgbClr val="156082">
            <a:hueOff val="0"/>
            <a:satOff val="0"/>
            <a:lumOff val="0"/>
            <a:alphaOff val="0"/>
          </a:srgbClr>
        </a:solidFill>
        <a:ln w="1905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pPr>
            <a:buNone/>
          </a:pPr>
          <a:r>
            <a:rPr lang="en-GB" dirty="0">
              <a:solidFill>
                <a:sysClr val="window" lastClr="FFFFFF"/>
              </a:solidFill>
              <a:latin typeface="Aptos" panose="02110004020202020204"/>
              <a:ea typeface="+mn-ea"/>
              <a:cs typeface="+mn-cs"/>
            </a:rPr>
            <a:t>Student Name: Rina Lopez</a:t>
          </a:r>
        </a:p>
      </dgm:t>
    </dgm:pt>
    <dgm:pt modelId="{567DD92E-0FCF-4042-BFF1-A7B4E22FB766}" type="sibTrans" cxnId="{37DFBBDA-DB3E-4989-B243-9DA2F19EB6B7}">
      <dgm:prSet/>
      <dgm:spPr/>
      <dgm:t>
        <a:bodyPr/>
        <a:lstStyle/>
        <a:p>
          <a:endParaRPr lang="en-GB"/>
        </a:p>
      </dgm:t>
    </dgm:pt>
    <dgm:pt modelId="{0CCF65ED-D5E5-434C-BA17-1DFD8E46E630}" type="parTrans" cxnId="{37DFBBDA-DB3E-4989-B243-9DA2F19EB6B7}">
      <dgm:prSet/>
      <dgm:spPr/>
      <dgm:t>
        <a:bodyPr/>
        <a:lstStyle/>
        <a:p>
          <a:endParaRPr lang="en-GB"/>
        </a:p>
      </dgm:t>
    </dgm:pt>
    <dgm:pt modelId="{E87B3C96-B769-40E7-9DF8-ED52F5FD38D9}">
      <dgm:prSet/>
      <dgm:spPr>
        <a:xfrm rot="10800000">
          <a:off x="2219584" y="1191303"/>
          <a:ext cx="7892049" cy="926950"/>
        </a:xfrm>
        <a:prstGeom prst="homePlate">
          <a:avLst/>
        </a:prstGeom>
        <a:solidFill>
          <a:srgbClr val="156082">
            <a:hueOff val="0"/>
            <a:satOff val="0"/>
            <a:lumOff val="0"/>
            <a:alphaOff val="0"/>
          </a:srgbClr>
        </a:solidFill>
        <a:ln w="1905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pPr>
            <a:buNone/>
          </a:pPr>
          <a:r>
            <a:rPr lang="es-ES" dirty="0">
              <a:solidFill>
                <a:sysClr val="window" lastClr="FFFFFF"/>
              </a:solidFill>
              <a:latin typeface="Aptos" panose="02110004020202020204"/>
              <a:ea typeface="+mn-ea"/>
              <a:cs typeface="+mn-cs"/>
            </a:rPr>
            <a:t>Student ID: 2337019</a:t>
          </a:r>
          <a:endParaRPr lang="en-GB" dirty="0">
            <a:solidFill>
              <a:sysClr val="window" lastClr="FFFFFF"/>
            </a:solidFill>
            <a:latin typeface="Aptos" panose="02110004020202020204"/>
            <a:ea typeface="+mn-ea"/>
            <a:cs typeface="+mn-cs"/>
          </a:endParaRPr>
        </a:p>
      </dgm:t>
    </dgm:pt>
    <dgm:pt modelId="{77512B08-9E03-4CB0-BE65-8BFB5E78D8B3}" type="sibTrans" cxnId="{4460D991-4374-42A6-9E75-43DCE63297F7}">
      <dgm:prSet/>
      <dgm:spPr/>
      <dgm:t>
        <a:bodyPr/>
        <a:lstStyle/>
        <a:p>
          <a:endParaRPr lang="en-GB"/>
        </a:p>
      </dgm:t>
    </dgm:pt>
    <dgm:pt modelId="{FDD48E01-A246-4EB8-868B-468B53E17ECE}" type="parTrans" cxnId="{4460D991-4374-42A6-9E75-43DCE63297F7}">
      <dgm:prSet/>
      <dgm:spPr/>
      <dgm:t>
        <a:bodyPr/>
        <a:lstStyle/>
        <a:p>
          <a:endParaRPr lang="en-GB"/>
        </a:p>
      </dgm:t>
    </dgm:pt>
    <dgm:pt modelId="{04DEBB31-911E-4868-A2E4-F69C4D77DAE2}" type="pres">
      <dgm:prSet presAssocID="{441D898D-8769-4152-AA57-30F762DD1CF0}" presName="linearFlow" presStyleCnt="0">
        <dgm:presLayoutVars>
          <dgm:dir/>
          <dgm:resizeHandles val="exact"/>
        </dgm:presLayoutVars>
      </dgm:prSet>
      <dgm:spPr/>
    </dgm:pt>
    <dgm:pt modelId="{5EE6F48A-C046-4F7A-8F0E-E938463ABF1F}" type="pres">
      <dgm:prSet presAssocID="{81C79B66-FC79-4848-94A0-726FA4999282}" presName="composite" presStyleCnt="0"/>
      <dgm:spPr/>
    </dgm:pt>
    <dgm:pt modelId="{3D3B6706-757C-4B8B-9028-2DAC776B33F9}" type="pres">
      <dgm:prSet presAssocID="{81C79B66-FC79-4848-94A0-726FA4999282}" presName="imgShp" presStyleLbl="fgImgPlace1" presStyleIdx="0" presStyleCnt="4" custLinFactNeighborX="2125" custLinFactNeighborY="3768"/>
      <dgm:spPr>
        <a:xfrm>
          <a:off x="1775807" y="37056"/>
          <a:ext cx="926950" cy="926950"/>
        </a:xfrm>
        <a:prstGeom prst="ellipse">
          <a:avLst/>
        </a:prstGeom>
        <a:blipFill rotWithShape="1">
          <a:blip xmlns:r="http://schemas.openxmlformats.org/officeDocument/2006/relationships" r:embed="rId1"/>
          <a:srcRect/>
          <a:stretch>
            <a:fillRect/>
          </a:stretch>
        </a:blipFill>
        <a:ln w="1905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</dgm:pt>
    <dgm:pt modelId="{50FE5DB7-F998-42B1-9CE7-40911E947081}" type="pres">
      <dgm:prSet presAssocID="{81C79B66-FC79-4848-94A0-726FA4999282}" presName="txShp" presStyleLbl="node1" presStyleIdx="0" presStyleCnt="4">
        <dgm:presLayoutVars>
          <dgm:bulletEnabled val="1"/>
        </dgm:presLayoutVars>
      </dgm:prSet>
      <dgm:spPr/>
    </dgm:pt>
    <dgm:pt modelId="{69FDEBB3-3D73-472D-A026-5785F1A98CA9}" type="pres">
      <dgm:prSet presAssocID="{567DD92E-0FCF-4042-BFF1-A7B4E22FB766}" presName="spacing" presStyleCnt="0"/>
      <dgm:spPr/>
    </dgm:pt>
    <dgm:pt modelId="{B811B04B-E2E0-4039-8872-3563AE11D6E4}" type="pres">
      <dgm:prSet presAssocID="{E87B3C96-B769-40E7-9DF8-ED52F5FD38D9}" presName="composite" presStyleCnt="0"/>
      <dgm:spPr/>
    </dgm:pt>
    <dgm:pt modelId="{DA501BA5-ED07-4CF6-8032-0226379FCCE1}" type="pres">
      <dgm:prSet presAssocID="{E87B3C96-B769-40E7-9DF8-ED52F5FD38D9}" presName="imgShp" presStyleLbl="fgImgPlace1" presStyleIdx="1" presStyleCnt="4"/>
      <dgm:spPr>
        <a:xfrm>
          <a:off x="1756109" y="1191303"/>
          <a:ext cx="926950" cy="926950"/>
        </a:xfrm>
        <a:prstGeom prst="ellipse">
          <a:avLst/>
        </a:prstGeom>
        <a:blipFill rotWithShape="1">
          <a:blip xmlns:r="http://schemas.openxmlformats.org/officeDocument/2006/relationships" r:embed="rId2"/>
          <a:srcRect/>
          <a:stretch>
            <a:fillRect l="-7000" r="-7000"/>
          </a:stretch>
        </a:blipFill>
        <a:ln w="1905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</dgm:pt>
    <dgm:pt modelId="{F7F0B662-C1DD-47AD-B09E-86DB83D54362}" type="pres">
      <dgm:prSet presAssocID="{E87B3C96-B769-40E7-9DF8-ED52F5FD38D9}" presName="txShp" presStyleLbl="node1" presStyleIdx="1" presStyleCnt="4" custLinFactNeighborX="-431" custLinFactNeighborY="2004">
        <dgm:presLayoutVars>
          <dgm:bulletEnabled val="1"/>
        </dgm:presLayoutVars>
      </dgm:prSet>
      <dgm:spPr/>
    </dgm:pt>
    <dgm:pt modelId="{F27E8FA4-2B32-4F0D-B9CF-E419AF33E894}" type="pres">
      <dgm:prSet presAssocID="{77512B08-9E03-4CB0-BE65-8BFB5E78D8B3}" presName="spacing" presStyleCnt="0"/>
      <dgm:spPr/>
    </dgm:pt>
    <dgm:pt modelId="{A5781CE1-7160-4615-82D8-A0895DC3363E}" type="pres">
      <dgm:prSet presAssocID="{487A9A7D-FA1B-4C96-9021-C4325EA5C4A7}" presName="composite" presStyleCnt="0"/>
      <dgm:spPr/>
    </dgm:pt>
    <dgm:pt modelId="{999C0337-1A54-488A-B037-712E310469C3}" type="pres">
      <dgm:prSet presAssocID="{487A9A7D-FA1B-4C96-9021-C4325EA5C4A7}" presName="imgShp" presStyleLbl="fgImgPlace1" presStyleIdx="2" presStyleCnt="4"/>
      <dgm:spPr>
        <a:xfrm>
          <a:off x="1756109" y="2380478"/>
          <a:ext cx="926950" cy="926950"/>
        </a:xfrm>
        <a:prstGeom prst="ellipse">
          <a:avLst/>
        </a:prstGeom>
        <a:blipFill rotWithShape="1">
          <a:blip xmlns:r="http://schemas.openxmlformats.org/officeDocument/2006/relationships" r:embed="rId1"/>
          <a:srcRect/>
          <a:stretch>
            <a:fillRect/>
          </a:stretch>
        </a:blipFill>
        <a:ln w="1905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</dgm:pt>
    <dgm:pt modelId="{FACEB169-0260-4518-8437-93FD5DD11F60}" type="pres">
      <dgm:prSet presAssocID="{487A9A7D-FA1B-4C96-9021-C4325EA5C4A7}" presName="txShp" presStyleLbl="node1" presStyleIdx="2" presStyleCnt="4">
        <dgm:presLayoutVars>
          <dgm:bulletEnabled val="1"/>
        </dgm:presLayoutVars>
      </dgm:prSet>
      <dgm:spPr/>
    </dgm:pt>
    <dgm:pt modelId="{0A528444-B735-4EA3-8F38-6284477AFBB2}" type="pres">
      <dgm:prSet presAssocID="{8698485E-7E90-49F4-90B8-E732C0D829AC}" presName="spacing" presStyleCnt="0"/>
      <dgm:spPr/>
    </dgm:pt>
    <dgm:pt modelId="{52E0C1FA-C922-4F17-A44D-FECD908D925E}" type="pres">
      <dgm:prSet presAssocID="{8309E6E2-C667-4B59-900F-9FB2B5BB4DA5}" presName="composite" presStyleCnt="0"/>
      <dgm:spPr/>
    </dgm:pt>
    <dgm:pt modelId="{9BCC47D0-E9A8-404D-9256-25AEA7E2BF46}" type="pres">
      <dgm:prSet presAssocID="{8309E6E2-C667-4B59-900F-9FB2B5BB4DA5}" presName="imgShp" presStyleLbl="fgImgPlace1" presStyleIdx="3" presStyleCnt="4"/>
      <dgm:spPr>
        <a:xfrm>
          <a:off x="1756109" y="3569653"/>
          <a:ext cx="926950" cy="926950"/>
        </a:xfrm>
        <a:prstGeom prst="ellipse">
          <a:avLst/>
        </a:prstGeom>
        <a:blipFill rotWithShape="1">
          <a:blip xmlns:r="http://schemas.openxmlformats.org/officeDocument/2006/relationships" r:embed="rId1"/>
          <a:srcRect/>
          <a:stretch>
            <a:fillRect/>
          </a:stretch>
        </a:blipFill>
        <a:ln w="1905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</dgm:pt>
    <dgm:pt modelId="{160128A7-F9CE-421E-8525-F52D28D89806}" type="pres">
      <dgm:prSet presAssocID="{8309E6E2-C667-4B59-900F-9FB2B5BB4DA5}" presName="txShp" presStyleLbl="node1" presStyleIdx="3" presStyleCnt="4" custLinFactNeighborX="668" custLinFactNeighborY="247">
        <dgm:presLayoutVars>
          <dgm:bulletEnabled val="1"/>
        </dgm:presLayoutVars>
      </dgm:prSet>
      <dgm:spPr/>
    </dgm:pt>
  </dgm:ptLst>
  <dgm:cxnLst>
    <dgm:cxn modelId="{F78AD51A-E8FC-4B44-B6DA-F5153182B89F}" type="presOf" srcId="{E87B3C96-B769-40E7-9DF8-ED52F5FD38D9}" destId="{F7F0B662-C1DD-47AD-B09E-86DB83D54362}" srcOrd="0" destOrd="0" presId="urn:microsoft.com/office/officeart/2005/8/layout/vList3"/>
    <dgm:cxn modelId="{0B31A251-E7B0-48BA-B59F-E79A3E3773AE}" type="presOf" srcId="{8309E6E2-C667-4B59-900F-9FB2B5BB4DA5}" destId="{160128A7-F9CE-421E-8525-F52D28D89806}" srcOrd="0" destOrd="0" presId="urn:microsoft.com/office/officeart/2005/8/layout/vList3"/>
    <dgm:cxn modelId="{6E399C58-108F-48ED-9B08-33809C76B9D4}" srcId="{441D898D-8769-4152-AA57-30F762DD1CF0}" destId="{487A9A7D-FA1B-4C96-9021-C4325EA5C4A7}" srcOrd="2" destOrd="0" parTransId="{F235D852-271B-4A5C-8A2F-06C9C0550581}" sibTransId="{8698485E-7E90-49F4-90B8-E732C0D829AC}"/>
    <dgm:cxn modelId="{ADCE556F-F073-453D-ACA0-B9448F3FF158}" type="presOf" srcId="{487A9A7D-FA1B-4C96-9021-C4325EA5C4A7}" destId="{FACEB169-0260-4518-8437-93FD5DD11F60}" srcOrd="0" destOrd="0" presId="urn:microsoft.com/office/officeart/2005/8/layout/vList3"/>
    <dgm:cxn modelId="{0D90F888-5E4E-48A6-BF38-4CD9D8A7B4F3}" type="presOf" srcId="{441D898D-8769-4152-AA57-30F762DD1CF0}" destId="{04DEBB31-911E-4868-A2E4-F69C4D77DAE2}" srcOrd="0" destOrd="0" presId="urn:microsoft.com/office/officeart/2005/8/layout/vList3"/>
    <dgm:cxn modelId="{4460D991-4374-42A6-9E75-43DCE63297F7}" srcId="{441D898D-8769-4152-AA57-30F762DD1CF0}" destId="{E87B3C96-B769-40E7-9DF8-ED52F5FD38D9}" srcOrd="1" destOrd="0" parTransId="{FDD48E01-A246-4EB8-868B-468B53E17ECE}" sibTransId="{77512B08-9E03-4CB0-BE65-8BFB5E78D8B3}"/>
    <dgm:cxn modelId="{271CFE93-D4E8-4CC3-8D59-D67C3CF78295}" srcId="{441D898D-8769-4152-AA57-30F762DD1CF0}" destId="{8309E6E2-C667-4B59-900F-9FB2B5BB4DA5}" srcOrd="3" destOrd="0" parTransId="{F5B6E3CB-E9FC-4753-B20F-27AB6608386D}" sibTransId="{69EFA461-2E66-41B2-A79E-7AB5399D05CB}"/>
    <dgm:cxn modelId="{C1F7EA95-A03B-4D45-B3E3-2F70336DFACA}" type="presOf" srcId="{81C79B66-FC79-4848-94A0-726FA4999282}" destId="{50FE5DB7-F998-42B1-9CE7-40911E947081}" srcOrd="0" destOrd="0" presId="urn:microsoft.com/office/officeart/2005/8/layout/vList3"/>
    <dgm:cxn modelId="{37DFBBDA-DB3E-4989-B243-9DA2F19EB6B7}" srcId="{441D898D-8769-4152-AA57-30F762DD1CF0}" destId="{81C79B66-FC79-4848-94A0-726FA4999282}" srcOrd="0" destOrd="0" parTransId="{0CCF65ED-D5E5-434C-BA17-1DFD8E46E630}" sibTransId="{567DD92E-0FCF-4042-BFF1-A7B4E22FB766}"/>
    <dgm:cxn modelId="{E94FB31D-7BAF-44EB-84DF-DF6C47E6BD94}" type="presParOf" srcId="{04DEBB31-911E-4868-A2E4-F69C4D77DAE2}" destId="{5EE6F48A-C046-4F7A-8F0E-E938463ABF1F}" srcOrd="0" destOrd="0" presId="urn:microsoft.com/office/officeart/2005/8/layout/vList3"/>
    <dgm:cxn modelId="{261D96AB-03FE-415D-A175-E7A411241D16}" type="presParOf" srcId="{5EE6F48A-C046-4F7A-8F0E-E938463ABF1F}" destId="{3D3B6706-757C-4B8B-9028-2DAC776B33F9}" srcOrd="0" destOrd="0" presId="urn:microsoft.com/office/officeart/2005/8/layout/vList3"/>
    <dgm:cxn modelId="{16C2E503-CEC5-4599-B599-EB04E072F033}" type="presParOf" srcId="{5EE6F48A-C046-4F7A-8F0E-E938463ABF1F}" destId="{50FE5DB7-F998-42B1-9CE7-40911E947081}" srcOrd="1" destOrd="0" presId="urn:microsoft.com/office/officeart/2005/8/layout/vList3"/>
    <dgm:cxn modelId="{DF9B63FB-67E5-4161-92B8-461598329FE0}" type="presParOf" srcId="{04DEBB31-911E-4868-A2E4-F69C4D77DAE2}" destId="{69FDEBB3-3D73-472D-A026-5785F1A98CA9}" srcOrd="1" destOrd="0" presId="urn:microsoft.com/office/officeart/2005/8/layout/vList3"/>
    <dgm:cxn modelId="{3C842206-E18A-48AD-BEE3-786B8E16B52B}" type="presParOf" srcId="{04DEBB31-911E-4868-A2E4-F69C4D77DAE2}" destId="{B811B04B-E2E0-4039-8872-3563AE11D6E4}" srcOrd="2" destOrd="0" presId="urn:microsoft.com/office/officeart/2005/8/layout/vList3"/>
    <dgm:cxn modelId="{CCDC9DD0-D95D-454C-93E2-3B8F5A83E3B6}" type="presParOf" srcId="{B811B04B-E2E0-4039-8872-3563AE11D6E4}" destId="{DA501BA5-ED07-4CF6-8032-0226379FCCE1}" srcOrd="0" destOrd="0" presId="urn:microsoft.com/office/officeart/2005/8/layout/vList3"/>
    <dgm:cxn modelId="{9949074C-48FD-4508-BFFF-2D0B7379F7A8}" type="presParOf" srcId="{B811B04B-E2E0-4039-8872-3563AE11D6E4}" destId="{F7F0B662-C1DD-47AD-B09E-86DB83D54362}" srcOrd="1" destOrd="0" presId="urn:microsoft.com/office/officeart/2005/8/layout/vList3"/>
    <dgm:cxn modelId="{D30594E7-0FAB-4B7D-A679-1D6C5E57F5D2}" type="presParOf" srcId="{04DEBB31-911E-4868-A2E4-F69C4D77DAE2}" destId="{F27E8FA4-2B32-4F0D-B9CF-E419AF33E894}" srcOrd="3" destOrd="0" presId="urn:microsoft.com/office/officeart/2005/8/layout/vList3"/>
    <dgm:cxn modelId="{6F91856E-D7D9-418C-B8A2-08C89DDE7FEC}" type="presParOf" srcId="{04DEBB31-911E-4868-A2E4-F69C4D77DAE2}" destId="{A5781CE1-7160-4615-82D8-A0895DC3363E}" srcOrd="4" destOrd="0" presId="urn:microsoft.com/office/officeart/2005/8/layout/vList3"/>
    <dgm:cxn modelId="{AA51B6C0-114D-4E26-89F1-292F82A86B8F}" type="presParOf" srcId="{A5781CE1-7160-4615-82D8-A0895DC3363E}" destId="{999C0337-1A54-488A-B037-712E310469C3}" srcOrd="0" destOrd="0" presId="urn:microsoft.com/office/officeart/2005/8/layout/vList3"/>
    <dgm:cxn modelId="{71B99504-8A1A-4022-BEB3-21C5EF47C985}" type="presParOf" srcId="{A5781CE1-7160-4615-82D8-A0895DC3363E}" destId="{FACEB169-0260-4518-8437-93FD5DD11F60}" srcOrd="1" destOrd="0" presId="urn:microsoft.com/office/officeart/2005/8/layout/vList3"/>
    <dgm:cxn modelId="{90FCCB6B-B437-4A2E-AF0B-B467E9CE7910}" type="presParOf" srcId="{04DEBB31-911E-4868-A2E4-F69C4D77DAE2}" destId="{0A528444-B735-4EA3-8F38-6284477AFBB2}" srcOrd="5" destOrd="0" presId="urn:microsoft.com/office/officeart/2005/8/layout/vList3"/>
    <dgm:cxn modelId="{904BD39E-BD79-4B67-A3F1-7BDD81CA84A6}" type="presParOf" srcId="{04DEBB31-911E-4868-A2E4-F69C4D77DAE2}" destId="{52E0C1FA-C922-4F17-A44D-FECD908D925E}" srcOrd="6" destOrd="0" presId="urn:microsoft.com/office/officeart/2005/8/layout/vList3"/>
    <dgm:cxn modelId="{A9929F17-0987-4F10-BA22-DE292BB75F28}" type="presParOf" srcId="{52E0C1FA-C922-4F17-A44D-FECD908D925E}" destId="{9BCC47D0-E9A8-404D-9256-25AEA7E2BF46}" srcOrd="0" destOrd="0" presId="urn:microsoft.com/office/officeart/2005/8/layout/vList3"/>
    <dgm:cxn modelId="{46D6F53E-A80B-4290-87E1-05C429C272AF}" type="presParOf" srcId="{52E0C1FA-C922-4F17-A44D-FECD908D925E}" destId="{160128A7-F9CE-421E-8525-F52D28D89806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FE5DB7-F998-42B1-9CE7-40911E947081}">
      <dsp:nvSpPr>
        <dsp:cNvPr id="0" name=""/>
        <dsp:cNvSpPr/>
      </dsp:nvSpPr>
      <dsp:spPr>
        <a:xfrm rot="10800000">
          <a:off x="1971899" y="630"/>
          <a:ext cx="7073231" cy="761183"/>
        </a:xfrm>
        <a:prstGeom prst="homePlate">
          <a:avLst/>
        </a:prstGeom>
        <a:solidFill>
          <a:srgbClr val="156082">
            <a:hueOff val="0"/>
            <a:satOff val="0"/>
            <a:lumOff val="0"/>
            <a:alphaOff val="0"/>
          </a:srgbClr>
        </a:solidFill>
        <a:ln w="1905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5661" tIns="133350" rIns="248920" bIns="13335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500" kern="1200" dirty="0">
              <a:solidFill>
                <a:sysClr val="window" lastClr="FFFFFF"/>
              </a:solidFill>
              <a:latin typeface="Aptos" panose="02110004020202020204"/>
              <a:ea typeface="+mn-ea"/>
              <a:cs typeface="+mn-cs"/>
            </a:rPr>
            <a:t>Student Name: Rina Lopez</a:t>
          </a:r>
        </a:p>
      </dsp:txBody>
      <dsp:txXfrm rot="10800000">
        <a:off x="2162195" y="630"/>
        <a:ext cx="6882935" cy="761183"/>
      </dsp:txXfrm>
    </dsp:sp>
    <dsp:sp modelId="{3D3B6706-757C-4B8B-9028-2DAC776B33F9}">
      <dsp:nvSpPr>
        <dsp:cNvPr id="0" name=""/>
        <dsp:cNvSpPr/>
      </dsp:nvSpPr>
      <dsp:spPr>
        <a:xfrm>
          <a:off x="1607482" y="29311"/>
          <a:ext cx="761183" cy="761183"/>
        </a:xfrm>
        <a:prstGeom prst="ellipse">
          <a:avLst/>
        </a:prstGeom>
        <a:blipFill rotWithShape="1">
          <a:blip xmlns:r="http://schemas.openxmlformats.org/officeDocument/2006/relationships" r:embed="rId1"/>
          <a:srcRect/>
          <a:stretch>
            <a:fillRect/>
          </a:stretch>
        </a:blipFill>
        <a:ln w="1905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7F0B662-C1DD-47AD-B09E-86DB83D54362}">
      <dsp:nvSpPr>
        <dsp:cNvPr id="0" name=""/>
        <dsp:cNvSpPr/>
      </dsp:nvSpPr>
      <dsp:spPr>
        <a:xfrm rot="10800000">
          <a:off x="1941413" y="970776"/>
          <a:ext cx="7073231" cy="761183"/>
        </a:xfrm>
        <a:prstGeom prst="homePlate">
          <a:avLst/>
        </a:prstGeom>
        <a:solidFill>
          <a:srgbClr val="156082">
            <a:hueOff val="0"/>
            <a:satOff val="0"/>
            <a:lumOff val="0"/>
            <a:alphaOff val="0"/>
          </a:srgbClr>
        </a:solidFill>
        <a:ln w="1905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5661" tIns="133350" rIns="248920" bIns="13335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500" kern="1200" dirty="0">
              <a:solidFill>
                <a:sysClr val="window" lastClr="FFFFFF"/>
              </a:solidFill>
              <a:latin typeface="Aptos" panose="02110004020202020204"/>
              <a:ea typeface="+mn-ea"/>
              <a:cs typeface="+mn-cs"/>
            </a:rPr>
            <a:t>Student ID: 2337019</a:t>
          </a:r>
          <a:endParaRPr lang="en-GB" sz="3500" kern="1200" dirty="0">
            <a:solidFill>
              <a:sysClr val="window" lastClr="FFFFFF"/>
            </a:solidFill>
            <a:latin typeface="Aptos" panose="02110004020202020204"/>
            <a:ea typeface="+mn-ea"/>
            <a:cs typeface="+mn-cs"/>
          </a:endParaRPr>
        </a:p>
      </dsp:txBody>
      <dsp:txXfrm rot="10800000">
        <a:off x="2131709" y="970776"/>
        <a:ext cx="6882935" cy="761183"/>
      </dsp:txXfrm>
    </dsp:sp>
    <dsp:sp modelId="{DA501BA5-ED07-4CF6-8032-0226379FCCE1}">
      <dsp:nvSpPr>
        <dsp:cNvPr id="0" name=""/>
        <dsp:cNvSpPr/>
      </dsp:nvSpPr>
      <dsp:spPr>
        <a:xfrm>
          <a:off x="1591307" y="955522"/>
          <a:ext cx="761183" cy="761183"/>
        </a:xfrm>
        <a:prstGeom prst="ellipse">
          <a:avLst/>
        </a:prstGeom>
        <a:blipFill rotWithShape="1">
          <a:blip xmlns:r="http://schemas.openxmlformats.org/officeDocument/2006/relationships" r:embed="rId2"/>
          <a:srcRect/>
          <a:stretch>
            <a:fillRect l="-7000" r="-7000"/>
          </a:stretch>
        </a:blipFill>
        <a:ln w="1905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ACEB169-0260-4518-8437-93FD5DD11F60}">
      <dsp:nvSpPr>
        <dsp:cNvPr id="0" name=""/>
        <dsp:cNvSpPr/>
      </dsp:nvSpPr>
      <dsp:spPr>
        <a:xfrm rot="10800000">
          <a:off x="1971899" y="1910414"/>
          <a:ext cx="7073231" cy="761183"/>
        </a:xfrm>
        <a:prstGeom prst="homePlate">
          <a:avLst/>
        </a:prstGeom>
        <a:solidFill>
          <a:srgbClr val="156082">
            <a:hueOff val="0"/>
            <a:satOff val="0"/>
            <a:lumOff val="0"/>
            <a:alphaOff val="0"/>
          </a:srgbClr>
        </a:solidFill>
        <a:ln w="1905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5661" tIns="133350" rIns="248920" bIns="13335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500" kern="1200" dirty="0">
              <a:solidFill>
                <a:sysClr val="window" lastClr="FFFFFF"/>
              </a:solidFill>
              <a:latin typeface="Aptos" panose="02110004020202020204"/>
              <a:ea typeface="+mn-ea"/>
              <a:cs typeface="+mn-cs"/>
            </a:rPr>
            <a:t>Code Module: BMHP6029 </a:t>
          </a:r>
        </a:p>
      </dsp:txBody>
      <dsp:txXfrm rot="10800000">
        <a:off x="2162195" y="1910414"/>
        <a:ext cx="6882935" cy="761183"/>
      </dsp:txXfrm>
    </dsp:sp>
    <dsp:sp modelId="{999C0337-1A54-488A-B037-712E310469C3}">
      <dsp:nvSpPr>
        <dsp:cNvPr id="0" name=""/>
        <dsp:cNvSpPr/>
      </dsp:nvSpPr>
      <dsp:spPr>
        <a:xfrm>
          <a:off x="1591307" y="1910414"/>
          <a:ext cx="761183" cy="761183"/>
        </a:xfrm>
        <a:prstGeom prst="ellipse">
          <a:avLst/>
        </a:prstGeom>
        <a:blipFill rotWithShape="1">
          <a:blip xmlns:r="http://schemas.openxmlformats.org/officeDocument/2006/relationships" r:embed="rId1"/>
          <a:srcRect/>
          <a:stretch>
            <a:fillRect/>
          </a:stretch>
        </a:blipFill>
        <a:ln w="1905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60128A7-F9CE-421E-8525-F52D28D89806}">
      <dsp:nvSpPr>
        <dsp:cNvPr id="0" name=""/>
        <dsp:cNvSpPr/>
      </dsp:nvSpPr>
      <dsp:spPr>
        <a:xfrm rot="10800000">
          <a:off x="2019148" y="2865936"/>
          <a:ext cx="7073231" cy="761183"/>
        </a:xfrm>
        <a:prstGeom prst="homePlate">
          <a:avLst/>
        </a:prstGeom>
        <a:solidFill>
          <a:srgbClr val="156082">
            <a:hueOff val="0"/>
            <a:satOff val="0"/>
            <a:lumOff val="0"/>
            <a:alphaOff val="0"/>
          </a:srgbClr>
        </a:solidFill>
        <a:ln w="1905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5661" tIns="133350" rIns="248920" bIns="13335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500" kern="1200" dirty="0">
              <a:solidFill>
                <a:sysClr val="window" lastClr="FFFFFF"/>
              </a:solidFill>
              <a:latin typeface="Aptos" panose="02110004020202020204"/>
              <a:ea typeface="+mn-ea"/>
              <a:cs typeface="+mn-cs"/>
            </a:rPr>
            <a:t>Lecturer Name: Dr. Laila Surani</a:t>
          </a:r>
        </a:p>
      </dsp:txBody>
      <dsp:txXfrm rot="10800000">
        <a:off x="2209444" y="2865936"/>
        <a:ext cx="6882935" cy="761183"/>
      </dsp:txXfrm>
    </dsp:sp>
    <dsp:sp modelId="{9BCC47D0-E9A8-404D-9256-25AEA7E2BF46}">
      <dsp:nvSpPr>
        <dsp:cNvPr id="0" name=""/>
        <dsp:cNvSpPr/>
      </dsp:nvSpPr>
      <dsp:spPr>
        <a:xfrm>
          <a:off x="1591307" y="2865306"/>
          <a:ext cx="761183" cy="761183"/>
        </a:xfrm>
        <a:prstGeom prst="ellipse">
          <a:avLst/>
        </a:prstGeom>
        <a:blipFill rotWithShape="1">
          <a:blip xmlns:r="http://schemas.openxmlformats.org/officeDocument/2006/relationships" r:embed="rId1"/>
          <a:srcRect/>
          <a:stretch>
            <a:fillRect/>
          </a:stretch>
        </a:blipFill>
        <a:ln w="1905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DC4445-F0C5-1A49-B5ED-4A6FB11102DB}" type="datetimeFigureOut">
              <a:rPr lang="en-US" smtClean="0"/>
              <a:t>7/28/26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4D8651-5B15-AD48-9702-A9983DE165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22485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D8651-5B15-AD48-9702-A9983DE165B9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50306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D8651-5B15-AD48-9702-A9983DE165B9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5555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BD0C9B-0AF7-3F9D-B2C1-269E97915D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C5DACEA-307B-762E-C4E9-0F95553E0B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AE4FD8-5D51-F31A-6E92-B13F177BE4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1DDD6-24B7-4A4B-8FBC-887834AC92E6}" type="datetimeFigureOut">
              <a:rPr lang="en-GB" smtClean="0"/>
              <a:t>28/07/2026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8C573E-7FBC-992C-8D14-B9F767C2A8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52E015-B2DC-07F5-ABA6-CC5EA22875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E8D09-CA0D-4487-94F8-D3E6C0D63A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81932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B0DE39-E955-4328-7619-F37BC2F657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23909A-D9D5-01D0-2045-2F62FC82E3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9F23C8-75FE-1C94-465B-451CD25AB7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1DDD6-24B7-4A4B-8FBC-887834AC92E6}" type="datetimeFigureOut">
              <a:rPr lang="en-GB" smtClean="0"/>
              <a:t>28/07/2026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380970-715A-FDE3-7F0C-4D3E68C284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76DD60-9C10-E84E-D8CC-B3A575F567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E8D09-CA0D-4487-94F8-D3E6C0D63A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03798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27882A-FB47-BF74-1858-23DE2B6723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D468C4-F323-29CD-8527-AA033E155B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FB84FE-F917-5AB5-9CF4-EF76835048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1DDD6-24B7-4A4B-8FBC-887834AC92E6}" type="datetimeFigureOut">
              <a:rPr lang="en-GB" smtClean="0"/>
              <a:t>28/07/2026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0BE6C2-24F9-27BB-1999-EC1DD0C72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20DE53-F95D-EDF8-A672-C62D878F97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E8D09-CA0D-4487-94F8-D3E6C0D63A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4007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730604-CB9A-8EA0-E573-C13836EF85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07A1FC-B389-D7BA-050D-891B7663514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E6F9E2-4138-F732-991B-DD2CEE4490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B070A1-8FA5-E848-F042-02AB734147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1DDD6-24B7-4A4B-8FBC-887834AC92E6}" type="datetimeFigureOut">
              <a:rPr lang="en-GB" smtClean="0"/>
              <a:t>28/07/2026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2EC1CF-2E5B-8E22-080D-5582251817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3B3B2F-6ABD-77E0-9924-7370D63B7A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E8D09-CA0D-4487-94F8-D3E6C0D63A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74655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EF6986-F257-750B-B438-79D1BAAA55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9B1A04-6C09-4A4C-9F23-D3E73E3FAE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6E33DB-6B3D-2BD4-100C-C48A7CDA36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1CDD04-5AB7-46C2-124B-AA4F9408B62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B097106-0AF6-7791-CCCA-891C6A86548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57F919E-B03E-E3CA-CBC9-2AF91D0313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1DDD6-24B7-4A4B-8FBC-887834AC92E6}" type="datetimeFigureOut">
              <a:rPr lang="en-GB" smtClean="0"/>
              <a:t>28/07/2026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BB3C8D5-B9D5-B3DA-050E-F2FC4001C6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9B8375D-46C4-10EE-35BB-7850645943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E8D09-CA0D-4487-94F8-D3E6C0D63A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68826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58B1F1-5EC4-B6CE-81FD-672A7070A6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FA44348-1856-6015-0073-5A4FAE2FF9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1DDD6-24B7-4A4B-8FBC-887834AC92E6}" type="datetimeFigureOut">
              <a:rPr lang="en-GB" smtClean="0"/>
              <a:t>28/07/2026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F54F50B-27F0-4A61-E077-8D67394A2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E8AEF0B-FA86-2FDB-B903-5BC957C3F8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E8D09-CA0D-4487-94F8-D3E6C0D63A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31252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7FA42E4-C061-B891-5A4F-6E86935134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1DDD6-24B7-4A4B-8FBC-887834AC92E6}" type="datetimeFigureOut">
              <a:rPr lang="en-GB" smtClean="0"/>
              <a:t>28/07/2026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390FC25-881D-491E-6EEE-4B932DCA11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F5F810-D5CD-21B3-8CE4-5B27267B17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E8D09-CA0D-4487-94F8-D3E6C0D63A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63509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3A1212-D219-7CA1-E71E-A9DABCA266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4F64BA-73CE-9044-FEAC-AD865C12DA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CC4F425-8CD8-7E20-7167-7A70F5F961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B7BC05-ADCD-4ED4-EB30-6AAB879B96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1DDD6-24B7-4A4B-8FBC-887834AC92E6}" type="datetimeFigureOut">
              <a:rPr lang="en-GB" smtClean="0"/>
              <a:t>28/07/2026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5597C3-016B-6CB0-AD15-8CFDCA7CDD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BD285FD-9416-5CD3-CFAF-ADB533453E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E8D09-CA0D-4487-94F8-D3E6C0D63A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99467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EBF12D-495F-5382-10E0-C7270184A7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DED4BC9-1230-ABF2-643F-2B1DB72101E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CD28F21-656A-3F97-D9D0-8D02209BB6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C872EB2-B36C-BED3-F416-93779DAD1C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1DDD6-24B7-4A4B-8FBC-887834AC92E6}" type="datetimeFigureOut">
              <a:rPr lang="en-GB" smtClean="0"/>
              <a:t>28/07/2026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24936E8-2948-4048-FCC6-E05D52A330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35A7D5-5EA6-9208-420C-2819A8346E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E8D09-CA0D-4487-94F8-D3E6C0D63A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3768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5BD66D-EC54-9ECC-9588-E0DDEBBEFC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C1DBEC-694C-D7B4-5B92-60F77E94D8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2EB297-DD7F-A468-35C8-0184D9054A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1DDD6-24B7-4A4B-8FBC-887834AC92E6}" type="datetimeFigureOut">
              <a:rPr lang="en-GB" smtClean="0"/>
              <a:t>28/07/2026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D0DCE5-079F-4A8B-52F7-77CABD77E5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D2CD70-47FE-F821-F01F-120AC397DB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E8D09-CA0D-4487-94F8-D3E6C0D63A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87082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23FA199-F4E0-CA2B-8204-91C122C058C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2C10FB5-4F1B-60F0-09DF-D71669646F6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422A06-8897-274A-A9CF-9CC7A0D975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1DDD6-24B7-4A4B-8FBC-887834AC92E6}" type="datetimeFigureOut">
              <a:rPr lang="en-GB" smtClean="0"/>
              <a:t>28/07/2026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D28CEC-8B04-9925-5F60-F3D7E044F5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991CED-BE1D-1AD3-7D0F-95D8DFE5A5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E8D09-CA0D-4487-94F8-D3E6C0D63A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05368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37A7709-2FBE-79AE-B62C-AA8602D58F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C862D5-6DCF-531B-6F79-E01F380FCD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CC7DC3-B0CF-506A-B2AB-D9C23CA4B2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071DDD6-24B7-4A4B-8FBC-887834AC92E6}" type="datetimeFigureOut">
              <a:rPr lang="en-GB" smtClean="0"/>
              <a:t>28/07/2026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4555F5-424C-BFF0-36B6-254374CF31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78CF3C-525E-6BA5-9AB2-C47AFCF3D7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2BE8D09-CA0D-4487-94F8-D3E6C0D63A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47382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mistrymedical.com/dermlite-foto-x-dermoscopy-lens-de-l-dlfx" TargetMode="External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hyperlink" Target="https://www.dermlens.net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hyperlink" Target="https://thedevonshireclinic.co.uk/how-ai-is-transforming-skin-cancer-detection-from-dermoscopy-to-teledermatology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hyperlink" Target="https://dermicus.com/us/teledermatology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hyperlink" Target="https://www.medisave.co.uk/collections/dermatology?page=6" TargetMode="Externa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enascancederm.com/skin-cancer-treatment-fairfax/" TargetMode="Externa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uhb.nhs.uk/about/sites/south-birmingham-community-diagnostic-centre/" TargetMode="Externa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reamstime.com/stock-illustration-risk-vs-safety-words-balance-scale-comparing-danger-options-d-gold-to-illustrate-weigh-compare-differences-two-image50111937" TargetMode="Externa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Relationship Id="rId9" Type="http://schemas.openxmlformats.org/officeDocument/2006/relationships/hyperlink" Target="https://1lifehypnotherapy.co.uk/hypnotherapy-trends-for-2025/hypnotherapy-blog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reamstime.com/stock-photography-smiling-medical-doctor-woman-stethoscope-isolated-over-white-background-image35552912" TargetMode="External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england.nhs.uk/long-read/ensuring-equity-of-access-to-care-when-redesigning-dermatology-pathways/" TargetMode="External"/><Relationship Id="rId3" Type="http://schemas.openxmlformats.org/officeDocument/2006/relationships/hyperlink" Target="https://ico.org.uk/for-organisations/uk-gdpr-guidance-and-resources/artificial-intelligence/guidance-on-ai-and-data-protection/" TargetMode="External"/><Relationship Id="rId7" Type="http://schemas.openxmlformats.org/officeDocument/2006/relationships/hyperlink" Target="https://www.england.nhs.uk/long-read/a-teledermatology-roadmap-implementing-safe-and-effective-teledermatology-triage-pathways-and-processes/" TargetMode="External"/><Relationship Id="rId2" Type="http://schemas.openxmlformats.org/officeDocument/2006/relationships/hyperlink" Target="https://www.cancerresearchuk.org/about-cancer/causes-of-cancer/sun-uv-and-cancer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nice.org.uk/guidance/htg746/resources/resource-impact-summary-report-15430914685" TargetMode="External"/><Relationship Id="rId11" Type="http://schemas.openxmlformats.org/officeDocument/2006/relationships/hyperlink" Target="https://doi.org/10.3310/GJMS0317" TargetMode="External"/><Relationship Id="rId5" Type="http://schemas.openxmlformats.org/officeDocument/2006/relationships/hyperlink" Target="https://www.nice.org.uk/guidance/htg746" TargetMode="External"/><Relationship Id="rId10" Type="http://schemas.openxmlformats.org/officeDocument/2006/relationships/hyperlink" Target="https://doi.org/10.3389/fmed.2023.126484" TargetMode="External"/><Relationship Id="rId4" Type="http://schemas.openxmlformats.org/officeDocument/2006/relationships/hyperlink" Target="https://www.gov.uk/government/publications/software-and-artificial-intelligence-ai-as-a-medical-device/software-and-artificial-intelligence-ai-as-a-medical-device" TargetMode="External"/><Relationship Id="rId9" Type="http://schemas.openxmlformats.org/officeDocument/2006/relationships/hyperlink" Target="https://www.england.nhs.uk/elective-care/best-practice-solutions/ai-based-skin-lesion-analysis-technology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838A02-EC0D-70B7-BCBE-F63560DE3A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44720" y="132080"/>
            <a:ext cx="7335520" cy="2499360"/>
          </a:xfrm>
        </p:spPr>
        <p:txBody>
          <a:bodyPr>
            <a:normAutofit/>
          </a:bodyPr>
          <a:lstStyle/>
          <a:p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DERM: Deep Ensemble for</a:t>
            </a:r>
            <a:b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Recognition of Malignancy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29B33CB-B975-38DA-C016-B70D36F4C9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7680" y="1910080"/>
            <a:ext cx="11521440" cy="1188720"/>
          </a:xfrm>
        </p:spPr>
        <p:txBody>
          <a:bodyPr/>
          <a:lstStyle/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Critical evaluation of AI-assisted smartphone dermoscopy in NHS skin cancer pathways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94159F4-6904-C5A1-F9C4-665B5DE145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60" y="290830"/>
            <a:ext cx="4521200" cy="1714500"/>
          </a:xfrm>
          <a:prstGeom prst="rect">
            <a:avLst/>
          </a:prstGeom>
        </p:spPr>
      </p:pic>
      <p:graphicFrame>
        <p:nvGraphicFramePr>
          <p:cNvPr id="17" name="Content Placeholder 6">
            <a:extLst>
              <a:ext uri="{FF2B5EF4-FFF2-40B4-BE49-F238E27FC236}">
                <a16:creationId xmlns:a16="http://schemas.microsoft.com/office/drawing/2014/main" id="{524CFD01-4067-3AA0-DF2B-22D38DB97D6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40914714"/>
              </p:ext>
            </p:extLst>
          </p:nvPr>
        </p:nvGraphicFramePr>
        <p:xfrm>
          <a:off x="1189802" y="3098800"/>
          <a:ext cx="10636438" cy="36271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3490728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D1942232-83D0-49E2-AF9B-1F97E3C1EF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9E70D72-6E23-4015-A4A6-85C120C191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C28A977F-B603-4D81-B0FC-C8DE048A79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05" y="-1"/>
            <a:ext cx="3362070" cy="2522848"/>
            <a:chOff x="-305" y="-1"/>
            <a:chExt cx="3832880" cy="2876136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0183CE8C-E039-4B2F-A36E-5FD5CD5DE1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3EB77281-FAB4-40D0-B3F3-264EC4AB20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815E59F3-75FC-494F-8737-5F00A4964F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43ADDCFA-B066-4D79-AB71-062E66E58F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id="{BA1E1470-CD10-6B90-16B9-8FEBAFDFAA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0985" y="201084"/>
            <a:ext cx="8391489" cy="2161444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2F740B-3ACC-D098-F163-D1F8BC1A1F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0491" y="2827419"/>
            <a:ext cx="10573580" cy="3227626"/>
          </a:xfrm>
        </p:spPr>
        <p:txBody>
          <a:bodyPr anchor="ctr">
            <a:normAutofit/>
          </a:bodyPr>
          <a:lstStyle/>
          <a:p>
            <a:pPr marL="0" indent="0" algn="just">
              <a:buNone/>
            </a:pPr>
            <a:r>
              <a:rPr lang="en-GB" sz="3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Sources were checked against UK guidance and research. The presentation follows the Component 2 template: introduction, impacts, challenges, recommendations, conclusion and references. AI was not used as a substitute for understanding the topic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C78D9229-E61D-4FEE-8321-2F8B64A8CA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 flipH="1">
            <a:off x="10186037" y="4852038"/>
            <a:ext cx="2151670" cy="1860256"/>
            <a:chOff x="-305" y="-4155"/>
            <a:chExt cx="2514948" cy="2174333"/>
          </a:xfrm>
        </p:grpSpPr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1FDD3CCB-26A3-4D79-AEB6-7A60CF980D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E9AC4470-5113-4709-B29F-CDB937F254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3E0D146C-9DAB-421E-AE88-5F854BF3F7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12EB32A5-4408-4F6C-84B2-F9A908237A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9249479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AAC75CF-6807-D4B3-AD96-DA845F6903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527C37F6-70DB-EAE6-5F8C-C592C4FFD7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B1BFF65-A45D-88FD-FC86-C3EAB1C270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2373677C-0A6D-C24A-F7B7-89A9011ABE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05" y="-1"/>
            <a:ext cx="3362070" cy="2522848"/>
            <a:chOff x="-305" y="-1"/>
            <a:chExt cx="3832880" cy="2876136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8FE86431-1CE9-8F7F-7948-148762CF3D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019634F2-E0BD-4F6B-1FD3-B04C6BD21C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FED3FC90-6F3C-E901-E976-C4834A3C44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1E9795C3-0AE9-87ED-8056-4E5E81E0DF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3BD8E8-E20C-9A2C-A08F-E02FAE4A60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55" y="3210560"/>
            <a:ext cx="7768846" cy="2844485"/>
          </a:xfrm>
        </p:spPr>
        <p:txBody>
          <a:bodyPr anchor="ctr">
            <a:normAutofit fontScale="85000" lnSpcReduction="20000"/>
          </a:bodyPr>
          <a:lstStyle/>
          <a:p>
            <a:pPr marL="0" indent="0" algn="just">
              <a:buNone/>
            </a:pPr>
            <a:r>
              <a:rPr lang="en-GB" sz="2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DERM is an artificial intelligence (AI) medical device implemented within NHS teledermatology services</a:t>
            </a:r>
          </a:p>
          <a:p>
            <a:pPr marL="0" indent="0" algn="just">
              <a:buNone/>
            </a:pPr>
            <a:endParaRPr lang="en-GB" sz="26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GB" sz="2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Clinical staff obtain dermoscopic images of skin lesions using a smartphone equipped with a specialized lens</a:t>
            </a:r>
          </a:p>
          <a:p>
            <a:pPr marL="0" indent="0" algn="just">
              <a:buNone/>
            </a:pPr>
            <a:endParaRPr lang="en-GB" sz="26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GB" sz="2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device facilitates triage following general practitioner (GP) referral and is not intended for patient self-diagnosis</a:t>
            </a:r>
          </a:p>
          <a:p>
            <a:pPr marL="0" indent="0" algn="just">
              <a:buNone/>
            </a:pPr>
            <a:r>
              <a:rPr lang="en-GB" sz="2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(NICE, 2025a; NHS England, 2026)</a:t>
            </a:r>
          </a:p>
          <a:p>
            <a:pPr marL="0" indent="0" algn="just">
              <a:buNone/>
            </a:pPr>
            <a:endParaRPr lang="en-GB" sz="3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B7ADA474-5805-3BEE-B0B7-E027F11920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 flipH="1">
            <a:off x="10186037" y="4852038"/>
            <a:ext cx="2151670" cy="1860256"/>
            <a:chOff x="-305" y="-4155"/>
            <a:chExt cx="2514948" cy="2174333"/>
          </a:xfrm>
        </p:grpSpPr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86A2D88F-4290-2188-99C9-372782A7D3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252465D0-E311-A90E-6014-BA7D9BCD34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AB43A488-D4B8-D21F-AC09-D4FC838036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2969FA5B-CF23-FD20-EBE9-5D7F51224D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A6A428D8-48D8-5106-6106-C1BB69886C38}"/>
              </a:ext>
            </a:extLst>
          </p:cNvPr>
          <p:cNvSpPr txBox="1"/>
          <p:nvPr/>
        </p:nvSpPr>
        <p:spPr>
          <a:xfrm>
            <a:off x="3489186" y="202790"/>
            <a:ext cx="445593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  <a:br>
              <a:rPr lang="en-GB" sz="360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>
                <a:latin typeface="Arial" panose="020B0604020202020204" pitchFamily="34" charset="0"/>
                <a:cs typeface="Arial" panose="020B0604020202020204" pitchFamily="34" charset="0"/>
              </a:rPr>
              <a:t>What is DERM?</a:t>
            </a:r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195FCD1-86D1-11AB-3888-1DE34670C0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61511" y="3014003"/>
            <a:ext cx="3584759" cy="100592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F3BF3EB-0F0B-EC03-DE54-F4F4CA4598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41563" y="1516920"/>
            <a:ext cx="1207113" cy="100592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C32D8A8-E172-08E8-2AE5-2FB926E943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74934" y="1516920"/>
            <a:ext cx="1207113" cy="1005927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DD8708F7-4A51-A0CB-2F9A-849140E2C10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08305" y="1516920"/>
            <a:ext cx="1249788" cy="1005927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453A24D-A578-1090-86AA-313610E59A3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25767" y="1605909"/>
            <a:ext cx="1611078" cy="1116509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35FFEDAF-3B19-D3B9-2AE5-FFF15F3BEAD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77845" y="4627892"/>
            <a:ext cx="3208403" cy="162214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5B90017-1204-B318-9C13-AA3C1DF16959}"/>
              </a:ext>
            </a:extLst>
          </p:cNvPr>
          <p:cNvSpPr txBox="1"/>
          <p:nvPr/>
        </p:nvSpPr>
        <p:spPr>
          <a:xfrm>
            <a:off x="2219080" y="2709764"/>
            <a:ext cx="34980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dirty="0"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https://www.mistrymedical.com/dermlite-foto-x-dermoscopy-lens-de-l-dlfx</a:t>
            </a:r>
            <a:endParaRPr lang="en-US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A9E36A4-7907-5538-6DA4-1EF987CC6EF3}"/>
              </a:ext>
            </a:extLst>
          </p:cNvPr>
          <p:cNvSpPr txBox="1"/>
          <p:nvPr/>
        </p:nvSpPr>
        <p:spPr>
          <a:xfrm>
            <a:off x="8926286" y="6389914"/>
            <a:ext cx="134203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dirty="0"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https://www.dermlens.net</a:t>
            </a:r>
            <a:endParaRPr lang="en-US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59178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8B08624-20F3-1BC9-5D4F-64A7221904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F692A36-6D58-388A-4BA4-341BAA213B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F1C054C-5FB4-DE26-8AB3-FEEB2A5A5F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8AAF2472-6E53-8F50-823E-BE98C08F08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05" y="-1"/>
            <a:ext cx="3362070" cy="2522848"/>
            <a:chOff x="-305" y="-1"/>
            <a:chExt cx="3832880" cy="2876136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AE185AFD-257B-F6BC-A26A-F2F518AFEF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76CA620D-B2B7-E7E3-6A20-B8BDF454DC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976DA605-4EAC-F6F7-7B5F-14905CC095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AEA4BC7E-8C14-626D-BAE9-14EAE2219F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D8EA29-5EF8-48C8-9A37-E7A5108CE6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55" y="2522848"/>
            <a:ext cx="7352286" cy="4142112"/>
          </a:xfrm>
        </p:spPr>
        <p:txBody>
          <a:bodyPr anchor="ctr">
            <a:normAutofit/>
          </a:bodyPr>
          <a:lstStyle/>
          <a:p>
            <a:pPr algn="just"/>
            <a:r>
              <a:rPr lang="en-GB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NHS England is optimistic about capacity gains, but NICE asks for more evidence before wide adoption.</a:t>
            </a:r>
          </a:p>
          <a:p>
            <a:pPr algn="just"/>
            <a:r>
              <a:rPr lang="en-GB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Workforce benefit depends on adequate training, systematic audit and allocation of protected time for virtual review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50">
                <a:solidFill>
                  <a:srgbClr val="555555"/>
                </a:solidFill>
                <a:latin typeface="Arial"/>
              </a:defRPr>
            </a:pPr>
            <a:r>
              <a:rPr lang="en-GB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There is a risk of automation bias if staff rely on   algorithmic outputs without applying clinical judgment </a:t>
            </a: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555555"/>
                </a:solidFill>
                <a:effectLst/>
                <a:uLnTx/>
                <a:uFillTx/>
                <a:latin typeface="Arial"/>
              </a:rPr>
              <a:t>(NHS England, 2023a; NHS England, n.d.; NICE, 2025a; MHRA, 2025)</a:t>
            </a:r>
          </a:p>
          <a:p>
            <a:pPr marL="0" indent="0" algn="just">
              <a:buNone/>
            </a:pPr>
            <a:endParaRPr lang="en-GB" sz="10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GB" sz="3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A83AB6C8-B9B6-A0E9-4F4F-22B7865BD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 flipH="1">
            <a:off x="10186037" y="4852038"/>
            <a:ext cx="2151670" cy="1860256"/>
            <a:chOff x="-305" y="-4155"/>
            <a:chExt cx="2514948" cy="2174333"/>
          </a:xfrm>
        </p:grpSpPr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6482A00D-151D-B746-C2C3-476B196AC5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9DC307C6-8DA2-32C8-E261-EA02DA2C82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13FB3C19-0935-860D-66BE-2B9C6CC05A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D3E81532-D0BB-F62C-2BBF-A8B7449817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2A3C8B2D-E766-2830-1935-1E96DE5E2EEB}"/>
              </a:ext>
            </a:extLst>
          </p:cNvPr>
          <p:cNvSpPr txBox="1"/>
          <p:nvPr/>
        </p:nvSpPr>
        <p:spPr>
          <a:xfrm>
            <a:off x="3438233" y="0"/>
            <a:ext cx="8647355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Impact on Workforce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DERM changes roles — it does not replace staff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C155AC2-759C-0996-1CD7-02A26DDA30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8002" y="1200492"/>
            <a:ext cx="2487384" cy="120711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EC13647-168E-ECC5-7E7F-7A2F327484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26068" y="1219340"/>
            <a:ext cx="2487384" cy="120711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5D031F14-2023-9EA9-7ED5-E9397247FDF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74134" y="1256343"/>
            <a:ext cx="2487384" cy="1207113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E8242D36-572C-3D1F-ACF5-DD2E5D5A888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13452" y="3086230"/>
            <a:ext cx="3612788" cy="301534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35F8AD9-BBAC-C8FC-DD70-D64C4847A556}"/>
              </a:ext>
            </a:extLst>
          </p:cNvPr>
          <p:cNvSpPr txBox="1"/>
          <p:nvPr/>
        </p:nvSpPr>
        <p:spPr>
          <a:xfrm>
            <a:off x="6710751" y="6157130"/>
            <a:ext cx="548419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dirty="0">
                <a:hlinkClick r:id="rId7"/>
              </a:rPr>
              <a:t>https://thedevonshireclinic.co.uk/how-ai-is-transforming-skin-cancer-detection-from-dermoscopy-to-teledermatology/</a:t>
            </a:r>
            <a:endParaRPr lang="en-US" sz="800" dirty="0"/>
          </a:p>
          <a:p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11388868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7A8B26B-121C-43ED-1455-B68C50B4CD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8AE1929E-81B2-CFFC-D937-936827A5F9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A25652A-4FD3-3045-62B1-541F3114E0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628B95EC-FB59-1250-0B3C-8D37827343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05" y="-1"/>
            <a:ext cx="3362070" cy="2522848"/>
            <a:chOff x="-305" y="-1"/>
            <a:chExt cx="3832880" cy="2876136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84AFF196-C240-CCC3-26A7-864C7A20F4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6962C60-D7A7-1CA4-10D9-83358547E7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7D420626-A1E1-B363-BFA3-41496F97DB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2EF8FBFB-F1FC-2F38-F53B-0A37FB7F1F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A84FB1-487A-D384-A478-46382A312B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55" y="2738100"/>
            <a:ext cx="6739565" cy="4038620"/>
          </a:xfrm>
        </p:spPr>
        <p:txBody>
          <a:bodyPr anchor="ctr">
            <a:normAutofit/>
          </a:bodyPr>
          <a:lstStyle/>
          <a:p>
            <a:pPr marL="5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Arial" panose="020B0604020202020204" pitchFamily="34" charset="0"/>
              <a:buChar char="•"/>
              <a:tabLst/>
              <a:defRPr sz="1500">
                <a:solidFill>
                  <a:srgbClr val="191919"/>
                </a:solidFill>
                <a:latin typeface="Arial"/>
              </a:defRPr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</a:rPr>
              <a:t>DERM could help cut down on unneeded hospital visits and make it quicker to review higher-risk cases</a:t>
            </a:r>
          </a:p>
          <a:p>
            <a:pPr marL="5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Arial" panose="020B0604020202020204" pitchFamily="34" charset="0"/>
              <a:buChar char="•"/>
              <a:tabLst/>
              <a:defRPr sz="1500">
                <a:solidFill>
                  <a:srgbClr val="191919"/>
                </a:solidFill>
                <a:latin typeface="Arial"/>
              </a:defRPr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</a:rPr>
              <a:t>NICE estimates that around 25% of lesions might not be suitable, so both in-person visits and standard teledermatology are still necessary</a:t>
            </a:r>
          </a:p>
          <a:p>
            <a:pPr marL="5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Arial" panose="020B0604020202020204" pitchFamily="34" charset="0"/>
              <a:buChar char="•"/>
              <a:tabLst/>
              <a:defRPr sz="1500">
                <a:solidFill>
                  <a:srgbClr val="191919"/>
                </a:solidFill>
                <a:latin typeface="Arial"/>
              </a:defRPr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</a:rPr>
              <a:t>The main question is whether DERM offers any extra benefits compared to high-quality teledermatology by itself </a:t>
            </a:r>
          </a:p>
          <a:p>
            <a:pPr marL="30000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None/>
              <a:tabLst/>
              <a:defRPr sz="1500">
                <a:solidFill>
                  <a:srgbClr val="191919"/>
                </a:solidFill>
                <a:latin typeface="Arial"/>
              </a:defRPr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</a:rPr>
              <a:t>(NHS England, </a:t>
            </a:r>
            <a:r>
              <a:rPr lang="en-GB" sz="1400" dirty="0">
                <a:solidFill>
                  <a:srgbClr val="191919"/>
                </a:solidFill>
                <a:latin typeface="Arial"/>
              </a:rPr>
              <a:t>2026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</a:rPr>
              <a:t>.; NICE, 2025a; NICE, 2025c)</a:t>
            </a:r>
          </a:p>
          <a:p>
            <a:pPr marL="5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Arial" panose="020B0604020202020204" pitchFamily="34" charset="0"/>
              <a:buChar char="•"/>
              <a:tabLst/>
              <a:defRPr sz="1500">
                <a:solidFill>
                  <a:srgbClr val="191919"/>
                </a:solidFill>
                <a:latin typeface="Arial"/>
              </a:defRPr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191919"/>
              </a:solidFill>
              <a:effectLst/>
              <a:uLnTx/>
              <a:uFillTx/>
              <a:latin typeface="Arial"/>
            </a:endParaRPr>
          </a:p>
          <a:p>
            <a:pPr marL="0" indent="0" algn="just">
              <a:buNone/>
            </a:pPr>
            <a:endParaRPr lang="en-GB" sz="10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GB" sz="3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33F5FC48-1F01-BE0F-3C50-90D60BE241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 flipH="1">
            <a:off x="10186037" y="4852038"/>
            <a:ext cx="2151670" cy="1860256"/>
            <a:chOff x="-305" y="-4155"/>
            <a:chExt cx="2514948" cy="2174333"/>
          </a:xfrm>
        </p:grpSpPr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35F92F2C-EC46-975E-6335-09671EA80A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1417194D-08FC-EBF0-1117-D65B3E6A09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689EEF57-7801-6301-8286-87697F3F82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8726BB10-C5F1-492C-020A-F171248B24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9D76DCFE-1411-415C-F094-B0A2A5BEB228}"/>
              </a:ext>
            </a:extLst>
          </p:cNvPr>
          <p:cNvSpPr txBox="1"/>
          <p:nvPr/>
        </p:nvSpPr>
        <p:spPr>
          <a:xfrm>
            <a:off x="1953492" y="0"/>
            <a:ext cx="9601199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600" b="1">
                <a:solidFill>
                  <a:srgbClr val="191919"/>
                </a:solidFill>
                <a:latin typeface="Arial"/>
              </a:defRPr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</a:rPr>
              <a:t>Impact on Service Delivery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>
                <a:solidFill>
                  <a:srgbClr val="555555"/>
                </a:solidFill>
                <a:latin typeface="Arial"/>
              </a:defRPr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555555"/>
                </a:solidFill>
                <a:effectLst/>
                <a:uLnTx/>
                <a:uFillTx/>
                <a:latin typeface="Arial"/>
              </a:rPr>
              <a:t>Potential improvement, but not guaranteed savings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D1A66FC-4B94-61FD-AF19-2FF544679C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1498" y="1364508"/>
            <a:ext cx="2487384" cy="115834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DD1F7AF-4657-3986-CF9C-D07CE077FB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03547" y="1364508"/>
            <a:ext cx="2487384" cy="115834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2D2970C-7992-02C1-890B-60D3C2BAE18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60772" y="1364508"/>
            <a:ext cx="2487384" cy="115834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DC8844D1-333B-6AD7-90B8-B83493C6074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70907" y="3188701"/>
            <a:ext cx="3393000" cy="259346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E837662-BADE-0DE3-5C34-C941819947D9}"/>
              </a:ext>
            </a:extLst>
          </p:cNvPr>
          <p:cNvSpPr txBox="1"/>
          <p:nvPr/>
        </p:nvSpPr>
        <p:spPr>
          <a:xfrm>
            <a:off x="8018831" y="5811991"/>
            <a:ext cx="206498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dirty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https://dermicus.com/us/teledermatology/</a:t>
            </a:r>
            <a:endParaRPr lang="en-US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67664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A64F03E-4A09-1772-324B-1AB769217F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D27E0FC-64B0-FE5A-66D9-1CD49FC3E3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30BFE19-E855-3EE2-EE84-6A2C1EAB00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30C0F217-8A26-AB5D-4185-27FB1A765F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05" y="-1"/>
            <a:ext cx="3362070" cy="2522848"/>
            <a:chOff x="-305" y="-1"/>
            <a:chExt cx="3832880" cy="2876136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24F0F29A-89A0-6044-53BE-9EF090D07E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86DE8CC2-7720-94EC-2146-4A7E72FE6E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0B0A95E8-D8A4-0107-98DC-AEC5F7CF73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DDB23AA3-278C-C8FB-ED14-01AB265DCD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5F272F-2824-48D7-4A4D-1B40266414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55" y="2738100"/>
            <a:ext cx="6739565" cy="4038620"/>
          </a:xfrm>
        </p:spPr>
        <p:txBody>
          <a:bodyPr anchor="ctr">
            <a:normAutofit/>
          </a:bodyPr>
          <a:lstStyle/>
          <a:p>
            <a:pPr marL="0" indent="0" algn="just">
              <a:buNone/>
            </a:pPr>
            <a:endParaRPr lang="en-GB" sz="10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GB" sz="3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D51E28CB-3E84-8710-48F0-1C7116F30E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 flipH="1">
            <a:off x="10186037" y="4852038"/>
            <a:ext cx="2151670" cy="1860256"/>
            <a:chOff x="-305" y="-4155"/>
            <a:chExt cx="2514948" cy="2174333"/>
          </a:xfrm>
        </p:grpSpPr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8B3785EE-512C-7221-8BA9-4720CFB91A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AD137C70-1869-1943-D087-FEB75A3473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19475BA0-5274-DA51-8F9F-9921686C0A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E225351A-545B-AEFC-3251-10E2B80249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7A782955-53FB-5E8D-AEDA-704D5EB354AD}"/>
              </a:ext>
            </a:extLst>
          </p:cNvPr>
          <p:cNvSpPr txBox="1"/>
          <p:nvPr/>
        </p:nvSpPr>
        <p:spPr>
          <a:xfrm>
            <a:off x="1953492" y="0"/>
            <a:ext cx="9601199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2600" b="1">
                <a:solidFill>
                  <a:srgbClr val="191919"/>
                </a:solidFill>
                <a:latin typeface="Arial"/>
              </a:defRPr>
            </a:pPr>
            <a:r>
              <a:rPr lang="en-GB" sz="2800" dirty="0"/>
              <a:t>Impact on Patients</a:t>
            </a:r>
          </a:p>
          <a:p>
            <a:pPr algn="ctr">
              <a:defRPr sz="1400">
                <a:solidFill>
                  <a:srgbClr val="555555"/>
                </a:solidFill>
                <a:latin typeface="Arial"/>
              </a:defRPr>
            </a:pPr>
            <a:r>
              <a:rPr lang="en-GB" sz="2800" dirty="0"/>
              <a:t>Faster access must still feel safe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034F591-21BB-A81F-B2DD-BE4D2DE807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5532" y="1159746"/>
            <a:ext cx="3584759" cy="124978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09725B3-BA18-F741-61AA-B363ABD62D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3212" y="1128745"/>
            <a:ext cx="3584759" cy="1249788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4CE4E32C-CDF9-7539-E6E1-763A339DDC74}"/>
              </a:ext>
            </a:extLst>
          </p:cNvPr>
          <p:cNvSpPr txBox="1"/>
          <p:nvPr/>
        </p:nvSpPr>
        <p:spPr>
          <a:xfrm>
            <a:off x="3554" y="3108959"/>
            <a:ext cx="7260846" cy="33650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Potential benefits include local appointments, reduced waiting times, decreased travel requirements, and a lower likelihood of unnecessary diagnostic tests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Patients should receive clear explanations of their results as well as comprehensive safety-netting advice following discharge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Informed consent must be obtained prior to the analysis of medical images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50">
                <a:solidFill>
                  <a:srgbClr val="555555"/>
                </a:solidFill>
                <a:latin typeface="Arial"/>
              </a:defRPr>
            </a:pPr>
            <a:endParaRPr kumimoji="0" lang="en-GB" sz="850" b="0" i="0" u="none" strike="noStrike" kern="1200" cap="none" spc="0" normalizeH="0" baseline="0" noProof="0" dirty="0">
              <a:ln>
                <a:noFill/>
              </a:ln>
              <a:solidFill>
                <a:srgbClr val="555555"/>
              </a:solidFill>
              <a:effectLst/>
              <a:uLnTx/>
              <a:uFillTx/>
              <a:latin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50">
                <a:solidFill>
                  <a:srgbClr val="555555"/>
                </a:solidFill>
                <a:latin typeface="Arial"/>
              </a:defRPr>
            </a:pPr>
            <a:endParaRPr kumimoji="0" lang="en-GB" sz="850" b="0" i="0" u="none" strike="noStrike" kern="1200" cap="none" spc="0" normalizeH="0" baseline="0" noProof="0" dirty="0">
              <a:ln>
                <a:noFill/>
              </a:ln>
              <a:solidFill>
                <a:srgbClr val="555555"/>
              </a:solidFill>
              <a:effectLst/>
              <a:uLnTx/>
              <a:uFillTx/>
              <a:latin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50">
                <a:solidFill>
                  <a:srgbClr val="555555"/>
                </a:solidFill>
                <a:latin typeface="Arial"/>
              </a:defRPr>
            </a:pPr>
            <a:r>
              <a:rPr kumimoji="0" lang="en-GB" sz="850" b="0" i="0" u="none" strike="noStrike" kern="1200" cap="none" spc="0" normalizeH="0" baseline="0" noProof="0" dirty="0">
                <a:ln>
                  <a:noFill/>
                </a:ln>
                <a:solidFill>
                  <a:srgbClr val="555555"/>
                </a:solidFill>
                <a:effectLst/>
                <a:uLnTx/>
                <a:uFillTx/>
                <a:latin typeface="Arial"/>
              </a:rPr>
              <a:t>(NICE, 2025a; NHS England, </a:t>
            </a:r>
            <a:r>
              <a:rPr lang="en-GB" sz="850" dirty="0">
                <a:solidFill>
                  <a:srgbClr val="555555"/>
                </a:solidFill>
                <a:latin typeface="Arial"/>
              </a:rPr>
              <a:t>2026</a:t>
            </a:r>
            <a:r>
              <a:rPr kumimoji="0" lang="en-GB" sz="850" b="0" i="0" u="none" strike="noStrike" kern="1200" cap="none" spc="0" normalizeH="0" baseline="0" noProof="0" dirty="0">
                <a:ln>
                  <a:noFill/>
                </a:ln>
                <a:solidFill>
                  <a:srgbClr val="555555"/>
                </a:solidFill>
                <a:effectLst/>
                <a:uLnTx/>
                <a:uFillTx/>
                <a:latin typeface="Arial"/>
              </a:rPr>
              <a:t>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50">
                <a:solidFill>
                  <a:srgbClr val="555555"/>
                </a:solidFill>
                <a:latin typeface="Arial"/>
              </a:defRPr>
            </a:pPr>
            <a:endParaRPr lang="en-GB" sz="850" dirty="0">
              <a:solidFill>
                <a:srgbClr val="555555"/>
              </a:solidFill>
              <a:latin typeface="Arial"/>
            </a:endParaRP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6F60473B-FDB2-CA14-8C9C-8E0EA61EDC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54413" y="2775149"/>
            <a:ext cx="2873558" cy="1577086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11B76D74-B16E-D288-3FCC-0E551EAFE8D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54413" y="4705809"/>
            <a:ext cx="2873558" cy="179861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1636707-C389-6C5B-21B0-4E98781B3EDC}"/>
              </a:ext>
            </a:extLst>
          </p:cNvPr>
          <p:cNvSpPr txBox="1"/>
          <p:nvPr/>
        </p:nvSpPr>
        <p:spPr>
          <a:xfrm>
            <a:off x="8250260" y="4387078"/>
            <a:ext cx="287771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dirty="0">
                <a:hlinkClick r:id="rId6"/>
              </a:rPr>
              <a:t>https://renascancederm.com/skin-cancer-treatment-fairfax/</a:t>
            </a:r>
            <a:endParaRPr lang="en-US" sz="800" dirty="0"/>
          </a:p>
          <a:p>
            <a:endParaRPr lang="en-US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B0525FC-E3D4-FACF-36D8-4E8661CCA346}"/>
              </a:ext>
            </a:extLst>
          </p:cNvPr>
          <p:cNvSpPr txBox="1"/>
          <p:nvPr/>
        </p:nvSpPr>
        <p:spPr>
          <a:xfrm>
            <a:off x="8158888" y="6477992"/>
            <a:ext cx="296908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dirty="0">
                <a:hlinkClick r:id="rId7"/>
              </a:rPr>
              <a:t>https://www.medisave.co.uk/collections/dermatology?page=6</a:t>
            </a:r>
            <a:endParaRPr lang="en-US" sz="800" dirty="0"/>
          </a:p>
          <a:p>
            <a:endParaRPr lang="en-US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50386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C93AF2B-E033-12EC-56B1-C730122BCB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50A0687-F7EA-5257-7667-31AC865BE8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5E78EDA-854E-C050-8DA6-3DB601DAA0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F4E043FD-F3FB-BEEE-E912-DEA1362648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05" y="-1"/>
            <a:ext cx="3362070" cy="2522848"/>
            <a:chOff x="-305" y="-1"/>
            <a:chExt cx="3832880" cy="2876136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B491305D-1620-07A5-53CD-90A22A90BC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11629863-7E74-C127-760D-2643A5231B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E3EF23C7-1974-317D-96D0-046BE114AD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236110FE-C8F9-921D-8726-F499E8CA9F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DF3C44-4760-A05B-9C02-851D0264CA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55" y="2738100"/>
            <a:ext cx="6739565" cy="4038620"/>
          </a:xfrm>
        </p:spPr>
        <p:txBody>
          <a:bodyPr anchor="ctr">
            <a:normAutofit/>
          </a:bodyPr>
          <a:lstStyle/>
          <a:p>
            <a:pPr marL="0" indent="0" algn="just">
              <a:buNone/>
            </a:pPr>
            <a:endParaRPr lang="en-GB" sz="10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GB" sz="3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AABB8A24-1B77-FDE9-476C-74D848DC1A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 flipH="1">
            <a:off x="10186037" y="4852038"/>
            <a:ext cx="2151670" cy="1860256"/>
            <a:chOff x="-305" y="-4155"/>
            <a:chExt cx="2514948" cy="2174333"/>
          </a:xfrm>
        </p:grpSpPr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062AC470-77D2-BBB1-E6A6-72964463FD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2730DD0B-6CB4-657D-83D2-7AAA5CA3B5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03E36C46-D8D2-C141-FA7D-BBFFA8FCED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EC50D9B1-D005-6126-6566-138818918C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0EF61BD2-499F-7C12-4D52-46242D79EEBC}"/>
              </a:ext>
            </a:extLst>
          </p:cNvPr>
          <p:cNvSpPr txBox="1"/>
          <p:nvPr/>
        </p:nvSpPr>
        <p:spPr>
          <a:xfrm>
            <a:off x="1953492" y="0"/>
            <a:ext cx="9601199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2600" b="1">
                <a:solidFill>
                  <a:srgbClr val="191919"/>
                </a:solidFill>
                <a:latin typeface="Arial"/>
              </a:defRPr>
            </a:pPr>
            <a:r>
              <a:rPr lang="en-GB" sz="2800" dirty="0"/>
              <a:t>Impact on Community</a:t>
            </a:r>
          </a:p>
          <a:p>
            <a:pPr algn="ctr">
              <a:defRPr sz="2600" b="1">
                <a:solidFill>
                  <a:srgbClr val="191919"/>
                </a:solidFill>
                <a:latin typeface="Arial"/>
              </a:defRPr>
            </a:pPr>
            <a:r>
              <a:rPr lang="en-GB" sz="2800" dirty="0"/>
              <a:t>Care closer to home — planned around local needs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1F80CCB-4E50-FA06-CA0C-2590542967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9815" y="1191692"/>
            <a:ext cx="2444708" cy="143878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A306B08-7BC4-0C32-0AF3-6434ADBDC2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31737" y="1224136"/>
            <a:ext cx="2444708" cy="143268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F8269F3-596B-62D4-F779-3D295BA5FF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23659" y="1261423"/>
            <a:ext cx="2438611" cy="143268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9B66807B-73F8-E002-EB0E-174EFB8B9EC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63177" y="3366343"/>
            <a:ext cx="3368184" cy="2661248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D129E74F-194C-5B6F-A03D-FC085AC201FA}"/>
              </a:ext>
            </a:extLst>
          </p:cNvPr>
          <p:cNvSpPr txBox="1"/>
          <p:nvPr/>
        </p:nvSpPr>
        <p:spPr>
          <a:xfrm>
            <a:off x="100821" y="3487293"/>
            <a:ext cx="8572442" cy="25237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sz="2400" dirty="0"/>
              <a:t>Rural areas may need local image hubs; urban areas may need interpreters and culturally appropriate information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sz="2400" dirty="0"/>
              <a:t>Digital exclusion can still happen through online bookings, results or language barriers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sz="2400" dirty="0"/>
              <a:t>Co-production with patients, carers and community groups helps avoid widening inequalities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(NHS England, 2023a; NHS England, 2023c; Cancer Research UK, n.d.)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FDC9673-CAB1-A836-8DFD-2A51135CD928}"/>
              </a:ext>
            </a:extLst>
          </p:cNvPr>
          <p:cNvSpPr txBox="1"/>
          <p:nvPr/>
        </p:nvSpPr>
        <p:spPr>
          <a:xfrm>
            <a:off x="7936302" y="6107502"/>
            <a:ext cx="405431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dirty="0">
                <a:hlinkClick r:id="rId6"/>
              </a:rPr>
              <a:t>https://www.uhb.nhs.uk/about/sites/south-birmingham-community-diagnostic-centre/</a:t>
            </a:r>
            <a:endParaRPr lang="en-US" sz="800" dirty="0"/>
          </a:p>
          <a:p>
            <a:endParaRPr lang="en-US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31600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FBEA523-A1EF-F15B-FFB5-45EB8ECD81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4EC495C-C1BD-3D09-BAE1-A7AA19A19B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6E88F02-3345-24C9-9E0D-C6631B0A00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190747E7-E0B6-AC64-F696-F85F5A7630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05" y="-1"/>
            <a:ext cx="3362070" cy="2522848"/>
            <a:chOff x="-305" y="-1"/>
            <a:chExt cx="3832880" cy="2876136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4E183042-E66F-280A-5406-A3B428BEA2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E6149BD-8A74-C367-FD24-2C8145606B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7BA06F43-CA5C-940A-EE76-7B9B388E7A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F414525C-2DA0-728A-B02C-5A7C0613C6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699310-ED24-A6CC-B8F2-61BF5C6465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314" y="1859281"/>
            <a:ext cx="5857241" cy="3737494"/>
          </a:xfrm>
        </p:spPr>
        <p:txBody>
          <a:bodyPr anchor="ctr">
            <a:normAutofit/>
          </a:bodyPr>
          <a:lstStyle/>
          <a:p>
            <a:pPr marL="5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Arial" panose="020B0604020202020204" pitchFamily="34" charset="0"/>
              <a:buChar char="•"/>
              <a:tabLst/>
              <a:defRPr sz="1420">
                <a:solidFill>
                  <a:srgbClr val="191919"/>
                </a:solidFill>
                <a:latin typeface="Arial"/>
              </a:defRPr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</a:rPr>
              <a:t>Evidence base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</a:rPr>
              <a:t>: The current evidence is promising but remains limited; not enough direct comparison with mature teledermatology.</a:t>
            </a:r>
          </a:p>
          <a:p>
            <a:pPr marL="5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Arial" panose="020B0604020202020204" pitchFamily="34" charset="0"/>
              <a:buChar char="•"/>
              <a:tabLst/>
              <a:defRPr sz="1420">
                <a:solidFill>
                  <a:srgbClr val="191919"/>
                </a:solidFill>
                <a:latin typeface="Arial"/>
              </a:defRPr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</a:rPr>
              <a:t>Clinical risk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</a:rPr>
              <a:t>: missed cancers diagnoses are possible, so safety-netting procedures and audit are essential.</a:t>
            </a:r>
          </a:p>
          <a:p>
            <a:pPr marL="5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Arial" panose="020B0604020202020204" pitchFamily="34" charset="0"/>
              <a:buChar char="•"/>
              <a:tabLst/>
              <a:defRPr sz="1420">
                <a:solidFill>
                  <a:srgbClr val="191919"/>
                </a:solidFill>
                <a:latin typeface="Arial"/>
              </a:defRPr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</a:rPr>
              <a:t>Equity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</a:rPr>
              <a:t>: limited evidence across darker skin tones </a:t>
            </a:r>
            <a:r>
              <a:rPr kumimoji="0" lang="en-GB" sz="800" b="0" i="0" u="none" strike="noStrike" kern="1200" cap="none" spc="0" normalizeH="0" baseline="0" noProof="0" dirty="0">
                <a:ln>
                  <a:noFill/>
                </a:ln>
                <a:solidFill>
                  <a:srgbClr val="555555"/>
                </a:solidFill>
                <a:effectLst/>
                <a:uLnTx/>
                <a:uFillTx/>
                <a:latin typeface="Arial"/>
              </a:rPr>
              <a:t>(NICE, 2025a; Thomas et al., 2023; Walton et al., 2026)</a:t>
            </a:r>
          </a:p>
          <a:p>
            <a:pPr marL="0" indent="0" algn="just">
              <a:buNone/>
            </a:pPr>
            <a:endParaRPr lang="en-GB" sz="10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GB" sz="3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38A93E36-6CD5-8FEA-A08E-BE4322B3FB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 flipH="1">
            <a:off x="10186037" y="4852038"/>
            <a:ext cx="2151670" cy="1860256"/>
            <a:chOff x="-305" y="-4155"/>
            <a:chExt cx="2514948" cy="2174333"/>
          </a:xfrm>
        </p:grpSpPr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5C9EAA25-12AE-C1B8-9B09-E20D8403D50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81D23816-8C00-3A9C-01DD-38701266D9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691C9889-1315-BD5A-B408-59FD6605A0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3A79EAD6-E447-796F-F7C5-888DB9A004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2EC76702-A400-4AB6-ACD6-4876DA03A7DA}"/>
              </a:ext>
            </a:extLst>
          </p:cNvPr>
          <p:cNvSpPr txBox="1"/>
          <p:nvPr/>
        </p:nvSpPr>
        <p:spPr>
          <a:xfrm>
            <a:off x="3799840" y="307221"/>
            <a:ext cx="6096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2600" b="1">
                <a:solidFill>
                  <a:srgbClr val="191919"/>
                </a:solidFill>
                <a:latin typeface="Arial"/>
              </a:defRPr>
            </a:pPr>
            <a:r>
              <a:rPr lang="en-GB" sz="2400" dirty="0"/>
              <a:t>Challenges of the Innovation</a:t>
            </a:r>
          </a:p>
          <a:p>
            <a:pPr algn="ctr">
              <a:defRPr sz="1400">
                <a:solidFill>
                  <a:srgbClr val="555555"/>
                </a:solidFill>
                <a:latin typeface="Arial"/>
              </a:defRPr>
            </a:pPr>
            <a:r>
              <a:rPr lang="en-GB" sz="2400" dirty="0"/>
              <a:t>Why cautious implementation is needed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53EB0C2-9863-C424-58BB-98549F3A0411}"/>
              </a:ext>
            </a:extLst>
          </p:cNvPr>
          <p:cNvSpPr txBox="1"/>
          <p:nvPr/>
        </p:nvSpPr>
        <p:spPr>
          <a:xfrm>
            <a:off x="5704840" y="1858761"/>
            <a:ext cx="6111240" cy="27622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Arial" panose="020B0604020202020204" pitchFamily="34" charset="0"/>
              <a:buChar char="•"/>
              <a:tabLst/>
              <a:defRPr sz="1420">
                <a:solidFill>
                  <a:srgbClr val="191919"/>
                </a:solidFill>
                <a:latin typeface="Arial"/>
              </a:defRPr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</a:rPr>
              <a:t>Cost-effectiveness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</a:rPr>
              <a:t>: £30 per assessment plus equipment, staff and IT costs.</a:t>
            </a:r>
          </a:p>
          <a:p>
            <a:pPr marL="5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Arial" panose="020B0604020202020204" pitchFamily="34" charset="0"/>
              <a:buChar char="•"/>
              <a:tabLst/>
              <a:defRPr sz="1420">
                <a:solidFill>
                  <a:srgbClr val="191919"/>
                </a:solidFill>
                <a:latin typeface="Arial"/>
              </a:defRPr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</a:rPr>
              <a:t>Data protection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</a:rPr>
              <a:t>: images are sensitive health data under UK GDPR and the Data Protection Act 2018.</a:t>
            </a:r>
          </a:p>
          <a:p>
            <a:pPr marL="5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Arial" panose="020B0604020202020204" pitchFamily="34" charset="0"/>
              <a:buChar char="•"/>
              <a:tabLst/>
              <a:defRPr sz="1420">
                <a:solidFill>
                  <a:srgbClr val="191919"/>
                </a:solidFill>
                <a:latin typeface="Arial"/>
              </a:defRPr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</a:rPr>
              <a:t>Governance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</a:rPr>
              <a:t>: Artificial intelligence (AI) medical devices are subject to regulatory oversight and require ongoing post-market monitoring</a:t>
            </a:r>
            <a:r>
              <a:rPr lang="en-GB" sz="2000" dirty="0">
                <a:solidFill>
                  <a:srgbClr val="191919"/>
                </a:solidFill>
                <a:latin typeface="Arial"/>
              </a:rPr>
              <a:t> </a:t>
            </a:r>
            <a:r>
              <a:rPr kumimoji="0" lang="en-GB" sz="850" b="0" i="0" u="none" strike="noStrike" kern="1200" cap="none" spc="0" normalizeH="0" baseline="0" noProof="0" dirty="0">
                <a:ln>
                  <a:noFill/>
                </a:ln>
                <a:solidFill>
                  <a:srgbClr val="555555"/>
                </a:solidFill>
                <a:effectLst/>
                <a:uLnTx/>
                <a:uFillTx/>
                <a:latin typeface="Arial"/>
              </a:rPr>
              <a:t>(NICE, 2025c; ICO, 2023; MHRA, 2025)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A466039A-C063-2BB4-D9B0-A451DF4344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77360" y="4725056"/>
            <a:ext cx="2854960" cy="188617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0C962B9-43E2-4B18-50F0-E7E26E52F3EB}"/>
              </a:ext>
            </a:extLst>
          </p:cNvPr>
          <p:cNvSpPr txBox="1"/>
          <p:nvPr/>
        </p:nvSpPr>
        <p:spPr>
          <a:xfrm>
            <a:off x="2189288" y="6529216"/>
            <a:ext cx="822693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dirty="0">
                <a:hlinkClick r:id="rId3"/>
              </a:rPr>
              <a:t>https://www.dreamstime.com/stock-illustration-risk-vs-safety-words-balance-scale-comparing-danger-options-d-gold-to-illustrate-weigh-compare-differences-two-image50111937</a:t>
            </a:r>
            <a:endParaRPr lang="en-US" sz="800" dirty="0"/>
          </a:p>
          <a:p>
            <a:endParaRPr lang="en-US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45824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4D6DB01-F679-8CFF-0354-805B514568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67A4AE42-084E-C884-E729-6F1BA379B4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9729344-B819-9806-8DF3-6980B65C9C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23B69076-709D-E6DB-1599-E5CF12ECF7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05" y="-1"/>
            <a:ext cx="3362070" cy="2522848"/>
            <a:chOff x="-305" y="-1"/>
            <a:chExt cx="3832880" cy="2876136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D8B64F2B-5563-3BD6-A2C4-4FA9AEC09B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BDB4A6DF-3759-C900-D9B5-A867F15AD2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1C2FD61A-E230-4FDE-81DB-7DF2339B50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95A95058-9373-83F3-E588-8473B1DF89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DB48BE-219B-8025-8341-763CFF2FBD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314" y="1859281"/>
            <a:ext cx="5857241" cy="3737494"/>
          </a:xfrm>
        </p:spPr>
        <p:txBody>
          <a:bodyPr anchor="ctr">
            <a:normAutofit/>
          </a:bodyPr>
          <a:lstStyle/>
          <a:p>
            <a:pPr marL="0" indent="0" algn="just">
              <a:buNone/>
            </a:pPr>
            <a:endParaRPr lang="en-GB" sz="100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GB" sz="3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85CDBA8D-9943-DDC0-3FC9-72F23A0A5F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 flipH="1">
            <a:off x="10186037" y="4852038"/>
            <a:ext cx="2151670" cy="1860256"/>
            <a:chOff x="-305" y="-4155"/>
            <a:chExt cx="2514948" cy="2174333"/>
          </a:xfrm>
        </p:grpSpPr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92F81D2B-9DA5-69D0-1A88-CBB585F89A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FFCD2A2A-6F32-B7EA-75C2-F5E8B1B4CF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B49E0E53-2523-775A-56D6-7605F47B82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AF513D16-5701-6EC7-692F-442BD7863B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5B7FFF24-3DC0-90A2-653E-36AA7E15129D}"/>
              </a:ext>
            </a:extLst>
          </p:cNvPr>
          <p:cNvSpPr txBox="1"/>
          <p:nvPr/>
        </p:nvSpPr>
        <p:spPr>
          <a:xfrm>
            <a:off x="3261360" y="244113"/>
            <a:ext cx="824992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600" b="1">
                <a:solidFill>
                  <a:srgbClr val="191919"/>
                </a:solidFill>
                <a:latin typeface="Arial"/>
              </a:defRPr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</a:rPr>
              <a:t>Recommendations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>
                <a:solidFill>
                  <a:srgbClr val="555555"/>
                </a:solidFill>
                <a:latin typeface="Arial"/>
              </a:defRPr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555555"/>
                </a:solidFill>
                <a:effectLst/>
                <a:uLnTx/>
                <a:uFillTx/>
                <a:latin typeface="Arial"/>
              </a:rPr>
              <a:t>What should happen before wider rollout?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93106D7-3908-177B-0AB1-C28F92BAE7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0009" y="1461291"/>
            <a:ext cx="2438611" cy="124978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3B2B22D-BC2F-7F74-0F3E-AF4799A64D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9460" y="1529564"/>
            <a:ext cx="2444708" cy="124978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222712D-A30A-6A88-DD07-BD52671FF4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41167" y="1519942"/>
            <a:ext cx="2438611" cy="124978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78C18E9-24C5-979B-E38C-63CD1CCCD81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86245" y="2950635"/>
            <a:ext cx="2438611" cy="1255885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132B9BA9-4A6A-47C1-01F7-BC8F63C91B3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39460" y="2950635"/>
            <a:ext cx="2444708" cy="1255885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DE09CF94-D89D-D725-4986-A2F119D5739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33931" y="3011710"/>
            <a:ext cx="2438611" cy="1255885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2C2678AF-91E5-E195-C07F-ED282B04DAD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20797" y="4602225"/>
            <a:ext cx="3543300" cy="1966345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5191F96C-7069-6CE4-F734-F29626457B02}"/>
              </a:ext>
            </a:extLst>
          </p:cNvPr>
          <p:cNvSpPr txBox="1"/>
          <p:nvPr/>
        </p:nvSpPr>
        <p:spPr>
          <a:xfrm>
            <a:off x="96447" y="6079013"/>
            <a:ext cx="6096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Sources: NICE (2025a); ICO (2023); MHRA (2025)</a:t>
            </a:r>
            <a:endParaRPr lang="en-GB" sz="1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33B6545-914C-BDBC-1A79-685890A0AF90}"/>
              </a:ext>
            </a:extLst>
          </p:cNvPr>
          <p:cNvSpPr txBox="1"/>
          <p:nvPr/>
        </p:nvSpPr>
        <p:spPr>
          <a:xfrm>
            <a:off x="4258620" y="6530474"/>
            <a:ext cx="38699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dirty="0">
                <a:hlinkClick r:id="rId9"/>
              </a:rPr>
              <a:t>https://1lifehypnotherapy.co.uk/hypnotherapy-trends-for-2025/hypnotherapy-blog/</a:t>
            </a:r>
            <a:endParaRPr lang="en-US" sz="800" dirty="0"/>
          </a:p>
          <a:p>
            <a:endParaRPr lang="en-US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98256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D5FE678-B074-76EA-D229-64F5C50B38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1FA41F7-78A5-1F76-BFFF-FCC733B5C9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8384A1E-C0F7-71FC-64A9-FEE668F66E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1B901C76-43DB-25F5-C147-DAED3C0BE3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05" y="-1"/>
            <a:ext cx="3362070" cy="2522848"/>
            <a:chOff x="-305" y="-1"/>
            <a:chExt cx="3832880" cy="2876136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53FBF0C0-CF39-0601-AD08-D93B6A5BF0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6EF03FE6-6BC7-1833-4B20-67044FD8CD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E442135F-C7E6-8389-5035-C2179E2BE4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151C01F-C175-856B-AFD6-35F8D646F6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58940B-49C6-DFBA-E1D8-2DFC7B0751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314" y="1859281"/>
            <a:ext cx="5857241" cy="3737494"/>
          </a:xfrm>
        </p:spPr>
        <p:txBody>
          <a:bodyPr anchor="ctr">
            <a:normAutofit/>
          </a:bodyPr>
          <a:lstStyle/>
          <a:p>
            <a:pPr marL="0" indent="0" algn="just">
              <a:buNone/>
            </a:pPr>
            <a:endParaRPr lang="en-GB" sz="100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GB" sz="3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146581CF-2758-46AA-DAB0-10A9A79A6A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 flipH="1">
            <a:off x="10186037" y="4852038"/>
            <a:ext cx="2151670" cy="1860256"/>
            <a:chOff x="-305" y="-4155"/>
            <a:chExt cx="2514948" cy="2174333"/>
          </a:xfrm>
        </p:grpSpPr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AA0C53C1-34F5-E5C3-6EFC-479A4CAC24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3FCA977B-0687-5A18-66D8-D7CB42052C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2BA86D91-2F6D-8103-0207-4FE9A0CDD8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DFAB7C03-86D3-FF9C-1D3E-6D16055C2E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0578FAB4-C738-FAF7-243A-CAE613CD0D4D}"/>
              </a:ext>
            </a:extLst>
          </p:cNvPr>
          <p:cNvSpPr txBox="1"/>
          <p:nvPr/>
        </p:nvSpPr>
        <p:spPr>
          <a:xfrm>
            <a:off x="3651770" y="150546"/>
            <a:ext cx="8249920" cy="11387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 sz="2600" b="1">
                <a:solidFill>
                  <a:srgbClr val="191919"/>
                </a:solidFill>
                <a:latin typeface="Arial"/>
              </a:defRPr>
            </a:pPr>
            <a:r>
              <a:rPr kumimoji="0" lang="en-US" sz="3500" b="1" i="0" u="none" strike="noStrike" kern="1200" cap="none" spc="0" normalizeH="0" baseline="0" noProof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Conclusion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 sz="1400">
                <a:solidFill>
                  <a:srgbClr val="555555"/>
                </a:solidFill>
                <a:latin typeface="Arial"/>
              </a:defRPr>
            </a:pPr>
            <a:r>
              <a:rPr kumimoji="0" lang="en-US" sz="3500" b="0" i="0" u="none" strike="noStrike" kern="1200" cap="none" spc="0" normalizeH="0" baseline="0" noProof="0">
                <a:ln>
                  <a:noFill/>
                </a:ln>
                <a:solidFill>
                  <a:srgbClr val="555555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Balanced judgement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555555"/>
              </a:solidFill>
              <a:effectLst/>
              <a:uLnTx/>
              <a:uFillTx/>
              <a:latin typeface="Arial"/>
              <a:ea typeface="+mj-ea"/>
              <a:cs typeface="+mj-cs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0017A81-C5EB-3147-7D4B-16CD6DF2C0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81532" y="1400770"/>
            <a:ext cx="3767655" cy="4895512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4C32F5C2-076F-C385-73C5-917ACB7E9A88}"/>
              </a:ext>
            </a:extLst>
          </p:cNvPr>
          <p:cNvSpPr txBox="1"/>
          <p:nvPr/>
        </p:nvSpPr>
        <p:spPr>
          <a:xfrm>
            <a:off x="589280" y="2522847"/>
            <a:ext cx="6736080" cy="3987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DERM has the potential to enhance NHS dermatology services by decreasing avoidable urgent appointments and enabling specialists to concentrate on higher-risk cases</a:t>
            </a:r>
          </a:p>
          <a:p>
            <a:pPr marL="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  <a:p>
            <a:pPr marL="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However, current evidence is insufficient to support DERM as a replacement for dermatologists or as a definitive solution to capacity challenges</a:t>
            </a:r>
          </a:p>
          <a:p>
            <a:pPr marL="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  <a:p>
            <a:pPr marL="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The most prudent approach is evidence-led adoption, which includes workforce training, legal governance, equity monitoring, and public health prevention</a:t>
            </a:r>
          </a:p>
          <a:p>
            <a:pPr marL="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  <a:p>
            <a:pPr marL="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Success should be evaluated based on safety, timely diagnosis, patient trust, equity, and staff workload, rather than solely on discharge numbers</a:t>
            </a:r>
          </a:p>
          <a:p>
            <a:pPr marL="0" marR="0" lvl="0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850">
                <a:solidFill>
                  <a:srgbClr val="555555"/>
                </a:solidFill>
                <a:latin typeface="Arial"/>
              </a:defRPr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555555"/>
              </a:solidFill>
              <a:effectLst/>
              <a:uLnTx/>
              <a:uFillTx/>
              <a:latin typeface="Arial"/>
            </a:endParaRPr>
          </a:p>
          <a:p>
            <a:pPr marL="0" marR="0" lvl="0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850">
                <a:solidFill>
                  <a:srgbClr val="555555"/>
                </a:solidFill>
                <a:latin typeface="Arial"/>
              </a:defRPr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55555"/>
                </a:solidFill>
                <a:effectLst/>
                <a:uLnTx/>
                <a:uFillTx/>
                <a:latin typeface="Arial"/>
              </a:rPr>
              <a:t>(NICE, 2025a; Walton et al., 2026; NHS England, </a:t>
            </a:r>
            <a:r>
              <a:rPr lang="en-US" sz="1600" dirty="0">
                <a:solidFill>
                  <a:srgbClr val="555555"/>
                </a:solidFill>
                <a:latin typeface="Arial"/>
              </a:rPr>
              <a:t>2026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55555"/>
                </a:solidFill>
                <a:effectLst/>
                <a:uLnTx/>
                <a:uFillTx/>
                <a:latin typeface="Arial"/>
              </a:rPr>
              <a:t>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7C73794-8CD6-28C0-AFA0-36D48BEFAD79}"/>
              </a:ext>
            </a:extLst>
          </p:cNvPr>
          <p:cNvSpPr txBox="1"/>
          <p:nvPr/>
        </p:nvSpPr>
        <p:spPr>
          <a:xfrm>
            <a:off x="5674744" y="5953954"/>
            <a:ext cx="663675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dirty="0">
                <a:hlinkClick r:id="rId3"/>
              </a:rPr>
              <a:t>https://www.dreamstime.com/stock-photography-smiling-medical-doctor-woman-stethoscope-isolated-over-white-background-image35552912</a:t>
            </a:r>
            <a:endParaRPr lang="en-US" sz="800" dirty="0"/>
          </a:p>
          <a:p>
            <a:endParaRPr lang="en-US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01063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B386A6-3542-FF88-3840-1957D759A3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0720" y="101601"/>
            <a:ext cx="10673080" cy="822959"/>
          </a:xfrm>
        </p:spPr>
        <p:txBody>
          <a:bodyPr>
            <a:normAutofit fontScale="90000"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sz="2600" b="1">
                <a:solidFill>
                  <a:srgbClr val="191919"/>
                </a:solidFill>
                <a:latin typeface="Arial"/>
              </a:defRPr>
            </a:pPr>
            <a:r>
              <a:rPr kumimoji="0" lang="en-GB" sz="4400" b="1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References</a:t>
            </a:r>
            <a:br>
              <a:rPr kumimoji="0" lang="en-GB" sz="4400" b="1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8D46DC-99FE-3CCC-E0EC-059C266696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3040" y="670560"/>
            <a:ext cx="11998960" cy="5882640"/>
          </a:xfrm>
        </p:spPr>
        <p:txBody>
          <a:bodyPr/>
          <a:lstStyle/>
          <a:p>
            <a:pPr marL="30000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Tx/>
              <a:buNone/>
              <a:tabLst/>
              <a:defRPr sz="700">
                <a:solidFill>
                  <a:srgbClr val="191919"/>
                </a:solidFill>
                <a:latin typeface="Arial"/>
              </a:defRPr>
            </a:pP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</a:rPr>
              <a:t>Cancer Research UK (</a:t>
            </a:r>
            <a:r>
              <a:rPr lang="en-GB" sz="1000" dirty="0">
                <a:solidFill>
                  <a:srgbClr val="191919"/>
                </a:solidFill>
                <a:latin typeface="Arial"/>
              </a:rPr>
              <a:t>2026</a:t>
            </a: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</a:rPr>
              <a:t>) </a:t>
            </a:r>
            <a:r>
              <a:rPr kumimoji="0" lang="en-GB" sz="1000" i="1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Sun, UV and cancer</a:t>
            </a: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</a:rPr>
              <a:t>. Available at: </a:t>
            </a: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  <a:hlinkClick r:id="rId2"/>
              </a:rPr>
              <a:t>https://www.cancerresearchuk.org/about-cancer/causes-of-cancer/sun-uv-and-cancer</a:t>
            </a: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</a:rPr>
              <a:t> (Accessed: on 14 July 2026).</a:t>
            </a:r>
          </a:p>
          <a:p>
            <a:pPr marL="30000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Tx/>
              <a:buNone/>
              <a:tabLst/>
              <a:defRPr sz="700">
                <a:solidFill>
                  <a:srgbClr val="191919"/>
                </a:solidFill>
                <a:latin typeface="Arial"/>
              </a:defRPr>
            </a:pP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rgbClr val="191919"/>
              </a:solidFill>
              <a:effectLst/>
              <a:uLnTx/>
              <a:uFillTx/>
              <a:latin typeface="Arial"/>
            </a:endParaRPr>
          </a:p>
          <a:p>
            <a:pPr marL="30000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Tx/>
              <a:buNone/>
              <a:tabLst/>
              <a:defRPr sz="700">
                <a:solidFill>
                  <a:srgbClr val="191919"/>
                </a:solidFill>
                <a:latin typeface="Arial"/>
              </a:defRPr>
            </a:pP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</a:rPr>
              <a:t>Information Commissioner’s Office (2023) </a:t>
            </a:r>
            <a:r>
              <a:rPr kumimoji="0" lang="en-GB" sz="1000" i="1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 Narrow" panose="020B0604020202020204" pitchFamily="34" charset="0"/>
                <a:cs typeface="Arial Narrow" panose="020B0604020202020204" pitchFamily="34" charset="0"/>
              </a:rPr>
              <a:t>Guidance on AI and data protection</a:t>
            </a: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</a:rPr>
              <a:t>. Available at: </a:t>
            </a: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  <a:hlinkClick r:id="rId3"/>
              </a:rPr>
              <a:t>https://ico.org.uk/for-organisations/uk-gdpr-guidance-and-resources/artificial-intelligence/guidance-on-ai-and-data-protection/</a:t>
            </a: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</a:rPr>
              <a:t> (Accessed on 14 July 2026).</a:t>
            </a:r>
          </a:p>
          <a:p>
            <a:pPr marL="30000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Tx/>
              <a:buNone/>
              <a:tabLst/>
              <a:defRPr sz="700">
                <a:solidFill>
                  <a:srgbClr val="191919"/>
                </a:solidFill>
                <a:latin typeface="Arial"/>
              </a:defRPr>
            </a:pP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rgbClr val="191919"/>
              </a:solidFill>
              <a:effectLst/>
              <a:uLnTx/>
              <a:uFillTx/>
              <a:latin typeface="Arial"/>
            </a:endParaRPr>
          </a:p>
          <a:p>
            <a:pPr marL="30000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Tx/>
              <a:buNone/>
              <a:tabLst/>
              <a:defRPr sz="700">
                <a:solidFill>
                  <a:srgbClr val="191919"/>
                </a:solidFill>
                <a:latin typeface="Arial"/>
              </a:defRPr>
            </a:pP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</a:rPr>
              <a:t>Medicines and Healthcare products Regulatory Agency (MHRA) (2025) </a:t>
            </a:r>
            <a:r>
              <a:rPr kumimoji="0" lang="en-GB" sz="1000" b="0" i="1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</a:rPr>
              <a:t>Software and artificial intelligence (AI) as a medical device</a:t>
            </a: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</a:rPr>
              <a:t>. Available at: </a:t>
            </a: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  <a:hlinkClick r:id="rId4"/>
              </a:rPr>
              <a:t>https://www.gov.uk/government/publications/software-and-artificial-intelligence-ai-as-a-medical-device/software-and-artificial-intelligence-ai-as-a-medical-device</a:t>
            </a: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rgbClr val="191919"/>
              </a:solidFill>
              <a:effectLst/>
              <a:uLnTx/>
              <a:uFillTx/>
              <a:latin typeface="Arial"/>
            </a:endParaRPr>
          </a:p>
          <a:p>
            <a:pPr marL="30000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Tx/>
              <a:buNone/>
              <a:tabLst/>
              <a:defRPr sz="700">
                <a:solidFill>
                  <a:srgbClr val="191919"/>
                </a:solidFill>
                <a:latin typeface="Arial"/>
              </a:defRPr>
            </a:pP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</a:rPr>
              <a:t> (Accessed on 14 July 2026).</a:t>
            </a:r>
          </a:p>
          <a:p>
            <a:pPr marL="30000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Tx/>
              <a:buNone/>
              <a:tabLst/>
              <a:defRPr sz="700">
                <a:solidFill>
                  <a:srgbClr val="191919"/>
                </a:solidFill>
                <a:latin typeface="Arial"/>
              </a:defRPr>
            </a:pP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rgbClr val="191919"/>
              </a:solidFill>
              <a:effectLst/>
              <a:uLnTx/>
              <a:uFillTx/>
              <a:latin typeface="Arial"/>
            </a:endParaRPr>
          </a:p>
          <a:p>
            <a:pPr marL="30000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Tx/>
              <a:buNone/>
              <a:tabLst/>
              <a:defRPr sz="700">
                <a:solidFill>
                  <a:srgbClr val="191919"/>
                </a:solidFill>
                <a:latin typeface="Arial"/>
              </a:defRPr>
            </a:pP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</a:rPr>
              <a:t>National Institute for Health and Care Excellence (NICE) (2025a) </a:t>
            </a:r>
            <a:r>
              <a:rPr kumimoji="0" lang="en-GB" sz="1000" b="0" i="1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</a:rPr>
              <a:t>Artificial intelligence technologies for assessing and triaging skin lesions referred to the urgent suspected skin cancer pathway: early value assessment (HTG746). Available at: </a:t>
            </a:r>
            <a:r>
              <a:rPr kumimoji="0" lang="en-GB" sz="1000" b="0" i="1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  <a:hlinkClick r:id="rId5"/>
              </a:rPr>
              <a:t>https://www.nice.org.uk/guidance/htg746</a:t>
            </a:r>
            <a:r>
              <a:rPr kumimoji="0" lang="en-GB" sz="1000" b="0" i="1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</a:rPr>
              <a:t> </a:t>
            </a: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</a:rPr>
              <a:t>(Accessed on 14 July 2026)</a:t>
            </a:r>
          </a:p>
          <a:p>
            <a:pPr marL="30000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Tx/>
              <a:buNone/>
              <a:tabLst/>
              <a:defRPr sz="700">
                <a:solidFill>
                  <a:srgbClr val="191919"/>
                </a:solidFill>
                <a:latin typeface="Arial"/>
              </a:defRPr>
            </a:pP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</a:rPr>
              <a:t>.</a:t>
            </a:r>
          </a:p>
          <a:p>
            <a:pPr marL="30000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Tx/>
              <a:buNone/>
              <a:tabLst/>
              <a:defRPr sz="700">
                <a:solidFill>
                  <a:srgbClr val="191919"/>
                </a:solidFill>
                <a:latin typeface="Arial"/>
              </a:defRPr>
            </a:pP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</a:rPr>
              <a:t>National Institute for Health and Care Excellence (NICE) (2025c) </a:t>
            </a:r>
            <a:r>
              <a:rPr kumimoji="0" lang="en-GB" sz="1000" b="0" i="1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</a:rPr>
              <a:t>Resource impact summary report: Artificial intelligence technologies for assessing and triaging skin lesions referred to the urgent suspected skin cancer pathway.</a:t>
            </a: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</a:rPr>
              <a:t> Available at: </a:t>
            </a: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  <a:hlinkClick r:id="rId6"/>
              </a:rPr>
              <a:t>https://www.nice.org.uk/guidance/htg746/resources/resource-impact-summary-report-15430914685</a:t>
            </a: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</a:rPr>
              <a:t>  (Accessed on 15  July 2026).</a:t>
            </a:r>
          </a:p>
          <a:p>
            <a:pPr marL="30000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Tx/>
              <a:buNone/>
              <a:tabLst/>
              <a:defRPr sz="700">
                <a:solidFill>
                  <a:srgbClr val="191919"/>
                </a:solidFill>
                <a:latin typeface="Arial"/>
              </a:defRPr>
            </a:pP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rgbClr val="191919"/>
              </a:solidFill>
              <a:effectLst/>
              <a:uLnTx/>
              <a:uFillTx/>
              <a:latin typeface="Arial"/>
            </a:endParaRPr>
          </a:p>
          <a:p>
            <a:pPr marL="30000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Tx/>
              <a:buNone/>
              <a:tabLst/>
              <a:defRPr sz="700">
                <a:solidFill>
                  <a:srgbClr val="191919"/>
                </a:solidFill>
                <a:latin typeface="Arial"/>
              </a:defRPr>
            </a:pP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</a:rPr>
              <a:t>NHS England (2023a) </a:t>
            </a:r>
            <a:r>
              <a:rPr kumimoji="0" lang="en-GB" sz="1000" b="0" i="1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</a:rPr>
              <a:t>A teledermatology roadmap: implementing safe and effective teledermatology triage pathways and processes</a:t>
            </a: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</a:rPr>
              <a:t>. Available at: </a:t>
            </a: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  <a:hlinkClick r:id="rId7"/>
              </a:rPr>
              <a:t>https://www.england.nhs.uk/long-read/a-teledermatology-roadmap-implementing-safe-and-effective-teledermatology-triage-pathways-and-processes/</a:t>
            </a: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</a:rPr>
              <a:t> (</a:t>
            </a:r>
            <a:r>
              <a:rPr kumimoji="0" lang="en-GB" sz="1000" b="0" i="0" u="none" strike="noStrike" kern="1200" cap="none" spc="0" normalizeH="0" baseline="0" noProof="0" dirty="0" err="1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</a:rPr>
              <a:t>Accessedon</a:t>
            </a: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</a:rPr>
              <a:t>  15 July 2026).</a:t>
            </a:r>
          </a:p>
          <a:p>
            <a:pPr marL="30000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Tx/>
              <a:buNone/>
              <a:tabLst/>
              <a:defRPr sz="700">
                <a:solidFill>
                  <a:srgbClr val="191919"/>
                </a:solidFill>
                <a:latin typeface="Arial"/>
              </a:defRPr>
            </a:pP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rgbClr val="191919"/>
              </a:solidFill>
              <a:effectLst/>
              <a:uLnTx/>
              <a:uFillTx/>
              <a:latin typeface="Arial"/>
            </a:endParaRPr>
          </a:p>
          <a:p>
            <a:pPr marL="30000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Tx/>
              <a:buNone/>
              <a:tabLst/>
              <a:defRPr sz="700">
                <a:solidFill>
                  <a:srgbClr val="191919"/>
                </a:solidFill>
                <a:latin typeface="Arial"/>
              </a:defRPr>
            </a:pP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</a:rPr>
              <a:t>NHS England (2023c) </a:t>
            </a:r>
            <a:r>
              <a:rPr kumimoji="0" lang="en-GB" sz="1000" b="0" i="1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</a:rPr>
              <a:t>Ensuring equity of access to care when redesigning dermatology pathways</a:t>
            </a: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</a:rPr>
              <a:t>. Available at: </a:t>
            </a: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  <a:hlinkClick r:id="rId8"/>
              </a:rPr>
              <a:t>https://www.england.nhs.uk/long-read/ensuring-equity-of-access-to-care-when-redesigning-dermatology-pathways/</a:t>
            </a: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</a:rPr>
              <a:t> (Accessed on 15 July 2026).</a:t>
            </a:r>
          </a:p>
          <a:p>
            <a:pPr marL="30000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Tx/>
              <a:buNone/>
              <a:tabLst/>
              <a:defRPr sz="700">
                <a:solidFill>
                  <a:srgbClr val="191919"/>
                </a:solidFill>
                <a:latin typeface="Arial"/>
              </a:defRPr>
            </a:pP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rgbClr val="191919"/>
              </a:solidFill>
              <a:effectLst/>
              <a:uLnTx/>
              <a:uFillTx/>
              <a:latin typeface="Arial"/>
            </a:endParaRPr>
          </a:p>
          <a:p>
            <a:pPr marL="30000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Tx/>
              <a:buNone/>
              <a:tabLst/>
              <a:defRPr sz="700">
                <a:solidFill>
                  <a:srgbClr val="191919"/>
                </a:solidFill>
                <a:latin typeface="Arial"/>
              </a:defRPr>
            </a:pP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</a:rPr>
              <a:t>NHS England (</a:t>
            </a:r>
            <a:r>
              <a:rPr lang="en-GB" sz="1000" dirty="0">
                <a:solidFill>
                  <a:srgbClr val="191919"/>
                </a:solidFill>
                <a:latin typeface="Arial"/>
              </a:rPr>
              <a:t>2026</a:t>
            </a: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</a:rPr>
              <a:t>) </a:t>
            </a:r>
            <a:r>
              <a:rPr kumimoji="0" lang="en-GB" sz="1000" b="0" i="1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</a:rPr>
              <a:t>AI based skin lesion analysis technology</a:t>
            </a: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</a:rPr>
              <a:t>. Available at: </a:t>
            </a: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  <a:hlinkClick r:id="rId9"/>
              </a:rPr>
              <a:t>https://www.england.nhs.uk/elective-care/best-practice-solutions/ai-based-skin-lesion-analysis-technology/</a:t>
            </a: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</a:rPr>
              <a:t> (Accessed: 16 July 2026).</a:t>
            </a:r>
          </a:p>
          <a:p>
            <a:pPr marL="30000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Tx/>
              <a:buNone/>
              <a:tabLst/>
              <a:defRPr sz="700">
                <a:solidFill>
                  <a:srgbClr val="191919"/>
                </a:solidFill>
                <a:latin typeface="Arial"/>
              </a:defRPr>
            </a:pP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rgbClr val="191919"/>
              </a:solidFill>
              <a:effectLst/>
              <a:uLnTx/>
              <a:uFillTx/>
              <a:latin typeface="Arial"/>
            </a:endParaRPr>
          </a:p>
          <a:p>
            <a:pPr marL="30000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Tx/>
              <a:buNone/>
              <a:tabLst/>
              <a:defRPr sz="700">
                <a:solidFill>
                  <a:srgbClr val="191919"/>
                </a:solidFill>
                <a:latin typeface="Arial"/>
              </a:defRPr>
            </a:pP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</a:rPr>
              <a:t>Thomas, L. et al. (2023) ‘</a:t>
            </a:r>
            <a:r>
              <a:rPr kumimoji="0" lang="en-GB" sz="1000" b="0" i="1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</a:rPr>
              <a:t>Real-world post-deployment performance of a novel machine learning-based digital health technology for skin lesion assessment’, Frontiers in Medicine, 10, 1264846</a:t>
            </a: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</a:rPr>
              <a:t>. Available at: </a:t>
            </a: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  <a:hlinkClick r:id="rId10"/>
              </a:rPr>
              <a:t>https://doi.org/10.3389/fmed.2023.126484</a:t>
            </a: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</a:rPr>
              <a:t> (Accessed on 16  July 2026).</a:t>
            </a:r>
          </a:p>
          <a:p>
            <a:pPr marL="30000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Tx/>
              <a:buNone/>
              <a:tabLst/>
              <a:defRPr sz="700">
                <a:solidFill>
                  <a:srgbClr val="191919"/>
                </a:solidFill>
                <a:latin typeface="Arial"/>
              </a:defRPr>
            </a:pP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rgbClr val="191919"/>
              </a:solidFill>
              <a:effectLst/>
              <a:uLnTx/>
              <a:uFillTx/>
              <a:latin typeface="Arial"/>
            </a:endParaRPr>
          </a:p>
          <a:p>
            <a:pPr marL="30000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Tx/>
              <a:buNone/>
              <a:tabLst/>
              <a:defRPr sz="700">
                <a:solidFill>
                  <a:srgbClr val="191919"/>
                </a:solidFill>
                <a:latin typeface="Arial"/>
              </a:defRPr>
            </a:pP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</a:rPr>
              <a:t>Walton, M. et al. (2026) ‘</a:t>
            </a:r>
            <a:r>
              <a:rPr kumimoji="0" lang="en-GB" sz="1000" b="0" i="1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</a:rPr>
              <a:t>Artificial intelligence technologies for assessing skin lesions for referral on the urgent suspected cancer pathway’, Health Technology Assessment, 30(10)</a:t>
            </a: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</a:rPr>
              <a:t>. Available at: </a:t>
            </a: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  <a:hlinkClick r:id="rId11"/>
              </a:rPr>
              <a:t>https://doi.org/10.3310/GJMS0317</a:t>
            </a: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rgbClr val="191919"/>
              </a:solidFill>
              <a:effectLst/>
              <a:uLnTx/>
              <a:uFillTx/>
              <a:latin typeface="Arial"/>
            </a:endParaRPr>
          </a:p>
          <a:p>
            <a:pPr marL="30000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Tx/>
              <a:buNone/>
              <a:tabLst/>
              <a:defRPr sz="700">
                <a:solidFill>
                  <a:srgbClr val="191919"/>
                </a:solidFill>
                <a:latin typeface="Arial"/>
              </a:defRPr>
            </a:pP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Arial"/>
              </a:rPr>
              <a:t> (Accessed on 16  July 2026).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52262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Droplet</Template>
  <TotalTime>1294</TotalTime>
  <Words>1314</Words>
  <Application>Microsoft Macintosh PowerPoint</Application>
  <PresentationFormat>Widescreen</PresentationFormat>
  <Paragraphs>98</Paragraphs>
  <Slides>11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Aptos</vt:lpstr>
      <vt:lpstr>Aptos Display</vt:lpstr>
      <vt:lpstr>Arial</vt:lpstr>
      <vt:lpstr>Arial Narrow</vt:lpstr>
      <vt:lpstr>Office Theme</vt:lpstr>
      <vt:lpstr>DERM: Deep Ensemble for Recognition of Malignancy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References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Anderson Villanueva</dc:creator>
  <cp:lastModifiedBy>Rina Elizabeth López García (2337019)</cp:lastModifiedBy>
  <cp:revision>12</cp:revision>
  <dcterms:created xsi:type="dcterms:W3CDTF">2026-07-23T17:11:56Z</dcterms:created>
  <dcterms:modified xsi:type="dcterms:W3CDTF">2026-07-28T21:49:03Z</dcterms:modified>
</cp:coreProperties>
</file>