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</p:sldMasterIdLst>
  <p:notesMasterIdLst>
    <p:notesMasterId r:id="rId28"/>
  </p:notesMasterIdLst>
  <p:sldIdLst>
    <p:sldId id="257" r:id="rId3"/>
    <p:sldId id="269" r:id="rId4"/>
    <p:sldId id="750" r:id="rId5"/>
    <p:sldId id="751" r:id="rId6"/>
    <p:sldId id="807" r:id="rId7"/>
    <p:sldId id="832" r:id="rId8"/>
    <p:sldId id="849" r:id="rId9"/>
    <p:sldId id="840" r:id="rId10"/>
    <p:sldId id="329" r:id="rId11"/>
    <p:sldId id="299" r:id="rId12"/>
    <p:sldId id="915" r:id="rId13"/>
    <p:sldId id="923" r:id="rId14"/>
    <p:sldId id="315" r:id="rId15"/>
    <p:sldId id="316" r:id="rId16"/>
    <p:sldId id="916" r:id="rId17"/>
    <p:sldId id="319" r:id="rId18"/>
    <p:sldId id="318" r:id="rId19"/>
    <p:sldId id="320" r:id="rId20"/>
    <p:sldId id="321" r:id="rId21"/>
    <p:sldId id="322" r:id="rId22"/>
    <p:sldId id="323" r:id="rId23"/>
    <p:sldId id="324" r:id="rId24"/>
    <p:sldId id="325" r:id="rId25"/>
    <p:sldId id="326" r:id="rId26"/>
    <p:sldId id="917" r:id="rId27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3A79612-6302-46AE-A7C3-1D3B6A10464B}">
          <p14:sldIdLst>
            <p14:sldId id="257"/>
            <p14:sldId id="269"/>
            <p14:sldId id="750"/>
            <p14:sldId id="751"/>
            <p14:sldId id="807"/>
            <p14:sldId id="832"/>
            <p14:sldId id="849"/>
            <p14:sldId id="840"/>
            <p14:sldId id="329"/>
            <p14:sldId id="299"/>
            <p14:sldId id="915"/>
            <p14:sldId id="923"/>
            <p14:sldId id="315"/>
            <p14:sldId id="316"/>
            <p14:sldId id="916"/>
            <p14:sldId id="319"/>
            <p14:sldId id="318"/>
            <p14:sldId id="320"/>
            <p14:sldId id="321"/>
            <p14:sldId id="322"/>
            <p14:sldId id="323"/>
            <p14:sldId id="324"/>
            <p14:sldId id="325"/>
            <p14:sldId id="326"/>
            <p14:sldId id="917"/>
          </p14:sldIdLst>
        </p14:section>
        <p14:section name="Default Section" id="{8D44EA1E-B67B-4117-8912-61835489FCDE}">
          <p14:sldIdLst/>
        </p14:section>
        <p14:section name="Default Section" id="{30DE0C54-D15C-4B61-B35A-EA04B4889332}">
          <p14:sldIdLst/>
        </p14:section>
        <p14:section name="Default Section" id="{19A8D333-B199-4BE1-B1FF-37F6DE599CF6}">
          <p14:sldIdLst/>
        </p14:section>
        <p14:section name="Default Section" id="{7B895AF8-E6EA-4851-86C7-FBFA72F5E282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823320-AB7D-40B3-8D51-F009F5F0A042}" v="10" dt="2025-06-15T10:11:00.4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0" autoAdjust="0"/>
    <p:restoredTop sz="85028" autoAdjust="0"/>
  </p:normalViewPr>
  <p:slideViewPr>
    <p:cSldViewPr snapToGrid="0">
      <p:cViewPr varScale="1">
        <p:scale>
          <a:sx n="77" d="100"/>
          <a:sy n="77" d="100"/>
        </p:scale>
        <p:origin x="489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Lee" userId="950b76d7-29a8-4037-9cf6-1d47a6b96373" providerId="ADAL" clId="{D4823320-AB7D-40B3-8D51-F009F5F0A042}"/>
    <pc:docChg chg="modSld">
      <pc:chgData name="Helen Lee" userId="950b76d7-29a8-4037-9cf6-1d47a6b96373" providerId="ADAL" clId="{D4823320-AB7D-40B3-8D51-F009F5F0A042}" dt="2025-06-15T10:11:00.485" v="9" actId="20577"/>
      <pc:docMkLst>
        <pc:docMk/>
      </pc:docMkLst>
      <pc:sldChg chg="modSp">
        <pc:chgData name="Helen Lee" userId="950b76d7-29a8-4037-9cf6-1d47a6b96373" providerId="ADAL" clId="{D4823320-AB7D-40B3-8D51-F009F5F0A042}" dt="2025-06-15T10:11:00.485" v="9" actId="20577"/>
        <pc:sldMkLst>
          <pc:docMk/>
          <pc:sldMk cId="1031909960" sldId="257"/>
        </pc:sldMkLst>
        <pc:spChg chg="mod">
          <ac:chgData name="Helen Lee" userId="950b76d7-29a8-4037-9cf6-1d47a6b96373" providerId="ADAL" clId="{D4823320-AB7D-40B3-8D51-F009F5F0A042}" dt="2025-06-15T10:11:00.485" v="9" actId="20577"/>
          <ac:spMkLst>
            <pc:docMk/>
            <pc:sldMk cId="1031909960" sldId="257"/>
            <ac:spMk id="3" creationId="{18A5B84F-6639-4F87-B4C6-91F2B914685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5EEC42-EAB1-40DA-8226-AA4ED20D64D0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1E836-AAFA-49B7-8FB2-7FC726271A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38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For him is Paradise packed with bounties, pleasure and delight and spiritual sustenance and comforts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D43FD9-D1D0-4CE0-84D1-A3A9AB9D63C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2042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91E836-AAFA-49B7-8FB2-7FC726271AD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266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3903C1-CA92-45AE-BA14-234F086B37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5240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3903C1-CA92-45AE-BA14-234F086B37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89755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3903C1-CA92-45AE-BA14-234F086B37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2510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3903C1-CA92-45AE-BA14-234F086B37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6826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817D1-309A-0F36-2340-91C6B626CB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DF1AFE-9092-C596-284C-0DA26B5C29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B19CC-0F59-6380-5E5A-168E26740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AB345-C6D8-702B-C93F-AB341B1C4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1D6D45-13E5-1AF0-EE58-F7C2354F6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9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B319E-D096-996D-9D7F-89DFBA8E7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811F2E-A9DB-049B-E557-59C46EE20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EAA3C1-66D6-4C91-8758-79AA81903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6A458E-C331-3A80-7B6F-BB299716B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6F2BE-63DC-89BC-0FF7-DB85B2B9B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135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93DA4-3E88-E4CB-5EE3-CAC1A97C0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76E4CA-CF4B-6FFE-8B00-84291BE3A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5B4C28-A84A-B226-0274-3A725338B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093CC-CA31-C5B8-8921-51C59BCC3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8D61D9-BBC4-8E0A-855A-FA66523F8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364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9BAE5-CF4A-6D33-715B-2CA4DFCCA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A7949-DA72-3415-F57E-E43C0E79EA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D78AB3-F29D-84F0-A4D1-208A6D690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32F349-1B71-C06F-F7C1-8916BE448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E96D2D-8DBF-855B-70E0-F081A6EAE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1A9D4A-85AD-D77D-40FB-AFE68368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69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BF02A-7165-1FA1-1254-47C2A1966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5EB8ED-25B2-270C-3A09-C5598DC436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036134-65E3-EA00-D314-D04CBD083D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FF7DB2-4005-3311-0219-37AC9D12A7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AD5A00-CDD5-F1AE-DA91-D35E8F6B58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56CC29-C4FF-6AA7-4367-D2F9B855E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898109-997A-E775-C6DE-AE7EB8A65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4BF651-3CB1-8C23-5971-8F4533DFF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759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F32EA-D128-BCFC-D50A-5CE982CF8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9BB52D-6DD8-9FE4-1FA5-3BDC8EDD2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9D7F46-705C-6537-FBED-541ADE777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A955FC-A836-762E-A69D-4B96BF138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07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FD2E9E-C76D-B4B5-C9E6-9750C2CF0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967BF7-E3E1-6659-3740-47A3799B1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04FCCF-B9D0-A375-D59D-56E2B9925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156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75986-D603-2D92-0955-98A1F266D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071B7-FD4F-1012-A166-F40C0077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CA007-A8A0-0001-F1CF-5B1204EA2D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1A5BA2-DE47-B676-D13B-0CDBD6611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44FA07-4A26-B819-CC78-1D303594D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37E9ED-0F35-FE26-2FD3-68873DC86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235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29C08-9278-B2E7-F55F-D76199198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C1E8E0-8E88-1378-24E3-230E14A2C3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F6FFDC-E4C3-059C-D348-329C88191C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A566E8-9FFD-C96B-158D-D207E65E5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5C5611-4B24-AD19-9A4D-491CEBCB1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533DC5-56D6-FAEB-3AB8-8C2E79573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882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3944F-FC56-66C8-AA37-A965A3F31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825E1C-6B79-39A1-734C-BEC5209B18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45C32-F8A3-0682-DDAB-9DC270457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8400A-0094-2EED-2348-15B3088BE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C76E3-72DD-9847-1720-341251950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554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40A980-0995-9343-8B9A-0141C06D7C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FF5DC9-3C19-7F01-428F-B8D3B4F0E4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AB4F4-1A49-3E46-18CA-7F0FCFCAC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13B0C-6A47-84C8-4B4A-5C8676574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8CB872-22E8-ABED-5388-7FA7264C0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155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631D9-B22F-EDD6-4A76-EBF763467D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4F52C4-F0E3-9B8E-EF0E-1E390641E6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B5F11-AEC1-6310-0893-9B5812235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33BED6-712D-D2AE-3105-DD4C1633C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E9D205-BE22-8174-FEEE-8A3775F78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4169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9926B-BD31-7684-6619-E1CBE2B45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2BB9E8-82C4-8EBF-E1D3-F27751A07E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9C0AB3-DD2F-664D-D769-23C891901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6C00A2-0027-0511-BE01-F0F8C655D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2A13C-3FAB-99EF-F0E8-30C6C08A0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55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C161C-F124-3B6A-AC39-955DE1D58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9C94C7-2F04-3167-D74B-A19922AC5B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3C9207-3E5F-F58B-ABF8-3266ED006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2C9CAF-31D0-AB10-40B6-894B45ADD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70313-A26A-71C7-47C5-E863DF42F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60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E431C-BBD4-BE5E-7B20-21B6779B5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B9B04-1B10-FF32-F9F4-4763CC6047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5F351-44D2-48F1-31AD-1A3F7C6B6F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EE088B-24BF-B7B4-9313-8BF145DBB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575F75-09E0-AC81-2A15-779C8689C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7014D7-0B0B-7877-F7CC-20294EFB8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9745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710FE-0734-DC17-4E02-84600062D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A8F987-6F1A-9386-F055-B29E68CD3F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598B96-C125-2581-7C3C-AE774F1F3A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2568AC-3EA3-A996-9323-88A53F186D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502877-AC65-C5E9-791D-4457A17819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EC2846-320A-DFF7-3CA5-FD13E1452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AEC0AA-F8BC-3B75-4A31-2128F4ED2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E0A052-1106-A7A0-4B6B-45BA72DFD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4120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105A-6D53-A1D3-5022-51C8EB229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A23408-8F18-ED8F-5F2C-7D30E6A19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38239D-64EC-6B80-8A0D-D2EBA002C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71FAA9-D17A-BA36-F38F-90AA55D5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1644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47A6CB-2BFC-C13D-958A-ADCABACAF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F78BB2-8463-9EC0-135D-26C8726D5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5F7424-4082-B8C5-2426-3EFB2D38A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154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B8ADE-F33D-B9A3-A66C-2E2B64406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37DE9-C497-A725-33FA-B179D96CB9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C67AEA-2277-48D2-3F18-70EF621D53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C4DFBE-267B-916A-D853-955C151AA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BD3D26-BA51-6768-0448-D03EDFE3A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1D8707-3867-D4CC-90F9-2D036C209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9444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33CC9-9D94-4FD6-56B9-2FE3A78BC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B55550-69C5-1EE0-F4D2-B5D8055A37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AEE681-BB80-D1A8-4E56-39A118762C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D5C947-C024-3514-463E-C76C8124B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EB4485-3A34-5D5B-73C9-D1C8A50A1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544248-2EF4-BF8B-CAC9-CA1CAD8B3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8123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5B659-1133-0013-FA6F-69B9A0D46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0F339D-36AC-F1D5-9956-641D673128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C9B3DA-ED3E-D8B9-81EC-C293FF96A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2BE271-79F0-1858-D70E-503EAE6EE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3175CB-7412-6F9E-0FB7-5F6FD5B06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005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5009AA-9614-FBD2-D8C9-FFB081CC02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1C5E7A-5DAE-6226-E9B3-0F89F5B6AB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31245-813B-23DD-77CE-20CAAC86D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5F9D3-4AB2-BBC6-2120-E00BF9576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25C0A4-AD72-7D34-99DB-60A437FAA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768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BB1B44-D809-865A-A4D4-B2D6042C9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CEEC6-2EE3-387F-9A18-428C2B1961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F8A82E-55EB-18F0-44D4-3AB756EEE4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06C0A-FBA2-4820-9AB2-D561C3EC55A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0E83B-4DF2-2C48-4041-6E26AF055C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E75525-2BF8-3859-0FC1-07A7982E12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3E56A-E216-41D3-8434-DF0ADA0B8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24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E5AFFF-C585-9CFC-B2ED-4A774627D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19453B-26D6-FF37-D215-4918ADEE3F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BEE6B-8937-59AB-28F4-165F3A071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088E01-023E-4387-AAA3-7F34FA6D4692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5B4D9-2B29-C366-B011-771AAED5D7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774FF-F485-D4D5-3D99-1B184B26EE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99DA2E-F193-4A79-ABEB-63431F71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200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8A94871E-96FC-4ADE-815B-41A636E34F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94769B-FD48-483E-9B07-7AFDC5D7C8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320040"/>
            <a:ext cx="6692827" cy="3892669"/>
          </a:xfrm>
        </p:spPr>
        <p:txBody>
          <a:bodyPr>
            <a:normAutofit/>
          </a:bodyPr>
          <a:lstStyle/>
          <a:p>
            <a:pPr algn="l"/>
            <a:r>
              <a:rPr lang="en-GB" sz="4600" dirty="0"/>
              <a:t>RESEARCH PRINCIPLES AND PHILOSOPHY </a:t>
            </a:r>
            <a:br>
              <a:rPr lang="en-GB" sz="4600" dirty="0"/>
            </a:br>
            <a:r>
              <a:rPr lang="en-GB" sz="4600" dirty="0"/>
              <a:t>REVISITED</a:t>
            </a:r>
            <a:br>
              <a:rPr lang="en-GB" sz="4600" dirty="0"/>
            </a:br>
            <a:endParaRPr lang="en-GB" sz="4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A5B84F-6639-4F87-B4C6-91F2B91468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631161"/>
            <a:ext cx="6692827" cy="1569486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DR HELEN LEE 2025</a:t>
            </a:r>
          </a:p>
        </p:txBody>
      </p:sp>
      <p:sp>
        <p:nvSpPr>
          <p:cNvPr id="28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5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ack and white pattern&#10;&#10;AI-generated content may be incorrect.">
            <a:extLst>
              <a:ext uri="{FF2B5EF4-FFF2-40B4-BE49-F238E27FC236}">
                <a16:creationId xmlns:a16="http://schemas.microsoft.com/office/drawing/2014/main" id="{364012A8-EAB6-ED5A-B493-D856E998D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544" y="1267079"/>
            <a:ext cx="4087368" cy="408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09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A1329-FB49-46D9-8DC9-3633D7210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Please note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303E4-27AB-4B32-9A8D-CF3267101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1400" dirty="0"/>
              <a:t>This presentation  will introduce you to some aspects of research methods – but it is NOT intended to replace key reading, such as Bryman, Crotty, Creswell, Maxwell, Denscombe, Denzin, Guba and Lincoln and Cohen.  </a:t>
            </a:r>
          </a:p>
          <a:p>
            <a:r>
              <a:rPr lang="en-GB" sz="1400" dirty="0"/>
              <a:t>You must read key texts and beyond at doctoral level that cover the method and for this you may have to go beyond your modules reading list.</a:t>
            </a:r>
          </a:p>
          <a:p>
            <a:r>
              <a:rPr lang="en-GB" sz="1400" dirty="0"/>
              <a:t>Some slides will not be focused on and you are expected at this doctoral level to be motivated, engaged and understand the areas you need to explore.</a:t>
            </a:r>
          </a:p>
          <a:p>
            <a:endParaRPr lang="en-GB" sz="1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BFBCBA-D4BB-4516-835F-614E3E0F6B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397" r="23411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54244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8FB37C-E388-8D93-92D0-5343AD3C7D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861" r="1" b="38166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727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78D32C-7731-97A2-0216-9E5AD8BAE6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1059" r="-1" b="7326"/>
          <a:stretch/>
        </p:blipFill>
        <p:spPr>
          <a:xfrm>
            <a:off x="187388" y="182880"/>
            <a:ext cx="11824481" cy="64997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69210E-1FE2-8854-5901-2DD5402D7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1122363"/>
            <a:ext cx="9795637" cy="221715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>
                <a:solidFill>
                  <a:srgbClr val="FFFFFF"/>
                </a:solidFill>
              </a:rPr>
              <a:t>Alien B</a:t>
            </a:r>
          </a:p>
        </p:txBody>
      </p:sp>
    </p:spTree>
    <p:extLst>
      <p:ext uri="{BB962C8B-B14F-4D97-AF65-F5344CB8AC3E}">
        <p14:creationId xmlns:p14="http://schemas.microsoft.com/office/powerpoint/2010/main" val="3194851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9E301E5-1206-47D0-9CDF-72583D739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A31FBE-7948-4384-B68A-75DEFDC49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People talking in office">
            <a:extLst>
              <a:ext uri="{FF2B5EF4-FFF2-40B4-BE49-F238E27FC236}">
                <a16:creationId xmlns:a16="http://schemas.microsoft.com/office/drawing/2014/main" id="{91F094A0-FE4F-1977-101F-8086D6D8F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" r="1" b="1"/>
          <a:stretch/>
        </p:blipFill>
        <p:spPr>
          <a:xfrm>
            <a:off x="641276" y="643467"/>
            <a:ext cx="4013020" cy="2702558"/>
          </a:xfrm>
          <a:prstGeom prst="rect">
            <a:avLst/>
          </a:prstGeom>
        </p:spPr>
      </p:pic>
      <p:pic>
        <p:nvPicPr>
          <p:cNvPr id="4" name="Picture 3" descr="Close-up of graph">
            <a:extLst>
              <a:ext uri="{FF2B5EF4-FFF2-40B4-BE49-F238E27FC236}">
                <a16:creationId xmlns:a16="http://schemas.microsoft.com/office/drawing/2014/main" id="{E70F1CB5-CD7B-EB63-E14F-0AC1B381A6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6" b="-5"/>
          <a:stretch/>
        </p:blipFill>
        <p:spPr>
          <a:xfrm>
            <a:off x="643467" y="3509433"/>
            <a:ext cx="4010830" cy="270509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D309F90-8AEE-4D40-263D-BE0FD5F08E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37" r="14633" b="-1"/>
          <a:stretch/>
        </p:blipFill>
        <p:spPr>
          <a:xfrm>
            <a:off x="4812633" y="643467"/>
            <a:ext cx="673590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8158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4C127AE-375E-3C16-8A11-9E1582A5DB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895114"/>
              </p:ext>
            </p:extLst>
          </p:nvPr>
        </p:nvGraphicFramePr>
        <p:xfrm>
          <a:off x="1492999" y="643466"/>
          <a:ext cx="9206001" cy="5642073"/>
        </p:xfrm>
        <a:graphic>
          <a:graphicData uri="http://schemas.openxmlformats.org/drawingml/2006/table">
            <a:tbl>
              <a:tblPr firstRow="1" firstCol="1" bandRow="1"/>
              <a:tblGrid>
                <a:gridCol w="2925603">
                  <a:extLst>
                    <a:ext uri="{9D8B030D-6E8A-4147-A177-3AD203B41FA5}">
                      <a16:colId xmlns:a16="http://schemas.microsoft.com/office/drawing/2014/main" val="1815923980"/>
                    </a:ext>
                  </a:extLst>
                </a:gridCol>
                <a:gridCol w="6280398">
                  <a:extLst>
                    <a:ext uri="{9D8B030D-6E8A-4147-A177-3AD203B41FA5}">
                      <a16:colId xmlns:a16="http://schemas.microsoft.com/office/drawing/2014/main" val="4203188560"/>
                    </a:ext>
                  </a:extLst>
                </a:gridCol>
              </a:tblGrid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Concept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Explanation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2417422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Key Message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Your beliefs about reality and knowledge shape every research decision.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4132771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Analogy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Imagine two aliens studying Earth: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8578115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Alien A (Quantitative)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Measures rainfall objectively with tools.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951300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Alien B (Qualitative)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Asks humans how rain feels to them.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4152606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Key Insight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Neither is better—they answer different questions!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1569109"/>
                  </a:ext>
                </a:extLst>
              </a:tr>
              <a:tr h="331130">
                <a:tc gridSpan="2"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Business Example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306" marR="88306" marT="44153" marB="4415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3907178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Researcher A (Quantitative)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What percentage of gig workers face financial instability?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2845045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Researcher B (Qualitative)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How do gig workers experience job insecurity?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106625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Mixed Methods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Combines both approaches to gain a fuller understanding.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102982"/>
                  </a:ext>
                </a:extLst>
              </a:tr>
              <a:tr h="46807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Mixed Methods Example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First, a survey measures the percentage of gig workers facing financial instability (quantitative). Then, interviews explore their personal experiences and coping strategies (qualitative).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8449987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Concept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Explanation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1473161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Key Message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Your beliefs about reality and knowledge shape every research decision.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2848712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Analogy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Imagine two aliens studying Earth: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077091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Alien A (Quantitative)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Measures rainfall objectively with tools.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7014343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Alien B (Qualitative)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Asks humans how rain feels to them.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0954796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Key Insight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Neither is better—they answer different questions!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4453284"/>
                  </a:ext>
                </a:extLst>
              </a:tr>
              <a:tr h="331130">
                <a:tc gridSpan="2"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Business Example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306" marR="88306" marT="44153" marB="4415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668327"/>
                  </a:ext>
                </a:extLst>
              </a:tr>
              <a:tr h="26122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Researcher A (Quantitative)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What percentage of gig workers face financial instability?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1555592"/>
                  </a:ext>
                </a:extLst>
              </a:tr>
              <a:tr h="332223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Researcher B (Qualitative)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How do gig workers experience job insecurity?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98" marR="9198" marT="9198" marB="919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4819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2856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5C2C51-86C5-753D-6E3D-8FEEE657D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72B5456-6FD0-B995-B67A-F5D179E31602}"/>
              </a:ext>
            </a:extLst>
          </p:cNvPr>
          <p:cNvGraphicFramePr>
            <a:graphicFrameLocks noGrp="1"/>
          </p:cNvGraphicFramePr>
          <p:nvPr/>
        </p:nvGraphicFramePr>
        <p:xfrm>
          <a:off x="643467" y="1066559"/>
          <a:ext cx="10905067" cy="47248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14260">
                  <a:extLst>
                    <a:ext uri="{9D8B030D-6E8A-4147-A177-3AD203B41FA5}">
                      <a16:colId xmlns:a16="http://schemas.microsoft.com/office/drawing/2014/main" val="1977016938"/>
                    </a:ext>
                  </a:extLst>
                </a:gridCol>
                <a:gridCol w="6490807">
                  <a:extLst>
                    <a:ext uri="{9D8B030D-6E8A-4147-A177-3AD203B41FA5}">
                      <a16:colId xmlns:a16="http://schemas.microsoft.com/office/drawing/2014/main" val="883133805"/>
                    </a:ext>
                  </a:extLst>
                </a:gridCol>
              </a:tblGrid>
              <a:tr h="443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 dirty="0">
                          <a:effectLst/>
                        </a:rPr>
                        <a:t>Core Concept</a:t>
                      </a:r>
                      <a:endParaRPr lang="en-GB" sz="21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>
                          <a:effectLst/>
                        </a:rPr>
                        <a:t>Explanation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extLst>
                  <a:ext uri="{0D108BD9-81ED-4DB2-BD59-A6C34878D82A}">
                    <a16:rowId xmlns:a16="http://schemas.microsoft.com/office/drawing/2014/main" val="1658185407"/>
                  </a:ext>
                </a:extLst>
              </a:tr>
              <a:tr h="443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>
                          <a:effectLst/>
                        </a:rPr>
                        <a:t>Ontology (What is REAL?)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2100" kern="100">
                        <a:effectLst/>
                        <a:latin typeface="Aptos" panose="020B0004020202020204" pitchFamily="34" charset="0"/>
                      </a:endParaRPr>
                    </a:p>
                  </a:txBody>
                  <a:tcPr marL="16635" marR="16635" marT="16635" marB="16635" anchor="ctr"/>
                </a:tc>
                <a:extLst>
                  <a:ext uri="{0D108BD9-81ED-4DB2-BD59-A6C34878D82A}">
                    <a16:rowId xmlns:a16="http://schemas.microsoft.com/office/drawing/2014/main" val="2103787255"/>
                  </a:ext>
                </a:extLst>
              </a:tr>
              <a:tr h="443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>
                          <a:effectLst/>
                        </a:rPr>
                        <a:t>Objective Reality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 dirty="0">
                          <a:effectLst/>
                        </a:rPr>
                        <a:t>Corporate culture exists like gravity—measurable.</a:t>
                      </a:r>
                      <a:endParaRPr lang="en-GB" sz="21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extLst>
                  <a:ext uri="{0D108BD9-81ED-4DB2-BD59-A6C34878D82A}">
                    <a16:rowId xmlns:a16="http://schemas.microsoft.com/office/drawing/2014/main" val="1204583463"/>
                  </a:ext>
                </a:extLst>
              </a:tr>
              <a:tr h="8106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 dirty="0">
                          <a:effectLst/>
                        </a:rPr>
                        <a:t>Subjective Reality</a:t>
                      </a:r>
                      <a:endParaRPr lang="en-GB" sz="21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 dirty="0">
                          <a:effectLst/>
                        </a:rPr>
                        <a:t>Corporate culture is created through daily interactions.</a:t>
                      </a:r>
                      <a:endParaRPr lang="en-GB" sz="21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extLst>
                  <a:ext uri="{0D108BD9-81ED-4DB2-BD59-A6C34878D82A}">
                    <a16:rowId xmlns:a16="http://schemas.microsoft.com/office/drawing/2014/main" val="3479172765"/>
                  </a:ext>
                </a:extLst>
              </a:tr>
              <a:tr h="443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>
                          <a:effectLst/>
                        </a:rPr>
                        <a:t>Epistemology (How do we KNOW?)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2100" kern="100">
                        <a:effectLst/>
                        <a:latin typeface="Aptos" panose="020B0004020202020204" pitchFamily="34" charset="0"/>
                      </a:endParaRPr>
                    </a:p>
                  </a:txBody>
                  <a:tcPr marL="16635" marR="16635" marT="16635" marB="16635" anchor="ctr"/>
                </a:tc>
                <a:extLst>
                  <a:ext uri="{0D108BD9-81ED-4DB2-BD59-A6C34878D82A}">
                    <a16:rowId xmlns:a16="http://schemas.microsoft.com/office/drawing/2014/main" val="3788341502"/>
                  </a:ext>
                </a:extLst>
              </a:tr>
              <a:tr h="443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>
                          <a:effectLst/>
                        </a:rPr>
                        <a:t>Quantitative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>
                          <a:effectLst/>
                        </a:rPr>
                        <a:t>Knowledge = Numbers (e.g., sales data).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extLst>
                  <a:ext uri="{0D108BD9-81ED-4DB2-BD59-A6C34878D82A}">
                    <a16:rowId xmlns:a16="http://schemas.microsoft.com/office/drawing/2014/main" val="2205341428"/>
                  </a:ext>
                </a:extLst>
              </a:tr>
              <a:tr h="443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>
                          <a:effectLst/>
                        </a:rPr>
                        <a:t>Qualitative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>
                          <a:effectLst/>
                        </a:rPr>
                        <a:t>Knowledge = Stories (e.g., employee interviews).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extLst>
                  <a:ext uri="{0D108BD9-81ED-4DB2-BD59-A6C34878D82A}">
                    <a16:rowId xmlns:a16="http://schemas.microsoft.com/office/drawing/2014/main" val="1494276040"/>
                  </a:ext>
                </a:extLst>
              </a:tr>
              <a:tr h="8106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>
                          <a:effectLst/>
                        </a:rPr>
                        <a:t>Axiology (Role of VALUES)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 dirty="0">
                          <a:effectLst/>
                        </a:rPr>
                        <a:t>How your biases (e.g., pro/anti-gig economy views) influence research.</a:t>
                      </a:r>
                      <a:endParaRPr lang="en-GB" sz="21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extLst>
                  <a:ext uri="{0D108BD9-81ED-4DB2-BD59-A6C34878D82A}">
                    <a16:rowId xmlns:a16="http://schemas.microsoft.com/office/drawing/2014/main" val="3694926018"/>
                  </a:ext>
                </a:extLst>
              </a:tr>
              <a:tr h="443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>
                          <a:effectLst/>
                        </a:rPr>
                        <a:t>Methodology (TOOLS)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0" dirty="0">
                          <a:effectLst/>
                        </a:rPr>
                        <a:t>Surveys vs. interviews? Depends on your philosophy!</a:t>
                      </a:r>
                      <a:endParaRPr lang="en-GB" sz="21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6635" marR="16635" marT="16635" marB="16635" anchor="ctr"/>
                </a:tc>
                <a:extLst>
                  <a:ext uri="{0D108BD9-81ED-4DB2-BD59-A6C34878D82A}">
                    <a16:rowId xmlns:a16="http://schemas.microsoft.com/office/drawing/2014/main" val="971765981"/>
                  </a:ext>
                </a:extLst>
              </a:tr>
            </a:tbl>
          </a:graphicData>
        </a:graphic>
      </p:graphicFrame>
      <p:sp>
        <p:nvSpPr>
          <p:cNvPr id="4" name="Right Brace 3">
            <a:extLst>
              <a:ext uri="{FF2B5EF4-FFF2-40B4-BE49-F238E27FC236}">
                <a16:creationId xmlns:a16="http://schemas.microsoft.com/office/drawing/2014/main" id="{0115415C-4CFF-0410-8DDA-91BE7FD73D03}"/>
              </a:ext>
            </a:extLst>
          </p:cNvPr>
          <p:cNvSpPr/>
          <p:nvPr/>
        </p:nvSpPr>
        <p:spPr>
          <a:xfrm>
            <a:off x="130628" y="1559859"/>
            <a:ext cx="322729" cy="1544491"/>
          </a:xfrm>
          <a:prstGeom prst="rightBrace">
            <a:avLst/>
          </a:prstGeom>
          <a:ln w="762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DC8019-8E48-5B74-1FCD-8A156DAC5E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66" y="3214721"/>
            <a:ext cx="282991" cy="1254592"/>
          </a:xfrm>
          <a:prstGeom prst="rect">
            <a:avLst/>
          </a:prstGeom>
        </p:spPr>
      </p:pic>
      <p:sp>
        <p:nvSpPr>
          <p:cNvPr id="6" name="Right Brace 5">
            <a:extLst>
              <a:ext uri="{FF2B5EF4-FFF2-40B4-BE49-F238E27FC236}">
                <a16:creationId xmlns:a16="http://schemas.microsoft.com/office/drawing/2014/main" id="{AC532EFE-F105-CF5C-B3F9-CF83EE288B05}"/>
              </a:ext>
            </a:extLst>
          </p:cNvPr>
          <p:cNvSpPr/>
          <p:nvPr/>
        </p:nvSpPr>
        <p:spPr>
          <a:xfrm>
            <a:off x="182620" y="4579684"/>
            <a:ext cx="282991" cy="745351"/>
          </a:xfrm>
          <a:prstGeom prst="rightBrac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37635C7F-60C8-85D2-54F1-79A56D3CB1FF}"/>
              </a:ext>
            </a:extLst>
          </p:cNvPr>
          <p:cNvSpPr/>
          <p:nvPr/>
        </p:nvSpPr>
        <p:spPr>
          <a:xfrm>
            <a:off x="182621" y="5409558"/>
            <a:ext cx="282990" cy="507146"/>
          </a:xfrm>
          <a:prstGeom prst="rightBrac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864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A4C021-315B-120E-C4B2-41546E8F7B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3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6889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420C08-6263-5CCE-0A00-A73F89C9C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/>
              <a:t>To revisit Kuhn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7A866-76D3-A95C-907B-562EE6945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2200"/>
              <a:t>Kuhn used the term ‘paradigm’ in two ways: </a:t>
            </a:r>
          </a:p>
          <a:p>
            <a:pPr lvl="1"/>
            <a:r>
              <a:rPr lang="en-GB" sz="2200"/>
              <a:t>1. to represent a particular way of thinking that is shared by a community of scientists in solving problems in their field and </a:t>
            </a:r>
          </a:p>
          <a:p>
            <a:pPr lvl="1"/>
            <a:r>
              <a:rPr lang="en-GB" sz="2200"/>
              <a:t>2. to represent the “commitments, beliefs, values, methods, outlooks and so forth shared across a discipline” (Schwandt, 2001, p. 183-4). </a:t>
            </a:r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3761526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99EF79-B6C3-2F8D-7E28-FC985354F2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2" name="Slide Background">
            <a:extLst>
              <a:ext uri="{FF2B5EF4-FFF2-40B4-BE49-F238E27FC236}">
                <a16:creationId xmlns:a16="http://schemas.microsoft.com/office/drawing/2014/main" id="{518BCE60-EB58-4019-B93A-1094BA89F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34" name="Rectangle 1033">
            <a:extLst>
              <a:ext uri="{FF2B5EF4-FFF2-40B4-BE49-F238E27FC236}">
                <a16:creationId xmlns:a16="http://schemas.microsoft.com/office/drawing/2014/main" id="{5239C5D7-3A83-4B28-BA16-9364DA5FA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5385538" cy="6858000"/>
          </a:xfrm>
          <a:prstGeom prst="rect">
            <a:avLst/>
          </a:prstGeom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36" name="Rectangle 1035">
            <a:extLst>
              <a:ext uri="{FF2B5EF4-FFF2-40B4-BE49-F238E27FC236}">
                <a16:creationId xmlns:a16="http://schemas.microsoft.com/office/drawing/2014/main" id="{C0E4BDC5-1DF0-B758-02E4-0AA24AB72B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8087"/>
            <a:ext cx="6103704" cy="5125412"/>
          </a:xfrm>
          <a:prstGeom prst="rect">
            <a:avLst/>
          </a:prstGeom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FC629D-2BB2-8957-1855-E15D0E73A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777240"/>
            <a:ext cx="4502683" cy="37920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/>
              <a:t>Situating philosophy within the research process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19364FA-4DB3-A88B-8250-65A1D10F672A}"/>
              </a:ext>
            </a:extLst>
          </p:cNvPr>
          <p:cNvSpPr/>
          <p:nvPr/>
        </p:nvSpPr>
        <p:spPr>
          <a:xfrm>
            <a:off x="760606" y="5486395"/>
            <a:ext cx="4711046" cy="943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R="0" lvl="0" fontAlgn="auto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4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Denzin and Lincoln (2011, p. 12)</a:t>
            </a: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0D75634C-75AB-C44A-E2AF-31B2DEC45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5130"/>
          <a:stretch/>
        </p:blipFill>
        <p:spPr bwMode="auto">
          <a:xfrm>
            <a:off x="6103705" y="10"/>
            <a:ext cx="538553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8" name="tint">
            <a:extLst>
              <a:ext uri="{FF2B5EF4-FFF2-40B4-BE49-F238E27FC236}">
                <a16:creationId xmlns:a16="http://schemas.microsoft.com/office/drawing/2014/main" id="{49109861-B852-BC17-33D7-416D00A39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92294" y="0"/>
            <a:ext cx="696657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84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A8F114-4484-ABDF-1FA3-944FEBD7C6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528" y="2341756"/>
            <a:ext cx="10306630" cy="1087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415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6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DF9BDE-38E8-4E58-9030-E5461EFF7C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820" t="22342" r="30460" b="8228"/>
          <a:stretch/>
        </p:blipFill>
        <p:spPr>
          <a:xfrm>
            <a:off x="3708634" y="643467"/>
            <a:ext cx="477473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8223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3872C13-E4F6-1EEC-6976-0DDC4B8E0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5576887"/>
            <a:ext cx="10911840" cy="640081"/>
          </a:xfrm>
        </p:spPr>
        <p:txBody>
          <a:bodyPr>
            <a:normAutofit/>
          </a:bodyPr>
          <a:lstStyle/>
          <a:p>
            <a:pPr algn="ctr"/>
            <a:r>
              <a:rPr lang="en-GB" sz="3200"/>
              <a:t>Creswell</a:t>
            </a:r>
          </a:p>
        </p:txBody>
      </p:sp>
      <p:pic>
        <p:nvPicPr>
          <p:cNvPr id="3074" name="Picture 2" descr="Research paradigms – Research in Applied Linguistics">
            <a:extLst>
              <a:ext uri="{FF2B5EF4-FFF2-40B4-BE49-F238E27FC236}">
                <a16:creationId xmlns:a16="http://schemas.microsoft.com/office/drawing/2014/main" id="{A046683A-3773-D7BA-004B-4A89D02D28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043"/>
          <a:stretch/>
        </p:blipFill>
        <p:spPr bwMode="auto">
          <a:xfrm>
            <a:off x="640080" y="640080"/>
            <a:ext cx="10911840" cy="483679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6A0C8B4-CEB9-EFEE-3B49-C2CDE26B5F79}"/>
              </a:ext>
            </a:extLst>
          </p:cNvPr>
          <p:cNvSpPr txBox="1"/>
          <p:nvPr/>
        </p:nvSpPr>
        <p:spPr>
          <a:xfrm>
            <a:off x="5730705" y="3727402"/>
            <a:ext cx="28688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6"/>
                </a:solidFill>
              </a:rPr>
              <a:t>Can also be called Transformative or Critical Theory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81B3C25-03E6-B95C-BF64-F24F3EC3F9EA}"/>
              </a:ext>
            </a:extLst>
          </p:cNvPr>
          <p:cNvCxnSpPr/>
          <p:nvPr/>
        </p:nvCxnSpPr>
        <p:spPr>
          <a:xfrm flipV="1">
            <a:off x="5807487" y="1752018"/>
            <a:ext cx="0" cy="1975384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550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C4879EFC-8E62-4E00-973C-C45EE9EC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43B31E-63E6-1906-E545-B07CEE7A1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57200"/>
            <a:ext cx="10909640" cy="1368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/>
              <a:t>Crotty</a:t>
            </a:r>
          </a:p>
        </p:txBody>
      </p:sp>
      <p:sp>
        <p:nvSpPr>
          <p:cNvPr id="7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1850683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BDA904-A010-B1AE-95DB-1D3F3F75BC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920" y="2642616"/>
            <a:ext cx="2902655" cy="36057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077FAE-26A0-A802-E62B-BB7F252D19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607" y="2642616"/>
            <a:ext cx="3388193" cy="360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438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E1FDF7-DA1D-BEE9-334A-AE98BBF30E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059" t="21015" r="33414" b="21594"/>
          <a:stretch/>
        </p:blipFill>
        <p:spPr>
          <a:xfrm>
            <a:off x="3082566" y="118061"/>
            <a:ext cx="5802505" cy="6621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FBD861D-BA56-3F8C-9838-CD6F1B731F00}"/>
              </a:ext>
            </a:extLst>
          </p:cNvPr>
          <p:cNvSpPr txBox="1"/>
          <p:nvPr/>
        </p:nvSpPr>
        <p:spPr>
          <a:xfrm>
            <a:off x="282804" y="1593130"/>
            <a:ext cx="24509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6"/>
                </a:solidFill>
              </a:rPr>
              <a:t>Sometimes Constructionism and Interpretivism are separate</a:t>
            </a:r>
          </a:p>
          <a:p>
            <a:r>
              <a:rPr lang="en-GB" b="1" dirty="0">
                <a:solidFill>
                  <a:srgbClr val="FF0000"/>
                </a:solidFill>
              </a:rPr>
              <a:t>I INSIST THAT YOU THINK OF THEM AS SEPARATE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90AD5C-FAD0-F98B-F61E-D0E985B0C541}"/>
              </a:ext>
            </a:extLst>
          </p:cNvPr>
          <p:cNvSpPr txBox="1"/>
          <p:nvPr/>
        </p:nvSpPr>
        <p:spPr>
          <a:xfrm>
            <a:off x="367645" y="5524107"/>
            <a:ext cx="2366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Can be referred to as Participatory or Transformative</a:t>
            </a:r>
          </a:p>
        </p:txBody>
      </p:sp>
    </p:spTree>
    <p:extLst>
      <p:ext uri="{BB962C8B-B14F-4D97-AF65-F5344CB8AC3E}">
        <p14:creationId xmlns:p14="http://schemas.microsoft.com/office/powerpoint/2010/main" val="1069565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6A97A-A4B2-EEDD-79CE-7B5785BF6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180" y="2767106"/>
            <a:ext cx="3243689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Easterby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-</a:t>
            </a:r>
            <a:r>
              <a:rPr lang="en-US" sz="4000" dirty="0">
                <a:solidFill>
                  <a:srgbClr val="FFFFFF"/>
                </a:solidFill>
              </a:rPr>
              <a:t>Smith</a:t>
            </a:r>
            <a:br>
              <a:rPr lang="en-US" sz="4000" dirty="0">
                <a:solidFill>
                  <a:srgbClr val="FFFFFF"/>
                </a:solidFill>
              </a:rPr>
            </a:b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in Cohen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0FF195-5D93-2C53-91DB-078C779D0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2428" y="719344"/>
            <a:ext cx="7225748" cy="54193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160813-3DCE-56C7-B982-F2977C8D06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080" y="1016425"/>
            <a:ext cx="1934760" cy="1040929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34FE237-F6D1-3054-75F2-1CB8DF44E71E}"/>
              </a:ext>
            </a:extLst>
          </p:cNvPr>
          <p:cNvCxnSpPr/>
          <p:nvPr/>
        </p:nvCxnSpPr>
        <p:spPr>
          <a:xfrm>
            <a:off x="4038604" y="1656555"/>
            <a:ext cx="1023590" cy="8948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C894A742-90F6-E87C-7700-8D0DD91B9F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3038" y="134959"/>
            <a:ext cx="1567050" cy="881466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6519C5E-CFE9-BE89-B86C-3044A9363E9E}"/>
              </a:ext>
            </a:extLst>
          </p:cNvPr>
          <p:cNvCxnSpPr/>
          <p:nvPr/>
        </p:nvCxnSpPr>
        <p:spPr>
          <a:xfrm flipH="1">
            <a:off x="10982227" y="838986"/>
            <a:ext cx="339365" cy="1018094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1197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525577-401C-E663-4A39-E75EAFFC6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Mackenzie and Knipe</a:t>
            </a:r>
          </a:p>
        </p:txBody>
      </p:sp>
      <p:sp>
        <p:nvSpPr>
          <p:cNvPr id="4105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A Medical Science Educator's Guide to Selecting a Research Paradigm:  Building a Basis for Better Research | SpringerLink">
            <a:extLst>
              <a:ext uri="{FF2B5EF4-FFF2-40B4-BE49-F238E27FC236}">
                <a16:creationId xmlns:a16="http://schemas.microsoft.com/office/drawing/2014/main" id="{E0D81982-5143-FEE9-C2FA-0858C5369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40336" y="640080"/>
            <a:ext cx="5842535" cy="555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039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37805C-6BA8-CB32-BC58-7869BBA85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Mertens 2005 and Creswell 2003</a:t>
            </a:r>
          </a:p>
        </p:txBody>
      </p:sp>
      <p:sp>
        <p:nvSpPr>
          <p:cNvPr id="5129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PDF] Research dilemmas: Paradigms, methods and methodology | Semantic  Scholar">
            <a:extLst>
              <a:ext uri="{FF2B5EF4-FFF2-40B4-BE49-F238E27FC236}">
                <a16:creationId xmlns:a16="http://schemas.microsoft.com/office/drawing/2014/main" id="{11B434E2-25D0-F3CF-3A5C-19FFEC1CD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1277954"/>
            <a:ext cx="7214616" cy="4274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0247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64065B-FA7B-3BE5-9593-0C270A3DE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Iofrida</a:t>
            </a:r>
          </a:p>
        </p:txBody>
      </p:sp>
      <p:sp>
        <p:nvSpPr>
          <p:cNvPr id="6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6D17B6-092D-0045-9ADE-E2779B92E0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296" y="790967"/>
            <a:ext cx="7214616" cy="524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104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E2037C-B515-F993-6119-9D8A45641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Guba and Lincoln</a:t>
            </a:r>
          </a:p>
        </p:txBody>
      </p:sp>
      <p:sp>
        <p:nvSpPr>
          <p:cNvPr id="6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table of characteristics of a person&#10;&#10;AI-generated content may be incorrect.">
            <a:extLst>
              <a:ext uri="{FF2B5EF4-FFF2-40B4-BE49-F238E27FC236}">
                <a16:creationId xmlns:a16="http://schemas.microsoft.com/office/drawing/2014/main" id="{D6756DC6-27A2-A16E-4EB6-CC722F6509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108" y="1593593"/>
            <a:ext cx="8359804" cy="4221701"/>
          </a:xfrm>
          <a:prstGeom prst="rect">
            <a:avLst/>
          </a:prstGeom>
        </p:spPr>
      </p:pic>
      <p:sp>
        <p:nvSpPr>
          <p:cNvPr id="4" name="Star: 5 Points 3">
            <a:extLst>
              <a:ext uri="{FF2B5EF4-FFF2-40B4-BE49-F238E27FC236}">
                <a16:creationId xmlns:a16="http://schemas.microsoft.com/office/drawing/2014/main" id="{63EC14E3-09A3-46AB-5FD8-2847DCFD474B}"/>
              </a:ext>
            </a:extLst>
          </p:cNvPr>
          <p:cNvSpPr/>
          <p:nvPr/>
        </p:nvSpPr>
        <p:spPr>
          <a:xfrm flipV="1">
            <a:off x="945662" y="1514515"/>
            <a:ext cx="1086338" cy="1064562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0197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8B06C0A-B143-060E-D7D8-34FCA2F05E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653" t="18030" r="21653" b="16571"/>
          <a:stretch/>
        </p:blipFill>
        <p:spPr>
          <a:xfrm>
            <a:off x="2271324" y="643467"/>
            <a:ext cx="764935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3066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95BE6A-EBB8-2909-BF14-08377942B7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67" t="20334" r="22010" b="13778"/>
          <a:stretch/>
        </p:blipFill>
        <p:spPr>
          <a:xfrm>
            <a:off x="2337281" y="643467"/>
            <a:ext cx="7517437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1839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B2D2FB-982C-7154-17A3-5006451591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510" t="13111" r="21796" b="20222"/>
          <a:stretch/>
        </p:blipFill>
        <p:spPr>
          <a:xfrm>
            <a:off x="2344069" y="643467"/>
            <a:ext cx="750386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3561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CAEA61-79E0-3D35-F6BE-5F092C4162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511" t="23555" r="22439" b="10334"/>
          <a:stretch/>
        </p:blipFill>
        <p:spPr>
          <a:xfrm>
            <a:off x="2354748" y="643467"/>
            <a:ext cx="748250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8947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FA2F31-7BD6-9020-391B-D9FF422718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66" t="14889" r="22148" b="21333"/>
          <a:stretch/>
        </p:blipFill>
        <p:spPr>
          <a:xfrm>
            <a:off x="2354239" y="643467"/>
            <a:ext cx="74835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74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584</Words>
  <Application>Microsoft Office PowerPoint</Application>
  <PresentationFormat>Widescreen</PresentationFormat>
  <Paragraphs>85</Paragraphs>
  <Slides>25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Aptos</vt:lpstr>
      <vt:lpstr>Aptos Display</vt:lpstr>
      <vt:lpstr>Arial</vt:lpstr>
      <vt:lpstr>Calibri</vt:lpstr>
      <vt:lpstr>Calibri Light</vt:lpstr>
      <vt:lpstr>Office Theme</vt:lpstr>
      <vt:lpstr>2_Office Theme</vt:lpstr>
      <vt:lpstr>RESEARCH PRINCIPLES AND PHILOSOPHY  REVISITED </vt:lpstr>
      <vt:lpstr>Please note</vt:lpstr>
      <vt:lpstr>PowerPoint Presentation</vt:lpstr>
      <vt:lpstr>Alien B</vt:lpstr>
      <vt:lpstr>PowerPoint Presentation</vt:lpstr>
      <vt:lpstr>PowerPoint Presentation</vt:lpstr>
      <vt:lpstr>PowerPoint Presentation</vt:lpstr>
      <vt:lpstr>PowerPoint Presentation</vt:lpstr>
      <vt:lpstr>To revisit Kuhn</vt:lpstr>
      <vt:lpstr>Situating philosophy within the research process</vt:lpstr>
      <vt:lpstr>PowerPoint Presentation</vt:lpstr>
      <vt:lpstr>PowerPoint Presentation</vt:lpstr>
      <vt:lpstr>Creswell</vt:lpstr>
      <vt:lpstr>Crotty</vt:lpstr>
      <vt:lpstr>PowerPoint Presentation</vt:lpstr>
      <vt:lpstr>Easterby-Smith in Cohen</vt:lpstr>
      <vt:lpstr>Mackenzie and Knipe</vt:lpstr>
      <vt:lpstr>Mertens 2005 and Creswell 2003</vt:lpstr>
      <vt:lpstr>Iofrida</vt:lpstr>
      <vt:lpstr>Guba and Lincoln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LCDB7007 RESEARCH PRINCIPLES AND PHILOSOPHY  ORIENTATION TO RESEARCH</dc:title>
  <dc:creator>Caroline Jawad</dc:creator>
  <cp:lastModifiedBy>Helen Lee</cp:lastModifiedBy>
  <cp:revision>9</cp:revision>
  <cp:lastPrinted>2025-02-11T08:47:27Z</cp:lastPrinted>
  <dcterms:created xsi:type="dcterms:W3CDTF">2023-02-10T17:18:13Z</dcterms:created>
  <dcterms:modified xsi:type="dcterms:W3CDTF">2025-06-15T10:11:08Z</dcterms:modified>
</cp:coreProperties>
</file>