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61" r:id="rId3"/>
    <p:sldId id="257" r:id="rId4"/>
    <p:sldId id="262" r:id="rId5"/>
    <p:sldId id="258" r:id="rId6"/>
    <p:sldId id="259" r:id="rId7"/>
    <p:sldId id="265" r:id="rId8"/>
    <p:sldId id="266" r:id="rId9"/>
    <p:sldId id="264" r:id="rId10"/>
    <p:sldId id="263" r:id="rId11"/>
    <p:sldId id="267" r:id="rId12"/>
    <p:sldId id="268" r:id="rId13"/>
    <p:sldId id="269" r:id="rId14"/>
    <p:sldId id="270" r:id="rId15"/>
    <p:sldId id="271" r:id="rId16"/>
    <p:sldId id="272" r:id="rId17"/>
    <p:sldId id="273" r:id="rId18"/>
    <p:sldId id="274" r:id="rId19"/>
    <p:sldId id="260" r:id="rId20"/>
    <p:sldId id="276" r:id="rId21"/>
    <p:sldId id="280" r:id="rId22"/>
    <p:sldId id="278" r:id="rId23"/>
    <p:sldId id="279" r:id="rId24"/>
    <p:sldId id="281" r:id="rId25"/>
    <p:sldId id="282" r:id="rId26"/>
    <p:sldId id="283" r:id="rId27"/>
    <p:sldId id="28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915882-1DA6-4413-9588-831239E9FBDF}"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4E1A75-22E4-4C2A-A16E-D8DB92B8A872}" type="slidenum">
              <a:rPr lang="en-GB" smtClean="0"/>
              <a:t>‹#›</a:t>
            </a:fld>
            <a:endParaRPr lang="en-GB"/>
          </a:p>
        </p:txBody>
      </p:sp>
    </p:spTree>
    <p:extLst>
      <p:ext uri="{BB962C8B-B14F-4D97-AF65-F5344CB8AC3E}">
        <p14:creationId xmlns:p14="http://schemas.microsoft.com/office/powerpoint/2010/main" val="2217565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3301BAA-492A-440E-9134-F92AC026D379}" type="slidenum">
              <a:rPr lang="en-GB" smtClean="0"/>
              <a:t>16</a:t>
            </a:fld>
            <a:endParaRPr lang="en-GB"/>
          </a:p>
        </p:txBody>
      </p:sp>
    </p:spTree>
    <p:extLst>
      <p:ext uri="{BB962C8B-B14F-4D97-AF65-F5344CB8AC3E}">
        <p14:creationId xmlns:p14="http://schemas.microsoft.com/office/powerpoint/2010/main" val="4078911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3301BAA-492A-440E-9134-F92AC026D379}" type="slidenum">
              <a:rPr lang="en-GB" smtClean="0"/>
              <a:t>19</a:t>
            </a:fld>
            <a:endParaRPr lang="en-GB"/>
          </a:p>
        </p:txBody>
      </p:sp>
    </p:spTree>
    <p:extLst>
      <p:ext uri="{BB962C8B-B14F-4D97-AF65-F5344CB8AC3E}">
        <p14:creationId xmlns:p14="http://schemas.microsoft.com/office/powerpoint/2010/main" val="28088269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6619A-00A9-2FC0-8E14-6492114876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EEF0F8-E07E-1767-09B7-E16BD20830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F1565E9-4822-E0B2-E02F-AD674AB7EA30}"/>
              </a:ext>
            </a:extLst>
          </p:cNvPr>
          <p:cNvSpPr>
            <a:spLocks noGrp="1"/>
          </p:cNvSpPr>
          <p:nvPr>
            <p:ph type="dt" sz="half" idx="10"/>
          </p:nvPr>
        </p:nvSpPr>
        <p:spPr/>
        <p:txBody>
          <a:bodyPr/>
          <a:lstStyle/>
          <a:p>
            <a:fld id="{A643BB4D-E1AB-4A60-BD78-51E7BDD4C313}" type="datetimeFigureOut">
              <a:rPr lang="en-GB" smtClean="0"/>
              <a:t>13/07/2026</a:t>
            </a:fld>
            <a:endParaRPr lang="en-GB"/>
          </a:p>
        </p:txBody>
      </p:sp>
      <p:sp>
        <p:nvSpPr>
          <p:cNvPr id="5" name="Footer Placeholder 4">
            <a:extLst>
              <a:ext uri="{FF2B5EF4-FFF2-40B4-BE49-F238E27FC236}">
                <a16:creationId xmlns:a16="http://schemas.microsoft.com/office/drawing/2014/main" id="{B5C9F75D-C43C-28CF-CE31-F202A4CC72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0548B4-D56E-EB55-7EE8-6BD5FA07846B}"/>
              </a:ext>
            </a:extLst>
          </p:cNvPr>
          <p:cNvSpPr>
            <a:spLocks noGrp="1"/>
          </p:cNvSpPr>
          <p:nvPr>
            <p:ph type="sldNum" sz="quarter" idx="12"/>
          </p:nvPr>
        </p:nvSpPr>
        <p:spPr/>
        <p:txBody>
          <a:bodyPr/>
          <a:lstStyle/>
          <a:p>
            <a:fld id="{08FDF699-E6E5-4A8A-9F8F-E910FB48765A}" type="slidenum">
              <a:rPr lang="en-GB" smtClean="0"/>
              <a:t>‹#›</a:t>
            </a:fld>
            <a:endParaRPr lang="en-GB"/>
          </a:p>
        </p:txBody>
      </p:sp>
    </p:spTree>
    <p:extLst>
      <p:ext uri="{BB962C8B-B14F-4D97-AF65-F5344CB8AC3E}">
        <p14:creationId xmlns:p14="http://schemas.microsoft.com/office/powerpoint/2010/main" val="902276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80D2F-B916-B5C2-61C6-AD809370B5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8DCC4F-863C-2199-D0B9-263E495251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2E5336-5CFE-A88F-D70E-1E220AD8E913}"/>
              </a:ext>
            </a:extLst>
          </p:cNvPr>
          <p:cNvSpPr>
            <a:spLocks noGrp="1"/>
          </p:cNvSpPr>
          <p:nvPr>
            <p:ph type="dt" sz="half" idx="10"/>
          </p:nvPr>
        </p:nvSpPr>
        <p:spPr/>
        <p:txBody>
          <a:bodyPr/>
          <a:lstStyle/>
          <a:p>
            <a:fld id="{A643BB4D-E1AB-4A60-BD78-51E7BDD4C313}" type="datetimeFigureOut">
              <a:rPr lang="en-GB" smtClean="0"/>
              <a:t>13/07/2026</a:t>
            </a:fld>
            <a:endParaRPr lang="en-GB"/>
          </a:p>
        </p:txBody>
      </p:sp>
      <p:sp>
        <p:nvSpPr>
          <p:cNvPr id="5" name="Footer Placeholder 4">
            <a:extLst>
              <a:ext uri="{FF2B5EF4-FFF2-40B4-BE49-F238E27FC236}">
                <a16:creationId xmlns:a16="http://schemas.microsoft.com/office/drawing/2014/main" id="{D4E4F013-9500-2189-2A21-8779AD8959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A5B812-0451-42CE-435C-BC0D512F55BE}"/>
              </a:ext>
            </a:extLst>
          </p:cNvPr>
          <p:cNvSpPr>
            <a:spLocks noGrp="1"/>
          </p:cNvSpPr>
          <p:nvPr>
            <p:ph type="sldNum" sz="quarter" idx="12"/>
          </p:nvPr>
        </p:nvSpPr>
        <p:spPr/>
        <p:txBody>
          <a:bodyPr/>
          <a:lstStyle/>
          <a:p>
            <a:fld id="{08FDF699-E6E5-4A8A-9F8F-E910FB48765A}" type="slidenum">
              <a:rPr lang="en-GB" smtClean="0"/>
              <a:t>‹#›</a:t>
            </a:fld>
            <a:endParaRPr lang="en-GB"/>
          </a:p>
        </p:txBody>
      </p:sp>
    </p:spTree>
    <p:extLst>
      <p:ext uri="{BB962C8B-B14F-4D97-AF65-F5344CB8AC3E}">
        <p14:creationId xmlns:p14="http://schemas.microsoft.com/office/powerpoint/2010/main" val="3308936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D7095-08E9-9FC2-8E70-21D449C359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32BB99B-64F1-51BF-0BC8-68949BD587B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8110B4-4DCA-DA16-5ED2-AD1D27561DE4}"/>
              </a:ext>
            </a:extLst>
          </p:cNvPr>
          <p:cNvSpPr>
            <a:spLocks noGrp="1"/>
          </p:cNvSpPr>
          <p:nvPr>
            <p:ph type="dt" sz="half" idx="10"/>
          </p:nvPr>
        </p:nvSpPr>
        <p:spPr/>
        <p:txBody>
          <a:bodyPr/>
          <a:lstStyle/>
          <a:p>
            <a:fld id="{A643BB4D-E1AB-4A60-BD78-51E7BDD4C313}" type="datetimeFigureOut">
              <a:rPr lang="en-GB" smtClean="0"/>
              <a:t>13/07/2026</a:t>
            </a:fld>
            <a:endParaRPr lang="en-GB"/>
          </a:p>
        </p:txBody>
      </p:sp>
      <p:sp>
        <p:nvSpPr>
          <p:cNvPr id="5" name="Footer Placeholder 4">
            <a:extLst>
              <a:ext uri="{FF2B5EF4-FFF2-40B4-BE49-F238E27FC236}">
                <a16:creationId xmlns:a16="http://schemas.microsoft.com/office/drawing/2014/main" id="{BF4A1453-9859-3D4F-EBF3-304E57E3BD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A0152D-9954-10EB-F209-9960D7DEB9A1}"/>
              </a:ext>
            </a:extLst>
          </p:cNvPr>
          <p:cNvSpPr>
            <a:spLocks noGrp="1"/>
          </p:cNvSpPr>
          <p:nvPr>
            <p:ph type="sldNum" sz="quarter" idx="12"/>
          </p:nvPr>
        </p:nvSpPr>
        <p:spPr/>
        <p:txBody>
          <a:bodyPr/>
          <a:lstStyle/>
          <a:p>
            <a:fld id="{08FDF699-E6E5-4A8A-9F8F-E910FB48765A}" type="slidenum">
              <a:rPr lang="en-GB" smtClean="0"/>
              <a:t>‹#›</a:t>
            </a:fld>
            <a:endParaRPr lang="en-GB"/>
          </a:p>
        </p:txBody>
      </p:sp>
    </p:spTree>
    <p:extLst>
      <p:ext uri="{BB962C8B-B14F-4D97-AF65-F5344CB8AC3E}">
        <p14:creationId xmlns:p14="http://schemas.microsoft.com/office/powerpoint/2010/main" val="405810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598AA-41AE-DCEC-923F-938D41A45A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CFF778-D087-0CFB-215D-95E2273D88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C71392-F0EC-A338-0456-9DBE0A7D11E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5FEC7E-89F6-2033-BB7E-78B3647CAD14}"/>
              </a:ext>
            </a:extLst>
          </p:cNvPr>
          <p:cNvSpPr>
            <a:spLocks noGrp="1"/>
          </p:cNvSpPr>
          <p:nvPr>
            <p:ph type="dt" sz="half" idx="10"/>
          </p:nvPr>
        </p:nvSpPr>
        <p:spPr/>
        <p:txBody>
          <a:bodyPr/>
          <a:lstStyle/>
          <a:p>
            <a:fld id="{A643BB4D-E1AB-4A60-BD78-51E7BDD4C313}" type="datetimeFigureOut">
              <a:rPr lang="en-GB" smtClean="0"/>
              <a:t>13/07/2026</a:t>
            </a:fld>
            <a:endParaRPr lang="en-GB"/>
          </a:p>
        </p:txBody>
      </p:sp>
      <p:sp>
        <p:nvSpPr>
          <p:cNvPr id="6" name="Footer Placeholder 5">
            <a:extLst>
              <a:ext uri="{FF2B5EF4-FFF2-40B4-BE49-F238E27FC236}">
                <a16:creationId xmlns:a16="http://schemas.microsoft.com/office/drawing/2014/main" id="{BDA66F05-50B9-D258-F85A-2E45E78D5B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2B2BB4-7A9E-AB60-7426-D4CEC6DF3C55}"/>
              </a:ext>
            </a:extLst>
          </p:cNvPr>
          <p:cNvSpPr>
            <a:spLocks noGrp="1"/>
          </p:cNvSpPr>
          <p:nvPr>
            <p:ph type="sldNum" sz="quarter" idx="12"/>
          </p:nvPr>
        </p:nvSpPr>
        <p:spPr/>
        <p:txBody>
          <a:bodyPr/>
          <a:lstStyle/>
          <a:p>
            <a:fld id="{08FDF699-E6E5-4A8A-9F8F-E910FB48765A}" type="slidenum">
              <a:rPr lang="en-GB" smtClean="0"/>
              <a:t>‹#›</a:t>
            </a:fld>
            <a:endParaRPr lang="en-GB"/>
          </a:p>
        </p:txBody>
      </p:sp>
    </p:spTree>
    <p:extLst>
      <p:ext uri="{BB962C8B-B14F-4D97-AF65-F5344CB8AC3E}">
        <p14:creationId xmlns:p14="http://schemas.microsoft.com/office/powerpoint/2010/main" val="3029592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C3CC3-EDDF-2B23-976E-1CEAB410579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2CB0AB-0D7E-2FC5-2E75-2126E0BAE1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8B0CD8-D084-74A8-3D4B-0CA7B642067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571054-2BCB-3AA5-C095-D5CB401EBD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5A27368-E396-E0FB-9EA7-9A93563B6A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B647DD-3109-6BE4-EBFA-1B38158FE7C0}"/>
              </a:ext>
            </a:extLst>
          </p:cNvPr>
          <p:cNvSpPr>
            <a:spLocks noGrp="1"/>
          </p:cNvSpPr>
          <p:nvPr>
            <p:ph type="dt" sz="half" idx="10"/>
          </p:nvPr>
        </p:nvSpPr>
        <p:spPr/>
        <p:txBody>
          <a:bodyPr/>
          <a:lstStyle/>
          <a:p>
            <a:fld id="{A643BB4D-E1AB-4A60-BD78-51E7BDD4C313}" type="datetimeFigureOut">
              <a:rPr lang="en-GB" smtClean="0"/>
              <a:t>13/07/2026</a:t>
            </a:fld>
            <a:endParaRPr lang="en-GB"/>
          </a:p>
        </p:txBody>
      </p:sp>
      <p:sp>
        <p:nvSpPr>
          <p:cNvPr id="8" name="Footer Placeholder 7">
            <a:extLst>
              <a:ext uri="{FF2B5EF4-FFF2-40B4-BE49-F238E27FC236}">
                <a16:creationId xmlns:a16="http://schemas.microsoft.com/office/drawing/2014/main" id="{FF3BB5E8-6EEA-4507-6F70-1B74348598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353C42-E6BF-5895-65A1-DA2747A537EC}"/>
              </a:ext>
            </a:extLst>
          </p:cNvPr>
          <p:cNvSpPr>
            <a:spLocks noGrp="1"/>
          </p:cNvSpPr>
          <p:nvPr>
            <p:ph type="sldNum" sz="quarter" idx="12"/>
          </p:nvPr>
        </p:nvSpPr>
        <p:spPr/>
        <p:txBody>
          <a:bodyPr/>
          <a:lstStyle/>
          <a:p>
            <a:fld id="{08FDF699-E6E5-4A8A-9F8F-E910FB48765A}" type="slidenum">
              <a:rPr lang="en-GB" smtClean="0"/>
              <a:t>‹#›</a:t>
            </a:fld>
            <a:endParaRPr lang="en-GB"/>
          </a:p>
        </p:txBody>
      </p:sp>
    </p:spTree>
    <p:extLst>
      <p:ext uri="{BB962C8B-B14F-4D97-AF65-F5344CB8AC3E}">
        <p14:creationId xmlns:p14="http://schemas.microsoft.com/office/powerpoint/2010/main" val="1049348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A3AED-14DF-8D61-8E18-3ECB9300C3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BF1FD11-1247-2427-944B-9BD9B455E96E}"/>
              </a:ext>
            </a:extLst>
          </p:cNvPr>
          <p:cNvSpPr>
            <a:spLocks noGrp="1"/>
          </p:cNvSpPr>
          <p:nvPr>
            <p:ph type="dt" sz="half" idx="10"/>
          </p:nvPr>
        </p:nvSpPr>
        <p:spPr/>
        <p:txBody>
          <a:bodyPr/>
          <a:lstStyle/>
          <a:p>
            <a:fld id="{A643BB4D-E1AB-4A60-BD78-51E7BDD4C313}" type="datetimeFigureOut">
              <a:rPr lang="en-GB" smtClean="0"/>
              <a:t>13/07/2026</a:t>
            </a:fld>
            <a:endParaRPr lang="en-GB"/>
          </a:p>
        </p:txBody>
      </p:sp>
      <p:sp>
        <p:nvSpPr>
          <p:cNvPr id="4" name="Footer Placeholder 3">
            <a:extLst>
              <a:ext uri="{FF2B5EF4-FFF2-40B4-BE49-F238E27FC236}">
                <a16:creationId xmlns:a16="http://schemas.microsoft.com/office/drawing/2014/main" id="{A9931BEA-B64D-BB7B-AC57-A68419FBC3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322B4F-DB5C-08C5-BC90-C5895862E84D}"/>
              </a:ext>
            </a:extLst>
          </p:cNvPr>
          <p:cNvSpPr>
            <a:spLocks noGrp="1"/>
          </p:cNvSpPr>
          <p:nvPr>
            <p:ph type="sldNum" sz="quarter" idx="12"/>
          </p:nvPr>
        </p:nvSpPr>
        <p:spPr/>
        <p:txBody>
          <a:bodyPr/>
          <a:lstStyle/>
          <a:p>
            <a:fld id="{08FDF699-E6E5-4A8A-9F8F-E910FB48765A}" type="slidenum">
              <a:rPr lang="en-GB" smtClean="0"/>
              <a:t>‹#›</a:t>
            </a:fld>
            <a:endParaRPr lang="en-GB"/>
          </a:p>
        </p:txBody>
      </p:sp>
    </p:spTree>
    <p:extLst>
      <p:ext uri="{BB962C8B-B14F-4D97-AF65-F5344CB8AC3E}">
        <p14:creationId xmlns:p14="http://schemas.microsoft.com/office/powerpoint/2010/main" val="2420393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8DF43B-289A-906C-B364-AF2469612A07}"/>
              </a:ext>
            </a:extLst>
          </p:cNvPr>
          <p:cNvSpPr>
            <a:spLocks noGrp="1"/>
          </p:cNvSpPr>
          <p:nvPr>
            <p:ph type="dt" sz="half" idx="10"/>
          </p:nvPr>
        </p:nvSpPr>
        <p:spPr/>
        <p:txBody>
          <a:bodyPr/>
          <a:lstStyle/>
          <a:p>
            <a:fld id="{A643BB4D-E1AB-4A60-BD78-51E7BDD4C313}" type="datetimeFigureOut">
              <a:rPr lang="en-GB" smtClean="0"/>
              <a:t>13/07/2026</a:t>
            </a:fld>
            <a:endParaRPr lang="en-GB"/>
          </a:p>
        </p:txBody>
      </p:sp>
      <p:sp>
        <p:nvSpPr>
          <p:cNvPr id="3" name="Footer Placeholder 2">
            <a:extLst>
              <a:ext uri="{FF2B5EF4-FFF2-40B4-BE49-F238E27FC236}">
                <a16:creationId xmlns:a16="http://schemas.microsoft.com/office/drawing/2014/main" id="{E48B1F11-8A46-372F-E4C9-630B4E543A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F14844-684A-7C3A-8343-F88BD6B514DB}"/>
              </a:ext>
            </a:extLst>
          </p:cNvPr>
          <p:cNvSpPr>
            <a:spLocks noGrp="1"/>
          </p:cNvSpPr>
          <p:nvPr>
            <p:ph type="sldNum" sz="quarter" idx="12"/>
          </p:nvPr>
        </p:nvSpPr>
        <p:spPr/>
        <p:txBody>
          <a:bodyPr/>
          <a:lstStyle/>
          <a:p>
            <a:fld id="{08FDF699-E6E5-4A8A-9F8F-E910FB48765A}" type="slidenum">
              <a:rPr lang="en-GB" smtClean="0"/>
              <a:t>‹#›</a:t>
            </a:fld>
            <a:endParaRPr lang="en-GB"/>
          </a:p>
        </p:txBody>
      </p:sp>
    </p:spTree>
    <p:extLst>
      <p:ext uri="{BB962C8B-B14F-4D97-AF65-F5344CB8AC3E}">
        <p14:creationId xmlns:p14="http://schemas.microsoft.com/office/powerpoint/2010/main" val="28809534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01E13-E794-423B-8D31-59EF0DC457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6E2C5A-0897-BAB6-3033-969A6B54F8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5D7BAA1-FBDD-676B-3EAF-B111AAF876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A0A638-9FE4-17E7-2463-C47AD7648519}"/>
              </a:ext>
            </a:extLst>
          </p:cNvPr>
          <p:cNvSpPr>
            <a:spLocks noGrp="1"/>
          </p:cNvSpPr>
          <p:nvPr>
            <p:ph type="dt" sz="half" idx="10"/>
          </p:nvPr>
        </p:nvSpPr>
        <p:spPr/>
        <p:txBody>
          <a:bodyPr/>
          <a:lstStyle/>
          <a:p>
            <a:fld id="{A643BB4D-E1AB-4A60-BD78-51E7BDD4C313}" type="datetimeFigureOut">
              <a:rPr lang="en-GB" smtClean="0"/>
              <a:t>13/07/2026</a:t>
            </a:fld>
            <a:endParaRPr lang="en-GB"/>
          </a:p>
        </p:txBody>
      </p:sp>
      <p:sp>
        <p:nvSpPr>
          <p:cNvPr id="6" name="Footer Placeholder 5">
            <a:extLst>
              <a:ext uri="{FF2B5EF4-FFF2-40B4-BE49-F238E27FC236}">
                <a16:creationId xmlns:a16="http://schemas.microsoft.com/office/drawing/2014/main" id="{5AD4ADAB-9C9F-5699-8116-78E9BE92E1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0EE5DD-F578-0393-192B-79B20CFEB03A}"/>
              </a:ext>
            </a:extLst>
          </p:cNvPr>
          <p:cNvSpPr>
            <a:spLocks noGrp="1"/>
          </p:cNvSpPr>
          <p:nvPr>
            <p:ph type="sldNum" sz="quarter" idx="12"/>
          </p:nvPr>
        </p:nvSpPr>
        <p:spPr/>
        <p:txBody>
          <a:bodyPr/>
          <a:lstStyle/>
          <a:p>
            <a:fld id="{08FDF699-E6E5-4A8A-9F8F-E910FB48765A}" type="slidenum">
              <a:rPr lang="en-GB" smtClean="0"/>
              <a:t>‹#›</a:t>
            </a:fld>
            <a:endParaRPr lang="en-GB"/>
          </a:p>
        </p:txBody>
      </p:sp>
    </p:spTree>
    <p:extLst>
      <p:ext uri="{BB962C8B-B14F-4D97-AF65-F5344CB8AC3E}">
        <p14:creationId xmlns:p14="http://schemas.microsoft.com/office/powerpoint/2010/main" val="3001091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BA364-98F3-7EEB-DE72-D1917A5E96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48FC8A6-7E1C-5E4F-056B-9F63673566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EEB674-3D3F-EF53-A3DE-0873018026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8F17E2-B2C4-74EA-ACBB-35F6684BA2C0}"/>
              </a:ext>
            </a:extLst>
          </p:cNvPr>
          <p:cNvSpPr>
            <a:spLocks noGrp="1"/>
          </p:cNvSpPr>
          <p:nvPr>
            <p:ph type="dt" sz="half" idx="10"/>
          </p:nvPr>
        </p:nvSpPr>
        <p:spPr/>
        <p:txBody>
          <a:bodyPr/>
          <a:lstStyle/>
          <a:p>
            <a:fld id="{A643BB4D-E1AB-4A60-BD78-51E7BDD4C313}" type="datetimeFigureOut">
              <a:rPr lang="en-GB" smtClean="0"/>
              <a:t>13/07/2026</a:t>
            </a:fld>
            <a:endParaRPr lang="en-GB"/>
          </a:p>
        </p:txBody>
      </p:sp>
      <p:sp>
        <p:nvSpPr>
          <p:cNvPr id="6" name="Footer Placeholder 5">
            <a:extLst>
              <a:ext uri="{FF2B5EF4-FFF2-40B4-BE49-F238E27FC236}">
                <a16:creationId xmlns:a16="http://schemas.microsoft.com/office/drawing/2014/main" id="{927EF744-F48F-086A-DA9D-9AD16A57E8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DDD04C-01E0-4F48-FD94-619187E406BC}"/>
              </a:ext>
            </a:extLst>
          </p:cNvPr>
          <p:cNvSpPr>
            <a:spLocks noGrp="1"/>
          </p:cNvSpPr>
          <p:nvPr>
            <p:ph type="sldNum" sz="quarter" idx="12"/>
          </p:nvPr>
        </p:nvSpPr>
        <p:spPr/>
        <p:txBody>
          <a:bodyPr/>
          <a:lstStyle/>
          <a:p>
            <a:fld id="{08FDF699-E6E5-4A8A-9F8F-E910FB48765A}" type="slidenum">
              <a:rPr lang="en-GB" smtClean="0"/>
              <a:t>‹#›</a:t>
            </a:fld>
            <a:endParaRPr lang="en-GB"/>
          </a:p>
        </p:txBody>
      </p:sp>
    </p:spTree>
    <p:extLst>
      <p:ext uri="{BB962C8B-B14F-4D97-AF65-F5344CB8AC3E}">
        <p14:creationId xmlns:p14="http://schemas.microsoft.com/office/powerpoint/2010/main" val="3546966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B2659-797D-3D5E-D91E-A614EB8E8B8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DE1ADD-01F1-4221-1920-02549BD41F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F91061-1121-C11B-36B6-40978463E6C9}"/>
              </a:ext>
            </a:extLst>
          </p:cNvPr>
          <p:cNvSpPr>
            <a:spLocks noGrp="1"/>
          </p:cNvSpPr>
          <p:nvPr>
            <p:ph type="dt" sz="half" idx="10"/>
          </p:nvPr>
        </p:nvSpPr>
        <p:spPr/>
        <p:txBody>
          <a:bodyPr/>
          <a:lstStyle/>
          <a:p>
            <a:fld id="{A643BB4D-E1AB-4A60-BD78-51E7BDD4C313}" type="datetimeFigureOut">
              <a:rPr lang="en-GB" smtClean="0"/>
              <a:t>13/07/2026</a:t>
            </a:fld>
            <a:endParaRPr lang="en-GB"/>
          </a:p>
        </p:txBody>
      </p:sp>
      <p:sp>
        <p:nvSpPr>
          <p:cNvPr id="5" name="Footer Placeholder 4">
            <a:extLst>
              <a:ext uri="{FF2B5EF4-FFF2-40B4-BE49-F238E27FC236}">
                <a16:creationId xmlns:a16="http://schemas.microsoft.com/office/drawing/2014/main" id="{C3D5D6B3-3CAB-9D10-672C-14821B8A6F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A5067D-2ECA-08F9-C4F2-A75B3193A83E}"/>
              </a:ext>
            </a:extLst>
          </p:cNvPr>
          <p:cNvSpPr>
            <a:spLocks noGrp="1"/>
          </p:cNvSpPr>
          <p:nvPr>
            <p:ph type="sldNum" sz="quarter" idx="12"/>
          </p:nvPr>
        </p:nvSpPr>
        <p:spPr/>
        <p:txBody>
          <a:bodyPr/>
          <a:lstStyle/>
          <a:p>
            <a:fld id="{08FDF699-E6E5-4A8A-9F8F-E910FB48765A}" type="slidenum">
              <a:rPr lang="en-GB" smtClean="0"/>
              <a:t>‹#›</a:t>
            </a:fld>
            <a:endParaRPr lang="en-GB"/>
          </a:p>
        </p:txBody>
      </p:sp>
    </p:spTree>
    <p:extLst>
      <p:ext uri="{BB962C8B-B14F-4D97-AF65-F5344CB8AC3E}">
        <p14:creationId xmlns:p14="http://schemas.microsoft.com/office/powerpoint/2010/main" val="1693942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99BEEB-7E02-46B2-504F-F359BF1BDD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2B86C0-9418-C863-210B-9319BD0910D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52E4AA-336C-29CD-B5E6-5D7946A7112C}"/>
              </a:ext>
            </a:extLst>
          </p:cNvPr>
          <p:cNvSpPr>
            <a:spLocks noGrp="1"/>
          </p:cNvSpPr>
          <p:nvPr>
            <p:ph type="dt" sz="half" idx="10"/>
          </p:nvPr>
        </p:nvSpPr>
        <p:spPr/>
        <p:txBody>
          <a:bodyPr/>
          <a:lstStyle/>
          <a:p>
            <a:fld id="{A643BB4D-E1AB-4A60-BD78-51E7BDD4C313}" type="datetimeFigureOut">
              <a:rPr lang="en-GB" smtClean="0"/>
              <a:t>13/07/2026</a:t>
            </a:fld>
            <a:endParaRPr lang="en-GB"/>
          </a:p>
        </p:txBody>
      </p:sp>
      <p:sp>
        <p:nvSpPr>
          <p:cNvPr id="5" name="Footer Placeholder 4">
            <a:extLst>
              <a:ext uri="{FF2B5EF4-FFF2-40B4-BE49-F238E27FC236}">
                <a16:creationId xmlns:a16="http://schemas.microsoft.com/office/drawing/2014/main" id="{7D2B913A-27DB-AC05-34BF-01CC5888A4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CCB59E-58BC-91E0-BAEA-96165800D583}"/>
              </a:ext>
            </a:extLst>
          </p:cNvPr>
          <p:cNvSpPr>
            <a:spLocks noGrp="1"/>
          </p:cNvSpPr>
          <p:nvPr>
            <p:ph type="sldNum" sz="quarter" idx="12"/>
          </p:nvPr>
        </p:nvSpPr>
        <p:spPr/>
        <p:txBody>
          <a:bodyPr/>
          <a:lstStyle/>
          <a:p>
            <a:fld id="{08FDF699-E6E5-4A8A-9F8F-E910FB48765A}" type="slidenum">
              <a:rPr lang="en-GB" smtClean="0"/>
              <a:t>‹#›</a:t>
            </a:fld>
            <a:endParaRPr lang="en-GB"/>
          </a:p>
        </p:txBody>
      </p:sp>
    </p:spTree>
    <p:extLst>
      <p:ext uri="{BB962C8B-B14F-4D97-AF65-F5344CB8AC3E}">
        <p14:creationId xmlns:p14="http://schemas.microsoft.com/office/powerpoint/2010/main" val="2274357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9E835D-EF17-5F38-B4E9-07F75082AA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467F2B-9909-56B9-7068-A1FD30D68C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B16777-0845-C491-2EAF-CB14584E3F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643BB4D-E1AB-4A60-BD78-51E7BDD4C313}" type="datetimeFigureOut">
              <a:rPr lang="en-GB" smtClean="0"/>
              <a:t>13/07/2026</a:t>
            </a:fld>
            <a:endParaRPr lang="en-GB"/>
          </a:p>
        </p:txBody>
      </p:sp>
      <p:sp>
        <p:nvSpPr>
          <p:cNvPr id="5" name="Footer Placeholder 4">
            <a:extLst>
              <a:ext uri="{FF2B5EF4-FFF2-40B4-BE49-F238E27FC236}">
                <a16:creationId xmlns:a16="http://schemas.microsoft.com/office/drawing/2014/main" id="{21F425B0-20D2-133B-CB0B-4C8828C0C2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50E1F43-214A-2BCB-20F0-A3738E6E5D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FDF699-E6E5-4A8A-9F8F-E910FB48765A}" type="slidenum">
              <a:rPr lang="en-GB" smtClean="0"/>
              <a:t>‹#›</a:t>
            </a:fld>
            <a:endParaRPr lang="en-GB"/>
          </a:p>
        </p:txBody>
      </p:sp>
    </p:spTree>
    <p:extLst>
      <p:ext uri="{BB962C8B-B14F-4D97-AF65-F5344CB8AC3E}">
        <p14:creationId xmlns:p14="http://schemas.microsoft.com/office/powerpoint/2010/main" val="24400785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upport.microsoft.com/en-gb/office/how-onedrive-safeguards-your-data-in-the-cloud-23c6ea94-3608-48d7-8bf0-80e142edd1e1" TargetMode="External"/><Relationship Id="rId2" Type="http://schemas.openxmlformats.org/officeDocument/2006/relationships/hyperlink" Target="https://onedrive.co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howtogeek.com/reasons-why-you-should-use-microsoft-onedrive/" TargetMode="External"/><Relationship Id="rId2" Type="http://schemas.openxmlformats.org/officeDocument/2006/relationships/hyperlink" Target="https://carrera-uk.com/services/emails-microsoft-365/onedrive-sharepoint/" TargetMode="External"/><Relationship Id="rId1" Type="http://schemas.openxmlformats.org/officeDocument/2006/relationships/slideLayout" Target="../slideLayouts/slideLayout2.xml"/><Relationship Id="rId5" Type="http://schemas.openxmlformats.org/officeDocument/2006/relationships/hyperlink" Target="https://cloudmounter.net/pros-and-cons-of-onedrive/" TargetMode="External"/><Relationship Id="rId4" Type="http://schemas.openxmlformats.org/officeDocument/2006/relationships/hyperlink" Target="https://www.microsoft.com/en-gb/microsoft-365/onedrive/online-cloud-storage"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bing.com/search?q=advantages+and+limitations+of+MS+Teams&amp;cvid=dc00fa12e1d64e939292e3d05f1f006e&amp;gs_lcrp=EgRlZGdlKgYIABBFGDkyBggAEEUYOTIGCAEQABhAMgYIAhAAGEAyBggDEAAYQDIGCAQQABhAMgYIBRAAGEAyBggGEAAYQDIGCAcQABhAMgYICBAAGEDSAQkxOTM0MmowajSoAgiwAgE&amp;FORM=ANAB01&amp;PC=HCT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s://www.hse.gov.uk/" TargetMode="External"/><Relationship Id="rId2" Type="http://schemas.openxmlformats.org/officeDocument/2006/relationships/hyperlink" Target="https://www.cqc.org.uk/" TargetMode="Externa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D75BA0-1DAD-0467-5781-57F40E87B641}"/>
              </a:ext>
            </a:extLst>
          </p:cNvPr>
          <p:cNvSpPr>
            <a:spLocks noGrp="1"/>
          </p:cNvSpPr>
          <p:nvPr>
            <p:ph type="ctrTitle"/>
          </p:nvPr>
        </p:nvSpPr>
        <p:spPr>
          <a:xfrm>
            <a:off x="2384322" y="491614"/>
            <a:ext cx="7423355" cy="934064"/>
          </a:xfrm>
        </p:spPr>
        <p:txBody>
          <a:bodyPr>
            <a:normAutofit fontScale="90000"/>
          </a:bodyPr>
          <a:lstStyle/>
          <a:p>
            <a:br>
              <a:rPr lang="en-GB" sz="2400" b="1" dirty="0">
                <a:latin typeface="Times New Roman" panose="02020603050405020304" pitchFamily="18" charset="0"/>
                <a:cs typeface="Times New Roman" panose="02020603050405020304" pitchFamily="18" charset="0"/>
              </a:rPr>
            </a:br>
            <a:br>
              <a:rPr lang="en-GB" sz="2400" b="1" dirty="0">
                <a:latin typeface="Times New Roman" panose="02020603050405020304" pitchFamily="18" charset="0"/>
                <a:cs typeface="Times New Roman" panose="02020603050405020304" pitchFamily="18" charset="0"/>
              </a:rPr>
            </a:br>
            <a:br>
              <a:rPr lang="en-GB" sz="2400" b="1" dirty="0">
                <a:latin typeface="Times New Roman" panose="02020603050405020304" pitchFamily="18" charset="0"/>
                <a:cs typeface="Times New Roman" panose="02020603050405020304" pitchFamily="18" charset="0"/>
              </a:rPr>
            </a:br>
            <a:r>
              <a:rPr lang="en-GB" sz="3100" b="1" dirty="0">
                <a:latin typeface="Times New Roman" panose="02020603050405020304" pitchFamily="18" charset="0"/>
                <a:cs typeface="Times New Roman" panose="02020603050405020304" pitchFamily="18" charset="0"/>
              </a:rPr>
              <a:t>Digital Skills and Research Methods</a:t>
            </a:r>
            <a:br>
              <a:rPr lang="en-GB" sz="2400" b="1" dirty="0">
                <a:latin typeface="Times New Roman" panose="02020603050405020304" pitchFamily="18" charset="0"/>
                <a:cs typeface="Times New Roman" panose="02020603050405020304" pitchFamily="18" charset="0"/>
              </a:rPr>
            </a:br>
            <a:endParaRPr lang="en-GB" sz="2400" dirty="0"/>
          </a:p>
        </p:txBody>
      </p:sp>
      <p:sp>
        <p:nvSpPr>
          <p:cNvPr id="3" name="Subtitle 2">
            <a:extLst>
              <a:ext uri="{FF2B5EF4-FFF2-40B4-BE49-F238E27FC236}">
                <a16:creationId xmlns:a16="http://schemas.microsoft.com/office/drawing/2014/main" id="{55B89E9B-D184-1762-F9C4-F3D1966A6382}"/>
              </a:ext>
            </a:extLst>
          </p:cNvPr>
          <p:cNvSpPr>
            <a:spLocks noGrp="1"/>
          </p:cNvSpPr>
          <p:nvPr>
            <p:ph type="subTitle" idx="1"/>
          </p:nvPr>
        </p:nvSpPr>
        <p:spPr>
          <a:xfrm>
            <a:off x="1524000" y="1681316"/>
            <a:ext cx="9144000" cy="3576484"/>
          </a:xfrm>
        </p:spPr>
        <p:txBody>
          <a:bodyPr>
            <a:normAutofit/>
          </a:bodyPr>
          <a:lstStyle/>
          <a:p>
            <a:r>
              <a:rPr lang="en-GB" sz="2800" dirty="0">
                <a:latin typeface="Times New Roman" panose="02020603050405020304" pitchFamily="18" charset="0"/>
                <a:cs typeface="Times New Roman" panose="02020603050405020304" pitchFamily="18" charset="0"/>
              </a:rPr>
              <a:t>Module Code:LCHS4007</a:t>
            </a:r>
          </a:p>
          <a:p>
            <a:r>
              <a:rPr lang="en-GB" sz="2800" dirty="0">
                <a:latin typeface="Times New Roman" panose="02020603050405020304" pitchFamily="18" charset="0"/>
                <a:cs typeface="Times New Roman" panose="02020603050405020304" pitchFamily="18" charset="0"/>
              </a:rPr>
              <a:t>Assignment Title: Component 1</a:t>
            </a:r>
          </a:p>
          <a:p>
            <a:r>
              <a:rPr lang="en-GB" sz="2800" dirty="0">
                <a:latin typeface="Times New Roman" panose="02020603050405020304" pitchFamily="18" charset="0"/>
                <a:cs typeface="Times New Roman" panose="02020603050405020304" pitchFamily="18" charset="0"/>
              </a:rPr>
              <a:t>Topic: Files Storage &amp; Sharing </a:t>
            </a:r>
          </a:p>
          <a:p>
            <a:r>
              <a:rPr lang="en-GB" sz="2800" dirty="0">
                <a:latin typeface="Times New Roman" panose="02020603050405020304" pitchFamily="18" charset="0"/>
                <a:cs typeface="Times New Roman" panose="02020603050405020304" pitchFamily="18" charset="0"/>
              </a:rPr>
              <a:t>Lecturer: Amitave Banik </a:t>
            </a:r>
          </a:p>
          <a:p>
            <a:r>
              <a:rPr lang="en-GB" sz="2800" dirty="0">
                <a:latin typeface="Times New Roman" panose="02020603050405020304" pitchFamily="18" charset="0"/>
                <a:cs typeface="Times New Roman" panose="02020603050405020304" pitchFamily="18" charset="0"/>
              </a:rPr>
              <a:t>Student Name: Shagufta Khan</a:t>
            </a:r>
          </a:p>
          <a:p>
            <a:r>
              <a:rPr lang="en-GB" sz="2800" dirty="0">
                <a:latin typeface="Times New Roman" panose="02020603050405020304" pitchFamily="18" charset="0"/>
                <a:cs typeface="Times New Roman" panose="02020603050405020304" pitchFamily="18" charset="0"/>
              </a:rPr>
              <a:t>Student ID: 2531002</a:t>
            </a:r>
          </a:p>
          <a:p>
            <a:endParaRPr lang="en-GB" dirty="0"/>
          </a:p>
        </p:txBody>
      </p:sp>
    </p:spTree>
    <p:extLst>
      <p:ext uri="{BB962C8B-B14F-4D97-AF65-F5344CB8AC3E}">
        <p14:creationId xmlns:p14="http://schemas.microsoft.com/office/powerpoint/2010/main" val="13141604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D72E779-ACE7-7714-0759-24E51FF8C081}"/>
              </a:ext>
            </a:extLst>
          </p:cNvPr>
          <p:cNvSpPr>
            <a:spLocks noGrp="1"/>
          </p:cNvSpPr>
          <p:nvPr>
            <p:ph type="ctrTitle"/>
          </p:nvPr>
        </p:nvSpPr>
        <p:spPr>
          <a:xfrm>
            <a:off x="1524000" y="797899"/>
            <a:ext cx="9144000" cy="802301"/>
          </a:xfrm>
        </p:spPr>
        <p:txBody>
          <a:bodyPr>
            <a:noAutofit/>
          </a:bodyPr>
          <a:lstStyle/>
          <a:p>
            <a:pPr algn="l"/>
            <a:br>
              <a:rPr lang="en-GB" sz="2800" b="1" dirty="0">
                <a:latin typeface="Times New Roman" panose="02020603050405020304" pitchFamily="18" charset="0"/>
                <a:cs typeface="Times New Roman" panose="02020603050405020304" pitchFamily="18" charset="0"/>
              </a:rPr>
            </a:br>
            <a:br>
              <a:rPr lang="en-GB" sz="2800" b="1" dirty="0">
                <a:latin typeface="Times New Roman" panose="02020603050405020304" pitchFamily="18" charset="0"/>
                <a:cs typeface="Times New Roman" panose="02020603050405020304" pitchFamily="18" charset="0"/>
              </a:rPr>
            </a:br>
            <a:br>
              <a:rPr lang="en-GB" sz="2800" b="1" dirty="0">
                <a:latin typeface="Times New Roman" panose="02020603050405020304" pitchFamily="18" charset="0"/>
                <a:cs typeface="Times New Roman" panose="02020603050405020304" pitchFamily="18" charset="0"/>
              </a:rPr>
            </a:br>
            <a:br>
              <a:rPr lang="en-GB" sz="2800" b="1" dirty="0">
                <a:latin typeface="Times New Roman" panose="02020603050405020304" pitchFamily="18"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5B84B9DB-F460-9689-3F88-042CF789B97B}"/>
              </a:ext>
            </a:extLst>
          </p:cNvPr>
          <p:cNvSpPr>
            <a:spLocks noGrp="1"/>
          </p:cNvSpPr>
          <p:nvPr>
            <p:ph type="subTitle" idx="1"/>
          </p:nvPr>
        </p:nvSpPr>
        <p:spPr>
          <a:xfrm>
            <a:off x="1524000" y="1600200"/>
            <a:ext cx="9271819" cy="3389671"/>
          </a:xfrm>
        </p:spPr>
        <p:txBody>
          <a:bodyPr>
            <a:normAutofit/>
          </a:bodyPr>
          <a:lstStyle/>
          <a:p>
            <a:pPr marL="0" indent="0" algn="ctr">
              <a:buNone/>
            </a:pPr>
            <a:endParaRPr lang="en-GB" b="1" dirty="0">
              <a:latin typeface="Times New Roman" panose="02020603050405020304" pitchFamily="18" charset="0"/>
              <a:cs typeface="Times New Roman" panose="02020603050405020304" pitchFamily="18" charset="0"/>
            </a:endParaRPr>
          </a:p>
          <a:p>
            <a:pPr marL="0" indent="0" algn="ctr">
              <a:buNone/>
            </a:pPr>
            <a:endParaRPr lang="en-GB" dirty="0">
              <a:latin typeface="Times New Roman" panose="02020603050405020304" pitchFamily="18" charset="0"/>
              <a:cs typeface="Times New Roman" panose="02020603050405020304" pitchFamily="18" charset="0"/>
            </a:endParaRPr>
          </a:p>
          <a:p>
            <a:pPr marL="0" indent="0" algn="ctr">
              <a:buNone/>
            </a:pPr>
            <a:r>
              <a:rPr lang="en-GB" dirty="0">
                <a:latin typeface="Times New Roman" panose="02020603050405020304" pitchFamily="18" charset="0"/>
                <a:cs typeface="Times New Roman" panose="02020603050405020304" pitchFamily="18" charset="0"/>
              </a:rPr>
              <a:t>I confirm that I have not presented any AI generated text as my own work. I confirm, I have copies of my drafts, notes and other resources used before and after the use of AI tools, which I may be asked to provide as evidence. </a:t>
            </a:r>
          </a:p>
          <a:p>
            <a:pPr marL="0" indent="0" algn="ctr">
              <a:buNone/>
            </a:pPr>
            <a:endParaRPr lang="en-GB" dirty="0">
              <a:latin typeface="Times New Roman" panose="02020603050405020304" pitchFamily="18" charset="0"/>
              <a:cs typeface="Times New Roman" panose="02020603050405020304" pitchFamily="18" charset="0"/>
            </a:endParaRPr>
          </a:p>
          <a:p>
            <a:pPr marL="0" indent="0" algn="ctr">
              <a:buNone/>
            </a:pPr>
            <a:endParaRPr lang="en-GB"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43486644-5EDC-19A4-064A-5C2A3D64E5DB}"/>
              </a:ext>
            </a:extLst>
          </p:cNvPr>
          <p:cNvSpPr txBox="1"/>
          <p:nvPr/>
        </p:nvSpPr>
        <p:spPr>
          <a:xfrm>
            <a:off x="2517058" y="314632"/>
            <a:ext cx="7157884" cy="1384995"/>
          </a:xfrm>
          <a:prstGeom prst="rect">
            <a:avLst/>
          </a:prstGeom>
          <a:noFill/>
        </p:spPr>
        <p:txBody>
          <a:bodyPr wrap="square">
            <a:spAutoFit/>
          </a:bodyPr>
          <a:lstStyle/>
          <a:p>
            <a:pPr marL="0" indent="0" algn="ctr">
              <a:buNone/>
            </a:pPr>
            <a:endParaRPr lang="en-GB" sz="2800" b="1" dirty="0">
              <a:latin typeface="Times New Roman" panose="02020603050405020304" pitchFamily="18" charset="0"/>
              <a:cs typeface="Times New Roman" panose="02020603050405020304" pitchFamily="18" charset="0"/>
            </a:endParaRPr>
          </a:p>
          <a:p>
            <a:pPr marL="0" indent="0" algn="ctr">
              <a:buNone/>
            </a:pPr>
            <a:r>
              <a:rPr lang="en-GB" sz="2800" b="1" dirty="0">
                <a:latin typeface="Times New Roman" panose="02020603050405020304" pitchFamily="18" charset="0"/>
                <a:cs typeface="Times New Roman" panose="02020603050405020304" pitchFamily="18" charset="0"/>
              </a:rPr>
              <a:t>Acknowledgement of the use of AI</a:t>
            </a:r>
          </a:p>
          <a:p>
            <a:pPr marL="0" indent="0" algn="ctr">
              <a:buNone/>
            </a:pPr>
            <a:endParaRPr lang="en-GB"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755239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FA38F15-E5F1-2967-3E93-2D9A09941401}"/>
              </a:ext>
            </a:extLst>
          </p:cNvPr>
          <p:cNvSpPr>
            <a:spLocks noGrp="1"/>
          </p:cNvSpPr>
          <p:nvPr>
            <p:ph type="ctrTitle"/>
          </p:nvPr>
        </p:nvSpPr>
        <p:spPr>
          <a:xfrm>
            <a:off x="1524000" y="491613"/>
            <a:ext cx="9144000" cy="1288026"/>
          </a:xfrm>
        </p:spPr>
        <p:txBody>
          <a:bodyPr>
            <a:normAutofit fontScale="90000"/>
          </a:bodyPr>
          <a:lstStyle/>
          <a:p>
            <a:pPr marL="0" indent="0"/>
            <a:br>
              <a:rPr lang="en-GB" sz="3100" b="1" dirty="0">
                <a:latin typeface="Times New Roman" panose="02020603050405020304" pitchFamily="18" charset="0"/>
                <a:cs typeface="Times New Roman" panose="02020603050405020304" pitchFamily="18" charset="0"/>
              </a:rPr>
            </a:br>
            <a:br>
              <a:rPr lang="en-GB" sz="3100" b="1" dirty="0">
                <a:latin typeface="Times New Roman" panose="02020603050405020304" pitchFamily="18" charset="0"/>
                <a:cs typeface="Times New Roman" panose="02020603050405020304" pitchFamily="18" charset="0"/>
              </a:rPr>
            </a:br>
            <a:br>
              <a:rPr lang="en-GB" sz="3100" b="1" dirty="0">
                <a:latin typeface="Times New Roman" panose="02020603050405020304" pitchFamily="18" charset="0"/>
                <a:cs typeface="Times New Roman" panose="02020603050405020304" pitchFamily="18" charset="0"/>
              </a:rPr>
            </a:br>
            <a:r>
              <a:rPr lang="en-GB" sz="3100" b="1" dirty="0">
                <a:latin typeface="Times New Roman" panose="02020603050405020304" pitchFamily="18" charset="0"/>
                <a:cs typeface="Times New Roman" panose="02020603050405020304" pitchFamily="18" charset="0"/>
              </a:rPr>
              <a:t>Staff at Riverdale Nursing home needs a secure files storage and sharing system in place.</a:t>
            </a:r>
            <a:br>
              <a:rPr lang="en-GB" sz="2800" b="1" dirty="0">
                <a:latin typeface="Times New Roman" panose="02020603050405020304" pitchFamily="18"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BED5ECBF-8A52-ADAD-E20E-01701EA33414}"/>
              </a:ext>
            </a:extLst>
          </p:cNvPr>
          <p:cNvSpPr>
            <a:spLocks noGrp="1"/>
          </p:cNvSpPr>
          <p:nvPr>
            <p:ph type="subTitle" idx="1"/>
          </p:nvPr>
        </p:nvSpPr>
        <p:spPr>
          <a:xfrm>
            <a:off x="648929" y="1665338"/>
            <a:ext cx="11031794" cy="3565423"/>
          </a:xfrm>
        </p:spPr>
        <p:txBody>
          <a:bodyPr>
            <a:normAutofit/>
          </a:bodyPr>
          <a:lstStyle/>
          <a:p>
            <a:pPr marL="0" indent="0">
              <a:buNone/>
            </a:pPr>
            <a:endParaRPr lang="en-GB" sz="1200" dirty="0">
              <a:latin typeface="Times New Roman" panose="02020603050405020304" pitchFamily="18" charset="0"/>
              <a:cs typeface="Times New Roman" panose="02020603050405020304" pitchFamily="18" charset="0"/>
            </a:endParaRPr>
          </a:p>
          <a:p>
            <a:pPr marL="0" indent="0" algn="l">
              <a:buNone/>
            </a:pPr>
            <a:r>
              <a:rPr lang="en-GB" sz="1200" dirty="0">
                <a:latin typeface="Times New Roman" panose="02020603050405020304" pitchFamily="18" charset="0"/>
                <a:cs typeface="Times New Roman" panose="02020603050405020304" pitchFamily="18" charset="0"/>
              </a:rPr>
              <a:t>Riverdale nursing home, care for older adults who require daily personal care, medication support and monitoring. The nursing home operates across 2 buildings and they have several employees include; nurses, carers, senior carers and administration staff who work on different shifts across both buildings. </a:t>
            </a:r>
          </a:p>
          <a:p>
            <a:pPr marL="0" indent="0" algn="l">
              <a:buNone/>
            </a:pPr>
            <a:r>
              <a:rPr lang="en-GB" sz="1200" dirty="0">
                <a:latin typeface="Times New Roman" panose="02020603050405020304" pitchFamily="18" charset="0"/>
                <a:cs typeface="Times New Roman" panose="02020603050405020304" pitchFamily="18" charset="0"/>
              </a:rPr>
              <a:t>The staff at nursing home, uses Microsoft 365 but not sure which tools are better for different workplace tasks. As a result, they face problems like, duplication of work, mis communications, missed messages and confusion. </a:t>
            </a:r>
          </a:p>
          <a:p>
            <a:pPr marL="0" indent="0" algn="l">
              <a:buNone/>
            </a:pPr>
            <a:r>
              <a:rPr lang="en-GB" sz="1200" dirty="0">
                <a:latin typeface="Times New Roman" panose="02020603050405020304" pitchFamily="18" charset="0"/>
                <a:cs typeface="Times New Roman" panose="02020603050405020304" pitchFamily="18" charset="0"/>
              </a:rPr>
              <a:t>The main work-based tasks they would like to resolve are:</a:t>
            </a:r>
          </a:p>
          <a:p>
            <a:pPr marL="171450" indent="-171450" algn="l">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Sorting out staff rosters</a:t>
            </a:r>
          </a:p>
          <a:p>
            <a:pPr marL="171450" indent="-171450" algn="l">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Shift transfers and handovers</a:t>
            </a:r>
          </a:p>
          <a:p>
            <a:pPr marL="171450" indent="-171450" algn="l">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Residents medication details</a:t>
            </a:r>
          </a:p>
          <a:p>
            <a:pPr marL="171450" indent="-171450" algn="l">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Residents care plans</a:t>
            </a:r>
          </a:p>
          <a:p>
            <a:pPr marL="171450" indent="-171450" algn="l">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Policies, procedures and other documentations.  </a:t>
            </a:r>
          </a:p>
          <a:p>
            <a:pPr marL="0" indent="0">
              <a:buNone/>
            </a:pP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17105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A1E0C6-8DF9-FC16-4A15-9730118F3BFE}"/>
              </a:ext>
            </a:extLst>
          </p:cNvPr>
          <p:cNvSpPr>
            <a:spLocks noGrp="1"/>
          </p:cNvSpPr>
          <p:nvPr>
            <p:ph idx="1"/>
          </p:nvPr>
        </p:nvSpPr>
        <p:spPr>
          <a:xfrm>
            <a:off x="838200" y="747252"/>
            <a:ext cx="10515600" cy="5429711"/>
          </a:xfrm>
        </p:spPr>
        <p:txBody>
          <a:bodyPr>
            <a:normAutofit/>
          </a:bodyPr>
          <a:lstStyle/>
          <a:p>
            <a:pPr marL="0" indent="0">
              <a:buNone/>
            </a:pPr>
            <a:r>
              <a:rPr lang="en-GB" sz="1800" b="1" dirty="0">
                <a:latin typeface="Times New Roman" panose="02020603050405020304" pitchFamily="18" charset="0"/>
                <a:cs typeface="Times New Roman" panose="02020603050405020304" pitchFamily="18" charset="0"/>
              </a:rPr>
              <a:t>Chosen Microsoft Tool: Microsoft OneDrive</a:t>
            </a:r>
          </a:p>
          <a:p>
            <a:pPr marL="0" indent="0">
              <a:buNone/>
            </a:pPr>
            <a:r>
              <a:rPr lang="en-GB" sz="1300" dirty="0">
                <a:latin typeface="Times New Roman" panose="02020603050405020304" pitchFamily="18" charset="0"/>
                <a:cs typeface="Times New Roman" panose="02020603050405020304" pitchFamily="18" charset="0"/>
              </a:rPr>
              <a:t>OneDrive is a personal cloud storage solution that promotes productivity by keeping all your files organised in one secure, cloud-based workspace. With file management, you can access your documents anytime, from any device – vital for remote and hybrid working. (Carrera, 2025). </a:t>
            </a:r>
          </a:p>
          <a:p>
            <a:pPr marL="0" indent="0">
              <a:buNone/>
            </a:pPr>
            <a:r>
              <a:rPr lang="en-GB" sz="1300" dirty="0">
                <a:latin typeface="Times New Roman" panose="02020603050405020304" pitchFamily="18" charset="0"/>
                <a:cs typeface="Times New Roman" panose="02020603050405020304" pitchFamily="18" charset="0"/>
              </a:rPr>
              <a:t>OneDrive also enables easy and secure sharing of files and folders with colleagues whilst controlling their access with customised permissions. It is designed to empower you with granular control over who can access your files and folders, ensuring that sensitive information remains secure while still allowing collaboration. (Carrera, 2025).</a:t>
            </a:r>
          </a:p>
          <a:p>
            <a:pPr marL="0" indent="0">
              <a:buNone/>
            </a:pPr>
            <a:br>
              <a:rPr lang="en-GB" sz="1300" dirty="0">
                <a:latin typeface="Times New Roman" panose="02020603050405020304" pitchFamily="18" charset="0"/>
                <a:cs typeface="Times New Roman" panose="02020603050405020304" pitchFamily="18" charset="0"/>
              </a:rPr>
            </a:br>
            <a:r>
              <a:rPr lang="en-GB" sz="1300" b="1" dirty="0">
                <a:latin typeface="Times New Roman" panose="02020603050405020304" pitchFamily="18" charset="0"/>
                <a:cs typeface="Times New Roman" panose="02020603050405020304" pitchFamily="18" charset="0"/>
              </a:rPr>
              <a:t>.    </a:t>
            </a:r>
            <a:r>
              <a:rPr lang="en-GB" sz="1300" dirty="0">
                <a:latin typeface="Times New Roman" panose="02020603050405020304" pitchFamily="18" charset="0"/>
                <a:cs typeface="Times New Roman" panose="02020603050405020304" pitchFamily="18" charset="0"/>
              </a:rPr>
              <a:t>OneDrive integrates well into PC’s interface.</a:t>
            </a:r>
          </a:p>
          <a:p>
            <a:r>
              <a:rPr lang="en-GB" sz="1300" dirty="0">
                <a:latin typeface="Times New Roman" panose="02020603050405020304" pitchFamily="18" charset="0"/>
                <a:cs typeface="Times New Roman" panose="02020603050405020304" pitchFamily="18" charset="0"/>
              </a:rPr>
              <a:t> You can access, organize, and amend your files from anywhere on any device through the OneDrive app or the </a:t>
            </a:r>
            <a:r>
              <a:rPr lang="en-GB" sz="1300" dirty="0">
                <a:latin typeface="Times New Roman" panose="02020603050405020304" pitchFamily="18" charset="0"/>
                <a:cs typeface="Times New Roman" panose="02020603050405020304" pitchFamily="18" charset="0"/>
                <a:hlinkClick r:id="rId2"/>
              </a:rPr>
              <a:t>OneDrive website</a:t>
            </a:r>
            <a:r>
              <a:rPr lang="en-GB" sz="1300" dirty="0">
                <a:latin typeface="Times New Roman" panose="02020603050405020304" pitchFamily="18" charset="0"/>
                <a:cs typeface="Times New Roman" panose="02020603050405020304" pitchFamily="18" charset="0"/>
              </a:rPr>
              <a:t>.</a:t>
            </a:r>
          </a:p>
          <a:p>
            <a:r>
              <a:rPr lang="en-GB" sz="1300" dirty="0">
                <a:latin typeface="Times New Roman" panose="02020603050405020304" pitchFamily="18" charset="0"/>
                <a:cs typeface="Times New Roman" panose="02020603050405020304" pitchFamily="18" charset="0"/>
              </a:rPr>
              <a:t>OneDrive Is a Secure Storage Solution.</a:t>
            </a:r>
          </a:p>
          <a:p>
            <a:r>
              <a:rPr lang="en-GB" sz="1300" dirty="0">
                <a:latin typeface="Times New Roman" panose="02020603050405020304" pitchFamily="18" charset="0"/>
                <a:cs typeface="Times New Roman" panose="02020603050405020304" pitchFamily="18" charset="0"/>
                <a:hlinkClick r:id="rId3"/>
              </a:rPr>
              <a:t>Microsoft's advanced encryption helps to keep your files secure</a:t>
            </a:r>
            <a:r>
              <a:rPr lang="en-GB" sz="1300" dirty="0">
                <a:latin typeface="Times New Roman" panose="02020603050405020304" pitchFamily="18" charset="0"/>
                <a:cs typeface="Times New Roman" panose="02020603050405020304" pitchFamily="18" charset="0"/>
              </a:rPr>
              <a:t>, whether they're sitting in your OneDrive folder or being shared through the app or website.</a:t>
            </a:r>
          </a:p>
          <a:p>
            <a:r>
              <a:rPr lang="en-GB" sz="1300" dirty="0">
                <a:latin typeface="Times New Roman" panose="02020603050405020304" pitchFamily="18" charset="0"/>
                <a:cs typeface="Times New Roman" panose="02020603050405020304" pitchFamily="18" charset="0"/>
              </a:rPr>
              <a:t>OneDrive Lets You Edit Your Docs and Pics.</a:t>
            </a:r>
          </a:p>
          <a:p>
            <a:r>
              <a:rPr lang="en-GB" sz="1300" dirty="0">
                <a:latin typeface="Times New Roman" panose="02020603050405020304" pitchFamily="18" charset="0"/>
                <a:cs typeface="Times New Roman" panose="02020603050405020304" pitchFamily="18" charset="0"/>
              </a:rPr>
              <a:t>OneDrive isn't just a storage solution—you can also edit your files on the go.</a:t>
            </a:r>
          </a:p>
          <a:p>
            <a:r>
              <a:rPr lang="en-GB" sz="1300" dirty="0">
                <a:latin typeface="Times New Roman" panose="02020603050405020304" pitchFamily="18" charset="0"/>
                <a:cs typeface="Times New Roman" panose="02020603050405020304" pitchFamily="18" charset="0"/>
              </a:rPr>
              <a:t>OneDrive Is Good For Sharing. </a:t>
            </a:r>
          </a:p>
          <a:p>
            <a:pPr marL="0" indent="0">
              <a:buNone/>
            </a:pPr>
            <a:r>
              <a:rPr lang="en-GB" sz="1300" dirty="0">
                <a:latin typeface="Times New Roman" panose="02020603050405020304" pitchFamily="18" charset="0"/>
                <a:cs typeface="Times New Roman" panose="02020603050405020304" pitchFamily="18" charset="0"/>
              </a:rPr>
              <a:t>      (Phillips, 2024)</a:t>
            </a:r>
          </a:p>
          <a:p>
            <a:endParaRPr lang="en-GB" dirty="0"/>
          </a:p>
        </p:txBody>
      </p:sp>
    </p:spTree>
    <p:extLst>
      <p:ext uri="{BB962C8B-B14F-4D97-AF65-F5344CB8AC3E}">
        <p14:creationId xmlns:p14="http://schemas.microsoft.com/office/powerpoint/2010/main" val="3963030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D6FA96-86BE-1DDE-CE34-A5F829478F7C}"/>
              </a:ext>
            </a:extLst>
          </p:cNvPr>
          <p:cNvSpPr>
            <a:spLocks noGrp="1"/>
          </p:cNvSpPr>
          <p:nvPr>
            <p:ph type="ctrTitle"/>
          </p:nvPr>
        </p:nvSpPr>
        <p:spPr>
          <a:xfrm>
            <a:off x="771832" y="373627"/>
            <a:ext cx="10648335" cy="973393"/>
          </a:xfrm>
        </p:spPr>
        <p:txBody>
          <a:bodyPr>
            <a:normAutofit fontScale="90000"/>
          </a:bodyPr>
          <a:lstStyle/>
          <a:p>
            <a:br>
              <a:rPr lang="en-GB" sz="2000" b="1" dirty="0">
                <a:latin typeface="Times New Roman" panose="02020603050405020304" pitchFamily="18" charset="0"/>
                <a:cs typeface="Times New Roman" panose="02020603050405020304" pitchFamily="18" charset="0"/>
              </a:rPr>
            </a:br>
            <a:br>
              <a:rPr lang="en-GB" sz="2700" b="1" dirty="0">
                <a:latin typeface="Times New Roman" panose="02020603050405020304" pitchFamily="18" charset="0"/>
                <a:cs typeface="Times New Roman" panose="02020603050405020304" pitchFamily="18" charset="0"/>
              </a:rPr>
            </a:br>
            <a:br>
              <a:rPr lang="en-GB" sz="2700" b="1" dirty="0">
                <a:latin typeface="Times New Roman" panose="02020603050405020304" pitchFamily="18" charset="0"/>
                <a:cs typeface="Times New Roman" panose="02020603050405020304" pitchFamily="18" charset="0"/>
              </a:rPr>
            </a:br>
            <a:r>
              <a:rPr lang="en-GB" sz="2700" b="1" dirty="0">
                <a:latin typeface="Times New Roman" panose="02020603050405020304" pitchFamily="18" charset="0"/>
                <a:cs typeface="Times New Roman" panose="02020603050405020304" pitchFamily="18" charset="0"/>
              </a:rPr>
              <a:t>How Microsoft One Drive can improve efficiency and communication at Riverside Nursing Home: </a:t>
            </a:r>
            <a:br>
              <a:rPr lang="en-GB" sz="2000" b="1" dirty="0">
                <a:latin typeface="Times New Roman" panose="02020603050405020304" pitchFamily="18" charset="0"/>
                <a:cs typeface="Times New Roman" panose="02020603050405020304" pitchFamily="18" charset="0"/>
              </a:rPr>
            </a:br>
            <a:endParaRPr lang="en-GB" sz="2000" dirty="0"/>
          </a:p>
        </p:txBody>
      </p:sp>
      <p:sp>
        <p:nvSpPr>
          <p:cNvPr id="3" name="Content Placeholder 2">
            <a:extLst>
              <a:ext uri="{FF2B5EF4-FFF2-40B4-BE49-F238E27FC236}">
                <a16:creationId xmlns:a16="http://schemas.microsoft.com/office/drawing/2014/main" id="{2D7D6865-5108-B582-F504-3A066D221B7E}"/>
              </a:ext>
            </a:extLst>
          </p:cNvPr>
          <p:cNvSpPr>
            <a:spLocks noGrp="1"/>
          </p:cNvSpPr>
          <p:nvPr>
            <p:ph type="subTitle" idx="1"/>
          </p:nvPr>
        </p:nvSpPr>
        <p:spPr>
          <a:xfrm>
            <a:off x="629265" y="1170040"/>
            <a:ext cx="11139947" cy="5171766"/>
          </a:xfrm>
        </p:spPr>
        <p:txBody>
          <a:bodyPr>
            <a:normAutofit lnSpcReduction="10000"/>
          </a:bodyPr>
          <a:lstStyle/>
          <a:p>
            <a:pPr marL="0" indent="0" algn="l">
              <a:buNone/>
            </a:pPr>
            <a:endParaRPr lang="en-GB" sz="1400" dirty="0">
              <a:latin typeface="Times New Roman" panose="02020603050405020304" pitchFamily="18" charset="0"/>
              <a:cs typeface="Times New Roman" panose="02020603050405020304" pitchFamily="18" charset="0"/>
            </a:endParaRPr>
          </a:p>
          <a:p>
            <a:pPr marL="0" indent="0" algn="l">
              <a:buNone/>
            </a:pPr>
            <a:r>
              <a:rPr lang="en-GB" sz="1400" dirty="0">
                <a:latin typeface="Times New Roman" panose="02020603050405020304" pitchFamily="18" charset="0"/>
                <a:cs typeface="Times New Roman" panose="02020603050405020304" pitchFamily="18" charset="0"/>
              </a:rPr>
              <a:t>Staff at Riverdale nursing home need to store and share important documents so, they can be accessed easily by multiple staff at the same time. </a:t>
            </a:r>
          </a:p>
          <a:p>
            <a:pPr marL="0" indent="0" algn="l">
              <a:buNone/>
            </a:pPr>
            <a:r>
              <a:rPr lang="en-GB" sz="1400" dirty="0">
                <a:latin typeface="Times New Roman" panose="02020603050405020304" pitchFamily="18" charset="0"/>
                <a:cs typeface="Times New Roman" panose="02020603050405020304" pitchFamily="18" charset="0"/>
              </a:rPr>
              <a:t>These documents include, resident’s care plans, medication records, staff roasters, shifts handovers and organisational policies. Using Microsoft One Drive, staff can save and access these documents under one secure location. It will help reduce duplication, mis communication and increase efficiency.  </a:t>
            </a:r>
          </a:p>
          <a:p>
            <a:pPr marL="0" indent="0" algn="l">
              <a:buNone/>
            </a:pPr>
            <a:r>
              <a:rPr lang="en-GB" sz="1400" dirty="0">
                <a:latin typeface="Times New Roman" panose="02020603050405020304" pitchFamily="18" charset="0"/>
                <a:cs typeface="Times New Roman" panose="02020603050405020304" pitchFamily="18" charset="0"/>
              </a:rPr>
              <a:t>OneDrive is the most suitable tool for this task.</a:t>
            </a:r>
          </a:p>
          <a:p>
            <a:pPr marL="0" indent="0" algn="l">
              <a:buNone/>
            </a:pPr>
            <a:br>
              <a:rPr lang="en-GB" sz="1400" dirty="0"/>
            </a:br>
            <a:r>
              <a:rPr lang="en-GB" sz="1400" dirty="0">
                <a:latin typeface="Times New Roman" panose="02020603050405020304" pitchFamily="18" charset="0"/>
                <a:cs typeface="Times New Roman" panose="02020603050405020304" pitchFamily="18" charset="0"/>
              </a:rPr>
              <a:t>OneDrive is a cloud storage service. that lets you back up, access, edit, share, and sync your files from any device. You can also collaborate in real time with Microsoft 365 documents.</a:t>
            </a:r>
            <a:r>
              <a:rPr lang="en-GB" dirty="0"/>
              <a:t> </a:t>
            </a:r>
            <a:r>
              <a:rPr lang="en-GB" sz="1400" dirty="0"/>
              <a:t>(</a:t>
            </a:r>
            <a:r>
              <a:rPr lang="en-GB" sz="1400" dirty="0">
                <a:latin typeface="Times New Roman" panose="02020603050405020304" pitchFamily="18" charset="0"/>
                <a:cs typeface="Times New Roman" panose="02020603050405020304" pitchFamily="18" charset="0"/>
              </a:rPr>
              <a:t>Microsoft 2026)</a:t>
            </a:r>
          </a:p>
          <a:p>
            <a:pPr algn="l"/>
            <a:r>
              <a:rPr lang="en-GB" sz="1400" dirty="0">
                <a:latin typeface="Times New Roman" panose="02020603050405020304" pitchFamily="18" charset="0"/>
                <a:cs typeface="Times New Roman" panose="02020603050405020304" pitchFamily="18" charset="0"/>
              </a:rPr>
              <a:t>Cloud storage in healthcare refers to online data storage that protects sensitive patient and medical data in the cloud while meeting strict privacy requirements. Unlike traditional on-premise servers, this type of cloud storage maintains patient data, medical records, and sensitive health information in a more accessible way while adhering to strict industry-specific compliance standards. (Mosher, 2025).</a:t>
            </a:r>
          </a:p>
          <a:p>
            <a:pPr algn="l"/>
            <a:r>
              <a:rPr lang="en-GB" sz="1400" b="1" dirty="0">
                <a:latin typeface="Times New Roman" panose="02020603050405020304" pitchFamily="18" charset="0"/>
                <a:cs typeface="Times New Roman" panose="02020603050405020304" pitchFamily="18" charset="0"/>
              </a:rPr>
              <a:t>Advantages of MS One Drive:</a:t>
            </a:r>
          </a:p>
          <a:p>
            <a:pPr marL="285750" indent="-285750" algn="l">
              <a:buFont typeface="Arial" panose="020B0604020202020204" pitchFamily="34" charset="0"/>
              <a:buChar char="•"/>
            </a:pPr>
            <a:r>
              <a:rPr lang="en-GB" sz="1400" b="0" i="0" dirty="0">
                <a:solidFill>
                  <a:srgbClr val="222222"/>
                </a:solidFill>
                <a:effectLst/>
                <a:latin typeface="Times New Roman" panose="02020603050405020304" pitchFamily="18" charset="0"/>
                <a:cs typeface="Times New Roman" panose="02020603050405020304" pitchFamily="18" charset="0"/>
              </a:rPr>
              <a:t>OneDrive can be accessed from virtually any device, with great app support across the board. </a:t>
            </a:r>
            <a:endParaRPr lang="en-GB" sz="1400" dirty="0">
              <a:latin typeface="Times New Roman" panose="02020603050405020304" pitchFamily="18" charset="0"/>
              <a:cs typeface="Times New Roman" panose="02020603050405020304" pitchFamily="18" charset="0"/>
            </a:endParaRPr>
          </a:p>
          <a:p>
            <a:pPr marL="285750" indent="-285750" algn="l">
              <a:buFont typeface="Arial" panose="020B0604020202020204" pitchFamily="34" charset="0"/>
              <a:buChar char="•"/>
            </a:pPr>
            <a:r>
              <a:rPr lang="en-GB" sz="1400" b="0" i="0" dirty="0">
                <a:solidFill>
                  <a:srgbClr val="222222"/>
                </a:solidFill>
                <a:effectLst/>
                <a:latin typeface="Times New Roman" panose="02020603050405020304" pitchFamily="18" charset="0"/>
                <a:cs typeface="Times New Roman" panose="02020603050405020304" pitchFamily="18" charset="0"/>
              </a:rPr>
              <a:t>If you want to share a file or folder with someone else, OneDrive can generate a link for you to send, and you and other users can collaborate to edit files in the cloud in real time as well. (Weis, 2025).</a:t>
            </a:r>
          </a:p>
          <a:p>
            <a:pPr algn="l"/>
            <a:r>
              <a:rPr lang="en-GB" sz="1400" b="1" dirty="0">
                <a:latin typeface="Times New Roman" panose="02020603050405020304" pitchFamily="18" charset="0"/>
                <a:cs typeface="Times New Roman" panose="02020603050405020304" pitchFamily="18" charset="0"/>
              </a:rPr>
              <a:t>Limitations of One Drive:</a:t>
            </a:r>
          </a:p>
          <a:p>
            <a:pPr marL="285750" indent="-285750" algn="l">
              <a:spcAft>
                <a:spcPts val="1200"/>
              </a:spcAft>
              <a:buFont typeface="Arial" panose="020B0604020202020204" pitchFamily="34" charset="0"/>
              <a:buChar char="•"/>
            </a:pPr>
            <a:r>
              <a:rPr lang="en-GB" sz="1400" b="0" i="0" dirty="0">
                <a:solidFill>
                  <a:srgbClr val="222222"/>
                </a:solidFill>
                <a:effectLst/>
                <a:latin typeface="Times New Roman" panose="02020603050405020304" pitchFamily="18" charset="0"/>
                <a:cs typeface="Times New Roman" panose="02020603050405020304" pitchFamily="18" charset="0"/>
              </a:rPr>
              <a:t>OneDrive doesn’t allow the use of certain characters in file names, such as: </a:t>
            </a:r>
            <a:r>
              <a:rPr lang="en-GB" sz="1400" b="0" i="0" dirty="0">
                <a:solidFill>
                  <a:srgbClr val="D63384"/>
                </a:solidFill>
                <a:effectLst/>
                <a:latin typeface="Times New Roman" panose="02020603050405020304" pitchFamily="18" charset="0"/>
                <a:cs typeface="Times New Roman" panose="02020603050405020304" pitchFamily="18" charset="0"/>
              </a:rPr>
              <a:t>" * : &lt; &gt; ? / \ |</a:t>
            </a:r>
            <a:endParaRPr lang="en-GB" sz="1400" dirty="0">
              <a:solidFill>
                <a:srgbClr val="222222"/>
              </a:solidFill>
              <a:latin typeface="Times New Roman" panose="02020603050405020304" pitchFamily="18" charset="0"/>
              <a:cs typeface="Times New Roman" panose="02020603050405020304" pitchFamily="18" charset="0"/>
            </a:endParaRPr>
          </a:p>
          <a:p>
            <a:pPr marL="285750" indent="-285750" algn="l">
              <a:spcAft>
                <a:spcPts val="1200"/>
              </a:spcAft>
              <a:buFont typeface="Arial" panose="020B0604020202020204" pitchFamily="34" charset="0"/>
              <a:buChar char="•"/>
            </a:pPr>
            <a:r>
              <a:rPr lang="en-GB" sz="1400" b="0" i="0" dirty="0">
                <a:solidFill>
                  <a:srgbClr val="222222"/>
                </a:solidFill>
                <a:effectLst/>
                <a:latin typeface="Times New Roman" panose="02020603050405020304" pitchFamily="18" charset="0"/>
                <a:cs typeface="Times New Roman" panose="02020603050405020304" pitchFamily="18" charset="0"/>
              </a:rPr>
              <a:t>OneDrive only secures a selected group of folders on your local devices and can't make a full backup of a whole drive on its cloud storage. (Weis, 2025).</a:t>
            </a:r>
          </a:p>
          <a:p>
            <a:pPr algn="l"/>
            <a:endParaRPr lang="en-GB" sz="1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26689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0B3F9B-F6C4-AA28-7800-2C1BB7BCC848}"/>
              </a:ext>
            </a:extLst>
          </p:cNvPr>
          <p:cNvSpPr>
            <a:spLocks noGrp="1"/>
          </p:cNvSpPr>
          <p:nvPr>
            <p:ph idx="1"/>
          </p:nvPr>
        </p:nvSpPr>
        <p:spPr>
          <a:xfrm>
            <a:off x="946355" y="630569"/>
            <a:ext cx="10515600" cy="5976707"/>
          </a:xfrm>
        </p:spPr>
        <p:txBody>
          <a:bodyPr>
            <a:normAutofit/>
          </a:bodyPr>
          <a:lstStyle/>
          <a:p>
            <a:pPr marL="0" indent="0">
              <a:buNone/>
            </a:pPr>
            <a:r>
              <a:rPr lang="en-GB" b="1" dirty="0"/>
              <a:t>References:</a:t>
            </a:r>
          </a:p>
          <a:p>
            <a:pPr marL="0" indent="0">
              <a:buNone/>
            </a:pPr>
            <a:r>
              <a:rPr lang="en-GB" sz="1800" dirty="0"/>
              <a:t>Carrera</a:t>
            </a:r>
            <a:r>
              <a:rPr lang="en-GB" sz="1400" dirty="0"/>
              <a:t> (2025) </a:t>
            </a:r>
            <a:r>
              <a:rPr lang="en-GB" sz="1600" i="1" dirty="0"/>
              <a:t>Microsoft OneDrive &amp; Microsoft SharePoint </a:t>
            </a:r>
            <a:r>
              <a:rPr lang="en-GB" sz="1600" dirty="0"/>
              <a:t>Available at: </a:t>
            </a:r>
          </a:p>
          <a:p>
            <a:pPr marL="0" indent="0">
              <a:buNone/>
            </a:pPr>
            <a:r>
              <a:rPr lang="en-GB" sz="1600" dirty="0">
                <a:hlinkClick r:id="rId2"/>
              </a:rPr>
              <a:t>https://carrera-uk.com/services/emails-microsoft-365/onedrive-sharepoint/</a:t>
            </a:r>
            <a:r>
              <a:rPr lang="en-GB" sz="1600" dirty="0"/>
              <a:t> (Accessed: 9</a:t>
            </a:r>
            <a:r>
              <a:rPr lang="en-GB" sz="1600" baseline="30000" dirty="0"/>
              <a:t>th</a:t>
            </a:r>
            <a:r>
              <a:rPr lang="en-GB" sz="1600" dirty="0"/>
              <a:t> July 2026).</a:t>
            </a:r>
          </a:p>
          <a:p>
            <a:pPr marL="0" indent="0">
              <a:buNone/>
            </a:pPr>
            <a:endParaRPr lang="en-GB" sz="1600" dirty="0"/>
          </a:p>
          <a:p>
            <a:pPr marL="0" indent="0">
              <a:buNone/>
            </a:pPr>
            <a:r>
              <a:rPr lang="en-GB" sz="1600" dirty="0"/>
              <a:t>How-to Geek (2006) </a:t>
            </a:r>
            <a:r>
              <a:rPr lang="en-GB" sz="1600" i="1" dirty="0"/>
              <a:t>6 Reasons why you should use Microsoft OneDrive </a:t>
            </a:r>
            <a:r>
              <a:rPr lang="en-GB" sz="1600" dirty="0"/>
              <a:t>Available at: (</a:t>
            </a:r>
            <a:r>
              <a:rPr lang="en-GB" sz="1600" dirty="0">
                <a:hlinkClick r:id="rId3"/>
              </a:rPr>
              <a:t>https://www.howtogeek.com/reasons-why-you-should-use-microsoft-onedrive/</a:t>
            </a:r>
            <a:r>
              <a:rPr lang="en-GB" sz="1600" dirty="0"/>
              <a:t> (Accessed: 10</a:t>
            </a:r>
            <a:r>
              <a:rPr lang="en-GB" sz="1600" baseline="30000" dirty="0"/>
              <a:t>th</a:t>
            </a:r>
            <a:r>
              <a:rPr lang="en-GB" sz="1600" dirty="0"/>
              <a:t> July 2026).</a:t>
            </a:r>
          </a:p>
          <a:p>
            <a:pPr marL="0" indent="0">
              <a:buNone/>
            </a:pPr>
            <a:endParaRPr lang="en-GB" sz="1600" dirty="0"/>
          </a:p>
          <a:p>
            <a:pPr marL="0" indent="0">
              <a:buNone/>
            </a:pPr>
            <a:r>
              <a:rPr lang="en-GB" sz="1600" dirty="0"/>
              <a:t>Microsoft OneDrive (2026) </a:t>
            </a:r>
            <a:r>
              <a:rPr lang="en-GB" sz="1600" i="1" dirty="0"/>
              <a:t>What is OneDrive </a:t>
            </a:r>
            <a:r>
              <a:rPr lang="en-GB" sz="1600" dirty="0"/>
              <a:t>Available at: </a:t>
            </a:r>
            <a:r>
              <a:rPr lang="en-GB" sz="1600" dirty="0">
                <a:hlinkClick r:id="rId4"/>
              </a:rPr>
              <a:t>Personal File Sharing &amp; Cloud Storage | Microsoft OneDrive</a:t>
            </a:r>
            <a:r>
              <a:rPr lang="en-GB" sz="1600" dirty="0"/>
              <a:t> (Accessed: 7</a:t>
            </a:r>
            <a:r>
              <a:rPr lang="en-GB" sz="1600" baseline="30000" dirty="0"/>
              <a:t>th</a:t>
            </a:r>
            <a:r>
              <a:rPr lang="en-GB" sz="1600" dirty="0"/>
              <a:t> July 2026).</a:t>
            </a:r>
          </a:p>
          <a:p>
            <a:pPr marL="0" indent="0">
              <a:buNone/>
            </a:pPr>
            <a:endParaRPr lang="en-GB" sz="1600" dirty="0"/>
          </a:p>
          <a:p>
            <a:pPr marL="0" indent="0">
              <a:buNone/>
            </a:pPr>
            <a:r>
              <a:rPr lang="en-GB" sz="1600" dirty="0"/>
              <a:t>Weis (2025) </a:t>
            </a:r>
            <a:r>
              <a:rPr lang="en-GB" sz="1600" i="1" dirty="0"/>
              <a:t>Pros and Cons of OneDrive </a:t>
            </a:r>
            <a:r>
              <a:rPr lang="en-GB" sz="1600" dirty="0"/>
              <a:t>Available at: </a:t>
            </a:r>
            <a:r>
              <a:rPr lang="en-GB" sz="1600" dirty="0">
                <a:hlinkClick r:id="rId5"/>
              </a:rPr>
              <a:t>Top 6 Pros and Cons of Microsoft OneDrive</a:t>
            </a:r>
            <a:r>
              <a:rPr lang="en-GB" sz="1600" dirty="0"/>
              <a:t> (Accessed: 7</a:t>
            </a:r>
            <a:r>
              <a:rPr lang="en-GB" sz="1600" baseline="30000" dirty="0"/>
              <a:t>th</a:t>
            </a:r>
            <a:r>
              <a:rPr lang="en-GB" sz="1600" dirty="0"/>
              <a:t> July 2026). </a:t>
            </a:r>
          </a:p>
          <a:p>
            <a:pPr marL="0" indent="0">
              <a:buNone/>
            </a:pPr>
            <a:r>
              <a:rPr lang="en-GB" b="1" dirty="0"/>
              <a:t>Conclusion:</a:t>
            </a:r>
          </a:p>
          <a:p>
            <a:pPr marL="0" indent="0">
              <a:buNone/>
            </a:pPr>
            <a:r>
              <a:rPr lang="en-GB" sz="1800" dirty="0"/>
              <a:t>MS OneDrive is an effective and secure file storage solution for Riverdale Nursing home. It will help staff to work more efficiently by providing secure access to up-to-date information from one location. OneDrive will also help them reduce mis communication, duplicated work or errors during shift handovers which will support better collaboration and high-quality care for residents. </a:t>
            </a:r>
          </a:p>
        </p:txBody>
      </p:sp>
    </p:spTree>
    <p:extLst>
      <p:ext uri="{BB962C8B-B14F-4D97-AF65-F5344CB8AC3E}">
        <p14:creationId xmlns:p14="http://schemas.microsoft.com/office/powerpoint/2010/main" val="179216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96CE6-6E8E-A813-6F90-2495E0AC7256}"/>
              </a:ext>
            </a:extLst>
          </p:cNvPr>
          <p:cNvSpPr txBox="1">
            <a:spLocks noGrp="1"/>
          </p:cNvSpPr>
          <p:nvPr>
            <p:ph type="ctrTitle"/>
          </p:nvPr>
        </p:nvSpPr>
        <p:spPr>
          <a:xfrm>
            <a:off x="1524003" y="1122361"/>
            <a:ext cx="9144000" cy="892170"/>
          </a:xfrm>
        </p:spPr>
        <p:txBody>
          <a:bodyPr/>
          <a:lstStyle/>
          <a:p>
            <a:pPr lvl="0"/>
            <a:r>
              <a:rPr lang="en-GB" sz="4400"/>
              <a:t>Digital Skills and Research Methods</a:t>
            </a:r>
          </a:p>
        </p:txBody>
      </p:sp>
      <p:sp>
        <p:nvSpPr>
          <p:cNvPr id="3" name="Subtitle 2">
            <a:extLst>
              <a:ext uri="{FF2B5EF4-FFF2-40B4-BE49-F238E27FC236}">
                <a16:creationId xmlns:a16="http://schemas.microsoft.com/office/drawing/2014/main" id="{C55D6015-0BA0-CA79-A014-5885963189BF}"/>
              </a:ext>
            </a:extLst>
          </p:cNvPr>
          <p:cNvSpPr txBox="1">
            <a:spLocks noGrp="1"/>
          </p:cNvSpPr>
          <p:nvPr>
            <p:ph type="subTitle" idx="1"/>
          </p:nvPr>
        </p:nvSpPr>
        <p:spPr>
          <a:xfrm>
            <a:off x="1524003" y="2571749"/>
            <a:ext cx="9144000" cy="2686050"/>
          </a:xfrm>
        </p:spPr>
        <p:txBody>
          <a:bodyPr/>
          <a:lstStyle/>
          <a:p>
            <a:pPr lvl="0">
              <a:lnSpc>
                <a:spcPct val="80000"/>
              </a:lnSpc>
            </a:pPr>
            <a:r>
              <a:rPr lang="en-GB"/>
              <a:t>Module:LHS4007</a:t>
            </a:r>
          </a:p>
          <a:p>
            <a:pPr lvl="0">
              <a:lnSpc>
                <a:spcPct val="80000"/>
              </a:lnSpc>
            </a:pPr>
            <a:r>
              <a:rPr lang="en-GB"/>
              <a:t>Assignment Title: Component 1</a:t>
            </a:r>
          </a:p>
          <a:p>
            <a:pPr lvl="0">
              <a:lnSpc>
                <a:spcPct val="80000"/>
              </a:lnSpc>
            </a:pPr>
            <a:r>
              <a:rPr lang="en-GB"/>
              <a:t>Topic: Staff Scheduling &amp; Tool</a:t>
            </a:r>
          </a:p>
          <a:p>
            <a:pPr lvl="0">
              <a:lnSpc>
                <a:spcPct val="80000"/>
              </a:lnSpc>
            </a:pPr>
            <a:r>
              <a:rPr lang="en-GB"/>
              <a:t>Student Name: Bashar Suliman</a:t>
            </a:r>
          </a:p>
          <a:p>
            <a:pPr lvl="0">
              <a:lnSpc>
                <a:spcPct val="80000"/>
              </a:lnSpc>
            </a:pPr>
            <a:r>
              <a:rPr lang="en-GB"/>
              <a:t>Lecture’s Name: Amitave Banik</a:t>
            </a:r>
          </a:p>
          <a:p>
            <a:pPr lvl="0">
              <a:lnSpc>
                <a:spcPct val="80000"/>
              </a:lnSpc>
            </a:pPr>
            <a:r>
              <a:rPr lang="en-GB"/>
              <a:t>Student ID:2539411</a:t>
            </a:r>
          </a:p>
          <a:p>
            <a:pPr lvl="0">
              <a:lnSpc>
                <a:spcPct val="80000"/>
              </a:lnSpc>
            </a:pPr>
            <a:endParaRPr lang="en-GB"/>
          </a:p>
          <a:p>
            <a:pPr lvl="0">
              <a:lnSpc>
                <a:spcPct val="80000"/>
              </a:lnSpc>
            </a:pPr>
            <a:endParaRPr lang="en-GB"/>
          </a:p>
        </p:txBody>
      </p:sp>
    </p:spTree>
    <p:extLst>
      <p:ext uri="{BB962C8B-B14F-4D97-AF65-F5344CB8AC3E}">
        <p14:creationId xmlns:p14="http://schemas.microsoft.com/office/powerpoint/2010/main" val="2328020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47754-5466-982E-E47A-E8CADF08D889}"/>
              </a:ext>
            </a:extLst>
          </p:cNvPr>
          <p:cNvSpPr txBox="1">
            <a:spLocks noGrp="1"/>
          </p:cNvSpPr>
          <p:nvPr>
            <p:ph type="title"/>
          </p:nvPr>
        </p:nvSpPr>
        <p:spPr/>
        <p:txBody>
          <a:bodyPr anchorCtr="1"/>
          <a:lstStyle/>
          <a:p>
            <a:pPr lvl="0" algn="ctr"/>
            <a:r>
              <a:rPr lang="en-GB"/>
              <a:t>Acknowledgment of the use of AI</a:t>
            </a:r>
            <a:br>
              <a:rPr lang="en-GB"/>
            </a:br>
            <a:r>
              <a:rPr lang="en-GB"/>
              <a:t>                                   </a:t>
            </a:r>
          </a:p>
        </p:txBody>
      </p:sp>
      <p:sp>
        <p:nvSpPr>
          <p:cNvPr id="3" name="Content Placeholder 2">
            <a:extLst>
              <a:ext uri="{FF2B5EF4-FFF2-40B4-BE49-F238E27FC236}">
                <a16:creationId xmlns:a16="http://schemas.microsoft.com/office/drawing/2014/main" id="{9FC7E388-CE3E-FB06-4B86-46CF84D8FCA6}"/>
              </a:ext>
            </a:extLst>
          </p:cNvPr>
          <p:cNvSpPr txBox="1">
            <a:spLocks noGrp="1"/>
          </p:cNvSpPr>
          <p:nvPr>
            <p:ph idx="1"/>
          </p:nvPr>
        </p:nvSpPr>
        <p:spPr/>
        <p:txBody>
          <a:bodyPr anchorCtr="1"/>
          <a:lstStyle/>
          <a:p>
            <a:pPr lvl="0" algn="ctr"/>
            <a:r>
              <a:rPr lang="en-GB"/>
              <a:t>I confirm that I not presented any AI generated text as my own</a:t>
            </a:r>
          </a:p>
          <a:p>
            <a:pPr marL="0" lvl="0" indent="0" algn="ctr">
              <a:buNone/>
            </a:pPr>
            <a:r>
              <a:rPr lang="en-GB"/>
              <a:t>work. I confirm I have copies of my drafts, nots, and other</a:t>
            </a:r>
          </a:p>
          <a:p>
            <a:pPr lvl="0" algn="ctr"/>
            <a:r>
              <a:rPr lang="en-GB"/>
              <a:t>Resources I used before, and after the use of AI tools which I may be</a:t>
            </a:r>
          </a:p>
          <a:p>
            <a:pPr lvl="0" algn="ctr"/>
            <a:r>
              <a:rPr lang="en-GB"/>
              <a:t>Asked to provide in evidence.</a:t>
            </a:r>
          </a:p>
        </p:txBody>
      </p:sp>
    </p:spTree>
    <p:extLst>
      <p:ext uri="{BB962C8B-B14F-4D97-AF65-F5344CB8AC3E}">
        <p14:creationId xmlns:p14="http://schemas.microsoft.com/office/powerpoint/2010/main" val="4123490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09BB1BE-3624-4A40-115C-1189748B5BEC}"/>
              </a:ext>
            </a:extLst>
          </p:cNvPr>
          <p:cNvSpPr txBox="1">
            <a:spLocks noGrp="1"/>
          </p:cNvSpPr>
          <p:nvPr>
            <p:ph idx="1"/>
          </p:nvPr>
        </p:nvSpPr>
        <p:spPr>
          <a:xfrm>
            <a:off x="1197964" y="590546"/>
            <a:ext cx="10515600" cy="5676896"/>
          </a:xfrm>
        </p:spPr>
        <p:txBody>
          <a:bodyPr/>
          <a:lstStyle/>
          <a:p>
            <a:pPr lvl="0">
              <a:lnSpc>
                <a:spcPct val="70000"/>
              </a:lnSpc>
            </a:pPr>
            <a:endParaRPr lang="en-GB" sz="900"/>
          </a:p>
          <a:p>
            <a:pPr lvl="0">
              <a:lnSpc>
                <a:spcPct val="70000"/>
              </a:lnSpc>
            </a:pPr>
            <a:r>
              <a:rPr lang="en-GB" sz="2400"/>
              <a:t>Microsoft Teams is a collaboration tool that provides a way to work together remotely and share information easily. It is a virtual hub for teamwork that allows your team to chat, call and work together on shared files – all in one place.</a:t>
            </a:r>
          </a:p>
          <a:p>
            <a:pPr lvl="0">
              <a:lnSpc>
                <a:spcPct val="70000"/>
              </a:lnSpc>
            </a:pPr>
            <a:r>
              <a:rPr lang="en-GB" sz="2400"/>
              <a:t>Simple user management.</a:t>
            </a:r>
          </a:p>
          <a:p>
            <a:pPr lvl="0">
              <a:lnSpc>
                <a:spcPct val="70000"/>
              </a:lnSpc>
            </a:pPr>
            <a:r>
              <a:rPr lang="en-GB" sz="2400"/>
              <a:t>High quality voice and video to support teams in different workplace.</a:t>
            </a:r>
          </a:p>
          <a:p>
            <a:pPr lvl="0">
              <a:lnSpc>
                <a:spcPct val="70000"/>
              </a:lnSpc>
            </a:pPr>
            <a:r>
              <a:rPr lang="en-GB" sz="2400"/>
              <a:t>Staff can communicate instantly and receive the same information.</a:t>
            </a:r>
          </a:p>
          <a:p>
            <a:pPr lvl="0">
              <a:lnSpc>
                <a:spcPct val="70000"/>
              </a:lnSpc>
            </a:pPr>
            <a:r>
              <a:rPr lang="en-GB" sz="2400"/>
              <a:t>Put files in one place for all staff.</a:t>
            </a:r>
          </a:p>
          <a:p>
            <a:pPr lvl="0">
              <a:lnSpc>
                <a:spcPct val="70000"/>
              </a:lnSpc>
            </a:pPr>
            <a:r>
              <a:rPr lang="en-GB" sz="2400"/>
              <a:t>It is a cost effective.</a:t>
            </a:r>
          </a:p>
          <a:p>
            <a:pPr lvl="0">
              <a:lnSpc>
                <a:spcPct val="70000"/>
              </a:lnSpc>
            </a:pPr>
            <a:r>
              <a:rPr lang="en-GB" sz="2400"/>
              <a:t>They can have meetings for different workplace and shift.</a:t>
            </a:r>
          </a:p>
          <a:p>
            <a:pPr lvl="0">
              <a:lnSpc>
                <a:spcPct val="70000"/>
              </a:lnSpc>
            </a:pPr>
            <a:r>
              <a:rPr lang="en-GB" sz="2400"/>
              <a:t>It helps to improves  efficiency to help patient according to their needs.</a:t>
            </a:r>
          </a:p>
          <a:p>
            <a:pPr lvl="0">
              <a:lnSpc>
                <a:spcPct val="70000"/>
              </a:lnSpc>
            </a:pPr>
            <a:endParaRPr lang="en-GB" sz="2400"/>
          </a:p>
          <a:p>
            <a:pPr marL="0" lvl="0" indent="0">
              <a:lnSpc>
                <a:spcPct val="70000"/>
              </a:lnSpc>
              <a:buNone/>
            </a:pPr>
            <a:r>
              <a:rPr lang="en-GB" sz="3000"/>
              <a:t> </a:t>
            </a:r>
          </a:p>
          <a:p>
            <a:pPr marL="0" lvl="0" indent="0">
              <a:lnSpc>
                <a:spcPct val="70000"/>
              </a:lnSpc>
              <a:buNone/>
            </a:pPr>
            <a:endParaRPr lang="en-GB" sz="3000"/>
          </a:p>
          <a:p>
            <a:pPr lvl="0">
              <a:lnSpc>
                <a:spcPct val="70000"/>
              </a:lnSpc>
            </a:pPr>
            <a:endParaRPr lang="en-GB" sz="800"/>
          </a:p>
        </p:txBody>
      </p:sp>
    </p:spTree>
    <p:extLst>
      <p:ext uri="{BB962C8B-B14F-4D97-AF65-F5344CB8AC3E}">
        <p14:creationId xmlns:p14="http://schemas.microsoft.com/office/powerpoint/2010/main" val="25209248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D762CFC-FFF7-404D-5C0B-E48929BC6918}"/>
              </a:ext>
            </a:extLst>
          </p:cNvPr>
          <p:cNvSpPr txBox="1">
            <a:spLocks noGrp="1"/>
          </p:cNvSpPr>
          <p:nvPr>
            <p:ph idx="1"/>
          </p:nvPr>
        </p:nvSpPr>
        <p:spPr>
          <a:xfrm>
            <a:off x="1197964" y="644578"/>
            <a:ext cx="10434401" cy="5622874"/>
          </a:xfrm>
        </p:spPr>
        <p:txBody>
          <a:bodyPr/>
          <a:lstStyle/>
          <a:p>
            <a:pPr marL="0" lvl="0" indent="0">
              <a:lnSpc>
                <a:spcPct val="70000"/>
              </a:lnSpc>
              <a:buNone/>
            </a:pPr>
            <a:endParaRPr lang="en-GB" sz="3500"/>
          </a:p>
          <a:p>
            <a:pPr marL="0" lvl="0" indent="0">
              <a:lnSpc>
                <a:spcPct val="70000"/>
              </a:lnSpc>
              <a:buNone/>
            </a:pPr>
            <a:r>
              <a:rPr lang="en-GB" sz="3500"/>
              <a:t> </a:t>
            </a:r>
          </a:p>
          <a:p>
            <a:pPr marL="0" lvl="0" indent="0">
              <a:lnSpc>
                <a:spcPct val="70000"/>
              </a:lnSpc>
              <a:buNone/>
            </a:pPr>
            <a:r>
              <a:rPr lang="en-GB" sz="2500" b="1"/>
              <a:t>Advantages of MS Teams:</a:t>
            </a:r>
          </a:p>
          <a:p>
            <a:pPr lvl="0">
              <a:lnSpc>
                <a:spcPct val="70000"/>
              </a:lnSpc>
            </a:pPr>
            <a:r>
              <a:rPr lang="en-GB" sz="2500"/>
              <a:t>Multiple team members can work on documents, spreadsheets, and presentations simultaneously, reducing       email back-and-forth and improving efficiency.</a:t>
            </a:r>
          </a:p>
          <a:p>
            <a:pPr lvl="0">
              <a:lnSpc>
                <a:spcPct val="70000"/>
              </a:lnSpc>
            </a:pPr>
            <a:r>
              <a:rPr lang="en-GB" sz="2500"/>
              <a:t>Teams includes AI-powered tools such as intelligent meeting summaries, real-time translation, and voice commands, enhancing productivity.</a:t>
            </a:r>
          </a:p>
          <a:p>
            <a:pPr marL="0" lvl="0" indent="0">
              <a:lnSpc>
                <a:spcPct val="70000"/>
              </a:lnSpc>
              <a:buNone/>
            </a:pPr>
            <a:r>
              <a:rPr lang="en-GB" sz="2500" b="1"/>
              <a:t>Disadvantages:</a:t>
            </a:r>
          </a:p>
          <a:p>
            <a:pPr lvl="0">
              <a:lnSpc>
                <a:spcPct val="70000"/>
              </a:lnSpc>
            </a:pPr>
            <a:r>
              <a:rPr lang="en-GB" sz="2500"/>
              <a:t>Users unfamiliar with Microsoft products may find Teams complex and challenging.</a:t>
            </a:r>
          </a:p>
          <a:p>
            <a:pPr lvl="0">
              <a:lnSpc>
                <a:spcPct val="70000"/>
              </a:lnSpc>
            </a:pPr>
            <a:r>
              <a:rPr lang="en-GB" sz="2500"/>
              <a:t>With multiple channels and chats, users may experience excessive notifications, which can be distracting.</a:t>
            </a:r>
          </a:p>
          <a:p>
            <a:pPr lvl="0">
              <a:lnSpc>
                <a:spcPct val="70000"/>
              </a:lnSpc>
            </a:pPr>
            <a:r>
              <a:rPr lang="en-GB" sz="2500"/>
              <a:t>You need good internet connection to use Teams. </a:t>
            </a:r>
            <a:br>
              <a:rPr lang="en-GB" sz="2500"/>
            </a:br>
            <a:endParaRPr lang="en-GB" sz="2500"/>
          </a:p>
          <a:p>
            <a:pPr lvl="0">
              <a:lnSpc>
                <a:spcPct val="70000"/>
              </a:lnSpc>
            </a:pPr>
            <a:endParaRPr lang="en-GB" sz="900"/>
          </a:p>
        </p:txBody>
      </p:sp>
    </p:spTree>
    <p:extLst>
      <p:ext uri="{BB962C8B-B14F-4D97-AF65-F5344CB8AC3E}">
        <p14:creationId xmlns:p14="http://schemas.microsoft.com/office/powerpoint/2010/main" val="2946545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DF82559-3979-1262-FDB9-D7F0D8E00787}"/>
              </a:ext>
            </a:extLst>
          </p:cNvPr>
          <p:cNvSpPr txBox="1">
            <a:spLocks noGrp="1"/>
          </p:cNvSpPr>
          <p:nvPr>
            <p:ph idx="1"/>
          </p:nvPr>
        </p:nvSpPr>
        <p:spPr>
          <a:xfrm>
            <a:off x="838203" y="471492"/>
            <a:ext cx="10515600" cy="5705471"/>
          </a:xfrm>
        </p:spPr>
        <p:txBody>
          <a:bodyPr/>
          <a:lstStyle/>
          <a:p>
            <a:pPr marL="0" lvl="0" indent="0">
              <a:buNone/>
            </a:pPr>
            <a:r>
              <a:rPr lang="en-GB" sz="2000"/>
              <a:t>Staff at Riverdale Nursing home needs a system to communicate with each other and to the management. </a:t>
            </a:r>
          </a:p>
          <a:p>
            <a:pPr lvl="0"/>
            <a:r>
              <a:rPr lang="en-GB" sz="2000"/>
              <a:t>Staff communication is very important for the nursing home. </a:t>
            </a:r>
          </a:p>
          <a:p>
            <a:pPr lvl="0"/>
            <a:r>
              <a:rPr lang="en-GB" sz="2000"/>
              <a:t>It will help them to achieve targets efficiently and to communicate easily.</a:t>
            </a:r>
          </a:p>
          <a:p>
            <a:pPr lvl="0"/>
            <a:r>
              <a:rPr lang="en-GB" sz="2000"/>
              <a:t>As they are based in 2 buildings, they can connect with each other at all the times. </a:t>
            </a:r>
          </a:p>
          <a:p>
            <a:pPr lvl="0"/>
            <a:r>
              <a:rPr lang="en-GB" sz="2000"/>
              <a:t>By improving their communication skills they can avoid, duplication of work, missed messages and confusion. </a:t>
            </a:r>
          </a:p>
          <a:p>
            <a:pPr lvl="0"/>
            <a:r>
              <a:rPr lang="en-GB" sz="2000"/>
              <a:t>They need a system to provide a training and support for the staff. </a:t>
            </a:r>
          </a:p>
          <a:p>
            <a:pPr lvl="0"/>
            <a:r>
              <a:rPr lang="en-GB" sz="2000"/>
              <a:t>To avoid mis communications between 2 buildings, they need to set up a system so everyone can access it. </a:t>
            </a:r>
          </a:p>
          <a:p>
            <a:pPr lvl="0"/>
            <a:endParaRPr lang="en-GB" sz="2000"/>
          </a:p>
        </p:txBody>
      </p:sp>
    </p:spTree>
    <p:extLst>
      <p:ext uri="{BB962C8B-B14F-4D97-AF65-F5344CB8AC3E}">
        <p14:creationId xmlns:p14="http://schemas.microsoft.com/office/powerpoint/2010/main" val="542790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09BB1BE-3624-4A40-115C-1189748B5BEC}"/>
              </a:ext>
            </a:extLst>
          </p:cNvPr>
          <p:cNvSpPr txBox="1">
            <a:spLocks noGrp="1"/>
          </p:cNvSpPr>
          <p:nvPr>
            <p:ph idx="1"/>
          </p:nvPr>
        </p:nvSpPr>
        <p:spPr>
          <a:xfrm>
            <a:off x="1197964" y="590546"/>
            <a:ext cx="10515600" cy="5676896"/>
          </a:xfrm>
        </p:spPr>
        <p:txBody>
          <a:bodyPr/>
          <a:lstStyle/>
          <a:p>
            <a:pPr lvl="0">
              <a:lnSpc>
                <a:spcPct val="70000"/>
              </a:lnSpc>
            </a:pPr>
            <a:endParaRPr lang="en-GB" sz="900"/>
          </a:p>
          <a:p>
            <a:pPr lvl="0">
              <a:lnSpc>
                <a:spcPct val="70000"/>
              </a:lnSpc>
            </a:pPr>
            <a:r>
              <a:rPr lang="en-GB" sz="2400"/>
              <a:t>Microsoft Teams is a collaboration tool that provides a way to work together remotely and share information easily. It is a virtual hub for teamwork that allows your team to chat, call and work together on shared files – all in one place.</a:t>
            </a:r>
          </a:p>
          <a:p>
            <a:pPr lvl="0">
              <a:lnSpc>
                <a:spcPct val="70000"/>
              </a:lnSpc>
            </a:pPr>
            <a:r>
              <a:rPr lang="en-GB" sz="2400"/>
              <a:t>Simple user management.</a:t>
            </a:r>
          </a:p>
          <a:p>
            <a:pPr lvl="0">
              <a:lnSpc>
                <a:spcPct val="70000"/>
              </a:lnSpc>
            </a:pPr>
            <a:r>
              <a:rPr lang="en-GB" sz="2400"/>
              <a:t>High quality voice and video to support teams in different workplace.</a:t>
            </a:r>
          </a:p>
          <a:p>
            <a:pPr lvl="0">
              <a:lnSpc>
                <a:spcPct val="70000"/>
              </a:lnSpc>
            </a:pPr>
            <a:r>
              <a:rPr lang="en-GB" sz="2400"/>
              <a:t>Staff can communicate instantly and receive the same information.</a:t>
            </a:r>
          </a:p>
          <a:p>
            <a:pPr lvl="0">
              <a:lnSpc>
                <a:spcPct val="70000"/>
              </a:lnSpc>
            </a:pPr>
            <a:r>
              <a:rPr lang="en-GB" sz="2400"/>
              <a:t>Put files in one place for all staff.</a:t>
            </a:r>
          </a:p>
          <a:p>
            <a:pPr lvl="0">
              <a:lnSpc>
                <a:spcPct val="70000"/>
              </a:lnSpc>
            </a:pPr>
            <a:r>
              <a:rPr lang="en-GB" sz="2400"/>
              <a:t>It is a cost effective.</a:t>
            </a:r>
          </a:p>
          <a:p>
            <a:pPr lvl="0">
              <a:lnSpc>
                <a:spcPct val="70000"/>
              </a:lnSpc>
            </a:pPr>
            <a:r>
              <a:rPr lang="en-GB" sz="2400"/>
              <a:t>They can have meetings for different workplace and shift.</a:t>
            </a:r>
          </a:p>
          <a:p>
            <a:pPr lvl="0">
              <a:lnSpc>
                <a:spcPct val="70000"/>
              </a:lnSpc>
            </a:pPr>
            <a:r>
              <a:rPr lang="en-GB" sz="2400"/>
              <a:t>It helps to improves  efficiency to help patient according to their needs.</a:t>
            </a:r>
          </a:p>
          <a:p>
            <a:pPr lvl="0">
              <a:lnSpc>
                <a:spcPct val="70000"/>
              </a:lnSpc>
            </a:pPr>
            <a:endParaRPr lang="en-GB" sz="2400"/>
          </a:p>
          <a:p>
            <a:pPr marL="0" lvl="0" indent="0">
              <a:lnSpc>
                <a:spcPct val="70000"/>
              </a:lnSpc>
              <a:buNone/>
            </a:pPr>
            <a:r>
              <a:rPr lang="en-GB" sz="3000"/>
              <a:t> </a:t>
            </a:r>
          </a:p>
          <a:p>
            <a:pPr marL="0" lvl="0" indent="0">
              <a:lnSpc>
                <a:spcPct val="70000"/>
              </a:lnSpc>
              <a:buNone/>
            </a:pPr>
            <a:endParaRPr lang="en-GB" sz="3000"/>
          </a:p>
          <a:p>
            <a:pPr lvl="0">
              <a:lnSpc>
                <a:spcPct val="70000"/>
              </a:lnSpc>
            </a:pPr>
            <a:endParaRPr lang="en-GB" sz="800"/>
          </a:p>
        </p:txBody>
      </p:sp>
    </p:spTree>
    <p:extLst>
      <p:ext uri="{BB962C8B-B14F-4D97-AF65-F5344CB8AC3E}">
        <p14:creationId xmlns:p14="http://schemas.microsoft.com/office/powerpoint/2010/main" val="13533109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D762CFC-FFF7-404D-5C0B-E48929BC6918}"/>
              </a:ext>
            </a:extLst>
          </p:cNvPr>
          <p:cNvSpPr txBox="1">
            <a:spLocks noGrp="1"/>
          </p:cNvSpPr>
          <p:nvPr>
            <p:ph idx="1"/>
          </p:nvPr>
        </p:nvSpPr>
        <p:spPr>
          <a:xfrm>
            <a:off x="1197964" y="644578"/>
            <a:ext cx="10434401" cy="5622874"/>
          </a:xfrm>
        </p:spPr>
        <p:txBody>
          <a:bodyPr/>
          <a:lstStyle/>
          <a:p>
            <a:pPr marL="0" lvl="0" indent="0">
              <a:lnSpc>
                <a:spcPct val="70000"/>
              </a:lnSpc>
              <a:buNone/>
            </a:pPr>
            <a:endParaRPr lang="en-GB" sz="3500"/>
          </a:p>
          <a:p>
            <a:pPr marL="0" lvl="0" indent="0">
              <a:lnSpc>
                <a:spcPct val="70000"/>
              </a:lnSpc>
              <a:buNone/>
            </a:pPr>
            <a:r>
              <a:rPr lang="en-GB" sz="3500"/>
              <a:t> </a:t>
            </a:r>
          </a:p>
          <a:p>
            <a:pPr marL="0" lvl="0" indent="0">
              <a:lnSpc>
                <a:spcPct val="70000"/>
              </a:lnSpc>
              <a:buNone/>
            </a:pPr>
            <a:r>
              <a:rPr lang="en-GB" sz="2500" b="1"/>
              <a:t>Advantages of MS Teams:</a:t>
            </a:r>
          </a:p>
          <a:p>
            <a:pPr lvl="0">
              <a:lnSpc>
                <a:spcPct val="70000"/>
              </a:lnSpc>
            </a:pPr>
            <a:r>
              <a:rPr lang="en-GB" sz="2500"/>
              <a:t>Multiple team members can work on documents, spreadsheets, and presentations simultaneously, reducing       email back-and-forth and improving efficiency.</a:t>
            </a:r>
          </a:p>
          <a:p>
            <a:pPr lvl="0">
              <a:lnSpc>
                <a:spcPct val="70000"/>
              </a:lnSpc>
            </a:pPr>
            <a:r>
              <a:rPr lang="en-GB" sz="2500"/>
              <a:t>Teams includes AI-powered tools such as intelligent meeting summaries, real-time translation, and voice commands, enhancing productivity.</a:t>
            </a:r>
          </a:p>
          <a:p>
            <a:pPr marL="0" lvl="0" indent="0">
              <a:lnSpc>
                <a:spcPct val="70000"/>
              </a:lnSpc>
              <a:buNone/>
            </a:pPr>
            <a:r>
              <a:rPr lang="en-GB" sz="2500" b="1"/>
              <a:t>Disadvantages:</a:t>
            </a:r>
          </a:p>
          <a:p>
            <a:pPr lvl="0">
              <a:lnSpc>
                <a:spcPct val="70000"/>
              </a:lnSpc>
            </a:pPr>
            <a:r>
              <a:rPr lang="en-GB" sz="2500"/>
              <a:t>Users unfamiliar with Microsoft products may find Teams complex and challenging.</a:t>
            </a:r>
          </a:p>
          <a:p>
            <a:pPr lvl="0">
              <a:lnSpc>
                <a:spcPct val="70000"/>
              </a:lnSpc>
            </a:pPr>
            <a:r>
              <a:rPr lang="en-GB" sz="2500"/>
              <a:t>With multiple channels and chats, users may experience excessive notifications, which can be distracting.</a:t>
            </a:r>
          </a:p>
          <a:p>
            <a:pPr lvl="0">
              <a:lnSpc>
                <a:spcPct val="70000"/>
              </a:lnSpc>
            </a:pPr>
            <a:r>
              <a:rPr lang="en-GB" sz="2500"/>
              <a:t>You need good internet connection to use Teams. </a:t>
            </a:r>
            <a:br>
              <a:rPr lang="en-GB" sz="2500"/>
            </a:br>
            <a:endParaRPr lang="en-GB" sz="2500"/>
          </a:p>
          <a:p>
            <a:pPr lvl="0">
              <a:lnSpc>
                <a:spcPct val="70000"/>
              </a:lnSpc>
            </a:pPr>
            <a:endParaRPr lang="en-GB" sz="900"/>
          </a:p>
        </p:txBody>
      </p:sp>
    </p:spTree>
    <p:extLst>
      <p:ext uri="{BB962C8B-B14F-4D97-AF65-F5344CB8AC3E}">
        <p14:creationId xmlns:p14="http://schemas.microsoft.com/office/powerpoint/2010/main" val="31198315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90C26A6-D829-2CBE-4C38-AFE41A8AAD18}"/>
              </a:ext>
            </a:extLst>
          </p:cNvPr>
          <p:cNvSpPr txBox="1">
            <a:spLocks noGrp="1"/>
          </p:cNvSpPr>
          <p:nvPr>
            <p:ph idx="1"/>
          </p:nvPr>
        </p:nvSpPr>
        <p:spPr>
          <a:xfrm>
            <a:off x="838203" y="1028700"/>
            <a:ext cx="10515600" cy="5148264"/>
          </a:xfrm>
        </p:spPr>
        <p:txBody>
          <a:bodyPr>
            <a:normAutofit lnSpcReduction="10000"/>
          </a:bodyPr>
          <a:lstStyle/>
          <a:p>
            <a:pPr lvl="0">
              <a:lnSpc>
                <a:spcPct val="70000"/>
              </a:lnSpc>
            </a:pPr>
            <a:r>
              <a:rPr lang="en-GB" sz="2400"/>
              <a:t>Introduction to Teams – NHSmail Support</a:t>
            </a:r>
          </a:p>
          <a:p>
            <a:pPr lvl="0">
              <a:lnSpc>
                <a:spcPct val="70000"/>
              </a:lnSpc>
            </a:pPr>
            <a:endParaRPr lang="en-GB" sz="2400"/>
          </a:p>
          <a:p>
            <a:pPr lvl="0">
              <a:lnSpc>
                <a:spcPct val="70000"/>
              </a:lnSpc>
            </a:pPr>
            <a:r>
              <a:rPr lang="en-GB" sz="2400">
                <a:hlinkClick r:id="rId2">
                  <a:extLst>
                    <a:ext uri="{A12FA001-AC4F-418D-AE19-62706E023703}">
                      <ahyp:hlinkClr xmlns:ahyp="http://schemas.microsoft.com/office/drawing/2018/hyperlinkcolor" val="tx"/>
                    </a:ext>
                  </a:extLst>
                </a:hlinkClick>
              </a:rPr>
              <a:t>Advantages and limitations of MS Teams – Search</a:t>
            </a:r>
            <a:endParaRPr lang="en-GB" sz="2400"/>
          </a:p>
          <a:p>
            <a:pPr lvl="0">
              <a:lnSpc>
                <a:spcPct val="70000"/>
              </a:lnSpc>
            </a:pPr>
            <a:r>
              <a:rPr lang="en-GB" sz="2400"/>
              <a:t>Nhs.net. (2026). </a:t>
            </a:r>
            <a:r>
              <a:rPr lang="en-GB" sz="2400" i="1"/>
              <a:t>Articles – NHSmail Support</a:t>
            </a:r>
            <a:r>
              <a:rPr lang="en-GB" sz="2400"/>
              <a:t>. [online] Available at: https://support.nhs.net/knowledge-base/ [Accessed 12 July 2026].</a:t>
            </a:r>
          </a:p>
          <a:p>
            <a:pPr lvl="0">
              <a:lnSpc>
                <a:spcPct val="70000"/>
              </a:lnSpc>
            </a:pPr>
            <a:r>
              <a:rPr lang="en-GB" sz="2400"/>
              <a:t>Bing. (2024). </a:t>
            </a:r>
            <a:r>
              <a:rPr lang="en-GB" sz="2400" i="1"/>
              <a:t>advantages and limitations of ms teams - Bing</a:t>
            </a:r>
            <a:r>
              <a:rPr lang="en-GB" sz="2400"/>
              <a:t>. [online] Available at: https://www.bing.com/search?q=advantages+and+limitations+of+ms+teams&amp;cvid=dc00fa12e1d64e939292e3d05f1f006e&amp;gs_lcrp=egrlzgdlkgyiabbfgdkybggaeeuyotigcaeqabhamgyiahaageaybggdeaayqdigcaqqabhamgyibraageaybgggeaayqdigcacqabhamgyicbaagedsaqkxotm0mmowajsoagiwage&amp;form=anab01&amp;pc=hcts</a:t>
            </a:r>
          </a:p>
          <a:p>
            <a:pPr lvl="0">
              <a:lnSpc>
                <a:spcPct val="70000"/>
              </a:lnSpc>
            </a:pPr>
            <a:r>
              <a:rPr lang="en-GB" sz="2400"/>
              <a:t> [Accessed 12 July 2026]. Silicon Practice | Digital Solutions for GP Practices - Tools for a consistent patient journey across NHS services. (2024). </a:t>
            </a:r>
            <a:r>
              <a:rPr lang="en-GB" sz="2400" i="1"/>
              <a:t>Empowering NHS Teams with Internal Communication Strategy</a:t>
            </a:r>
            <a:r>
              <a:rPr lang="en-GB" sz="2400"/>
              <a:t>. [online] Available at: https://siliconpractice.co.uk/solutions/primary-care/focus-on-primary-care-best-practices/strengthening-nhs-teams-with-a-robust-internal-communications-strategy/ [Accessed 12 July 2026].</a:t>
            </a:r>
          </a:p>
          <a:p>
            <a:pPr lvl="0">
              <a:lnSpc>
                <a:spcPct val="70000"/>
              </a:lnSpc>
            </a:pPr>
            <a:endParaRPr lang="en-GB" sz="2400"/>
          </a:p>
        </p:txBody>
      </p:sp>
    </p:spTree>
    <p:extLst>
      <p:ext uri="{BB962C8B-B14F-4D97-AF65-F5344CB8AC3E}">
        <p14:creationId xmlns:p14="http://schemas.microsoft.com/office/powerpoint/2010/main" val="1468140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F54F3C-A4D2-C752-2C05-56F4620F3601}"/>
              </a:ext>
            </a:extLst>
          </p:cNvPr>
          <p:cNvSpPr>
            <a:spLocks noGrp="1"/>
          </p:cNvSpPr>
          <p:nvPr>
            <p:ph type="subTitle" idx="1"/>
          </p:nvPr>
        </p:nvSpPr>
        <p:spPr>
          <a:xfrm>
            <a:off x="1524000" y="2133600"/>
            <a:ext cx="9144000" cy="3124200"/>
          </a:xfrm>
        </p:spPr>
        <p:txBody>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Module:LCHS4007</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Assignment Title : Component 1</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Topic : Staff </a:t>
            </a:r>
            <a:r>
              <a:rPr lang="en-GB" sz="2000" dirty="0">
                <a:solidFill>
                  <a:prstClr val="black"/>
                </a:solidFill>
                <a:latin typeface="Aptos" panose="02110004020202020204"/>
              </a:rPr>
              <a:t>Scheduling </a:t>
            </a: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&amp; Tool</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Student Name : Nazish </a:t>
            </a:r>
            <a:r>
              <a:rPr lang="en-GB" sz="2000" dirty="0">
                <a:solidFill>
                  <a:prstClr val="black"/>
                </a:solidFill>
                <a:latin typeface="Aptos" panose="02110004020202020204"/>
              </a:rPr>
              <a:t>M</a:t>
            </a:r>
            <a:r>
              <a:rPr kumimoji="0" lang="en-GB" sz="2000" b="0" i="0" u="none" strike="noStrike" kern="1200" cap="none" spc="0" normalizeH="0" baseline="0" noProof="0" dirty="0" err="1">
                <a:ln>
                  <a:noFill/>
                </a:ln>
                <a:solidFill>
                  <a:prstClr val="black"/>
                </a:solidFill>
                <a:effectLst/>
                <a:uLnTx/>
                <a:uFillTx/>
                <a:latin typeface="Aptos" panose="02110004020202020204"/>
                <a:ea typeface="+mn-ea"/>
                <a:cs typeface="+mn-cs"/>
              </a:rPr>
              <a:t>ushtaq</a:t>
            </a: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2000" dirty="0">
                <a:solidFill>
                  <a:prstClr val="black"/>
                </a:solidFill>
                <a:latin typeface="Aptos" panose="02110004020202020204"/>
              </a:rPr>
              <a:t>Lecturer’s Name : Amitave Banik</a:t>
            </a: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Student ID :2545279</a:t>
            </a:r>
          </a:p>
          <a:p>
            <a:endParaRPr lang="en-GB" dirty="0"/>
          </a:p>
        </p:txBody>
      </p:sp>
      <p:sp>
        <p:nvSpPr>
          <p:cNvPr id="7" name="TextBox 6">
            <a:extLst>
              <a:ext uri="{FF2B5EF4-FFF2-40B4-BE49-F238E27FC236}">
                <a16:creationId xmlns:a16="http://schemas.microsoft.com/office/drawing/2014/main" id="{7716B52B-821E-C454-1DBB-2BD6DF79D638}"/>
              </a:ext>
            </a:extLst>
          </p:cNvPr>
          <p:cNvSpPr txBox="1"/>
          <p:nvPr/>
        </p:nvSpPr>
        <p:spPr>
          <a:xfrm>
            <a:off x="2281084" y="717754"/>
            <a:ext cx="9438968" cy="1323439"/>
          </a:xfrm>
          <a:prstGeom prst="rect">
            <a:avLst/>
          </a:prstGeom>
          <a:noFill/>
        </p:spPr>
        <p:txBody>
          <a:bodyPr wrap="square" rtlCol="0">
            <a:spAutoFit/>
          </a:bodyPr>
          <a:lstStyle/>
          <a:p>
            <a:br>
              <a:rPr kumimoji="0" lang="en-GB" sz="4000" b="0" i="0" u="none" strike="noStrike" kern="1200" cap="none" spc="0" normalizeH="0" baseline="0" noProof="0" dirty="0">
                <a:ln>
                  <a:noFill/>
                </a:ln>
                <a:solidFill>
                  <a:prstClr val="black"/>
                </a:solidFill>
                <a:effectLst/>
                <a:uLnTx/>
                <a:uFillTx/>
                <a:latin typeface="Aptos Display" panose="02110004020202020204"/>
                <a:ea typeface="+mj-ea"/>
                <a:cs typeface="+mj-cs"/>
              </a:rPr>
            </a:br>
            <a:r>
              <a:rPr kumimoji="0" lang="en-GB" sz="4000" b="0" i="0" u="none" strike="noStrike" kern="1200" cap="none" spc="0" normalizeH="0" baseline="0" noProof="0" dirty="0">
                <a:ln>
                  <a:noFill/>
                </a:ln>
                <a:solidFill>
                  <a:prstClr val="black"/>
                </a:solidFill>
                <a:effectLst/>
                <a:uLnTx/>
                <a:uFillTx/>
                <a:latin typeface="Aptos" panose="020B0004020202020204" pitchFamily="34" charset="0"/>
                <a:ea typeface="+mj-ea"/>
                <a:cs typeface="Times New Roman" panose="02020603050405020304" pitchFamily="18" charset="0"/>
              </a:rPr>
              <a:t>Digital Skills and Research Methods</a:t>
            </a:r>
            <a:endParaRPr lang="en-GB" dirty="0">
              <a:latin typeface="Aptos" panose="020B0004020202020204" pitchFamily="34" charset="0"/>
            </a:endParaRPr>
          </a:p>
        </p:txBody>
      </p:sp>
    </p:spTree>
    <p:extLst>
      <p:ext uri="{BB962C8B-B14F-4D97-AF65-F5344CB8AC3E}">
        <p14:creationId xmlns:p14="http://schemas.microsoft.com/office/powerpoint/2010/main" val="35376846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65BEC-69FB-603E-9FA4-02A7C6A07029}"/>
              </a:ext>
            </a:extLst>
          </p:cNvPr>
          <p:cNvSpPr>
            <a:spLocks noGrp="1"/>
          </p:cNvSpPr>
          <p:nvPr>
            <p:ph type="title"/>
          </p:nvPr>
        </p:nvSpPr>
        <p:spPr/>
        <p:txBody>
          <a:bodyPr/>
          <a:lstStyle/>
          <a:p>
            <a:pPr algn="ctr"/>
            <a:r>
              <a:rPr kumimoji="0" lang="en-GB" sz="2800" b="0" i="0" u="none" strike="noStrike" kern="1200" cap="none" spc="0" normalizeH="0" baseline="0" noProof="0" dirty="0">
                <a:ln>
                  <a:noFill/>
                </a:ln>
                <a:solidFill>
                  <a:prstClr val="black"/>
                </a:solidFill>
                <a:effectLst/>
                <a:uLnTx/>
                <a:uFillTx/>
                <a:latin typeface="+mn-lt"/>
                <a:ea typeface="+mj-ea"/>
                <a:cs typeface="Times New Roman" panose="02020603050405020304" pitchFamily="18" charset="0"/>
              </a:rPr>
              <a:t>Acknowledgement of the use of AI</a:t>
            </a:r>
            <a:endParaRPr lang="en-GB" dirty="0">
              <a:latin typeface="+mn-lt"/>
            </a:endParaRPr>
          </a:p>
        </p:txBody>
      </p:sp>
      <p:sp>
        <p:nvSpPr>
          <p:cNvPr id="3" name="Content Placeholder 2">
            <a:extLst>
              <a:ext uri="{FF2B5EF4-FFF2-40B4-BE49-F238E27FC236}">
                <a16:creationId xmlns:a16="http://schemas.microsoft.com/office/drawing/2014/main" id="{B823DDED-86F8-1647-B4FF-CD1453449B6C}"/>
              </a:ext>
            </a:extLst>
          </p:cNvPr>
          <p:cNvSpPr>
            <a:spLocks noGrp="1"/>
          </p:cNvSpPr>
          <p:nvPr>
            <p:ph idx="1"/>
          </p:nvPr>
        </p:nvSpPr>
        <p:spPr>
          <a:xfrm>
            <a:off x="1044677" y="1690688"/>
            <a:ext cx="10515600" cy="4351338"/>
          </a:xfrm>
        </p:spPr>
        <p:txBody>
          <a:bodyPr>
            <a:normAutofit/>
          </a:bodyPr>
          <a:lstStyle/>
          <a:p>
            <a:pPr marL="0" indent="0" algn="ctr">
              <a:buNone/>
            </a:pPr>
            <a:r>
              <a:rPr lang="en-GB" dirty="0"/>
              <a:t>I confirm that I have not presented any AI generated text as my own work. I confirm I have copies of my drafts, notes, and other resources I used before, and after the use of AI tools which I may be asked to provide in evidence</a:t>
            </a:r>
            <a:r>
              <a:rPr lang="en-GB" sz="2400" dirty="0"/>
              <a:t>.</a:t>
            </a:r>
          </a:p>
        </p:txBody>
      </p:sp>
    </p:spTree>
    <p:extLst>
      <p:ext uri="{BB962C8B-B14F-4D97-AF65-F5344CB8AC3E}">
        <p14:creationId xmlns:p14="http://schemas.microsoft.com/office/powerpoint/2010/main" val="27461856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0E273-D7EF-8B3A-B9D1-23155478DE86}"/>
              </a:ext>
            </a:extLst>
          </p:cNvPr>
          <p:cNvSpPr>
            <a:spLocks noGrp="1"/>
          </p:cNvSpPr>
          <p:nvPr>
            <p:ph type="title"/>
          </p:nvPr>
        </p:nvSpPr>
        <p:spPr/>
        <p:txBody>
          <a:bodyPr/>
          <a:lstStyle/>
          <a:p>
            <a:r>
              <a:rPr lang="en-GB" dirty="0"/>
              <a:t>Staff Scheduling</a:t>
            </a:r>
          </a:p>
        </p:txBody>
      </p:sp>
      <p:sp>
        <p:nvSpPr>
          <p:cNvPr id="3" name="Content Placeholder 2">
            <a:extLst>
              <a:ext uri="{FF2B5EF4-FFF2-40B4-BE49-F238E27FC236}">
                <a16:creationId xmlns:a16="http://schemas.microsoft.com/office/drawing/2014/main" id="{544B1D83-3BE0-830E-6117-CC60B42CFAFE}"/>
              </a:ext>
            </a:extLst>
          </p:cNvPr>
          <p:cNvSpPr>
            <a:spLocks noGrp="1"/>
          </p:cNvSpPr>
          <p:nvPr>
            <p:ph idx="1"/>
          </p:nvPr>
        </p:nvSpPr>
        <p:spPr/>
        <p:txBody>
          <a:bodyPr>
            <a:normAutofit/>
          </a:bodyPr>
          <a:lstStyle/>
          <a:p>
            <a:r>
              <a:rPr lang="en-GB" sz="2000" dirty="0"/>
              <a:t>Medical staff schedulers play a vital role in healthcare organisations they provide operational support to medical staff and patients whilst also managing internal and external appointments </a:t>
            </a:r>
            <a:r>
              <a:rPr lang="en-GB" sz="2000" dirty="0">
                <a:solidFill>
                  <a:schemeClr val="accent1"/>
                </a:solidFill>
              </a:rPr>
              <a:t>(National Funeral Directors Association, 2026).</a:t>
            </a:r>
          </a:p>
          <a:p>
            <a:r>
              <a:rPr lang="en-GB" sz="2000" dirty="0"/>
              <a:t>This role appeals to me as it is a combination of key skills such as organisation, communication, and problem-solving skills that take pressure off doctors and nurses, letting them focus on the more medical side of things</a:t>
            </a:r>
          </a:p>
          <a:p>
            <a:r>
              <a:rPr lang="en-GB" sz="2000" dirty="0"/>
              <a:t>When I was researching on the NHS website, I found this role very intriguing as it reflects the NHS values most important to me especially working together for patients, respecting dignity, and committing to quality of care </a:t>
            </a:r>
            <a:r>
              <a:rPr lang="en-GB" sz="2000" dirty="0">
                <a:solidFill>
                  <a:schemeClr val="accent1"/>
                </a:solidFill>
              </a:rPr>
              <a:t>(NHS, 2024; Department of Health and Social Care, 2023).</a:t>
            </a:r>
          </a:p>
        </p:txBody>
      </p:sp>
    </p:spTree>
    <p:extLst>
      <p:ext uri="{BB962C8B-B14F-4D97-AF65-F5344CB8AC3E}">
        <p14:creationId xmlns:p14="http://schemas.microsoft.com/office/powerpoint/2010/main" val="37157834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1F5BC-CB93-D7FA-DB85-3EC4B0D03A02}"/>
              </a:ext>
            </a:extLst>
          </p:cNvPr>
          <p:cNvSpPr>
            <a:spLocks noGrp="1"/>
          </p:cNvSpPr>
          <p:nvPr>
            <p:ph type="title"/>
          </p:nvPr>
        </p:nvSpPr>
        <p:spPr/>
        <p:txBody>
          <a:bodyPr/>
          <a:lstStyle/>
          <a:p>
            <a:r>
              <a:rPr lang="en-GB" dirty="0"/>
              <a:t>Staff Scheduling software</a:t>
            </a:r>
          </a:p>
        </p:txBody>
      </p:sp>
      <p:sp>
        <p:nvSpPr>
          <p:cNvPr id="3" name="Content Placeholder 2">
            <a:extLst>
              <a:ext uri="{FF2B5EF4-FFF2-40B4-BE49-F238E27FC236}">
                <a16:creationId xmlns:a16="http://schemas.microsoft.com/office/drawing/2014/main" id="{C1443E73-9C6F-8719-B586-3DB680538F05}"/>
              </a:ext>
            </a:extLst>
          </p:cNvPr>
          <p:cNvSpPr>
            <a:spLocks noGrp="1"/>
          </p:cNvSpPr>
          <p:nvPr>
            <p:ph idx="1"/>
          </p:nvPr>
        </p:nvSpPr>
        <p:spPr/>
        <p:txBody>
          <a:bodyPr/>
          <a:lstStyle/>
          <a:p>
            <a:r>
              <a:rPr lang="en-GB" sz="2000" dirty="0"/>
              <a:t>Staff scheduling software simplifies rota creation, prevents scheduling conflicts and tracks employee hours. There are many tools to use for this including Excel.</a:t>
            </a:r>
          </a:p>
          <a:p>
            <a:r>
              <a:rPr lang="en-GB" sz="2000" dirty="0"/>
              <a:t>Excel has many advantages as a tool for staff scheduling, it is cost-effective as it is part of Microsoft 365 therefore there is no need to buy additional software, it is easy to customise and familiar to use as many people are already familiar with using Microsoft excel </a:t>
            </a:r>
            <a:r>
              <a:rPr lang="en-GB" sz="2000" dirty="0">
                <a:solidFill>
                  <a:schemeClr val="accent1"/>
                </a:solidFill>
              </a:rPr>
              <a:t>(Agendrix, 2025).</a:t>
            </a:r>
          </a:p>
          <a:p>
            <a:r>
              <a:rPr lang="en-GB" sz="2000" dirty="0"/>
              <a:t>However it is very time consuming to use as rotas must be created and updated manually, it is also very easy to make mistakes such as double booking a staff member, you also cannot update it in real time managers must save and resend updated file and it is difficult to manage large workforces using Microsoft Excel. These are all limitations </a:t>
            </a:r>
            <a:r>
              <a:rPr lang="en-GB" sz="2000" dirty="0">
                <a:solidFill>
                  <a:schemeClr val="accent1"/>
                </a:solidFill>
              </a:rPr>
              <a:t>(Agendrix, 2025).</a:t>
            </a:r>
            <a:endParaRPr lang="en-GB" dirty="0">
              <a:solidFill>
                <a:schemeClr val="accent1"/>
              </a:solidFill>
            </a:endParaRPr>
          </a:p>
        </p:txBody>
      </p:sp>
    </p:spTree>
    <p:extLst>
      <p:ext uri="{BB962C8B-B14F-4D97-AF65-F5344CB8AC3E}">
        <p14:creationId xmlns:p14="http://schemas.microsoft.com/office/powerpoint/2010/main" val="18307101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9E4EB-8313-38FF-90ED-6F79AF8E8A43}"/>
              </a:ext>
            </a:extLst>
          </p:cNvPr>
          <p:cNvSpPr>
            <a:spLocks noGrp="1"/>
          </p:cNvSpPr>
          <p:nvPr>
            <p:ph type="title"/>
          </p:nvPr>
        </p:nvSpPr>
        <p:spPr/>
        <p:txBody>
          <a:bodyPr/>
          <a:lstStyle/>
          <a:p>
            <a:r>
              <a:rPr lang="en-GB" dirty="0"/>
              <a:t>Conclusion and Reference </a:t>
            </a:r>
          </a:p>
        </p:txBody>
      </p:sp>
      <p:sp>
        <p:nvSpPr>
          <p:cNvPr id="3" name="Content Placeholder 2">
            <a:extLst>
              <a:ext uri="{FF2B5EF4-FFF2-40B4-BE49-F238E27FC236}">
                <a16:creationId xmlns:a16="http://schemas.microsoft.com/office/drawing/2014/main" id="{172DA927-37AF-DBB2-F3B3-11712D9EE0FC}"/>
              </a:ext>
            </a:extLst>
          </p:cNvPr>
          <p:cNvSpPr>
            <a:spLocks noGrp="1"/>
          </p:cNvSpPr>
          <p:nvPr>
            <p:ph idx="1"/>
          </p:nvPr>
        </p:nvSpPr>
        <p:spPr>
          <a:xfrm>
            <a:off x="838200" y="1838631"/>
            <a:ext cx="10515600" cy="4338331"/>
          </a:xfrm>
        </p:spPr>
        <p:txBody>
          <a:bodyPr>
            <a:noAutofit/>
          </a:bodyPr>
          <a:lstStyle/>
          <a:p>
            <a:pPr marL="0" indent="0">
              <a:buNone/>
            </a:pPr>
            <a:r>
              <a:rPr lang="en-GB" sz="2000" dirty="0"/>
              <a:t>Conclusion</a:t>
            </a:r>
          </a:p>
          <a:p>
            <a:pPr marL="0" indent="0">
              <a:buNone/>
            </a:pPr>
            <a:r>
              <a:rPr lang="en-GB" sz="2000" dirty="0"/>
              <a:t>Overall Staff Scheduling is a vital role in healthcare, and it is very important you use the correct software for it; Excel is brilliant it is flexible and familiar meaning people already know where to start off making it an amazing tool to use for staff scheduling.</a:t>
            </a:r>
          </a:p>
          <a:p>
            <a:pPr marL="0" indent="0">
              <a:buNone/>
            </a:pPr>
            <a:r>
              <a:rPr lang="en-GB" sz="2000" dirty="0"/>
              <a:t>Reference List</a:t>
            </a:r>
          </a:p>
          <a:p>
            <a:r>
              <a:rPr lang="en-GB" sz="1600" dirty="0">
                <a:solidFill>
                  <a:schemeClr val="accent1"/>
                </a:solidFill>
                <a:effectLst/>
              </a:rPr>
              <a:t>National Funeral Directors Association. (2026). </a:t>
            </a:r>
            <a:r>
              <a:rPr lang="en-GB" sz="1600" i="1" dirty="0">
                <a:solidFill>
                  <a:schemeClr val="accent1"/>
                </a:solidFill>
                <a:effectLst/>
              </a:rPr>
              <a:t>Medical Scheduler</a:t>
            </a:r>
            <a:r>
              <a:rPr lang="en-GB" sz="1600" dirty="0">
                <a:solidFill>
                  <a:schemeClr val="accent1"/>
                </a:solidFill>
                <a:effectLst/>
              </a:rPr>
              <a:t>. [online] Available at: https://funeralcareers.nfda.org/career/medical-scheduler </a:t>
            </a:r>
          </a:p>
          <a:p>
            <a:r>
              <a:rPr lang="en-GB" sz="1600" dirty="0">
                <a:solidFill>
                  <a:schemeClr val="accent1"/>
                </a:solidFill>
              </a:rPr>
              <a:t>Department of Health and Social Care (2023). The NHS Constitution for England. [online] GOV.UK. Available at: https://www.gov.uk/government/publications/the-nhs-constitution-for-england/the-nhs-constitution-for-england </a:t>
            </a:r>
          </a:p>
          <a:p>
            <a:r>
              <a:rPr lang="en-GB" sz="1600" dirty="0">
                <a:solidFill>
                  <a:schemeClr val="accent1"/>
                </a:solidFill>
              </a:rPr>
              <a:t>NHS (2024). What Are the NHS Values. [online] NHS Professionals. Available at: https://www.nhsprofessionals.nhs.uk/nhs-staffing-pool-hub/working-in-healthcare/what-are-the-nhs-values </a:t>
            </a:r>
          </a:p>
          <a:p>
            <a:r>
              <a:rPr lang="en-GB" sz="1600" dirty="0">
                <a:solidFill>
                  <a:schemeClr val="accent1"/>
                </a:solidFill>
              </a:rPr>
              <a:t>Agendrix (2025). How to Make a Work Schedule in Excel (Easy Guide + Template). [online] Agendrix. Available at: https://www.agendrix.com/blog/how-to-create-a-work-schedule-in-excel </a:t>
            </a:r>
          </a:p>
        </p:txBody>
      </p:sp>
    </p:spTree>
    <p:extLst>
      <p:ext uri="{BB962C8B-B14F-4D97-AF65-F5344CB8AC3E}">
        <p14:creationId xmlns:p14="http://schemas.microsoft.com/office/powerpoint/2010/main" val="26935995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C18AE1-8218-46C5-B193-264D426AA7D8}"/>
              </a:ext>
            </a:extLst>
          </p:cNvPr>
          <p:cNvSpPr>
            <a:spLocks noGrp="1"/>
          </p:cNvSpPr>
          <p:nvPr>
            <p:ph type="title"/>
          </p:nvPr>
        </p:nvSpPr>
        <p:spPr>
          <a:xfrm>
            <a:off x="1066800" y="3069564"/>
            <a:ext cx="10058400" cy="2769678"/>
          </a:xfrm>
        </p:spPr>
        <p:txBody>
          <a:bodyPr>
            <a:normAutofit fontScale="90000"/>
          </a:bodyPr>
          <a:lstStyle/>
          <a:p>
            <a:pPr algn="ctr"/>
            <a:r>
              <a:rPr lang="en-GB" dirty="0">
                <a:latin typeface="Alasassy Caps" pitchFamily="2" charset="0"/>
              </a:rPr>
              <a:t>	  Digital Skills and Research Methods </a:t>
            </a:r>
            <a:br>
              <a:rPr lang="en-GB" dirty="0">
                <a:latin typeface="Alasassy Caps" pitchFamily="2" charset="0"/>
              </a:rPr>
            </a:br>
            <a:br>
              <a:rPr lang="en-GB" dirty="0">
                <a:latin typeface="Alasassy Caps" pitchFamily="2" charset="0"/>
              </a:rPr>
            </a:br>
            <a:r>
              <a:rPr lang="en-GB" dirty="0">
                <a:latin typeface="Alasassy Caps" pitchFamily="2" charset="0"/>
              </a:rPr>
              <a:t>Modules: Lchs4007</a:t>
            </a:r>
            <a:br>
              <a:rPr lang="en-GB" dirty="0">
                <a:latin typeface="Alasassy Caps" pitchFamily="2" charset="0"/>
              </a:rPr>
            </a:br>
            <a:r>
              <a:rPr lang="en-GB" dirty="0">
                <a:latin typeface="Alasassy Caps" pitchFamily="2" charset="0"/>
              </a:rPr>
              <a:t>Topic: Staff Training at Riverdale Nursing home</a:t>
            </a:r>
            <a:br>
              <a:rPr lang="en-GB" dirty="0">
                <a:latin typeface="Alasassy Caps" pitchFamily="2" charset="0"/>
              </a:rPr>
            </a:br>
            <a:r>
              <a:rPr lang="en-GB" dirty="0">
                <a:latin typeface="Alasassy Caps" pitchFamily="2" charset="0"/>
              </a:rPr>
              <a:t>student name: Sergio </a:t>
            </a:r>
            <a:r>
              <a:rPr lang="en-GB" dirty="0" err="1">
                <a:latin typeface="Alasassy Caps" pitchFamily="2" charset="0"/>
              </a:rPr>
              <a:t>Alota</a:t>
            </a:r>
            <a:br>
              <a:rPr lang="en-GB" dirty="0">
                <a:latin typeface="Alasassy Caps" pitchFamily="2" charset="0"/>
              </a:rPr>
            </a:br>
            <a:r>
              <a:rPr lang="en-GB" dirty="0">
                <a:latin typeface="Alasassy Caps" pitchFamily="2" charset="0"/>
              </a:rPr>
              <a:t>Student ID: 2540741</a:t>
            </a:r>
            <a:br>
              <a:rPr lang="en-GB" dirty="0">
                <a:latin typeface="Alasassy Caps" pitchFamily="2" charset="0"/>
              </a:rPr>
            </a:br>
            <a:r>
              <a:rPr lang="en-GB" dirty="0">
                <a:latin typeface="Alasassy Caps" pitchFamily="2" charset="0"/>
              </a:rPr>
              <a:t>LECTURER’S: AMITAVE BANIK</a:t>
            </a:r>
            <a:br>
              <a:rPr lang="en-GB" dirty="0">
                <a:latin typeface="Alasassy Caps" pitchFamily="2" charset="0"/>
              </a:rPr>
            </a:br>
            <a:endParaRPr lang="en-GB" dirty="0">
              <a:latin typeface="Alasassy Caps" pitchFamily="2" charset="0"/>
            </a:endParaRPr>
          </a:p>
        </p:txBody>
      </p:sp>
    </p:spTree>
    <p:extLst>
      <p:ext uri="{BB962C8B-B14F-4D97-AF65-F5344CB8AC3E}">
        <p14:creationId xmlns:p14="http://schemas.microsoft.com/office/powerpoint/2010/main" val="23136477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E4761-FFC0-0CA5-7F31-55DA80740555}"/>
              </a:ext>
            </a:extLst>
          </p:cNvPr>
          <p:cNvSpPr>
            <a:spLocks noGrp="1"/>
          </p:cNvSpPr>
          <p:nvPr>
            <p:ph type="title"/>
          </p:nvPr>
        </p:nvSpPr>
        <p:spPr>
          <a:xfrm>
            <a:off x="1066800" y="727588"/>
            <a:ext cx="10058400" cy="5194478"/>
          </a:xfrm>
        </p:spPr>
        <p:txBody>
          <a:bodyPr>
            <a:noAutofit/>
          </a:bodyPr>
          <a:lstStyle/>
          <a:p>
            <a:r>
              <a:rPr lang="en-GB" sz="3200" dirty="0">
                <a:latin typeface="Alasassy Caps" pitchFamily="2" charset="0"/>
              </a:rPr>
              <a:t>Acknowledgement</a:t>
            </a:r>
            <a:r>
              <a:rPr lang="en-GB" sz="3200" dirty="0"/>
              <a:t> </a:t>
            </a:r>
            <a:r>
              <a:rPr lang="en-GB" sz="3200" dirty="0">
                <a:latin typeface="Alasassy Caps" pitchFamily="2" charset="0"/>
              </a:rPr>
              <a:t>of</a:t>
            </a:r>
            <a:r>
              <a:rPr lang="en-GB" sz="3200" dirty="0"/>
              <a:t> </a:t>
            </a:r>
            <a:r>
              <a:rPr lang="en-GB" sz="3200" dirty="0">
                <a:latin typeface="Alasassy Caps" pitchFamily="2" charset="0"/>
              </a:rPr>
              <a:t>use</a:t>
            </a:r>
            <a:r>
              <a:rPr lang="en-GB" sz="3200" dirty="0"/>
              <a:t> </a:t>
            </a:r>
            <a:r>
              <a:rPr lang="en-GB" sz="3200" dirty="0">
                <a:latin typeface="Alasassy Caps" pitchFamily="2" charset="0"/>
              </a:rPr>
              <a:t>of</a:t>
            </a:r>
            <a:r>
              <a:rPr lang="en-GB" sz="3200" dirty="0"/>
              <a:t> </a:t>
            </a:r>
            <a:r>
              <a:rPr lang="en-GB" sz="3200" dirty="0">
                <a:latin typeface="Alasassy Caps" pitchFamily="2" charset="0"/>
              </a:rPr>
              <a:t>AI</a:t>
            </a:r>
            <a:br>
              <a:rPr lang="en-GB" sz="3200" dirty="0">
                <a:latin typeface="Alasassy Caps" pitchFamily="2" charset="0"/>
              </a:rPr>
            </a:br>
            <a:r>
              <a:rPr lang="en-GB" sz="3200" dirty="0">
                <a:latin typeface="Alasassy Caps" pitchFamily="2" charset="0"/>
              </a:rPr>
              <a:t>Artificial intelligence (AI) tools were used to assist </a:t>
            </a:r>
            <a:r>
              <a:rPr lang="en-GB" sz="3200" dirty="0" err="1">
                <a:latin typeface="Alasassy Caps" pitchFamily="2" charset="0"/>
              </a:rPr>
              <a:t>I’n</a:t>
            </a:r>
            <a:r>
              <a:rPr lang="en-GB" sz="3200" dirty="0">
                <a:latin typeface="Alasassy Caps" pitchFamily="2" charset="0"/>
              </a:rPr>
              <a:t> presentation of this training programme, particularly in generating ideas, improving language, and refining the overall structure of the content. All AI- assisted material was carefully reviewed, edited and validated to ensure it’s accuracy, relevance and alignment with policies and standards of Riverdale Nursing home.</a:t>
            </a:r>
            <a:br>
              <a:rPr lang="en-GB" sz="3200" dirty="0">
                <a:latin typeface="Alasassy Caps" pitchFamily="2" charset="0"/>
              </a:rPr>
            </a:br>
            <a:r>
              <a:rPr lang="en-GB" sz="3200" dirty="0">
                <a:latin typeface="Alasassy Caps" pitchFamily="2" charset="0"/>
              </a:rPr>
              <a:t>Responsibility for the author, who has ensured that the information reflect professional practice and support, providing safe, compassionate and person centred care.</a:t>
            </a:r>
            <a:endParaRPr lang="en-US" sz="3200" dirty="0">
              <a:latin typeface="Alasassy Caps" pitchFamily="2" charset="0"/>
            </a:endParaRPr>
          </a:p>
        </p:txBody>
      </p:sp>
    </p:spTree>
    <p:extLst>
      <p:ext uri="{BB962C8B-B14F-4D97-AF65-F5344CB8AC3E}">
        <p14:creationId xmlns:p14="http://schemas.microsoft.com/office/powerpoint/2010/main" val="36695584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65F67967-E0F5-D87E-231C-843215A435F8}"/>
              </a:ext>
            </a:extLst>
          </p:cNvPr>
          <p:cNvSpPr>
            <a:spLocks noGrp="1"/>
          </p:cNvSpPr>
          <p:nvPr>
            <p:ph type="title"/>
          </p:nvPr>
        </p:nvSpPr>
        <p:spPr>
          <a:xfrm>
            <a:off x="658761" y="2123768"/>
            <a:ext cx="11470168" cy="2206600"/>
          </a:xfrm>
        </p:spPr>
        <p:txBody>
          <a:bodyPr>
            <a:noAutofit/>
          </a:bodyPr>
          <a:lstStyle/>
          <a:p>
            <a:r>
              <a:rPr lang="en-GB" sz="4000" dirty="0">
                <a:latin typeface="Alasassy Caps" pitchFamily="2" charset="0"/>
                <a:cs typeface="Aldhabi" panose="01000000000000000000" pitchFamily="2" charset="-78"/>
              </a:rPr>
              <a:t>Introduction:</a:t>
            </a:r>
            <a:br>
              <a:rPr lang="en-GB" sz="4000" dirty="0">
                <a:latin typeface="Alasassy Caps" pitchFamily="2" charset="0"/>
                <a:cs typeface="Aldhabi" panose="01000000000000000000" pitchFamily="2" charset="-78"/>
              </a:rPr>
            </a:br>
            <a:r>
              <a:rPr lang="en-GB" sz="4000" dirty="0">
                <a:latin typeface="Alasassy Caps" pitchFamily="2" charset="0"/>
                <a:cs typeface="Aldhabi" panose="01000000000000000000" pitchFamily="2" charset="-78"/>
              </a:rPr>
              <a:t>Staff </a:t>
            </a:r>
            <a:r>
              <a:rPr lang="en-GB" sz="4000" dirty="0" err="1">
                <a:latin typeface="Alasassy Caps" pitchFamily="2" charset="0"/>
                <a:cs typeface="Aldhabi" panose="01000000000000000000" pitchFamily="2" charset="-78"/>
              </a:rPr>
              <a:t>traiNING</a:t>
            </a:r>
            <a:r>
              <a:rPr lang="en-GB" sz="4000" dirty="0">
                <a:latin typeface="Alasassy Caps" pitchFamily="2" charset="0"/>
                <a:cs typeface="Aldhabi" panose="01000000000000000000" pitchFamily="2" charset="-78"/>
              </a:rPr>
              <a:t> at Riverdale Nursing home</a:t>
            </a:r>
            <a:br>
              <a:rPr lang="en-GB" sz="4000" dirty="0">
                <a:latin typeface="Alasassy Caps" pitchFamily="2" charset="0"/>
                <a:cs typeface="Aldhabi" panose="01000000000000000000" pitchFamily="2" charset="-78"/>
              </a:rPr>
            </a:br>
            <a:br>
              <a:rPr lang="en-GB" sz="4000" dirty="0">
                <a:latin typeface="Alasassy Caps" pitchFamily="2" charset="0"/>
                <a:cs typeface="Aldhabi" panose="01000000000000000000" pitchFamily="2" charset="-78"/>
              </a:rPr>
            </a:br>
            <a:r>
              <a:rPr lang="en-GB" sz="4000" dirty="0">
                <a:latin typeface="Alasassy Caps" pitchFamily="2" charset="0"/>
                <a:cs typeface="Aldhabi" panose="01000000000000000000" pitchFamily="2" charset="-78"/>
              </a:rPr>
              <a:t>Welcome to the Riverdale Nursing home, our mission is to provide safe, compassionate and person-</a:t>
            </a:r>
            <a:r>
              <a:rPr lang="en-GB" sz="4000" dirty="0" err="1">
                <a:latin typeface="Alasassy Caps" pitchFamily="2" charset="0"/>
                <a:cs typeface="Aldhabi" panose="01000000000000000000" pitchFamily="2" charset="-78"/>
              </a:rPr>
              <a:t>cetred</a:t>
            </a:r>
            <a:r>
              <a:rPr lang="en-GB" sz="4000" dirty="0">
                <a:latin typeface="Alasassy Caps" pitchFamily="2" charset="0"/>
                <a:cs typeface="Aldhabi" panose="01000000000000000000" pitchFamily="2" charset="-78"/>
              </a:rPr>
              <a:t> care that promote the dignity, independence, and wellbeing of every residents. This training programme has been designed to equip all staff members with the knowledge skills, and confidence required to deliver highly care and support in a professional and respectful and caring </a:t>
            </a:r>
            <a:r>
              <a:rPr lang="en-GB" sz="4000" dirty="0" err="1">
                <a:latin typeface="Alasassy Caps" pitchFamily="2" charset="0"/>
                <a:cs typeface="Aldhabi" panose="01000000000000000000" pitchFamily="2" charset="-78"/>
              </a:rPr>
              <a:t>manne</a:t>
            </a:r>
            <a:r>
              <a:rPr lang="en-GB" sz="4000" dirty="0">
                <a:latin typeface="Alasassy Caps" pitchFamily="2" charset="0"/>
                <a:cs typeface="Aldhabi" panose="01000000000000000000" pitchFamily="2" charset="-78"/>
              </a:rPr>
              <a:t>.</a:t>
            </a:r>
            <a:br>
              <a:rPr lang="en-GB" sz="4000" dirty="0">
                <a:latin typeface="Alasassy Caps" pitchFamily="2" charset="0"/>
                <a:cs typeface="Aldhabi" panose="01000000000000000000" pitchFamily="2" charset="-78"/>
              </a:rPr>
            </a:br>
            <a:endParaRPr lang="en-US" sz="4000" dirty="0">
              <a:latin typeface="Alasassy Caps" pitchFamily="2" charset="0"/>
              <a:cs typeface="Aldhabi" panose="01000000000000000000" pitchFamily="2" charset="-78"/>
            </a:endParaRPr>
          </a:p>
        </p:txBody>
      </p:sp>
    </p:spTree>
    <p:extLst>
      <p:ext uri="{BB962C8B-B14F-4D97-AF65-F5344CB8AC3E}">
        <p14:creationId xmlns:p14="http://schemas.microsoft.com/office/powerpoint/2010/main" val="40722797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6C424-2B06-E333-EF7C-293814FE94C0}"/>
              </a:ext>
            </a:extLst>
          </p:cNvPr>
          <p:cNvSpPr>
            <a:spLocks noGrp="1"/>
          </p:cNvSpPr>
          <p:nvPr>
            <p:ph type="title"/>
          </p:nvPr>
        </p:nvSpPr>
        <p:spPr>
          <a:xfrm>
            <a:off x="869573" y="540774"/>
            <a:ext cx="10452853" cy="5899355"/>
          </a:xfrm>
        </p:spPr>
        <p:txBody>
          <a:bodyPr>
            <a:noAutofit/>
          </a:bodyPr>
          <a:lstStyle/>
          <a:p>
            <a:r>
              <a:rPr lang="en-GB" sz="3600" dirty="0">
                <a:latin typeface="Alasassy Caps" pitchFamily="2" charset="0"/>
              </a:rPr>
              <a:t>Most suitable Microsoft 365 used at Riverdale Nursing Home at Staff Training:</a:t>
            </a:r>
            <a:br>
              <a:rPr lang="en-GB" sz="3600" dirty="0">
                <a:latin typeface="Alasassy Caps" pitchFamily="2" charset="0"/>
              </a:rPr>
            </a:br>
            <a:br>
              <a:rPr lang="en-GB" sz="3600" dirty="0">
                <a:latin typeface="Alasassy Caps" pitchFamily="2" charset="0"/>
              </a:rPr>
            </a:br>
            <a:r>
              <a:rPr lang="en-GB" sz="3600" dirty="0">
                <a:latin typeface="Alasassy Caps" pitchFamily="2" charset="0"/>
              </a:rPr>
              <a:t>1. Microsoft team</a:t>
            </a:r>
            <a:br>
              <a:rPr lang="en-GB" sz="3600" dirty="0">
                <a:latin typeface="Alasassy Caps" pitchFamily="2" charset="0"/>
              </a:rPr>
            </a:br>
            <a:r>
              <a:rPr lang="en-GB" sz="3600" dirty="0">
                <a:latin typeface="Alasassy Caps" pitchFamily="2" charset="0"/>
              </a:rPr>
              <a:t>useful for delivering online training sessions As WELL AS, </a:t>
            </a:r>
            <a:br>
              <a:rPr lang="en-GB" sz="3600" dirty="0">
                <a:latin typeface="Alasassy Caps" pitchFamily="2" charset="0"/>
              </a:rPr>
            </a:br>
            <a:r>
              <a:rPr lang="en-GB" sz="3600" dirty="0">
                <a:latin typeface="Alasassy Caps" pitchFamily="2" charset="0"/>
              </a:rPr>
              <a:t>• team </a:t>
            </a:r>
            <a:r>
              <a:rPr lang="en-GB" sz="3600" dirty="0" err="1">
                <a:latin typeface="Alasassy Caps" pitchFamily="2" charset="0"/>
              </a:rPr>
              <a:t>meetingS</a:t>
            </a:r>
            <a:br>
              <a:rPr lang="en-GB" sz="3600" dirty="0">
                <a:latin typeface="Alasassy Caps" pitchFamily="2" charset="0"/>
              </a:rPr>
            </a:br>
            <a:r>
              <a:rPr lang="en-GB" sz="3600" dirty="0">
                <a:latin typeface="Alasassy Caps" pitchFamily="2" charset="0"/>
              </a:rPr>
              <a:t>• video </a:t>
            </a:r>
            <a:r>
              <a:rPr lang="en-GB" sz="3600" dirty="0" err="1">
                <a:latin typeface="Alasassy Caps" pitchFamily="2" charset="0"/>
              </a:rPr>
              <a:t>demonstrationS</a:t>
            </a:r>
            <a:br>
              <a:rPr lang="en-GB" sz="3600" dirty="0">
                <a:latin typeface="Alasassy Caps" pitchFamily="2" charset="0"/>
              </a:rPr>
            </a:br>
            <a:r>
              <a:rPr lang="en-GB" sz="3600" dirty="0">
                <a:latin typeface="Alasassy Caps" pitchFamily="2" charset="0"/>
              </a:rPr>
              <a:t>• webinars</a:t>
            </a:r>
            <a:br>
              <a:rPr lang="en-GB" sz="3600" dirty="0">
                <a:latin typeface="Alasassy Caps" pitchFamily="2" charset="0"/>
              </a:rPr>
            </a:br>
            <a:r>
              <a:rPr lang="en-GB" sz="3600" dirty="0">
                <a:latin typeface="Alasassy Caps" pitchFamily="2" charset="0"/>
              </a:rPr>
              <a:t>2. Microsoft power point</a:t>
            </a:r>
            <a:br>
              <a:rPr lang="en-GB" sz="3600" dirty="0">
                <a:latin typeface="Alasassy Caps" pitchFamily="2" charset="0"/>
              </a:rPr>
            </a:br>
            <a:r>
              <a:rPr lang="en-GB" sz="3600" dirty="0">
                <a:latin typeface="Alasassy Caps" pitchFamily="2" charset="0"/>
              </a:rPr>
              <a:t>•perfect for creating engaging training presentation on topic s such as health and safety, person centred care medication administration and safeguarding.</a:t>
            </a:r>
            <a:endParaRPr lang="en-US" sz="3600" dirty="0">
              <a:latin typeface="Alasassy Caps" pitchFamily="2" charset="0"/>
            </a:endParaRPr>
          </a:p>
        </p:txBody>
      </p:sp>
    </p:spTree>
    <p:extLst>
      <p:ext uri="{BB962C8B-B14F-4D97-AF65-F5344CB8AC3E}">
        <p14:creationId xmlns:p14="http://schemas.microsoft.com/office/powerpoint/2010/main" val="31787129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FA732-C7DB-0D45-8816-B745745F5B10}"/>
              </a:ext>
            </a:extLst>
          </p:cNvPr>
          <p:cNvSpPr>
            <a:spLocks noGrp="1"/>
          </p:cNvSpPr>
          <p:nvPr>
            <p:ph type="title"/>
          </p:nvPr>
        </p:nvSpPr>
        <p:spPr>
          <a:xfrm>
            <a:off x="1118628" y="-326039"/>
            <a:ext cx="10103789" cy="5857990"/>
          </a:xfrm>
        </p:spPr>
        <p:txBody>
          <a:bodyPr>
            <a:normAutofit/>
          </a:bodyPr>
          <a:lstStyle/>
          <a:p>
            <a:r>
              <a:rPr lang="en-GB" dirty="0">
                <a:latin typeface="Alasassy Caps" pitchFamily="2" charset="0"/>
              </a:rPr>
              <a:t>advantages</a:t>
            </a:r>
            <a:r>
              <a:rPr lang="en-GB" dirty="0"/>
              <a:t> </a:t>
            </a:r>
            <a:r>
              <a:rPr lang="en-GB" dirty="0">
                <a:latin typeface="Alasassy Caps" pitchFamily="2" charset="0"/>
              </a:rPr>
              <a:t>of</a:t>
            </a:r>
            <a:r>
              <a:rPr lang="en-GB" dirty="0"/>
              <a:t> </a:t>
            </a:r>
            <a:r>
              <a:rPr lang="en-GB" dirty="0">
                <a:latin typeface="Alasassy Caps" pitchFamily="2" charset="0"/>
              </a:rPr>
              <a:t>PowerPoint:</a:t>
            </a:r>
            <a:br>
              <a:rPr lang="en-GB" dirty="0">
                <a:latin typeface="Alasassy Caps" pitchFamily="2" charset="0"/>
              </a:rPr>
            </a:br>
            <a:br>
              <a:rPr lang="en-GB" dirty="0">
                <a:latin typeface="Alasassy Caps" pitchFamily="2" charset="0"/>
              </a:rPr>
            </a:br>
            <a:r>
              <a:rPr lang="en-GB" dirty="0">
                <a:latin typeface="Alasassy Caps" pitchFamily="2" charset="0"/>
              </a:rPr>
              <a:t>• Easy presentation creation..</a:t>
            </a:r>
            <a:br>
              <a:rPr lang="en-GB" dirty="0">
                <a:latin typeface="Alasassy Caps" pitchFamily="2" charset="0"/>
              </a:rPr>
            </a:br>
            <a:r>
              <a:rPr lang="en-GB" dirty="0">
                <a:latin typeface="Alasassy Caps" pitchFamily="2" charset="0"/>
              </a:rPr>
              <a:t>• visual communication.</a:t>
            </a:r>
            <a:br>
              <a:rPr lang="en-GB" dirty="0">
                <a:latin typeface="Alasassy Caps" pitchFamily="2" charset="0"/>
              </a:rPr>
            </a:br>
            <a:r>
              <a:rPr lang="en-GB" dirty="0">
                <a:latin typeface="Alasassy Caps" pitchFamily="2" charset="0"/>
              </a:rPr>
              <a:t>• user friendly interface.</a:t>
            </a:r>
            <a:br>
              <a:rPr lang="en-GB" dirty="0">
                <a:latin typeface="Alasassy Caps" pitchFamily="2" charset="0"/>
              </a:rPr>
            </a:br>
            <a:r>
              <a:rPr lang="en-GB" dirty="0">
                <a:latin typeface="Alasassy Caps" pitchFamily="2" charset="0"/>
              </a:rPr>
              <a:t>• supporting training and education.</a:t>
            </a:r>
            <a:br>
              <a:rPr lang="en-GB" dirty="0">
                <a:latin typeface="Alasassy Caps" pitchFamily="2" charset="0"/>
              </a:rPr>
            </a:br>
            <a:r>
              <a:rPr lang="en-GB" dirty="0">
                <a:latin typeface="Alasassy Caps" pitchFamily="2" charset="0"/>
              </a:rPr>
              <a:t>• collaboration features </a:t>
            </a:r>
            <a:endParaRPr lang="en-US" dirty="0"/>
          </a:p>
        </p:txBody>
      </p:sp>
    </p:spTree>
    <p:extLst>
      <p:ext uri="{BB962C8B-B14F-4D97-AF65-F5344CB8AC3E}">
        <p14:creationId xmlns:p14="http://schemas.microsoft.com/office/powerpoint/2010/main" val="14217505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9E248-A8E8-C09F-37F0-AA4BD6089583}"/>
              </a:ext>
            </a:extLst>
          </p:cNvPr>
          <p:cNvSpPr>
            <a:spLocks noGrp="1"/>
          </p:cNvSpPr>
          <p:nvPr>
            <p:ph type="title"/>
          </p:nvPr>
        </p:nvSpPr>
        <p:spPr>
          <a:xfrm>
            <a:off x="1196671" y="3429000"/>
            <a:ext cx="10058400" cy="1450757"/>
          </a:xfrm>
        </p:spPr>
        <p:txBody>
          <a:bodyPr>
            <a:normAutofit fontScale="90000"/>
          </a:bodyPr>
          <a:lstStyle/>
          <a:p>
            <a:r>
              <a:rPr lang="en-GB" dirty="0">
                <a:latin typeface="Alasassy Caps" pitchFamily="2" charset="0"/>
              </a:rPr>
              <a:t>Limitations </a:t>
            </a:r>
            <a:r>
              <a:rPr lang="en-GB" dirty="0" err="1">
                <a:latin typeface="Alasassy Caps" pitchFamily="2" charset="0"/>
              </a:rPr>
              <a:t>oF</a:t>
            </a:r>
            <a:r>
              <a:rPr lang="en-GB" dirty="0">
                <a:latin typeface="Alasassy Caps" pitchFamily="2" charset="0"/>
              </a:rPr>
              <a:t> </a:t>
            </a:r>
            <a:r>
              <a:rPr lang="en-GB" dirty="0" err="1">
                <a:latin typeface="Alasassy Caps" pitchFamily="2" charset="0"/>
              </a:rPr>
              <a:t>powerpoint</a:t>
            </a:r>
            <a:r>
              <a:rPr lang="en-GB" dirty="0">
                <a:latin typeface="Alasassy Caps" pitchFamily="2" charset="0"/>
              </a:rPr>
              <a:t>:</a:t>
            </a:r>
            <a:br>
              <a:rPr lang="en-GB" dirty="0">
                <a:latin typeface="Alasassy Caps" pitchFamily="2" charset="0"/>
              </a:rPr>
            </a:br>
            <a:r>
              <a:rPr lang="en-GB" dirty="0">
                <a:latin typeface="Alasassy Caps" pitchFamily="2" charset="0"/>
              </a:rPr>
              <a:t>• can be overused</a:t>
            </a:r>
            <a:br>
              <a:rPr lang="en-GB" dirty="0">
                <a:latin typeface="Alasassy Caps" pitchFamily="2" charset="0"/>
              </a:rPr>
            </a:br>
            <a:r>
              <a:rPr lang="en-GB" dirty="0">
                <a:latin typeface="Alasassy Caps" pitchFamily="2" charset="0"/>
              </a:rPr>
              <a:t>• technical dependency</a:t>
            </a:r>
            <a:br>
              <a:rPr lang="en-GB" dirty="0">
                <a:latin typeface="Alasassy Caps" pitchFamily="2" charset="0"/>
              </a:rPr>
            </a:br>
            <a:r>
              <a:rPr lang="en-GB" dirty="0">
                <a:latin typeface="Alasassy Caps" pitchFamily="2" charset="0"/>
              </a:rPr>
              <a:t>• limited interactivity </a:t>
            </a:r>
            <a:br>
              <a:rPr lang="en-GB" dirty="0">
                <a:latin typeface="Alasassy Caps" pitchFamily="2" charset="0"/>
              </a:rPr>
            </a:br>
            <a:r>
              <a:rPr lang="en-GB" dirty="0">
                <a:latin typeface="Alasassy Caps" pitchFamily="2" charset="0"/>
              </a:rPr>
              <a:t>• time consuming design</a:t>
            </a:r>
            <a:br>
              <a:rPr lang="en-GB" dirty="0">
                <a:latin typeface="Alasassy Caps" pitchFamily="2" charset="0"/>
              </a:rPr>
            </a:br>
            <a:r>
              <a:rPr lang="en-GB" dirty="0">
                <a:latin typeface="Alasassy Caps" pitchFamily="2" charset="0"/>
              </a:rPr>
              <a:t>• risk of technical problems </a:t>
            </a:r>
            <a:endParaRPr lang="en-US" dirty="0">
              <a:latin typeface="Alasassy Caps" pitchFamily="2" charset="0"/>
            </a:endParaRPr>
          </a:p>
        </p:txBody>
      </p:sp>
    </p:spTree>
    <p:extLst>
      <p:ext uri="{BB962C8B-B14F-4D97-AF65-F5344CB8AC3E}">
        <p14:creationId xmlns:p14="http://schemas.microsoft.com/office/powerpoint/2010/main" val="18342884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BB302-C1E6-E4DF-09F5-39C741968AFF}"/>
              </a:ext>
            </a:extLst>
          </p:cNvPr>
          <p:cNvSpPr>
            <a:spLocks noGrp="1"/>
          </p:cNvSpPr>
          <p:nvPr>
            <p:ph type="title"/>
          </p:nvPr>
        </p:nvSpPr>
        <p:spPr>
          <a:xfrm>
            <a:off x="1238084" y="1091381"/>
            <a:ext cx="10058400" cy="4358575"/>
          </a:xfrm>
        </p:spPr>
        <p:txBody>
          <a:bodyPr>
            <a:normAutofit fontScale="90000"/>
          </a:bodyPr>
          <a:lstStyle/>
          <a:p>
            <a:r>
              <a:rPr lang="en-GB" dirty="0">
                <a:latin typeface="Alasassy Caps" pitchFamily="2" charset="0"/>
              </a:rPr>
              <a:t>References list of staff training in Riverdale Nursing home:</a:t>
            </a:r>
            <a:br>
              <a:rPr lang="en-GB" dirty="0">
                <a:latin typeface="Alasassy Caps" pitchFamily="2" charset="0"/>
              </a:rPr>
            </a:br>
            <a:r>
              <a:rPr lang="en-GB" dirty="0">
                <a:latin typeface="Alasassy Caps" pitchFamily="2" charset="0"/>
              </a:rPr>
              <a:t>• care quality Commission(CQC)(2024) guidance for providers on meeting regulations. </a:t>
            </a:r>
            <a:r>
              <a:rPr lang="en-GB" dirty="0" err="1">
                <a:latin typeface="Alasassy Caps" pitchFamily="2" charset="0"/>
              </a:rPr>
              <a:t>London:CQC</a:t>
            </a:r>
            <a:r>
              <a:rPr lang="en-GB" dirty="0">
                <a:latin typeface="Alasassy Caps" pitchFamily="2" charset="0"/>
              </a:rPr>
              <a:t> available at: </a:t>
            </a:r>
            <a:r>
              <a:rPr lang="en-GB" dirty="0">
                <a:latin typeface="Alasassy Caps" pitchFamily="2" charset="0"/>
                <a:hlinkClick r:id="rId2"/>
              </a:rPr>
              <a:t>Https://www.cqc.org.uk</a:t>
            </a:r>
            <a:br>
              <a:rPr lang="en-GB" dirty="0">
                <a:latin typeface="Alasassy Caps" pitchFamily="2" charset="0"/>
              </a:rPr>
            </a:br>
            <a:r>
              <a:rPr lang="en-GB" dirty="0">
                <a:latin typeface="Alasassy Caps" pitchFamily="2" charset="0"/>
              </a:rPr>
              <a:t>• health and safety executive(</a:t>
            </a:r>
            <a:r>
              <a:rPr lang="en-GB" dirty="0" err="1">
                <a:latin typeface="Alasassy Caps" pitchFamily="2" charset="0"/>
              </a:rPr>
              <a:t>Hse</a:t>
            </a:r>
            <a:r>
              <a:rPr lang="en-GB" dirty="0">
                <a:latin typeface="Alasassy Caps" pitchFamily="2" charset="0"/>
              </a:rPr>
              <a:t>)(2024) Managing health and </a:t>
            </a:r>
            <a:r>
              <a:rPr lang="en-GB" dirty="0" err="1">
                <a:latin typeface="Alasassy Caps" pitchFamily="2" charset="0"/>
              </a:rPr>
              <a:t>and</a:t>
            </a:r>
            <a:r>
              <a:rPr lang="en-GB" dirty="0">
                <a:latin typeface="Alasassy Caps" pitchFamily="2" charset="0"/>
              </a:rPr>
              <a:t> safety in </a:t>
            </a:r>
            <a:r>
              <a:rPr lang="en-GB" dirty="0" err="1">
                <a:latin typeface="Alasassy Caps" pitchFamily="2" charset="0"/>
              </a:rPr>
              <a:t>carehomes</a:t>
            </a:r>
            <a:r>
              <a:rPr lang="en-GB" dirty="0">
                <a:latin typeface="Alasassy Caps" pitchFamily="2" charset="0"/>
              </a:rPr>
              <a:t>. Available at: </a:t>
            </a:r>
            <a:r>
              <a:rPr lang="en-GB" dirty="0">
                <a:latin typeface="Alasassy Caps" pitchFamily="2" charset="0"/>
                <a:hlinkClick r:id="rId3"/>
              </a:rPr>
              <a:t>Https://www.hse.gov.uk</a:t>
            </a:r>
            <a:endParaRPr lang="en-US" dirty="0">
              <a:latin typeface="Alasassy Caps" pitchFamily="2" charset="0"/>
            </a:endParaRPr>
          </a:p>
        </p:txBody>
      </p:sp>
    </p:spTree>
    <p:extLst>
      <p:ext uri="{BB962C8B-B14F-4D97-AF65-F5344CB8AC3E}">
        <p14:creationId xmlns:p14="http://schemas.microsoft.com/office/powerpoint/2010/main" val="14419706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5F476-605F-FB5B-4B8D-3116FAA1ACCC}"/>
              </a:ext>
            </a:extLst>
          </p:cNvPr>
          <p:cNvSpPr>
            <a:spLocks noGrp="1"/>
          </p:cNvSpPr>
          <p:nvPr>
            <p:ph type="title"/>
          </p:nvPr>
        </p:nvSpPr>
        <p:spPr>
          <a:xfrm>
            <a:off x="990269" y="796413"/>
            <a:ext cx="10211462" cy="5655739"/>
          </a:xfrm>
        </p:spPr>
        <p:txBody>
          <a:bodyPr>
            <a:noAutofit/>
          </a:bodyPr>
          <a:lstStyle/>
          <a:p>
            <a:r>
              <a:rPr lang="en-GB" sz="3600" dirty="0">
                <a:latin typeface="Alasassy Caps" pitchFamily="2" charset="0"/>
              </a:rPr>
              <a:t>Conclusion:</a:t>
            </a:r>
            <a:br>
              <a:rPr lang="en-GB" sz="3600" dirty="0">
                <a:latin typeface="Alasassy Caps" pitchFamily="2" charset="0"/>
              </a:rPr>
            </a:br>
            <a:r>
              <a:rPr lang="en-GB" sz="3600" dirty="0">
                <a:latin typeface="Alasassy Caps" pitchFamily="2" charset="0"/>
              </a:rPr>
              <a:t>the staff training programme at Riverdale Nursing Home is essential in supporting employees to deliver high quality, person centred care to all residents. It provide staff with the necessary knowledge, practical skills, and confidence to perform their roles effectively while promoting the safe, dignity, independence, and well being of those in their care, staff training strengthens teamwork, improve service quality and reflect Riverdale Nursing </a:t>
            </a:r>
            <a:r>
              <a:rPr lang="en-GB" sz="3600" dirty="0" err="1">
                <a:latin typeface="Alasassy Caps" pitchFamily="2" charset="0"/>
              </a:rPr>
              <a:t>homec</a:t>
            </a:r>
            <a:r>
              <a:rPr lang="en-GB" sz="3600" dirty="0">
                <a:latin typeface="Alasassy Caps" pitchFamily="2" charset="0"/>
              </a:rPr>
              <a:t> commitment to excellent care</a:t>
            </a:r>
            <a:br>
              <a:rPr lang="en-GB" sz="3600" dirty="0">
                <a:latin typeface="Alasassy Caps" pitchFamily="2" charset="0"/>
              </a:rPr>
            </a:br>
            <a:endParaRPr lang="en-US" sz="3600" dirty="0">
              <a:latin typeface="Alasassy Caps" pitchFamily="2" charset="0"/>
            </a:endParaRPr>
          </a:p>
        </p:txBody>
      </p:sp>
    </p:spTree>
    <p:extLst>
      <p:ext uri="{BB962C8B-B14F-4D97-AF65-F5344CB8AC3E}">
        <p14:creationId xmlns:p14="http://schemas.microsoft.com/office/powerpoint/2010/main" val="18915289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3338</TotalTime>
  <Words>2830</Words>
  <Application>Microsoft Office PowerPoint</Application>
  <PresentationFormat>Widescreen</PresentationFormat>
  <Paragraphs>158</Paragraphs>
  <Slides>27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Alasassy Caps</vt:lpstr>
      <vt:lpstr>Aptos</vt:lpstr>
      <vt:lpstr>Aptos Display</vt:lpstr>
      <vt:lpstr>Arial</vt:lpstr>
      <vt:lpstr>Times New Roman</vt:lpstr>
      <vt:lpstr>Office Theme</vt:lpstr>
      <vt:lpstr>   Digital Skills and Research Methods </vt:lpstr>
      <vt:lpstr>    </vt:lpstr>
      <vt:lpstr>   Staff at Riverdale Nursing home needs a secure files storage and sharing system in place. </vt:lpstr>
      <vt:lpstr>PowerPoint Presentation</vt:lpstr>
      <vt:lpstr>   How Microsoft One Drive can improve efficiency and communication at Riverside Nursing Home:  </vt:lpstr>
      <vt:lpstr>PowerPoint Presentation</vt:lpstr>
      <vt:lpstr>Digital Skills and Research Methods</vt:lpstr>
      <vt:lpstr>Acknowledgment of the use of AI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Acknowledgement of the use of AI</vt:lpstr>
      <vt:lpstr>Staff Scheduling</vt:lpstr>
      <vt:lpstr>Staff Scheduling software</vt:lpstr>
      <vt:lpstr>Conclusion and Reference </vt:lpstr>
      <vt:lpstr>   Digital Skills and Research Methods   Modules: Lchs4007 Topic: Staff Training at Riverdale Nursing home student name: Sergio Alota Student ID: 2540741 LECTURER’S: AMITAVE BANIK </vt:lpstr>
      <vt:lpstr>Acknowledgement of use of AI Artificial intelligence (AI) tools were used to assist I’n presentation of this training programme, particularly in generating ideas, improving language, and refining the overall structure of the content. All AI- assisted material was carefully reviewed, edited and validated to ensure it’s accuracy, relevance and alignment with policies and standards of Riverdale Nursing home. Responsibility for the author, who has ensured that the information reflect professional practice and support, providing safe, compassionate and person centred care.</vt:lpstr>
      <vt:lpstr>Introduction: Staff traiNING at Riverdale Nursing home  Welcome to the Riverdale Nursing home, our mission is to provide safe, compassionate and person-cetred care that promote the dignity, independence, and wellbeing of every residents. This training programme has been designed to equip all staff members with the knowledge skills, and confidence required to deliver highly care and support in a professional and respectful and caring manne. </vt:lpstr>
      <vt:lpstr>Most suitable Microsoft 365 used at Riverdale Nursing Home at Staff Training:  1. Microsoft team useful for delivering online training sessions As WELL AS,  • team meetingS • video demonstrationS • webinars 2. Microsoft power point •perfect for creating engaging training presentation on topic s such as health and safety, person centred care medication administration and safeguarding.</vt:lpstr>
      <vt:lpstr>advantages of PowerPoint:  • Easy presentation creation.. • visual communication. • user friendly interface. • supporting training and education. • collaboration features </vt:lpstr>
      <vt:lpstr>Limitations oF powerpoint: • can be overused • technical dependency • limited interactivity  • time consuming design • risk of technical problems </vt:lpstr>
      <vt:lpstr>References list of staff training in Riverdale Nursing home: • care quality Commission(CQC)(2024) guidance for providers on meeting regulations. London:CQC available at: Https://www.cqc.org.uk • health and safety executive(Hse)(2024) Managing health and and safety in carehomes. Available at: Https://www.hse.gov.uk</vt:lpstr>
      <vt:lpstr>Conclusion: the staff training programme at Riverdale Nursing Home is essential in supporting employees to deliver high quality, person centred care to all residents. It provide staff with the necessary knowledge, practical skills, and confidence to perform their roles effectively while promoting the safe, dignity, independence, and well being of those in their care, staff training strengthens teamwork, improve service quality and reflect Riverdale Nursing homec commitment to excellent care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shagufta khan</dc:creator>
  <cp:lastModifiedBy>shagufta khan</cp:lastModifiedBy>
  <cp:revision>3</cp:revision>
  <dcterms:created xsi:type="dcterms:W3CDTF">2026-07-08T16:01:25Z</dcterms:created>
  <dcterms:modified xsi:type="dcterms:W3CDTF">2026-07-13T11:27:06Z</dcterms:modified>
</cp:coreProperties>
</file>