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1"/>
  </p:notesMasterIdLst>
  <p:sldIdLst>
    <p:sldId id="256" r:id="rId2"/>
    <p:sldId id="257" r:id="rId3"/>
    <p:sldId id="258" r:id="rId4"/>
    <p:sldId id="259" r:id="rId5"/>
    <p:sldId id="260" r:id="rId6"/>
    <p:sldId id="262" r:id="rId7"/>
    <p:sldId id="263" r:id="rId8"/>
    <p:sldId id="264" r:id="rId9"/>
    <p:sldId id="267" r:id="rId10"/>
    <p:sldId id="268" r:id="rId11"/>
    <p:sldId id="269" r:id="rId12"/>
    <p:sldId id="270" r:id="rId13"/>
    <p:sldId id="271" r:id="rId14"/>
    <p:sldId id="273" r:id="rId15"/>
    <p:sldId id="274" r:id="rId16"/>
    <p:sldId id="276" r:id="rId17"/>
    <p:sldId id="277" r:id="rId18"/>
    <p:sldId id="278" r:id="rId19"/>
    <p:sldId id="279" r:id="rId20"/>
    <p:sldId id="281" r:id="rId21"/>
    <p:sldId id="282" r:id="rId22"/>
    <p:sldId id="283" r:id="rId23"/>
    <p:sldId id="285" r:id="rId24"/>
    <p:sldId id="287" r:id="rId25"/>
    <p:sldId id="288" r:id="rId26"/>
    <p:sldId id="289" r:id="rId27"/>
    <p:sldId id="290" r:id="rId28"/>
    <p:sldId id="291" r:id="rId29"/>
    <p:sldId id="266"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22" d="100"/>
          <a:sy n="122" d="100"/>
        </p:scale>
        <p:origin x="114" y="17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134C271-0714-4B87-8E3F-641710B5FDF4}" type="datetimeFigureOut">
              <a:rPr lang="en-GB" smtClean="0"/>
              <a:t>21/02/2017</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D9BFE0D-3516-4F84-BA5F-85D926E46743}" type="slidenum">
              <a:rPr lang="en-GB" smtClean="0"/>
              <a:t>‹#›</a:t>
            </a:fld>
            <a:endParaRPr lang="en-GB"/>
          </a:p>
        </p:txBody>
      </p:sp>
    </p:spTree>
    <p:extLst>
      <p:ext uri="{BB962C8B-B14F-4D97-AF65-F5344CB8AC3E}">
        <p14:creationId xmlns:p14="http://schemas.microsoft.com/office/powerpoint/2010/main" val="19539209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5200">
              <a:defRPr b="1">
                <a:solidFill>
                  <a:schemeClr val="tx1"/>
                </a:solidFill>
                <a:latin typeface="Helvetica" panose="020B0604020202020204" pitchFamily="34" charset="0"/>
              </a:defRPr>
            </a:lvl1pPr>
            <a:lvl2pPr marL="742950" indent="-285750" defTabSz="965200">
              <a:defRPr b="1">
                <a:solidFill>
                  <a:schemeClr val="tx1"/>
                </a:solidFill>
                <a:latin typeface="Helvetica" panose="020B0604020202020204" pitchFamily="34" charset="0"/>
              </a:defRPr>
            </a:lvl2pPr>
            <a:lvl3pPr marL="1143000" indent="-228600" defTabSz="965200">
              <a:defRPr b="1">
                <a:solidFill>
                  <a:schemeClr val="tx1"/>
                </a:solidFill>
                <a:latin typeface="Helvetica" panose="020B0604020202020204" pitchFamily="34" charset="0"/>
              </a:defRPr>
            </a:lvl3pPr>
            <a:lvl4pPr marL="1600200" indent="-228600" defTabSz="965200">
              <a:defRPr b="1">
                <a:solidFill>
                  <a:schemeClr val="tx1"/>
                </a:solidFill>
                <a:latin typeface="Helvetica" panose="020B0604020202020204" pitchFamily="34" charset="0"/>
              </a:defRPr>
            </a:lvl4pPr>
            <a:lvl5pPr marL="2057400" indent="-228600" defTabSz="965200">
              <a:defRPr b="1">
                <a:solidFill>
                  <a:schemeClr val="tx1"/>
                </a:solidFill>
                <a:latin typeface="Helvetica" panose="020B0604020202020204" pitchFamily="34" charset="0"/>
              </a:defRPr>
            </a:lvl5pPr>
            <a:lvl6pPr marL="2514600" indent="-228600" algn="ctr" defTabSz="965200"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defTabSz="965200"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defTabSz="965200"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defTabSz="965200" eaLnBrk="0" fontAlgn="base" hangingPunct="0">
              <a:spcBef>
                <a:spcPct val="0"/>
              </a:spcBef>
              <a:spcAft>
                <a:spcPct val="0"/>
              </a:spcAft>
              <a:defRPr b="1">
                <a:solidFill>
                  <a:schemeClr val="tx1"/>
                </a:solidFill>
                <a:latin typeface="Helvetica" panose="020B0604020202020204" pitchFamily="34" charset="0"/>
              </a:defRPr>
            </a:lvl9pPr>
          </a:lstStyle>
          <a:p>
            <a:fld id="{3823AF6D-80FE-45C6-B8F8-943B92DB0EB7}" type="slidenum">
              <a:rPr lang="en-US" altLang="en-US" b="0">
                <a:latin typeface="Times New Roman" panose="02020603050405020304" pitchFamily="18" charset="0"/>
              </a:rPr>
              <a:pPr/>
              <a:t>5</a:t>
            </a:fld>
            <a:endParaRPr lang="en-US" altLang="en-US" b="0">
              <a:latin typeface="Times New Roman" panose="02020603050405020304" pitchFamily="18" charset="0"/>
            </a:endParaRPr>
          </a:p>
        </p:txBody>
      </p:sp>
      <p:sp>
        <p:nvSpPr>
          <p:cNvPr id="45059" name="Rectangle 2"/>
          <p:cNvSpPr>
            <a:spLocks noChangeArrowheads="1" noTextEdit="1"/>
          </p:cNvSpPr>
          <p:nvPr>
            <p:ph type="sldImg"/>
          </p:nvPr>
        </p:nvSpPr>
        <p:spPr>
          <a:ln/>
        </p:spPr>
      </p:sp>
      <p:sp>
        <p:nvSpPr>
          <p:cNvPr id="4506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p>
        </p:txBody>
      </p:sp>
    </p:spTree>
    <p:extLst>
      <p:ext uri="{BB962C8B-B14F-4D97-AF65-F5344CB8AC3E}">
        <p14:creationId xmlns:p14="http://schemas.microsoft.com/office/powerpoint/2010/main" val="42759061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5200">
              <a:defRPr b="1">
                <a:solidFill>
                  <a:schemeClr val="tx1"/>
                </a:solidFill>
                <a:latin typeface="Helvetica" panose="020B0604020202020204" pitchFamily="34" charset="0"/>
              </a:defRPr>
            </a:lvl1pPr>
            <a:lvl2pPr marL="742950" indent="-285750" defTabSz="965200">
              <a:defRPr b="1">
                <a:solidFill>
                  <a:schemeClr val="tx1"/>
                </a:solidFill>
                <a:latin typeface="Helvetica" panose="020B0604020202020204" pitchFamily="34" charset="0"/>
              </a:defRPr>
            </a:lvl2pPr>
            <a:lvl3pPr marL="1143000" indent="-228600" defTabSz="965200">
              <a:defRPr b="1">
                <a:solidFill>
                  <a:schemeClr val="tx1"/>
                </a:solidFill>
                <a:latin typeface="Helvetica" panose="020B0604020202020204" pitchFamily="34" charset="0"/>
              </a:defRPr>
            </a:lvl3pPr>
            <a:lvl4pPr marL="1600200" indent="-228600" defTabSz="965200">
              <a:defRPr b="1">
                <a:solidFill>
                  <a:schemeClr val="tx1"/>
                </a:solidFill>
                <a:latin typeface="Helvetica" panose="020B0604020202020204" pitchFamily="34" charset="0"/>
              </a:defRPr>
            </a:lvl4pPr>
            <a:lvl5pPr marL="2057400" indent="-228600" defTabSz="965200">
              <a:defRPr b="1">
                <a:solidFill>
                  <a:schemeClr val="tx1"/>
                </a:solidFill>
                <a:latin typeface="Helvetica" panose="020B0604020202020204" pitchFamily="34" charset="0"/>
              </a:defRPr>
            </a:lvl5pPr>
            <a:lvl6pPr marL="2514600" indent="-228600" algn="ctr" defTabSz="965200"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defTabSz="965200"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defTabSz="965200"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defTabSz="965200" eaLnBrk="0" fontAlgn="base" hangingPunct="0">
              <a:spcBef>
                <a:spcPct val="0"/>
              </a:spcBef>
              <a:spcAft>
                <a:spcPct val="0"/>
              </a:spcAft>
              <a:defRPr b="1">
                <a:solidFill>
                  <a:schemeClr val="tx1"/>
                </a:solidFill>
                <a:latin typeface="Helvetica" panose="020B0604020202020204" pitchFamily="34" charset="0"/>
              </a:defRPr>
            </a:lvl9pPr>
          </a:lstStyle>
          <a:p>
            <a:fld id="{A8E6D8EE-3C02-4F11-9C58-CB172483755A}" type="slidenum">
              <a:rPr lang="en-US" altLang="en-US" b="0">
                <a:latin typeface="Times New Roman" panose="02020603050405020304" pitchFamily="18" charset="0"/>
              </a:rPr>
              <a:pPr/>
              <a:t>6</a:t>
            </a:fld>
            <a:endParaRPr lang="en-US" altLang="en-US" b="0">
              <a:latin typeface="Times New Roman" panose="02020603050405020304" pitchFamily="18" charset="0"/>
            </a:endParaRPr>
          </a:p>
        </p:txBody>
      </p:sp>
      <p:sp>
        <p:nvSpPr>
          <p:cNvPr id="49155" name="Rectangle 2"/>
          <p:cNvSpPr>
            <a:spLocks noChangeArrowheads="1" noTextEdit="1"/>
          </p:cNvSpPr>
          <p:nvPr>
            <p:ph type="sldImg"/>
          </p:nvPr>
        </p:nvSpPr>
        <p:spPr>
          <a:ln/>
        </p:spPr>
      </p:sp>
      <p:sp>
        <p:nvSpPr>
          <p:cNvPr id="4915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p>
        </p:txBody>
      </p:sp>
    </p:spTree>
    <p:extLst>
      <p:ext uri="{BB962C8B-B14F-4D97-AF65-F5344CB8AC3E}">
        <p14:creationId xmlns:p14="http://schemas.microsoft.com/office/powerpoint/2010/main" val="2378456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5200">
              <a:defRPr b="1">
                <a:solidFill>
                  <a:schemeClr val="tx1"/>
                </a:solidFill>
                <a:latin typeface="Helvetica" panose="020B0604020202020204" pitchFamily="34" charset="0"/>
              </a:defRPr>
            </a:lvl1pPr>
            <a:lvl2pPr marL="742950" indent="-285750" defTabSz="965200">
              <a:defRPr b="1">
                <a:solidFill>
                  <a:schemeClr val="tx1"/>
                </a:solidFill>
                <a:latin typeface="Helvetica" panose="020B0604020202020204" pitchFamily="34" charset="0"/>
              </a:defRPr>
            </a:lvl2pPr>
            <a:lvl3pPr marL="1143000" indent="-228600" defTabSz="965200">
              <a:defRPr b="1">
                <a:solidFill>
                  <a:schemeClr val="tx1"/>
                </a:solidFill>
                <a:latin typeface="Helvetica" panose="020B0604020202020204" pitchFamily="34" charset="0"/>
              </a:defRPr>
            </a:lvl3pPr>
            <a:lvl4pPr marL="1600200" indent="-228600" defTabSz="965200">
              <a:defRPr b="1">
                <a:solidFill>
                  <a:schemeClr val="tx1"/>
                </a:solidFill>
                <a:latin typeface="Helvetica" panose="020B0604020202020204" pitchFamily="34" charset="0"/>
              </a:defRPr>
            </a:lvl4pPr>
            <a:lvl5pPr marL="2057400" indent="-228600" defTabSz="965200">
              <a:defRPr b="1">
                <a:solidFill>
                  <a:schemeClr val="tx1"/>
                </a:solidFill>
                <a:latin typeface="Helvetica" panose="020B0604020202020204" pitchFamily="34" charset="0"/>
              </a:defRPr>
            </a:lvl5pPr>
            <a:lvl6pPr marL="2514600" indent="-228600" algn="ctr" defTabSz="965200"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defTabSz="965200"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defTabSz="965200"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defTabSz="965200" eaLnBrk="0" fontAlgn="base" hangingPunct="0">
              <a:spcBef>
                <a:spcPct val="0"/>
              </a:spcBef>
              <a:spcAft>
                <a:spcPct val="0"/>
              </a:spcAft>
              <a:defRPr b="1">
                <a:solidFill>
                  <a:schemeClr val="tx1"/>
                </a:solidFill>
                <a:latin typeface="Helvetica" panose="020B0604020202020204" pitchFamily="34" charset="0"/>
              </a:defRPr>
            </a:lvl9pPr>
          </a:lstStyle>
          <a:p>
            <a:fld id="{74CE910C-3E59-406E-B8BB-505F2B65F766}" type="slidenum">
              <a:rPr lang="en-US" altLang="en-US" b="0">
                <a:latin typeface="Times New Roman" panose="02020603050405020304" pitchFamily="18" charset="0"/>
              </a:rPr>
              <a:pPr/>
              <a:t>7</a:t>
            </a:fld>
            <a:endParaRPr lang="en-US" altLang="en-US" b="0">
              <a:latin typeface="Times New Roman" panose="02020603050405020304" pitchFamily="18" charset="0"/>
            </a:endParaRPr>
          </a:p>
        </p:txBody>
      </p:sp>
      <p:sp>
        <p:nvSpPr>
          <p:cNvPr id="51203" name="Rectangle 2"/>
          <p:cNvSpPr>
            <a:spLocks noChangeArrowheads="1" noTextEdit="1"/>
          </p:cNvSpPr>
          <p:nvPr>
            <p:ph type="sldImg"/>
          </p:nvPr>
        </p:nvSpPr>
        <p:spPr>
          <a:ln/>
        </p:spPr>
      </p:sp>
      <p:sp>
        <p:nvSpPr>
          <p:cNvPr id="5120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p>
        </p:txBody>
      </p:sp>
    </p:spTree>
    <p:extLst>
      <p:ext uri="{BB962C8B-B14F-4D97-AF65-F5344CB8AC3E}">
        <p14:creationId xmlns:p14="http://schemas.microsoft.com/office/powerpoint/2010/main" val="2949372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5200">
              <a:defRPr b="1">
                <a:solidFill>
                  <a:schemeClr val="tx1"/>
                </a:solidFill>
                <a:latin typeface="Helvetica" panose="020B0604020202020204" pitchFamily="34" charset="0"/>
              </a:defRPr>
            </a:lvl1pPr>
            <a:lvl2pPr marL="742950" indent="-285750" defTabSz="965200">
              <a:defRPr b="1">
                <a:solidFill>
                  <a:schemeClr val="tx1"/>
                </a:solidFill>
                <a:latin typeface="Helvetica" panose="020B0604020202020204" pitchFamily="34" charset="0"/>
              </a:defRPr>
            </a:lvl2pPr>
            <a:lvl3pPr marL="1143000" indent="-228600" defTabSz="965200">
              <a:defRPr b="1">
                <a:solidFill>
                  <a:schemeClr val="tx1"/>
                </a:solidFill>
                <a:latin typeface="Helvetica" panose="020B0604020202020204" pitchFamily="34" charset="0"/>
              </a:defRPr>
            </a:lvl3pPr>
            <a:lvl4pPr marL="1600200" indent="-228600" defTabSz="965200">
              <a:defRPr b="1">
                <a:solidFill>
                  <a:schemeClr val="tx1"/>
                </a:solidFill>
                <a:latin typeface="Helvetica" panose="020B0604020202020204" pitchFamily="34" charset="0"/>
              </a:defRPr>
            </a:lvl4pPr>
            <a:lvl5pPr marL="2057400" indent="-228600" defTabSz="965200">
              <a:defRPr b="1">
                <a:solidFill>
                  <a:schemeClr val="tx1"/>
                </a:solidFill>
                <a:latin typeface="Helvetica" panose="020B0604020202020204" pitchFamily="34" charset="0"/>
              </a:defRPr>
            </a:lvl5pPr>
            <a:lvl6pPr marL="2514600" indent="-228600" algn="ctr" defTabSz="965200"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defTabSz="965200"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defTabSz="965200"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defTabSz="965200" eaLnBrk="0" fontAlgn="base" hangingPunct="0">
              <a:spcBef>
                <a:spcPct val="0"/>
              </a:spcBef>
              <a:spcAft>
                <a:spcPct val="0"/>
              </a:spcAft>
              <a:defRPr b="1">
                <a:solidFill>
                  <a:schemeClr val="tx1"/>
                </a:solidFill>
                <a:latin typeface="Helvetica" panose="020B0604020202020204" pitchFamily="34" charset="0"/>
              </a:defRPr>
            </a:lvl9pPr>
          </a:lstStyle>
          <a:p>
            <a:fld id="{57988796-481A-4655-8CB8-F1259550A587}" type="slidenum">
              <a:rPr lang="en-US" altLang="en-US" b="0">
                <a:latin typeface="Times New Roman" panose="02020603050405020304" pitchFamily="18" charset="0"/>
              </a:rPr>
              <a:pPr/>
              <a:t>8</a:t>
            </a:fld>
            <a:endParaRPr lang="en-US" altLang="en-US" b="0">
              <a:latin typeface="Times New Roman" panose="02020603050405020304" pitchFamily="18" charset="0"/>
            </a:endParaRPr>
          </a:p>
        </p:txBody>
      </p:sp>
      <p:sp>
        <p:nvSpPr>
          <p:cNvPr id="52227" name="Rectangle 2"/>
          <p:cNvSpPr>
            <a:spLocks noChangeArrowheads="1" noTextEdit="1"/>
          </p:cNvSpPr>
          <p:nvPr>
            <p:ph type="sldImg"/>
          </p:nvPr>
        </p:nvSpPr>
        <p:spPr>
          <a:xfrm>
            <a:off x="457200" y="719138"/>
            <a:ext cx="6391275" cy="3595687"/>
          </a:xfrm>
          <a:solidFill>
            <a:srgbClr val="FFFFFF"/>
          </a:solidFill>
          <a:ln/>
        </p:spPr>
      </p:sp>
      <p:sp>
        <p:nvSpPr>
          <p:cNvPr id="52228" name="Rectangle 3"/>
          <p:cNvSpPr>
            <a:spLocks noChangeArrowheads="1"/>
          </p:cNvSpPr>
          <p:nvPr>
            <p:ph type="body" idx="1"/>
          </p:nvPr>
        </p:nvSpPr>
        <p:spPr>
          <a:xfrm>
            <a:off x="730250" y="4554538"/>
            <a:ext cx="5842000" cy="4314825"/>
          </a:xfrm>
          <a:solidFill>
            <a:srgbClr val="FFFFFF"/>
          </a:solidFill>
          <a:ln>
            <a:solidFill>
              <a:srgbClr val="000000"/>
            </a:solidFill>
          </a:ln>
        </p:spPr>
        <p:txBody>
          <a:bodyPr lIns="95601" tIns="47800" rIns="95601" bIns="47800"/>
          <a:lstStyle/>
          <a:p>
            <a:endParaRPr lang="en-GB" altLang="en-US" smtClean="0"/>
          </a:p>
        </p:txBody>
      </p:sp>
    </p:spTree>
    <p:extLst>
      <p:ext uri="{BB962C8B-B14F-4D97-AF65-F5344CB8AC3E}">
        <p14:creationId xmlns:p14="http://schemas.microsoft.com/office/powerpoint/2010/main" val="808293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5200">
              <a:defRPr b="1">
                <a:solidFill>
                  <a:schemeClr val="tx1"/>
                </a:solidFill>
                <a:latin typeface="Helvetica" panose="020B0604020202020204" pitchFamily="34" charset="0"/>
              </a:defRPr>
            </a:lvl1pPr>
            <a:lvl2pPr marL="742950" indent="-285750" defTabSz="965200">
              <a:defRPr b="1">
                <a:solidFill>
                  <a:schemeClr val="tx1"/>
                </a:solidFill>
                <a:latin typeface="Helvetica" panose="020B0604020202020204" pitchFamily="34" charset="0"/>
              </a:defRPr>
            </a:lvl2pPr>
            <a:lvl3pPr marL="1143000" indent="-228600" defTabSz="965200">
              <a:defRPr b="1">
                <a:solidFill>
                  <a:schemeClr val="tx1"/>
                </a:solidFill>
                <a:latin typeface="Helvetica" panose="020B0604020202020204" pitchFamily="34" charset="0"/>
              </a:defRPr>
            </a:lvl3pPr>
            <a:lvl4pPr marL="1600200" indent="-228600" defTabSz="965200">
              <a:defRPr b="1">
                <a:solidFill>
                  <a:schemeClr val="tx1"/>
                </a:solidFill>
                <a:latin typeface="Helvetica" panose="020B0604020202020204" pitchFamily="34" charset="0"/>
              </a:defRPr>
            </a:lvl4pPr>
            <a:lvl5pPr marL="2057400" indent="-228600" defTabSz="965200">
              <a:defRPr b="1">
                <a:solidFill>
                  <a:schemeClr val="tx1"/>
                </a:solidFill>
                <a:latin typeface="Helvetica" panose="020B0604020202020204" pitchFamily="34" charset="0"/>
              </a:defRPr>
            </a:lvl5pPr>
            <a:lvl6pPr marL="2514600" indent="-228600" algn="ctr" defTabSz="965200"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defTabSz="965200"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defTabSz="965200"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defTabSz="965200" eaLnBrk="0" fontAlgn="base" hangingPunct="0">
              <a:spcBef>
                <a:spcPct val="0"/>
              </a:spcBef>
              <a:spcAft>
                <a:spcPct val="0"/>
              </a:spcAft>
              <a:defRPr b="1">
                <a:solidFill>
                  <a:schemeClr val="tx1"/>
                </a:solidFill>
                <a:latin typeface="Helvetica" panose="020B0604020202020204" pitchFamily="34" charset="0"/>
              </a:defRPr>
            </a:lvl9pPr>
          </a:lstStyle>
          <a:p>
            <a:fld id="{016FA8A5-360B-4C3E-AA18-95CED7388725}" type="slidenum">
              <a:rPr lang="en-US" altLang="en-US" b="0">
                <a:latin typeface="Times New Roman" panose="02020603050405020304" pitchFamily="18" charset="0"/>
              </a:rPr>
              <a:pPr/>
              <a:t>9</a:t>
            </a:fld>
            <a:endParaRPr lang="en-US" altLang="en-US" b="0">
              <a:latin typeface="Times New Roman" panose="02020603050405020304" pitchFamily="18" charset="0"/>
            </a:endParaRPr>
          </a:p>
        </p:txBody>
      </p:sp>
      <p:sp>
        <p:nvSpPr>
          <p:cNvPr id="55299" name="Rectangle 2"/>
          <p:cNvSpPr>
            <a:spLocks noChangeArrowheads="1" noTextEdit="1"/>
          </p:cNvSpPr>
          <p:nvPr>
            <p:ph type="sldImg"/>
          </p:nvPr>
        </p:nvSpPr>
        <p:spPr>
          <a:xfrm>
            <a:off x="457200" y="719138"/>
            <a:ext cx="6391275" cy="3595687"/>
          </a:xfrm>
          <a:solidFill>
            <a:srgbClr val="FFFFFF"/>
          </a:solidFill>
          <a:ln/>
        </p:spPr>
      </p:sp>
      <p:sp>
        <p:nvSpPr>
          <p:cNvPr id="55300" name="Rectangle 3"/>
          <p:cNvSpPr>
            <a:spLocks noChangeArrowheads="1"/>
          </p:cNvSpPr>
          <p:nvPr>
            <p:ph type="body" idx="1"/>
          </p:nvPr>
        </p:nvSpPr>
        <p:spPr>
          <a:xfrm>
            <a:off x="730250" y="4554538"/>
            <a:ext cx="5842000" cy="4314825"/>
          </a:xfrm>
          <a:solidFill>
            <a:srgbClr val="FFFFFF"/>
          </a:solidFill>
          <a:ln>
            <a:solidFill>
              <a:srgbClr val="000000"/>
            </a:solidFill>
          </a:ln>
        </p:spPr>
        <p:txBody>
          <a:bodyPr lIns="95601" tIns="47800" rIns="95601" bIns="47800"/>
          <a:lstStyle/>
          <a:p>
            <a:pPr marL="228600" indent="-228600">
              <a:lnSpc>
                <a:spcPct val="80000"/>
              </a:lnSpc>
            </a:pPr>
            <a:r>
              <a:rPr lang="en-US" altLang="en-US" b="1" dirty="0" smtClean="0"/>
              <a:t>Graphic Artist:</a:t>
            </a:r>
          </a:p>
          <a:p>
            <a:pPr marL="228600" indent="-228600">
              <a:lnSpc>
                <a:spcPct val="80000"/>
              </a:lnSpc>
            </a:pPr>
            <a:r>
              <a:rPr lang="en-US" altLang="en-US" dirty="0" smtClean="0"/>
              <a:t>After the third and fourth click, there seems to be a shadow returning of the objects that have exited. It may cause confusion for the learner.</a:t>
            </a:r>
          </a:p>
          <a:p>
            <a:pPr marL="228600" indent="-228600">
              <a:lnSpc>
                <a:spcPct val="80000"/>
              </a:lnSpc>
            </a:pPr>
            <a:r>
              <a:rPr lang="en-US" altLang="en-US" dirty="0" smtClean="0"/>
              <a:t>You can straighten up with start and end points of the packets.</a:t>
            </a:r>
          </a:p>
          <a:p>
            <a:pPr marL="228600" indent="-228600">
              <a:lnSpc>
                <a:spcPct val="80000"/>
              </a:lnSpc>
            </a:pPr>
            <a:endParaRPr lang="en-US" altLang="en-US" dirty="0" smtClean="0"/>
          </a:p>
          <a:p>
            <a:pPr marL="228600" indent="-228600">
              <a:lnSpc>
                <a:spcPct val="80000"/>
              </a:lnSpc>
            </a:pPr>
            <a:r>
              <a:rPr lang="en-US" altLang="en-US" dirty="0" smtClean="0"/>
              <a:t>Or, you can try using the pulsing circles (instead of the packets) that represent broadcasts. You can find the pulsing circles graphic in Elise’s media piece titled, The Role of DHCP. The link to this media piece will be sent in an e-mail to you.</a:t>
            </a:r>
          </a:p>
          <a:p>
            <a:pPr marL="228600" indent="-228600">
              <a:lnSpc>
                <a:spcPct val="80000"/>
              </a:lnSpc>
            </a:pPr>
            <a:endParaRPr lang="en-US" altLang="en-US" dirty="0" smtClean="0"/>
          </a:p>
          <a:p>
            <a:pPr marL="228600" indent="-228600">
              <a:lnSpc>
                <a:spcPct val="80000"/>
              </a:lnSpc>
            </a:pPr>
            <a:r>
              <a:rPr lang="en-US" altLang="en-US" dirty="0" smtClean="0"/>
              <a:t>Also, for printing purposes, could you please set the slide build to print the last frame with all four bullets?</a:t>
            </a:r>
          </a:p>
        </p:txBody>
      </p:sp>
    </p:spTree>
    <p:extLst>
      <p:ext uri="{BB962C8B-B14F-4D97-AF65-F5344CB8AC3E}">
        <p14:creationId xmlns:p14="http://schemas.microsoft.com/office/powerpoint/2010/main" val="42253285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5200">
              <a:defRPr b="1">
                <a:solidFill>
                  <a:schemeClr val="tx1"/>
                </a:solidFill>
                <a:latin typeface="Helvetica" panose="020B0604020202020204" pitchFamily="34" charset="0"/>
              </a:defRPr>
            </a:lvl1pPr>
            <a:lvl2pPr marL="742950" indent="-285750" defTabSz="965200">
              <a:defRPr b="1">
                <a:solidFill>
                  <a:schemeClr val="tx1"/>
                </a:solidFill>
                <a:latin typeface="Helvetica" panose="020B0604020202020204" pitchFamily="34" charset="0"/>
              </a:defRPr>
            </a:lvl2pPr>
            <a:lvl3pPr marL="1143000" indent="-228600" defTabSz="965200">
              <a:defRPr b="1">
                <a:solidFill>
                  <a:schemeClr val="tx1"/>
                </a:solidFill>
                <a:latin typeface="Helvetica" panose="020B0604020202020204" pitchFamily="34" charset="0"/>
              </a:defRPr>
            </a:lvl3pPr>
            <a:lvl4pPr marL="1600200" indent="-228600" defTabSz="965200">
              <a:defRPr b="1">
                <a:solidFill>
                  <a:schemeClr val="tx1"/>
                </a:solidFill>
                <a:latin typeface="Helvetica" panose="020B0604020202020204" pitchFamily="34" charset="0"/>
              </a:defRPr>
            </a:lvl4pPr>
            <a:lvl5pPr marL="2057400" indent="-228600" defTabSz="965200">
              <a:defRPr b="1">
                <a:solidFill>
                  <a:schemeClr val="tx1"/>
                </a:solidFill>
                <a:latin typeface="Helvetica" panose="020B0604020202020204" pitchFamily="34" charset="0"/>
              </a:defRPr>
            </a:lvl5pPr>
            <a:lvl6pPr marL="2514600" indent="-228600" algn="ctr" defTabSz="965200"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defTabSz="965200"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defTabSz="965200"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defTabSz="965200" eaLnBrk="0" fontAlgn="base" hangingPunct="0">
              <a:spcBef>
                <a:spcPct val="0"/>
              </a:spcBef>
              <a:spcAft>
                <a:spcPct val="0"/>
              </a:spcAft>
              <a:defRPr b="1">
                <a:solidFill>
                  <a:schemeClr val="tx1"/>
                </a:solidFill>
                <a:latin typeface="Helvetica" panose="020B0604020202020204" pitchFamily="34" charset="0"/>
              </a:defRPr>
            </a:lvl9pPr>
          </a:lstStyle>
          <a:p>
            <a:fld id="{5D57B3A9-AF6A-44A5-AA2E-AB2CFB30614B}" type="slidenum">
              <a:rPr lang="en-US" altLang="en-US" b="0">
                <a:latin typeface="Times New Roman" panose="02020603050405020304" pitchFamily="18" charset="0"/>
              </a:rPr>
              <a:pPr/>
              <a:t>10</a:t>
            </a:fld>
            <a:endParaRPr lang="en-US" altLang="en-US" b="0">
              <a:latin typeface="Times New Roman" panose="02020603050405020304" pitchFamily="18" charset="0"/>
            </a:endParaRPr>
          </a:p>
        </p:txBody>
      </p:sp>
      <p:sp>
        <p:nvSpPr>
          <p:cNvPr id="56323" name="Rectangle 2"/>
          <p:cNvSpPr>
            <a:spLocks noChangeArrowheads="1" noTextEdit="1"/>
          </p:cNvSpPr>
          <p:nvPr>
            <p:ph type="sldImg"/>
          </p:nvPr>
        </p:nvSpPr>
        <p:spPr>
          <a:ln/>
        </p:spPr>
      </p:sp>
      <p:sp>
        <p:nvSpPr>
          <p:cNvPr id="5632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p>
        </p:txBody>
      </p:sp>
    </p:spTree>
    <p:extLst>
      <p:ext uri="{BB962C8B-B14F-4D97-AF65-F5344CB8AC3E}">
        <p14:creationId xmlns:p14="http://schemas.microsoft.com/office/powerpoint/2010/main" val="33041330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5200">
              <a:defRPr b="1">
                <a:solidFill>
                  <a:schemeClr val="tx1"/>
                </a:solidFill>
                <a:latin typeface="Helvetica" panose="020B0604020202020204" pitchFamily="34" charset="0"/>
              </a:defRPr>
            </a:lvl1pPr>
            <a:lvl2pPr marL="742950" indent="-285750" defTabSz="965200">
              <a:defRPr b="1">
                <a:solidFill>
                  <a:schemeClr val="tx1"/>
                </a:solidFill>
                <a:latin typeface="Helvetica" panose="020B0604020202020204" pitchFamily="34" charset="0"/>
              </a:defRPr>
            </a:lvl2pPr>
            <a:lvl3pPr marL="1143000" indent="-228600" defTabSz="965200">
              <a:defRPr b="1">
                <a:solidFill>
                  <a:schemeClr val="tx1"/>
                </a:solidFill>
                <a:latin typeface="Helvetica" panose="020B0604020202020204" pitchFamily="34" charset="0"/>
              </a:defRPr>
            </a:lvl3pPr>
            <a:lvl4pPr marL="1600200" indent="-228600" defTabSz="965200">
              <a:defRPr b="1">
                <a:solidFill>
                  <a:schemeClr val="tx1"/>
                </a:solidFill>
                <a:latin typeface="Helvetica" panose="020B0604020202020204" pitchFamily="34" charset="0"/>
              </a:defRPr>
            </a:lvl4pPr>
            <a:lvl5pPr marL="2057400" indent="-228600" defTabSz="965200">
              <a:defRPr b="1">
                <a:solidFill>
                  <a:schemeClr val="tx1"/>
                </a:solidFill>
                <a:latin typeface="Helvetica" panose="020B0604020202020204" pitchFamily="34" charset="0"/>
              </a:defRPr>
            </a:lvl5pPr>
            <a:lvl6pPr marL="2514600" indent="-228600" algn="ctr" defTabSz="965200"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defTabSz="965200"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defTabSz="965200"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defTabSz="965200" eaLnBrk="0" fontAlgn="base" hangingPunct="0">
              <a:spcBef>
                <a:spcPct val="0"/>
              </a:spcBef>
              <a:spcAft>
                <a:spcPct val="0"/>
              </a:spcAft>
              <a:defRPr b="1">
                <a:solidFill>
                  <a:schemeClr val="tx1"/>
                </a:solidFill>
                <a:latin typeface="Helvetica" panose="020B0604020202020204" pitchFamily="34" charset="0"/>
              </a:defRPr>
            </a:lvl9pPr>
          </a:lstStyle>
          <a:p>
            <a:fld id="{DE724EBB-8A06-4E04-AF65-996A07E0B1D4}" type="slidenum">
              <a:rPr lang="en-US" altLang="en-US" b="0">
                <a:latin typeface="Times New Roman" panose="02020603050405020304" pitchFamily="18" charset="0"/>
              </a:rPr>
              <a:pPr/>
              <a:t>11</a:t>
            </a:fld>
            <a:endParaRPr lang="en-US" altLang="en-US" b="0">
              <a:latin typeface="Times New Roman" panose="02020603050405020304" pitchFamily="18" charset="0"/>
            </a:endParaRPr>
          </a:p>
        </p:txBody>
      </p:sp>
      <p:sp>
        <p:nvSpPr>
          <p:cNvPr id="57347" name="Rectangle 2"/>
          <p:cNvSpPr>
            <a:spLocks noChangeArrowheads="1" noTextEdit="1"/>
          </p:cNvSpPr>
          <p:nvPr>
            <p:ph type="sldImg"/>
          </p:nvPr>
        </p:nvSpPr>
        <p:spPr>
          <a:ln/>
        </p:spPr>
      </p:sp>
      <p:sp>
        <p:nvSpPr>
          <p:cNvPr id="5734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p>
        </p:txBody>
      </p:sp>
    </p:spTree>
    <p:extLst>
      <p:ext uri="{BB962C8B-B14F-4D97-AF65-F5344CB8AC3E}">
        <p14:creationId xmlns:p14="http://schemas.microsoft.com/office/powerpoint/2010/main" val="25143444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5200">
              <a:defRPr b="1">
                <a:solidFill>
                  <a:schemeClr val="tx1"/>
                </a:solidFill>
                <a:latin typeface="Helvetica" panose="020B0604020202020204" pitchFamily="34" charset="0"/>
              </a:defRPr>
            </a:lvl1pPr>
            <a:lvl2pPr marL="742950" indent="-285750" defTabSz="965200">
              <a:defRPr b="1">
                <a:solidFill>
                  <a:schemeClr val="tx1"/>
                </a:solidFill>
                <a:latin typeface="Helvetica" panose="020B0604020202020204" pitchFamily="34" charset="0"/>
              </a:defRPr>
            </a:lvl2pPr>
            <a:lvl3pPr marL="1143000" indent="-228600" defTabSz="965200">
              <a:defRPr b="1">
                <a:solidFill>
                  <a:schemeClr val="tx1"/>
                </a:solidFill>
                <a:latin typeface="Helvetica" panose="020B0604020202020204" pitchFamily="34" charset="0"/>
              </a:defRPr>
            </a:lvl3pPr>
            <a:lvl4pPr marL="1600200" indent="-228600" defTabSz="965200">
              <a:defRPr b="1">
                <a:solidFill>
                  <a:schemeClr val="tx1"/>
                </a:solidFill>
                <a:latin typeface="Helvetica" panose="020B0604020202020204" pitchFamily="34" charset="0"/>
              </a:defRPr>
            </a:lvl4pPr>
            <a:lvl5pPr marL="2057400" indent="-228600" defTabSz="965200">
              <a:defRPr b="1">
                <a:solidFill>
                  <a:schemeClr val="tx1"/>
                </a:solidFill>
                <a:latin typeface="Helvetica" panose="020B0604020202020204" pitchFamily="34" charset="0"/>
              </a:defRPr>
            </a:lvl5pPr>
            <a:lvl6pPr marL="2514600" indent="-228600" algn="ctr" defTabSz="965200"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defTabSz="965200"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defTabSz="965200"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defTabSz="965200" eaLnBrk="0" fontAlgn="base" hangingPunct="0">
              <a:spcBef>
                <a:spcPct val="0"/>
              </a:spcBef>
              <a:spcAft>
                <a:spcPct val="0"/>
              </a:spcAft>
              <a:defRPr b="1">
                <a:solidFill>
                  <a:schemeClr val="tx1"/>
                </a:solidFill>
                <a:latin typeface="Helvetica" panose="020B0604020202020204" pitchFamily="34" charset="0"/>
              </a:defRPr>
            </a:lvl9pPr>
          </a:lstStyle>
          <a:p>
            <a:fld id="{1DAA190B-CC4C-4A4C-BD28-D298C47CAC55}" type="slidenum">
              <a:rPr lang="en-US" altLang="en-US" b="0">
                <a:latin typeface="Times New Roman" panose="02020603050405020304" pitchFamily="18" charset="0"/>
              </a:rPr>
              <a:pPr/>
              <a:t>12</a:t>
            </a:fld>
            <a:endParaRPr lang="en-US" altLang="en-US" b="0">
              <a:latin typeface="Times New Roman" panose="02020603050405020304" pitchFamily="18" charset="0"/>
            </a:endParaRPr>
          </a:p>
        </p:txBody>
      </p:sp>
      <p:sp>
        <p:nvSpPr>
          <p:cNvPr id="58371" name="Rectangle 2"/>
          <p:cNvSpPr>
            <a:spLocks noChangeArrowheads="1" noTextEdit="1"/>
          </p:cNvSpPr>
          <p:nvPr>
            <p:ph type="sldImg"/>
          </p:nvPr>
        </p:nvSpPr>
        <p:spPr>
          <a:ln/>
        </p:spPr>
      </p:sp>
      <p:sp>
        <p:nvSpPr>
          <p:cNvPr id="583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p>
        </p:txBody>
      </p:sp>
    </p:spTree>
    <p:extLst>
      <p:ext uri="{BB962C8B-B14F-4D97-AF65-F5344CB8AC3E}">
        <p14:creationId xmlns:p14="http://schemas.microsoft.com/office/powerpoint/2010/main" val="29932922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5200">
              <a:defRPr b="1">
                <a:solidFill>
                  <a:schemeClr val="tx1"/>
                </a:solidFill>
                <a:latin typeface="Helvetica" panose="020B0604020202020204" pitchFamily="34" charset="0"/>
              </a:defRPr>
            </a:lvl1pPr>
            <a:lvl2pPr marL="742950" indent="-285750" defTabSz="965200">
              <a:defRPr b="1">
                <a:solidFill>
                  <a:schemeClr val="tx1"/>
                </a:solidFill>
                <a:latin typeface="Helvetica" panose="020B0604020202020204" pitchFamily="34" charset="0"/>
              </a:defRPr>
            </a:lvl2pPr>
            <a:lvl3pPr marL="1143000" indent="-228600" defTabSz="965200">
              <a:defRPr b="1">
                <a:solidFill>
                  <a:schemeClr val="tx1"/>
                </a:solidFill>
                <a:latin typeface="Helvetica" panose="020B0604020202020204" pitchFamily="34" charset="0"/>
              </a:defRPr>
            </a:lvl3pPr>
            <a:lvl4pPr marL="1600200" indent="-228600" defTabSz="965200">
              <a:defRPr b="1">
                <a:solidFill>
                  <a:schemeClr val="tx1"/>
                </a:solidFill>
                <a:latin typeface="Helvetica" panose="020B0604020202020204" pitchFamily="34" charset="0"/>
              </a:defRPr>
            </a:lvl4pPr>
            <a:lvl5pPr marL="2057400" indent="-228600" defTabSz="965200">
              <a:defRPr b="1">
                <a:solidFill>
                  <a:schemeClr val="tx1"/>
                </a:solidFill>
                <a:latin typeface="Helvetica" panose="020B0604020202020204" pitchFamily="34" charset="0"/>
              </a:defRPr>
            </a:lvl5pPr>
            <a:lvl6pPr marL="2514600" indent="-228600" algn="ctr" defTabSz="965200"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defTabSz="965200"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defTabSz="965200"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defTabSz="965200" eaLnBrk="0" fontAlgn="base" hangingPunct="0">
              <a:spcBef>
                <a:spcPct val="0"/>
              </a:spcBef>
              <a:spcAft>
                <a:spcPct val="0"/>
              </a:spcAft>
              <a:defRPr b="1">
                <a:solidFill>
                  <a:schemeClr val="tx1"/>
                </a:solidFill>
                <a:latin typeface="Helvetica" panose="020B0604020202020204" pitchFamily="34" charset="0"/>
              </a:defRPr>
            </a:lvl9pPr>
          </a:lstStyle>
          <a:p>
            <a:fld id="{6FFF2285-038F-4D5C-96B2-90F9CE52C3EB}" type="slidenum">
              <a:rPr lang="en-US" altLang="en-US" b="0">
                <a:latin typeface="Times New Roman" panose="02020603050405020304" pitchFamily="18" charset="0"/>
              </a:rPr>
              <a:pPr/>
              <a:t>13</a:t>
            </a:fld>
            <a:endParaRPr lang="en-US" altLang="en-US" b="0">
              <a:latin typeface="Times New Roman" panose="02020603050405020304" pitchFamily="18" charset="0"/>
            </a:endParaRPr>
          </a:p>
        </p:txBody>
      </p:sp>
      <p:sp>
        <p:nvSpPr>
          <p:cNvPr id="59395" name="Rectangle 2"/>
          <p:cNvSpPr>
            <a:spLocks noChangeArrowheads="1" noTextEdit="1"/>
          </p:cNvSpPr>
          <p:nvPr>
            <p:ph type="sldImg"/>
          </p:nvPr>
        </p:nvSpPr>
        <p:spPr>
          <a:xfrm>
            <a:off x="457200" y="719138"/>
            <a:ext cx="6391275" cy="3595687"/>
          </a:xfrm>
          <a:solidFill>
            <a:srgbClr val="FFFFFF"/>
          </a:solidFill>
          <a:ln/>
        </p:spPr>
      </p:sp>
      <p:sp>
        <p:nvSpPr>
          <p:cNvPr id="59396" name="Rectangle 3"/>
          <p:cNvSpPr>
            <a:spLocks noChangeArrowheads="1"/>
          </p:cNvSpPr>
          <p:nvPr>
            <p:ph type="body" idx="1"/>
          </p:nvPr>
        </p:nvSpPr>
        <p:spPr>
          <a:xfrm>
            <a:off x="730250" y="4554538"/>
            <a:ext cx="5842000" cy="4314825"/>
          </a:xfrm>
          <a:solidFill>
            <a:srgbClr val="FFFFFF"/>
          </a:solidFill>
          <a:ln>
            <a:solidFill>
              <a:srgbClr val="000000"/>
            </a:solidFill>
          </a:ln>
        </p:spPr>
        <p:txBody>
          <a:bodyPr lIns="95601" tIns="47800" rIns="95601" bIns="47800"/>
          <a:lstStyle/>
          <a:p>
            <a:pPr marL="228600" indent="-228600">
              <a:lnSpc>
                <a:spcPct val="80000"/>
              </a:lnSpc>
            </a:pPr>
            <a:r>
              <a:rPr lang="en-US" altLang="en-US" sz="900" b="1" smtClean="0"/>
              <a:t>Graphic Artist:</a:t>
            </a:r>
          </a:p>
          <a:p>
            <a:pPr marL="228600" indent="-228600">
              <a:lnSpc>
                <a:spcPct val="80000"/>
              </a:lnSpc>
            </a:pPr>
            <a:r>
              <a:rPr lang="en-US" altLang="en-US" smtClean="0"/>
              <a:t>Please clean up slide build.</a:t>
            </a:r>
          </a:p>
          <a:p>
            <a:pPr marL="228600" indent="-228600">
              <a:lnSpc>
                <a:spcPct val="80000"/>
              </a:lnSpc>
            </a:pPr>
            <a:r>
              <a:rPr lang="en-US" altLang="en-US" smtClean="0"/>
              <a:t>There also seems to be some shadows of objects lingering after they have exited.</a:t>
            </a:r>
          </a:p>
          <a:p>
            <a:pPr marL="228600" indent="-228600">
              <a:lnSpc>
                <a:spcPct val="80000"/>
              </a:lnSpc>
            </a:pPr>
            <a:endParaRPr lang="en-US" altLang="en-US" smtClean="0"/>
          </a:p>
          <a:p>
            <a:pPr marL="228600" indent="-228600">
              <a:lnSpc>
                <a:spcPct val="80000"/>
              </a:lnSpc>
            </a:pPr>
            <a:r>
              <a:rPr lang="en-US" altLang="en-US" smtClean="0"/>
              <a:t>These aren’t broadcasts, so we need to use the packets in this slide build.</a:t>
            </a:r>
          </a:p>
          <a:p>
            <a:pPr marL="228600" indent="-228600">
              <a:lnSpc>
                <a:spcPct val="80000"/>
              </a:lnSpc>
            </a:pPr>
            <a:endParaRPr lang="en-US" altLang="en-US" smtClean="0"/>
          </a:p>
          <a:p>
            <a:pPr marL="228600" indent="-228600">
              <a:lnSpc>
                <a:spcPct val="80000"/>
              </a:lnSpc>
            </a:pPr>
            <a:r>
              <a:rPr lang="en-US" altLang="en-US" smtClean="0"/>
              <a:t>Also, for printing purposes, could you please set the slide build to print the frame that has the two bullets showing?</a:t>
            </a:r>
          </a:p>
          <a:p>
            <a:pPr marL="228600" indent="-228600">
              <a:lnSpc>
                <a:spcPct val="80000"/>
              </a:lnSpc>
            </a:pPr>
            <a:endParaRPr lang="en-US" altLang="en-US" smtClean="0"/>
          </a:p>
        </p:txBody>
      </p:sp>
    </p:spTree>
    <p:extLst>
      <p:ext uri="{BB962C8B-B14F-4D97-AF65-F5344CB8AC3E}">
        <p14:creationId xmlns:p14="http://schemas.microsoft.com/office/powerpoint/2010/main" val="74685026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5200">
              <a:defRPr b="1">
                <a:solidFill>
                  <a:schemeClr val="tx1"/>
                </a:solidFill>
                <a:latin typeface="Helvetica" panose="020B0604020202020204" pitchFamily="34" charset="0"/>
              </a:defRPr>
            </a:lvl1pPr>
            <a:lvl2pPr marL="742950" indent="-285750" defTabSz="965200">
              <a:defRPr b="1">
                <a:solidFill>
                  <a:schemeClr val="tx1"/>
                </a:solidFill>
                <a:latin typeface="Helvetica" panose="020B0604020202020204" pitchFamily="34" charset="0"/>
              </a:defRPr>
            </a:lvl2pPr>
            <a:lvl3pPr marL="1143000" indent="-228600" defTabSz="965200">
              <a:defRPr b="1">
                <a:solidFill>
                  <a:schemeClr val="tx1"/>
                </a:solidFill>
                <a:latin typeface="Helvetica" panose="020B0604020202020204" pitchFamily="34" charset="0"/>
              </a:defRPr>
            </a:lvl3pPr>
            <a:lvl4pPr marL="1600200" indent="-228600" defTabSz="965200">
              <a:defRPr b="1">
                <a:solidFill>
                  <a:schemeClr val="tx1"/>
                </a:solidFill>
                <a:latin typeface="Helvetica" panose="020B0604020202020204" pitchFamily="34" charset="0"/>
              </a:defRPr>
            </a:lvl4pPr>
            <a:lvl5pPr marL="2057400" indent="-228600" defTabSz="965200">
              <a:defRPr b="1">
                <a:solidFill>
                  <a:schemeClr val="tx1"/>
                </a:solidFill>
                <a:latin typeface="Helvetica" panose="020B0604020202020204" pitchFamily="34" charset="0"/>
              </a:defRPr>
            </a:lvl5pPr>
            <a:lvl6pPr marL="2514600" indent="-228600" algn="ctr" defTabSz="965200"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defTabSz="965200"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defTabSz="965200"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defTabSz="965200" eaLnBrk="0" fontAlgn="base" hangingPunct="0">
              <a:spcBef>
                <a:spcPct val="0"/>
              </a:spcBef>
              <a:spcAft>
                <a:spcPct val="0"/>
              </a:spcAft>
              <a:defRPr b="1">
                <a:solidFill>
                  <a:schemeClr val="tx1"/>
                </a:solidFill>
                <a:latin typeface="Helvetica" panose="020B0604020202020204" pitchFamily="34" charset="0"/>
              </a:defRPr>
            </a:lvl9pPr>
          </a:lstStyle>
          <a:p>
            <a:fld id="{347FF507-B8A4-4A08-97F2-33F742855764}" type="slidenum">
              <a:rPr lang="en-US" altLang="en-US" b="0">
                <a:latin typeface="Times New Roman" panose="02020603050405020304" pitchFamily="18" charset="0"/>
              </a:rPr>
              <a:pPr/>
              <a:t>14</a:t>
            </a:fld>
            <a:endParaRPr lang="en-US" altLang="en-US" b="0">
              <a:latin typeface="Times New Roman" panose="02020603050405020304" pitchFamily="18" charset="0"/>
            </a:endParaRPr>
          </a:p>
        </p:txBody>
      </p:sp>
      <p:sp>
        <p:nvSpPr>
          <p:cNvPr id="61443" name="Rectangle 2"/>
          <p:cNvSpPr>
            <a:spLocks noChangeArrowheads="1" noTextEdit="1"/>
          </p:cNvSpPr>
          <p:nvPr>
            <p:ph type="sldImg"/>
          </p:nvPr>
        </p:nvSpPr>
        <p:spPr>
          <a:ln/>
        </p:spPr>
      </p:sp>
      <p:sp>
        <p:nvSpPr>
          <p:cNvPr id="614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p>
        </p:txBody>
      </p:sp>
    </p:spTree>
    <p:extLst>
      <p:ext uri="{BB962C8B-B14F-4D97-AF65-F5344CB8AC3E}">
        <p14:creationId xmlns:p14="http://schemas.microsoft.com/office/powerpoint/2010/main" val="123540307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5200">
              <a:defRPr b="1">
                <a:solidFill>
                  <a:schemeClr val="tx1"/>
                </a:solidFill>
                <a:latin typeface="Helvetica" panose="020B0604020202020204" pitchFamily="34" charset="0"/>
              </a:defRPr>
            </a:lvl1pPr>
            <a:lvl2pPr marL="742950" indent="-285750" defTabSz="965200">
              <a:defRPr b="1">
                <a:solidFill>
                  <a:schemeClr val="tx1"/>
                </a:solidFill>
                <a:latin typeface="Helvetica" panose="020B0604020202020204" pitchFamily="34" charset="0"/>
              </a:defRPr>
            </a:lvl2pPr>
            <a:lvl3pPr marL="1143000" indent="-228600" defTabSz="965200">
              <a:defRPr b="1">
                <a:solidFill>
                  <a:schemeClr val="tx1"/>
                </a:solidFill>
                <a:latin typeface="Helvetica" panose="020B0604020202020204" pitchFamily="34" charset="0"/>
              </a:defRPr>
            </a:lvl3pPr>
            <a:lvl4pPr marL="1600200" indent="-228600" defTabSz="965200">
              <a:defRPr b="1">
                <a:solidFill>
                  <a:schemeClr val="tx1"/>
                </a:solidFill>
                <a:latin typeface="Helvetica" panose="020B0604020202020204" pitchFamily="34" charset="0"/>
              </a:defRPr>
            </a:lvl4pPr>
            <a:lvl5pPr marL="2057400" indent="-228600" defTabSz="965200">
              <a:defRPr b="1">
                <a:solidFill>
                  <a:schemeClr val="tx1"/>
                </a:solidFill>
                <a:latin typeface="Helvetica" panose="020B0604020202020204" pitchFamily="34" charset="0"/>
              </a:defRPr>
            </a:lvl5pPr>
            <a:lvl6pPr marL="2514600" indent="-228600" algn="ctr" defTabSz="965200"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defTabSz="965200"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defTabSz="965200"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defTabSz="965200" eaLnBrk="0" fontAlgn="base" hangingPunct="0">
              <a:spcBef>
                <a:spcPct val="0"/>
              </a:spcBef>
              <a:spcAft>
                <a:spcPct val="0"/>
              </a:spcAft>
              <a:defRPr b="1">
                <a:solidFill>
                  <a:schemeClr val="tx1"/>
                </a:solidFill>
                <a:latin typeface="Helvetica" panose="020B0604020202020204" pitchFamily="34" charset="0"/>
              </a:defRPr>
            </a:lvl9pPr>
          </a:lstStyle>
          <a:p>
            <a:fld id="{77F39958-FF50-4ADE-A842-46F30C54A6F8}" type="slidenum">
              <a:rPr lang="en-US" altLang="en-US" b="0">
                <a:latin typeface="Times New Roman" panose="02020603050405020304" pitchFamily="18" charset="0"/>
              </a:rPr>
              <a:pPr/>
              <a:t>15</a:t>
            </a:fld>
            <a:endParaRPr lang="en-US" altLang="en-US" b="0">
              <a:latin typeface="Times New Roman" panose="02020603050405020304" pitchFamily="18" charset="0"/>
            </a:endParaRPr>
          </a:p>
        </p:txBody>
      </p:sp>
      <p:sp>
        <p:nvSpPr>
          <p:cNvPr id="62467" name="Rectangle 2"/>
          <p:cNvSpPr>
            <a:spLocks noChangeArrowheads="1" noTextEdit="1"/>
          </p:cNvSpPr>
          <p:nvPr>
            <p:ph type="sldImg"/>
          </p:nvPr>
        </p:nvSpPr>
        <p:spPr>
          <a:xfrm>
            <a:off x="457200" y="719138"/>
            <a:ext cx="6391275" cy="3595687"/>
          </a:xfrm>
          <a:solidFill>
            <a:srgbClr val="FFFFFF"/>
          </a:solidFill>
          <a:ln/>
        </p:spPr>
      </p:sp>
      <p:sp>
        <p:nvSpPr>
          <p:cNvPr id="62468" name="Rectangle 3"/>
          <p:cNvSpPr>
            <a:spLocks noChangeArrowheads="1"/>
          </p:cNvSpPr>
          <p:nvPr>
            <p:ph type="body" idx="1"/>
          </p:nvPr>
        </p:nvSpPr>
        <p:spPr>
          <a:xfrm>
            <a:off x="730250" y="4554538"/>
            <a:ext cx="5842000" cy="4314825"/>
          </a:xfrm>
          <a:solidFill>
            <a:srgbClr val="FFFFFF"/>
          </a:solidFill>
          <a:ln>
            <a:solidFill>
              <a:srgbClr val="000000"/>
            </a:solidFill>
          </a:ln>
        </p:spPr>
        <p:txBody>
          <a:bodyPr lIns="95601" tIns="47800" rIns="95601" bIns="47800"/>
          <a:lstStyle/>
          <a:p>
            <a:pPr>
              <a:lnSpc>
                <a:spcPct val="80000"/>
              </a:lnSpc>
            </a:pPr>
            <a:r>
              <a:rPr lang="en-US" altLang="en-US" sz="800" smtClean="0"/>
              <a:t>Graphic Artist:</a:t>
            </a:r>
            <a:br>
              <a:rPr lang="en-US" altLang="en-US" sz="800" smtClean="0"/>
            </a:br>
            <a:r>
              <a:rPr lang="en-US" altLang="en-US" sz="800" smtClean="0"/>
              <a:t>For printing purposes, could you please set the slide build to print the last frame?</a:t>
            </a:r>
          </a:p>
        </p:txBody>
      </p:sp>
    </p:spTree>
    <p:extLst>
      <p:ext uri="{BB962C8B-B14F-4D97-AF65-F5344CB8AC3E}">
        <p14:creationId xmlns:p14="http://schemas.microsoft.com/office/powerpoint/2010/main" val="928384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5200">
              <a:defRPr b="1">
                <a:solidFill>
                  <a:schemeClr val="tx1"/>
                </a:solidFill>
                <a:latin typeface="Helvetica" panose="020B0604020202020204" pitchFamily="34" charset="0"/>
              </a:defRPr>
            </a:lvl1pPr>
            <a:lvl2pPr marL="742950" indent="-285750" defTabSz="965200">
              <a:defRPr b="1">
                <a:solidFill>
                  <a:schemeClr val="tx1"/>
                </a:solidFill>
                <a:latin typeface="Helvetica" panose="020B0604020202020204" pitchFamily="34" charset="0"/>
              </a:defRPr>
            </a:lvl2pPr>
            <a:lvl3pPr marL="1143000" indent="-228600" defTabSz="965200">
              <a:defRPr b="1">
                <a:solidFill>
                  <a:schemeClr val="tx1"/>
                </a:solidFill>
                <a:latin typeface="Helvetica" panose="020B0604020202020204" pitchFamily="34" charset="0"/>
              </a:defRPr>
            </a:lvl3pPr>
            <a:lvl4pPr marL="1600200" indent="-228600" defTabSz="965200">
              <a:defRPr b="1">
                <a:solidFill>
                  <a:schemeClr val="tx1"/>
                </a:solidFill>
                <a:latin typeface="Helvetica" panose="020B0604020202020204" pitchFamily="34" charset="0"/>
              </a:defRPr>
            </a:lvl4pPr>
            <a:lvl5pPr marL="2057400" indent="-228600" defTabSz="965200">
              <a:defRPr b="1">
                <a:solidFill>
                  <a:schemeClr val="tx1"/>
                </a:solidFill>
                <a:latin typeface="Helvetica" panose="020B0604020202020204" pitchFamily="34" charset="0"/>
              </a:defRPr>
            </a:lvl5pPr>
            <a:lvl6pPr marL="2514600" indent="-228600" algn="ctr" defTabSz="965200"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defTabSz="965200"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defTabSz="965200"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defTabSz="965200" eaLnBrk="0" fontAlgn="base" hangingPunct="0">
              <a:spcBef>
                <a:spcPct val="0"/>
              </a:spcBef>
              <a:spcAft>
                <a:spcPct val="0"/>
              </a:spcAft>
              <a:defRPr b="1">
                <a:solidFill>
                  <a:schemeClr val="tx1"/>
                </a:solidFill>
                <a:latin typeface="Helvetica" panose="020B0604020202020204" pitchFamily="34" charset="0"/>
              </a:defRPr>
            </a:lvl9pPr>
          </a:lstStyle>
          <a:p>
            <a:fld id="{F028F672-D673-4FBB-AFA8-472FE63297B4}" type="slidenum">
              <a:rPr lang="en-US" altLang="en-US" b="0">
                <a:latin typeface="Times New Roman" panose="02020603050405020304" pitchFamily="18" charset="0"/>
              </a:rPr>
              <a:pPr/>
              <a:t>16</a:t>
            </a:fld>
            <a:endParaRPr lang="en-US" altLang="en-US" b="0">
              <a:latin typeface="Times New Roman" panose="02020603050405020304" pitchFamily="18" charset="0"/>
            </a:endParaRPr>
          </a:p>
        </p:txBody>
      </p:sp>
      <p:sp>
        <p:nvSpPr>
          <p:cNvPr id="64515" name="Rectangle 2"/>
          <p:cNvSpPr>
            <a:spLocks noChangeArrowheads="1" noTextEdit="1"/>
          </p:cNvSpPr>
          <p:nvPr>
            <p:ph type="sldImg"/>
          </p:nvPr>
        </p:nvSpPr>
        <p:spPr>
          <a:xfrm>
            <a:off x="457200" y="719138"/>
            <a:ext cx="6391275" cy="3595687"/>
          </a:xfrm>
          <a:solidFill>
            <a:srgbClr val="FFFFFF"/>
          </a:solidFill>
          <a:ln/>
        </p:spPr>
      </p:sp>
      <p:sp>
        <p:nvSpPr>
          <p:cNvPr id="64516" name="Rectangle 3"/>
          <p:cNvSpPr>
            <a:spLocks noChangeArrowheads="1"/>
          </p:cNvSpPr>
          <p:nvPr>
            <p:ph type="body" idx="1"/>
          </p:nvPr>
        </p:nvSpPr>
        <p:spPr>
          <a:xfrm>
            <a:off x="730250" y="4554538"/>
            <a:ext cx="5842000" cy="4314825"/>
          </a:xfrm>
          <a:solidFill>
            <a:srgbClr val="FFFFFF"/>
          </a:solidFill>
          <a:ln>
            <a:solidFill>
              <a:srgbClr val="000000"/>
            </a:solidFill>
          </a:ln>
        </p:spPr>
        <p:txBody>
          <a:bodyPr lIns="95601" tIns="47800" rIns="95601" bIns="47800"/>
          <a:lstStyle/>
          <a:p>
            <a:pPr>
              <a:lnSpc>
                <a:spcPct val="80000"/>
              </a:lnSpc>
            </a:pPr>
            <a:endParaRPr lang="en-GB" altLang="en-US" sz="800" b="1" smtClean="0"/>
          </a:p>
        </p:txBody>
      </p:sp>
    </p:spTree>
    <p:extLst>
      <p:ext uri="{BB962C8B-B14F-4D97-AF65-F5344CB8AC3E}">
        <p14:creationId xmlns:p14="http://schemas.microsoft.com/office/powerpoint/2010/main" val="382645189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5200">
              <a:defRPr b="1">
                <a:solidFill>
                  <a:schemeClr val="tx1"/>
                </a:solidFill>
                <a:latin typeface="Helvetica" panose="020B0604020202020204" pitchFamily="34" charset="0"/>
              </a:defRPr>
            </a:lvl1pPr>
            <a:lvl2pPr marL="742950" indent="-285750" defTabSz="965200">
              <a:defRPr b="1">
                <a:solidFill>
                  <a:schemeClr val="tx1"/>
                </a:solidFill>
                <a:latin typeface="Helvetica" panose="020B0604020202020204" pitchFamily="34" charset="0"/>
              </a:defRPr>
            </a:lvl2pPr>
            <a:lvl3pPr marL="1143000" indent="-228600" defTabSz="965200">
              <a:defRPr b="1">
                <a:solidFill>
                  <a:schemeClr val="tx1"/>
                </a:solidFill>
                <a:latin typeface="Helvetica" panose="020B0604020202020204" pitchFamily="34" charset="0"/>
              </a:defRPr>
            </a:lvl3pPr>
            <a:lvl4pPr marL="1600200" indent="-228600" defTabSz="965200">
              <a:defRPr b="1">
                <a:solidFill>
                  <a:schemeClr val="tx1"/>
                </a:solidFill>
                <a:latin typeface="Helvetica" panose="020B0604020202020204" pitchFamily="34" charset="0"/>
              </a:defRPr>
            </a:lvl4pPr>
            <a:lvl5pPr marL="2057400" indent="-228600" defTabSz="965200">
              <a:defRPr b="1">
                <a:solidFill>
                  <a:schemeClr val="tx1"/>
                </a:solidFill>
                <a:latin typeface="Helvetica" panose="020B0604020202020204" pitchFamily="34" charset="0"/>
              </a:defRPr>
            </a:lvl5pPr>
            <a:lvl6pPr marL="2514600" indent="-228600" algn="ctr" defTabSz="965200"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defTabSz="965200"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defTabSz="965200"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defTabSz="965200" eaLnBrk="0" fontAlgn="base" hangingPunct="0">
              <a:spcBef>
                <a:spcPct val="0"/>
              </a:spcBef>
              <a:spcAft>
                <a:spcPct val="0"/>
              </a:spcAft>
              <a:defRPr b="1">
                <a:solidFill>
                  <a:schemeClr val="tx1"/>
                </a:solidFill>
                <a:latin typeface="Helvetica" panose="020B0604020202020204" pitchFamily="34" charset="0"/>
              </a:defRPr>
            </a:lvl9pPr>
          </a:lstStyle>
          <a:p>
            <a:fld id="{2DDD8539-8929-4700-A24C-5BCD32445F14}" type="slidenum">
              <a:rPr lang="en-US" altLang="en-US" b="0">
                <a:latin typeface="Times New Roman" panose="02020603050405020304" pitchFamily="18" charset="0"/>
              </a:rPr>
              <a:pPr/>
              <a:t>17</a:t>
            </a:fld>
            <a:endParaRPr lang="en-US" altLang="en-US" b="0">
              <a:latin typeface="Times New Roman" panose="02020603050405020304" pitchFamily="18" charset="0"/>
            </a:endParaRPr>
          </a:p>
        </p:txBody>
      </p:sp>
      <p:sp>
        <p:nvSpPr>
          <p:cNvPr id="65539" name="Rectangle 2"/>
          <p:cNvSpPr>
            <a:spLocks noChangeArrowheads="1" noTextEdit="1"/>
          </p:cNvSpPr>
          <p:nvPr>
            <p:ph type="sldImg"/>
          </p:nvPr>
        </p:nvSpPr>
        <p:spPr>
          <a:ln/>
        </p:spPr>
      </p:sp>
      <p:sp>
        <p:nvSpPr>
          <p:cNvPr id="6554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p>
        </p:txBody>
      </p:sp>
    </p:spTree>
    <p:extLst>
      <p:ext uri="{BB962C8B-B14F-4D97-AF65-F5344CB8AC3E}">
        <p14:creationId xmlns:p14="http://schemas.microsoft.com/office/powerpoint/2010/main" val="326391426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5200">
              <a:defRPr b="1">
                <a:solidFill>
                  <a:schemeClr val="tx1"/>
                </a:solidFill>
                <a:latin typeface="Helvetica" panose="020B0604020202020204" pitchFamily="34" charset="0"/>
              </a:defRPr>
            </a:lvl1pPr>
            <a:lvl2pPr marL="742950" indent="-285750" defTabSz="965200">
              <a:defRPr b="1">
                <a:solidFill>
                  <a:schemeClr val="tx1"/>
                </a:solidFill>
                <a:latin typeface="Helvetica" panose="020B0604020202020204" pitchFamily="34" charset="0"/>
              </a:defRPr>
            </a:lvl2pPr>
            <a:lvl3pPr marL="1143000" indent="-228600" defTabSz="965200">
              <a:defRPr b="1">
                <a:solidFill>
                  <a:schemeClr val="tx1"/>
                </a:solidFill>
                <a:latin typeface="Helvetica" panose="020B0604020202020204" pitchFamily="34" charset="0"/>
              </a:defRPr>
            </a:lvl3pPr>
            <a:lvl4pPr marL="1600200" indent="-228600" defTabSz="965200">
              <a:defRPr b="1">
                <a:solidFill>
                  <a:schemeClr val="tx1"/>
                </a:solidFill>
                <a:latin typeface="Helvetica" panose="020B0604020202020204" pitchFamily="34" charset="0"/>
              </a:defRPr>
            </a:lvl4pPr>
            <a:lvl5pPr marL="2057400" indent="-228600" defTabSz="965200">
              <a:defRPr b="1">
                <a:solidFill>
                  <a:schemeClr val="tx1"/>
                </a:solidFill>
                <a:latin typeface="Helvetica" panose="020B0604020202020204" pitchFamily="34" charset="0"/>
              </a:defRPr>
            </a:lvl5pPr>
            <a:lvl6pPr marL="2514600" indent="-228600" algn="ctr" defTabSz="965200"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defTabSz="965200"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defTabSz="965200"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defTabSz="965200" eaLnBrk="0" fontAlgn="base" hangingPunct="0">
              <a:spcBef>
                <a:spcPct val="0"/>
              </a:spcBef>
              <a:spcAft>
                <a:spcPct val="0"/>
              </a:spcAft>
              <a:defRPr b="1">
                <a:solidFill>
                  <a:schemeClr val="tx1"/>
                </a:solidFill>
                <a:latin typeface="Helvetica" panose="020B0604020202020204" pitchFamily="34" charset="0"/>
              </a:defRPr>
            </a:lvl9pPr>
          </a:lstStyle>
          <a:p>
            <a:fld id="{6E4B908D-6FD1-492F-9B5A-39DF5A9F5017}" type="slidenum">
              <a:rPr lang="en-US" altLang="en-US" b="0">
                <a:latin typeface="Times New Roman" panose="02020603050405020304" pitchFamily="18" charset="0"/>
              </a:rPr>
              <a:pPr/>
              <a:t>18</a:t>
            </a:fld>
            <a:endParaRPr lang="en-US" altLang="en-US" b="0">
              <a:latin typeface="Times New Roman" panose="02020603050405020304" pitchFamily="18" charset="0"/>
            </a:endParaRPr>
          </a:p>
        </p:txBody>
      </p:sp>
      <p:sp>
        <p:nvSpPr>
          <p:cNvPr id="66563" name="Rectangle 2"/>
          <p:cNvSpPr>
            <a:spLocks noChangeArrowheads="1" noTextEdit="1"/>
          </p:cNvSpPr>
          <p:nvPr>
            <p:ph type="sldImg"/>
          </p:nvPr>
        </p:nvSpPr>
        <p:spPr>
          <a:xfrm>
            <a:off x="457200" y="719138"/>
            <a:ext cx="6391275" cy="3595687"/>
          </a:xfrm>
          <a:solidFill>
            <a:srgbClr val="FFFFFF"/>
          </a:solidFill>
          <a:ln/>
        </p:spPr>
      </p:sp>
      <p:sp>
        <p:nvSpPr>
          <p:cNvPr id="66564" name="Rectangle 3"/>
          <p:cNvSpPr>
            <a:spLocks noChangeArrowheads="1"/>
          </p:cNvSpPr>
          <p:nvPr>
            <p:ph type="body" idx="1"/>
          </p:nvPr>
        </p:nvSpPr>
        <p:spPr>
          <a:xfrm>
            <a:off x="730250" y="4554538"/>
            <a:ext cx="5842000" cy="4314825"/>
          </a:xfrm>
          <a:solidFill>
            <a:srgbClr val="FFFFFF"/>
          </a:solidFill>
          <a:ln>
            <a:solidFill>
              <a:srgbClr val="000000"/>
            </a:solidFill>
          </a:ln>
        </p:spPr>
        <p:txBody>
          <a:bodyPr lIns="95601" tIns="47800" rIns="95601" bIns="47800"/>
          <a:lstStyle/>
          <a:p>
            <a:endParaRPr lang="en-GB" altLang="en-US" smtClean="0"/>
          </a:p>
        </p:txBody>
      </p:sp>
    </p:spTree>
    <p:extLst>
      <p:ext uri="{BB962C8B-B14F-4D97-AF65-F5344CB8AC3E}">
        <p14:creationId xmlns:p14="http://schemas.microsoft.com/office/powerpoint/2010/main" val="392895961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5200">
              <a:defRPr b="1">
                <a:solidFill>
                  <a:schemeClr val="tx1"/>
                </a:solidFill>
                <a:latin typeface="Helvetica" panose="020B0604020202020204" pitchFamily="34" charset="0"/>
              </a:defRPr>
            </a:lvl1pPr>
            <a:lvl2pPr marL="742950" indent="-285750" defTabSz="965200">
              <a:defRPr b="1">
                <a:solidFill>
                  <a:schemeClr val="tx1"/>
                </a:solidFill>
                <a:latin typeface="Helvetica" panose="020B0604020202020204" pitchFamily="34" charset="0"/>
              </a:defRPr>
            </a:lvl2pPr>
            <a:lvl3pPr marL="1143000" indent="-228600" defTabSz="965200">
              <a:defRPr b="1">
                <a:solidFill>
                  <a:schemeClr val="tx1"/>
                </a:solidFill>
                <a:latin typeface="Helvetica" panose="020B0604020202020204" pitchFamily="34" charset="0"/>
              </a:defRPr>
            </a:lvl3pPr>
            <a:lvl4pPr marL="1600200" indent="-228600" defTabSz="965200">
              <a:defRPr b="1">
                <a:solidFill>
                  <a:schemeClr val="tx1"/>
                </a:solidFill>
                <a:latin typeface="Helvetica" panose="020B0604020202020204" pitchFamily="34" charset="0"/>
              </a:defRPr>
            </a:lvl4pPr>
            <a:lvl5pPr marL="2057400" indent="-228600" defTabSz="965200">
              <a:defRPr b="1">
                <a:solidFill>
                  <a:schemeClr val="tx1"/>
                </a:solidFill>
                <a:latin typeface="Helvetica" panose="020B0604020202020204" pitchFamily="34" charset="0"/>
              </a:defRPr>
            </a:lvl5pPr>
            <a:lvl6pPr marL="2514600" indent="-228600" algn="ctr" defTabSz="965200"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defTabSz="965200"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defTabSz="965200"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defTabSz="965200" eaLnBrk="0" fontAlgn="base" hangingPunct="0">
              <a:spcBef>
                <a:spcPct val="0"/>
              </a:spcBef>
              <a:spcAft>
                <a:spcPct val="0"/>
              </a:spcAft>
              <a:defRPr b="1">
                <a:solidFill>
                  <a:schemeClr val="tx1"/>
                </a:solidFill>
                <a:latin typeface="Helvetica" panose="020B0604020202020204" pitchFamily="34" charset="0"/>
              </a:defRPr>
            </a:lvl9pPr>
          </a:lstStyle>
          <a:p>
            <a:fld id="{BCA01BF5-2DF5-46E1-8CCF-2545E999E61E}" type="slidenum">
              <a:rPr lang="en-US" altLang="en-US" b="0">
                <a:latin typeface="Times New Roman" panose="02020603050405020304" pitchFamily="18" charset="0"/>
              </a:rPr>
              <a:pPr/>
              <a:t>19</a:t>
            </a:fld>
            <a:endParaRPr lang="en-US" altLang="en-US" b="0">
              <a:latin typeface="Times New Roman" panose="02020603050405020304" pitchFamily="18" charset="0"/>
            </a:endParaRPr>
          </a:p>
        </p:txBody>
      </p:sp>
      <p:sp>
        <p:nvSpPr>
          <p:cNvPr id="67587" name="Rectangle 2"/>
          <p:cNvSpPr>
            <a:spLocks noChangeArrowheads="1" noTextEdit="1"/>
          </p:cNvSpPr>
          <p:nvPr>
            <p:ph type="sldImg"/>
          </p:nvPr>
        </p:nvSpPr>
        <p:spPr>
          <a:ln/>
        </p:spPr>
      </p:sp>
      <p:sp>
        <p:nvSpPr>
          <p:cNvPr id="6758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p>
        </p:txBody>
      </p:sp>
    </p:spTree>
    <p:extLst>
      <p:ext uri="{BB962C8B-B14F-4D97-AF65-F5344CB8AC3E}">
        <p14:creationId xmlns:p14="http://schemas.microsoft.com/office/powerpoint/2010/main" val="363358785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5200">
              <a:defRPr b="1">
                <a:solidFill>
                  <a:schemeClr val="tx1"/>
                </a:solidFill>
                <a:latin typeface="Helvetica" panose="020B0604020202020204" pitchFamily="34" charset="0"/>
              </a:defRPr>
            </a:lvl1pPr>
            <a:lvl2pPr marL="742950" indent="-285750" defTabSz="965200">
              <a:defRPr b="1">
                <a:solidFill>
                  <a:schemeClr val="tx1"/>
                </a:solidFill>
                <a:latin typeface="Helvetica" panose="020B0604020202020204" pitchFamily="34" charset="0"/>
              </a:defRPr>
            </a:lvl2pPr>
            <a:lvl3pPr marL="1143000" indent="-228600" defTabSz="965200">
              <a:defRPr b="1">
                <a:solidFill>
                  <a:schemeClr val="tx1"/>
                </a:solidFill>
                <a:latin typeface="Helvetica" panose="020B0604020202020204" pitchFamily="34" charset="0"/>
              </a:defRPr>
            </a:lvl3pPr>
            <a:lvl4pPr marL="1600200" indent="-228600" defTabSz="965200">
              <a:defRPr b="1">
                <a:solidFill>
                  <a:schemeClr val="tx1"/>
                </a:solidFill>
                <a:latin typeface="Helvetica" panose="020B0604020202020204" pitchFamily="34" charset="0"/>
              </a:defRPr>
            </a:lvl4pPr>
            <a:lvl5pPr marL="2057400" indent="-228600" defTabSz="965200">
              <a:defRPr b="1">
                <a:solidFill>
                  <a:schemeClr val="tx1"/>
                </a:solidFill>
                <a:latin typeface="Helvetica" panose="020B0604020202020204" pitchFamily="34" charset="0"/>
              </a:defRPr>
            </a:lvl5pPr>
            <a:lvl6pPr marL="2514600" indent="-228600" algn="ctr" defTabSz="965200"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defTabSz="965200"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defTabSz="965200"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defTabSz="965200" eaLnBrk="0" fontAlgn="base" hangingPunct="0">
              <a:spcBef>
                <a:spcPct val="0"/>
              </a:spcBef>
              <a:spcAft>
                <a:spcPct val="0"/>
              </a:spcAft>
              <a:defRPr b="1">
                <a:solidFill>
                  <a:schemeClr val="tx1"/>
                </a:solidFill>
                <a:latin typeface="Helvetica" panose="020B0604020202020204" pitchFamily="34" charset="0"/>
              </a:defRPr>
            </a:lvl9pPr>
          </a:lstStyle>
          <a:p>
            <a:fld id="{0D853DE5-D248-49D2-8319-0BFF40E6C44D}" type="slidenum">
              <a:rPr lang="en-US" altLang="en-US" b="0">
                <a:latin typeface="Times New Roman" panose="02020603050405020304" pitchFamily="18" charset="0"/>
              </a:rPr>
              <a:pPr/>
              <a:t>20</a:t>
            </a:fld>
            <a:endParaRPr lang="en-US" altLang="en-US" b="0">
              <a:latin typeface="Times New Roman" panose="02020603050405020304" pitchFamily="18" charset="0"/>
            </a:endParaRPr>
          </a:p>
        </p:txBody>
      </p:sp>
      <p:sp>
        <p:nvSpPr>
          <p:cNvPr id="69635" name="Rectangle 2"/>
          <p:cNvSpPr>
            <a:spLocks noChangeArrowheads="1" noTextEdit="1"/>
          </p:cNvSpPr>
          <p:nvPr>
            <p:ph type="sldImg"/>
          </p:nvPr>
        </p:nvSpPr>
        <p:spPr>
          <a:xfrm>
            <a:off x="457200" y="719138"/>
            <a:ext cx="6391275" cy="3595687"/>
          </a:xfrm>
          <a:solidFill>
            <a:srgbClr val="FFFFFF"/>
          </a:solidFill>
          <a:ln/>
        </p:spPr>
      </p:sp>
      <p:sp>
        <p:nvSpPr>
          <p:cNvPr id="69636" name="Rectangle 3"/>
          <p:cNvSpPr>
            <a:spLocks noChangeArrowheads="1"/>
          </p:cNvSpPr>
          <p:nvPr>
            <p:ph type="body" idx="1"/>
          </p:nvPr>
        </p:nvSpPr>
        <p:spPr>
          <a:xfrm>
            <a:off x="730250" y="4554538"/>
            <a:ext cx="5842000" cy="4314825"/>
          </a:xfrm>
          <a:solidFill>
            <a:srgbClr val="FFFFFF"/>
          </a:solidFill>
          <a:ln>
            <a:solidFill>
              <a:srgbClr val="000000"/>
            </a:solidFill>
          </a:ln>
        </p:spPr>
        <p:txBody>
          <a:bodyPr lIns="95601" tIns="47800" rIns="95601" bIns="47800"/>
          <a:lstStyle/>
          <a:p>
            <a:pPr>
              <a:lnSpc>
                <a:spcPct val="80000"/>
              </a:lnSpc>
            </a:pPr>
            <a:endParaRPr lang="en-GB" altLang="en-US" sz="800" smtClean="0"/>
          </a:p>
        </p:txBody>
      </p:sp>
    </p:spTree>
    <p:extLst>
      <p:ext uri="{BB962C8B-B14F-4D97-AF65-F5344CB8AC3E}">
        <p14:creationId xmlns:p14="http://schemas.microsoft.com/office/powerpoint/2010/main" val="21724146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5200">
              <a:defRPr b="1">
                <a:solidFill>
                  <a:schemeClr val="tx1"/>
                </a:solidFill>
                <a:latin typeface="Helvetica" panose="020B0604020202020204" pitchFamily="34" charset="0"/>
              </a:defRPr>
            </a:lvl1pPr>
            <a:lvl2pPr marL="742950" indent="-285750" defTabSz="965200">
              <a:defRPr b="1">
                <a:solidFill>
                  <a:schemeClr val="tx1"/>
                </a:solidFill>
                <a:latin typeface="Helvetica" panose="020B0604020202020204" pitchFamily="34" charset="0"/>
              </a:defRPr>
            </a:lvl2pPr>
            <a:lvl3pPr marL="1143000" indent="-228600" defTabSz="965200">
              <a:defRPr b="1">
                <a:solidFill>
                  <a:schemeClr val="tx1"/>
                </a:solidFill>
                <a:latin typeface="Helvetica" panose="020B0604020202020204" pitchFamily="34" charset="0"/>
              </a:defRPr>
            </a:lvl3pPr>
            <a:lvl4pPr marL="1600200" indent="-228600" defTabSz="965200">
              <a:defRPr b="1">
                <a:solidFill>
                  <a:schemeClr val="tx1"/>
                </a:solidFill>
                <a:latin typeface="Helvetica" panose="020B0604020202020204" pitchFamily="34" charset="0"/>
              </a:defRPr>
            </a:lvl4pPr>
            <a:lvl5pPr marL="2057400" indent="-228600" defTabSz="965200">
              <a:defRPr b="1">
                <a:solidFill>
                  <a:schemeClr val="tx1"/>
                </a:solidFill>
                <a:latin typeface="Helvetica" panose="020B0604020202020204" pitchFamily="34" charset="0"/>
              </a:defRPr>
            </a:lvl5pPr>
            <a:lvl6pPr marL="2514600" indent="-228600" algn="ctr" defTabSz="965200"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defTabSz="965200"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defTabSz="965200"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defTabSz="965200" eaLnBrk="0" fontAlgn="base" hangingPunct="0">
              <a:spcBef>
                <a:spcPct val="0"/>
              </a:spcBef>
              <a:spcAft>
                <a:spcPct val="0"/>
              </a:spcAft>
              <a:defRPr b="1">
                <a:solidFill>
                  <a:schemeClr val="tx1"/>
                </a:solidFill>
                <a:latin typeface="Helvetica" panose="020B0604020202020204" pitchFamily="34" charset="0"/>
              </a:defRPr>
            </a:lvl9pPr>
          </a:lstStyle>
          <a:p>
            <a:fld id="{0030D56D-805F-44F8-A7D0-E2D9C6DB9DF6}" type="slidenum">
              <a:rPr lang="en-US" altLang="en-US" b="0">
                <a:latin typeface="Times New Roman" panose="02020603050405020304" pitchFamily="18" charset="0"/>
              </a:rPr>
              <a:pPr/>
              <a:t>21</a:t>
            </a:fld>
            <a:endParaRPr lang="en-US" altLang="en-US" b="0">
              <a:latin typeface="Times New Roman" panose="02020603050405020304" pitchFamily="18" charset="0"/>
            </a:endParaRPr>
          </a:p>
        </p:txBody>
      </p:sp>
      <p:sp>
        <p:nvSpPr>
          <p:cNvPr id="70659" name="Rectangle 2"/>
          <p:cNvSpPr>
            <a:spLocks noChangeArrowheads="1" noTextEdit="1"/>
          </p:cNvSpPr>
          <p:nvPr>
            <p:ph type="sldImg"/>
          </p:nvPr>
        </p:nvSpPr>
        <p:spPr>
          <a:ln/>
        </p:spPr>
      </p:sp>
      <p:sp>
        <p:nvSpPr>
          <p:cNvPr id="7066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p>
        </p:txBody>
      </p:sp>
    </p:spTree>
    <p:extLst>
      <p:ext uri="{BB962C8B-B14F-4D97-AF65-F5344CB8AC3E}">
        <p14:creationId xmlns:p14="http://schemas.microsoft.com/office/powerpoint/2010/main" val="308117366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5200">
              <a:defRPr b="1">
                <a:solidFill>
                  <a:schemeClr val="tx1"/>
                </a:solidFill>
                <a:latin typeface="Helvetica" panose="020B0604020202020204" pitchFamily="34" charset="0"/>
              </a:defRPr>
            </a:lvl1pPr>
            <a:lvl2pPr marL="742950" indent="-285750" defTabSz="965200">
              <a:defRPr b="1">
                <a:solidFill>
                  <a:schemeClr val="tx1"/>
                </a:solidFill>
                <a:latin typeface="Helvetica" panose="020B0604020202020204" pitchFamily="34" charset="0"/>
              </a:defRPr>
            </a:lvl2pPr>
            <a:lvl3pPr marL="1143000" indent="-228600" defTabSz="965200">
              <a:defRPr b="1">
                <a:solidFill>
                  <a:schemeClr val="tx1"/>
                </a:solidFill>
                <a:latin typeface="Helvetica" panose="020B0604020202020204" pitchFamily="34" charset="0"/>
              </a:defRPr>
            </a:lvl3pPr>
            <a:lvl4pPr marL="1600200" indent="-228600" defTabSz="965200">
              <a:defRPr b="1">
                <a:solidFill>
                  <a:schemeClr val="tx1"/>
                </a:solidFill>
                <a:latin typeface="Helvetica" panose="020B0604020202020204" pitchFamily="34" charset="0"/>
              </a:defRPr>
            </a:lvl4pPr>
            <a:lvl5pPr marL="2057400" indent="-228600" defTabSz="965200">
              <a:defRPr b="1">
                <a:solidFill>
                  <a:schemeClr val="tx1"/>
                </a:solidFill>
                <a:latin typeface="Helvetica" panose="020B0604020202020204" pitchFamily="34" charset="0"/>
              </a:defRPr>
            </a:lvl5pPr>
            <a:lvl6pPr marL="2514600" indent="-228600" algn="ctr" defTabSz="965200"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defTabSz="965200"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defTabSz="965200"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defTabSz="965200" eaLnBrk="0" fontAlgn="base" hangingPunct="0">
              <a:spcBef>
                <a:spcPct val="0"/>
              </a:spcBef>
              <a:spcAft>
                <a:spcPct val="0"/>
              </a:spcAft>
              <a:defRPr b="1">
                <a:solidFill>
                  <a:schemeClr val="tx1"/>
                </a:solidFill>
                <a:latin typeface="Helvetica" panose="020B0604020202020204" pitchFamily="34" charset="0"/>
              </a:defRPr>
            </a:lvl9pPr>
          </a:lstStyle>
          <a:p>
            <a:fld id="{9D4476FD-D083-4934-89F0-1205434C0669}" type="slidenum">
              <a:rPr lang="en-US" altLang="en-US" b="0">
                <a:latin typeface="Times New Roman" panose="02020603050405020304" pitchFamily="18" charset="0"/>
              </a:rPr>
              <a:pPr/>
              <a:t>22</a:t>
            </a:fld>
            <a:endParaRPr lang="en-US" altLang="en-US" b="0">
              <a:latin typeface="Times New Roman" panose="02020603050405020304" pitchFamily="18" charset="0"/>
            </a:endParaRPr>
          </a:p>
        </p:txBody>
      </p:sp>
      <p:sp>
        <p:nvSpPr>
          <p:cNvPr id="71683" name="Rectangle 2"/>
          <p:cNvSpPr>
            <a:spLocks noChangeArrowheads="1" noTextEdit="1"/>
          </p:cNvSpPr>
          <p:nvPr>
            <p:ph type="sldImg"/>
          </p:nvPr>
        </p:nvSpPr>
        <p:spPr>
          <a:xfrm>
            <a:off x="457200" y="719138"/>
            <a:ext cx="6391275" cy="3595687"/>
          </a:xfrm>
          <a:solidFill>
            <a:srgbClr val="FFFFFF"/>
          </a:solidFill>
          <a:ln/>
        </p:spPr>
      </p:sp>
      <p:sp>
        <p:nvSpPr>
          <p:cNvPr id="71684" name="Rectangle 3"/>
          <p:cNvSpPr>
            <a:spLocks noChangeArrowheads="1"/>
          </p:cNvSpPr>
          <p:nvPr>
            <p:ph type="body" idx="1"/>
          </p:nvPr>
        </p:nvSpPr>
        <p:spPr>
          <a:xfrm>
            <a:off x="730250" y="4554538"/>
            <a:ext cx="5842000" cy="4314825"/>
          </a:xfrm>
          <a:solidFill>
            <a:srgbClr val="FFFFFF"/>
          </a:solidFill>
          <a:ln>
            <a:solidFill>
              <a:srgbClr val="000000"/>
            </a:solidFill>
          </a:ln>
        </p:spPr>
        <p:txBody>
          <a:bodyPr lIns="95601" tIns="47800" rIns="95601" bIns="47800"/>
          <a:lstStyle/>
          <a:p>
            <a:r>
              <a:rPr lang="en-US" altLang="en-US" smtClean="0"/>
              <a:t>Graphic Artist:</a:t>
            </a:r>
          </a:p>
          <a:p>
            <a:r>
              <a:rPr lang="en-US" altLang="en-US" smtClean="0"/>
              <a:t>For printing purposes, could you please set the slide build to print the first frame?</a:t>
            </a:r>
          </a:p>
        </p:txBody>
      </p:sp>
    </p:spTree>
    <p:extLst>
      <p:ext uri="{BB962C8B-B14F-4D97-AF65-F5344CB8AC3E}">
        <p14:creationId xmlns:p14="http://schemas.microsoft.com/office/powerpoint/2010/main" val="185181490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5200">
              <a:defRPr b="1">
                <a:solidFill>
                  <a:schemeClr val="tx1"/>
                </a:solidFill>
                <a:latin typeface="Helvetica" panose="020B0604020202020204" pitchFamily="34" charset="0"/>
              </a:defRPr>
            </a:lvl1pPr>
            <a:lvl2pPr marL="742950" indent="-285750" defTabSz="965200">
              <a:defRPr b="1">
                <a:solidFill>
                  <a:schemeClr val="tx1"/>
                </a:solidFill>
                <a:latin typeface="Helvetica" panose="020B0604020202020204" pitchFamily="34" charset="0"/>
              </a:defRPr>
            </a:lvl2pPr>
            <a:lvl3pPr marL="1143000" indent="-228600" defTabSz="965200">
              <a:defRPr b="1">
                <a:solidFill>
                  <a:schemeClr val="tx1"/>
                </a:solidFill>
                <a:latin typeface="Helvetica" panose="020B0604020202020204" pitchFamily="34" charset="0"/>
              </a:defRPr>
            </a:lvl3pPr>
            <a:lvl4pPr marL="1600200" indent="-228600" defTabSz="965200">
              <a:defRPr b="1">
                <a:solidFill>
                  <a:schemeClr val="tx1"/>
                </a:solidFill>
                <a:latin typeface="Helvetica" panose="020B0604020202020204" pitchFamily="34" charset="0"/>
              </a:defRPr>
            </a:lvl4pPr>
            <a:lvl5pPr marL="2057400" indent="-228600" defTabSz="965200">
              <a:defRPr b="1">
                <a:solidFill>
                  <a:schemeClr val="tx1"/>
                </a:solidFill>
                <a:latin typeface="Helvetica" panose="020B0604020202020204" pitchFamily="34" charset="0"/>
              </a:defRPr>
            </a:lvl5pPr>
            <a:lvl6pPr marL="2514600" indent="-228600" algn="ctr" defTabSz="965200"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defTabSz="965200"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defTabSz="965200"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defTabSz="965200" eaLnBrk="0" fontAlgn="base" hangingPunct="0">
              <a:spcBef>
                <a:spcPct val="0"/>
              </a:spcBef>
              <a:spcAft>
                <a:spcPct val="0"/>
              </a:spcAft>
              <a:defRPr b="1">
                <a:solidFill>
                  <a:schemeClr val="tx1"/>
                </a:solidFill>
                <a:latin typeface="Helvetica" panose="020B0604020202020204" pitchFamily="34" charset="0"/>
              </a:defRPr>
            </a:lvl9pPr>
          </a:lstStyle>
          <a:p>
            <a:fld id="{93AF10B2-FBCB-4684-BAE9-58DA7E6041B8}" type="slidenum">
              <a:rPr lang="en-US" altLang="en-US" b="0">
                <a:latin typeface="Times New Roman" panose="02020603050405020304" pitchFamily="18" charset="0"/>
              </a:rPr>
              <a:pPr/>
              <a:t>23</a:t>
            </a:fld>
            <a:endParaRPr lang="en-US" altLang="en-US" b="0">
              <a:latin typeface="Times New Roman" panose="02020603050405020304" pitchFamily="18" charset="0"/>
            </a:endParaRPr>
          </a:p>
        </p:txBody>
      </p:sp>
      <p:sp>
        <p:nvSpPr>
          <p:cNvPr id="73731" name="Rectangle 2"/>
          <p:cNvSpPr>
            <a:spLocks noChangeArrowheads="1" noTextEdit="1"/>
          </p:cNvSpPr>
          <p:nvPr>
            <p:ph type="sldImg"/>
          </p:nvPr>
        </p:nvSpPr>
        <p:spPr>
          <a:xfrm>
            <a:off x="457200" y="719138"/>
            <a:ext cx="6391275" cy="3595687"/>
          </a:xfrm>
          <a:solidFill>
            <a:srgbClr val="FFFFFF"/>
          </a:solidFill>
          <a:ln/>
        </p:spPr>
      </p:sp>
      <p:sp>
        <p:nvSpPr>
          <p:cNvPr id="73732" name="Rectangle 3"/>
          <p:cNvSpPr>
            <a:spLocks noChangeArrowheads="1"/>
          </p:cNvSpPr>
          <p:nvPr>
            <p:ph type="body" idx="1"/>
          </p:nvPr>
        </p:nvSpPr>
        <p:spPr>
          <a:xfrm>
            <a:off x="730250" y="4554538"/>
            <a:ext cx="5842000" cy="4314825"/>
          </a:xfrm>
          <a:solidFill>
            <a:srgbClr val="FFFFFF"/>
          </a:solidFill>
          <a:ln>
            <a:solidFill>
              <a:srgbClr val="000000"/>
            </a:solidFill>
          </a:ln>
        </p:spPr>
        <p:txBody>
          <a:bodyPr lIns="95601" tIns="47800" rIns="95601" bIns="47800"/>
          <a:lstStyle/>
          <a:p>
            <a:pPr>
              <a:lnSpc>
                <a:spcPct val="80000"/>
              </a:lnSpc>
            </a:pPr>
            <a:endParaRPr lang="en-GB" altLang="en-US" sz="800" smtClean="0"/>
          </a:p>
        </p:txBody>
      </p:sp>
    </p:spTree>
    <p:extLst>
      <p:ext uri="{BB962C8B-B14F-4D97-AF65-F5344CB8AC3E}">
        <p14:creationId xmlns:p14="http://schemas.microsoft.com/office/powerpoint/2010/main" val="281243718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5200">
              <a:defRPr b="1">
                <a:solidFill>
                  <a:schemeClr val="tx1"/>
                </a:solidFill>
                <a:latin typeface="Helvetica" panose="020B0604020202020204" pitchFamily="34" charset="0"/>
              </a:defRPr>
            </a:lvl1pPr>
            <a:lvl2pPr marL="742950" indent="-285750" defTabSz="965200">
              <a:defRPr b="1">
                <a:solidFill>
                  <a:schemeClr val="tx1"/>
                </a:solidFill>
                <a:latin typeface="Helvetica" panose="020B0604020202020204" pitchFamily="34" charset="0"/>
              </a:defRPr>
            </a:lvl2pPr>
            <a:lvl3pPr marL="1143000" indent="-228600" defTabSz="965200">
              <a:defRPr b="1">
                <a:solidFill>
                  <a:schemeClr val="tx1"/>
                </a:solidFill>
                <a:latin typeface="Helvetica" panose="020B0604020202020204" pitchFamily="34" charset="0"/>
              </a:defRPr>
            </a:lvl3pPr>
            <a:lvl4pPr marL="1600200" indent="-228600" defTabSz="965200">
              <a:defRPr b="1">
                <a:solidFill>
                  <a:schemeClr val="tx1"/>
                </a:solidFill>
                <a:latin typeface="Helvetica" panose="020B0604020202020204" pitchFamily="34" charset="0"/>
              </a:defRPr>
            </a:lvl4pPr>
            <a:lvl5pPr marL="2057400" indent="-228600" defTabSz="965200">
              <a:defRPr b="1">
                <a:solidFill>
                  <a:schemeClr val="tx1"/>
                </a:solidFill>
                <a:latin typeface="Helvetica" panose="020B0604020202020204" pitchFamily="34" charset="0"/>
              </a:defRPr>
            </a:lvl5pPr>
            <a:lvl6pPr marL="2514600" indent="-228600" algn="ctr" defTabSz="965200"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defTabSz="965200"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defTabSz="965200"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defTabSz="965200" eaLnBrk="0" fontAlgn="base" hangingPunct="0">
              <a:spcBef>
                <a:spcPct val="0"/>
              </a:spcBef>
              <a:spcAft>
                <a:spcPct val="0"/>
              </a:spcAft>
              <a:defRPr b="1">
                <a:solidFill>
                  <a:schemeClr val="tx1"/>
                </a:solidFill>
                <a:latin typeface="Helvetica" panose="020B0604020202020204" pitchFamily="34" charset="0"/>
              </a:defRPr>
            </a:lvl9pPr>
          </a:lstStyle>
          <a:p>
            <a:fld id="{CBE31E84-8D20-4BD4-9759-97BB2BFE089B}" type="slidenum">
              <a:rPr lang="en-US" altLang="en-US" b="0">
                <a:latin typeface="Times New Roman" panose="02020603050405020304" pitchFamily="18" charset="0"/>
              </a:rPr>
              <a:pPr/>
              <a:t>24</a:t>
            </a:fld>
            <a:endParaRPr lang="en-US" altLang="en-US" b="0">
              <a:latin typeface="Times New Roman" panose="02020603050405020304" pitchFamily="18" charset="0"/>
            </a:endParaRPr>
          </a:p>
        </p:txBody>
      </p:sp>
      <p:sp>
        <p:nvSpPr>
          <p:cNvPr id="75779" name="Rectangle 2"/>
          <p:cNvSpPr>
            <a:spLocks noChangeArrowheads="1" noTextEdit="1"/>
          </p:cNvSpPr>
          <p:nvPr>
            <p:ph type="sldImg"/>
          </p:nvPr>
        </p:nvSpPr>
        <p:spPr>
          <a:ln/>
        </p:spPr>
      </p:sp>
      <p:sp>
        <p:nvSpPr>
          <p:cNvPr id="757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p>
        </p:txBody>
      </p:sp>
    </p:spTree>
    <p:extLst>
      <p:ext uri="{BB962C8B-B14F-4D97-AF65-F5344CB8AC3E}">
        <p14:creationId xmlns:p14="http://schemas.microsoft.com/office/powerpoint/2010/main" val="361452699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5200">
              <a:defRPr b="1">
                <a:solidFill>
                  <a:schemeClr val="tx1"/>
                </a:solidFill>
                <a:latin typeface="Helvetica" panose="020B0604020202020204" pitchFamily="34" charset="0"/>
              </a:defRPr>
            </a:lvl1pPr>
            <a:lvl2pPr marL="742950" indent="-285750" defTabSz="965200">
              <a:defRPr b="1">
                <a:solidFill>
                  <a:schemeClr val="tx1"/>
                </a:solidFill>
                <a:latin typeface="Helvetica" panose="020B0604020202020204" pitchFamily="34" charset="0"/>
              </a:defRPr>
            </a:lvl2pPr>
            <a:lvl3pPr marL="1143000" indent="-228600" defTabSz="965200">
              <a:defRPr b="1">
                <a:solidFill>
                  <a:schemeClr val="tx1"/>
                </a:solidFill>
                <a:latin typeface="Helvetica" panose="020B0604020202020204" pitchFamily="34" charset="0"/>
              </a:defRPr>
            </a:lvl3pPr>
            <a:lvl4pPr marL="1600200" indent="-228600" defTabSz="965200">
              <a:defRPr b="1">
                <a:solidFill>
                  <a:schemeClr val="tx1"/>
                </a:solidFill>
                <a:latin typeface="Helvetica" panose="020B0604020202020204" pitchFamily="34" charset="0"/>
              </a:defRPr>
            </a:lvl4pPr>
            <a:lvl5pPr marL="2057400" indent="-228600" defTabSz="965200">
              <a:defRPr b="1">
                <a:solidFill>
                  <a:schemeClr val="tx1"/>
                </a:solidFill>
                <a:latin typeface="Helvetica" panose="020B0604020202020204" pitchFamily="34" charset="0"/>
              </a:defRPr>
            </a:lvl5pPr>
            <a:lvl6pPr marL="2514600" indent="-228600" algn="ctr" defTabSz="965200"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defTabSz="965200"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defTabSz="965200"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defTabSz="965200" eaLnBrk="0" fontAlgn="base" hangingPunct="0">
              <a:spcBef>
                <a:spcPct val="0"/>
              </a:spcBef>
              <a:spcAft>
                <a:spcPct val="0"/>
              </a:spcAft>
              <a:defRPr b="1">
                <a:solidFill>
                  <a:schemeClr val="tx1"/>
                </a:solidFill>
                <a:latin typeface="Helvetica" panose="020B0604020202020204" pitchFamily="34" charset="0"/>
              </a:defRPr>
            </a:lvl9pPr>
          </a:lstStyle>
          <a:p>
            <a:fld id="{E3DAE6D0-EE51-4B6A-891C-616D634F8429}" type="slidenum">
              <a:rPr lang="en-US" altLang="en-US" b="0">
                <a:latin typeface="Times New Roman" panose="02020603050405020304" pitchFamily="18" charset="0"/>
              </a:rPr>
              <a:pPr/>
              <a:t>25</a:t>
            </a:fld>
            <a:endParaRPr lang="en-US" altLang="en-US" b="0">
              <a:latin typeface="Times New Roman" panose="02020603050405020304" pitchFamily="18" charset="0"/>
            </a:endParaRPr>
          </a:p>
        </p:txBody>
      </p:sp>
      <p:sp>
        <p:nvSpPr>
          <p:cNvPr id="76803" name="Rectangle 2"/>
          <p:cNvSpPr>
            <a:spLocks noChangeArrowheads="1" noTextEdit="1"/>
          </p:cNvSpPr>
          <p:nvPr>
            <p:ph type="sldImg"/>
          </p:nvPr>
        </p:nvSpPr>
        <p:spPr>
          <a:xfrm>
            <a:off x="457200" y="719138"/>
            <a:ext cx="6391275" cy="3595687"/>
          </a:xfrm>
          <a:solidFill>
            <a:srgbClr val="FFFFFF"/>
          </a:solidFill>
          <a:ln/>
        </p:spPr>
      </p:sp>
      <p:sp>
        <p:nvSpPr>
          <p:cNvPr id="76804" name="Rectangle 3"/>
          <p:cNvSpPr>
            <a:spLocks noChangeArrowheads="1"/>
          </p:cNvSpPr>
          <p:nvPr>
            <p:ph type="body" idx="1"/>
          </p:nvPr>
        </p:nvSpPr>
        <p:spPr>
          <a:xfrm>
            <a:off x="730250" y="4554538"/>
            <a:ext cx="5842000" cy="4314825"/>
          </a:xfrm>
          <a:solidFill>
            <a:srgbClr val="FFFFFF"/>
          </a:solidFill>
          <a:ln>
            <a:solidFill>
              <a:srgbClr val="000000"/>
            </a:solidFill>
          </a:ln>
        </p:spPr>
        <p:txBody>
          <a:bodyPr lIns="95601" tIns="47800" rIns="95601" bIns="47800"/>
          <a:lstStyle/>
          <a:p>
            <a:r>
              <a:rPr lang="en-US" altLang="en-US" smtClean="0"/>
              <a:t>Graphic Artist:</a:t>
            </a:r>
          </a:p>
          <a:p>
            <a:r>
              <a:rPr lang="en-US" altLang="en-US" smtClean="0"/>
              <a:t>You can try using the pulsing circles (instead of the arrows labeled “broadcast”) that represent broadcasts. You can find the pulsing circles in Elise’s media piece titled, The Role of DHCP. The link to this media piece will be sent in an e-mail to you.</a:t>
            </a:r>
          </a:p>
          <a:p>
            <a:endParaRPr lang="en-US" altLang="en-US" smtClean="0"/>
          </a:p>
        </p:txBody>
      </p:sp>
    </p:spTree>
    <p:extLst>
      <p:ext uri="{BB962C8B-B14F-4D97-AF65-F5344CB8AC3E}">
        <p14:creationId xmlns:p14="http://schemas.microsoft.com/office/powerpoint/2010/main" val="122724608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5200">
              <a:defRPr b="1">
                <a:solidFill>
                  <a:schemeClr val="tx1"/>
                </a:solidFill>
                <a:latin typeface="Helvetica" panose="020B0604020202020204" pitchFamily="34" charset="0"/>
              </a:defRPr>
            </a:lvl1pPr>
            <a:lvl2pPr marL="742950" indent="-285750" defTabSz="965200">
              <a:defRPr b="1">
                <a:solidFill>
                  <a:schemeClr val="tx1"/>
                </a:solidFill>
                <a:latin typeface="Helvetica" panose="020B0604020202020204" pitchFamily="34" charset="0"/>
              </a:defRPr>
            </a:lvl2pPr>
            <a:lvl3pPr marL="1143000" indent="-228600" defTabSz="965200">
              <a:defRPr b="1">
                <a:solidFill>
                  <a:schemeClr val="tx1"/>
                </a:solidFill>
                <a:latin typeface="Helvetica" panose="020B0604020202020204" pitchFamily="34" charset="0"/>
              </a:defRPr>
            </a:lvl3pPr>
            <a:lvl4pPr marL="1600200" indent="-228600" defTabSz="965200">
              <a:defRPr b="1">
                <a:solidFill>
                  <a:schemeClr val="tx1"/>
                </a:solidFill>
                <a:latin typeface="Helvetica" panose="020B0604020202020204" pitchFamily="34" charset="0"/>
              </a:defRPr>
            </a:lvl4pPr>
            <a:lvl5pPr marL="2057400" indent="-228600" defTabSz="965200">
              <a:defRPr b="1">
                <a:solidFill>
                  <a:schemeClr val="tx1"/>
                </a:solidFill>
                <a:latin typeface="Helvetica" panose="020B0604020202020204" pitchFamily="34" charset="0"/>
              </a:defRPr>
            </a:lvl5pPr>
            <a:lvl6pPr marL="2514600" indent="-228600" algn="ctr" defTabSz="965200"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defTabSz="965200"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defTabSz="965200"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defTabSz="965200" eaLnBrk="0" fontAlgn="base" hangingPunct="0">
              <a:spcBef>
                <a:spcPct val="0"/>
              </a:spcBef>
              <a:spcAft>
                <a:spcPct val="0"/>
              </a:spcAft>
              <a:defRPr b="1">
                <a:solidFill>
                  <a:schemeClr val="tx1"/>
                </a:solidFill>
                <a:latin typeface="Helvetica" panose="020B0604020202020204" pitchFamily="34" charset="0"/>
              </a:defRPr>
            </a:lvl9pPr>
          </a:lstStyle>
          <a:p>
            <a:fld id="{AC3ED325-FF8A-4CB9-9688-AF549510BE60}" type="slidenum">
              <a:rPr lang="en-US" altLang="en-US" b="0">
                <a:latin typeface="Times New Roman" panose="02020603050405020304" pitchFamily="18" charset="0"/>
              </a:rPr>
              <a:pPr/>
              <a:t>26</a:t>
            </a:fld>
            <a:endParaRPr lang="en-US" altLang="en-US" b="0">
              <a:latin typeface="Times New Roman" panose="02020603050405020304" pitchFamily="18" charset="0"/>
            </a:endParaRPr>
          </a:p>
        </p:txBody>
      </p:sp>
      <p:sp>
        <p:nvSpPr>
          <p:cNvPr id="77827" name="Rectangle 2"/>
          <p:cNvSpPr>
            <a:spLocks noChangeArrowheads="1" noTextEdit="1"/>
          </p:cNvSpPr>
          <p:nvPr>
            <p:ph type="sldImg"/>
          </p:nvPr>
        </p:nvSpPr>
        <p:spPr>
          <a:xfrm>
            <a:off x="457200" y="719138"/>
            <a:ext cx="6391275" cy="3595687"/>
          </a:xfrm>
          <a:solidFill>
            <a:srgbClr val="FFFFFF"/>
          </a:solidFill>
          <a:ln/>
        </p:spPr>
      </p:sp>
      <p:sp>
        <p:nvSpPr>
          <p:cNvPr id="77828" name="Rectangle 3"/>
          <p:cNvSpPr>
            <a:spLocks noChangeArrowheads="1"/>
          </p:cNvSpPr>
          <p:nvPr>
            <p:ph type="body" idx="1"/>
          </p:nvPr>
        </p:nvSpPr>
        <p:spPr>
          <a:xfrm>
            <a:off x="730250" y="4554538"/>
            <a:ext cx="5842000" cy="4314825"/>
          </a:xfrm>
          <a:solidFill>
            <a:srgbClr val="FFFFFF"/>
          </a:solidFill>
          <a:ln>
            <a:solidFill>
              <a:srgbClr val="000000"/>
            </a:solidFill>
          </a:ln>
        </p:spPr>
        <p:txBody>
          <a:bodyPr lIns="95601" tIns="47800" rIns="95601" bIns="47800"/>
          <a:lstStyle/>
          <a:p>
            <a:r>
              <a:rPr lang="en-US" altLang="en-US" smtClean="0"/>
              <a:t>Graphic Artist:</a:t>
            </a:r>
          </a:p>
          <a:p>
            <a:r>
              <a:rPr lang="en-US" altLang="en-US" smtClean="0"/>
              <a:t>You can try using the pulsing circles (instead of the two simultaneous arrows that go from the client 1 to client 2 and DHCP Relay Agent) that represent broadcasts. You can find the pulsing circles in Elise’s media piece titled, The Role of DHCP. The link to this media piece will be sent in an e-mail to you.</a:t>
            </a:r>
          </a:p>
          <a:p>
            <a:endParaRPr lang="en-US" altLang="en-US" smtClean="0"/>
          </a:p>
          <a:p>
            <a:r>
              <a:rPr lang="en-US" altLang="en-US" smtClean="0"/>
              <a:t>Also, for printing purposes, could you please set the slide build to print the frame with all eight bullets, but no arrows?</a:t>
            </a:r>
          </a:p>
          <a:p>
            <a:endParaRPr lang="en-US" altLang="en-US" smtClean="0"/>
          </a:p>
        </p:txBody>
      </p:sp>
    </p:spTree>
    <p:extLst>
      <p:ext uri="{BB962C8B-B14F-4D97-AF65-F5344CB8AC3E}">
        <p14:creationId xmlns:p14="http://schemas.microsoft.com/office/powerpoint/2010/main" val="155283429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5200">
              <a:defRPr b="1">
                <a:solidFill>
                  <a:schemeClr val="tx1"/>
                </a:solidFill>
                <a:latin typeface="Helvetica" panose="020B0604020202020204" pitchFamily="34" charset="0"/>
              </a:defRPr>
            </a:lvl1pPr>
            <a:lvl2pPr marL="742950" indent="-285750" defTabSz="965200">
              <a:defRPr b="1">
                <a:solidFill>
                  <a:schemeClr val="tx1"/>
                </a:solidFill>
                <a:latin typeface="Helvetica" panose="020B0604020202020204" pitchFamily="34" charset="0"/>
              </a:defRPr>
            </a:lvl2pPr>
            <a:lvl3pPr marL="1143000" indent="-228600" defTabSz="965200">
              <a:defRPr b="1">
                <a:solidFill>
                  <a:schemeClr val="tx1"/>
                </a:solidFill>
                <a:latin typeface="Helvetica" panose="020B0604020202020204" pitchFamily="34" charset="0"/>
              </a:defRPr>
            </a:lvl3pPr>
            <a:lvl4pPr marL="1600200" indent="-228600" defTabSz="965200">
              <a:defRPr b="1">
                <a:solidFill>
                  <a:schemeClr val="tx1"/>
                </a:solidFill>
                <a:latin typeface="Helvetica" panose="020B0604020202020204" pitchFamily="34" charset="0"/>
              </a:defRPr>
            </a:lvl4pPr>
            <a:lvl5pPr marL="2057400" indent="-228600" defTabSz="965200">
              <a:defRPr b="1">
                <a:solidFill>
                  <a:schemeClr val="tx1"/>
                </a:solidFill>
                <a:latin typeface="Helvetica" panose="020B0604020202020204" pitchFamily="34" charset="0"/>
              </a:defRPr>
            </a:lvl5pPr>
            <a:lvl6pPr marL="2514600" indent="-228600" algn="ctr" defTabSz="965200"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defTabSz="965200"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defTabSz="965200"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defTabSz="965200" eaLnBrk="0" fontAlgn="base" hangingPunct="0">
              <a:spcBef>
                <a:spcPct val="0"/>
              </a:spcBef>
              <a:spcAft>
                <a:spcPct val="0"/>
              </a:spcAft>
              <a:defRPr b="1">
                <a:solidFill>
                  <a:schemeClr val="tx1"/>
                </a:solidFill>
                <a:latin typeface="Helvetica" panose="020B0604020202020204" pitchFamily="34" charset="0"/>
              </a:defRPr>
            </a:lvl9pPr>
          </a:lstStyle>
          <a:p>
            <a:fld id="{0A680655-8367-470B-8483-4A6AB7DCAF02}" type="slidenum">
              <a:rPr lang="en-US" altLang="en-US" b="0">
                <a:latin typeface="Times New Roman" panose="02020603050405020304" pitchFamily="18" charset="0"/>
              </a:rPr>
              <a:pPr/>
              <a:t>27</a:t>
            </a:fld>
            <a:endParaRPr lang="en-US" altLang="en-US" b="0">
              <a:latin typeface="Times New Roman" panose="02020603050405020304" pitchFamily="18" charset="0"/>
            </a:endParaRPr>
          </a:p>
        </p:txBody>
      </p:sp>
      <p:sp>
        <p:nvSpPr>
          <p:cNvPr id="78851" name="Rectangle 2"/>
          <p:cNvSpPr>
            <a:spLocks noChangeArrowheads="1" noTextEdit="1"/>
          </p:cNvSpPr>
          <p:nvPr>
            <p:ph type="sldImg"/>
          </p:nvPr>
        </p:nvSpPr>
        <p:spPr>
          <a:xfrm>
            <a:off x="457200" y="719138"/>
            <a:ext cx="6391275" cy="3595687"/>
          </a:xfrm>
          <a:solidFill>
            <a:srgbClr val="FFFFFF"/>
          </a:solidFill>
          <a:ln/>
        </p:spPr>
      </p:sp>
      <p:sp>
        <p:nvSpPr>
          <p:cNvPr id="78852" name="Rectangle 3"/>
          <p:cNvSpPr>
            <a:spLocks noChangeArrowheads="1"/>
          </p:cNvSpPr>
          <p:nvPr>
            <p:ph type="body" idx="1"/>
          </p:nvPr>
        </p:nvSpPr>
        <p:spPr>
          <a:xfrm>
            <a:off x="730250" y="4554538"/>
            <a:ext cx="5842000" cy="4314825"/>
          </a:xfrm>
          <a:solidFill>
            <a:srgbClr val="FFFFFF"/>
          </a:solidFill>
          <a:ln>
            <a:solidFill>
              <a:srgbClr val="000000"/>
            </a:solidFill>
          </a:ln>
        </p:spPr>
        <p:txBody>
          <a:bodyPr lIns="95601" tIns="47800" rIns="95601" bIns="47800"/>
          <a:lstStyle/>
          <a:p>
            <a:r>
              <a:rPr lang="en-US" altLang="en-US" smtClean="0"/>
              <a:t>Graphic Artist:</a:t>
            </a:r>
          </a:p>
          <a:p>
            <a:r>
              <a:rPr lang="en-US" altLang="en-US" smtClean="0"/>
              <a:t>For printing purposes, could you please set the slide build to print the last frame?</a:t>
            </a:r>
          </a:p>
        </p:txBody>
      </p:sp>
    </p:spTree>
    <p:extLst>
      <p:ext uri="{BB962C8B-B14F-4D97-AF65-F5344CB8AC3E}">
        <p14:creationId xmlns:p14="http://schemas.microsoft.com/office/powerpoint/2010/main" val="1823811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5200">
              <a:defRPr b="1">
                <a:solidFill>
                  <a:schemeClr val="tx1"/>
                </a:solidFill>
                <a:latin typeface="Helvetica" panose="020B0604020202020204" pitchFamily="34" charset="0"/>
              </a:defRPr>
            </a:lvl1pPr>
            <a:lvl2pPr marL="742950" indent="-285750" defTabSz="965200">
              <a:defRPr b="1">
                <a:solidFill>
                  <a:schemeClr val="tx1"/>
                </a:solidFill>
                <a:latin typeface="Helvetica" panose="020B0604020202020204" pitchFamily="34" charset="0"/>
              </a:defRPr>
            </a:lvl2pPr>
            <a:lvl3pPr marL="1143000" indent="-228600" defTabSz="965200">
              <a:defRPr b="1">
                <a:solidFill>
                  <a:schemeClr val="tx1"/>
                </a:solidFill>
                <a:latin typeface="Helvetica" panose="020B0604020202020204" pitchFamily="34" charset="0"/>
              </a:defRPr>
            </a:lvl3pPr>
            <a:lvl4pPr marL="1600200" indent="-228600" defTabSz="965200">
              <a:defRPr b="1">
                <a:solidFill>
                  <a:schemeClr val="tx1"/>
                </a:solidFill>
                <a:latin typeface="Helvetica" panose="020B0604020202020204" pitchFamily="34" charset="0"/>
              </a:defRPr>
            </a:lvl4pPr>
            <a:lvl5pPr marL="2057400" indent="-228600" defTabSz="965200">
              <a:defRPr b="1">
                <a:solidFill>
                  <a:schemeClr val="tx1"/>
                </a:solidFill>
                <a:latin typeface="Helvetica" panose="020B0604020202020204" pitchFamily="34" charset="0"/>
              </a:defRPr>
            </a:lvl5pPr>
            <a:lvl6pPr marL="2514600" indent="-228600" algn="ctr" defTabSz="965200"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defTabSz="965200"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defTabSz="965200"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defTabSz="965200" eaLnBrk="0" fontAlgn="base" hangingPunct="0">
              <a:spcBef>
                <a:spcPct val="0"/>
              </a:spcBef>
              <a:spcAft>
                <a:spcPct val="0"/>
              </a:spcAft>
              <a:defRPr b="1">
                <a:solidFill>
                  <a:schemeClr val="tx1"/>
                </a:solidFill>
                <a:latin typeface="Helvetica" panose="020B0604020202020204" pitchFamily="34" charset="0"/>
              </a:defRPr>
            </a:lvl9pPr>
          </a:lstStyle>
          <a:p>
            <a:fld id="{42FF6A77-92D4-4B4A-BA05-A6F789361713}" type="slidenum">
              <a:rPr lang="en-US" altLang="en-US" b="0">
                <a:latin typeface="Times New Roman" panose="02020603050405020304" pitchFamily="18" charset="0"/>
              </a:rPr>
              <a:pPr/>
              <a:t>28</a:t>
            </a:fld>
            <a:endParaRPr lang="en-US" altLang="en-US" b="0">
              <a:latin typeface="Times New Roman" panose="02020603050405020304" pitchFamily="18" charset="0"/>
            </a:endParaRPr>
          </a:p>
        </p:txBody>
      </p:sp>
      <p:sp>
        <p:nvSpPr>
          <p:cNvPr id="79875" name="Rectangle 2"/>
          <p:cNvSpPr>
            <a:spLocks noChangeArrowheads="1" noTextEdit="1"/>
          </p:cNvSpPr>
          <p:nvPr>
            <p:ph type="sldImg"/>
          </p:nvPr>
        </p:nvSpPr>
        <p:spPr>
          <a:xfrm>
            <a:off x="457200" y="719138"/>
            <a:ext cx="6391275" cy="3595687"/>
          </a:xfrm>
          <a:solidFill>
            <a:srgbClr val="FFFFFF"/>
          </a:solidFill>
          <a:ln/>
        </p:spPr>
      </p:sp>
      <p:sp>
        <p:nvSpPr>
          <p:cNvPr id="79876" name="Rectangle 3"/>
          <p:cNvSpPr>
            <a:spLocks noChangeArrowheads="1"/>
          </p:cNvSpPr>
          <p:nvPr>
            <p:ph type="body" idx="1"/>
          </p:nvPr>
        </p:nvSpPr>
        <p:spPr>
          <a:xfrm>
            <a:off x="730250" y="4554538"/>
            <a:ext cx="5842000" cy="4314825"/>
          </a:xfrm>
          <a:solidFill>
            <a:srgbClr val="FFFFFF"/>
          </a:solidFill>
          <a:ln>
            <a:solidFill>
              <a:srgbClr val="000000"/>
            </a:solidFill>
          </a:ln>
        </p:spPr>
        <p:txBody>
          <a:bodyPr lIns="95601" tIns="47800" rIns="95601" bIns="47800"/>
          <a:lstStyle/>
          <a:p>
            <a:r>
              <a:rPr lang="en-US" altLang="en-US" smtClean="0"/>
              <a:t>Graphic Artist:</a:t>
            </a:r>
          </a:p>
          <a:p>
            <a:r>
              <a:rPr lang="en-US" altLang="en-US" smtClean="0"/>
              <a:t>For printing purposes, could you please set the slide build to print the last frame?</a:t>
            </a:r>
          </a:p>
          <a:p>
            <a:endParaRPr lang="en-US" altLang="en-US" smtClean="0"/>
          </a:p>
        </p:txBody>
      </p:sp>
    </p:spTree>
    <p:extLst>
      <p:ext uri="{BB962C8B-B14F-4D97-AF65-F5344CB8AC3E}">
        <p14:creationId xmlns:p14="http://schemas.microsoft.com/office/powerpoint/2010/main" val="292553031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5200">
              <a:defRPr b="1">
                <a:solidFill>
                  <a:schemeClr val="tx1"/>
                </a:solidFill>
                <a:latin typeface="Helvetica" panose="020B0604020202020204" pitchFamily="34" charset="0"/>
              </a:defRPr>
            </a:lvl1pPr>
            <a:lvl2pPr marL="742950" indent="-285750" defTabSz="965200">
              <a:defRPr b="1">
                <a:solidFill>
                  <a:schemeClr val="tx1"/>
                </a:solidFill>
                <a:latin typeface="Helvetica" panose="020B0604020202020204" pitchFamily="34" charset="0"/>
              </a:defRPr>
            </a:lvl2pPr>
            <a:lvl3pPr marL="1143000" indent="-228600" defTabSz="965200">
              <a:defRPr b="1">
                <a:solidFill>
                  <a:schemeClr val="tx1"/>
                </a:solidFill>
                <a:latin typeface="Helvetica" panose="020B0604020202020204" pitchFamily="34" charset="0"/>
              </a:defRPr>
            </a:lvl3pPr>
            <a:lvl4pPr marL="1600200" indent="-228600" defTabSz="965200">
              <a:defRPr b="1">
                <a:solidFill>
                  <a:schemeClr val="tx1"/>
                </a:solidFill>
                <a:latin typeface="Helvetica" panose="020B0604020202020204" pitchFamily="34" charset="0"/>
              </a:defRPr>
            </a:lvl4pPr>
            <a:lvl5pPr marL="2057400" indent="-228600" defTabSz="965200">
              <a:defRPr b="1">
                <a:solidFill>
                  <a:schemeClr val="tx1"/>
                </a:solidFill>
                <a:latin typeface="Helvetica" panose="020B0604020202020204" pitchFamily="34" charset="0"/>
              </a:defRPr>
            </a:lvl5pPr>
            <a:lvl6pPr marL="2514600" indent="-228600" algn="ctr" defTabSz="965200"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defTabSz="965200"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defTabSz="965200"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defTabSz="965200" eaLnBrk="0" fontAlgn="base" hangingPunct="0">
              <a:spcBef>
                <a:spcPct val="0"/>
              </a:spcBef>
              <a:spcAft>
                <a:spcPct val="0"/>
              </a:spcAft>
              <a:defRPr b="1">
                <a:solidFill>
                  <a:schemeClr val="tx1"/>
                </a:solidFill>
                <a:latin typeface="Helvetica" panose="020B0604020202020204" pitchFamily="34" charset="0"/>
              </a:defRPr>
            </a:lvl9pPr>
          </a:lstStyle>
          <a:p>
            <a:fld id="{0A48C1FD-DDEE-46F5-B1C7-0478A889F495}" type="slidenum">
              <a:rPr lang="en-US" altLang="en-US" b="0">
                <a:latin typeface="Times New Roman" panose="02020603050405020304" pitchFamily="18" charset="0"/>
              </a:rPr>
              <a:pPr/>
              <a:t>29</a:t>
            </a:fld>
            <a:endParaRPr lang="en-US" altLang="en-US" b="0">
              <a:latin typeface="Times New Roman" panose="02020603050405020304" pitchFamily="18" charset="0"/>
            </a:endParaRPr>
          </a:p>
        </p:txBody>
      </p:sp>
      <p:sp>
        <p:nvSpPr>
          <p:cNvPr id="54275" name="Rectangle 2"/>
          <p:cNvSpPr>
            <a:spLocks noChangeArrowheads="1" noTextEdit="1"/>
          </p:cNvSpPr>
          <p:nvPr>
            <p:ph type="sldImg"/>
          </p:nvPr>
        </p:nvSpPr>
        <p:spPr>
          <a:xfrm>
            <a:off x="457200" y="719138"/>
            <a:ext cx="6391275" cy="3595687"/>
          </a:xfrm>
          <a:solidFill>
            <a:srgbClr val="FFFFFF"/>
          </a:solidFill>
          <a:ln/>
        </p:spPr>
      </p:sp>
      <p:sp>
        <p:nvSpPr>
          <p:cNvPr id="54276" name="Rectangle 3"/>
          <p:cNvSpPr>
            <a:spLocks noChangeArrowheads="1"/>
          </p:cNvSpPr>
          <p:nvPr>
            <p:ph type="body" idx="1"/>
          </p:nvPr>
        </p:nvSpPr>
        <p:spPr>
          <a:xfrm>
            <a:off x="730250" y="4554538"/>
            <a:ext cx="5842000" cy="4314825"/>
          </a:xfrm>
          <a:solidFill>
            <a:srgbClr val="FFFFFF"/>
          </a:solidFill>
          <a:ln>
            <a:solidFill>
              <a:srgbClr val="000000"/>
            </a:solidFill>
          </a:ln>
        </p:spPr>
        <p:txBody>
          <a:bodyPr lIns="95601" tIns="47800" rIns="95601" bIns="47800"/>
          <a:lstStyle/>
          <a:p>
            <a:endParaRPr lang="en-GB" altLang="en-US" smtClean="0"/>
          </a:p>
        </p:txBody>
      </p:sp>
    </p:spTree>
    <p:extLst>
      <p:ext uri="{BB962C8B-B14F-4D97-AF65-F5344CB8AC3E}">
        <p14:creationId xmlns:p14="http://schemas.microsoft.com/office/powerpoint/2010/main" val="12562216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346FCCDC-0548-466B-8E7B-1604D0DE23A6}" type="datetimeFigureOut">
              <a:rPr lang="en-GB" smtClean="0"/>
              <a:t>21/02/2017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9A541D8-C228-4814-89CB-B181DF5E42E2}" type="slidenum">
              <a:rPr lang="en-GB" smtClean="0"/>
              <a:t>‹#›</a:t>
            </a:fld>
            <a:endParaRPr lang="en-GB"/>
          </a:p>
        </p:txBody>
      </p:sp>
    </p:spTree>
    <p:extLst>
      <p:ext uri="{BB962C8B-B14F-4D97-AF65-F5344CB8AC3E}">
        <p14:creationId xmlns:p14="http://schemas.microsoft.com/office/powerpoint/2010/main" val="33303549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46FCCDC-0548-466B-8E7B-1604D0DE23A6}" type="datetimeFigureOut">
              <a:rPr lang="en-GB" smtClean="0"/>
              <a:t>21/02/2017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9A541D8-C228-4814-89CB-B181DF5E42E2}" type="slidenum">
              <a:rPr lang="en-GB" smtClean="0"/>
              <a:t>‹#›</a:t>
            </a:fld>
            <a:endParaRPr lang="en-GB"/>
          </a:p>
        </p:txBody>
      </p:sp>
    </p:spTree>
    <p:extLst>
      <p:ext uri="{BB962C8B-B14F-4D97-AF65-F5344CB8AC3E}">
        <p14:creationId xmlns:p14="http://schemas.microsoft.com/office/powerpoint/2010/main" val="23732219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46FCCDC-0548-466B-8E7B-1604D0DE23A6}" type="datetimeFigureOut">
              <a:rPr lang="en-GB" smtClean="0"/>
              <a:t>21/02/2017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9A541D8-C228-4814-89CB-B181DF5E42E2}" type="slidenum">
              <a:rPr lang="en-GB" smtClean="0"/>
              <a:t>‹#›</a:t>
            </a:fld>
            <a:endParaRPr lang="en-GB"/>
          </a:p>
        </p:txBody>
      </p:sp>
    </p:spTree>
    <p:extLst>
      <p:ext uri="{BB962C8B-B14F-4D97-AF65-F5344CB8AC3E}">
        <p14:creationId xmlns:p14="http://schemas.microsoft.com/office/powerpoint/2010/main" val="14291522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346FCCDC-0548-466B-8E7B-1604D0DE23A6}" type="datetimeFigureOut">
              <a:rPr lang="en-GB" smtClean="0"/>
              <a:t>21/02/2017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9A541D8-C228-4814-89CB-B181DF5E42E2}" type="slidenum">
              <a:rPr lang="en-GB" smtClean="0"/>
              <a:t>‹#›</a:t>
            </a:fld>
            <a:endParaRPr lang="en-GB"/>
          </a:p>
        </p:txBody>
      </p:sp>
    </p:spTree>
    <p:extLst>
      <p:ext uri="{BB962C8B-B14F-4D97-AF65-F5344CB8AC3E}">
        <p14:creationId xmlns:p14="http://schemas.microsoft.com/office/powerpoint/2010/main" val="39391849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346FCCDC-0548-466B-8E7B-1604D0DE23A6}" type="datetimeFigureOut">
              <a:rPr lang="en-GB" smtClean="0"/>
              <a:t>21/02/2017</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9A541D8-C228-4814-89CB-B181DF5E42E2}" type="slidenum">
              <a:rPr lang="en-GB" smtClean="0"/>
              <a:t>‹#›</a:t>
            </a:fld>
            <a:endParaRPr lang="en-GB"/>
          </a:p>
        </p:txBody>
      </p:sp>
    </p:spTree>
    <p:extLst>
      <p:ext uri="{BB962C8B-B14F-4D97-AF65-F5344CB8AC3E}">
        <p14:creationId xmlns:p14="http://schemas.microsoft.com/office/powerpoint/2010/main" val="9589010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346FCCDC-0548-466B-8E7B-1604D0DE23A6}" type="datetimeFigureOut">
              <a:rPr lang="en-GB" smtClean="0"/>
              <a:t>21/02/2017</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9A541D8-C228-4814-89CB-B181DF5E42E2}" type="slidenum">
              <a:rPr lang="en-GB" smtClean="0"/>
              <a:t>‹#›</a:t>
            </a:fld>
            <a:endParaRPr lang="en-GB"/>
          </a:p>
        </p:txBody>
      </p:sp>
    </p:spTree>
    <p:extLst>
      <p:ext uri="{BB962C8B-B14F-4D97-AF65-F5344CB8AC3E}">
        <p14:creationId xmlns:p14="http://schemas.microsoft.com/office/powerpoint/2010/main" val="1733107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46FCCDC-0548-466B-8E7B-1604D0DE23A6}" type="datetimeFigureOut">
              <a:rPr lang="en-GB" smtClean="0"/>
              <a:t>21/02/2017</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9A541D8-C228-4814-89CB-B181DF5E42E2}" type="slidenum">
              <a:rPr lang="en-GB" smtClean="0"/>
              <a:t>‹#›</a:t>
            </a:fld>
            <a:endParaRPr lang="en-GB"/>
          </a:p>
        </p:txBody>
      </p:sp>
    </p:spTree>
    <p:extLst>
      <p:ext uri="{BB962C8B-B14F-4D97-AF65-F5344CB8AC3E}">
        <p14:creationId xmlns:p14="http://schemas.microsoft.com/office/powerpoint/2010/main" val="360672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46FCCDC-0548-466B-8E7B-1604D0DE23A6}" type="datetimeFigureOut">
              <a:rPr lang="en-GB" smtClean="0"/>
              <a:t>21/02/2017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9A541D8-C228-4814-89CB-B181DF5E42E2}" type="slidenum">
              <a:rPr lang="en-GB" smtClean="0"/>
              <a:t>‹#›</a:t>
            </a:fld>
            <a:endParaRPr lang="en-GB"/>
          </a:p>
        </p:txBody>
      </p:sp>
    </p:spTree>
    <p:extLst>
      <p:ext uri="{BB962C8B-B14F-4D97-AF65-F5344CB8AC3E}">
        <p14:creationId xmlns:p14="http://schemas.microsoft.com/office/powerpoint/2010/main" val="3332407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46FCCDC-0548-466B-8E7B-1604D0DE23A6}" type="datetimeFigureOut">
              <a:rPr lang="en-GB" smtClean="0"/>
              <a:t>21/02/2017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9A541D8-C228-4814-89CB-B181DF5E42E2}" type="slidenum">
              <a:rPr lang="en-GB" smtClean="0"/>
              <a:t>‹#›</a:t>
            </a:fld>
            <a:endParaRPr lang="en-GB"/>
          </a:p>
        </p:txBody>
      </p:sp>
    </p:spTree>
    <p:extLst>
      <p:ext uri="{BB962C8B-B14F-4D97-AF65-F5344CB8AC3E}">
        <p14:creationId xmlns:p14="http://schemas.microsoft.com/office/powerpoint/2010/main" val="23703859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46FCCDC-0548-466B-8E7B-1604D0DE23A6}" type="datetimeFigureOut">
              <a:rPr lang="en-GB" smtClean="0"/>
              <a:t>21/02/2017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9A541D8-C228-4814-89CB-B181DF5E42E2}" type="slidenum">
              <a:rPr lang="en-GB" smtClean="0"/>
              <a:t>‹#›</a:t>
            </a:fld>
            <a:endParaRPr lang="en-GB"/>
          </a:p>
        </p:txBody>
      </p:sp>
    </p:spTree>
    <p:extLst>
      <p:ext uri="{BB962C8B-B14F-4D97-AF65-F5344CB8AC3E}">
        <p14:creationId xmlns:p14="http://schemas.microsoft.com/office/powerpoint/2010/main" val="22950040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46FCCDC-0548-466B-8E7B-1604D0DE23A6}" type="datetimeFigureOut">
              <a:rPr lang="en-GB" smtClean="0"/>
              <a:t>21/02/2017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9A541D8-C228-4814-89CB-B181DF5E42E2}"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6994597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46FCCDC-0548-466B-8E7B-1604D0DE23A6}" type="datetimeFigureOut">
              <a:rPr lang="en-GB" smtClean="0"/>
              <a:t>21/02/2017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9A541D8-C228-4814-89CB-B181DF5E42E2}" type="slidenum">
              <a:rPr lang="en-GB" smtClean="0"/>
              <a:t>‹#›</a:t>
            </a:fld>
            <a:endParaRPr lang="en-GB"/>
          </a:p>
        </p:txBody>
      </p:sp>
    </p:spTree>
    <p:extLst>
      <p:ext uri="{BB962C8B-B14F-4D97-AF65-F5344CB8AC3E}">
        <p14:creationId xmlns:p14="http://schemas.microsoft.com/office/powerpoint/2010/main" val="377143517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46FCCDC-0548-466B-8E7B-1604D0DE23A6}" type="datetimeFigureOut">
              <a:rPr lang="en-GB" smtClean="0"/>
              <a:t>21/02/2017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9A541D8-C228-4814-89CB-B181DF5E42E2}"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8448004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46FCCDC-0548-466B-8E7B-1604D0DE23A6}" type="datetimeFigureOut">
              <a:rPr lang="en-GB" smtClean="0"/>
              <a:t>21/02/2017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9A541D8-C228-4814-89CB-B181DF5E42E2}" type="slidenum">
              <a:rPr lang="en-GB" smtClean="0"/>
              <a:t>‹#›</a:t>
            </a:fld>
            <a:endParaRPr lang="en-GB"/>
          </a:p>
        </p:txBody>
      </p:sp>
    </p:spTree>
    <p:extLst>
      <p:ext uri="{BB962C8B-B14F-4D97-AF65-F5344CB8AC3E}">
        <p14:creationId xmlns:p14="http://schemas.microsoft.com/office/powerpoint/2010/main" val="112284608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46FCCDC-0548-466B-8E7B-1604D0DE23A6}" type="datetimeFigureOut">
              <a:rPr lang="en-GB" smtClean="0"/>
              <a:t>21/02/2017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9A541D8-C228-4814-89CB-B181DF5E42E2}" type="slidenum">
              <a:rPr lang="en-GB" smtClean="0"/>
              <a:t>‹#›</a:t>
            </a:fld>
            <a:endParaRPr lang="en-GB"/>
          </a:p>
        </p:txBody>
      </p:sp>
    </p:spTree>
    <p:extLst>
      <p:ext uri="{BB962C8B-B14F-4D97-AF65-F5344CB8AC3E}">
        <p14:creationId xmlns:p14="http://schemas.microsoft.com/office/powerpoint/2010/main" val="7972489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46FCCDC-0548-466B-8E7B-1604D0DE23A6}" type="datetimeFigureOut">
              <a:rPr lang="en-GB" smtClean="0"/>
              <a:t>21/02/2017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9A541D8-C228-4814-89CB-B181DF5E42E2}" type="slidenum">
              <a:rPr lang="en-GB" smtClean="0"/>
              <a:t>‹#›</a:t>
            </a:fld>
            <a:endParaRPr lang="en-GB"/>
          </a:p>
        </p:txBody>
      </p:sp>
    </p:spTree>
    <p:extLst>
      <p:ext uri="{BB962C8B-B14F-4D97-AF65-F5344CB8AC3E}">
        <p14:creationId xmlns:p14="http://schemas.microsoft.com/office/powerpoint/2010/main" val="22778836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346FCCDC-0548-466B-8E7B-1604D0DE23A6}" type="datetimeFigureOut">
              <a:rPr lang="en-GB" smtClean="0"/>
              <a:t>21/02/2017</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A9A541D8-C228-4814-89CB-B181DF5E42E2}" type="slidenum">
              <a:rPr lang="en-GB" smtClean="0"/>
              <a:t>‹#›</a:t>
            </a:fld>
            <a:endParaRPr lang="en-GB"/>
          </a:p>
        </p:txBody>
      </p:sp>
    </p:spTree>
    <p:extLst>
      <p:ext uri="{BB962C8B-B14F-4D97-AF65-F5344CB8AC3E}">
        <p14:creationId xmlns:p14="http://schemas.microsoft.com/office/powerpoint/2010/main" val="251886916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 Id="rId9" Type="http://schemas.openxmlformats.org/officeDocument/2006/relationships/image" Target="../media/image16.png"/></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image" Target="../media/image20.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image" Target="../media/image23.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25.png"/><Relationship Id="rId4" Type="http://schemas.openxmlformats.org/officeDocument/2006/relationships/image" Target="../media/image20.png"/></Relationships>
</file>

<file path=ppt/slides/_rels/slide2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27.png"/><Relationship Id="rId5" Type="http://schemas.openxmlformats.org/officeDocument/2006/relationships/image" Target="../media/image19.png"/><Relationship Id="rId4" Type="http://schemas.openxmlformats.org/officeDocument/2006/relationships/image" Target="../media/image20.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29.png"/><Relationship Id="rId4" Type="http://schemas.openxmlformats.org/officeDocument/2006/relationships/image" Target="../media/image28.png"/></Relationships>
</file>

<file path=ppt/slides/_rels/slide2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2.xml"/><Relationship Id="rId1" Type="http://schemas.openxmlformats.org/officeDocument/2006/relationships/slideLayout" Target="../slideLayouts/slideLayout2.xml"/><Relationship Id="rId5" Type="http://schemas.openxmlformats.org/officeDocument/2006/relationships/image" Target="../media/image29.png"/><Relationship Id="rId4" Type="http://schemas.openxmlformats.org/officeDocument/2006/relationships/image" Target="../media/image30.png"/></Relationships>
</file>

<file path=ppt/slides/_rels/slide2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3.xml"/><Relationship Id="rId1" Type="http://schemas.openxmlformats.org/officeDocument/2006/relationships/slideLayout" Target="../slideLayouts/slideLayout2.xml"/><Relationship Id="rId5" Type="http://schemas.openxmlformats.org/officeDocument/2006/relationships/image" Target="../media/image31.png"/><Relationship Id="rId4" Type="http://schemas.openxmlformats.org/officeDocument/2006/relationships/image" Target="../media/image19.png"/></Relationships>
</file>

<file path=ppt/slides/_rels/slide28.xml.rels><?xml version="1.0" encoding="UTF-8" standalone="yes"?>
<Relationships xmlns="http://schemas.openxmlformats.org/package/2006/relationships"><Relationship Id="rId3" Type="http://schemas.openxmlformats.org/officeDocument/2006/relationships/image" Target="../media/image29.png"/><Relationship Id="rId7" Type="http://schemas.openxmlformats.org/officeDocument/2006/relationships/image" Target="../media/image33.pn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19.png"/></Relationships>
</file>

<file path=ppt/slides/_rels/slide2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DHCP</a:t>
            </a:r>
            <a:endParaRPr lang="en-GB" dirty="0"/>
          </a:p>
        </p:txBody>
      </p:sp>
      <p:sp>
        <p:nvSpPr>
          <p:cNvPr id="3" name="Subtitle 2"/>
          <p:cNvSpPr>
            <a:spLocks noGrp="1"/>
          </p:cNvSpPr>
          <p:nvPr>
            <p:ph type="subTitle" idx="1"/>
          </p:nvPr>
        </p:nvSpPr>
        <p:spPr/>
        <p:txBody>
          <a:bodyPr/>
          <a:lstStyle/>
          <a:p>
            <a:r>
              <a:rPr lang="en-GB" dirty="0" smtClean="0"/>
              <a:t>Dr Tim Bashford</a:t>
            </a:r>
          </a:p>
          <a:p>
            <a:r>
              <a:rPr lang="en-GB" dirty="0" smtClean="0"/>
              <a:t>Mr Lee Cobley</a:t>
            </a:r>
            <a:endParaRPr lang="en-GB" dirty="0"/>
          </a:p>
        </p:txBody>
      </p:sp>
    </p:spTree>
    <p:extLst>
      <p:ext uri="{BB962C8B-B14F-4D97-AF65-F5344CB8AC3E}">
        <p14:creationId xmlns:p14="http://schemas.microsoft.com/office/powerpoint/2010/main" val="237295240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Introduction</a:t>
            </a:r>
            <a:endParaRPr lang="en-GB" dirty="0"/>
          </a:p>
        </p:txBody>
      </p:sp>
      <p:sp>
        <p:nvSpPr>
          <p:cNvPr id="3" name="Content Placeholder 2"/>
          <p:cNvSpPr>
            <a:spLocks noGrp="1"/>
          </p:cNvSpPr>
          <p:nvPr>
            <p:ph idx="1"/>
          </p:nvPr>
        </p:nvSpPr>
        <p:spPr/>
        <p:txBody>
          <a:bodyPr/>
          <a:lstStyle/>
          <a:p>
            <a:r>
              <a:rPr lang="en-GB" dirty="0" smtClean="0"/>
              <a:t>Dynamic Host Configuration Protocol</a:t>
            </a:r>
          </a:p>
          <a:p>
            <a:r>
              <a:rPr lang="en-GB" dirty="0" smtClean="0"/>
              <a:t>Allows a network administrator to administer the network’s configuration automatically and remotely.</a:t>
            </a:r>
          </a:p>
          <a:p>
            <a:pPr lvl="1"/>
            <a:r>
              <a:rPr lang="en-GB" dirty="0" smtClean="0"/>
              <a:t>Important note: not just IP addresses.  Also the subnet mask, default gateway and DNS Servers (more on that in a later lecture).</a:t>
            </a:r>
          </a:p>
          <a:p>
            <a:pPr lvl="1"/>
            <a:r>
              <a:rPr lang="en-GB" dirty="0" smtClean="0"/>
              <a:t>This technology essentially doesn’t do anything you couldn’t do manually.  It does make your job easier!</a:t>
            </a:r>
            <a:endParaRPr lang="en-GB" dirty="0"/>
          </a:p>
        </p:txBody>
      </p:sp>
    </p:spTree>
    <p:extLst>
      <p:ext uri="{BB962C8B-B14F-4D97-AF65-F5344CB8AC3E}">
        <p14:creationId xmlns:p14="http://schemas.microsoft.com/office/powerpoint/2010/main" val="24704841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Manual (static) addressing</a:t>
            </a:r>
            <a:endParaRPr lang="en-GB" dirty="0"/>
          </a:p>
        </p:txBody>
      </p:sp>
      <p:sp>
        <p:nvSpPr>
          <p:cNvPr id="3" name="Content Placeholder 2"/>
          <p:cNvSpPr>
            <a:spLocks noGrp="1"/>
          </p:cNvSpPr>
          <p:nvPr>
            <p:ph idx="1"/>
          </p:nvPr>
        </p:nvSpPr>
        <p:spPr/>
        <p:txBody>
          <a:bodyPr>
            <a:normAutofit lnSpcReduction="10000"/>
          </a:bodyPr>
          <a:lstStyle/>
          <a:p>
            <a:r>
              <a:rPr lang="en-GB" dirty="0" smtClean="0"/>
              <a:t>Why is manual addressing bad?</a:t>
            </a:r>
          </a:p>
          <a:p>
            <a:pPr lvl="1"/>
            <a:r>
              <a:rPr lang="en-GB" dirty="0" smtClean="0"/>
              <a:t>High effort – to set up the network configuration, you have to walk around to every machine on the network, log in, set the network configuration, and log out again.  A ~2 minute process / computer.</a:t>
            </a:r>
          </a:p>
          <a:p>
            <a:pPr lvl="1"/>
            <a:r>
              <a:rPr lang="en-GB" dirty="0" smtClean="0"/>
              <a:t>Easy to get wrong.  The university has ~30 IT staff – what are the chances someone duplicates an IP address already in use?  Types in the wrong default gateway or DNS Server?</a:t>
            </a:r>
          </a:p>
          <a:p>
            <a:pPr lvl="1"/>
            <a:r>
              <a:rPr lang="en-GB" dirty="0" smtClean="0"/>
              <a:t>Difficult for non-technical people.  Bad enough for wired computers owned by the university, what about wireless devices?  Do we really want to give a permanent address to a student from 10 years ago?  Do we trust non-technical people to configure their devices correctly?</a:t>
            </a:r>
          </a:p>
          <a:p>
            <a:pPr lvl="1"/>
            <a:r>
              <a:rPr lang="en-GB" dirty="0" smtClean="0"/>
              <a:t>Difficult to change – once the IP configuration is set, changing it requires going back to every single machine, and running into all of the problems described above.</a:t>
            </a:r>
            <a:endParaRPr lang="en-GB" dirty="0"/>
          </a:p>
        </p:txBody>
      </p:sp>
    </p:spTree>
    <p:extLst>
      <p:ext uri="{BB962C8B-B14F-4D97-AF65-F5344CB8AC3E}">
        <p14:creationId xmlns:p14="http://schemas.microsoft.com/office/powerpoint/2010/main" val="390560761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Dynamic addressing – historical context</a:t>
            </a:r>
            <a:endParaRPr lang="en-GB" dirty="0"/>
          </a:p>
        </p:txBody>
      </p:sp>
      <p:sp>
        <p:nvSpPr>
          <p:cNvPr id="3" name="Content Placeholder 2"/>
          <p:cNvSpPr>
            <a:spLocks noGrp="1"/>
          </p:cNvSpPr>
          <p:nvPr>
            <p:ph idx="1"/>
          </p:nvPr>
        </p:nvSpPr>
        <p:spPr/>
        <p:txBody>
          <a:bodyPr/>
          <a:lstStyle/>
          <a:p>
            <a:r>
              <a:rPr lang="en-GB" dirty="0" smtClean="0"/>
              <a:t>We’ve had a few tries at getting this right.</a:t>
            </a:r>
          </a:p>
          <a:p>
            <a:r>
              <a:rPr lang="en-GB" dirty="0" smtClean="0"/>
              <a:t>Historical context matters, because the technologies still exist.</a:t>
            </a:r>
          </a:p>
          <a:p>
            <a:pPr lvl="1"/>
            <a:r>
              <a:rPr lang="en-GB" dirty="0" smtClean="0"/>
              <a:t>You’re likely to find them on older servers which, for complex (usually legal) reasons can’t be turned off.  Insurance companies are notorious for this.</a:t>
            </a:r>
          </a:p>
          <a:p>
            <a:r>
              <a:rPr lang="en-GB" dirty="0" smtClean="0"/>
              <a:t>Used in a few other places you may not expect.</a:t>
            </a:r>
          </a:p>
          <a:p>
            <a:r>
              <a:rPr lang="en-GB" dirty="0" smtClean="0"/>
              <a:t>Three key technologies:</a:t>
            </a:r>
          </a:p>
          <a:p>
            <a:pPr lvl="1"/>
            <a:r>
              <a:rPr lang="en-GB" dirty="0" smtClean="0"/>
              <a:t>Reverse Address Resolution Protocol (RARP)</a:t>
            </a:r>
          </a:p>
          <a:p>
            <a:pPr lvl="1"/>
            <a:r>
              <a:rPr lang="en-GB" dirty="0" smtClean="0"/>
              <a:t>Bootstrap Protocol (BOOTP)</a:t>
            </a:r>
          </a:p>
          <a:p>
            <a:pPr lvl="1"/>
            <a:r>
              <a:rPr lang="en-GB" dirty="0" smtClean="0"/>
              <a:t>Dynamic Host Configuration Protocol (DHCP)</a:t>
            </a:r>
            <a:endParaRPr lang="en-GB" dirty="0"/>
          </a:p>
        </p:txBody>
      </p:sp>
    </p:spTree>
    <p:extLst>
      <p:ext uri="{BB962C8B-B14F-4D97-AF65-F5344CB8AC3E}">
        <p14:creationId xmlns:p14="http://schemas.microsoft.com/office/powerpoint/2010/main" val="187085911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Footer Placeholder 3"/>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b="0" smtClean="0"/>
              <a:t>NS&amp;WT</a:t>
            </a:r>
          </a:p>
        </p:txBody>
      </p:sp>
      <p:sp>
        <p:nvSpPr>
          <p:cNvPr id="5123" name="Rectangle 2"/>
          <p:cNvSpPr>
            <a:spLocks noGrp="1" noChangeArrowheads="1"/>
          </p:cNvSpPr>
          <p:nvPr>
            <p:ph type="title"/>
          </p:nvPr>
        </p:nvSpPr>
        <p:spPr/>
        <p:txBody>
          <a:bodyPr/>
          <a:lstStyle/>
          <a:p>
            <a:r>
              <a:rPr lang="en-GB" altLang="en-US" smtClean="0"/>
              <a:t>Reverse Address Resolution Protocol (RARP)</a:t>
            </a:r>
          </a:p>
        </p:txBody>
      </p:sp>
      <p:sp>
        <p:nvSpPr>
          <p:cNvPr id="5124" name="Rectangle 3"/>
          <p:cNvSpPr>
            <a:spLocks noGrp="1" noChangeArrowheads="1"/>
          </p:cNvSpPr>
          <p:nvPr>
            <p:ph type="body" idx="1"/>
          </p:nvPr>
        </p:nvSpPr>
        <p:spPr/>
        <p:txBody>
          <a:bodyPr/>
          <a:lstStyle/>
          <a:p>
            <a:r>
              <a:rPr lang="en-GB" altLang="en-US" dirty="0" smtClean="0"/>
              <a:t>You hopefully remember a protocol named “ARP”? </a:t>
            </a:r>
            <a:r>
              <a:rPr lang="en-GB" altLang="en-US" dirty="0" smtClean="0">
                <a:sym typeface="Wingdings" panose="05000000000000000000" pitchFamily="2" charset="2"/>
              </a:rPr>
              <a:t></a:t>
            </a:r>
            <a:endParaRPr lang="en-GB" altLang="en-US" dirty="0" smtClean="0"/>
          </a:p>
          <a:p>
            <a:r>
              <a:rPr lang="en-GB" altLang="en-US" dirty="0" smtClean="0"/>
              <a:t>RARP </a:t>
            </a:r>
            <a:r>
              <a:rPr lang="en-GB" altLang="en-US" dirty="0" smtClean="0"/>
              <a:t>binds MAC addresses to IP addresses i.e. Converts MAC address to IP address</a:t>
            </a:r>
            <a:r>
              <a:rPr lang="en-GB" altLang="en-US" dirty="0" smtClean="0"/>
              <a:t>.  Only IP addresses, no other network configuration provided.</a:t>
            </a:r>
            <a:endParaRPr lang="en-GB" altLang="en-US" dirty="0" smtClean="0"/>
          </a:p>
          <a:p>
            <a:r>
              <a:rPr lang="en-GB" altLang="en-US" dirty="0" smtClean="0"/>
              <a:t>Computers don’t strictly store their own IP address, i.e. its own IP isn’t stored in its ARP table.</a:t>
            </a:r>
          </a:p>
          <a:p>
            <a:r>
              <a:rPr lang="en-GB" altLang="en-US" dirty="0" smtClean="0"/>
              <a:t>Permanent RARP server required, with IP addresses “statically” set by the administrator.</a:t>
            </a:r>
          </a:p>
          <a:p>
            <a:r>
              <a:rPr lang="en-GB" altLang="en-US" dirty="0" smtClean="0"/>
              <a:t>Host </a:t>
            </a:r>
            <a:r>
              <a:rPr lang="en-GB" altLang="en-US" dirty="0" smtClean="0"/>
              <a:t>builds RARP request and broadcasts it on the </a:t>
            </a:r>
            <a:r>
              <a:rPr lang="en-GB" altLang="en-US" dirty="0" smtClean="0"/>
              <a:t>network.</a:t>
            </a:r>
          </a:p>
          <a:p>
            <a:r>
              <a:rPr lang="en-GB" altLang="en-US" dirty="0" smtClean="0"/>
              <a:t>Considered obsolete, but legacy systems and diskless </a:t>
            </a:r>
            <a:r>
              <a:rPr lang="en-GB" altLang="en-US" dirty="0"/>
              <a:t>workstations may use RARP to discover their IP </a:t>
            </a:r>
            <a:r>
              <a:rPr lang="en-GB" altLang="en-US" dirty="0" smtClean="0"/>
              <a:t>addresses.</a:t>
            </a:r>
            <a:endParaRPr lang="en-GB" altLang="en-US" dirty="0"/>
          </a:p>
          <a:p>
            <a:endParaRPr lang="en-GB" altLang="en-US" dirty="0" smtClean="0"/>
          </a:p>
        </p:txBody>
      </p:sp>
    </p:spTree>
    <p:extLst>
      <p:ext uri="{BB962C8B-B14F-4D97-AF65-F5344CB8AC3E}">
        <p14:creationId xmlns:p14="http://schemas.microsoft.com/office/powerpoint/2010/main" val="189521068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Footer Placeholder 3"/>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b="0" smtClean="0"/>
              <a:t>NS&amp;WT</a:t>
            </a:r>
          </a:p>
        </p:txBody>
      </p:sp>
      <p:sp>
        <p:nvSpPr>
          <p:cNvPr id="9219" name="Rectangle 2"/>
          <p:cNvSpPr>
            <a:spLocks noGrp="1" noChangeArrowheads="1"/>
          </p:cNvSpPr>
          <p:nvPr>
            <p:ph type="title"/>
          </p:nvPr>
        </p:nvSpPr>
        <p:spPr/>
        <p:txBody>
          <a:bodyPr/>
          <a:lstStyle/>
          <a:p>
            <a:r>
              <a:rPr lang="en-GB" altLang="en-US" smtClean="0"/>
              <a:t>BOOTstrap Protocol (BOOTP)</a:t>
            </a:r>
          </a:p>
        </p:txBody>
      </p:sp>
      <p:sp>
        <p:nvSpPr>
          <p:cNvPr id="9220" name="Rectangle 3"/>
          <p:cNvSpPr>
            <a:spLocks noGrp="1" noChangeArrowheads="1"/>
          </p:cNvSpPr>
          <p:nvPr>
            <p:ph type="body" idx="1"/>
          </p:nvPr>
        </p:nvSpPr>
        <p:spPr/>
        <p:txBody>
          <a:bodyPr/>
          <a:lstStyle/>
          <a:p>
            <a:r>
              <a:rPr lang="en-GB" altLang="en-US" dirty="0" smtClean="0"/>
              <a:t>Used by a device to determine its IP address </a:t>
            </a:r>
            <a:r>
              <a:rPr lang="en-GB" altLang="en-US" b="1" u="sng" dirty="0" smtClean="0"/>
              <a:t>at </a:t>
            </a:r>
            <a:r>
              <a:rPr lang="en-GB" altLang="en-US" b="1" u="sng" dirty="0" err="1" smtClean="0"/>
              <a:t>startup</a:t>
            </a:r>
            <a:r>
              <a:rPr lang="en-GB" altLang="en-US" dirty="0" smtClean="0"/>
              <a:t>.</a:t>
            </a:r>
            <a:endParaRPr lang="en-GB" altLang="en-US" dirty="0" smtClean="0"/>
          </a:p>
          <a:p>
            <a:r>
              <a:rPr lang="en-GB" altLang="en-US" dirty="0" smtClean="0"/>
              <a:t>Uses a broadcast IP </a:t>
            </a:r>
            <a:r>
              <a:rPr lang="en-GB" altLang="en-US" dirty="0" smtClean="0"/>
              <a:t>packet.</a:t>
            </a:r>
          </a:p>
          <a:p>
            <a:pPr lvl="1"/>
            <a:r>
              <a:rPr lang="en-GB" altLang="en-US" dirty="0" smtClean="0"/>
              <a:t>Crossing </a:t>
            </a:r>
            <a:r>
              <a:rPr lang="en-GB" altLang="en-US" dirty="0" smtClean="0"/>
              <a:t>network segment </a:t>
            </a:r>
            <a:r>
              <a:rPr lang="en-GB" altLang="en-US" dirty="0" smtClean="0"/>
              <a:t>boundaries quite possible, but tricky.</a:t>
            </a:r>
            <a:endParaRPr lang="en-GB" altLang="en-US" dirty="0" smtClean="0"/>
          </a:p>
          <a:p>
            <a:r>
              <a:rPr lang="en-GB" altLang="en-US" dirty="0" smtClean="0"/>
              <a:t>BOOTP server </a:t>
            </a:r>
            <a:r>
              <a:rPr lang="en-GB" altLang="en-US" dirty="0" smtClean="0"/>
              <a:t>required.</a:t>
            </a:r>
            <a:endParaRPr lang="en-GB" altLang="en-US" dirty="0" smtClean="0"/>
          </a:p>
          <a:p>
            <a:r>
              <a:rPr lang="en-GB" altLang="en-US" dirty="0" smtClean="0"/>
              <a:t>BOOTP </a:t>
            </a:r>
            <a:r>
              <a:rPr lang="en-GB" altLang="en-US" dirty="0" smtClean="0"/>
              <a:t>can be routed because it is carried in UDP </a:t>
            </a:r>
            <a:r>
              <a:rPr lang="en-GB" altLang="en-US" dirty="0" smtClean="0"/>
              <a:t>packets.</a:t>
            </a:r>
            <a:endParaRPr lang="en-GB" altLang="en-US" dirty="0" smtClean="0"/>
          </a:p>
          <a:p>
            <a:r>
              <a:rPr lang="en-GB" altLang="en-US" dirty="0" smtClean="0"/>
              <a:t>In addition to IP address, can contain address of router, address of BOOTP server and vendor specific information</a:t>
            </a:r>
          </a:p>
          <a:p>
            <a:r>
              <a:rPr lang="en-GB" altLang="en-US" dirty="0" smtClean="0"/>
              <a:t>Designed for </a:t>
            </a:r>
            <a:r>
              <a:rPr lang="en-GB" altLang="en-US" dirty="0" smtClean="0"/>
              <a:t>“dynamic” </a:t>
            </a:r>
            <a:r>
              <a:rPr lang="en-GB" altLang="en-US" dirty="0" smtClean="0"/>
              <a:t>address </a:t>
            </a:r>
            <a:r>
              <a:rPr lang="en-GB" altLang="en-US" dirty="0" smtClean="0"/>
              <a:t>assignment.</a:t>
            </a:r>
            <a:endParaRPr lang="en-GB" altLang="en-US" dirty="0" smtClean="0"/>
          </a:p>
        </p:txBody>
      </p:sp>
    </p:spTree>
    <p:extLst>
      <p:ext uri="{BB962C8B-B14F-4D97-AF65-F5344CB8AC3E}">
        <p14:creationId xmlns:p14="http://schemas.microsoft.com/office/powerpoint/2010/main" val="94560335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Footer Placeholder 3"/>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b="0" smtClean="0"/>
              <a:t>NS&amp;WT</a:t>
            </a:r>
          </a:p>
        </p:txBody>
      </p:sp>
      <p:sp>
        <p:nvSpPr>
          <p:cNvPr id="11267" name="Rectangle 2"/>
          <p:cNvSpPr>
            <a:spLocks noGrp="1" noChangeArrowheads="1"/>
          </p:cNvSpPr>
          <p:nvPr>
            <p:ph type="title"/>
          </p:nvPr>
        </p:nvSpPr>
        <p:spPr/>
        <p:txBody>
          <a:bodyPr/>
          <a:lstStyle/>
          <a:p>
            <a:r>
              <a:rPr lang="en-GB" altLang="en-US" smtClean="0"/>
              <a:t>Dynamic Host Configuration Protocol (DHCP)</a:t>
            </a:r>
          </a:p>
        </p:txBody>
      </p:sp>
      <p:sp>
        <p:nvSpPr>
          <p:cNvPr id="11268" name="Rectangle 3"/>
          <p:cNvSpPr>
            <a:spLocks noGrp="1" noChangeArrowheads="1"/>
          </p:cNvSpPr>
          <p:nvPr>
            <p:ph type="body" idx="1"/>
          </p:nvPr>
        </p:nvSpPr>
        <p:spPr/>
        <p:txBody>
          <a:bodyPr/>
          <a:lstStyle/>
          <a:p>
            <a:r>
              <a:rPr lang="en-GB" altLang="en-US" dirty="0" smtClean="0"/>
              <a:t>Successor to </a:t>
            </a:r>
            <a:r>
              <a:rPr lang="en-GB" altLang="en-US" dirty="0" smtClean="0"/>
              <a:t>BOOTP.</a:t>
            </a:r>
            <a:endParaRPr lang="en-GB" altLang="en-US" dirty="0" smtClean="0"/>
          </a:p>
          <a:p>
            <a:r>
              <a:rPr lang="en-GB" altLang="en-US" dirty="0" smtClean="0"/>
              <a:t>DHCP allows a host to obtain its IP address quickly and </a:t>
            </a:r>
            <a:r>
              <a:rPr lang="en-GB" altLang="en-US" dirty="0" smtClean="0"/>
              <a:t>dynamically.</a:t>
            </a:r>
            <a:endParaRPr lang="en-GB" altLang="en-US" dirty="0" smtClean="0"/>
          </a:p>
          <a:p>
            <a:r>
              <a:rPr lang="en-GB" altLang="en-US" dirty="0" smtClean="0"/>
              <a:t>DHCP server </a:t>
            </a:r>
            <a:r>
              <a:rPr lang="en-GB" altLang="en-US" dirty="0" smtClean="0"/>
              <a:t>required.</a:t>
            </a:r>
            <a:endParaRPr lang="en-GB" altLang="en-US" dirty="0" smtClean="0"/>
          </a:p>
          <a:p>
            <a:r>
              <a:rPr lang="en-GB" altLang="en-US" dirty="0" smtClean="0"/>
              <a:t>DHCP server is allocated a </a:t>
            </a:r>
            <a:r>
              <a:rPr lang="en-GB" altLang="en-US" dirty="0" smtClean="0"/>
              <a:t>“pool” or “range” </a:t>
            </a:r>
            <a:r>
              <a:rPr lang="en-GB" altLang="en-US" dirty="0" smtClean="0"/>
              <a:t>of IP </a:t>
            </a:r>
            <a:r>
              <a:rPr lang="en-GB" altLang="en-US" dirty="0" smtClean="0"/>
              <a:t>addresses.</a:t>
            </a:r>
          </a:p>
          <a:p>
            <a:pPr lvl="1"/>
            <a:r>
              <a:rPr lang="en-GB" altLang="en-US" dirty="0" smtClean="0"/>
              <a:t>This is assigned for a specified period of time – a “lease”.</a:t>
            </a:r>
          </a:p>
          <a:p>
            <a:pPr lvl="1"/>
            <a:r>
              <a:rPr lang="en-GB" altLang="en-US" dirty="0" smtClean="0"/>
              <a:t>Leases may be renewed, or expired, freeing the address up.</a:t>
            </a:r>
            <a:endParaRPr lang="en-GB" altLang="en-US" dirty="0" smtClean="0"/>
          </a:p>
          <a:p>
            <a:r>
              <a:rPr lang="en-GB" altLang="en-US" dirty="0" smtClean="0"/>
              <a:t>Host contacts server and is allocated an address from the </a:t>
            </a:r>
            <a:r>
              <a:rPr lang="en-GB" altLang="en-US" dirty="0" smtClean="0"/>
              <a:t>pool.</a:t>
            </a:r>
            <a:endParaRPr lang="en-GB" altLang="en-US" dirty="0" smtClean="0"/>
          </a:p>
          <a:p>
            <a:r>
              <a:rPr lang="en-GB" altLang="en-US" dirty="0" smtClean="0"/>
              <a:t>In addition to the IP address, much more configuration information can also be sent to the host (e.g. the network mask, DNS Name Server</a:t>
            </a:r>
            <a:r>
              <a:rPr lang="en-GB" altLang="en-US" dirty="0" smtClean="0"/>
              <a:t>).</a:t>
            </a:r>
            <a:endParaRPr lang="en-GB" altLang="en-US" dirty="0" smtClean="0"/>
          </a:p>
          <a:p>
            <a:r>
              <a:rPr lang="en-GB" altLang="en-US" dirty="0" smtClean="0"/>
              <a:t>Uses UDP </a:t>
            </a:r>
            <a:r>
              <a:rPr lang="en-GB" altLang="en-US" dirty="0" smtClean="0"/>
              <a:t>packets.</a:t>
            </a:r>
            <a:endParaRPr lang="en-GB" altLang="en-US" dirty="0" smtClean="0"/>
          </a:p>
        </p:txBody>
      </p:sp>
    </p:spTree>
    <p:extLst>
      <p:ext uri="{BB962C8B-B14F-4D97-AF65-F5344CB8AC3E}">
        <p14:creationId xmlns:p14="http://schemas.microsoft.com/office/powerpoint/2010/main" val="337271419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Footer Placeholder 3"/>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b="0" smtClean="0"/>
              <a:t>NS&amp;WT</a:t>
            </a:r>
          </a:p>
        </p:txBody>
      </p:sp>
      <p:sp>
        <p:nvSpPr>
          <p:cNvPr id="12291" name="Rectangle 2"/>
          <p:cNvSpPr>
            <a:spLocks noGrp="1" noChangeArrowheads="1"/>
          </p:cNvSpPr>
          <p:nvPr>
            <p:ph type="title"/>
          </p:nvPr>
        </p:nvSpPr>
        <p:spPr/>
        <p:txBody>
          <a:bodyPr/>
          <a:lstStyle/>
          <a:p>
            <a:r>
              <a:rPr lang="en-US" altLang="en-US" smtClean="0"/>
              <a:t>How DHCP Allocates IP Addresses</a:t>
            </a:r>
          </a:p>
        </p:txBody>
      </p:sp>
      <p:grpSp>
        <p:nvGrpSpPr>
          <p:cNvPr id="12292" name="Group 3"/>
          <p:cNvGrpSpPr>
            <a:grpSpLocks/>
          </p:cNvGrpSpPr>
          <p:nvPr/>
        </p:nvGrpSpPr>
        <p:grpSpPr bwMode="auto">
          <a:xfrm>
            <a:off x="2546350" y="1316038"/>
            <a:ext cx="6961188" cy="4818062"/>
            <a:chOff x="644" y="829"/>
            <a:chExt cx="4385" cy="3035"/>
          </a:xfrm>
        </p:grpSpPr>
        <p:sp>
          <p:nvSpPr>
            <p:cNvPr id="353284" name="Oval 4"/>
            <p:cNvSpPr>
              <a:spLocks noChangeArrowheads="1"/>
            </p:cNvSpPr>
            <p:nvPr/>
          </p:nvSpPr>
          <p:spPr bwMode="auto">
            <a:xfrm>
              <a:off x="1022" y="1314"/>
              <a:ext cx="3552" cy="1462"/>
            </a:xfrm>
            <a:prstGeom prst="ellipse">
              <a:avLst/>
            </a:prstGeom>
            <a:gradFill rotWithShape="1">
              <a:gsLst>
                <a:gs pos="0">
                  <a:schemeClr val="bg1"/>
                </a:gs>
                <a:gs pos="100000">
                  <a:srgbClr val="CFE1C2"/>
                </a:gs>
              </a:gsLst>
              <a:lin ang="18900000" scaled="1"/>
            </a:gradFill>
            <a:ln>
              <a:noFill/>
            </a:ln>
            <a:effectLst>
              <a:outerShdw dist="45791" dir="3378596" algn="ctr" rotWithShape="0">
                <a:schemeClr val="bg2"/>
              </a:outerShdw>
            </a:effectLst>
          </p:spPr>
          <p:txBody>
            <a:bodyPr lIns="0" tIns="0" rIns="0" bIns="0"/>
            <a:lstStyle/>
            <a:p>
              <a:pPr marL="342900" indent="-342900">
                <a:spcBef>
                  <a:spcPct val="20000"/>
                </a:spcBef>
                <a:buClr>
                  <a:schemeClr val="folHlink"/>
                </a:buClr>
                <a:buSzPct val="90000"/>
                <a:defRPr/>
              </a:pPr>
              <a:r>
                <a:rPr kumimoji="1" lang="en-US" sz="2000"/>
                <a:t>                                                          </a:t>
              </a:r>
            </a:p>
          </p:txBody>
        </p:sp>
        <p:pic>
          <p:nvPicPr>
            <p:cNvPr id="12294" name="Picture 5" descr="Computer_DesktopComputerSansKeyboard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31" y="992"/>
              <a:ext cx="653" cy="8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5" name="Picture 6" descr="Server0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16" y="2215"/>
              <a:ext cx="774" cy="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3287" name="AutoShape 7"/>
            <p:cNvSpPr>
              <a:spLocks noChangeArrowheads="1"/>
            </p:cNvSpPr>
            <p:nvPr/>
          </p:nvSpPr>
          <p:spPr bwMode="auto">
            <a:xfrm>
              <a:off x="3856" y="2501"/>
              <a:ext cx="864" cy="226"/>
            </a:xfrm>
            <a:prstGeom prst="roundRect">
              <a:avLst>
                <a:gd name="adj" fmla="val 11060"/>
              </a:avLst>
            </a:prstGeom>
            <a:solidFill>
              <a:schemeClr val="bg1"/>
            </a:solidFill>
            <a:ln w="9525">
              <a:solidFill>
                <a:srgbClr val="4D4D4D"/>
              </a:solidFill>
              <a:round/>
              <a:headEnd/>
              <a:tailEnd/>
            </a:ln>
            <a:effectLst>
              <a:outerShdw dist="35921" dir="2700000" algn="ctr" rotWithShape="0">
                <a:srgbClr val="AFAFAF"/>
              </a:outerShdw>
            </a:effectLst>
          </p:spPr>
          <p:txBody>
            <a:bodyPr wrap="none" anchor="ctr"/>
            <a:lstStyle/>
            <a:p>
              <a:pPr>
                <a:defRPr/>
              </a:pPr>
              <a:r>
                <a:rPr lang="en-US">
                  <a:latin typeface="Arial Narrow" pitchFamily="34" charset="0"/>
                </a:rPr>
                <a:t>DHCP Server </a:t>
              </a:r>
            </a:p>
          </p:txBody>
        </p:sp>
        <p:pic>
          <p:nvPicPr>
            <p:cNvPr id="12297" name="Picture 8" descr="Computer_DesktopComputerSansKeyboard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25" y="829"/>
              <a:ext cx="653" cy="8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8" name="Picture 9" descr="Computer_DesktopComputerSansKeyboard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69" y="2022"/>
              <a:ext cx="653" cy="8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2299" name="Group 10"/>
            <p:cNvGrpSpPr>
              <a:grpSpLocks/>
            </p:cNvGrpSpPr>
            <p:nvPr/>
          </p:nvGrpSpPr>
          <p:grpSpPr bwMode="auto">
            <a:xfrm>
              <a:off x="3757" y="2801"/>
              <a:ext cx="648" cy="434"/>
              <a:chOff x="3603" y="2606"/>
              <a:chExt cx="648" cy="434"/>
            </a:xfrm>
          </p:grpSpPr>
          <p:pic>
            <p:nvPicPr>
              <p:cNvPr id="12308" name="Picture 11" descr="Database0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03" y="2606"/>
                <a:ext cx="648" cy="4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309" name="Text Box 12"/>
              <p:cNvSpPr txBox="1">
                <a:spLocks noChangeArrowheads="1"/>
              </p:cNvSpPr>
              <p:nvPr/>
            </p:nvSpPr>
            <p:spPr bwMode="auto">
              <a:xfrm>
                <a:off x="3637" y="2652"/>
                <a:ext cx="581" cy="3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sz="1600">
                    <a:latin typeface="Arial Narrow" panose="020B0606020202030204" pitchFamily="34" charset="0"/>
                  </a:rPr>
                  <a:t>DHCP </a:t>
                </a:r>
              </a:p>
              <a:p>
                <a:r>
                  <a:rPr lang="en-US" altLang="en-US" sz="1600">
                    <a:latin typeface="Arial Narrow" panose="020B0606020202030204" pitchFamily="34" charset="0"/>
                  </a:rPr>
                  <a:t>Database</a:t>
                </a:r>
              </a:p>
            </p:txBody>
          </p:sp>
        </p:grpSp>
        <p:sp>
          <p:nvSpPr>
            <p:cNvPr id="353293" name="AutoShape 13"/>
            <p:cNvSpPr>
              <a:spLocks noChangeArrowheads="1"/>
            </p:cNvSpPr>
            <p:nvPr/>
          </p:nvSpPr>
          <p:spPr bwMode="auto">
            <a:xfrm>
              <a:off x="2743" y="3283"/>
              <a:ext cx="2224" cy="581"/>
            </a:xfrm>
            <a:prstGeom prst="roundRect">
              <a:avLst>
                <a:gd name="adj" fmla="val 4167"/>
              </a:avLst>
            </a:prstGeom>
            <a:gradFill rotWithShape="1">
              <a:gsLst>
                <a:gs pos="0">
                  <a:srgbClr val="ADE2A1"/>
                </a:gs>
                <a:gs pos="100000">
                  <a:srgbClr val="E8F6E4"/>
                </a:gs>
              </a:gsLst>
              <a:lin ang="2700000" scaled="1"/>
            </a:gradFill>
            <a:ln w="9525">
              <a:solidFill>
                <a:srgbClr val="4D4D4D"/>
              </a:solidFill>
              <a:round/>
              <a:headEnd/>
              <a:tailEnd/>
            </a:ln>
            <a:effectLst>
              <a:outerShdw dist="35921" dir="2700000" algn="ctr" rotWithShape="0">
                <a:srgbClr val="AFAFAF"/>
              </a:outerShdw>
            </a:effectLst>
          </p:spPr>
          <p:txBody>
            <a:bodyPr anchor="ctr"/>
            <a:lstStyle/>
            <a:p>
              <a:pPr>
                <a:defRPr/>
              </a:pPr>
              <a:r>
                <a:rPr lang="en-US" dirty="0">
                  <a:solidFill>
                    <a:srgbClr val="5F5F5F"/>
                  </a:solidFill>
                  <a:latin typeface="Arial Narrow" pitchFamily="34" charset="0"/>
                </a:rPr>
                <a:t>IP Address1: Leased to DHCP Client1</a:t>
              </a:r>
            </a:p>
            <a:p>
              <a:pPr>
                <a:defRPr/>
              </a:pPr>
              <a:r>
                <a:rPr lang="en-US" dirty="0">
                  <a:solidFill>
                    <a:srgbClr val="5F5F5F"/>
                  </a:solidFill>
                  <a:latin typeface="Arial Narrow" pitchFamily="34" charset="0"/>
                </a:rPr>
                <a:t>IP Address2: Leased to DHCP Client2</a:t>
              </a:r>
            </a:p>
            <a:p>
              <a:pPr>
                <a:defRPr/>
              </a:pPr>
              <a:r>
                <a:rPr lang="en-US" dirty="0">
                  <a:latin typeface="Arial Narrow" pitchFamily="34" charset="0"/>
                </a:rPr>
                <a:t>IP </a:t>
              </a:r>
              <a:r>
                <a:rPr lang="en-US" dirty="0" smtClean="0">
                  <a:latin typeface="Arial Narrow" pitchFamily="34" charset="0"/>
                </a:rPr>
                <a:t>Address3+: </a:t>
              </a:r>
              <a:r>
                <a:rPr lang="en-US" dirty="0">
                  <a:latin typeface="Arial Narrow" pitchFamily="34" charset="0"/>
                </a:rPr>
                <a:t>Available to be leased </a:t>
              </a:r>
            </a:p>
          </p:txBody>
        </p:sp>
        <p:sp>
          <p:nvSpPr>
            <p:cNvPr id="353294" name="AutoShape 14"/>
            <p:cNvSpPr>
              <a:spLocks noChangeArrowheads="1"/>
            </p:cNvSpPr>
            <p:nvPr/>
          </p:nvSpPr>
          <p:spPr bwMode="auto">
            <a:xfrm>
              <a:off x="3921" y="959"/>
              <a:ext cx="1108" cy="559"/>
            </a:xfrm>
            <a:prstGeom prst="roundRect">
              <a:avLst>
                <a:gd name="adj" fmla="val 3755"/>
              </a:avLst>
            </a:prstGeom>
            <a:solidFill>
              <a:schemeClr val="bg1"/>
            </a:solidFill>
            <a:ln w="9525">
              <a:solidFill>
                <a:srgbClr val="4D4D4D"/>
              </a:solidFill>
              <a:round/>
              <a:headEnd/>
              <a:tailEnd/>
            </a:ln>
            <a:effectLst>
              <a:outerShdw dist="35921" dir="2700000" algn="ctr" rotWithShape="0">
                <a:srgbClr val="AFAFAF"/>
              </a:outerShdw>
            </a:effectLst>
          </p:spPr>
          <p:txBody>
            <a:bodyPr wrap="none" anchor="ctr"/>
            <a:lstStyle/>
            <a:p>
              <a:pPr>
                <a:defRPr/>
              </a:pPr>
              <a:r>
                <a:rPr lang="en-US">
                  <a:latin typeface="Arial Narrow" pitchFamily="34" charset="0"/>
                </a:rPr>
                <a:t>DHCP Client2:</a:t>
              </a:r>
              <a:br>
                <a:rPr lang="en-US">
                  <a:latin typeface="Arial Narrow" pitchFamily="34" charset="0"/>
                </a:rPr>
              </a:br>
              <a:r>
                <a:rPr lang="en-US">
                  <a:latin typeface="Arial Narrow" pitchFamily="34" charset="0"/>
                </a:rPr>
                <a:t>IP configuration </a:t>
              </a:r>
              <a:br>
                <a:rPr lang="en-US">
                  <a:latin typeface="Arial Narrow" pitchFamily="34" charset="0"/>
                </a:rPr>
              </a:br>
              <a:r>
                <a:rPr lang="en-US">
                  <a:latin typeface="Arial Narrow" pitchFamily="34" charset="0"/>
                </a:rPr>
                <a:t>from DHCP server</a:t>
              </a:r>
            </a:p>
          </p:txBody>
        </p:sp>
        <p:sp>
          <p:nvSpPr>
            <p:cNvPr id="353295" name="AutoShape 15"/>
            <p:cNvSpPr>
              <a:spLocks noChangeArrowheads="1"/>
            </p:cNvSpPr>
            <p:nvPr/>
          </p:nvSpPr>
          <p:spPr bwMode="auto">
            <a:xfrm>
              <a:off x="644" y="1065"/>
              <a:ext cx="1108" cy="559"/>
            </a:xfrm>
            <a:prstGeom prst="roundRect">
              <a:avLst>
                <a:gd name="adj" fmla="val 3755"/>
              </a:avLst>
            </a:prstGeom>
            <a:solidFill>
              <a:schemeClr val="bg1"/>
            </a:solidFill>
            <a:ln w="9525">
              <a:solidFill>
                <a:srgbClr val="4D4D4D"/>
              </a:solidFill>
              <a:round/>
              <a:headEnd/>
              <a:tailEnd/>
            </a:ln>
            <a:effectLst>
              <a:outerShdw dist="35921" dir="2700000" algn="ctr" rotWithShape="0">
                <a:srgbClr val="AFAFAF"/>
              </a:outerShdw>
            </a:effectLst>
          </p:spPr>
          <p:txBody>
            <a:bodyPr wrap="none" anchor="ctr"/>
            <a:lstStyle/>
            <a:p>
              <a:pPr>
                <a:defRPr/>
              </a:pPr>
              <a:r>
                <a:rPr lang="en-US">
                  <a:latin typeface="Arial Narrow" pitchFamily="34" charset="0"/>
                </a:rPr>
                <a:t>Non-DHCP Client:</a:t>
              </a:r>
              <a:br>
                <a:rPr lang="en-US">
                  <a:latin typeface="Arial Narrow" pitchFamily="34" charset="0"/>
                </a:rPr>
              </a:br>
              <a:r>
                <a:rPr lang="en-US">
                  <a:latin typeface="Arial Narrow" pitchFamily="34" charset="0"/>
                </a:rPr>
                <a:t>Static IP </a:t>
              </a:r>
              <a:br>
                <a:rPr lang="en-US">
                  <a:latin typeface="Arial Narrow" pitchFamily="34" charset="0"/>
                </a:rPr>
              </a:br>
              <a:r>
                <a:rPr lang="en-US">
                  <a:latin typeface="Arial Narrow" pitchFamily="34" charset="0"/>
                </a:rPr>
                <a:t>configuration</a:t>
              </a:r>
            </a:p>
          </p:txBody>
        </p:sp>
        <p:sp>
          <p:nvSpPr>
            <p:cNvPr id="353296" name="AutoShape 16"/>
            <p:cNvSpPr>
              <a:spLocks noChangeArrowheads="1"/>
            </p:cNvSpPr>
            <p:nvPr/>
          </p:nvSpPr>
          <p:spPr bwMode="auto">
            <a:xfrm>
              <a:off x="945" y="2857"/>
              <a:ext cx="1108" cy="559"/>
            </a:xfrm>
            <a:prstGeom prst="roundRect">
              <a:avLst>
                <a:gd name="adj" fmla="val 3755"/>
              </a:avLst>
            </a:prstGeom>
            <a:solidFill>
              <a:schemeClr val="bg1"/>
            </a:solidFill>
            <a:ln w="9525">
              <a:solidFill>
                <a:srgbClr val="4D4D4D"/>
              </a:solidFill>
              <a:round/>
              <a:headEnd/>
              <a:tailEnd/>
            </a:ln>
            <a:effectLst>
              <a:outerShdw dist="35921" dir="2700000" algn="ctr" rotWithShape="0">
                <a:srgbClr val="AFAFAF"/>
              </a:outerShdw>
            </a:effectLst>
          </p:spPr>
          <p:txBody>
            <a:bodyPr wrap="none" anchor="ctr"/>
            <a:lstStyle/>
            <a:p>
              <a:pPr>
                <a:defRPr/>
              </a:pPr>
              <a:r>
                <a:rPr lang="en-US">
                  <a:latin typeface="Arial Narrow" pitchFamily="34" charset="0"/>
                </a:rPr>
                <a:t>DHCP Client1:</a:t>
              </a:r>
              <a:br>
                <a:rPr lang="en-US">
                  <a:latin typeface="Arial Narrow" pitchFamily="34" charset="0"/>
                </a:rPr>
              </a:br>
              <a:r>
                <a:rPr lang="en-US">
                  <a:latin typeface="Arial Narrow" pitchFamily="34" charset="0"/>
                </a:rPr>
                <a:t>IP configuration </a:t>
              </a:r>
              <a:br>
                <a:rPr lang="en-US">
                  <a:latin typeface="Arial Narrow" pitchFamily="34" charset="0"/>
                </a:rPr>
              </a:br>
              <a:r>
                <a:rPr lang="en-US">
                  <a:latin typeface="Arial Narrow" pitchFamily="34" charset="0"/>
                </a:rPr>
                <a:t>from DHCP server</a:t>
              </a:r>
            </a:p>
          </p:txBody>
        </p:sp>
        <p:sp>
          <p:nvSpPr>
            <p:cNvPr id="12304" name="AutoShape 17"/>
            <p:cNvSpPr>
              <a:spLocks noChangeArrowheads="1"/>
            </p:cNvSpPr>
            <p:nvPr/>
          </p:nvSpPr>
          <p:spPr bwMode="auto">
            <a:xfrm>
              <a:off x="1940" y="2353"/>
              <a:ext cx="1232" cy="227"/>
            </a:xfrm>
            <a:prstGeom prst="leftRightArrow">
              <a:avLst>
                <a:gd name="adj1" fmla="val 49778"/>
                <a:gd name="adj2" fmla="val 86787"/>
              </a:avLst>
            </a:prstGeom>
            <a:solidFill>
              <a:srgbClr val="FF0000">
                <a:alpha val="74901"/>
              </a:srgbClr>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US" altLang="en-US"/>
            </a:p>
          </p:txBody>
        </p:sp>
        <p:sp>
          <p:nvSpPr>
            <p:cNvPr id="12305" name="AutoShape 18"/>
            <p:cNvSpPr>
              <a:spLocks noChangeArrowheads="1"/>
            </p:cNvSpPr>
            <p:nvPr/>
          </p:nvSpPr>
          <p:spPr bwMode="auto">
            <a:xfrm rot="-5400000">
              <a:off x="3061" y="1824"/>
              <a:ext cx="664" cy="211"/>
            </a:xfrm>
            <a:prstGeom prst="leftRightArrow">
              <a:avLst>
                <a:gd name="adj1" fmla="val 50000"/>
                <a:gd name="adj2" fmla="val 62938"/>
              </a:avLst>
            </a:prstGeom>
            <a:solidFill>
              <a:srgbClr val="FF0000">
                <a:alpha val="74901"/>
              </a:srgbClr>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US" altLang="en-US"/>
            </a:p>
          </p:txBody>
        </p:sp>
        <p:sp>
          <p:nvSpPr>
            <p:cNvPr id="12306" name="AutoShape 19"/>
            <p:cNvSpPr>
              <a:spLocks noChangeArrowheads="1"/>
            </p:cNvSpPr>
            <p:nvPr/>
          </p:nvSpPr>
          <p:spPr bwMode="auto">
            <a:xfrm>
              <a:off x="3451" y="1811"/>
              <a:ext cx="969" cy="226"/>
            </a:xfrm>
            <a:prstGeom prst="roundRect">
              <a:avLst>
                <a:gd name="adj" fmla="val 11060"/>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wrap="none"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a:latin typeface="Arial Narrow" panose="020B0606020202030204" pitchFamily="34" charset="0"/>
                </a:rPr>
                <a:t>Lease Renewal </a:t>
              </a:r>
            </a:p>
          </p:txBody>
        </p:sp>
        <p:sp>
          <p:nvSpPr>
            <p:cNvPr id="12307" name="AutoShape 20"/>
            <p:cNvSpPr>
              <a:spLocks noChangeArrowheads="1"/>
            </p:cNvSpPr>
            <p:nvPr/>
          </p:nvSpPr>
          <p:spPr bwMode="auto">
            <a:xfrm>
              <a:off x="1958" y="2135"/>
              <a:ext cx="1180" cy="226"/>
            </a:xfrm>
            <a:prstGeom prst="roundRect">
              <a:avLst>
                <a:gd name="adj" fmla="val 11060"/>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wrap="none"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a:latin typeface="Arial Narrow" panose="020B0606020202030204" pitchFamily="34" charset="0"/>
                </a:rPr>
                <a:t>Lease Generation </a:t>
              </a:r>
            </a:p>
          </p:txBody>
        </p:sp>
      </p:grpSp>
    </p:spTree>
    <p:extLst>
      <p:ext uri="{BB962C8B-B14F-4D97-AF65-F5344CB8AC3E}">
        <p14:creationId xmlns:p14="http://schemas.microsoft.com/office/powerpoint/2010/main" val="44849870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Footer Placeholder 3"/>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b="0" smtClean="0"/>
              <a:t>NS&amp;WT</a:t>
            </a:r>
          </a:p>
        </p:txBody>
      </p:sp>
      <p:sp>
        <p:nvSpPr>
          <p:cNvPr id="15363" name="AutoShape 2"/>
          <p:cNvSpPr>
            <a:spLocks noChangeArrowheads="1"/>
          </p:cNvSpPr>
          <p:nvPr/>
        </p:nvSpPr>
        <p:spPr bwMode="auto">
          <a:xfrm>
            <a:off x="2438401" y="1273176"/>
            <a:ext cx="7223125" cy="4951413"/>
          </a:xfrm>
          <a:prstGeom prst="roundRect">
            <a:avLst>
              <a:gd name="adj" fmla="val 2931"/>
            </a:avLst>
          </a:prstGeom>
          <a:gradFill rotWithShape="1">
            <a:gsLst>
              <a:gs pos="0">
                <a:srgbClr val="FFFFFF"/>
              </a:gs>
              <a:gs pos="100000">
                <a:srgbClr val="EEEFD7"/>
              </a:gs>
            </a:gsLst>
            <a:lin ang="5400000" scaled="1"/>
          </a:gradFill>
          <a:ln>
            <a:noFill/>
          </a:ln>
          <a:extLst>
            <a:ext uri="{91240B29-F687-4F45-9708-019B960494DF}">
              <a14:hiddenLine xmlns:a14="http://schemas.microsoft.com/office/drawing/2010/main" w="6350" algn="ctr">
                <a:solidFill>
                  <a:srgbClr val="000000"/>
                </a:solidFill>
                <a:round/>
                <a:headEnd/>
                <a:tailEnd/>
              </a14:hiddenLine>
            </a:ext>
          </a:extLst>
        </p:spPr>
        <p:txBody>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US" altLang="en-US"/>
          </a:p>
        </p:txBody>
      </p:sp>
      <p:sp>
        <p:nvSpPr>
          <p:cNvPr id="15364" name="Rectangle 3"/>
          <p:cNvSpPr>
            <a:spLocks noGrp="1" noChangeArrowheads="1"/>
          </p:cNvSpPr>
          <p:nvPr>
            <p:ph type="title"/>
          </p:nvPr>
        </p:nvSpPr>
        <p:spPr/>
        <p:txBody>
          <a:bodyPr/>
          <a:lstStyle/>
          <a:p>
            <a:r>
              <a:rPr lang="en-US" altLang="en-US" smtClean="0"/>
              <a:t>How the DHCP Lease Generation Process Works</a:t>
            </a:r>
          </a:p>
        </p:txBody>
      </p:sp>
      <p:sp>
        <p:nvSpPr>
          <p:cNvPr id="355332" name="Oval 4"/>
          <p:cNvSpPr>
            <a:spLocks noGrp="1" noChangeArrowheads="1"/>
          </p:cNvSpPr>
          <p:nvPr>
            <p:ph type="body" idx="1"/>
          </p:nvPr>
        </p:nvSpPr>
        <p:spPr>
          <a:xfrm>
            <a:off x="2965450" y="1795464"/>
            <a:ext cx="6076950" cy="2452687"/>
          </a:xfrm>
          <a:prstGeom prst="ellipse">
            <a:avLst/>
          </a:prstGeom>
          <a:gradFill rotWithShape="1">
            <a:gsLst>
              <a:gs pos="0">
                <a:schemeClr val="bg1"/>
              </a:gs>
              <a:gs pos="100000">
                <a:srgbClr val="CFE1C2"/>
              </a:gs>
            </a:gsLst>
            <a:lin ang="18900000" scaled="1"/>
          </a:gradFill>
          <a:effectLst>
            <a:outerShdw dist="53882" dir="2700000" algn="ctr" rotWithShape="0">
              <a:schemeClr val="bg2"/>
            </a:outerShdw>
          </a:effectLst>
        </p:spPr>
        <p:txBody>
          <a:bodyPr vert="horz" lIns="0" tIns="0" rIns="0" bIns="0" rtlCol="0">
            <a:normAutofit/>
          </a:bodyPr>
          <a:lstStyle/>
          <a:p>
            <a:pPr>
              <a:buFont typeface="Wingdings 2" panose="05020102010507070707" pitchFamily="18" charset="2"/>
              <a:buNone/>
              <a:defRPr/>
            </a:pPr>
            <a:r>
              <a:rPr lang="en-US" smtClean="0"/>
              <a:t>                                                          </a:t>
            </a:r>
          </a:p>
        </p:txBody>
      </p:sp>
      <p:pic>
        <p:nvPicPr>
          <p:cNvPr id="15366" name="Picture 5" descr="Server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89288" y="2911476"/>
            <a:ext cx="996950" cy="1198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7" name="Picture 6" descr="Computer_DesktopComputerSansKeyboard0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48476" y="1366838"/>
            <a:ext cx="842963" cy="1052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8" name="Picture 7" descr="Computer_DesktopComputerSansKeyboard0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59450" y="3448051"/>
            <a:ext cx="844550" cy="1052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9" name="Picture 8" descr="Computer_DesktopComputerSansKeyboard0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29563" y="2962276"/>
            <a:ext cx="844550" cy="1052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0" name="Picture 9" descr="Server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56075" y="1263651"/>
            <a:ext cx="996950" cy="1198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5338" name="Picture 10" descr="2Packet_Cut3Parts0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88025" y="2762250"/>
            <a:ext cx="844550" cy="153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 name="Group 11"/>
          <p:cNvGrpSpPr>
            <a:grpSpLocks/>
          </p:cNvGrpSpPr>
          <p:nvPr/>
        </p:nvGrpSpPr>
        <p:grpSpPr bwMode="auto">
          <a:xfrm>
            <a:off x="3363913" y="4522789"/>
            <a:ext cx="5378450" cy="428625"/>
            <a:chOff x="1080" y="2834"/>
            <a:chExt cx="3388" cy="270"/>
          </a:xfrm>
        </p:grpSpPr>
        <p:sp>
          <p:nvSpPr>
            <p:cNvPr id="355340" name="AutoShape 12"/>
            <p:cNvSpPr>
              <a:spLocks noChangeArrowheads="1"/>
            </p:cNvSpPr>
            <p:nvPr/>
          </p:nvSpPr>
          <p:spPr bwMode="auto">
            <a:xfrm>
              <a:off x="1186" y="2834"/>
              <a:ext cx="3282" cy="270"/>
            </a:xfrm>
            <a:prstGeom prst="roundRect">
              <a:avLst>
                <a:gd name="adj" fmla="val 4167"/>
              </a:avLst>
            </a:prstGeom>
            <a:gradFill rotWithShape="1">
              <a:gsLst>
                <a:gs pos="0">
                  <a:srgbClr val="EEEFD7"/>
                </a:gs>
                <a:gs pos="100000">
                  <a:srgbClr val="D5D69C"/>
                </a:gs>
              </a:gsLst>
              <a:lin ang="2700000" scaled="1"/>
            </a:gradFill>
            <a:ln w="9525" algn="ctr">
              <a:solidFill>
                <a:srgbClr val="4D4D4D"/>
              </a:solidFill>
              <a:round/>
              <a:headEnd/>
              <a:tailEnd/>
            </a:ln>
            <a:effectLst>
              <a:outerShdw dist="35921" dir="2700000" algn="ctr" rotWithShape="0">
                <a:srgbClr val="AFAFAF"/>
              </a:outerShdw>
            </a:effectLst>
          </p:spPr>
          <p:txBody>
            <a:bodyPr lIns="274320" anchor="ctr"/>
            <a:lstStyle/>
            <a:p>
              <a:pPr algn="l">
                <a:lnSpc>
                  <a:spcPct val="85000"/>
                </a:lnSpc>
                <a:defRPr/>
              </a:pPr>
              <a:r>
                <a:rPr lang="en-US">
                  <a:latin typeface="Arial Narrow" pitchFamily="34" charset="0"/>
                </a:rPr>
                <a:t>DHCP client broadcasts a DHCPDISCOVER packet</a:t>
              </a:r>
            </a:p>
          </p:txBody>
        </p:sp>
        <p:sp>
          <p:nvSpPr>
            <p:cNvPr id="355341" name="AutoShape 13"/>
            <p:cNvSpPr>
              <a:spLocks noChangeArrowheads="1"/>
            </p:cNvSpPr>
            <p:nvPr/>
          </p:nvSpPr>
          <p:spPr bwMode="auto">
            <a:xfrm>
              <a:off x="1080" y="2865"/>
              <a:ext cx="179" cy="208"/>
            </a:xfrm>
            <a:prstGeom prst="roundRect">
              <a:avLst>
                <a:gd name="adj" fmla="val 0"/>
              </a:avLst>
            </a:prstGeom>
            <a:gradFill rotWithShape="1">
              <a:gsLst>
                <a:gs pos="0">
                  <a:schemeClr val="folHlink"/>
                </a:gs>
                <a:gs pos="50000">
                  <a:srgbClr val="F0F0F0"/>
                </a:gs>
                <a:gs pos="100000">
                  <a:schemeClr val="folHlink"/>
                </a:gs>
              </a:gsLst>
              <a:lin ang="5400000" scaled="1"/>
            </a:gradFill>
            <a:ln w="9525">
              <a:solidFill>
                <a:schemeClr val="tx1"/>
              </a:solidFill>
              <a:round/>
              <a:headEnd/>
              <a:tailEnd/>
            </a:ln>
            <a:effectLst>
              <a:outerShdw dist="35921" dir="2700000" algn="ctr" rotWithShape="0">
                <a:schemeClr val="tx1">
                  <a:alpha val="50000"/>
                </a:schemeClr>
              </a:outerShdw>
            </a:effectLst>
          </p:spPr>
          <p:txBody>
            <a:bodyPr wrap="none" anchor="ctr"/>
            <a:lstStyle/>
            <a:p>
              <a:pPr>
                <a:defRPr/>
              </a:pPr>
              <a:r>
                <a:rPr lang="en-US" sz="2400">
                  <a:solidFill>
                    <a:srgbClr val="990033"/>
                  </a:solidFill>
                  <a:latin typeface="Arial Narrow" pitchFamily="34" charset="0"/>
                </a:rPr>
                <a:t>1</a:t>
              </a:r>
            </a:p>
          </p:txBody>
        </p:sp>
      </p:grpSp>
      <p:grpSp>
        <p:nvGrpSpPr>
          <p:cNvPr id="3" name="Group 14"/>
          <p:cNvGrpSpPr>
            <a:grpSpLocks/>
          </p:cNvGrpSpPr>
          <p:nvPr/>
        </p:nvGrpSpPr>
        <p:grpSpPr bwMode="auto">
          <a:xfrm>
            <a:off x="3363913" y="5029201"/>
            <a:ext cx="5378450" cy="428625"/>
            <a:chOff x="1080" y="3134"/>
            <a:chExt cx="3388" cy="270"/>
          </a:xfrm>
        </p:grpSpPr>
        <p:sp>
          <p:nvSpPr>
            <p:cNvPr id="355343" name="AutoShape 15"/>
            <p:cNvSpPr>
              <a:spLocks noChangeArrowheads="1"/>
            </p:cNvSpPr>
            <p:nvPr/>
          </p:nvSpPr>
          <p:spPr bwMode="auto">
            <a:xfrm>
              <a:off x="1186" y="3134"/>
              <a:ext cx="3282" cy="270"/>
            </a:xfrm>
            <a:prstGeom prst="roundRect">
              <a:avLst>
                <a:gd name="adj" fmla="val 4167"/>
              </a:avLst>
            </a:prstGeom>
            <a:gradFill rotWithShape="1">
              <a:gsLst>
                <a:gs pos="0">
                  <a:srgbClr val="EEEFD7"/>
                </a:gs>
                <a:gs pos="100000">
                  <a:srgbClr val="D5D69C"/>
                </a:gs>
              </a:gsLst>
              <a:lin ang="2700000" scaled="1"/>
            </a:gradFill>
            <a:ln w="9525" algn="ctr">
              <a:solidFill>
                <a:srgbClr val="4D4D4D"/>
              </a:solidFill>
              <a:round/>
              <a:headEnd/>
              <a:tailEnd/>
            </a:ln>
            <a:effectLst>
              <a:outerShdw dist="35921" dir="2700000" algn="ctr" rotWithShape="0">
                <a:srgbClr val="AFAFAF"/>
              </a:outerShdw>
            </a:effectLst>
          </p:spPr>
          <p:txBody>
            <a:bodyPr lIns="274320" anchor="ctr"/>
            <a:lstStyle/>
            <a:p>
              <a:pPr algn="l">
                <a:lnSpc>
                  <a:spcPct val="85000"/>
                </a:lnSpc>
                <a:defRPr/>
              </a:pPr>
              <a:r>
                <a:rPr lang="en-US">
                  <a:latin typeface="Arial Narrow" pitchFamily="34" charset="0"/>
                </a:rPr>
                <a:t>DHCP servers broadcast a DHCPOFFER packet</a:t>
              </a:r>
            </a:p>
          </p:txBody>
        </p:sp>
        <p:sp>
          <p:nvSpPr>
            <p:cNvPr id="355344" name="AutoShape 16"/>
            <p:cNvSpPr>
              <a:spLocks noChangeArrowheads="1"/>
            </p:cNvSpPr>
            <p:nvPr/>
          </p:nvSpPr>
          <p:spPr bwMode="auto">
            <a:xfrm>
              <a:off x="1080" y="3165"/>
              <a:ext cx="179" cy="208"/>
            </a:xfrm>
            <a:prstGeom prst="roundRect">
              <a:avLst>
                <a:gd name="adj" fmla="val 0"/>
              </a:avLst>
            </a:prstGeom>
            <a:gradFill rotWithShape="1">
              <a:gsLst>
                <a:gs pos="0">
                  <a:schemeClr val="folHlink"/>
                </a:gs>
                <a:gs pos="50000">
                  <a:srgbClr val="F0F0F0"/>
                </a:gs>
                <a:gs pos="100000">
                  <a:schemeClr val="folHlink"/>
                </a:gs>
              </a:gsLst>
              <a:lin ang="5400000" scaled="1"/>
            </a:gradFill>
            <a:ln w="9525">
              <a:solidFill>
                <a:schemeClr val="tx1"/>
              </a:solidFill>
              <a:round/>
              <a:headEnd/>
              <a:tailEnd/>
            </a:ln>
            <a:effectLst>
              <a:outerShdw dist="35921" dir="2700000" algn="ctr" rotWithShape="0">
                <a:schemeClr val="tx1">
                  <a:alpha val="50000"/>
                </a:schemeClr>
              </a:outerShdw>
            </a:effectLst>
          </p:spPr>
          <p:txBody>
            <a:bodyPr wrap="none" anchor="ctr"/>
            <a:lstStyle/>
            <a:p>
              <a:pPr>
                <a:defRPr/>
              </a:pPr>
              <a:r>
                <a:rPr lang="en-US" sz="2400">
                  <a:solidFill>
                    <a:srgbClr val="990033"/>
                  </a:solidFill>
                  <a:latin typeface="Arial Narrow" pitchFamily="34" charset="0"/>
                </a:rPr>
                <a:t>2</a:t>
              </a:r>
            </a:p>
          </p:txBody>
        </p:sp>
      </p:grpSp>
      <p:grpSp>
        <p:nvGrpSpPr>
          <p:cNvPr id="4" name="Group 17"/>
          <p:cNvGrpSpPr>
            <a:grpSpLocks/>
          </p:cNvGrpSpPr>
          <p:nvPr/>
        </p:nvGrpSpPr>
        <p:grpSpPr bwMode="auto">
          <a:xfrm>
            <a:off x="3363913" y="5535614"/>
            <a:ext cx="5378450" cy="428625"/>
            <a:chOff x="1080" y="3434"/>
            <a:chExt cx="3388" cy="270"/>
          </a:xfrm>
        </p:grpSpPr>
        <p:sp>
          <p:nvSpPr>
            <p:cNvPr id="355346" name="AutoShape 18"/>
            <p:cNvSpPr>
              <a:spLocks noChangeArrowheads="1"/>
            </p:cNvSpPr>
            <p:nvPr/>
          </p:nvSpPr>
          <p:spPr bwMode="auto">
            <a:xfrm>
              <a:off x="1186" y="3434"/>
              <a:ext cx="3282" cy="270"/>
            </a:xfrm>
            <a:prstGeom prst="roundRect">
              <a:avLst>
                <a:gd name="adj" fmla="val 4167"/>
              </a:avLst>
            </a:prstGeom>
            <a:gradFill rotWithShape="1">
              <a:gsLst>
                <a:gs pos="0">
                  <a:srgbClr val="EEEFD7"/>
                </a:gs>
                <a:gs pos="100000">
                  <a:srgbClr val="D5D69C"/>
                </a:gs>
              </a:gsLst>
              <a:lin ang="2700000" scaled="1"/>
            </a:gradFill>
            <a:ln w="9525" algn="ctr">
              <a:solidFill>
                <a:srgbClr val="4D4D4D"/>
              </a:solidFill>
              <a:round/>
              <a:headEnd/>
              <a:tailEnd/>
            </a:ln>
            <a:effectLst>
              <a:outerShdw dist="35921" dir="2700000" algn="ctr" rotWithShape="0">
                <a:srgbClr val="AFAFAF"/>
              </a:outerShdw>
            </a:effectLst>
          </p:spPr>
          <p:txBody>
            <a:bodyPr lIns="274320" anchor="ctr"/>
            <a:lstStyle/>
            <a:p>
              <a:pPr algn="l">
                <a:lnSpc>
                  <a:spcPct val="85000"/>
                </a:lnSpc>
                <a:defRPr/>
              </a:pPr>
              <a:r>
                <a:rPr lang="en-US">
                  <a:latin typeface="Arial Narrow" pitchFamily="34" charset="0"/>
                </a:rPr>
                <a:t>DHCP client broadcasts a DHCPREQUEST packet</a:t>
              </a:r>
            </a:p>
          </p:txBody>
        </p:sp>
        <p:sp>
          <p:nvSpPr>
            <p:cNvPr id="355347" name="AutoShape 19"/>
            <p:cNvSpPr>
              <a:spLocks noChangeArrowheads="1"/>
            </p:cNvSpPr>
            <p:nvPr/>
          </p:nvSpPr>
          <p:spPr bwMode="auto">
            <a:xfrm>
              <a:off x="1080" y="3465"/>
              <a:ext cx="179" cy="208"/>
            </a:xfrm>
            <a:prstGeom prst="roundRect">
              <a:avLst>
                <a:gd name="adj" fmla="val 0"/>
              </a:avLst>
            </a:prstGeom>
            <a:gradFill rotWithShape="1">
              <a:gsLst>
                <a:gs pos="0">
                  <a:schemeClr val="folHlink"/>
                </a:gs>
                <a:gs pos="50000">
                  <a:srgbClr val="F0F0F0"/>
                </a:gs>
                <a:gs pos="100000">
                  <a:schemeClr val="folHlink"/>
                </a:gs>
              </a:gsLst>
              <a:lin ang="5400000" scaled="1"/>
            </a:gradFill>
            <a:ln w="9525">
              <a:solidFill>
                <a:schemeClr val="tx1"/>
              </a:solidFill>
              <a:round/>
              <a:headEnd/>
              <a:tailEnd/>
            </a:ln>
            <a:effectLst>
              <a:outerShdw dist="35921" dir="2700000" algn="ctr" rotWithShape="0">
                <a:schemeClr val="tx1">
                  <a:alpha val="50000"/>
                </a:schemeClr>
              </a:outerShdw>
            </a:effectLst>
          </p:spPr>
          <p:txBody>
            <a:bodyPr wrap="none" anchor="ctr"/>
            <a:lstStyle/>
            <a:p>
              <a:pPr>
                <a:defRPr/>
              </a:pPr>
              <a:r>
                <a:rPr lang="en-US" sz="2400">
                  <a:solidFill>
                    <a:srgbClr val="990033"/>
                  </a:solidFill>
                  <a:latin typeface="Arial Narrow" pitchFamily="34" charset="0"/>
                </a:rPr>
                <a:t>3</a:t>
              </a:r>
            </a:p>
          </p:txBody>
        </p:sp>
      </p:grpSp>
      <p:grpSp>
        <p:nvGrpSpPr>
          <p:cNvPr id="5" name="Group 20"/>
          <p:cNvGrpSpPr>
            <a:grpSpLocks/>
          </p:cNvGrpSpPr>
          <p:nvPr/>
        </p:nvGrpSpPr>
        <p:grpSpPr bwMode="auto">
          <a:xfrm>
            <a:off x="3363913" y="6042026"/>
            <a:ext cx="5378450" cy="428625"/>
            <a:chOff x="1080" y="3742"/>
            <a:chExt cx="3388" cy="270"/>
          </a:xfrm>
        </p:grpSpPr>
        <p:sp>
          <p:nvSpPr>
            <p:cNvPr id="355349" name="AutoShape 21"/>
            <p:cNvSpPr>
              <a:spLocks noChangeArrowheads="1"/>
            </p:cNvSpPr>
            <p:nvPr/>
          </p:nvSpPr>
          <p:spPr bwMode="auto">
            <a:xfrm>
              <a:off x="1186" y="3742"/>
              <a:ext cx="3282" cy="270"/>
            </a:xfrm>
            <a:prstGeom prst="roundRect">
              <a:avLst>
                <a:gd name="adj" fmla="val 4167"/>
              </a:avLst>
            </a:prstGeom>
            <a:gradFill rotWithShape="1">
              <a:gsLst>
                <a:gs pos="0">
                  <a:srgbClr val="EEEFD7"/>
                </a:gs>
                <a:gs pos="100000">
                  <a:srgbClr val="D5D69C"/>
                </a:gs>
              </a:gsLst>
              <a:lin ang="2700000" scaled="1"/>
            </a:gradFill>
            <a:ln w="9525" algn="ctr">
              <a:solidFill>
                <a:srgbClr val="4D4D4D"/>
              </a:solidFill>
              <a:round/>
              <a:headEnd/>
              <a:tailEnd/>
            </a:ln>
            <a:effectLst>
              <a:outerShdw dist="35921" dir="2700000" algn="ctr" rotWithShape="0">
                <a:srgbClr val="AFAFAF"/>
              </a:outerShdw>
            </a:effectLst>
          </p:spPr>
          <p:txBody>
            <a:bodyPr lIns="274320" anchor="ctr"/>
            <a:lstStyle/>
            <a:p>
              <a:pPr algn="l">
                <a:lnSpc>
                  <a:spcPct val="85000"/>
                </a:lnSpc>
                <a:defRPr/>
              </a:pPr>
              <a:r>
                <a:rPr lang="en-US">
                  <a:latin typeface="Arial Narrow" pitchFamily="34" charset="0"/>
                </a:rPr>
                <a:t>DHCP Server1 broadcasts a DHCPACK packet</a:t>
              </a:r>
            </a:p>
          </p:txBody>
        </p:sp>
        <p:sp>
          <p:nvSpPr>
            <p:cNvPr id="355350" name="AutoShape 22"/>
            <p:cNvSpPr>
              <a:spLocks noChangeArrowheads="1"/>
            </p:cNvSpPr>
            <p:nvPr/>
          </p:nvSpPr>
          <p:spPr bwMode="auto">
            <a:xfrm>
              <a:off x="1080" y="3773"/>
              <a:ext cx="179" cy="208"/>
            </a:xfrm>
            <a:prstGeom prst="roundRect">
              <a:avLst>
                <a:gd name="adj" fmla="val 0"/>
              </a:avLst>
            </a:prstGeom>
            <a:gradFill rotWithShape="1">
              <a:gsLst>
                <a:gs pos="0">
                  <a:schemeClr val="folHlink"/>
                </a:gs>
                <a:gs pos="50000">
                  <a:srgbClr val="F0F0F0"/>
                </a:gs>
                <a:gs pos="100000">
                  <a:schemeClr val="folHlink"/>
                </a:gs>
              </a:gsLst>
              <a:lin ang="5400000" scaled="1"/>
            </a:gradFill>
            <a:ln w="9525">
              <a:solidFill>
                <a:schemeClr val="tx1"/>
              </a:solidFill>
              <a:round/>
              <a:headEnd/>
              <a:tailEnd/>
            </a:ln>
            <a:effectLst>
              <a:outerShdw dist="35921" dir="2700000" algn="ctr" rotWithShape="0">
                <a:schemeClr val="tx1">
                  <a:alpha val="50000"/>
                </a:schemeClr>
              </a:outerShdw>
            </a:effectLst>
          </p:spPr>
          <p:txBody>
            <a:bodyPr wrap="none" anchor="ctr"/>
            <a:lstStyle/>
            <a:p>
              <a:pPr>
                <a:defRPr/>
              </a:pPr>
              <a:r>
                <a:rPr lang="en-US" sz="2400">
                  <a:solidFill>
                    <a:srgbClr val="990033"/>
                  </a:solidFill>
                  <a:latin typeface="Arial Narrow" pitchFamily="34" charset="0"/>
                </a:rPr>
                <a:t>4</a:t>
              </a:r>
            </a:p>
          </p:txBody>
        </p:sp>
      </p:grpSp>
      <p:pic>
        <p:nvPicPr>
          <p:cNvPr id="355351" name="Picture 23" descr="2Packet_Cut3Parts0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24250" y="3297239"/>
            <a:ext cx="844550" cy="15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5352" name="Picture 24" descr="2Packet_Cut3Parts0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73738" y="2268539"/>
            <a:ext cx="844550" cy="15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5353" name="Picture 25" descr="2Packet_Cut3Parts0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29288" y="3152775"/>
            <a:ext cx="844550" cy="153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5354" name="Picture 26" descr="2Packet_Cut3Parts0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802313" y="2776539"/>
            <a:ext cx="844550" cy="15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80" name="Picture 27" descr="2Packet_Cut3Parts0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86650" y="3286125"/>
            <a:ext cx="844550" cy="153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5356" name="Picture 28" descr="2Packet_Cut3Parts0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29288" y="3138489"/>
            <a:ext cx="844550" cy="15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5357" name="Picture 29" descr="2Packet_Cut3Parts0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29288" y="3154364"/>
            <a:ext cx="844550" cy="15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5358" name="Picture 30" descr="2Packet_Cut3Parts0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94088" y="3524250"/>
            <a:ext cx="844550" cy="153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5359" name="Picture 31" descr="2Packet_Cut3Parts0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75325" y="2770189"/>
            <a:ext cx="844550" cy="15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5360" name="Picture 32" descr="2Packet_Cut3Parts0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45163" y="3154364"/>
            <a:ext cx="844550" cy="15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5361" name="Picture 33" descr="2Packet_Cut3Parts0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89613" y="2760664"/>
            <a:ext cx="844550" cy="15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5362" name="Picture 34" descr="2Packet_Cut3Parts0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61038" y="2239964"/>
            <a:ext cx="844550" cy="15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5363" name="Picture 35" descr="2Packet_Cut3Parts0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51338" y="1862139"/>
            <a:ext cx="844550" cy="15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5364" name="Picture 36" descr="2Packet_Cut3Parts0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59450" y="2233614"/>
            <a:ext cx="844550" cy="15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5365" name="Picture 37" descr="2Packet_Cut3Parts0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61038" y="2247900"/>
            <a:ext cx="844550" cy="153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5366" name="Picture 38" descr="2Packet_Cut3Parts0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594600" y="3509964"/>
            <a:ext cx="844550" cy="15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5367" name="Picture 39" descr="2Packet_Cut3Parts0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40425" y="2914650"/>
            <a:ext cx="844550" cy="153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5368" name="Picture 40" descr="2Packet_Cut3Parts0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54713" y="2928939"/>
            <a:ext cx="844550" cy="15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5369" name="Picture 41" descr="2Packet_Cut3Parts0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27725" y="2922589"/>
            <a:ext cx="844550" cy="15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5370" name="Picture 42" descr="2Packet_Cut3Parts0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42013" y="2913064"/>
            <a:ext cx="844550" cy="15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5371" name="Picture 43" descr="2Packet_Cut3Parts0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67388" y="2519364"/>
            <a:ext cx="844550" cy="15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5372" name="Picture 44" descr="2Packet_Cut3Parts0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67388" y="2505075"/>
            <a:ext cx="844550" cy="153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5373" name="Picture 45" descr="2Packet_Cut3Parts0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67388" y="2520950"/>
            <a:ext cx="844550" cy="153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5374" name="Picture 46" descr="2Packet_Cut3Parts0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83263" y="2520950"/>
            <a:ext cx="844550" cy="153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6" name="Group 47"/>
          <p:cNvGrpSpPr>
            <a:grpSpLocks/>
          </p:cNvGrpSpPr>
          <p:nvPr/>
        </p:nvGrpSpPr>
        <p:grpSpPr bwMode="auto">
          <a:xfrm>
            <a:off x="2971801" y="1257301"/>
            <a:ext cx="6073775" cy="3236913"/>
            <a:chOff x="960" y="864"/>
            <a:chExt cx="3826" cy="2039"/>
          </a:xfrm>
        </p:grpSpPr>
        <p:sp>
          <p:nvSpPr>
            <p:cNvPr id="355376" name="Oval 48"/>
            <p:cNvSpPr>
              <a:spLocks noChangeArrowheads="1"/>
            </p:cNvSpPr>
            <p:nvPr/>
          </p:nvSpPr>
          <p:spPr bwMode="auto">
            <a:xfrm>
              <a:off x="960" y="1031"/>
              <a:ext cx="3826" cy="1763"/>
            </a:xfrm>
            <a:prstGeom prst="ellipse">
              <a:avLst/>
            </a:prstGeom>
            <a:gradFill rotWithShape="1">
              <a:gsLst>
                <a:gs pos="0">
                  <a:srgbClr val="FFFFFF"/>
                </a:gs>
                <a:gs pos="100000">
                  <a:srgbClr val="CFE1C2"/>
                </a:gs>
              </a:gsLst>
              <a:lin ang="18900000" scaled="1"/>
            </a:gradFill>
            <a:ln w="9525" algn="ctr">
              <a:noFill/>
              <a:round/>
              <a:headEnd/>
              <a:tailEnd/>
            </a:ln>
            <a:effectLst>
              <a:outerShdw dist="53882" dir="2700000" algn="ctr" rotWithShape="0">
                <a:schemeClr val="bg2"/>
              </a:outerShdw>
            </a:effectLst>
          </p:spPr>
          <p:txBody>
            <a:bodyPr lIns="0" tIns="0" rIns="0" bIns="0"/>
            <a:lstStyle/>
            <a:p>
              <a:pPr marL="342900" indent="-342900">
                <a:spcBef>
                  <a:spcPct val="20000"/>
                </a:spcBef>
                <a:buClr>
                  <a:schemeClr val="folHlink"/>
                </a:buClr>
                <a:buSzPct val="90000"/>
                <a:defRPr/>
              </a:pPr>
              <a:r>
                <a:rPr kumimoji="1" lang="en-US" sz="2000"/>
                <a:t>                                                          </a:t>
              </a:r>
            </a:p>
          </p:txBody>
        </p:sp>
        <p:pic>
          <p:nvPicPr>
            <p:cNvPr id="15405" name="Picture 49" descr="Server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99" y="1902"/>
              <a:ext cx="628" cy="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406" name="Picture 50" descr="Computer_DesktopComputerSansKeyboard0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04" y="929"/>
              <a:ext cx="531" cy="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407" name="Picture 51" descr="Computer_DesktopComputerSansKeyboard0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18" y="2240"/>
              <a:ext cx="532" cy="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408" name="Picture 52" descr="Computer_DesktopComputerSansKeyboard0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85" y="1934"/>
              <a:ext cx="532" cy="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409" name="Picture 53" descr="Server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08" y="864"/>
              <a:ext cx="628" cy="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55382" name="AutoShape 54"/>
          <p:cNvSpPr>
            <a:spLocks noChangeArrowheads="1"/>
          </p:cNvSpPr>
          <p:nvPr/>
        </p:nvSpPr>
        <p:spPr bwMode="auto">
          <a:xfrm>
            <a:off x="8824913" y="3211513"/>
            <a:ext cx="823912" cy="576262"/>
          </a:xfrm>
          <a:prstGeom prst="roundRect">
            <a:avLst>
              <a:gd name="adj" fmla="val 4167"/>
            </a:avLst>
          </a:prstGeom>
          <a:solidFill>
            <a:schemeClr val="bg1"/>
          </a:solidFill>
          <a:ln w="9525" algn="ctr">
            <a:solidFill>
              <a:srgbClr val="4D4D4D"/>
            </a:solidFill>
            <a:round/>
            <a:headEnd/>
            <a:tailEnd/>
          </a:ln>
          <a:effectLst>
            <a:outerShdw dist="35921" dir="2700000" algn="ctr" rotWithShape="0">
              <a:srgbClr val="AFAFAF"/>
            </a:outerShdw>
          </a:effectLst>
        </p:spPr>
        <p:txBody>
          <a:bodyPr wrap="none" anchor="ctr"/>
          <a:lstStyle/>
          <a:p>
            <a:pPr>
              <a:defRPr/>
            </a:pPr>
            <a:r>
              <a:rPr lang="en-US">
                <a:latin typeface="Arial Narrow" pitchFamily="34" charset="0"/>
              </a:rPr>
              <a:t>DHCP </a:t>
            </a:r>
            <a:br>
              <a:rPr lang="en-US">
                <a:latin typeface="Arial Narrow" pitchFamily="34" charset="0"/>
              </a:rPr>
            </a:br>
            <a:r>
              <a:rPr lang="en-US">
                <a:latin typeface="Arial Narrow" pitchFamily="34" charset="0"/>
              </a:rPr>
              <a:t>Client</a:t>
            </a:r>
          </a:p>
        </p:txBody>
      </p:sp>
      <p:sp>
        <p:nvSpPr>
          <p:cNvPr id="355383" name="AutoShape 55"/>
          <p:cNvSpPr>
            <a:spLocks noChangeArrowheads="1"/>
          </p:cNvSpPr>
          <p:nvPr/>
        </p:nvSpPr>
        <p:spPr bwMode="auto">
          <a:xfrm>
            <a:off x="2249488" y="3149601"/>
            <a:ext cx="882650" cy="563563"/>
          </a:xfrm>
          <a:prstGeom prst="roundRect">
            <a:avLst>
              <a:gd name="adj" fmla="val 4167"/>
            </a:avLst>
          </a:prstGeom>
          <a:solidFill>
            <a:schemeClr val="bg1"/>
          </a:solidFill>
          <a:ln w="9525">
            <a:solidFill>
              <a:srgbClr val="4D4D4D"/>
            </a:solidFill>
            <a:round/>
            <a:headEnd/>
            <a:tailEnd/>
          </a:ln>
          <a:effectLst>
            <a:outerShdw dist="35921" dir="2700000" algn="ctr" rotWithShape="0">
              <a:srgbClr val="AFAFAF"/>
            </a:outerShdw>
          </a:effectLst>
        </p:spPr>
        <p:txBody>
          <a:bodyPr wrap="none" anchor="ctr"/>
          <a:lstStyle/>
          <a:p>
            <a:pPr>
              <a:defRPr/>
            </a:pPr>
            <a:r>
              <a:rPr lang="en-US">
                <a:latin typeface="Arial Narrow" pitchFamily="34" charset="0"/>
              </a:rPr>
              <a:t>DHCP </a:t>
            </a:r>
            <a:br>
              <a:rPr lang="en-US">
                <a:latin typeface="Arial Narrow" pitchFamily="34" charset="0"/>
              </a:rPr>
            </a:br>
            <a:r>
              <a:rPr lang="en-US">
                <a:latin typeface="Arial Narrow" pitchFamily="34" charset="0"/>
              </a:rPr>
              <a:t>Server1</a:t>
            </a:r>
          </a:p>
        </p:txBody>
      </p:sp>
      <p:sp>
        <p:nvSpPr>
          <p:cNvPr id="355384" name="AutoShape 56"/>
          <p:cNvSpPr>
            <a:spLocks noChangeArrowheads="1"/>
          </p:cNvSpPr>
          <p:nvPr/>
        </p:nvSpPr>
        <p:spPr bwMode="auto">
          <a:xfrm>
            <a:off x="3189288" y="1473201"/>
            <a:ext cx="882650" cy="563563"/>
          </a:xfrm>
          <a:prstGeom prst="roundRect">
            <a:avLst>
              <a:gd name="adj" fmla="val 4167"/>
            </a:avLst>
          </a:prstGeom>
          <a:solidFill>
            <a:schemeClr val="bg1"/>
          </a:solidFill>
          <a:ln w="9525">
            <a:solidFill>
              <a:srgbClr val="4D4D4D"/>
            </a:solidFill>
            <a:round/>
            <a:headEnd/>
            <a:tailEnd/>
          </a:ln>
          <a:effectLst>
            <a:outerShdw dist="35921" dir="2700000" algn="ctr" rotWithShape="0">
              <a:srgbClr val="AFAFAF"/>
            </a:outerShdw>
          </a:effectLst>
        </p:spPr>
        <p:txBody>
          <a:bodyPr wrap="none" anchor="ctr"/>
          <a:lstStyle/>
          <a:p>
            <a:pPr>
              <a:defRPr/>
            </a:pPr>
            <a:r>
              <a:rPr lang="en-US">
                <a:latin typeface="Arial Narrow" pitchFamily="34" charset="0"/>
              </a:rPr>
              <a:t>DHCP </a:t>
            </a:r>
            <a:br>
              <a:rPr lang="en-US">
                <a:latin typeface="Arial Narrow" pitchFamily="34" charset="0"/>
              </a:rPr>
            </a:br>
            <a:r>
              <a:rPr lang="en-US">
                <a:latin typeface="Arial Narrow" pitchFamily="34" charset="0"/>
              </a:rPr>
              <a:t>Server2</a:t>
            </a:r>
          </a:p>
        </p:txBody>
      </p:sp>
    </p:spTree>
    <p:extLst>
      <p:ext uri="{BB962C8B-B14F-4D97-AF65-F5344CB8AC3E}">
        <p14:creationId xmlns:p14="http://schemas.microsoft.com/office/powerpoint/2010/main" val="231429096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nodeType="afterGroup">
                            <p:stCondLst>
                              <p:cond delay="500"/>
                            </p:stCondLst>
                            <p:childTnLst>
                              <p:par>
                                <p:cTn id="9" presetID="1" presetClass="entr" presetSubtype="0" fill="hold" nodeType="afterEffect">
                                  <p:stCondLst>
                                    <p:cond delay="0"/>
                                  </p:stCondLst>
                                  <p:childTnLst>
                                    <p:set>
                                      <p:cBhvr>
                                        <p:cTn id="10" dur="1" fill="hold">
                                          <p:stCondLst>
                                            <p:cond delay="499"/>
                                          </p:stCondLst>
                                        </p:cTn>
                                        <p:tgtEl>
                                          <p:spTgt spid="355338"/>
                                        </p:tgtEl>
                                        <p:attrNameLst>
                                          <p:attrName>style.visibility</p:attrName>
                                        </p:attrNameLst>
                                      </p:cBhvr>
                                      <p:to>
                                        <p:strVal val="visible"/>
                                      </p:to>
                                    </p:set>
                                  </p:childTnLst>
                                </p:cTn>
                              </p:par>
                            </p:childTnLst>
                          </p:cTn>
                        </p:par>
                        <p:par>
                          <p:cTn id="11" fill="hold" nodeType="afterGroup">
                            <p:stCondLst>
                              <p:cond delay="1000"/>
                            </p:stCondLst>
                            <p:childTnLst>
                              <p:par>
                                <p:cTn id="12" presetID="1" presetClass="entr" presetSubtype="0" fill="hold" nodeType="afterEffect">
                                  <p:stCondLst>
                                    <p:cond delay="0"/>
                                  </p:stCondLst>
                                  <p:childTnLst>
                                    <p:set>
                                      <p:cBhvr>
                                        <p:cTn id="13" dur="1" fill="hold">
                                          <p:stCondLst>
                                            <p:cond delay="499"/>
                                          </p:stCondLst>
                                        </p:cTn>
                                        <p:tgtEl>
                                          <p:spTgt spid="355354"/>
                                        </p:tgtEl>
                                        <p:attrNameLst>
                                          <p:attrName>style.visibility</p:attrName>
                                        </p:attrNameLst>
                                      </p:cBhvr>
                                      <p:to>
                                        <p:strVal val="visible"/>
                                      </p:to>
                                    </p:set>
                                  </p:childTnLst>
                                </p:cTn>
                              </p:par>
                            </p:childTnLst>
                          </p:cTn>
                        </p:par>
                        <p:par>
                          <p:cTn id="14" fill="hold" nodeType="afterGroup">
                            <p:stCondLst>
                              <p:cond delay="1500"/>
                            </p:stCondLst>
                            <p:childTnLst>
                              <p:par>
                                <p:cTn id="15" presetID="1" presetClass="entr" presetSubtype="0" fill="hold" nodeType="afterEffect">
                                  <p:stCondLst>
                                    <p:cond delay="0"/>
                                  </p:stCondLst>
                                  <p:childTnLst>
                                    <p:set>
                                      <p:cBhvr>
                                        <p:cTn id="16" dur="1" fill="hold">
                                          <p:stCondLst>
                                            <p:cond delay="499"/>
                                          </p:stCondLst>
                                        </p:cTn>
                                        <p:tgtEl>
                                          <p:spTgt spid="355359"/>
                                        </p:tgtEl>
                                        <p:attrNameLst>
                                          <p:attrName>style.visibility</p:attrName>
                                        </p:attrNameLst>
                                      </p:cBhvr>
                                      <p:to>
                                        <p:strVal val="visible"/>
                                      </p:to>
                                    </p:set>
                                  </p:childTnLst>
                                </p:cTn>
                              </p:par>
                            </p:childTnLst>
                          </p:cTn>
                        </p:par>
                        <p:par>
                          <p:cTn id="17" fill="hold" nodeType="afterGroup">
                            <p:stCondLst>
                              <p:cond delay="2000"/>
                            </p:stCondLst>
                            <p:childTnLst>
                              <p:par>
                                <p:cTn id="18" presetID="1" presetClass="entr" presetSubtype="0" fill="hold" nodeType="afterEffect">
                                  <p:stCondLst>
                                    <p:cond delay="0"/>
                                  </p:stCondLst>
                                  <p:childTnLst>
                                    <p:set>
                                      <p:cBhvr>
                                        <p:cTn id="19" dur="1" fill="hold">
                                          <p:stCondLst>
                                            <p:cond delay="499"/>
                                          </p:stCondLst>
                                        </p:cTn>
                                        <p:tgtEl>
                                          <p:spTgt spid="355361"/>
                                        </p:tgtEl>
                                        <p:attrNameLst>
                                          <p:attrName>style.visibility</p:attrName>
                                        </p:attrNameLst>
                                      </p:cBhvr>
                                      <p:to>
                                        <p:strVal val="visible"/>
                                      </p:to>
                                    </p:set>
                                  </p:childTnLst>
                                </p:cTn>
                              </p:par>
                            </p:childTnLst>
                          </p:cTn>
                        </p:par>
                        <p:par>
                          <p:cTn id="20" fill="hold" nodeType="afterGroup">
                            <p:stCondLst>
                              <p:cond delay="2500"/>
                            </p:stCondLst>
                            <p:childTnLst>
                              <p:par>
                                <p:cTn id="21" presetID="22" presetClass="entr" presetSubtype="8" fill="hold"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wipe(left)">
                                      <p:cBhvr>
                                        <p:cTn id="23" dur="500"/>
                                        <p:tgtEl>
                                          <p:spTgt spid="3"/>
                                        </p:tgtEl>
                                      </p:cBhvr>
                                    </p:animEffect>
                                  </p:childTnLst>
                                </p:cTn>
                              </p:par>
                            </p:childTnLst>
                          </p:cTn>
                        </p:par>
                        <p:par>
                          <p:cTn id="24" fill="hold" nodeType="afterGroup">
                            <p:stCondLst>
                              <p:cond delay="3000"/>
                            </p:stCondLst>
                            <p:childTnLst>
                              <p:par>
                                <p:cTn id="25" presetID="1" presetClass="entr" presetSubtype="0" fill="hold" nodeType="afterEffect">
                                  <p:stCondLst>
                                    <p:cond delay="0"/>
                                  </p:stCondLst>
                                  <p:childTnLst>
                                    <p:set>
                                      <p:cBhvr>
                                        <p:cTn id="26" dur="1" fill="hold">
                                          <p:stCondLst>
                                            <p:cond delay="499"/>
                                          </p:stCondLst>
                                        </p:cTn>
                                        <p:tgtEl>
                                          <p:spTgt spid="355363"/>
                                        </p:tgtEl>
                                        <p:attrNameLst>
                                          <p:attrName>style.visibility</p:attrName>
                                        </p:attrNameLst>
                                      </p:cBhvr>
                                      <p:to>
                                        <p:strVal val="visible"/>
                                      </p:to>
                                    </p:set>
                                  </p:childTnLst>
                                </p:cTn>
                              </p:par>
                            </p:childTnLst>
                          </p:cTn>
                        </p:par>
                        <p:par>
                          <p:cTn id="27" fill="hold" nodeType="afterGroup">
                            <p:stCondLst>
                              <p:cond delay="3500"/>
                            </p:stCondLst>
                            <p:childTnLst>
                              <p:par>
                                <p:cTn id="28" presetID="1" presetClass="entr" presetSubtype="0" fill="hold" nodeType="afterEffect">
                                  <p:stCondLst>
                                    <p:cond delay="0"/>
                                  </p:stCondLst>
                                  <p:childTnLst>
                                    <p:set>
                                      <p:cBhvr>
                                        <p:cTn id="29" dur="1" fill="hold">
                                          <p:stCondLst>
                                            <p:cond delay="499"/>
                                          </p:stCondLst>
                                        </p:cTn>
                                        <p:tgtEl>
                                          <p:spTgt spid="355358"/>
                                        </p:tgtEl>
                                        <p:attrNameLst>
                                          <p:attrName>style.visibility</p:attrName>
                                        </p:attrNameLst>
                                      </p:cBhvr>
                                      <p:to>
                                        <p:strVal val="visible"/>
                                      </p:to>
                                    </p:set>
                                  </p:childTnLst>
                                </p:cTn>
                              </p:par>
                            </p:childTnLst>
                          </p:cTn>
                        </p:par>
                        <p:par>
                          <p:cTn id="30" fill="hold" nodeType="afterGroup">
                            <p:stCondLst>
                              <p:cond delay="4000"/>
                            </p:stCondLst>
                            <p:childTnLst>
                              <p:par>
                                <p:cTn id="31" presetID="1" presetClass="entr" presetSubtype="0" fill="hold" nodeType="afterEffect">
                                  <p:stCondLst>
                                    <p:cond delay="0"/>
                                  </p:stCondLst>
                                  <p:childTnLst>
                                    <p:set>
                                      <p:cBhvr>
                                        <p:cTn id="32" dur="1" fill="hold">
                                          <p:stCondLst>
                                            <p:cond delay="499"/>
                                          </p:stCondLst>
                                        </p:cTn>
                                        <p:tgtEl>
                                          <p:spTgt spid="355352"/>
                                        </p:tgtEl>
                                        <p:attrNameLst>
                                          <p:attrName>style.visibility</p:attrName>
                                        </p:attrNameLst>
                                      </p:cBhvr>
                                      <p:to>
                                        <p:strVal val="visible"/>
                                      </p:to>
                                    </p:set>
                                  </p:childTnLst>
                                </p:cTn>
                              </p:par>
                            </p:childTnLst>
                          </p:cTn>
                        </p:par>
                        <p:par>
                          <p:cTn id="33" fill="hold" nodeType="afterGroup">
                            <p:stCondLst>
                              <p:cond delay="4500"/>
                            </p:stCondLst>
                            <p:childTnLst>
                              <p:par>
                                <p:cTn id="34" presetID="1" presetClass="entr" presetSubtype="0" fill="hold" nodeType="afterEffect">
                                  <p:stCondLst>
                                    <p:cond delay="0"/>
                                  </p:stCondLst>
                                  <p:childTnLst>
                                    <p:set>
                                      <p:cBhvr>
                                        <p:cTn id="35" dur="1" fill="hold">
                                          <p:stCondLst>
                                            <p:cond delay="499"/>
                                          </p:stCondLst>
                                        </p:cTn>
                                        <p:tgtEl>
                                          <p:spTgt spid="355362"/>
                                        </p:tgtEl>
                                        <p:attrNameLst>
                                          <p:attrName>style.visibility</p:attrName>
                                        </p:attrNameLst>
                                      </p:cBhvr>
                                      <p:to>
                                        <p:strVal val="visible"/>
                                      </p:to>
                                    </p:set>
                                  </p:childTnLst>
                                </p:cTn>
                              </p:par>
                            </p:childTnLst>
                          </p:cTn>
                        </p:par>
                        <p:par>
                          <p:cTn id="36" fill="hold" nodeType="afterGroup">
                            <p:stCondLst>
                              <p:cond delay="5000"/>
                            </p:stCondLst>
                            <p:childTnLst>
                              <p:par>
                                <p:cTn id="37" presetID="1" presetClass="entr" presetSubtype="0" fill="hold" nodeType="afterEffect">
                                  <p:stCondLst>
                                    <p:cond delay="0"/>
                                  </p:stCondLst>
                                  <p:childTnLst>
                                    <p:set>
                                      <p:cBhvr>
                                        <p:cTn id="38" dur="1" fill="hold">
                                          <p:stCondLst>
                                            <p:cond delay="499"/>
                                          </p:stCondLst>
                                        </p:cTn>
                                        <p:tgtEl>
                                          <p:spTgt spid="355364"/>
                                        </p:tgtEl>
                                        <p:attrNameLst>
                                          <p:attrName>style.visibility</p:attrName>
                                        </p:attrNameLst>
                                      </p:cBhvr>
                                      <p:to>
                                        <p:strVal val="visible"/>
                                      </p:to>
                                    </p:set>
                                  </p:childTnLst>
                                </p:cTn>
                              </p:par>
                            </p:childTnLst>
                          </p:cTn>
                        </p:par>
                        <p:par>
                          <p:cTn id="39" fill="hold" nodeType="afterGroup">
                            <p:stCondLst>
                              <p:cond delay="5500"/>
                            </p:stCondLst>
                            <p:childTnLst>
                              <p:par>
                                <p:cTn id="40" presetID="1" presetClass="entr" presetSubtype="0" fill="hold" nodeType="afterEffect">
                                  <p:stCondLst>
                                    <p:cond delay="0"/>
                                  </p:stCondLst>
                                  <p:childTnLst>
                                    <p:set>
                                      <p:cBhvr>
                                        <p:cTn id="41" dur="1" fill="hold">
                                          <p:stCondLst>
                                            <p:cond delay="499"/>
                                          </p:stCondLst>
                                        </p:cTn>
                                        <p:tgtEl>
                                          <p:spTgt spid="355365"/>
                                        </p:tgtEl>
                                        <p:attrNameLst>
                                          <p:attrName>style.visibility</p:attrName>
                                        </p:attrNameLst>
                                      </p:cBhvr>
                                      <p:to>
                                        <p:strVal val="visible"/>
                                      </p:to>
                                    </p:set>
                                  </p:childTnLst>
                                </p:cTn>
                              </p:par>
                            </p:childTnLst>
                          </p:cTn>
                        </p:par>
                        <p:par>
                          <p:cTn id="42" fill="hold" nodeType="afterGroup">
                            <p:stCondLst>
                              <p:cond delay="6000"/>
                            </p:stCondLst>
                            <p:childTnLst>
                              <p:par>
                                <p:cTn id="43" presetID="1" presetClass="entr" presetSubtype="0" fill="hold" nodeType="afterEffect">
                                  <p:stCondLst>
                                    <p:cond delay="0"/>
                                  </p:stCondLst>
                                  <p:childTnLst>
                                    <p:set>
                                      <p:cBhvr>
                                        <p:cTn id="44" dur="1" fill="hold">
                                          <p:stCondLst>
                                            <p:cond delay="499"/>
                                          </p:stCondLst>
                                        </p:cTn>
                                        <p:tgtEl>
                                          <p:spTgt spid="355353"/>
                                        </p:tgtEl>
                                        <p:attrNameLst>
                                          <p:attrName>style.visibility</p:attrName>
                                        </p:attrNameLst>
                                      </p:cBhvr>
                                      <p:to>
                                        <p:strVal val="visible"/>
                                      </p:to>
                                    </p:set>
                                  </p:childTnLst>
                                </p:cTn>
                              </p:par>
                            </p:childTnLst>
                          </p:cTn>
                        </p:par>
                        <p:par>
                          <p:cTn id="45" fill="hold" nodeType="afterGroup">
                            <p:stCondLst>
                              <p:cond delay="6500"/>
                            </p:stCondLst>
                            <p:childTnLst>
                              <p:par>
                                <p:cTn id="46" presetID="1" presetClass="entr" presetSubtype="0" fill="hold" nodeType="afterEffect">
                                  <p:stCondLst>
                                    <p:cond delay="0"/>
                                  </p:stCondLst>
                                  <p:childTnLst>
                                    <p:set>
                                      <p:cBhvr>
                                        <p:cTn id="47" dur="1" fill="hold">
                                          <p:stCondLst>
                                            <p:cond delay="499"/>
                                          </p:stCondLst>
                                        </p:cTn>
                                        <p:tgtEl>
                                          <p:spTgt spid="355356"/>
                                        </p:tgtEl>
                                        <p:attrNameLst>
                                          <p:attrName>style.visibility</p:attrName>
                                        </p:attrNameLst>
                                      </p:cBhvr>
                                      <p:to>
                                        <p:strVal val="visible"/>
                                      </p:to>
                                    </p:set>
                                  </p:childTnLst>
                                </p:cTn>
                              </p:par>
                            </p:childTnLst>
                          </p:cTn>
                        </p:par>
                        <p:par>
                          <p:cTn id="48" fill="hold" nodeType="afterGroup">
                            <p:stCondLst>
                              <p:cond delay="7000"/>
                            </p:stCondLst>
                            <p:childTnLst>
                              <p:par>
                                <p:cTn id="49" presetID="1" presetClass="entr" presetSubtype="0" fill="hold" nodeType="afterEffect">
                                  <p:stCondLst>
                                    <p:cond delay="0"/>
                                  </p:stCondLst>
                                  <p:childTnLst>
                                    <p:set>
                                      <p:cBhvr>
                                        <p:cTn id="50" dur="1" fill="hold">
                                          <p:stCondLst>
                                            <p:cond delay="499"/>
                                          </p:stCondLst>
                                        </p:cTn>
                                        <p:tgtEl>
                                          <p:spTgt spid="355357"/>
                                        </p:tgtEl>
                                        <p:attrNameLst>
                                          <p:attrName>style.visibility</p:attrName>
                                        </p:attrNameLst>
                                      </p:cBhvr>
                                      <p:to>
                                        <p:strVal val="visible"/>
                                      </p:to>
                                    </p:set>
                                  </p:childTnLst>
                                </p:cTn>
                              </p:par>
                            </p:childTnLst>
                          </p:cTn>
                        </p:par>
                        <p:par>
                          <p:cTn id="51" fill="hold" nodeType="afterGroup">
                            <p:stCondLst>
                              <p:cond delay="7500"/>
                            </p:stCondLst>
                            <p:childTnLst>
                              <p:par>
                                <p:cTn id="52" presetID="1" presetClass="entr" presetSubtype="0" fill="hold" nodeType="afterEffect">
                                  <p:stCondLst>
                                    <p:cond delay="0"/>
                                  </p:stCondLst>
                                  <p:childTnLst>
                                    <p:set>
                                      <p:cBhvr>
                                        <p:cTn id="53" dur="1" fill="hold">
                                          <p:stCondLst>
                                            <p:cond delay="499"/>
                                          </p:stCondLst>
                                        </p:cTn>
                                        <p:tgtEl>
                                          <p:spTgt spid="355360"/>
                                        </p:tgtEl>
                                        <p:attrNameLst>
                                          <p:attrName>style.visibility</p:attrName>
                                        </p:attrNameLst>
                                      </p:cBhvr>
                                      <p:to>
                                        <p:strVal val="visible"/>
                                      </p:to>
                                    </p:set>
                                  </p:childTnLst>
                                </p:cTn>
                              </p:par>
                            </p:childTnLst>
                          </p:cTn>
                        </p:par>
                        <p:par>
                          <p:cTn id="54" fill="hold" nodeType="afterGroup">
                            <p:stCondLst>
                              <p:cond delay="8000"/>
                            </p:stCondLst>
                            <p:childTnLst>
                              <p:par>
                                <p:cTn id="55" presetID="22" presetClass="entr" presetSubtype="8" fill="hold" nodeType="afterEffect">
                                  <p:stCondLst>
                                    <p:cond delay="0"/>
                                  </p:stCondLst>
                                  <p:childTnLst>
                                    <p:set>
                                      <p:cBhvr>
                                        <p:cTn id="56" dur="1" fill="hold">
                                          <p:stCondLst>
                                            <p:cond delay="0"/>
                                          </p:stCondLst>
                                        </p:cTn>
                                        <p:tgtEl>
                                          <p:spTgt spid="4"/>
                                        </p:tgtEl>
                                        <p:attrNameLst>
                                          <p:attrName>style.visibility</p:attrName>
                                        </p:attrNameLst>
                                      </p:cBhvr>
                                      <p:to>
                                        <p:strVal val="visible"/>
                                      </p:to>
                                    </p:set>
                                    <p:animEffect transition="in" filter="wipe(left)">
                                      <p:cBhvr>
                                        <p:cTn id="57" dur="500"/>
                                        <p:tgtEl>
                                          <p:spTgt spid="4"/>
                                        </p:tgtEl>
                                      </p:cBhvr>
                                    </p:animEffect>
                                  </p:childTnLst>
                                </p:cTn>
                              </p:par>
                            </p:childTnLst>
                          </p:cTn>
                        </p:par>
                        <p:par>
                          <p:cTn id="58" fill="hold" nodeType="afterGroup">
                            <p:stCondLst>
                              <p:cond delay="8500"/>
                            </p:stCondLst>
                            <p:childTnLst>
                              <p:par>
                                <p:cTn id="59" presetID="1" presetClass="entr" presetSubtype="0" fill="hold" nodeType="afterEffect">
                                  <p:stCondLst>
                                    <p:cond delay="0"/>
                                  </p:stCondLst>
                                  <p:childTnLst>
                                    <p:set>
                                      <p:cBhvr>
                                        <p:cTn id="60" dur="1" fill="hold">
                                          <p:stCondLst>
                                            <p:cond delay="499"/>
                                          </p:stCondLst>
                                        </p:cTn>
                                        <p:tgtEl>
                                          <p:spTgt spid="355366"/>
                                        </p:tgtEl>
                                        <p:attrNameLst>
                                          <p:attrName>style.visibility</p:attrName>
                                        </p:attrNameLst>
                                      </p:cBhvr>
                                      <p:to>
                                        <p:strVal val="visible"/>
                                      </p:to>
                                    </p:set>
                                  </p:childTnLst>
                                </p:cTn>
                              </p:par>
                            </p:childTnLst>
                          </p:cTn>
                        </p:par>
                        <p:par>
                          <p:cTn id="61" fill="hold" nodeType="afterGroup">
                            <p:stCondLst>
                              <p:cond delay="9000"/>
                            </p:stCondLst>
                            <p:childTnLst>
                              <p:par>
                                <p:cTn id="62" presetID="1" presetClass="entr" presetSubtype="0" fill="hold" nodeType="afterEffect">
                                  <p:stCondLst>
                                    <p:cond delay="0"/>
                                  </p:stCondLst>
                                  <p:childTnLst>
                                    <p:set>
                                      <p:cBhvr>
                                        <p:cTn id="63" dur="1" fill="hold">
                                          <p:stCondLst>
                                            <p:cond delay="499"/>
                                          </p:stCondLst>
                                        </p:cTn>
                                        <p:tgtEl>
                                          <p:spTgt spid="355367"/>
                                        </p:tgtEl>
                                        <p:attrNameLst>
                                          <p:attrName>style.visibility</p:attrName>
                                        </p:attrNameLst>
                                      </p:cBhvr>
                                      <p:to>
                                        <p:strVal val="visible"/>
                                      </p:to>
                                    </p:set>
                                  </p:childTnLst>
                                </p:cTn>
                              </p:par>
                            </p:childTnLst>
                          </p:cTn>
                        </p:par>
                        <p:par>
                          <p:cTn id="64" fill="hold" nodeType="afterGroup">
                            <p:stCondLst>
                              <p:cond delay="9500"/>
                            </p:stCondLst>
                            <p:childTnLst>
                              <p:par>
                                <p:cTn id="65" presetID="1" presetClass="entr" presetSubtype="0" fill="hold" nodeType="afterEffect">
                                  <p:stCondLst>
                                    <p:cond delay="0"/>
                                  </p:stCondLst>
                                  <p:childTnLst>
                                    <p:set>
                                      <p:cBhvr>
                                        <p:cTn id="66" dur="1" fill="hold">
                                          <p:stCondLst>
                                            <p:cond delay="499"/>
                                          </p:stCondLst>
                                        </p:cTn>
                                        <p:tgtEl>
                                          <p:spTgt spid="355368"/>
                                        </p:tgtEl>
                                        <p:attrNameLst>
                                          <p:attrName>style.visibility</p:attrName>
                                        </p:attrNameLst>
                                      </p:cBhvr>
                                      <p:to>
                                        <p:strVal val="visible"/>
                                      </p:to>
                                    </p:set>
                                  </p:childTnLst>
                                </p:cTn>
                              </p:par>
                            </p:childTnLst>
                          </p:cTn>
                        </p:par>
                        <p:par>
                          <p:cTn id="67" fill="hold" nodeType="afterGroup">
                            <p:stCondLst>
                              <p:cond delay="10000"/>
                            </p:stCondLst>
                            <p:childTnLst>
                              <p:par>
                                <p:cTn id="68" presetID="1" presetClass="entr" presetSubtype="0" fill="hold" nodeType="afterEffect">
                                  <p:stCondLst>
                                    <p:cond delay="0"/>
                                  </p:stCondLst>
                                  <p:childTnLst>
                                    <p:set>
                                      <p:cBhvr>
                                        <p:cTn id="69" dur="1" fill="hold">
                                          <p:stCondLst>
                                            <p:cond delay="499"/>
                                          </p:stCondLst>
                                        </p:cTn>
                                        <p:tgtEl>
                                          <p:spTgt spid="355369"/>
                                        </p:tgtEl>
                                        <p:attrNameLst>
                                          <p:attrName>style.visibility</p:attrName>
                                        </p:attrNameLst>
                                      </p:cBhvr>
                                      <p:to>
                                        <p:strVal val="visible"/>
                                      </p:to>
                                    </p:set>
                                  </p:childTnLst>
                                </p:cTn>
                              </p:par>
                            </p:childTnLst>
                          </p:cTn>
                        </p:par>
                        <p:par>
                          <p:cTn id="70" fill="hold" nodeType="afterGroup">
                            <p:stCondLst>
                              <p:cond delay="10500"/>
                            </p:stCondLst>
                            <p:childTnLst>
                              <p:par>
                                <p:cTn id="71" presetID="1" presetClass="entr" presetSubtype="0" fill="hold" nodeType="afterEffect">
                                  <p:stCondLst>
                                    <p:cond delay="0"/>
                                  </p:stCondLst>
                                  <p:childTnLst>
                                    <p:set>
                                      <p:cBhvr>
                                        <p:cTn id="72" dur="1" fill="hold">
                                          <p:stCondLst>
                                            <p:cond delay="499"/>
                                          </p:stCondLst>
                                        </p:cTn>
                                        <p:tgtEl>
                                          <p:spTgt spid="355370"/>
                                        </p:tgtEl>
                                        <p:attrNameLst>
                                          <p:attrName>style.visibility</p:attrName>
                                        </p:attrNameLst>
                                      </p:cBhvr>
                                      <p:to>
                                        <p:strVal val="visible"/>
                                      </p:to>
                                    </p:set>
                                  </p:childTnLst>
                                </p:cTn>
                              </p:par>
                            </p:childTnLst>
                          </p:cTn>
                        </p:par>
                        <p:par>
                          <p:cTn id="73" fill="hold" nodeType="afterGroup">
                            <p:stCondLst>
                              <p:cond delay="11000"/>
                            </p:stCondLst>
                            <p:childTnLst>
                              <p:par>
                                <p:cTn id="74" presetID="22" presetClass="entr" presetSubtype="8" fill="hold" nodeType="afterEffect">
                                  <p:stCondLst>
                                    <p:cond delay="0"/>
                                  </p:stCondLst>
                                  <p:childTnLst>
                                    <p:set>
                                      <p:cBhvr>
                                        <p:cTn id="75" dur="1" fill="hold">
                                          <p:stCondLst>
                                            <p:cond delay="0"/>
                                          </p:stCondLst>
                                        </p:cTn>
                                        <p:tgtEl>
                                          <p:spTgt spid="5"/>
                                        </p:tgtEl>
                                        <p:attrNameLst>
                                          <p:attrName>style.visibility</p:attrName>
                                        </p:attrNameLst>
                                      </p:cBhvr>
                                      <p:to>
                                        <p:strVal val="visible"/>
                                      </p:to>
                                    </p:set>
                                    <p:animEffect transition="in" filter="wipe(left)">
                                      <p:cBhvr>
                                        <p:cTn id="76" dur="500"/>
                                        <p:tgtEl>
                                          <p:spTgt spid="5"/>
                                        </p:tgtEl>
                                      </p:cBhvr>
                                    </p:animEffect>
                                  </p:childTnLst>
                                </p:cTn>
                              </p:par>
                            </p:childTnLst>
                          </p:cTn>
                        </p:par>
                        <p:par>
                          <p:cTn id="77" fill="hold" nodeType="afterGroup">
                            <p:stCondLst>
                              <p:cond delay="11500"/>
                            </p:stCondLst>
                            <p:childTnLst>
                              <p:par>
                                <p:cTn id="78" presetID="1" presetClass="entr" presetSubtype="0" fill="hold" nodeType="afterEffect">
                                  <p:stCondLst>
                                    <p:cond delay="0"/>
                                  </p:stCondLst>
                                  <p:childTnLst>
                                    <p:set>
                                      <p:cBhvr>
                                        <p:cTn id="79" dur="1" fill="hold">
                                          <p:stCondLst>
                                            <p:cond delay="499"/>
                                          </p:stCondLst>
                                        </p:cTn>
                                        <p:tgtEl>
                                          <p:spTgt spid="355351"/>
                                        </p:tgtEl>
                                        <p:attrNameLst>
                                          <p:attrName>style.visibility</p:attrName>
                                        </p:attrNameLst>
                                      </p:cBhvr>
                                      <p:to>
                                        <p:strVal val="visible"/>
                                      </p:to>
                                    </p:set>
                                  </p:childTnLst>
                                </p:cTn>
                              </p:par>
                            </p:childTnLst>
                          </p:cTn>
                        </p:par>
                        <p:par>
                          <p:cTn id="80" fill="hold" nodeType="afterGroup">
                            <p:stCondLst>
                              <p:cond delay="12000"/>
                            </p:stCondLst>
                            <p:childTnLst>
                              <p:par>
                                <p:cTn id="81" presetID="1" presetClass="entr" presetSubtype="0" fill="hold" nodeType="afterEffect">
                                  <p:stCondLst>
                                    <p:cond delay="0"/>
                                  </p:stCondLst>
                                  <p:childTnLst>
                                    <p:set>
                                      <p:cBhvr>
                                        <p:cTn id="82" dur="1" fill="hold">
                                          <p:stCondLst>
                                            <p:cond delay="499"/>
                                          </p:stCondLst>
                                        </p:cTn>
                                        <p:tgtEl>
                                          <p:spTgt spid="355371"/>
                                        </p:tgtEl>
                                        <p:attrNameLst>
                                          <p:attrName>style.visibility</p:attrName>
                                        </p:attrNameLst>
                                      </p:cBhvr>
                                      <p:to>
                                        <p:strVal val="visible"/>
                                      </p:to>
                                    </p:set>
                                  </p:childTnLst>
                                </p:cTn>
                              </p:par>
                            </p:childTnLst>
                          </p:cTn>
                        </p:par>
                        <p:par>
                          <p:cTn id="83" fill="hold" nodeType="afterGroup">
                            <p:stCondLst>
                              <p:cond delay="12500"/>
                            </p:stCondLst>
                            <p:childTnLst>
                              <p:par>
                                <p:cTn id="84" presetID="1" presetClass="entr" presetSubtype="0" fill="hold" nodeType="afterEffect">
                                  <p:stCondLst>
                                    <p:cond delay="0"/>
                                  </p:stCondLst>
                                  <p:childTnLst>
                                    <p:set>
                                      <p:cBhvr>
                                        <p:cTn id="85" dur="1" fill="hold">
                                          <p:stCondLst>
                                            <p:cond delay="499"/>
                                          </p:stCondLst>
                                        </p:cTn>
                                        <p:tgtEl>
                                          <p:spTgt spid="355372"/>
                                        </p:tgtEl>
                                        <p:attrNameLst>
                                          <p:attrName>style.visibility</p:attrName>
                                        </p:attrNameLst>
                                      </p:cBhvr>
                                      <p:to>
                                        <p:strVal val="visible"/>
                                      </p:to>
                                    </p:set>
                                  </p:childTnLst>
                                </p:cTn>
                              </p:par>
                            </p:childTnLst>
                          </p:cTn>
                        </p:par>
                        <p:par>
                          <p:cTn id="86" fill="hold" nodeType="afterGroup">
                            <p:stCondLst>
                              <p:cond delay="13000"/>
                            </p:stCondLst>
                            <p:childTnLst>
                              <p:par>
                                <p:cTn id="87" presetID="1" presetClass="entr" presetSubtype="0" fill="hold" nodeType="afterEffect">
                                  <p:stCondLst>
                                    <p:cond delay="0"/>
                                  </p:stCondLst>
                                  <p:childTnLst>
                                    <p:set>
                                      <p:cBhvr>
                                        <p:cTn id="88" dur="1" fill="hold">
                                          <p:stCondLst>
                                            <p:cond delay="499"/>
                                          </p:stCondLst>
                                        </p:cTn>
                                        <p:tgtEl>
                                          <p:spTgt spid="355373"/>
                                        </p:tgtEl>
                                        <p:attrNameLst>
                                          <p:attrName>style.visibility</p:attrName>
                                        </p:attrNameLst>
                                      </p:cBhvr>
                                      <p:to>
                                        <p:strVal val="visible"/>
                                      </p:to>
                                    </p:set>
                                  </p:childTnLst>
                                </p:cTn>
                              </p:par>
                            </p:childTnLst>
                          </p:cTn>
                        </p:par>
                        <p:par>
                          <p:cTn id="89" fill="hold" nodeType="afterGroup">
                            <p:stCondLst>
                              <p:cond delay="13500"/>
                            </p:stCondLst>
                            <p:childTnLst>
                              <p:par>
                                <p:cTn id="90" presetID="1" presetClass="entr" presetSubtype="0" fill="hold" nodeType="afterEffect">
                                  <p:stCondLst>
                                    <p:cond delay="0"/>
                                  </p:stCondLst>
                                  <p:childTnLst>
                                    <p:set>
                                      <p:cBhvr>
                                        <p:cTn id="91" dur="1" fill="hold">
                                          <p:stCondLst>
                                            <p:cond delay="499"/>
                                          </p:stCondLst>
                                        </p:cTn>
                                        <p:tgtEl>
                                          <p:spTgt spid="355374"/>
                                        </p:tgtEl>
                                        <p:attrNameLst>
                                          <p:attrName>style.visibility</p:attrName>
                                        </p:attrNameLst>
                                      </p:cBhvr>
                                      <p:to>
                                        <p:strVal val="visible"/>
                                      </p:to>
                                    </p:set>
                                  </p:childTnLst>
                                </p:cTn>
                              </p:par>
                            </p:childTnLst>
                          </p:cTn>
                        </p:par>
                      </p:childTnLst>
                    </p:cTn>
                  </p:par>
                  <p:par>
                    <p:cTn id="92" fill="hold" nodeType="clickPar">
                      <p:stCondLst>
                        <p:cond delay="indefinite"/>
                      </p:stCondLst>
                      <p:childTnLst>
                        <p:par>
                          <p:cTn id="93" fill="hold" nodeType="withGroup">
                            <p:stCondLst>
                              <p:cond delay="0"/>
                            </p:stCondLst>
                            <p:childTnLst>
                              <p:par>
                                <p:cTn id="94" presetID="1" presetClass="entr" presetSubtype="0" fill="hold" nodeType="clickEffect">
                                  <p:stCondLst>
                                    <p:cond delay="0"/>
                                  </p:stCondLst>
                                  <p:childTnLst>
                                    <p:set>
                                      <p:cBhvr>
                                        <p:cTn id="95" dur="1" fill="hold">
                                          <p:stCondLst>
                                            <p:cond delay="499"/>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Footer Placeholder 3"/>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b="0" smtClean="0"/>
              <a:t>NS&amp;WT</a:t>
            </a:r>
          </a:p>
        </p:txBody>
      </p:sp>
      <p:sp>
        <p:nvSpPr>
          <p:cNvPr id="16387" name="Rectangle 2"/>
          <p:cNvSpPr>
            <a:spLocks noGrp="1" noChangeArrowheads="1"/>
          </p:cNvSpPr>
          <p:nvPr>
            <p:ph type="title"/>
          </p:nvPr>
        </p:nvSpPr>
        <p:spPr/>
        <p:txBody>
          <a:bodyPr/>
          <a:lstStyle/>
          <a:p>
            <a:r>
              <a:rPr lang="en-GB" altLang="en-US" smtClean="0"/>
              <a:t>DHCP</a:t>
            </a:r>
          </a:p>
        </p:txBody>
      </p:sp>
      <p:sp>
        <p:nvSpPr>
          <p:cNvPr id="16388" name="Rectangle 3"/>
          <p:cNvSpPr>
            <a:spLocks noGrp="1" noChangeArrowheads="1"/>
          </p:cNvSpPr>
          <p:nvPr>
            <p:ph type="body" idx="1"/>
          </p:nvPr>
        </p:nvSpPr>
        <p:spPr/>
        <p:txBody>
          <a:bodyPr/>
          <a:lstStyle/>
          <a:p>
            <a:pPr>
              <a:lnSpc>
                <a:spcPct val="90000"/>
              </a:lnSpc>
            </a:pPr>
            <a:r>
              <a:rPr lang="en-GB" altLang="en-US" dirty="0" smtClean="0"/>
              <a:t>Clients obtain network parameters at boot </a:t>
            </a:r>
            <a:r>
              <a:rPr lang="en-GB" altLang="en-US" dirty="0" smtClean="0"/>
              <a:t>time, or whenever required.</a:t>
            </a:r>
            <a:endParaRPr lang="en-GB" altLang="en-US" dirty="0" smtClean="0"/>
          </a:p>
          <a:p>
            <a:pPr>
              <a:lnSpc>
                <a:spcPct val="90000"/>
              </a:lnSpc>
            </a:pPr>
            <a:r>
              <a:rPr lang="en-GB" altLang="en-US" dirty="0" smtClean="0"/>
              <a:t>DHCP Client (host) boots and </a:t>
            </a:r>
            <a:r>
              <a:rPr lang="en-GB" altLang="en-US" dirty="0" smtClean="0"/>
              <a:t>enters the </a:t>
            </a:r>
            <a:r>
              <a:rPr lang="en-GB" altLang="en-US" b="1" dirty="0" smtClean="0"/>
              <a:t>initialisation</a:t>
            </a:r>
            <a:r>
              <a:rPr lang="en-GB" altLang="en-US" dirty="0" smtClean="0"/>
              <a:t> </a:t>
            </a:r>
            <a:r>
              <a:rPr lang="en-GB" altLang="en-US" dirty="0" smtClean="0"/>
              <a:t>state.</a:t>
            </a:r>
            <a:endParaRPr lang="en-GB" altLang="en-US" dirty="0" smtClean="0"/>
          </a:p>
          <a:p>
            <a:pPr>
              <a:lnSpc>
                <a:spcPct val="90000"/>
              </a:lnSpc>
            </a:pPr>
            <a:r>
              <a:rPr lang="en-GB" altLang="en-US" dirty="0" smtClean="0"/>
              <a:t>Sends DHCP Discover broadcast message and enters </a:t>
            </a:r>
            <a:r>
              <a:rPr lang="en-GB" altLang="en-US" b="1" dirty="0" smtClean="0"/>
              <a:t>select</a:t>
            </a:r>
            <a:r>
              <a:rPr lang="en-GB" altLang="en-US" dirty="0" smtClean="0"/>
              <a:t> </a:t>
            </a:r>
            <a:r>
              <a:rPr lang="en-GB" altLang="en-US" dirty="0" smtClean="0"/>
              <a:t>state.</a:t>
            </a:r>
          </a:p>
          <a:p>
            <a:pPr lvl="1">
              <a:lnSpc>
                <a:spcPct val="90000"/>
              </a:lnSpc>
            </a:pPr>
            <a:r>
              <a:rPr lang="en-GB" altLang="en-US" dirty="0" smtClean="0"/>
              <a:t>Why a broadcast?</a:t>
            </a:r>
            <a:endParaRPr lang="en-GB" altLang="en-US" dirty="0" smtClean="0"/>
          </a:p>
          <a:p>
            <a:pPr>
              <a:lnSpc>
                <a:spcPct val="90000"/>
              </a:lnSpc>
            </a:pPr>
            <a:r>
              <a:rPr lang="en-GB" altLang="en-US" dirty="0" smtClean="0"/>
              <a:t>Receives DHCP Offer responses from DHCP server</a:t>
            </a:r>
          </a:p>
          <a:p>
            <a:pPr>
              <a:lnSpc>
                <a:spcPct val="90000"/>
              </a:lnSpc>
            </a:pPr>
            <a:r>
              <a:rPr lang="en-GB" altLang="en-US" dirty="0" smtClean="0"/>
              <a:t>Selects first offer and negotiates lease time by sending the DHCP server a DHCP Request packet and entering the </a:t>
            </a:r>
            <a:r>
              <a:rPr lang="en-GB" altLang="en-US" b="1" dirty="0" smtClean="0"/>
              <a:t>request</a:t>
            </a:r>
            <a:r>
              <a:rPr lang="en-GB" altLang="en-US" dirty="0" smtClean="0"/>
              <a:t> state</a:t>
            </a:r>
          </a:p>
          <a:p>
            <a:pPr>
              <a:lnSpc>
                <a:spcPct val="90000"/>
              </a:lnSpc>
            </a:pPr>
            <a:r>
              <a:rPr lang="en-GB" altLang="en-US" dirty="0" smtClean="0"/>
              <a:t>DHCP Server maintains lease – keeps track of IP addresses.</a:t>
            </a:r>
          </a:p>
          <a:p>
            <a:pPr>
              <a:lnSpc>
                <a:spcPct val="90000"/>
              </a:lnSpc>
            </a:pPr>
            <a:r>
              <a:rPr lang="en-GB" altLang="en-US" dirty="0" smtClean="0"/>
              <a:t>If server is happy it sends a DHCP </a:t>
            </a:r>
            <a:r>
              <a:rPr lang="en-GB" altLang="en-US" dirty="0" err="1" smtClean="0"/>
              <a:t>Ack</a:t>
            </a:r>
            <a:r>
              <a:rPr lang="en-GB" altLang="en-US" dirty="0" smtClean="0"/>
              <a:t> to acknowledge the request – and assign client an IP address</a:t>
            </a:r>
          </a:p>
          <a:p>
            <a:pPr>
              <a:lnSpc>
                <a:spcPct val="90000"/>
              </a:lnSpc>
            </a:pPr>
            <a:r>
              <a:rPr lang="en-GB" altLang="en-US" dirty="0" smtClean="0"/>
              <a:t>Client enters the </a:t>
            </a:r>
            <a:r>
              <a:rPr lang="en-GB" altLang="en-US" b="1" dirty="0" smtClean="0"/>
              <a:t>bound</a:t>
            </a:r>
            <a:r>
              <a:rPr lang="en-GB" altLang="en-US" dirty="0" smtClean="0"/>
              <a:t> state</a:t>
            </a:r>
          </a:p>
        </p:txBody>
      </p:sp>
    </p:spTree>
    <p:extLst>
      <p:ext uri="{BB962C8B-B14F-4D97-AF65-F5344CB8AC3E}">
        <p14:creationId xmlns:p14="http://schemas.microsoft.com/office/powerpoint/2010/main" val="88751430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Footer Placeholder 3"/>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b="0" smtClean="0"/>
              <a:t>NS&amp;WT</a:t>
            </a:r>
          </a:p>
        </p:txBody>
      </p:sp>
      <p:sp>
        <p:nvSpPr>
          <p:cNvPr id="17411" name="Rectangle 1026"/>
          <p:cNvSpPr>
            <a:spLocks noGrp="1" noChangeArrowheads="1"/>
          </p:cNvSpPr>
          <p:nvPr>
            <p:ph type="title"/>
          </p:nvPr>
        </p:nvSpPr>
        <p:spPr/>
        <p:txBody>
          <a:bodyPr/>
          <a:lstStyle/>
          <a:p>
            <a:r>
              <a:rPr lang="en-GB" altLang="en-US" smtClean="0"/>
              <a:t>DHCP (Cont)</a:t>
            </a:r>
          </a:p>
        </p:txBody>
      </p:sp>
      <p:sp>
        <p:nvSpPr>
          <p:cNvPr id="17412" name="Rectangle 1029"/>
          <p:cNvSpPr>
            <a:spLocks noChangeArrowheads="1"/>
          </p:cNvSpPr>
          <p:nvPr/>
        </p:nvSpPr>
        <p:spPr bwMode="auto">
          <a:xfrm>
            <a:off x="5068888" y="708025"/>
            <a:ext cx="2095500" cy="636588"/>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GB" altLang="en-US"/>
              <a:t>Client Boot</a:t>
            </a:r>
          </a:p>
        </p:txBody>
      </p:sp>
      <p:sp>
        <p:nvSpPr>
          <p:cNvPr id="17413" name="Rectangle 1030"/>
          <p:cNvSpPr>
            <a:spLocks noChangeArrowheads="1"/>
          </p:cNvSpPr>
          <p:nvPr/>
        </p:nvSpPr>
        <p:spPr bwMode="auto">
          <a:xfrm>
            <a:off x="5056188" y="1951039"/>
            <a:ext cx="2095500" cy="636587"/>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GB" altLang="en-US"/>
              <a:t>Initialisation state</a:t>
            </a:r>
          </a:p>
        </p:txBody>
      </p:sp>
      <p:sp>
        <p:nvSpPr>
          <p:cNvPr id="17414" name="Rectangle 1031"/>
          <p:cNvSpPr>
            <a:spLocks noChangeArrowheads="1"/>
          </p:cNvSpPr>
          <p:nvPr/>
        </p:nvSpPr>
        <p:spPr bwMode="auto">
          <a:xfrm>
            <a:off x="4992688" y="3189289"/>
            <a:ext cx="2095500" cy="636587"/>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GB" altLang="en-US"/>
              <a:t>Select</a:t>
            </a:r>
          </a:p>
        </p:txBody>
      </p:sp>
      <p:sp>
        <p:nvSpPr>
          <p:cNvPr id="17415" name="Rectangle 1032"/>
          <p:cNvSpPr>
            <a:spLocks noChangeArrowheads="1"/>
          </p:cNvSpPr>
          <p:nvPr/>
        </p:nvSpPr>
        <p:spPr bwMode="auto">
          <a:xfrm>
            <a:off x="4960938" y="4441825"/>
            <a:ext cx="2095500" cy="636588"/>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GB" altLang="en-US"/>
              <a:t>Request</a:t>
            </a:r>
          </a:p>
        </p:txBody>
      </p:sp>
      <p:sp>
        <p:nvSpPr>
          <p:cNvPr id="17416" name="Rectangle 1033"/>
          <p:cNvSpPr>
            <a:spLocks noChangeArrowheads="1"/>
          </p:cNvSpPr>
          <p:nvPr/>
        </p:nvSpPr>
        <p:spPr bwMode="auto">
          <a:xfrm>
            <a:off x="4978400" y="5756275"/>
            <a:ext cx="2095500" cy="636588"/>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GB" altLang="en-US"/>
              <a:t>Bound</a:t>
            </a:r>
          </a:p>
        </p:txBody>
      </p:sp>
      <p:sp>
        <p:nvSpPr>
          <p:cNvPr id="17417" name="Line 1034"/>
          <p:cNvSpPr>
            <a:spLocks noChangeShapeType="1"/>
          </p:cNvSpPr>
          <p:nvPr/>
        </p:nvSpPr>
        <p:spPr bwMode="auto">
          <a:xfrm>
            <a:off x="6137275" y="1376364"/>
            <a:ext cx="0" cy="585787"/>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17418" name="Line 1035"/>
          <p:cNvSpPr>
            <a:spLocks noChangeShapeType="1"/>
          </p:cNvSpPr>
          <p:nvPr/>
        </p:nvSpPr>
        <p:spPr bwMode="auto">
          <a:xfrm>
            <a:off x="6126163" y="2609850"/>
            <a:ext cx="0" cy="56515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17419" name="Line 1036"/>
          <p:cNvSpPr>
            <a:spLocks noChangeShapeType="1"/>
          </p:cNvSpPr>
          <p:nvPr/>
        </p:nvSpPr>
        <p:spPr bwMode="auto">
          <a:xfrm>
            <a:off x="6096000" y="3822700"/>
            <a:ext cx="0" cy="61595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17420" name="Line 1037"/>
          <p:cNvSpPr>
            <a:spLocks noChangeShapeType="1"/>
          </p:cNvSpPr>
          <p:nvPr/>
        </p:nvSpPr>
        <p:spPr bwMode="auto">
          <a:xfrm>
            <a:off x="6045200" y="5095875"/>
            <a:ext cx="0" cy="668338"/>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17421" name="Text Box 1038"/>
          <p:cNvSpPr txBox="1">
            <a:spLocks noChangeArrowheads="1"/>
          </p:cNvSpPr>
          <p:nvPr/>
        </p:nvSpPr>
        <p:spPr bwMode="auto">
          <a:xfrm>
            <a:off x="6600826" y="2681288"/>
            <a:ext cx="1941513"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pPr>
              <a:spcBef>
                <a:spcPct val="50000"/>
              </a:spcBef>
            </a:pPr>
            <a:r>
              <a:rPr lang="en-GB" altLang="en-US"/>
              <a:t>DHCP Discover</a:t>
            </a:r>
          </a:p>
        </p:txBody>
      </p:sp>
      <p:sp>
        <p:nvSpPr>
          <p:cNvPr id="17422" name="Text Box 1039"/>
          <p:cNvSpPr txBox="1">
            <a:spLocks noChangeArrowheads="1"/>
          </p:cNvSpPr>
          <p:nvPr/>
        </p:nvSpPr>
        <p:spPr bwMode="auto">
          <a:xfrm>
            <a:off x="6723063" y="3946526"/>
            <a:ext cx="19939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pPr>
              <a:spcBef>
                <a:spcPct val="50000"/>
              </a:spcBef>
            </a:pPr>
            <a:r>
              <a:rPr lang="en-GB" altLang="en-US"/>
              <a:t>DHCP Request</a:t>
            </a:r>
          </a:p>
        </p:txBody>
      </p:sp>
      <p:sp>
        <p:nvSpPr>
          <p:cNvPr id="17423" name="Text Box 1040"/>
          <p:cNvSpPr txBox="1">
            <a:spLocks noChangeArrowheads="1"/>
          </p:cNvSpPr>
          <p:nvPr/>
        </p:nvSpPr>
        <p:spPr bwMode="auto">
          <a:xfrm>
            <a:off x="2108201" y="4583113"/>
            <a:ext cx="1401763"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pPr>
              <a:spcBef>
                <a:spcPct val="50000"/>
              </a:spcBef>
            </a:pPr>
            <a:r>
              <a:rPr lang="en-GB" altLang="en-US"/>
              <a:t>Receives DHCP Ack</a:t>
            </a:r>
          </a:p>
        </p:txBody>
      </p:sp>
      <p:sp>
        <p:nvSpPr>
          <p:cNvPr id="17424" name="Line 1041"/>
          <p:cNvSpPr>
            <a:spLocks noChangeShapeType="1"/>
          </p:cNvSpPr>
          <p:nvPr/>
        </p:nvSpPr>
        <p:spPr bwMode="auto">
          <a:xfrm>
            <a:off x="3530600" y="3508375"/>
            <a:ext cx="1333500"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17425" name="Text Box 1042"/>
          <p:cNvSpPr txBox="1">
            <a:spLocks noChangeArrowheads="1"/>
          </p:cNvSpPr>
          <p:nvPr/>
        </p:nvSpPr>
        <p:spPr bwMode="auto">
          <a:xfrm>
            <a:off x="1809750" y="3295650"/>
            <a:ext cx="1595438"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GB" altLang="en-US"/>
              <a:t>Receives DHCP Offer</a:t>
            </a:r>
            <a:endParaRPr lang="en-US" altLang="en-US"/>
          </a:p>
        </p:txBody>
      </p:sp>
      <p:sp>
        <p:nvSpPr>
          <p:cNvPr id="17426" name="Line 1044"/>
          <p:cNvSpPr>
            <a:spLocks noChangeShapeType="1"/>
          </p:cNvSpPr>
          <p:nvPr/>
        </p:nvSpPr>
        <p:spPr bwMode="auto">
          <a:xfrm>
            <a:off x="3511551" y="4768850"/>
            <a:ext cx="1268413"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Tree>
    <p:extLst>
      <p:ext uri="{BB962C8B-B14F-4D97-AF65-F5344CB8AC3E}">
        <p14:creationId xmlns:p14="http://schemas.microsoft.com/office/powerpoint/2010/main" val="105789279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Footer Placeholder 3"/>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b="0" smtClean="0"/>
              <a:t>NS&amp;WT</a:t>
            </a:r>
          </a:p>
        </p:txBody>
      </p:sp>
      <p:sp>
        <p:nvSpPr>
          <p:cNvPr id="18435" name="Rectangle 2"/>
          <p:cNvSpPr>
            <a:spLocks noGrp="1" noChangeArrowheads="1"/>
          </p:cNvSpPr>
          <p:nvPr>
            <p:ph type="title"/>
          </p:nvPr>
        </p:nvSpPr>
        <p:spPr/>
        <p:txBody>
          <a:bodyPr/>
          <a:lstStyle/>
          <a:p>
            <a:r>
              <a:rPr lang="en-GB" altLang="en-US" dirty="0" smtClean="0"/>
              <a:t>DHCP Leases</a:t>
            </a:r>
            <a:endParaRPr lang="en-GB" altLang="en-US" dirty="0" smtClean="0"/>
          </a:p>
        </p:txBody>
      </p:sp>
      <p:sp>
        <p:nvSpPr>
          <p:cNvPr id="18436" name="Rectangle 3"/>
          <p:cNvSpPr>
            <a:spLocks noGrp="1" noChangeArrowheads="1"/>
          </p:cNvSpPr>
          <p:nvPr>
            <p:ph type="body" idx="1"/>
          </p:nvPr>
        </p:nvSpPr>
        <p:spPr/>
        <p:txBody>
          <a:bodyPr>
            <a:normAutofit lnSpcReduction="10000"/>
          </a:bodyPr>
          <a:lstStyle/>
          <a:p>
            <a:r>
              <a:rPr lang="en-GB" altLang="en-US" dirty="0" smtClean="0"/>
              <a:t>Clients must report back periodically to keep </a:t>
            </a:r>
            <a:r>
              <a:rPr lang="en-GB" altLang="en-US" dirty="0" smtClean="0"/>
              <a:t>lease – after half the lease duration has expired.</a:t>
            </a:r>
            <a:endParaRPr lang="en-GB" altLang="en-US" dirty="0" smtClean="0"/>
          </a:p>
          <a:p>
            <a:r>
              <a:rPr lang="en-GB" altLang="en-US" dirty="0" smtClean="0"/>
              <a:t>Lease </a:t>
            </a:r>
            <a:r>
              <a:rPr lang="en-GB" altLang="en-US" dirty="0" smtClean="0"/>
              <a:t>expiry times are configurable.</a:t>
            </a:r>
          </a:p>
          <a:p>
            <a:pPr lvl="1"/>
            <a:r>
              <a:rPr lang="en-GB" altLang="en-US" dirty="0" smtClean="0"/>
              <a:t>8 days is normal for wired.</a:t>
            </a:r>
          </a:p>
          <a:p>
            <a:pPr lvl="1"/>
            <a:r>
              <a:rPr lang="en-GB" altLang="en-US" dirty="0" smtClean="0"/>
              <a:t>8 hours is normal for wireless.</a:t>
            </a:r>
          </a:p>
          <a:p>
            <a:r>
              <a:rPr lang="en-GB" altLang="en-US" dirty="0" smtClean="0"/>
              <a:t>When a lease is renewed, it is again assigned to the maximum duration.</a:t>
            </a:r>
          </a:p>
          <a:p>
            <a:pPr lvl="1"/>
            <a:r>
              <a:rPr lang="en-GB" altLang="en-US" dirty="0" smtClean="0"/>
              <a:t>If a wired release is renewed after 4 days, it will be renewed back to the full 8 days – 12 in total.</a:t>
            </a:r>
          </a:p>
          <a:p>
            <a:pPr lvl="1"/>
            <a:r>
              <a:rPr lang="en-GB" altLang="en-US" dirty="0" smtClean="0"/>
              <a:t>Leases can be (and often are) renewed indefinitely.</a:t>
            </a:r>
          </a:p>
          <a:p>
            <a:r>
              <a:rPr lang="en-GB" altLang="en-US" dirty="0" smtClean="0"/>
              <a:t>If a lease expires, that IP address is again assignable in the pool.</a:t>
            </a:r>
          </a:p>
          <a:p>
            <a:pPr lvl="1"/>
            <a:r>
              <a:rPr lang="en-GB" altLang="en-US" dirty="0" smtClean="0"/>
              <a:t>Often leases will stop being renewed if we want to change the network configuration.</a:t>
            </a:r>
            <a:endParaRPr lang="en-GB" altLang="en-US" dirty="0" smtClean="0"/>
          </a:p>
        </p:txBody>
      </p:sp>
    </p:spTree>
    <p:extLst>
      <p:ext uri="{BB962C8B-B14F-4D97-AF65-F5344CB8AC3E}">
        <p14:creationId xmlns:p14="http://schemas.microsoft.com/office/powerpoint/2010/main" val="276350882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Footer Placeholder 3"/>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b="0" smtClean="0"/>
              <a:t>NS&amp;WT</a:t>
            </a:r>
          </a:p>
        </p:txBody>
      </p:sp>
      <p:sp>
        <p:nvSpPr>
          <p:cNvPr id="19459" name="Rectangle 2"/>
          <p:cNvSpPr>
            <a:spLocks noGrp="1" noChangeArrowheads="1"/>
          </p:cNvSpPr>
          <p:nvPr>
            <p:ph type="title"/>
          </p:nvPr>
        </p:nvSpPr>
        <p:spPr/>
        <p:txBody>
          <a:bodyPr/>
          <a:lstStyle/>
          <a:p>
            <a:r>
              <a:rPr lang="en-US" altLang="en-US" smtClean="0"/>
              <a:t>How the DHCP Lease Renewal Process Works</a:t>
            </a:r>
          </a:p>
        </p:txBody>
      </p:sp>
      <p:grpSp>
        <p:nvGrpSpPr>
          <p:cNvPr id="19460" name="Group 3"/>
          <p:cNvGrpSpPr>
            <a:grpSpLocks/>
          </p:cNvGrpSpPr>
          <p:nvPr/>
        </p:nvGrpSpPr>
        <p:grpSpPr bwMode="auto">
          <a:xfrm>
            <a:off x="2606675" y="1363663"/>
            <a:ext cx="6770688" cy="2678112"/>
            <a:chOff x="749" y="845"/>
            <a:chExt cx="4265" cy="1687"/>
          </a:xfrm>
        </p:grpSpPr>
        <p:sp>
          <p:nvSpPr>
            <p:cNvPr id="357380" name="Oval 4"/>
            <p:cNvSpPr>
              <a:spLocks noChangeArrowheads="1"/>
            </p:cNvSpPr>
            <p:nvPr/>
          </p:nvSpPr>
          <p:spPr bwMode="auto">
            <a:xfrm>
              <a:off x="1094" y="1129"/>
              <a:ext cx="3456" cy="1403"/>
            </a:xfrm>
            <a:prstGeom prst="ellipse">
              <a:avLst/>
            </a:prstGeom>
            <a:gradFill rotWithShape="1">
              <a:gsLst>
                <a:gs pos="0">
                  <a:schemeClr val="bg1"/>
                </a:gs>
                <a:gs pos="100000">
                  <a:srgbClr val="CFE1C2"/>
                </a:gs>
              </a:gsLst>
              <a:lin ang="18900000" scaled="1"/>
            </a:gradFill>
            <a:ln>
              <a:noFill/>
            </a:ln>
            <a:effectLst>
              <a:outerShdw dist="53882" dir="2700000" algn="ctr" rotWithShape="0">
                <a:schemeClr val="bg2"/>
              </a:outerShdw>
            </a:effectLst>
          </p:spPr>
          <p:txBody>
            <a:bodyPr lIns="0" tIns="0" rIns="0" bIns="0"/>
            <a:lstStyle/>
            <a:p>
              <a:pPr marL="342900" indent="-342900">
                <a:spcBef>
                  <a:spcPct val="20000"/>
                </a:spcBef>
                <a:buClr>
                  <a:schemeClr val="folHlink"/>
                </a:buClr>
                <a:buSzPct val="90000"/>
                <a:defRPr/>
              </a:pPr>
              <a:r>
                <a:rPr kumimoji="1" lang="en-US" sz="2000"/>
                <a:t>                                                          </a:t>
              </a:r>
            </a:p>
          </p:txBody>
        </p:sp>
        <p:pic>
          <p:nvPicPr>
            <p:cNvPr id="19498" name="Picture 5" descr="Server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41" y="1761"/>
              <a:ext cx="628" cy="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99" name="Picture 6" descr="Computer_DesktopComputerSansKeyboard0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71" y="910"/>
              <a:ext cx="531" cy="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500" name="Picture 7" descr="Computer_DesktopComputerSansKeyboard0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80" y="1793"/>
              <a:ext cx="558" cy="6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501" name="Picture 8" descr="Server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20" y="845"/>
              <a:ext cx="628" cy="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7385" name="AutoShape 9"/>
            <p:cNvSpPr>
              <a:spLocks noChangeArrowheads="1"/>
            </p:cNvSpPr>
            <p:nvPr/>
          </p:nvSpPr>
          <p:spPr bwMode="auto">
            <a:xfrm>
              <a:off x="4226" y="1804"/>
              <a:ext cx="788" cy="241"/>
            </a:xfrm>
            <a:prstGeom prst="roundRect">
              <a:avLst>
                <a:gd name="adj" fmla="val 4167"/>
              </a:avLst>
            </a:prstGeom>
            <a:solidFill>
              <a:schemeClr val="bg1"/>
            </a:solidFill>
            <a:ln w="9525" algn="ctr">
              <a:solidFill>
                <a:srgbClr val="4D4D4D"/>
              </a:solidFill>
              <a:round/>
              <a:headEnd/>
              <a:tailEnd/>
            </a:ln>
            <a:effectLst>
              <a:outerShdw dist="35921" dir="2700000" algn="ctr" rotWithShape="0">
                <a:srgbClr val="AFAFAF"/>
              </a:outerShdw>
            </a:effectLst>
          </p:spPr>
          <p:txBody>
            <a:bodyPr wrap="none" anchor="ctr"/>
            <a:lstStyle/>
            <a:p>
              <a:pPr>
                <a:defRPr/>
              </a:pPr>
              <a:r>
                <a:rPr lang="en-US">
                  <a:latin typeface="Arial Narrow" pitchFamily="34" charset="0"/>
                </a:rPr>
                <a:t>DHCP Client</a:t>
              </a:r>
            </a:p>
          </p:txBody>
        </p:sp>
        <p:sp>
          <p:nvSpPr>
            <p:cNvPr id="357386" name="AutoShape 10"/>
            <p:cNvSpPr>
              <a:spLocks noChangeArrowheads="1"/>
            </p:cNvSpPr>
            <p:nvPr/>
          </p:nvSpPr>
          <p:spPr bwMode="auto">
            <a:xfrm>
              <a:off x="749" y="1911"/>
              <a:ext cx="556" cy="355"/>
            </a:xfrm>
            <a:prstGeom prst="roundRect">
              <a:avLst>
                <a:gd name="adj" fmla="val 4167"/>
              </a:avLst>
            </a:prstGeom>
            <a:solidFill>
              <a:schemeClr val="bg1"/>
            </a:solidFill>
            <a:ln w="9525">
              <a:solidFill>
                <a:srgbClr val="4D4D4D"/>
              </a:solidFill>
              <a:round/>
              <a:headEnd/>
              <a:tailEnd/>
            </a:ln>
            <a:effectLst>
              <a:outerShdw dist="35921" dir="2700000" algn="ctr" rotWithShape="0">
                <a:srgbClr val="AFAFAF"/>
              </a:outerShdw>
            </a:effectLst>
          </p:spPr>
          <p:txBody>
            <a:bodyPr wrap="none" anchor="ctr"/>
            <a:lstStyle/>
            <a:p>
              <a:pPr>
                <a:defRPr/>
              </a:pPr>
              <a:r>
                <a:rPr lang="en-US">
                  <a:latin typeface="Arial Narrow" pitchFamily="34" charset="0"/>
                </a:rPr>
                <a:t>DHCP </a:t>
              </a:r>
              <a:br>
                <a:rPr lang="en-US">
                  <a:latin typeface="Arial Narrow" pitchFamily="34" charset="0"/>
                </a:rPr>
              </a:br>
              <a:r>
                <a:rPr lang="en-US">
                  <a:latin typeface="Arial Narrow" pitchFamily="34" charset="0"/>
                </a:rPr>
                <a:t>Server1</a:t>
              </a:r>
            </a:p>
          </p:txBody>
        </p:sp>
        <p:sp>
          <p:nvSpPr>
            <p:cNvPr id="357387" name="AutoShape 11"/>
            <p:cNvSpPr>
              <a:spLocks noChangeArrowheads="1"/>
            </p:cNvSpPr>
            <p:nvPr/>
          </p:nvSpPr>
          <p:spPr bwMode="auto">
            <a:xfrm>
              <a:off x="1211" y="977"/>
              <a:ext cx="556" cy="355"/>
            </a:xfrm>
            <a:prstGeom prst="roundRect">
              <a:avLst>
                <a:gd name="adj" fmla="val 4167"/>
              </a:avLst>
            </a:prstGeom>
            <a:solidFill>
              <a:schemeClr val="bg1"/>
            </a:solidFill>
            <a:ln w="9525">
              <a:solidFill>
                <a:srgbClr val="4D4D4D"/>
              </a:solidFill>
              <a:round/>
              <a:headEnd/>
              <a:tailEnd/>
            </a:ln>
            <a:effectLst>
              <a:outerShdw dist="35921" dir="2700000" algn="ctr" rotWithShape="0">
                <a:srgbClr val="AFAFAF"/>
              </a:outerShdw>
            </a:effectLst>
          </p:spPr>
          <p:txBody>
            <a:bodyPr wrap="none" anchor="ctr"/>
            <a:lstStyle/>
            <a:p>
              <a:pPr>
                <a:defRPr/>
              </a:pPr>
              <a:r>
                <a:rPr lang="en-US">
                  <a:latin typeface="Arial Narrow" pitchFamily="34" charset="0"/>
                </a:rPr>
                <a:t>DHCP </a:t>
              </a:r>
              <a:br>
                <a:rPr lang="en-US">
                  <a:latin typeface="Arial Narrow" pitchFamily="34" charset="0"/>
                </a:rPr>
              </a:br>
              <a:r>
                <a:rPr lang="en-US">
                  <a:latin typeface="Arial Narrow" pitchFamily="34" charset="0"/>
                </a:rPr>
                <a:t>Server2</a:t>
              </a:r>
            </a:p>
          </p:txBody>
        </p:sp>
      </p:grpSp>
      <p:grpSp>
        <p:nvGrpSpPr>
          <p:cNvPr id="3" name="Group 12"/>
          <p:cNvGrpSpPr>
            <a:grpSpLocks/>
          </p:cNvGrpSpPr>
          <p:nvPr/>
        </p:nvGrpSpPr>
        <p:grpSpPr bwMode="auto">
          <a:xfrm>
            <a:off x="3311525" y="5099051"/>
            <a:ext cx="5378450" cy="428625"/>
            <a:chOff x="1080" y="2834"/>
            <a:chExt cx="3388" cy="270"/>
          </a:xfrm>
        </p:grpSpPr>
        <p:sp>
          <p:nvSpPr>
            <p:cNvPr id="357389" name="AutoShape 13"/>
            <p:cNvSpPr>
              <a:spLocks noChangeArrowheads="1"/>
            </p:cNvSpPr>
            <p:nvPr/>
          </p:nvSpPr>
          <p:spPr bwMode="auto">
            <a:xfrm>
              <a:off x="1186" y="2834"/>
              <a:ext cx="3282" cy="270"/>
            </a:xfrm>
            <a:prstGeom prst="roundRect">
              <a:avLst>
                <a:gd name="adj" fmla="val 4167"/>
              </a:avLst>
            </a:prstGeom>
            <a:gradFill rotWithShape="1">
              <a:gsLst>
                <a:gs pos="0">
                  <a:srgbClr val="EEEFD7"/>
                </a:gs>
                <a:gs pos="100000">
                  <a:srgbClr val="D5D69C"/>
                </a:gs>
              </a:gsLst>
              <a:lin ang="2700000" scaled="1"/>
            </a:gradFill>
            <a:ln w="9525" algn="ctr">
              <a:solidFill>
                <a:srgbClr val="4D4D4D"/>
              </a:solidFill>
              <a:round/>
              <a:headEnd/>
              <a:tailEnd/>
            </a:ln>
            <a:effectLst>
              <a:outerShdw dist="35921" dir="2700000" algn="ctr" rotWithShape="0">
                <a:srgbClr val="AFAFAF"/>
              </a:outerShdw>
            </a:effectLst>
          </p:spPr>
          <p:txBody>
            <a:bodyPr lIns="274320" anchor="ctr"/>
            <a:lstStyle/>
            <a:p>
              <a:pPr algn="l">
                <a:lnSpc>
                  <a:spcPct val="85000"/>
                </a:lnSpc>
                <a:defRPr/>
              </a:pPr>
              <a:r>
                <a:rPr lang="en-US">
                  <a:latin typeface="Arial Narrow" pitchFamily="34" charset="0"/>
                </a:rPr>
                <a:t>DHCP Client sends a DHCPREQUEST packet</a:t>
              </a:r>
            </a:p>
          </p:txBody>
        </p:sp>
        <p:sp>
          <p:nvSpPr>
            <p:cNvPr id="357390" name="AutoShape 14"/>
            <p:cNvSpPr>
              <a:spLocks noChangeArrowheads="1"/>
            </p:cNvSpPr>
            <p:nvPr/>
          </p:nvSpPr>
          <p:spPr bwMode="auto">
            <a:xfrm>
              <a:off x="1080" y="2865"/>
              <a:ext cx="179" cy="208"/>
            </a:xfrm>
            <a:prstGeom prst="roundRect">
              <a:avLst>
                <a:gd name="adj" fmla="val 0"/>
              </a:avLst>
            </a:prstGeom>
            <a:gradFill rotWithShape="1">
              <a:gsLst>
                <a:gs pos="0">
                  <a:schemeClr val="folHlink"/>
                </a:gs>
                <a:gs pos="50000">
                  <a:srgbClr val="F0F0F0"/>
                </a:gs>
                <a:gs pos="100000">
                  <a:schemeClr val="folHlink"/>
                </a:gs>
              </a:gsLst>
              <a:lin ang="5400000" scaled="1"/>
            </a:gradFill>
            <a:ln w="9525">
              <a:solidFill>
                <a:schemeClr val="tx1"/>
              </a:solidFill>
              <a:round/>
              <a:headEnd/>
              <a:tailEnd/>
            </a:ln>
            <a:effectLst>
              <a:outerShdw dist="35921" dir="2700000" algn="ctr" rotWithShape="0">
                <a:schemeClr val="tx1">
                  <a:alpha val="50000"/>
                </a:schemeClr>
              </a:outerShdw>
            </a:effectLst>
          </p:spPr>
          <p:txBody>
            <a:bodyPr wrap="none" anchor="ctr"/>
            <a:lstStyle/>
            <a:p>
              <a:pPr>
                <a:defRPr/>
              </a:pPr>
              <a:r>
                <a:rPr lang="en-US" sz="2400">
                  <a:solidFill>
                    <a:srgbClr val="990033"/>
                  </a:solidFill>
                  <a:latin typeface="Arial Narrow" pitchFamily="34" charset="0"/>
                </a:rPr>
                <a:t>1</a:t>
              </a:r>
            </a:p>
          </p:txBody>
        </p:sp>
      </p:grpSp>
      <p:grpSp>
        <p:nvGrpSpPr>
          <p:cNvPr id="4" name="Group 15"/>
          <p:cNvGrpSpPr>
            <a:grpSpLocks/>
          </p:cNvGrpSpPr>
          <p:nvPr/>
        </p:nvGrpSpPr>
        <p:grpSpPr bwMode="auto">
          <a:xfrm>
            <a:off x="3311525" y="5618164"/>
            <a:ext cx="5378450" cy="428625"/>
            <a:chOff x="1080" y="3134"/>
            <a:chExt cx="3388" cy="270"/>
          </a:xfrm>
        </p:grpSpPr>
        <p:sp>
          <p:nvSpPr>
            <p:cNvPr id="357392" name="AutoShape 16"/>
            <p:cNvSpPr>
              <a:spLocks noChangeArrowheads="1"/>
            </p:cNvSpPr>
            <p:nvPr/>
          </p:nvSpPr>
          <p:spPr bwMode="auto">
            <a:xfrm>
              <a:off x="1186" y="3134"/>
              <a:ext cx="3282" cy="270"/>
            </a:xfrm>
            <a:prstGeom prst="roundRect">
              <a:avLst>
                <a:gd name="adj" fmla="val 4167"/>
              </a:avLst>
            </a:prstGeom>
            <a:gradFill rotWithShape="1">
              <a:gsLst>
                <a:gs pos="0">
                  <a:srgbClr val="EEEFD7"/>
                </a:gs>
                <a:gs pos="100000">
                  <a:srgbClr val="D5D69C"/>
                </a:gs>
              </a:gsLst>
              <a:lin ang="2700000" scaled="1"/>
            </a:gradFill>
            <a:ln w="9525" algn="ctr">
              <a:solidFill>
                <a:srgbClr val="4D4D4D"/>
              </a:solidFill>
              <a:round/>
              <a:headEnd/>
              <a:tailEnd/>
            </a:ln>
            <a:effectLst>
              <a:outerShdw dist="35921" dir="2700000" algn="ctr" rotWithShape="0">
                <a:srgbClr val="AFAFAF"/>
              </a:outerShdw>
            </a:effectLst>
          </p:spPr>
          <p:txBody>
            <a:bodyPr lIns="274320" anchor="ctr"/>
            <a:lstStyle/>
            <a:p>
              <a:pPr algn="l">
                <a:lnSpc>
                  <a:spcPct val="85000"/>
                </a:lnSpc>
                <a:defRPr/>
              </a:pPr>
              <a:r>
                <a:rPr lang="en-US">
                  <a:latin typeface="Arial Narrow" pitchFamily="34" charset="0"/>
                </a:rPr>
                <a:t>DHCP Server1 sends a DHCPACK packet</a:t>
              </a:r>
            </a:p>
          </p:txBody>
        </p:sp>
        <p:sp>
          <p:nvSpPr>
            <p:cNvPr id="357393" name="AutoShape 17"/>
            <p:cNvSpPr>
              <a:spLocks noChangeArrowheads="1"/>
            </p:cNvSpPr>
            <p:nvPr/>
          </p:nvSpPr>
          <p:spPr bwMode="auto">
            <a:xfrm>
              <a:off x="1080" y="3165"/>
              <a:ext cx="179" cy="208"/>
            </a:xfrm>
            <a:prstGeom prst="roundRect">
              <a:avLst>
                <a:gd name="adj" fmla="val 0"/>
              </a:avLst>
            </a:prstGeom>
            <a:gradFill rotWithShape="1">
              <a:gsLst>
                <a:gs pos="0">
                  <a:schemeClr val="folHlink"/>
                </a:gs>
                <a:gs pos="50000">
                  <a:srgbClr val="F0F0F0"/>
                </a:gs>
                <a:gs pos="100000">
                  <a:schemeClr val="folHlink"/>
                </a:gs>
              </a:gsLst>
              <a:lin ang="5400000" scaled="1"/>
            </a:gradFill>
            <a:ln w="9525">
              <a:solidFill>
                <a:schemeClr val="tx1"/>
              </a:solidFill>
              <a:round/>
              <a:headEnd/>
              <a:tailEnd/>
            </a:ln>
            <a:effectLst>
              <a:outerShdw dist="35921" dir="2700000" algn="ctr" rotWithShape="0">
                <a:schemeClr val="tx1">
                  <a:alpha val="50000"/>
                </a:schemeClr>
              </a:outerShdw>
            </a:effectLst>
          </p:spPr>
          <p:txBody>
            <a:bodyPr wrap="none" anchor="ctr"/>
            <a:lstStyle/>
            <a:p>
              <a:pPr>
                <a:defRPr/>
              </a:pPr>
              <a:r>
                <a:rPr lang="en-US" sz="2400">
                  <a:solidFill>
                    <a:srgbClr val="990033"/>
                  </a:solidFill>
                  <a:latin typeface="Arial Narrow" pitchFamily="34" charset="0"/>
                </a:rPr>
                <a:t>2</a:t>
              </a:r>
            </a:p>
          </p:txBody>
        </p:sp>
      </p:grpSp>
      <p:sp>
        <p:nvSpPr>
          <p:cNvPr id="357394" name="AutoShape 18"/>
          <p:cNvSpPr>
            <a:spLocks noChangeArrowheads="1"/>
          </p:cNvSpPr>
          <p:nvPr/>
        </p:nvSpPr>
        <p:spPr bwMode="auto">
          <a:xfrm>
            <a:off x="7991475" y="3886201"/>
            <a:ext cx="1550988" cy="936625"/>
          </a:xfrm>
          <a:prstGeom prst="roundRect">
            <a:avLst>
              <a:gd name="adj" fmla="val 4167"/>
            </a:avLst>
          </a:prstGeom>
          <a:gradFill rotWithShape="1">
            <a:gsLst>
              <a:gs pos="0">
                <a:srgbClr val="D5D69C"/>
              </a:gs>
              <a:gs pos="100000">
                <a:srgbClr val="EEEFD7"/>
              </a:gs>
            </a:gsLst>
            <a:lin ang="2700000" scaled="1"/>
          </a:gradFill>
          <a:ln w="9525" algn="ctr">
            <a:solidFill>
              <a:srgbClr val="4D4D4D"/>
            </a:solidFill>
            <a:round/>
            <a:headEnd/>
            <a:tailEnd/>
          </a:ln>
          <a:effectLst>
            <a:outerShdw dist="35921" dir="2700000" algn="ctr" rotWithShape="0">
              <a:srgbClr val="AFAFAF"/>
            </a:outerShdw>
          </a:effectLst>
        </p:spPr>
        <p:txBody>
          <a:bodyPr anchor="b"/>
          <a:lstStyle/>
          <a:p>
            <a:pPr>
              <a:lnSpc>
                <a:spcPct val="85000"/>
              </a:lnSpc>
              <a:defRPr/>
            </a:pPr>
            <a:r>
              <a:rPr lang="en-US">
                <a:latin typeface="Arial Narrow" pitchFamily="34" charset="0"/>
              </a:rPr>
              <a:t>50% of lease duration has expired</a:t>
            </a:r>
          </a:p>
        </p:txBody>
      </p:sp>
      <p:pic>
        <p:nvPicPr>
          <p:cNvPr id="357395" name="Picture 19" descr="2Packet_Cut3Parts0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731001" y="3289301"/>
            <a:ext cx="1141413" cy="20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7396" name="Picture 20" descr="2Packet_Cut3Parts0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821113" y="3289301"/>
            <a:ext cx="1141412" cy="20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7397" name="AutoShape 21"/>
          <p:cNvSpPr>
            <a:spLocks noChangeArrowheads="1"/>
          </p:cNvSpPr>
          <p:nvPr/>
        </p:nvSpPr>
        <p:spPr bwMode="auto">
          <a:xfrm>
            <a:off x="7991475" y="3886201"/>
            <a:ext cx="1550988" cy="936625"/>
          </a:xfrm>
          <a:prstGeom prst="roundRect">
            <a:avLst>
              <a:gd name="adj" fmla="val 4167"/>
            </a:avLst>
          </a:prstGeom>
          <a:gradFill rotWithShape="1">
            <a:gsLst>
              <a:gs pos="0">
                <a:srgbClr val="8DACD0"/>
              </a:gs>
              <a:gs pos="100000">
                <a:srgbClr val="DEE7F1"/>
              </a:gs>
            </a:gsLst>
            <a:lin ang="2700000" scaled="1"/>
          </a:gradFill>
          <a:ln w="9525" algn="ctr">
            <a:solidFill>
              <a:srgbClr val="4D4D4D"/>
            </a:solidFill>
            <a:round/>
            <a:headEnd/>
            <a:tailEnd/>
          </a:ln>
          <a:effectLst>
            <a:outerShdw dist="35921" dir="2700000" algn="ctr" rotWithShape="0">
              <a:srgbClr val="AFAFAF"/>
            </a:outerShdw>
          </a:effectLst>
        </p:spPr>
        <p:txBody>
          <a:bodyPr anchor="b"/>
          <a:lstStyle/>
          <a:p>
            <a:pPr>
              <a:lnSpc>
                <a:spcPct val="85000"/>
              </a:lnSpc>
              <a:defRPr/>
            </a:pPr>
            <a:r>
              <a:rPr lang="en-US">
                <a:latin typeface="Arial Narrow" pitchFamily="34" charset="0"/>
              </a:rPr>
              <a:t>87.5% of lease duration has expired</a:t>
            </a:r>
          </a:p>
        </p:txBody>
      </p:sp>
      <p:sp>
        <p:nvSpPr>
          <p:cNvPr id="357398" name="AutoShape 22"/>
          <p:cNvSpPr>
            <a:spLocks noChangeArrowheads="1"/>
          </p:cNvSpPr>
          <p:nvPr/>
        </p:nvSpPr>
        <p:spPr bwMode="auto">
          <a:xfrm>
            <a:off x="7991475" y="3886201"/>
            <a:ext cx="1550988" cy="936625"/>
          </a:xfrm>
          <a:prstGeom prst="roundRect">
            <a:avLst>
              <a:gd name="adj" fmla="val 4167"/>
            </a:avLst>
          </a:prstGeom>
          <a:gradFill rotWithShape="1">
            <a:gsLst>
              <a:gs pos="0">
                <a:srgbClr val="ADE2A1"/>
              </a:gs>
              <a:gs pos="100000">
                <a:srgbClr val="E8F6E4"/>
              </a:gs>
            </a:gsLst>
            <a:lin ang="2700000" scaled="1"/>
          </a:gradFill>
          <a:ln w="9525" algn="ctr">
            <a:solidFill>
              <a:srgbClr val="4D4D4D"/>
            </a:solidFill>
            <a:round/>
            <a:headEnd/>
            <a:tailEnd/>
          </a:ln>
          <a:effectLst>
            <a:outerShdw dist="35921" dir="2700000" algn="ctr" rotWithShape="0">
              <a:srgbClr val="AFAFAF"/>
            </a:outerShdw>
          </a:effectLst>
        </p:spPr>
        <p:txBody>
          <a:bodyPr anchor="b"/>
          <a:lstStyle/>
          <a:p>
            <a:pPr>
              <a:lnSpc>
                <a:spcPct val="85000"/>
              </a:lnSpc>
              <a:defRPr/>
            </a:pPr>
            <a:r>
              <a:rPr lang="en-US">
                <a:latin typeface="Arial Narrow" pitchFamily="34" charset="0"/>
              </a:rPr>
              <a:t>100% of lease duration has expired</a:t>
            </a:r>
          </a:p>
        </p:txBody>
      </p:sp>
      <p:sp>
        <p:nvSpPr>
          <p:cNvPr id="357399" name="AutoShape 23"/>
          <p:cNvSpPr>
            <a:spLocks noChangeArrowheads="1"/>
          </p:cNvSpPr>
          <p:nvPr/>
        </p:nvSpPr>
        <p:spPr bwMode="auto">
          <a:xfrm>
            <a:off x="3290888" y="5092701"/>
            <a:ext cx="5903912" cy="1039813"/>
          </a:xfrm>
          <a:prstGeom prst="roundRect">
            <a:avLst>
              <a:gd name="adj" fmla="val 4167"/>
            </a:avLst>
          </a:prstGeom>
          <a:gradFill rotWithShape="1">
            <a:gsLst>
              <a:gs pos="0">
                <a:srgbClr val="8DACD0"/>
              </a:gs>
              <a:gs pos="100000">
                <a:srgbClr val="DEE7F1"/>
              </a:gs>
            </a:gsLst>
            <a:lin ang="2700000" scaled="1"/>
          </a:gradFill>
          <a:ln w="9525" algn="ctr">
            <a:solidFill>
              <a:srgbClr val="4D4D4D"/>
            </a:solidFill>
            <a:round/>
            <a:headEnd/>
            <a:tailEnd/>
          </a:ln>
          <a:effectLst>
            <a:outerShdw dist="35921" dir="2700000" algn="ctr" rotWithShape="0">
              <a:srgbClr val="AFAFAF"/>
            </a:outerShdw>
          </a:effectLst>
        </p:spPr>
        <p:txBody>
          <a:bodyPr anchor="ctr"/>
          <a:lstStyle/>
          <a:p>
            <a:pPr algn="l">
              <a:defRPr/>
            </a:pPr>
            <a:r>
              <a:rPr lang="en-US">
                <a:latin typeface="Arial Narrow" pitchFamily="34" charset="0"/>
              </a:rPr>
              <a:t>If the client fails to renew its lease, after 50% of the lease duration has expired, then the DHCP lease renewal process will begin again after 87.5% of the lease duration has expired</a:t>
            </a:r>
          </a:p>
        </p:txBody>
      </p:sp>
      <p:sp>
        <p:nvSpPr>
          <p:cNvPr id="357400" name="AutoShape 24"/>
          <p:cNvSpPr>
            <a:spLocks noChangeArrowheads="1"/>
          </p:cNvSpPr>
          <p:nvPr/>
        </p:nvSpPr>
        <p:spPr bwMode="auto">
          <a:xfrm>
            <a:off x="3271838" y="5089526"/>
            <a:ext cx="5903912" cy="1039813"/>
          </a:xfrm>
          <a:prstGeom prst="roundRect">
            <a:avLst>
              <a:gd name="adj" fmla="val 4167"/>
            </a:avLst>
          </a:prstGeom>
          <a:gradFill rotWithShape="1">
            <a:gsLst>
              <a:gs pos="0">
                <a:srgbClr val="ADE2A1"/>
              </a:gs>
              <a:gs pos="100000">
                <a:srgbClr val="E8F6E4"/>
              </a:gs>
            </a:gsLst>
            <a:lin ang="2700000" scaled="1"/>
          </a:gradFill>
          <a:ln w="9525" algn="ctr">
            <a:solidFill>
              <a:srgbClr val="4D4D4D"/>
            </a:solidFill>
            <a:round/>
            <a:headEnd/>
            <a:tailEnd/>
          </a:ln>
          <a:effectLst>
            <a:outerShdw dist="35921" dir="2700000" algn="ctr" rotWithShape="0">
              <a:srgbClr val="AFAFAF"/>
            </a:outerShdw>
          </a:effectLst>
        </p:spPr>
        <p:txBody>
          <a:bodyPr anchor="ctr"/>
          <a:lstStyle/>
          <a:p>
            <a:pPr algn="l">
              <a:lnSpc>
                <a:spcPct val="85000"/>
              </a:lnSpc>
              <a:defRPr/>
            </a:pPr>
            <a:r>
              <a:rPr lang="en-US">
                <a:latin typeface="Arial Narrow" pitchFamily="34" charset="0"/>
              </a:rPr>
              <a:t>If the client fails to renew it’s lease, after 87.5% of the lease has expired, then the DHCP lease generation process starts over again with a DHCP client broadcasting a DHCPDISCOVER</a:t>
            </a:r>
          </a:p>
        </p:txBody>
      </p:sp>
      <p:pic>
        <p:nvPicPr>
          <p:cNvPr id="357401" name="Picture 25" descr="2Packet_Cut3Parts0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731001" y="3289301"/>
            <a:ext cx="1141413" cy="20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7402" name="Picture 26" descr="2Packet_Cut3Parts0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821113" y="3289301"/>
            <a:ext cx="1141412" cy="20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72" name="Picture 27" descr="Clock0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380414" y="3336925"/>
            <a:ext cx="657225" cy="706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 name="Group 28"/>
          <p:cNvGrpSpPr>
            <a:grpSpLocks/>
          </p:cNvGrpSpPr>
          <p:nvPr/>
        </p:nvGrpSpPr>
        <p:grpSpPr bwMode="auto">
          <a:xfrm>
            <a:off x="2439989" y="1279526"/>
            <a:ext cx="7223125" cy="4951413"/>
            <a:chOff x="569" y="814"/>
            <a:chExt cx="4550" cy="3119"/>
          </a:xfrm>
        </p:grpSpPr>
        <p:sp>
          <p:nvSpPr>
            <p:cNvPr id="19475" name="AutoShape 29"/>
            <p:cNvSpPr>
              <a:spLocks noChangeArrowheads="1"/>
            </p:cNvSpPr>
            <p:nvPr/>
          </p:nvSpPr>
          <p:spPr bwMode="auto">
            <a:xfrm>
              <a:off x="569" y="814"/>
              <a:ext cx="4550" cy="3119"/>
            </a:xfrm>
            <a:prstGeom prst="roundRect">
              <a:avLst>
                <a:gd name="adj" fmla="val 2931"/>
              </a:avLst>
            </a:prstGeom>
            <a:gradFill rotWithShape="1">
              <a:gsLst>
                <a:gs pos="0">
                  <a:srgbClr val="FFFFFF"/>
                </a:gs>
                <a:gs pos="100000">
                  <a:srgbClr val="EEEFD7"/>
                </a:gs>
              </a:gsLst>
              <a:lin ang="5400000" scaled="1"/>
            </a:gradFill>
            <a:ln>
              <a:noFill/>
            </a:ln>
            <a:extLst>
              <a:ext uri="{91240B29-F687-4F45-9708-019B960494DF}">
                <a14:hiddenLine xmlns:a14="http://schemas.microsoft.com/office/drawing/2010/main" w="6350" algn="ctr">
                  <a:solidFill>
                    <a:srgbClr val="000000"/>
                  </a:solidFill>
                  <a:round/>
                  <a:headEnd/>
                  <a:tailEnd/>
                </a14:hiddenLine>
              </a:ext>
            </a:extLst>
          </p:spPr>
          <p:txBody>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US" altLang="en-US"/>
            </a:p>
          </p:txBody>
        </p:sp>
        <p:grpSp>
          <p:nvGrpSpPr>
            <p:cNvPr id="19476" name="Group 30"/>
            <p:cNvGrpSpPr>
              <a:grpSpLocks/>
            </p:cNvGrpSpPr>
            <p:nvPr/>
          </p:nvGrpSpPr>
          <p:grpSpPr bwMode="auto">
            <a:xfrm>
              <a:off x="675" y="871"/>
              <a:ext cx="4265" cy="1687"/>
              <a:chOff x="749" y="845"/>
              <a:chExt cx="4265" cy="1687"/>
            </a:xfrm>
          </p:grpSpPr>
          <p:sp>
            <p:nvSpPr>
              <p:cNvPr id="357407" name="Oval 31"/>
              <p:cNvSpPr>
                <a:spLocks noChangeArrowheads="1"/>
              </p:cNvSpPr>
              <p:nvPr/>
            </p:nvSpPr>
            <p:spPr bwMode="auto">
              <a:xfrm>
                <a:off x="1094" y="1128"/>
                <a:ext cx="3456" cy="1404"/>
              </a:xfrm>
              <a:prstGeom prst="ellipse">
                <a:avLst/>
              </a:prstGeom>
              <a:gradFill rotWithShape="1">
                <a:gsLst>
                  <a:gs pos="0">
                    <a:schemeClr val="bg1"/>
                  </a:gs>
                  <a:gs pos="100000">
                    <a:srgbClr val="CFE1C2"/>
                  </a:gs>
                </a:gsLst>
                <a:lin ang="18900000" scaled="1"/>
              </a:gradFill>
              <a:ln>
                <a:noFill/>
              </a:ln>
              <a:effectLst>
                <a:outerShdw dist="53882" dir="2700000" algn="ctr" rotWithShape="0">
                  <a:schemeClr val="bg2"/>
                </a:outerShdw>
              </a:effectLst>
            </p:spPr>
            <p:txBody>
              <a:bodyPr lIns="0" tIns="0" rIns="0" bIns="0"/>
              <a:lstStyle/>
              <a:p>
                <a:pPr marL="342900" indent="-342900">
                  <a:spcBef>
                    <a:spcPct val="20000"/>
                  </a:spcBef>
                  <a:buClr>
                    <a:schemeClr val="folHlink"/>
                  </a:buClr>
                  <a:buSzPct val="90000"/>
                  <a:defRPr/>
                </a:pPr>
                <a:r>
                  <a:rPr kumimoji="1" lang="en-US" sz="2000"/>
                  <a:t>                                                          </a:t>
                </a:r>
              </a:p>
            </p:txBody>
          </p:sp>
          <p:pic>
            <p:nvPicPr>
              <p:cNvPr id="19486" name="Picture 32" descr="Server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41" y="1761"/>
                <a:ext cx="628" cy="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87" name="Picture 33" descr="Computer_DesktopComputerSansKeyboard0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71" y="910"/>
                <a:ext cx="531" cy="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88" name="Picture 34" descr="Computer_DesktopComputerSansKeyboard0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80" y="1793"/>
                <a:ext cx="558" cy="6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89" name="Picture 35" descr="Server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20" y="845"/>
                <a:ext cx="628" cy="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7412" name="AutoShape 36"/>
              <p:cNvSpPr>
                <a:spLocks noChangeArrowheads="1"/>
              </p:cNvSpPr>
              <p:nvPr/>
            </p:nvSpPr>
            <p:spPr bwMode="auto">
              <a:xfrm>
                <a:off x="4226" y="1804"/>
                <a:ext cx="788" cy="241"/>
              </a:xfrm>
              <a:prstGeom prst="roundRect">
                <a:avLst>
                  <a:gd name="adj" fmla="val 4167"/>
                </a:avLst>
              </a:prstGeom>
              <a:solidFill>
                <a:schemeClr val="bg1"/>
              </a:solidFill>
              <a:ln w="9525" algn="ctr">
                <a:solidFill>
                  <a:srgbClr val="4D4D4D"/>
                </a:solidFill>
                <a:round/>
                <a:headEnd/>
                <a:tailEnd/>
              </a:ln>
              <a:effectLst>
                <a:outerShdw dist="35921" dir="2700000" algn="ctr" rotWithShape="0">
                  <a:srgbClr val="AFAFAF"/>
                </a:outerShdw>
              </a:effectLst>
            </p:spPr>
            <p:txBody>
              <a:bodyPr wrap="none" anchor="ctr"/>
              <a:lstStyle/>
              <a:p>
                <a:pPr>
                  <a:defRPr/>
                </a:pPr>
                <a:r>
                  <a:rPr lang="en-US">
                    <a:latin typeface="Arial Narrow" pitchFamily="34" charset="0"/>
                  </a:rPr>
                  <a:t>DHCP Client</a:t>
                </a:r>
              </a:p>
            </p:txBody>
          </p:sp>
          <p:sp>
            <p:nvSpPr>
              <p:cNvPr id="357413" name="AutoShape 37"/>
              <p:cNvSpPr>
                <a:spLocks noChangeArrowheads="1"/>
              </p:cNvSpPr>
              <p:nvPr/>
            </p:nvSpPr>
            <p:spPr bwMode="auto">
              <a:xfrm>
                <a:off x="749" y="1911"/>
                <a:ext cx="556" cy="355"/>
              </a:xfrm>
              <a:prstGeom prst="roundRect">
                <a:avLst>
                  <a:gd name="adj" fmla="val 4167"/>
                </a:avLst>
              </a:prstGeom>
              <a:solidFill>
                <a:schemeClr val="bg1"/>
              </a:solidFill>
              <a:ln w="9525">
                <a:solidFill>
                  <a:srgbClr val="4D4D4D"/>
                </a:solidFill>
                <a:round/>
                <a:headEnd/>
                <a:tailEnd/>
              </a:ln>
              <a:effectLst>
                <a:outerShdw dist="35921" dir="2700000" algn="ctr" rotWithShape="0">
                  <a:srgbClr val="AFAFAF"/>
                </a:outerShdw>
              </a:effectLst>
            </p:spPr>
            <p:txBody>
              <a:bodyPr wrap="none" anchor="ctr"/>
              <a:lstStyle/>
              <a:p>
                <a:pPr>
                  <a:defRPr/>
                </a:pPr>
                <a:r>
                  <a:rPr lang="en-US">
                    <a:latin typeface="Arial Narrow" pitchFamily="34" charset="0"/>
                  </a:rPr>
                  <a:t>DHCP </a:t>
                </a:r>
                <a:br>
                  <a:rPr lang="en-US">
                    <a:latin typeface="Arial Narrow" pitchFamily="34" charset="0"/>
                  </a:rPr>
                </a:br>
                <a:r>
                  <a:rPr lang="en-US">
                    <a:latin typeface="Arial Narrow" pitchFamily="34" charset="0"/>
                  </a:rPr>
                  <a:t>Server1</a:t>
                </a:r>
              </a:p>
            </p:txBody>
          </p:sp>
          <p:sp>
            <p:nvSpPr>
              <p:cNvPr id="357414" name="AutoShape 38"/>
              <p:cNvSpPr>
                <a:spLocks noChangeArrowheads="1"/>
              </p:cNvSpPr>
              <p:nvPr/>
            </p:nvSpPr>
            <p:spPr bwMode="auto">
              <a:xfrm>
                <a:off x="1211" y="977"/>
                <a:ext cx="556" cy="355"/>
              </a:xfrm>
              <a:prstGeom prst="roundRect">
                <a:avLst>
                  <a:gd name="adj" fmla="val 4167"/>
                </a:avLst>
              </a:prstGeom>
              <a:solidFill>
                <a:schemeClr val="bg1"/>
              </a:solidFill>
              <a:ln w="9525">
                <a:solidFill>
                  <a:srgbClr val="4D4D4D"/>
                </a:solidFill>
                <a:round/>
                <a:headEnd/>
                <a:tailEnd/>
              </a:ln>
              <a:effectLst>
                <a:outerShdw dist="35921" dir="2700000" algn="ctr" rotWithShape="0">
                  <a:srgbClr val="AFAFAF"/>
                </a:outerShdw>
              </a:effectLst>
            </p:spPr>
            <p:txBody>
              <a:bodyPr wrap="none" anchor="ctr"/>
              <a:lstStyle/>
              <a:p>
                <a:pPr>
                  <a:defRPr/>
                </a:pPr>
                <a:r>
                  <a:rPr lang="en-US">
                    <a:latin typeface="Arial Narrow" pitchFamily="34" charset="0"/>
                  </a:rPr>
                  <a:t>DHCP </a:t>
                </a:r>
                <a:br>
                  <a:rPr lang="en-US">
                    <a:latin typeface="Arial Narrow" pitchFamily="34" charset="0"/>
                  </a:rPr>
                </a:br>
                <a:r>
                  <a:rPr lang="en-US">
                    <a:latin typeface="Arial Narrow" pitchFamily="34" charset="0"/>
                  </a:rPr>
                  <a:t>Server2</a:t>
                </a:r>
              </a:p>
            </p:txBody>
          </p:sp>
        </p:grpSp>
        <p:grpSp>
          <p:nvGrpSpPr>
            <p:cNvPr id="19477" name="Group 39"/>
            <p:cNvGrpSpPr>
              <a:grpSpLocks/>
            </p:cNvGrpSpPr>
            <p:nvPr/>
          </p:nvGrpSpPr>
          <p:grpSpPr bwMode="auto">
            <a:xfrm>
              <a:off x="1119" y="3224"/>
              <a:ext cx="3388" cy="270"/>
              <a:chOff x="1080" y="2834"/>
              <a:chExt cx="3388" cy="270"/>
            </a:xfrm>
          </p:grpSpPr>
          <p:sp>
            <p:nvSpPr>
              <p:cNvPr id="357416" name="AutoShape 40"/>
              <p:cNvSpPr>
                <a:spLocks noChangeArrowheads="1"/>
              </p:cNvSpPr>
              <p:nvPr/>
            </p:nvSpPr>
            <p:spPr bwMode="auto">
              <a:xfrm>
                <a:off x="1186" y="2834"/>
                <a:ext cx="3282" cy="270"/>
              </a:xfrm>
              <a:prstGeom prst="roundRect">
                <a:avLst>
                  <a:gd name="adj" fmla="val 4167"/>
                </a:avLst>
              </a:prstGeom>
              <a:gradFill rotWithShape="1">
                <a:gsLst>
                  <a:gs pos="0">
                    <a:srgbClr val="EEEFD7"/>
                  </a:gs>
                  <a:gs pos="100000">
                    <a:srgbClr val="D5D69C"/>
                  </a:gs>
                </a:gsLst>
                <a:lin ang="2700000" scaled="1"/>
              </a:gradFill>
              <a:ln w="9525" algn="ctr">
                <a:solidFill>
                  <a:srgbClr val="4D4D4D"/>
                </a:solidFill>
                <a:round/>
                <a:headEnd/>
                <a:tailEnd/>
              </a:ln>
              <a:effectLst>
                <a:outerShdw dist="35921" dir="2700000" algn="ctr" rotWithShape="0">
                  <a:srgbClr val="AFAFAF"/>
                </a:outerShdw>
              </a:effectLst>
            </p:spPr>
            <p:txBody>
              <a:bodyPr lIns="274320" anchor="ctr"/>
              <a:lstStyle/>
              <a:p>
                <a:pPr algn="l">
                  <a:lnSpc>
                    <a:spcPct val="85000"/>
                  </a:lnSpc>
                  <a:defRPr/>
                </a:pPr>
                <a:r>
                  <a:rPr lang="en-US">
                    <a:latin typeface="Arial Narrow" pitchFamily="34" charset="0"/>
                  </a:rPr>
                  <a:t>DHCP client sends a DHCPREQUEST packet</a:t>
                </a:r>
              </a:p>
            </p:txBody>
          </p:sp>
          <p:sp>
            <p:nvSpPr>
              <p:cNvPr id="357417" name="AutoShape 41"/>
              <p:cNvSpPr>
                <a:spLocks noChangeArrowheads="1"/>
              </p:cNvSpPr>
              <p:nvPr/>
            </p:nvSpPr>
            <p:spPr bwMode="auto">
              <a:xfrm>
                <a:off x="1080" y="2865"/>
                <a:ext cx="179" cy="208"/>
              </a:xfrm>
              <a:prstGeom prst="roundRect">
                <a:avLst>
                  <a:gd name="adj" fmla="val 0"/>
                </a:avLst>
              </a:prstGeom>
              <a:gradFill rotWithShape="1">
                <a:gsLst>
                  <a:gs pos="0">
                    <a:schemeClr val="folHlink"/>
                  </a:gs>
                  <a:gs pos="50000">
                    <a:srgbClr val="F0F0F0"/>
                  </a:gs>
                  <a:gs pos="100000">
                    <a:schemeClr val="folHlink"/>
                  </a:gs>
                </a:gsLst>
                <a:lin ang="5400000" scaled="1"/>
              </a:gradFill>
              <a:ln w="9525">
                <a:solidFill>
                  <a:schemeClr val="tx1"/>
                </a:solidFill>
                <a:round/>
                <a:headEnd/>
                <a:tailEnd/>
              </a:ln>
              <a:effectLst>
                <a:outerShdw dist="35921" dir="2700000" algn="ctr" rotWithShape="0">
                  <a:schemeClr val="tx1">
                    <a:alpha val="50000"/>
                  </a:schemeClr>
                </a:outerShdw>
              </a:effectLst>
            </p:spPr>
            <p:txBody>
              <a:bodyPr wrap="none" anchor="ctr"/>
              <a:lstStyle/>
              <a:p>
                <a:pPr>
                  <a:defRPr/>
                </a:pPr>
                <a:r>
                  <a:rPr lang="en-US" sz="2400">
                    <a:solidFill>
                      <a:srgbClr val="990033"/>
                    </a:solidFill>
                    <a:latin typeface="Arial Narrow" pitchFamily="34" charset="0"/>
                  </a:rPr>
                  <a:t>1</a:t>
                </a:r>
              </a:p>
            </p:txBody>
          </p:sp>
        </p:grpSp>
        <p:grpSp>
          <p:nvGrpSpPr>
            <p:cNvPr id="19478" name="Group 42"/>
            <p:cNvGrpSpPr>
              <a:grpSpLocks/>
            </p:cNvGrpSpPr>
            <p:nvPr/>
          </p:nvGrpSpPr>
          <p:grpSpPr bwMode="auto">
            <a:xfrm>
              <a:off x="1119" y="3551"/>
              <a:ext cx="3388" cy="270"/>
              <a:chOff x="1080" y="3134"/>
              <a:chExt cx="3388" cy="270"/>
            </a:xfrm>
          </p:grpSpPr>
          <p:sp>
            <p:nvSpPr>
              <p:cNvPr id="357419" name="AutoShape 43"/>
              <p:cNvSpPr>
                <a:spLocks noChangeArrowheads="1"/>
              </p:cNvSpPr>
              <p:nvPr/>
            </p:nvSpPr>
            <p:spPr bwMode="auto">
              <a:xfrm>
                <a:off x="1186" y="3134"/>
                <a:ext cx="3282" cy="270"/>
              </a:xfrm>
              <a:prstGeom prst="roundRect">
                <a:avLst>
                  <a:gd name="adj" fmla="val 4167"/>
                </a:avLst>
              </a:prstGeom>
              <a:gradFill rotWithShape="1">
                <a:gsLst>
                  <a:gs pos="0">
                    <a:srgbClr val="EEEFD7"/>
                  </a:gs>
                  <a:gs pos="100000">
                    <a:srgbClr val="D5D69C"/>
                  </a:gs>
                </a:gsLst>
                <a:lin ang="2700000" scaled="1"/>
              </a:gradFill>
              <a:ln w="9525" algn="ctr">
                <a:solidFill>
                  <a:srgbClr val="4D4D4D"/>
                </a:solidFill>
                <a:round/>
                <a:headEnd/>
                <a:tailEnd/>
              </a:ln>
              <a:effectLst>
                <a:outerShdw dist="35921" dir="2700000" algn="ctr" rotWithShape="0">
                  <a:srgbClr val="AFAFAF"/>
                </a:outerShdw>
              </a:effectLst>
            </p:spPr>
            <p:txBody>
              <a:bodyPr lIns="274320" anchor="ctr"/>
              <a:lstStyle/>
              <a:p>
                <a:pPr algn="l">
                  <a:lnSpc>
                    <a:spcPct val="85000"/>
                  </a:lnSpc>
                  <a:defRPr/>
                </a:pPr>
                <a:r>
                  <a:rPr lang="en-US">
                    <a:latin typeface="Arial Narrow" pitchFamily="34" charset="0"/>
                  </a:rPr>
                  <a:t>DHCP Server1 sends a DHCPACK packet</a:t>
                </a:r>
              </a:p>
            </p:txBody>
          </p:sp>
          <p:sp>
            <p:nvSpPr>
              <p:cNvPr id="357420" name="AutoShape 44"/>
              <p:cNvSpPr>
                <a:spLocks noChangeArrowheads="1"/>
              </p:cNvSpPr>
              <p:nvPr/>
            </p:nvSpPr>
            <p:spPr bwMode="auto">
              <a:xfrm>
                <a:off x="1080" y="3165"/>
                <a:ext cx="179" cy="208"/>
              </a:xfrm>
              <a:prstGeom prst="roundRect">
                <a:avLst>
                  <a:gd name="adj" fmla="val 0"/>
                </a:avLst>
              </a:prstGeom>
              <a:gradFill rotWithShape="1">
                <a:gsLst>
                  <a:gs pos="0">
                    <a:schemeClr val="folHlink"/>
                  </a:gs>
                  <a:gs pos="50000">
                    <a:srgbClr val="F0F0F0"/>
                  </a:gs>
                  <a:gs pos="100000">
                    <a:schemeClr val="folHlink"/>
                  </a:gs>
                </a:gsLst>
                <a:lin ang="5400000" scaled="1"/>
              </a:gradFill>
              <a:ln w="9525">
                <a:solidFill>
                  <a:schemeClr val="tx1"/>
                </a:solidFill>
                <a:round/>
                <a:headEnd/>
                <a:tailEnd/>
              </a:ln>
              <a:effectLst>
                <a:outerShdw dist="35921" dir="2700000" algn="ctr" rotWithShape="0">
                  <a:schemeClr val="tx1">
                    <a:alpha val="50000"/>
                  </a:schemeClr>
                </a:outerShdw>
              </a:effectLst>
            </p:spPr>
            <p:txBody>
              <a:bodyPr wrap="none" anchor="ctr"/>
              <a:lstStyle/>
              <a:p>
                <a:pPr>
                  <a:defRPr/>
                </a:pPr>
                <a:r>
                  <a:rPr lang="en-US" sz="2400">
                    <a:solidFill>
                      <a:srgbClr val="990033"/>
                    </a:solidFill>
                    <a:latin typeface="Arial Narrow" pitchFamily="34" charset="0"/>
                  </a:rPr>
                  <a:t>2</a:t>
                </a:r>
              </a:p>
            </p:txBody>
          </p:sp>
        </p:grpSp>
        <p:sp>
          <p:nvSpPr>
            <p:cNvPr id="357421" name="AutoShape 45"/>
            <p:cNvSpPr>
              <a:spLocks noChangeArrowheads="1"/>
            </p:cNvSpPr>
            <p:nvPr/>
          </p:nvSpPr>
          <p:spPr bwMode="auto">
            <a:xfrm>
              <a:off x="4067" y="2460"/>
              <a:ext cx="977" cy="590"/>
            </a:xfrm>
            <a:prstGeom prst="roundRect">
              <a:avLst>
                <a:gd name="adj" fmla="val 4167"/>
              </a:avLst>
            </a:prstGeom>
            <a:gradFill rotWithShape="1">
              <a:gsLst>
                <a:gs pos="0">
                  <a:srgbClr val="D5D69C"/>
                </a:gs>
                <a:gs pos="100000">
                  <a:srgbClr val="EEEFD7"/>
                </a:gs>
              </a:gsLst>
              <a:lin ang="2700000" scaled="1"/>
            </a:gradFill>
            <a:ln w="9525" algn="ctr">
              <a:solidFill>
                <a:srgbClr val="4D4D4D"/>
              </a:solidFill>
              <a:round/>
              <a:headEnd/>
              <a:tailEnd/>
            </a:ln>
            <a:effectLst>
              <a:outerShdw dist="35921" dir="2700000" algn="ctr" rotWithShape="0">
                <a:srgbClr val="AFAFAF"/>
              </a:outerShdw>
            </a:effectLst>
          </p:spPr>
          <p:txBody>
            <a:bodyPr anchor="b"/>
            <a:lstStyle/>
            <a:p>
              <a:pPr>
                <a:lnSpc>
                  <a:spcPct val="85000"/>
                </a:lnSpc>
                <a:defRPr/>
              </a:pPr>
              <a:r>
                <a:rPr lang="en-US">
                  <a:latin typeface="Arial Narrow" pitchFamily="34" charset="0"/>
                </a:rPr>
                <a:t>50% of lease duration has expired</a:t>
              </a:r>
            </a:p>
          </p:txBody>
        </p:sp>
        <p:pic>
          <p:nvPicPr>
            <p:cNvPr id="19480" name="Picture 46" descr="Clock0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312" y="2114"/>
              <a:ext cx="414" cy="4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9474" name="Text Box 55"/>
          <p:cNvSpPr txBox="1">
            <a:spLocks noChangeArrowheads="1"/>
          </p:cNvSpPr>
          <p:nvPr/>
        </p:nvSpPr>
        <p:spPr bwMode="auto">
          <a:xfrm>
            <a:off x="1784351" y="5068889"/>
            <a:ext cx="1357313" cy="915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GB" altLang="en-US"/>
              <a:t>Request to renew lease</a:t>
            </a:r>
            <a:endParaRPr lang="en-US" altLang="en-US"/>
          </a:p>
        </p:txBody>
      </p:sp>
    </p:spTree>
    <p:extLst>
      <p:ext uri="{BB962C8B-B14F-4D97-AF65-F5344CB8AC3E}">
        <p14:creationId xmlns:p14="http://schemas.microsoft.com/office/powerpoint/2010/main" val="954034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nodeType="afterGroup">
                            <p:stCondLst>
                              <p:cond delay="500"/>
                            </p:stCondLst>
                            <p:childTnLst>
                              <p:par>
                                <p:cTn id="9" presetID="9" presetClass="entr" presetSubtype="0" fill="hold" nodeType="afterEffect">
                                  <p:stCondLst>
                                    <p:cond delay="0"/>
                                  </p:stCondLst>
                                  <p:childTnLst>
                                    <p:set>
                                      <p:cBhvr>
                                        <p:cTn id="10" dur="1" fill="hold">
                                          <p:stCondLst>
                                            <p:cond delay="0"/>
                                          </p:stCondLst>
                                        </p:cTn>
                                        <p:tgtEl>
                                          <p:spTgt spid="357395"/>
                                        </p:tgtEl>
                                        <p:attrNameLst>
                                          <p:attrName>style.visibility</p:attrName>
                                        </p:attrNameLst>
                                      </p:cBhvr>
                                      <p:to>
                                        <p:strVal val="visible"/>
                                      </p:to>
                                    </p:set>
                                    <p:animEffect transition="in" filter="dissolve">
                                      <p:cBhvr>
                                        <p:cTn id="11" dur="500"/>
                                        <p:tgtEl>
                                          <p:spTgt spid="357395"/>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22" presetClass="entr" presetSubtype="8" fill="hold"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ipe(left)">
                                      <p:cBhvr>
                                        <p:cTn id="16" dur="500"/>
                                        <p:tgtEl>
                                          <p:spTgt spid="4"/>
                                        </p:tgtEl>
                                      </p:cBhvr>
                                    </p:animEffect>
                                  </p:childTnLst>
                                </p:cTn>
                              </p:par>
                            </p:childTnLst>
                          </p:cTn>
                        </p:par>
                        <p:par>
                          <p:cTn id="17" fill="hold" nodeType="afterGroup">
                            <p:stCondLst>
                              <p:cond delay="500"/>
                            </p:stCondLst>
                            <p:childTnLst>
                              <p:par>
                                <p:cTn id="18" presetID="9" presetClass="entr" presetSubtype="0" fill="hold" nodeType="afterEffect">
                                  <p:stCondLst>
                                    <p:cond delay="0"/>
                                  </p:stCondLst>
                                  <p:childTnLst>
                                    <p:set>
                                      <p:cBhvr>
                                        <p:cTn id="19" dur="1" fill="hold">
                                          <p:stCondLst>
                                            <p:cond delay="0"/>
                                          </p:stCondLst>
                                        </p:cTn>
                                        <p:tgtEl>
                                          <p:spTgt spid="357396"/>
                                        </p:tgtEl>
                                        <p:attrNameLst>
                                          <p:attrName>style.visibility</p:attrName>
                                        </p:attrNameLst>
                                      </p:cBhvr>
                                      <p:to>
                                        <p:strVal val="visible"/>
                                      </p:to>
                                    </p:set>
                                    <p:animEffect transition="in" filter="dissolve">
                                      <p:cBhvr>
                                        <p:cTn id="20" dur="500"/>
                                        <p:tgtEl>
                                          <p:spTgt spid="357396"/>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9" presetClass="entr" presetSubtype="0" fill="hold" grpId="0" nodeType="clickEffect">
                                  <p:stCondLst>
                                    <p:cond delay="0"/>
                                  </p:stCondLst>
                                  <p:childTnLst>
                                    <p:set>
                                      <p:cBhvr>
                                        <p:cTn id="24" dur="1" fill="hold">
                                          <p:stCondLst>
                                            <p:cond delay="0"/>
                                          </p:stCondLst>
                                        </p:cTn>
                                        <p:tgtEl>
                                          <p:spTgt spid="357399"/>
                                        </p:tgtEl>
                                        <p:attrNameLst>
                                          <p:attrName>style.visibility</p:attrName>
                                        </p:attrNameLst>
                                      </p:cBhvr>
                                      <p:to>
                                        <p:strVal val="visible"/>
                                      </p:to>
                                    </p:set>
                                    <p:animEffect transition="in" filter="dissolve">
                                      <p:cBhvr>
                                        <p:cTn id="25" dur="500"/>
                                        <p:tgtEl>
                                          <p:spTgt spid="357399"/>
                                        </p:tgtEl>
                                      </p:cBhvr>
                                    </p:animEffect>
                                  </p:childTnLst>
                                </p:cTn>
                              </p:par>
                            </p:childTnLst>
                          </p:cTn>
                        </p:par>
                        <p:par>
                          <p:cTn id="26" fill="hold" nodeType="afterGroup">
                            <p:stCondLst>
                              <p:cond delay="500"/>
                            </p:stCondLst>
                            <p:childTnLst>
                              <p:par>
                                <p:cTn id="27" presetID="9" presetClass="entr" presetSubtype="0" fill="hold" grpId="0" nodeType="afterEffect">
                                  <p:stCondLst>
                                    <p:cond delay="0"/>
                                  </p:stCondLst>
                                  <p:childTnLst>
                                    <p:set>
                                      <p:cBhvr>
                                        <p:cTn id="28" dur="1" fill="hold">
                                          <p:stCondLst>
                                            <p:cond delay="0"/>
                                          </p:stCondLst>
                                        </p:cTn>
                                        <p:tgtEl>
                                          <p:spTgt spid="357397"/>
                                        </p:tgtEl>
                                        <p:attrNameLst>
                                          <p:attrName>style.visibility</p:attrName>
                                        </p:attrNameLst>
                                      </p:cBhvr>
                                      <p:to>
                                        <p:strVal val="visible"/>
                                      </p:to>
                                    </p:set>
                                    <p:animEffect transition="in" filter="dissolve">
                                      <p:cBhvr>
                                        <p:cTn id="29" dur="500"/>
                                        <p:tgtEl>
                                          <p:spTgt spid="357397"/>
                                        </p:tgtEl>
                                      </p:cBhvr>
                                    </p:animEffect>
                                  </p:childTnLst>
                                </p:cTn>
                              </p:par>
                            </p:childTnLst>
                          </p:cTn>
                        </p:par>
                        <p:par>
                          <p:cTn id="30" fill="hold" nodeType="afterGroup">
                            <p:stCondLst>
                              <p:cond delay="1000"/>
                            </p:stCondLst>
                            <p:childTnLst>
                              <p:par>
                                <p:cTn id="31" presetID="9" presetClass="entr" presetSubtype="0" fill="hold" nodeType="afterEffect">
                                  <p:stCondLst>
                                    <p:cond delay="0"/>
                                  </p:stCondLst>
                                  <p:childTnLst>
                                    <p:set>
                                      <p:cBhvr>
                                        <p:cTn id="32" dur="1" fill="hold">
                                          <p:stCondLst>
                                            <p:cond delay="0"/>
                                          </p:stCondLst>
                                        </p:cTn>
                                        <p:tgtEl>
                                          <p:spTgt spid="357401"/>
                                        </p:tgtEl>
                                        <p:attrNameLst>
                                          <p:attrName>style.visibility</p:attrName>
                                        </p:attrNameLst>
                                      </p:cBhvr>
                                      <p:to>
                                        <p:strVal val="visible"/>
                                      </p:to>
                                    </p:set>
                                    <p:animEffect transition="in" filter="dissolve">
                                      <p:cBhvr>
                                        <p:cTn id="33" dur="500"/>
                                        <p:tgtEl>
                                          <p:spTgt spid="357401"/>
                                        </p:tgtEl>
                                      </p:cBhvr>
                                    </p:animEffect>
                                  </p:childTnLst>
                                </p:cTn>
                              </p:par>
                            </p:childTnLst>
                          </p:cTn>
                        </p:par>
                        <p:par>
                          <p:cTn id="34" fill="hold" nodeType="afterGroup">
                            <p:stCondLst>
                              <p:cond delay="1500"/>
                            </p:stCondLst>
                            <p:childTnLst>
                              <p:par>
                                <p:cTn id="35" presetID="9" presetClass="entr" presetSubtype="0" fill="hold" nodeType="afterEffect">
                                  <p:stCondLst>
                                    <p:cond delay="0"/>
                                  </p:stCondLst>
                                  <p:childTnLst>
                                    <p:set>
                                      <p:cBhvr>
                                        <p:cTn id="36" dur="1" fill="hold">
                                          <p:stCondLst>
                                            <p:cond delay="0"/>
                                          </p:stCondLst>
                                        </p:cTn>
                                        <p:tgtEl>
                                          <p:spTgt spid="357402"/>
                                        </p:tgtEl>
                                        <p:attrNameLst>
                                          <p:attrName>style.visibility</p:attrName>
                                        </p:attrNameLst>
                                      </p:cBhvr>
                                      <p:to>
                                        <p:strVal val="visible"/>
                                      </p:to>
                                    </p:set>
                                    <p:animEffect transition="in" filter="dissolve">
                                      <p:cBhvr>
                                        <p:cTn id="37" dur="500"/>
                                        <p:tgtEl>
                                          <p:spTgt spid="357402"/>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9" presetClass="entr" presetSubtype="0" fill="hold" grpId="0" nodeType="clickEffect">
                                  <p:stCondLst>
                                    <p:cond delay="0"/>
                                  </p:stCondLst>
                                  <p:childTnLst>
                                    <p:set>
                                      <p:cBhvr>
                                        <p:cTn id="41" dur="1" fill="hold">
                                          <p:stCondLst>
                                            <p:cond delay="0"/>
                                          </p:stCondLst>
                                        </p:cTn>
                                        <p:tgtEl>
                                          <p:spTgt spid="357400"/>
                                        </p:tgtEl>
                                        <p:attrNameLst>
                                          <p:attrName>style.visibility</p:attrName>
                                        </p:attrNameLst>
                                      </p:cBhvr>
                                      <p:to>
                                        <p:strVal val="visible"/>
                                      </p:to>
                                    </p:set>
                                    <p:animEffect transition="in" filter="dissolve">
                                      <p:cBhvr>
                                        <p:cTn id="42" dur="500"/>
                                        <p:tgtEl>
                                          <p:spTgt spid="357400"/>
                                        </p:tgtEl>
                                      </p:cBhvr>
                                    </p:animEffect>
                                  </p:childTnLst>
                                </p:cTn>
                              </p:par>
                            </p:childTnLst>
                          </p:cTn>
                        </p:par>
                        <p:par>
                          <p:cTn id="43" fill="hold" nodeType="afterGroup">
                            <p:stCondLst>
                              <p:cond delay="500"/>
                            </p:stCondLst>
                            <p:childTnLst>
                              <p:par>
                                <p:cTn id="44" presetID="9" presetClass="entr" presetSubtype="0" fill="hold" grpId="0" nodeType="afterEffect">
                                  <p:stCondLst>
                                    <p:cond delay="0"/>
                                  </p:stCondLst>
                                  <p:childTnLst>
                                    <p:set>
                                      <p:cBhvr>
                                        <p:cTn id="45" dur="1" fill="hold">
                                          <p:stCondLst>
                                            <p:cond delay="0"/>
                                          </p:stCondLst>
                                        </p:cTn>
                                        <p:tgtEl>
                                          <p:spTgt spid="357398"/>
                                        </p:tgtEl>
                                        <p:attrNameLst>
                                          <p:attrName>style.visibility</p:attrName>
                                        </p:attrNameLst>
                                      </p:cBhvr>
                                      <p:to>
                                        <p:strVal val="visible"/>
                                      </p:to>
                                    </p:set>
                                    <p:animEffect transition="in" filter="dissolve">
                                      <p:cBhvr>
                                        <p:cTn id="46" dur="500"/>
                                        <p:tgtEl>
                                          <p:spTgt spid="357398"/>
                                        </p:tgtEl>
                                      </p:cBhvr>
                                    </p:animEffect>
                                  </p:childTnLst>
                                </p:cTn>
                              </p:par>
                            </p:childTnLst>
                          </p:cTn>
                        </p:par>
                      </p:childTnLst>
                    </p:cTn>
                  </p:par>
                  <p:par>
                    <p:cTn id="47" fill="hold" nodeType="clickPar">
                      <p:stCondLst>
                        <p:cond delay="indefinite"/>
                      </p:stCondLst>
                      <p:childTnLst>
                        <p:par>
                          <p:cTn id="48" fill="hold" nodeType="withGroup">
                            <p:stCondLst>
                              <p:cond delay="0"/>
                            </p:stCondLst>
                            <p:childTnLst>
                              <p:par>
                                <p:cTn id="49" presetID="1" presetClass="entr" presetSubtype="0" fill="hold" nodeType="clickEffect">
                                  <p:stCondLst>
                                    <p:cond delay="0"/>
                                  </p:stCondLst>
                                  <p:childTnLst>
                                    <p:set>
                                      <p:cBhvr>
                                        <p:cTn id="50" dur="1" fill="hold">
                                          <p:stCondLst>
                                            <p:cond delay="499"/>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7397" grpId="0" animBg="1" autoUpdateAnimBg="0"/>
      <p:bldP spid="357398" grpId="0" animBg="1" autoUpdateAnimBg="0"/>
      <p:bldP spid="357399" grpId="0" animBg="1" autoUpdateAnimBg="0"/>
      <p:bldP spid="357400" grpId="0" animBg="1"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Footer Placeholder 3"/>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b="0" smtClean="0"/>
              <a:t>NS&amp;WT</a:t>
            </a:r>
          </a:p>
        </p:txBody>
      </p:sp>
      <p:sp>
        <p:nvSpPr>
          <p:cNvPr id="21507" name="Rectangle 2"/>
          <p:cNvSpPr>
            <a:spLocks noGrp="1" noChangeArrowheads="1"/>
          </p:cNvSpPr>
          <p:nvPr>
            <p:ph type="title"/>
          </p:nvPr>
        </p:nvSpPr>
        <p:spPr/>
        <p:txBody>
          <a:bodyPr/>
          <a:lstStyle/>
          <a:p>
            <a:r>
              <a:rPr lang="en-GB" altLang="en-US" smtClean="0"/>
              <a:t>DHCP Security</a:t>
            </a:r>
          </a:p>
        </p:txBody>
      </p:sp>
      <p:sp>
        <p:nvSpPr>
          <p:cNvPr id="21508" name="Rectangle 3"/>
          <p:cNvSpPr>
            <a:spLocks noGrp="1" noChangeArrowheads="1"/>
          </p:cNvSpPr>
          <p:nvPr>
            <p:ph type="body" idx="1"/>
          </p:nvPr>
        </p:nvSpPr>
        <p:spPr/>
        <p:txBody>
          <a:bodyPr/>
          <a:lstStyle/>
          <a:p>
            <a:r>
              <a:rPr lang="en-GB" altLang="en-US" dirty="0" smtClean="0"/>
              <a:t>It is possible for an attacker to “fake” a DHCP server</a:t>
            </a:r>
          </a:p>
          <a:p>
            <a:pPr lvl="1"/>
            <a:r>
              <a:rPr lang="en-GB" altLang="en-US" dirty="0" smtClean="0"/>
              <a:t>Known as a </a:t>
            </a:r>
            <a:r>
              <a:rPr lang="en-GB" altLang="en-US" dirty="0" smtClean="0"/>
              <a:t>“rogue” </a:t>
            </a:r>
            <a:r>
              <a:rPr lang="en-GB" altLang="en-US" dirty="0" smtClean="0"/>
              <a:t>DHCP server</a:t>
            </a:r>
          </a:p>
          <a:p>
            <a:pPr lvl="1"/>
            <a:r>
              <a:rPr lang="en-GB" altLang="en-US" dirty="0" smtClean="0"/>
              <a:t>Denial of service attack</a:t>
            </a:r>
          </a:p>
          <a:p>
            <a:pPr lvl="1"/>
            <a:r>
              <a:rPr lang="en-GB" altLang="en-US" dirty="0" smtClean="0"/>
              <a:t>… But </a:t>
            </a:r>
            <a:r>
              <a:rPr lang="en-GB" altLang="en-US" dirty="0" smtClean="0"/>
              <a:t>usually a DHCP server has been added by mistake</a:t>
            </a:r>
          </a:p>
          <a:p>
            <a:r>
              <a:rPr lang="en-GB" altLang="en-US" dirty="0" smtClean="0"/>
              <a:t>Clients get assigned </a:t>
            </a:r>
            <a:r>
              <a:rPr lang="en-GB" altLang="en-US" dirty="0" smtClean="0"/>
              <a:t>illegal/invalid/duplicate </a:t>
            </a:r>
            <a:r>
              <a:rPr lang="en-GB" altLang="en-US" dirty="0" smtClean="0"/>
              <a:t>IP addresses</a:t>
            </a:r>
          </a:p>
          <a:p>
            <a:r>
              <a:rPr lang="en-GB" altLang="en-US" dirty="0" smtClean="0"/>
              <a:t>Modern networks tend to use Active Directory to authorise DHCP Servers.  If a computer is on a domain, it will only accept DHCP offers from domain-recognised servers.</a:t>
            </a:r>
            <a:endParaRPr lang="en-GB" altLang="en-US" dirty="0" smtClean="0"/>
          </a:p>
        </p:txBody>
      </p:sp>
    </p:spTree>
    <p:extLst>
      <p:ext uri="{BB962C8B-B14F-4D97-AF65-F5344CB8AC3E}">
        <p14:creationId xmlns:p14="http://schemas.microsoft.com/office/powerpoint/2010/main" val="6303712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Footer Placeholder 3"/>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b="0" smtClean="0"/>
              <a:t>NS&amp;WT</a:t>
            </a:r>
          </a:p>
        </p:txBody>
      </p:sp>
      <p:sp>
        <p:nvSpPr>
          <p:cNvPr id="22531" name="Rectangle 2"/>
          <p:cNvSpPr>
            <a:spLocks noGrp="1" noChangeArrowheads="1"/>
          </p:cNvSpPr>
          <p:nvPr>
            <p:ph type="title"/>
          </p:nvPr>
        </p:nvSpPr>
        <p:spPr/>
        <p:txBody>
          <a:bodyPr/>
          <a:lstStyle/>
          <a:p>
            <a:r>
              <a:rPr lang="en-US" altLang="en-US" sz="2800"/>
              <a:t>How a DHCP Server Service Is Authorized</a:t>
            </a:r>
          </a:p>
        </p:txBody>
      </p:sp>
      <p:grpSp>
        <p:nvGrpSpPr>
          <p:cNvPr id="22532" name="Group 3"/>
          <p:cNvGrpSpPr>
            <a:grpSpLocks/>
          </p:cNvGrpSpPr>
          <p:nvPr/>
        </p:nvGrpSpPr>
        <p:grpSpPr bwMode="auto">
          <a:xfrm>
            <a:off x="2208213" y="1820864"/>
            <a:ext cx="5454650" cy="2782887"/>
            <a:chOff x="431" y="1147"/>
            <a:chExt cx="3436" cy="1753"/>
          </a:xfrm>
        </p:grpSpPr>
        <p:grpSp>
          <p:nvGrpSpPr>
            <p:cNvPr id="22594" name="Group 4"/>
            <p:cNvGrpSpPr>
              <a:grpSpLocks/>
            </p:cNvGrpSpPr>
            <p:nvPr/>
          </p:nvGrpSpPr>
          <p:grpSpPr bwMode="auto">
            <a:xfrm>
              <a:off x="431" y="1147"/>
              <a:ext cx="3436" cy="1753"/>
              <a:chOff x="431" y="1147"/>
              <a:chExt cx="3436" cy="1753"/>
            </a:xfrm>
          </p:grpSpPr>
          <p:sp>
            <p:nvSpPr>
              <p:cNvPr id="360453" name="Oval 5"/>
              <p:cNvSpPr>
                <a:spLocks noChangeArrowheads="1"/>
              </p:cNvSpPr>
              <p:nvPr/>
            </p:nvSpPr>
            <p:spPr bwMode="auto">
              <a:xfrm>
                <a:off x="1064" y="1536"/>
                <a:ext cx="2803" cy="1177"/>
              </a:xfrm>
              <a:prstGeom prst="ellipse">
                <a:avLst/>
              </a:prstGeom>
              <a:gradFill rotWithShape="1">
                <a:gsLst>
                  <a:gs pos="0">
                    <a:schemeClr val="bg1"/>
                  </a:gs>
                  <a:gs pos="100000">
                    <a:srgbClr val="CFE1C2"/>
                  </a:gs>
                </a:gsLst>
                <a:lin ang="18900000" scaled="1"/>
              </a:gradFill>
              <a:ln>
                <a:noFill/>
              </a:ln>
              <a:effectLst>
                <a:outerShdw dist="45791" dir="3378596" algn="ctr" rotWithShape="0">
                  <a:schemeClr val="bg2"/>
                </a:outerShdw>
              </a:effectLst>
            </p:spPr>
            <p:txBody>
              <a:bodyPr lIns="0" tIns="0" rIns="0" bIns="0"/>
              <a:lstStyle/>
              <a:p>
                <a:pPr marL="342900" indent="-342900">
                  <a:spcBef>
                    <a:spcPct val="20000"/>
                  </a:spcBef>
                  <a:buClr>
                    <a:schemeClr val="folHlink"/>
                  </a:buClr>
                  <a:buSzPct val="90000"/>
                  <a:defRPr/>
                </a:pPr>
                <a:r>
                  <a:rPr kumimoji="1" lang="en-US" sz="2000"/>
                  <a:t>                                                          </a:t>
                </a:r>
              </a:p>
            </p:txBody>
          </p:sp>
          <p:pic>
            <p:nvPicPr>
              <p:cNvPr id="22597" name="Picture 6" descr="Server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74" y="1212"/>
                <a:ext cx="652" cy="7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98" name="Picture 7" descr="Computer_DesktopComputerSansKeyboard0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02" y="2101"/>
                <a:ext cx="562" cy="7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99" name="Picture 8" descr="Server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23" y="1147"/>
                <a:ext cx="653" cy="7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600" name="Picture 9" descr="Server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74" y="2115"/>
                <a:ext cx="653" cy="7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0458" name="AutoShape 10"/>
              <p:cNvSpPr>
                <a:spLocks noChangeArrowheads="1"/>
              </p:cNvSpPr>
              <p:nvPr/>
            </p:nvSpPr>
            <p:spPr bwMode="auto">
              <a:xfrm>
                <a:off x="644" y="1159"/>
                <a:ext cx="634" cy="315"/>
              </a:xfrm>
              <a:prstGeom prst="roundRect">
                <a:avLst>
                  <a:gd name="adj" fmla="val 4167"/>
                </a:avLst>
              </a:prstGeom>
              <a:solidFill>
                <a:schemeClr val="bg1"/>
              </a:solidFill>
              <a:ln w="9525">
                <a:solidFill>
                  <a:srgbClr val="4D4D4D"/>
                </a:solidFill>
                <a:round/>
                <a:headEnd/>
                <a:tailEnd/>
              </a:ln>
              <a:effectLst>
                <a:outerShdw dist="35921" dir="2700000" algn="ctr" rotWithShape="0">
                  <a:srgbClr val="AFAFAF"/>
                </a:outerShdw>
              </a:effectLst>
            </p:spPr>
            <p:txBody>
              <a:bodyPr anchor="ctr"/>
              <a:lstStyle/>
              <a:p>
                <a:pPr>
                  <a:lnSpc>
                    <a:spcPct val="85000"/>
                  </a:lnSpc>
                  <a:defRPr/>
                </a:pPr>
                <a:r>
                  <a:rPr lang="en-US" sz="1600">
                    <a:latin typeface="Arial Narrow" pitchFamily="34" charset="0"/>
                  </a:rPr>
                  <a:t>Domain</a:t>
                </a:r>
              </a:p>
              <a:p>
                <a:pPr>
                  <a:lnSpc>
                    <a:spcPct val="85000"/>
                  </a:lnSpc>
                  <a:defRPr/>
                </a:pPr>
                <a:r>
                  <a:rPr lang="en-US" sz="1600">
                    <a:latin typeface="Arial Narrow" pitchFamily="34" charset="0"/>
                  </a:rPr>
                  <a:t>Controller</a:t>
                </a:r>
              </a:p>
            </p:txBody>
          </p:sp>
          <p:grpSp>
            <p:nvGrpSpPr>
              <p:cNvPr id="22602" name="Group 11"/>
              <p:cNvGrpSpPr>
                <a:grpSpLocks/>
              </p:cNvGrpSpPr>
              <p:nvPr/>
            </p:nvGrpSpPr>
            <p:grpSpPr bwMode="auto">
              <a:xfrm>
                <a:off x="431" y="1590"/>
                <a:ext cx="1047" cy="444"/>
                <a:chOff x="423" y="1428"/>
                <a:chExt cx="1047" cy="444"/>
              </a:xfrm>
            </p:grpSpPr>
            <p:sp>
              <p:nvSpPr>
                <p:cNvPr id="360460" name="AutoShape 12"/>
                <p:cNvSpPr>
                  <a:spLocks noChangeArrowheads="1"/>
                </p:cNvSpPr>
                <p:nvPr/>
              </p:nvSpPr>
              <p:spPr bwMode="auto">
                <a:xfrm>
                  <a:off x="423" y="1542"/>
                  <a:ext cx="626" cy="330"/>
                </a:xfrm>
                <a:prstGeom prst="roundRect">
                  <a:avLst>
                    <a:gd name="adj" fmla="val 4167"/>
                  </a:avLst>
                </a:prstGeom>
                <a:solidFill>
                  <a:schemeClr val="bg1"/>
                </a:solidFill>
                <a:ln w="9525" algn="ctr">
                  <a:solidFill>
                    <a:srgbClr val="4D4D4D"/>
                  </a:solidFill>
                  <a:round/>
                  <a:headEnd/>
                  <a:tailEnd/>
                </a:ln>
                <a:effectLst>
                  <a:outerShdw dist="35921" dir="2700000" algn="ctr" rotWithShape="0">
                    <a:srgbClr val="AFAFAF"/>
                  </a:outerShdw>
                </a:effectLst>
              </p:spPr>
              <p:txBody>
                <a:bodyPr anchor="ctr"/>
                <a:lstStyle/>
                <a:p>
                  <a:pPr algn="l">
                    <a:lnSpc>
                      <a:spcPct val="85000"/>
                    </a:lnSpc>
                    <a:defRPr/>
                  </a:pPr>
                  <a:r>
                    <a:rPr lang="en-US" sz="1600">
                      <a:latin typeface="Arial Narrow" pitchFamily="34" charset="0"/>
                    </a:rPr>
                    <a:t>Active </a:t>
                  </a:r>
                </a:p>
                <a:p>
                  <a:pPr algn="l">
                    <a:lnSpc>
                      <a:spcPct val="85000"/>
                    </a:lnSpc>
                    <a:defRPr/>
                  </a:pPr>
                  <a:r>
                    <a:rPr lang="en-US" sz="1600">
                      <a:latin typeface="Arial Narrow" pitchFamily="34" charset="0"/>
                    </a:rPr>
                    <a:t>Directory</a:t>
                  </a:r>
                </a:p>
              </p:txBody>
            </p:sp>
            <p:pic>
              <p:nvPicPr>
                <p:cNvPr id="22604" name="Picture 13" descr="ActiveDirectory0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73" y="1428"/>
                  <a:ext cx="597" cy="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sp>
          <p:nvSpPr>
            <p:cNvPr id="360462" name="AutoShape 14"/>
            <p:cNvSpPr>
              <a:spLocks noChangeArrowheads="1"/>
            </p:cNvSpPr>
            <p:nvPr/>
          </p:nvSpPr>
          <p:spPr bwMode="auto">
            <a:xfrm>
              <a:off x="559" y="2432"/>
              <a:ext cx="706" cy="240"/>
            </a:xfrm>
            <a:prstGeom prst="roundRect">
              <a:avLst>
                <a:gd name="adj" fmla="val 4167"/>
              </a:avLst>
            </a:prstGeom>
            <a:solidFill>
              <a:schemeClr val="bg1"/>
            </a:solidFill>
            <a:ln w="9525">
              <a:solidFill>
                <a:srgbClr val="4D4D4D"/>
              </a:solidFill>
              <a:round/>
              <a:headEnd/>
              <a:tailEnd/>
            </a:ln>
            <a:effectLst>
              <a:outerShdw dist="35921" dir="2700000" algn="ctr" rotWithShape="0">
                <a:srgbClr val="AFAFAF"/>
              </a:outerShdw>
            </a:effectLst>
          </p:spPr>
          <p:txBody>
            <a:bodyPr wrap="none" anchor="ctr"/>
            <a:lstStyle/>
            <a:p>
              <a:pPr>
                <a:defRPr/>
              </a:pPr>
              <a:r>
                <a:rPr lang="en-US" sz="1600">
                  <a:latin typeface="Arial Narrow" pitchFamily="34" charset="0"/>
                </a:rPr>
                <a:t>DHCP Client </a:t>
              </a:r>
            </a:p>
          </p:txBody>
        </p:sp>
      </p:grpSp>
      <p:sp>
        <p:nvSpPr>
          <p:cNvPr id="360463" name="AutoShape 15"/>
          <p:cNvSpPr>
            <a:spLocks noChangeArrowheads="1"/>
          </p:cNvSpPr>
          <p:nvPr/>
        </p:nvSpPr>
        <p:spPr bwMode="auto">
          <a:xfrm>
            <a:off x="3941763" y="1284289"/>
            <a:ext cx="3090862" cy="765175"/>
          </a:xfrm>
          <a:prstGeom prst="roundRect">
            <a:avLst>
              <a:gd name="adj" fmla="val 4167"/>
            </a:avLst>
          </a:prstGeom>
          <a:gradFill rotWithShape="1">
            <a:gsLst>
              <a:gs pos="0">
                <a:srgbClr val="ADE2A1"/>
              </a:gs>
              <a:gs pos="100000">
                <a:srgbClr val="E8F6E4"/>
              </a:gs>
            </a:gsLst>
            <a:lin ang="2700000" scaled="1"/>
          </a:gradFill>
          <a:ln w="9525" algn="ctr">
            <a:solidFill>
              <a:srgbClr val="4D4D4D"/>
            </a:solidFill>
            <a:round/>
            <a:headEnd/>
            <a:tailEnd/>
          </a:ln>
          <a:effectLst>
            <a:outerShdw dist="35921" dir="2700000" algn="ctr" rotWithShape="0">
              <a:srgbClr val="AFAFAF"/>
            </a:outerShdw>
          </a:effectLst>
        </p:spPr>
        <p:txBody>
          <a:bodyPr anchor="ctr"/>
          <a:lstStyle/>
          <a:p>
            <a:pPr>
              <a:lnSpc>
                <a:spcPct val="85000"/>
              </a:lnSpc>
              <a:defRPr/>
            </a:pPr>
            <a:r>
              <a:rPr lang="en-US" sz="1700">
                <a:latin typeface="Arial Narrow" pitchFamily="34" charset="0"/>
              </a:rPr>
              <a:t>DHCP Server1 checks with the domain controller to obtain a list of authorized DHCP servers</a:t>
            </a:r>
          </a:p>
        </p:txBody>
      </p:sp>
      <p:sp>
        <p:nvSpPr>
          <p:cNvPr id="360464" name="Line 16"/>
          <p:cNvSpPr>
            <a:spLocks noChangeShapeType="1"/>
          </p:cNvSpPr>
          <p:nvPr/>
        </p:nvSpPr>
        <p:spPr bwMode="auto">
          <a:xfrm flipH="1">
            <a:off x="4718051" y="2446338"/>
            <a:ext cx="1520825" cy="0"/>
          </a:xfrm>
          <a:prstGeom prst="line">
            <a:avLst/>
          </a:prstGeom>
          <a:noFill/>
          <a:ln w="38100">
            <a:solidFill>
              <a:srgbClr val="CC0000"/>
            </a:solidFill>
            <a:round/>
            <a:headEnd/>
            <a:tailEnd type="triangle" w="med" len="med"/>
          </a:ln>
          <a:extLst>
            <a:ext uri="{909E8E84-426E-40DD-AFC4-6F175D3DCCD1}">
              <a14:hiddenFill xmlns:a14="http://schemas.microsoft.com/office/drawing/2010/main">
                <a:noFill/>
              </a14:hiddenFill>
            </a:ext>
          </a:extLst>
        </p:spPr>
        <p:txBody>
          <a:bodyPr anchor="ctr"/>
          <a:lstStyle/>
          <a:p>
            <a:endParaRPr lang="en-GB"/>
          </a:p>
        </p:txBody>
      </p:sp>
      <p:sp>
        <p:nvSpPr>
          <p:cNvPr id="360465" name="Line 17"/>
          <p:cNvSpPr>
            <a:spLocks noChangeShapeType="1"/>
          </p:cNvSpPr>
          <p:nvPr/>
        </p:nvSpPr>
        <p:spPr bwMode="auto">
          <a:xfrm>
            <a:off x="4718051" y="2614613"/>
            <a:ext cx="1520825" cy="0"/>
          </a:xfrm>
          <a:prstGeom prst="line">
            <a:avLst/>
          </a:prstGeom>
          <a:noFill/>
          <a:ln w="38100">
            <a:solidFill>
              <a:srgbClr val="CC0000"/>
            </a:solidFill>
            <a:round/>
            <a:headEnd/>
            <a:tailEnd type="triangle" w="med" len="med"/>
          </a:ln>
          <a:extLst>
            <a:ext uri="{909E8E84-426E-40DD-AFC4-6F175D3DCCD1}">
              <a14:hiddenFill xmlns:a14="http://schemas.microsoft.com/office/drawing/2010/main">
                <a:noFill/>
              </a14:hiddenFill>
            </a:ext>
          </a:extLst>
        </p:spPr>
        <p:txBody>
          <a:bodyPr anchor="ctr"/>
          <a:lstStyle/>
          <a:p>
            <a:endParaRPr lang="en-GB"/>
          </a:p>
        </p:txBody>
      </p:sp>
      <p:sp>
        <p:nvSpPr>
          <p:cNvPr id="360466" name="Line 18"/>
          <p:cNvSpPr>
            <a:spLocks noChangeShapeType="1"/>
          </p:cNvSpPr>
          <p:nvPr/>
        </p:nvSpPr>
        <p:spPr bwMode="auto">
          <a:xfrm rot="1250189" flipH="1">
            <a:off x="4521201" y="3240088"/>
            <a:ext cx="1903413" cy="0"/>
          </a:xfrm>
          <a:prstGeom prst="line">
            <a:avLst/>
          </a:prstGeom>
          <a:noFill/>
          <a:ln w="38100">
            <a:solidFill>
              <a:srgbClr val="CC0000"/>
            </a:solidFill>
            <a:round/>
            <a:headEnd/>
            <a:tailEnd type="triangle" w="med" len="med"/>
          </a:ln>
          <a:extLst>
            <a:ext uri="{909E8E84-426E-40DD-AFC4-6F175D3DCCD1}">
              <a14:hiddenFill xmlns:a14="http://schemas.microsoft.com/office/drawing/2010/main">
                <a:noFill/>
              </a14:hiddenFill>
            </a:ext>
          </a:extLst>
        </p:spPr>
        <p:txBody>
          <a:bodyPr anchor="ctr"/>
          <a:lstStyle/>
          <a:p>
            <a:endParaRPr lang="en-GB"/>
          </a:p>
        </p:txBody>
      </p:sp>
      <p:sp>
        <p:nvSpPr>
          <p:cNvPr id="360467" name="Line 19"/>
          <p:cNvSpPr>
            <a:spLocks noChangeShapeType="1"/>
          </p:cNvSpPr>
          <p:nvPr/>
        </p:nvSpPr>
        <p:spPr bwMode="auto">
          <a:xfrm rot="1250189">
            <a:off x="4456113" y="3414713"/>
            <a:ext cx="1903412" cy="0"/>
          </a:xfrm>
          <a:prstGeom prst="line">
            <a:avLst/>
          </a:prstGeom>
          <a:noFill/>
          <a:ln w="38100">
            <a:solidFill>
              <a:srgbClr val="CC0000"/>
            </a:solidFill>
            <a:round/>
            <a:headEnd/>
            <a:tailEnd type="triangle" w="med" len="med"/>
          </a:ln>
          <a:extLst>
            <a:ext uri="{909E8E84-426E-40DD-AFC4-6F175D3DCCD1}">
              <a14:hiddenFill xmlns:a14="http://schemas.microsoft.com/office/drawing/2010/main">
                <a:noFill/>
              </a14:hiddenFill>
            </a:ext>
          </a:extLst>
        </p:spPr>
        <p:txBody>
          <a:bodyPr anchor="ctr"/>
          <a:lstStyle/>
          <a:p>
            <a:endParaRPr lang="en-GB"/>
          </a:p>
        </p:txBody>
      </p:sp>
      <p:sp>
        <p:nvSpPr>
          <p:cNvPr id="360468" name="Line 20"/>
          <p:cNvSpPr>
            <a:spLocks noChangeShapeType="1"/>
          </p:cNvSpPr>
          <p:nvPr/>
        </p:nvSpPr>
        <p:spPr bwMode="auto">
          <a:xfrm rot="-1250189">
            <a:off x="4456113" y="3240088"/>
            <a:ext cx="1903412" cy="0"/>
          </a:xfrm>
          <a:prstGeom prst="line">
            <a:avLst/>
          </a:prstGeom>
          <a:noFill/>
          <a:ln w="38100">
            <a:solidFill>
              <a:srgbClr val="CC0000"/>
            </a:solidFill>
            <a:round/>
            <a:headEnd/>
            <a:tailEnd type="triangle" w="med" len="med"/>
          </a:ln>
          <a:extLst>
            <a:ext uri="{909E8E84-426E-40DD-AFC4-6F175D3DCCD1}">
              <a14:hiddenFill xmlns:a14="http://schemas.microsoft.com/office/drawing/2010/main">
                <a:noFill/>
              </a14:hiddenFill>
            </a:ext>
          </a:extLst>
        </p:spPr>
        <p:txBody>
          <a:bodyPr anchor="ctr"/>
          <a:lstStyle/>
          <a:p>
            <a:endParaRPr lang="en-GB"/>
          </a:p>
        </p:txBody>
      </p:sp>
      <p:sp>
        <p:nvSpPr>
          <p:cNvPr id="360469" name="Line 21"/>
          <p:cNvSpPr>
            <a:spLocks noChangeShapeType="1"/>
          </p:cNvSpPr>
          <p:nvPr/>
        </p:nvSpPr>
        <p:spPr bwMode="auto">
          <a:xfrm rot="20349811" flipH="1">
            <a:off x="4521201" y="3414713"/>
            <a:ext cx="1903413" cy="0"/>
          </a:xfrm>
          <a:prstGeom prst="line">
            <a:avLst/>
          </a:prstGeom>
          <a:noFill/>
          <a:ln w="38100">
            <a:solidFill>
              <a:srgbClr val="CC0000"/>
            </a:solidFill>
            <a:round/>
            <a:headEnd/>
            <a:tailEnd type="triangle" w="med" len="med"/>
          </a:ln>
          <a:extLst>
            <a:ext uri="{909E8E84-426E-40DD-AFC4-6F175D3DCCD1}">
              <a14:hiddenFill xmlns:a14="http://schemas.microsoft.com/office/drawing/2010/main">
                <a:noFill/>
              </a14:hiddenFill>
            </a:ext>
          </a:extLst>
        </p:spPr>
        <p:txBody>
          <a:bodyPr anchor="ctr"/>
          <a:lstStyle/>
          <a:p>
            <a:endParaRPr lang="en-GB"/>
          </a:p>
        </p:txBody>
      </p:sp>
      <p:pic>
        <p:nvPicPr>
          <p:cNvPr id="360470" name="Picture 22" descr="Validate_CheckMark0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94039" y="2365376"/>
            <a:ext cx="655637" cy="620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 name="Group 23"/>
          <p:cNvGrpSpPr>
            <a:grpSpLocks/>
          </p:cNvGrpSpPr>
          <p:nvPr/>
        </p:nvGrpSpPr>
        <p:grpSpPr bwMode="auto">
          <a:xfrm>
            <a:off x="7531101" y="3695701"/>
            <a:ext cx="2225675" cy="1331913"/>
            <a:chOff x="3833" y="2328"/>
            <a:chExt cx="1402" cy="839"/>
          </a:xfrm>
        </p:grpSpPr>
        <p:sp>
          <p:nvSpPr>
            <p:cNvPr id="22589" name="AutoShape 24"/>
            <p:cNvSpPr>
              <a:spLocks noChangeArrowheads="1"/>
            </p:cNvSpPr>
            <p:nvPr/>
          </p:nvSpPr>
          <p:spPr bwMode="auto">
            <a:xfrm>
              <a:off x="3833" y="2328"/>
              <a:ext cx="1265" cy="839"/>
            </a:xfrm>
            <a:prstGeom prst="roundRect">
              <a:avLst>
                <a:gd name="adj" fmla="val 2931"/>
              </a:avLst>
            </a:prstGeom>
            <a:gradFill rotWithShape="1">
              <a:gsLst>
                <a:gs pos="0">
                  <a:srgbClr val="F0F1FF"/>
                </a:gs>
                <a:gs pos="100000">
                  <a:srgbClr val="B3C8DF"/>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US" altLang="en-US"/>
            </a:p>
          </p:txBody>
        </p:sp>
        <p:sp>
          <p:nvSpPr>
            <p:cNvPr id="22590" name="Text Box 25"/>
            <p:cNvSpPr txBox="1">
              <a:spLocks noChangeArrowheads="1"/>
            </p:cNvSpPr>
            <p:nvPr/>
          </p:nvSpPr>
          <p:spPr bwMode="auto">
            <a:xfrm>
              <a:off x="4106" y="2492"/>
              <a:ext cx="820"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pPr algn="l"/>
              <a:r>
                <a:rPr lang="en-US" altLang="en-US" b="0">
                  <a:latin typeface="Arial Narrow" panose="020B0606020202030204" pitchFamily="34" charset="0"/>
                </a:rPr>
                <a:t>Unauthorized</a:t>
              </a:r>
            </a:p>
          </p:txBody>
        </p:sp>
        <p:sp>
          <p:nvSpPr>
            <p:cNvPr id="22591" name="Text Box 26"/>
            <p:cNvSpPr txBox="1">
              <a:spLocks noChangeArrowheads="1"/>
            </p:cNvSpPr>
            <p:nvPr/>
          </p:nvSpPr>
          <p:spPr bwMode="auto">
            <a:xfrm>
              <a:off x="4106" y="2744"/>
              <a:ext cx="1129" cy="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pPr algn="l"/>
              <a:r>
                <a:rPr lang="en-US" altLang="en-US" b="0">
                  <a:latin typeface="Arial Narrow" panose="020B0606020202030204" pitchFamily="34" charset="0"/>
                </a:rPr>
                <a:t>Does not service DHCP requests</a:t>
              </a:r>
            </a:p>
          </p:txBody>
        </p:sp>
        <p:pic>
          <p:nvPicPr>
            <p:cNvPr id="22592" name="Picture 27" descr="Validate_Invalid01"/>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889" y="2501"/>
              <a:ext cx="196" cy="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93" name="Picture 28" descr="Validate_Invalid01"/>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889" y="2826"/>
              <a:ext cx="196" cy="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6" name="Group 29"/>
          <p:cNvGrpSpPr>
            <a:grpSpLocks/>
          </p:cNvGrpSpPr>
          <p:nvPr/>
        </p:nvGrpSpPr>
        <p:grpSpPr bwMode="auto">
          <a:xfrm>
            <a:off x="7531100" y="2046288"/>
            <a:ext cx="2020888" cy="1331912"/>
            <a:chOff x="3833" y="1289"/>
            <a:chExt cx="1273" cy="839"/>
          </a:xfrm>
        </p:grpSpPr>
        <p:sp>
          <p:nvSpPr>
            <p:cNvPr id="22584" name="AutoShape 30"/>
            <p:cNvSpPr>
              <a:spLocks noChangeArrowheads="1"/>
            </p:cNvSpPr>
            <p:nvPr/>
          </p:nvSpPr>
          <p:spPr bwMode="auto">
            <a:xfrm>
              <a:off x="3833" y="1289"/>
              <a:ext cx="1265" cy="839"/>
            </a:xfrm>
            <a:prstGeom prst="roundRect">
              <a:avLst>
                <a:gd name="adj" fmla="val 2931"/>
              </a:avLst>
            </a:prstGeom>
            <a:gradFill rotWithShape="1">
              <a:gsLst>
                <a:gs pos="0">
                  <a:srgbClr val="F0F1FF"/>
                </a:gs>
                <a:gs pos="100000">
                  <a:srgbClr val="B3C8DF"/>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US" altLang="en-US"/>
            </a:p>
          </p:txBody>
        </p:sp>
        <p:sp>
          <p:nvSpPr>
            <p:cNvPr id="22585" name="Text Box 31"/>
            <p:cNvSpPr txBox="1">
              <a:spLocks noChangeArrowheads="1"/>
            </p:cNvSpPr>
            <p:nvPr/>
          </p:nvSpPr>
          <p:spPr bwMode="auto">
            <a:xfrm>
              <a:off x="4106" y="1469"/>
              <a:ext cx="769"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pPr algn="l"/>
              <a:r>
                <a:rPr lang="en-US" altLang="en-US" b="0">
                  <a:latin typeface="Arial Narrow" panose="020B0606020202030204" pitchFamily="34" charset="0"/>
                </a:rPr>
                <a:t>Authorized</a:t>
              </a:r>
            </a:p>
          </p:txBody>
        </p:sp>
        <p:sp>
          <p:nvSpPr>
            <p:cNvPr id="22586" name="Text Box 32"/>
            <p:cNvSpPr txBox="1">
              <a:spLocks noChangeArrowheads="1"/>
            </p:cNvSpPr>
            <p:nvPr/>
          </p:nvSpPr>
          <p:spPr bwMode="auto">
            <a:xfrm>
              <a:off x="4106" y="1697"/>
              <a:ext cx="1000" cy="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pPr algn="l"/>
              <a:r>
                <a:rPr lang="en-US" altLang="en-US" b="0">
                  <a:latin typeface="Arial Narrow" panose="020B0606020202030204" pitchFamily="34" charset="0"/>
                </a:rPr>
                <a:t>Services DHCP requests</a:t>
              </a:r>
            </a:p>
          </p:txBody>
        </p:sp>
        <p:pic>
          <p:nvPicPr>
            <p:cNvPr id="22587" name="Picture 33" descr="Validated01"/>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889" y="1471"/>
              <a:ext cx="256" cy="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88" name="Picture 34" descr="Validated01"/>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889" y="1771"/>
              <a:ext cx="256" cy="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60483" name="AutoShape 35"/>
          <p:cNvSpPr>
            <a:spLocks noChangeArrowheads="1"/>
          </p:cNvSpPr>
          <p:nvPr/>
        </p:nvSpPr>
        <p:spPr bwMode="auto">
          <a:xfrm>
            <a:off x="7516813" y="1874839"/>
            <a:ext cx="2019300" cy="352425"/>
          </a:xfrm>
          <a:prstGeom prst="roundRect">
            <a:avLst>
              <a:gd name="adj" fmla="val 4167"/>
            </a:avLst>
          </a:prstGeom>
          <a:solidFill>
            <a:schemeClr val="bg1"/>
          </a:solidFill>
          <a:ln w="9525">
            <a:solidFill>
              <a:srgbClr val="4D4D4D"/>
            </a:solidFill>
            <a:round/>
            <a:headEnd/>
            <a:tailEnd/>
          </a:ln>
          <a:effectLst>
            <a:outerShdw dist="35921" dir="2700000" algn="ctr" rotWithShape="0">
              <a:srgbClr val="AFAFAF"/>
            </a:outerShdw>
          </a:effectLst>
        </p:spPr>
        <p:txBody>
          <a:bodyPr anchor="ctr"/>
          <a:lstStyle/>
          <a:p>
            <a:pPr>
              <a:defRPr/>
            </a:pPr>
            <a:r>
              <a:rPr lang="en-US">
                <a:latin typeface="Arial Narrow" pitchFamily="34" charset="0"/>
              </a:rPr>
              <a:t>DHCP Server1</a:t>
            </a:r>
          </a:p>
        </p:txBody>
      </p:sp>
      <p:sp>
        <p:nvSpPr>
          <p:cNvPr id="360484" name="AutoShape 36"/>
          <p:cNvSpPr>
            <a:spLocks noChangeArrowheads="1"/>
          </p:cNvSpPr>
          <p:nvPr/>
        </p:nvSpPr>
        <p:spPr bwMode="auto">
          <a:xfrm>
            <a:off x="7518400" y="3522664"/>
            <a:ext cx="2038350" cy="352425"/>
          </a:xfrm>
          <a:prstGeom prst="roundRect">
            <a:avLst>
              <a:gd name="adj" fmla="val 4167"/>
            </a:avLst>
          </a:prstGeom>
          <a:solidFill>
            <a:schemeClr val="bg1"/>
          </a:solidFill>
          <a:ln w="9525">
            <a:solidFill>
              <a:srgbClr val="4D4D4D"/>
            </a:solidFill>
            <a:round/>
            <a:headEnd/>
            <a:tailEnd/>
          </a:ln>
          <a:effectLst>
            <a:outerShdw dist="35921" dir="2700000" algn="ctr" rotWithShape="0">
              <a:srgbClr val="AFAFAF"/>
            </a:outerShdw>
          </a:effectLst>
        </p:spPr>
        <p:txBody>
          <a:bodyPr anchor="ctr"/>
          <a:lstStyle/>
          <a:p>
            <a:pPr>
              <a:defRPr/>
            </a:pPr>
            <a:r>
              <a:rPr lang="en-US">
                <a:latin typeface="Arial Narrow" pitchFamily="34" charset="0"/>
              </a:rPr>
              <a:t>DHCP Server2</a:t>
            </a:r>
          </a:p>
        </p:txBody>
      </p:sp>
      <p:sp>
        <p:nvSpPr>
          <p:cNvPr id="360485" name="AutoShape 37"/>
          <p:cNvSpPr>
            <a:spLocks noChangeArrowheads="1"/>
          </p:cNvSpPr>
          <p:nvPr/>
        </p:nvSpPr>
        <p:spPr bwMode="auto">
          <a:xfrm>
            <a:off x="3941763" y="1271589"/>
            <a:ext cx="3090862" cy="765175"/>
          </a:xfrm>
          <a:prstGeom prst="roundRect">
            <a:avLst>
              <a:gd name="adj" fmla="val 4167"/>
            </a:avLst>
          </a:prstGeom>
          <a:gradFill rotWithShape="1">
            <a:gsLst>
              <a:gs pos="0">
                <a:srgbClr val="ADE2A1"/>
              </a:gs>
              <a:gs pos="100000">
                <a:srgbClr val="E8F6E4"/>
              </a:gs>
            </a:gsLst>
            <a:lin ang="2700000" scaled="1"/>
          </a:gradFill>
          <a:ln w="9525" algn="ctr">
            <a:solidFill>
              <a:srgbClr val="4D4D4D"/>
            </a:solidFill>
            <a:round/>
            <a:headEnd/>
            <a:tailEnd/>
          </a:ln>
          <a:effectLst>
            <a:outerShdw dist="35921" dir="2700000" algn="ctr" rotWithShape="0">
              <a:srgbClr val="AFAFAF"/>
            </a:outerShdw>
          </a:effectLst>
        </p:spPr>
        <p:txBody>
          <a:bodyPr anchor="ctr"/>
          <a:lstStyle/>
          <a:p>
            <a:pPr>
              <a:lnSpc>
                <a:spcPct val="85000"/>
              </a:lnSpc>
              <a:defRPr/>
            </a:pPr>
            <a:r>
              <a:rPr lang="en-US" sz="1700">
                <a:latin typeface="Arial Narrow" pitchFamily="34" charset="0"/>
              </a:rPr>
              <a:t>If DHCP Server1 finds its IP address on the list, the service starts and supports DHCP clients</a:t>
            </a:r>
          </a:p>
        </p:txBody>
      </p:sp>
      <p:sp>
        <p:nvSpPr>
          <p:cNvPr id="360486" name="AutoShape 38"/>
          <p:cNvSpPr>
            <a:spLocks noChangeArrowheads="1"/>
          </p:cNvSpPr>
          <p:nvPr/>
        </p:nvSpPr>
        <p:spPr bwMode="auto">
          <a:xfrm>
            <a:off x="3741739" y="4583114"/>
            <a:ext cx="3438525" cy="765175"/>
          </a:xfrm>
          <a:prstGeom prst="roundRect">
            <a:avLst>
              <a:gd name="adj" fmla="val 4167"/>
            </a:avLst>
          </a:prstGeom>
          <a:gradFill rotWithShape="1">
            <a:gsLst>
              <a:gs pos="0">
                <a:srgbClr val="ADE2A1"/>
              </a:gs>
              <a:gs pos="100000">
                <a:srgbClr val="E8F6E4"/>
              </a:gs>
            </a:gsLst>
            <a:lin ang="2700000" scaled="1"/>
          </a:gradFill>
          <a:ln w="9525" algn="ctr">
            <a:solidFill>
              <a:srgbClr val="4D4D4D"/>
            </a:solidFill>
            <a:round/>
            <a:headEnd/>
            <a:tailEnd/>
          </a:ln>
          <a:effectLst>
            <a:outerShdw dist="35921" dir="2700000" algn="ctr" rotWithShape="0">
              <a:srgbClr val="AFAFAF"/>
            </a:outerShdw>
          </a:effectLst>
        </p:spPr>
        <p:txBody>
          <a:bodyPr anchor="ctr"/>
          <a:lstStyle/>
          <a:p>
            <a:pPr>
              <a:lnSpc>
                <a:spcPct val="85000"/>
              </a:lnSpc>
              <a:defRPr/>
            </a:pPr>
            <a:r>
              <a:rPr lang="en-US" sz="1700">
                <a:latin typeface="Arial Narrow" pitchFamily="34" charset="0"/>
              </a:rPr>
              <a:t>DHCP Server2 checks with the </a:t>
            </a:r>
          </a:p>
          <a:p>
            <a:pPr>
              <a:lnSpc>
                <a:spcPct val="85000"/>
              </a:lnSpc>
              <a:defRPr/>
            </a:pPr>
            <a:r>
              <a:rPr lang="en-US" sz="1700">
                <a:latin typeface="Arial Narrow" pitchFamily="34" charset="0"/>
              </a:rPr>
              <a:t>domain controller to obtain a list of</a:t>
            </a:r>
          </a:p>
          <a:p>
            <a:pPr>
              <a:lnSpc>
                <a:spcPct val="85000"/>
              </a:lnSpc>
              <a:defRPr/>
            </a:pPr>
            <a:r>
              <a:rPr lang="en-US" sz="1700">
                <a:latin typeface="Arial Narrow" pitchFamily="34" charset="0"/>
              </a:rPr>
              <a:t>authorized DHCP servers</a:t>
            </a:r>
          </a:p>
        </p:txBody>
      </p:sp>
      <p:sp>
        <p:nvSpPr>
          <p:cNvPr id="360487" name="AutoShape 39"/>
          <p:cNvSpPr>
            <a:spLocks noChangeArrowheads="1"/>
          </p:cNvSpPr>
          <p:nvPr/>
        </p:nvSpPr>
        <p:spPr bwMode="auto">
          <a:xfrm>
            <a:off x="3756026" y="4595814"/>
            <a:ext cx="3438525" cy="765175"/>
          </a:xfrm>
          <a:prstGeom prst="roundRect">
            <a:avLst>
              <a:gd name="adj" fmla="val 4167"/>
            </a:avLst>
          </a:prstGeom>
          <a:gradFill rotWithShape="1">
            <a:gsLst>
              <a:gs pos="0">
                <a:srgbClr val="ADE2A1"/>
              </a:gs>
              <a:gs pos="100000">
                <a:srgbClr val="E8F6E4"/>
              </a:gs>
            </a:gsLst>
            <a:lin ang="2700000" scaled="1"/>
          </a:gradFill>
          <a:ln w="9525" algn="ctr">
            <a:solidFill>
              <a:srgbClr val="4D4D4D"/>
            </a:solidFill>
            <a:round/>
            <a:headEnd/>
            <a:tailEnd/>
          </a:ln>
          <a:effectLst>
            <a:outerShdw dist="35921" dir="2700000" algn="ctr" rotWithShape="0">
              <a:srgbClr val="AFAFAF"/>
            </a:outerShdw>
          </a:effectLst>
        </p:spPr>
        <p:txBody>
          <a:bodyPr anchor="ctr"/>
          <a:lstStyle/>
          <a:p>
            <a:pPr>
              <a:lnSpc>
                <a:spcPct val="85000"/>
              </a:lnSpc>
              <a:defRPr/>
            </a:pPr>
            <a:r>
              <a:rPr lang="en-US" sz="1700">
                <a:latin typeface="Arial Narrow" pitchFamily="34" charset="0"/>
              </a:rPr>
              <a:t>If DHCP Server2 does not find its IP address on the list, the service does not start and support DHCP clients</a:t>
            </a:r>
          </a:p>
        </p:txBody>
      </p:sp>
      <p:pic>
        <p:nvPicPr>
          <p:cNvPr id="360488" name="Picture 40" descr="Validate_XMark01"/>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994026" y="2363788"/>
            <a:ext cx="600075" cy="73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0489" name="AutoShape 41"/>
          <p:cNvSpPr>
            <a:spLocks noChangeArrowheads="1"/>
          </p:cNvSpPr>
          <p:nvPr/>
        </p:nvSpPr>
        <p:spPr bwMode="auto">
          <a:xfrm>
            <a:off x="3741739" y="4608514"/>
            <a:ext cx="3438525" cy="765175"/>
          </a:xfrm>
          <a:prstGeom prst="roundRect">
            <a:avLst>
              <a:gd name="adj" fmla="val 4167"/>
            </a:avLst>
          </a:prstGeom>
          <a:gradFill rotWithShape="1">
            <a:gsLst>
              <a:gs pos="0">
                <a:srgbClr val="ADE2A1"/>
              </a:gs>
              <a:gs pos="100000">
                <a:srgbClr val="E8F6E4"/>
              </a:gs>
            </a:gsLst>
            <a:lin ang="2700000" scaled="1"/>
          </a:gradFill>
          <a:ln w="9525" algn="ctr">
            <a:solidFill>
              <a:srgbClr val="4D4D4D"/>
            </a:solidFill>
            <a:round/>
            <a:headEnd/>
            <a:tailEnd/>
          </a:ln>
          <a:effectLst>
            <a:outerShdw dist="35921" dir="2700000" algn="ctr" rotWithShape="0">
              <a:srgbClr val="AFAFAF"/>
            </a:outerShdw>
          </a:effectLst>
        </p:spPr>
        <p:txBody>
          <a:bodyPr anchor="ctr"/>
          <a:lstStyle/>
          <a:p>
            <a:pPr>
              <a:lnSpc>
                <a:spcPct val="85000"/>
              </a:lnSpc>
              <a:defRPr/>
            </a:pPr>
            <a:r>
              <a:rPr lang="en-US" sz="1700">
                <a:latin typeface="Arial Narrow" pitchFamily="34" charset="0"/>
              </a:rPr>
              <a:t>DHCP client receives IP address </a:t>
            </a:r>
          </a:p>
          <a:p>
            <a:pPr>
              <a:lnSpc>
                <a:spcPct val="85000"/>
              </a:lnSpc>
              <a:defRPr/>
            </a:pPr>
            <a:r>
              <a:rPr lang="en-US" sz="1700">
                <a:latin typeface="Arial Narrow" pitchFamily="34" charset="0"/>
              </a:rPr>
              <a:t>from authorized DHCP Server1</a:t>
            </a:r>
          </a:p>
        </p:txBody>
      </p:sp>
      <p:sp>
        <p:nvSpPr>
          <p:cNvPr id="360490" name="Line 42"/>
          <p:cNvSpPr>
            <a:spLocks noChangeShapeType="1"/>
          </p:cNvSpPr>
          <p:nvPr/>
        </p:nvSpPr>
        <p:spPr bwMode="auto">
          <a:xfrm>
            <a:off x="4718051" y="4121150"/>
            <a:ext cx="1520825" cy="0"/>
          </a:xfrm>
          <a:prstGeom prst="line">
            <a:avLst/>
          </a:prstGeom>
          <a:noFill/>
          <a:ln w="38100">
            <a:solidFill>
              <a:srgbClr val="CC0000"/>
            </a:solidFill>
            <a:round/>
            <a:headEnd/>
            <a:tailEnd type="triangle" w="med" len="med"/>
          </a:ln>
          <a:extLst>
            <a:ext uri="{909E8E84-426E-40DD-AFC4-6F175D3DCCD1}">
              <a14:hiddenFill xmlns:a14="http://schemas.microsoft.com/office/drawing/2010/main">
                <a:noFill/>
              </a14:hiddenFill>
            </a:ext>
          </a:extLst>
        </p:spPr>
        <p:txBody>
          <a:bodyPr anchor="ctr"/>
          <a:lstStyle/>
          <a:p>
            <a:endParaRPr lang="en-GB"/>
          </a:p>
        </p:txBody>
      </p:sp>
      <p:grpSp>
        <p:nvGrpSpPr>
          <p:cNvPr id="7" name="Group 43"/>
          <p:cNvGrpSpPr>
            <a:grpSpLocks/>
          </p:cNvGrpSpPr>
          <p:nvPr/>
        </p:nvGrpSpPr>
        <p:grpSpPr bwMode="auto">
          <a:xfrm>
            <a:off x="2205038" y="1257301"/>
            <a:ext cx="7548562" cy="4951413"/>
            <a:chOff x="431" y="802"/>
            <a:chExt cx="4755" cy="3119"/>
          </a:xfrm>
        </p:grpSpPr>
        <p:sp>
          <p:nvSpPr>
            <p:cNvPr id="22553" name="AutoShape 44"/>
            <p:cNvSpPr>
              <a:spLocks noChangeArrowheads="1"/>
            </p:cNvSpPr>
            <p:nvPr/>
          </p:nvSpPr>
          <p:spPr bwMode="auto">
            <a:xfrm>
              <a:off x="576" y="802"/>
              <a:ext cx="4550" cy="3119"/>
            </a:xfrm>
            <a:prstGeom prst="roundRect">
              <a:avLst>
                <a:gd name="adj" fmla="val 2931"/>
              </a:avLst>
            </a:prstGeom>
            <a:gradFill rotWithShape="1">
              <a:gsLst>
                <a:gs pos="0">
                  <a:srgbClr val="FFFFFF"/>
                </a:gs>
                <a:gs pos="100000">
                  <a:srgbClr val="EEEFD7"/>
                </a:gs>
              </a:gsLst>
              <a:lin ang="5400000" scaled="1"/>
            </a:gradFill>
            <a:ln>
              <a:noFill/>
            </a:ln>
            <a:extLst>
              <a:ext uri="{91240B29-F687-4F45-9708-019B960494DF}">
                <a14:hiddenLine xmlns:a14="http://schemas.microsoft.com/office/drawing/2010/main" w="6350" algn="ctr">
                  <a:solidFill>
                    <a:srgbClr val="000000"/>
                  </a:solidFill>
                  <a:round/>
                  <a:headEnd/>
                  <a:tailEnd/>
                </a14:hiddenLine>
              </a:ext>
            </a:extLst>
          </p:spPr>
          <p:txBody>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US" altLang="en-US"/>
            </a:p>
          </p:txBody>
        </p:sp>
        <p:sp>
          <p:nvSpPr>
            <p:cNvPr id="360493" name="AutoShape 45"/>
            <p:cNvSpPr>
              <a:spLocks noChangeArrowheads="1"/>
            </p:cNvSpPr>
            <p:nvPr/>
          </p:nvSpPr>
          <p:spPr bwMode="auto">
            <a:xfrm>
              <a:off x="1397" y="2887"/>
              <a:ext cx="2166" cy="482"/>
            </a:xfrm>
            <a:prstGeom prst="roundRect">
              <a:avLst>
                <a:gd name="adj" fmla="val 4167"/>
              </a:avLst>
            </a:prstGeom>
            <a:gradFill rotWithShape="1">
              <a:gsLst>
                <a:gs pos="0">
                  <a:srgbClr val="ADE2A1"/>
                </a:gs>
                <a:gs pos="100000">
                  <a:srgbClr val="E8F6E4"/>
                </a:gs>
              </a:gsLst>
              <a:lin ang="2700000" scaled="1"/>
            </a:gradFill>
            <a:ln w="9525" algn="ctr">
              <a:solidFill>
                <a:srgbClr val="4D4D4D"/>
              </a:solidFill>
              <a:round/>
              <a:headEnd/>
              <a:tailEnd/>
            </a:ln>
            <a:effectLst>
              <a:outerShdw dist="35921" dir="2700000" algn="ctr" rotWithShape="0">
                <a:srgbClr val="AFAFAF"/>
              </a:outerShdw>
            </a:effectLst>
          </p:spPr>
          <p:txBody>
            <a:bodyPr anchor="ctr"/>
            <a:lstStyle/>
            <a:p>
              <a:pPr>
                <a:lnSpc>
                  <a:spcPct val="85000"/>
                </a:lnSpc>
                <a:defRPr/>
              </a:pPr>
              <a:r>
                <a:rPr lang="en-US" sz="1700">
                  <a:latin typeface="Arial Narrow" pitchFamily="34" charset="0"/>
                </a:rPr>
                <a:t>DHCP client receives IP address </a:t>
              </a:r>
            </a:p>
            <a:p>
              <a:pPr>
                <a:lnSpc>
                  <a:spcPct val="85000"/>
                </a:lnSpc>
                <a:defRPr/>
              </a:pPr>
              <a:r>
                <a:rPr lang="en-US" sz="1700">
                  <a:latin typeface="Arial Narrow" pitchFamily="34" charset="0"/>
                </a:rPr>
                <a:t>from authorized DHCP Server1</a:t>
              </a:r>
            </a:p>
          </p:txBody>
        </p:sp>
        <p:grpSp>
          <p:nvGrpSpPr>
            <p:cNvPr id="22555" name="Group 46"/>
            <p:cNvGrpSpPr>
              <a:grpSpLocks/>
            </p:cNvGrpSpPr>
            <p:nvPr/>
          </p:nvGrpSpPr>
          <p:grpSpPr bwMode="auto">
            <a:xfrm>
              <a:off x="431" y="1147"/>
              <a:ext cx="3436" cy="1753"/>
              <a:chOff x="431" y="1147"/>
              <a:chExt cx="3436" cy="1753"/>
            </a:xfrm>
          </p:grpSpPr>
          <p:grpSp>
            <p:nvGrpSpPr>
              <p:cNvPr id="22573" name="Group 47"/>
              <p:cNvGrpSpPr>
                <a:grpSpLocks/>
              </p:cNvGrpSpPr>
              <p:nvPr/>
            </p:nvGrpSpPr>
            <p:grpSpPr bwMode="auto">
              <a:xfrm>
                <a:off x="431" y="1147"/>
                <a:ext cx="3436" cy="1753"/>
                <a:chOff x="431" y="1147"/>
                <a:chExt cx="3436" cy="1753"/>
              </a:xfrm>
            </p:grpSpPr>
            <p:sp>
              <p:nvSpPr>
                <p:cNvPr id="360496" name="Oval 48"/>
                <p:cNvSpPr>
                  <a:spLocks noChangeArrowheads="1"/>
                </p:cNvSpPr>
                <p:nvPr/>
              </p:nvSpPr>
              <p:spPr bwMode="auto">
                <a:xfrm>
                  <a:off x="1064" y="1537"/>
                  <a:ext cx="2803" cy="1177"/>
                </a:xfrm>
                <a:prstGeom prst="ellipse">
                  <a:avLst/>
                </a:prstGeom>
                <a:gradFill rotWithShape="1">
                  <a:gsLst>
                    <a:gs pos="0">
                      <a:schemeClr val="bg1"/>
                    </a:gs>
                    <a:gs pos="100000">
                      <a:srgbClr val="CFE1C2"/>
                    </a:gs>
                  </a:gsLst>
                  <a:lin ang="18900000" scaled="1"/>
                </a:gradFill>
                <a:ln>
                  <a:noFill/>
                </a:ln>
                <a:effectLst>
                  <a:outerShdw dist="45791" dir="3378596" algn="ctr" rotWithShape="0">
                    <a:schemeClr val="bg2"/>
                  </a:outerShdw>
                </a:effectLst>
              </p:spPr>
              <p:txBody>
                <a:bodyPr lIns="0" tIns="0" rIns="0" bIns="0"/>
                <a:lstStyle/>
                <a:p>
                  <a:pPr marL="342900" indent="-342900">
                    <a:spcBef>
                      <a:spcPct val="20000"/>
                    </a:spcBef>
                    <a:buClr>
                      <a:schemeClr val="folHlink"/>
                    </a:buClr>
                    <a:buSzPct val="90000"/>
                    <a:defRPr/>
                  </a:pPr>
                  <a:r>
                    <a:rPr kumimoji="1" lang="en-US" sz="2000"/>
                    <a:t>                                                          </a:t>
                  </a:r>
                </a:p>
              </p:txBody>
            </p:sp>
            <p:pic>
              <p:nvPicPr>
                <p:cNvPr id="22576" name="Picture 49" descr="Server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74" y="1212"/>
                  <a:ext cx="652" cy="7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77" name="Picture 50" descr="Computer_DesktopComputerSansKeyboard0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02" y="2101"/>
                  <a:ext cx="562" cy="7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78" name="Picture 51" descr="Server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23" y="1147"/>
                  <a:ext cx="653" cy="7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79" name="Picture 52" descr="Server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74" y="2115"/>
                  <a:ext cx="653" cy="7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0501" name="AutoShape 53"/>
                <p:cNvSpPr>
                  <a:spLocks noChangeArrowheads="1"/>
                </p:cNvSpPr>
                <p:nvPr/>
              </p:nvSpPr>
              <p:spPr bwMode="auto">
                <a:xfrm>
                  <a:off x="644" y="1159"/>
                  <a:ext cx="634" cy="315"/>
                </a:xfrm>
                <a:prstGeom prst="roundRect">
                  <a:avLst>
                    <a:gd name="adj" fmla="val 4167"/>
                  </a:avLst>
                </a:prstGeom>
                <a:solidFill>
                  <a:schemeClr val="bg1"/>
                </a:solidFill>
                <a:ln w="9525">
                  <a:solidFill>
                    <a:srgbClr val="4D4D4D"/>
                  </a:solidFill>
                  <a:round/>
                  <a:headEnd/>
                  <a:tailEnd/>
                </a:ln>
                <a:effectLst>
                  <a:outerShdw dist="35921" dir="2700000" algn="ctr" rotWithShape="0">
                    <a:srgbClr val="AFAFAF"/>
                  </a:outerShdw>
                </a:effectLst>
              </p:spPr>
              <p:txBody>
                <a:bodyPr anchor="ctr"/>
                <a:lstStyle/>
                <a:p>
                  <a:pPr>
                    <a:lnSpc>
                      <a:spcPct val="85000"/>
                    </a:lnSpc>
                    <a:defRPr/>
                  </a:pPr>
                  <a:r>
                    <a:rPr lang="en-US" sz="1600">
                      <a:latin typeface="Arial Narrow" pitchFamily="34" charset="0"/>
                    </a:rPr>
                    <a:t>Domain</a:t>
                  </a:r>
                </a:p>
                <a:p>
                  <a:pPr>
                    <a:lnSpc>
                      <a:spcPct val="85000"/>
                    </a:lnSpc>
                    <a:defRPr/>
                  </a:pPr>
                  <a:r>
                    <a:rPr lang="en-US" sz="1600">
                      <a:latin typeface="Arial Narrow" pitchFamily="34" charset="0"/>
                    </a:rPr>
                    <a:t>Controller</a:t>
                  </a:r>
                </a:p>
              </p:txBody>
            </p:sp>
            <p:grpSp>
              <p:nvGrpSpPr>
                <p:cNvPr id="22581" name="Group 54"/>
                <p:cNvGrpSpPr>
                  <a:grpSpLocks/>
                </p:cNvGrpSpPr>
                <p:nvPr/>
              </p:nvGrpSpPr>
              <p:grpSpPr bwMode="auto">
                <a:xfrm>
                  <a:off x="431" y="1590"/>
                  <a:ext cx="1047" cy="444"/>
                  <a:chOff x="423" y="1428"/>
                  <a:chExt cx="1047" cy="444"/>
                </a:xfrm>
              </p:grpSpPr>
              <p:sp>
                <p:nvSpPr>
                  <p:cNvPr id="360503" name="AutoShape 55"/>
                  <p:cNvSpPr>
                    <a:spLocks noChangeArrowheads="1"/>
                  </p:cNvSpPr>
                  <p:nvPr/>
                </p:nvSpPr>
                <p:spPr bwMode="auto">
                  <a:xfrm>
                    <a:off x="423" y="1542"/>
                    <a:ext cx="626" cy="330"/>
                  </a:xfrm>
                  <a:prstGeom prst="roundRect">
                    <a:avLst>
                      <a:gd name="adj" fmla="val 4167"/>
                    </a:avLst>
                  </a:prstGeom>
                  <a:solidFill>
                    <a:schemeClr val="bg1"/>
                  </a:solidFill>
                  <a:ln w="9525" algn="ctr">
                    <a:solidFill>
                      <a:srgbClr val="4D4D4D"/>
                    </a:solidFill>
                    <a:round/>
                    <a:headEnd/>
                    <a:tailEnd/>
                  </a:ln>
                  <a:effectLst>
                    <a:outerShdw dist="35921" dir="2700000" algn="ctr" rotWithShape="0">
                      <a:srgbClr val="AFAFAF"/>
                    </a:outerShdw>
                  </a:effectLst>
                </p:spPr>
                <p:txBody>
                  <a:bodyPr anchor="ctr"/>
                  <a:lstStyle/>
                  <a:p>
                    <a:pPr algn="l">
                      <a:lnSpc>
                        <a:spcPct val="85000"/>
                      </a:lnSpc>
                      <a:defRPr/>
                    </a:pPr>
                    <a:r>
                      <a:rPr lang="en-US" sz="1600">
                        <a:latin typeface="Arial Narrow" pitchFamily="34" charset="0"/>
                      </a:rPr>
                      <a:t>Active </a:t>
                    </a:r>
                  </a:p>
                  <a:p>
                    <a:pPr algn="l">
                      <a:lnSpc>
                        <a:spcPct val="85000"/>
                      </a:lnSpc>
                      <a:defRPr/>
                    </a:pPr>
                    <a:r>
                      <a:rPr lang="en-US" sz="1600">
                        <a:latin typeface="Arial Narrow" pitchFamily="34" charset="0"/>
                      </a:rPr>
                      <a:t>Directory</a:t>
                    </a:r>
                  </a:p>
                </p:txBody>
              </p:sp>
              <p:pic>
                <p:nvPicPr>
                  <p:cNvPr id="22583" name="Picture 56" descr="ActiveDirectory0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73" y="1428"/>
                    <a:ext cx="597" cy="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sp>
            <p:nvSpPr>
              <p:cNvPr id="360505" name="AutoShape 57"/>
              <p:cNvSpPr>
                <a:spLocks noChangeArrowheads="1"/>
              </p:cNvSpPr>
              <p:nvPr/>
            </p:nvSpPr>
            <p:spPr bwMode="auto">
              <a:xfrm>
                <a:off x="559" y="2432"/>
                <a:ext cx="706" cy="240"/>
              </a:xfrm>
              <a:prstGeom prst="roundRect">
                <a:avLst>
                  <a:gd name="adj" fmla="val 4167"/>
                </a:avLst>
              </a:prstGeom>
              <a:solidFill>
                <a:schemeClr val="bg1"/>
              </a:solidFill>
              <a:ln w="9525">
                <a:solidFill>
                  <a:srgbClr val="4D4D4D"/>
                </a:solidFill>
                <a:round/>
                <a:headEnd/>
                <a:tailEnd/>
              </a:ln>
              <a:effectLst>
                <a:outerShdw dist="35921" dir="2700000" algn="ctr" rotWithShape="0">
                  <a:srgbClr val="AFAFAF"/>
                </a:outerShdw>
              </a:effectLst>
            </p:spPr>
            <p:txBody>
              <a:bodyPr wrap="none" anchor="ctr"/>
              <a:lstStyle/>
              <a:p>
                <a:pPr>
                  <a:defRPr/>
                </a:pPr>
                <a:r>
                  <a:rPr lang="en-US" sz="1600">
                    <a:latin typeface="Arial Narrow" pitchFamily="34" charset="0"/>
                  </a:rPr>
                  <a:t>DHCP Client </a:t>
                </a:r>
              </a:p>
            </p:txBody>
          </p:sp>
        </p:grpSp>
        <p:sp>
          <p:nvSpPr>
            <p:cNvPr id="22556" name="Line 58"/>
            <p:cNvSpPr>
              <a:spLocks noChangeShapeType="1"/>
            </p:cNvSpPr>
            <p:nvPr/>
          </p:nvSpPr>
          <p:spPr bwMode="auto">
            <a:xfrm rot="-1250189">
              <a:off x="1847" y="2041"/>
              <a:ext cx="1199" cy="0"/>
            </a:xfrm>
            <a:prstGeom prst="line">
              <a:avLst/>
            </a:prstGeom>
            <a:noFill/>
            <a:ln w="38100">
              <a:solidFill>
                <a:srgbClr val="CC0000"/>
              </a:solidFill>
              <a:round/>
              <a:headEnd/>
              <a:tailEnd type="triangle" w="med" len="med"/>
            </a:ln>
            <a:extLst>
              <a:ext uri="{909E8E84-426E-40DD-AFC4-6F175D3DCCD1}">
                <a14:hiddenFill xmlns:a14="http://schemas.microsoft.com/office/drawing/2010/main">
                  <a:noFill/>
                </a14:hiddenFill>
              </a:ext>
            </a:extLst>
          </p:spPr>
          <p:txBody>
            <a:bodyPr anchor="ctr"/>
            <a:lstStyle/>
            <a:p>
              <a:endParaRPr lang="en-GB"/>
            </a:p>
          </p:txBody>
        </p:sp>
        <p:sp>
          <p:nvSpPr>
            <p:cNvPr id="22557" name="Line 59"/>
            <p:cNvSpPr>
              <a:spLocks noChangeShapeType="1"/>
            </p:cNvSpPr>
            <p:nvPr/>
          </p:nvSpPr>
          <p:spPr bwMode="auto">
            <a:xfrm rot="20349811" flipH="1">
              <a:off x="1888" y="2151"/>
              <a:ext cx="1199" cy="0"/>
            </a:xfrm>
            <a:prstGeom prst="line">
              <a:avLst/>
            </a:prstGeom>
            <a:noFill/>
            <a:ln w="38100">
              <a:solidFill>
                <a:srgbClr val="CC0000"/>
              </a:solidFill>
              <a:round/>
              <a:headEnd/>
              <a:tailEnd type="triangle" w="med" len="med"/>
            </a:ln>
            <a:extLst>
              <a:ext uri="{909E8E84-426E-40DD-AFC4-6F175D3DCCD1}">
                <a14:hiddenFill xmlns:a14="http://schemas.microsoft.com/office/drawing/2010/main">
                  <a:noFill/>
                </a14:hiddenFill>
              </a:ext>
            </a:extLst>
          </p:spPr>
          <p:txBody>
            <a:bodyPr anchor="ctr"/>
            <a:lstStyle/>
            <a:p>
              <a:endParaRPr lang="en-GB"/>
            </a:p>
          </p:txBody>
        </p:sp>
        <p:grpSp>
          <p:nvGrpSpPr>
            <p:cNvPr id="22558" name="Group 60"/>
            <p:cNvGrpSpPr>
              <a:grpSpLocks/>
            </p:cNvGrpSpPr>
            <p:nvPr/>
          </p:nvGrpSpPr>
          <p:grpSpPr bwMode="auto">
            <a:xfrm>
              <a:off x="3784" y="2328"/>
              <a:ext cx="1402" cy="839"/>
              <a:chOff x="3833" y="2328"/>
              <a:chExt cx="1402" cy="839"/>
            </a:xfrm>
          </p:grpSpPr>
          <p:sp>
            <p:nvSpPr>
              <p:cNvPr id="22568" name="AutoShape 61"/>
              <p:cNvSpPr>
                <a:spLocks noChangeArrowheads="1"/>
              </p:cNvSpPr>
              <p:nvPr/>
            </p:nvSpPr>
            <p:spPr bwMode="auto">
              <a:xfrm>
                <a:off x="3833" y="2328"/>
                <a:ext cx="1265" cy="839"/>
              </a:xfrm>
              <a:prstGeom prst="roundRect">
                <a:avLst>
                  <a:gd name="adj" fmla="val 2931"/>
                </a:avLst>
              </a:prstGeom>
              <a:gradFill rotWithShape="1">
                <a:gsLst>
                  <a:gs pos="0">
                    <a:srgbClr val="F0F1FF"/>
                  </a:gs>
                  <a:gs pos="100000">
                    <a:srgbClr val="B3C8DF"/>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US" altLang="en-US"/>
              </a:p>
            </p:txBody>
          </p:sp>
          <p:sp>
            <p:nvSpPr>
              <p:cNvPr id="22569" name="Text Box 62"/>
              <p:cNvSpPr txBox="1">
                <a:spLocks noChangeArrowheads="1"/>
              </p:cNvSpPr>
              <p:nvPr/>
            </p:nvSpPr>
            <p:spPr bwMode="auto">
              <a:xfrm>
                <a:off x="4106" y="2492"/>
                <a:ext cx="820"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pPr algn="l"/>
                <a:r>
                  <a:rPr lang="en-US" altLang="en-US" b="0">
                    <a:latin typeface="Arial Narrow" panose="020B0606020202030204" pitchFamily="34" charset="0"/>
                  </a:rPr>
                  <a:t>Unauthorized</a:t>
                </a:r>
              </a:p>
            </p:txBody>
          </p:sp>
          <p:sp>
            <p:nvSpPr>
              <p:cNvPr id="22570" name="Text Box 63"/>
              <p:cNvSpPr txBox="1">
                <a:spLocks noChangeArrowheads="1"/>
              </p:cNvSpPr>
              <p:nvPr/>
            </p:nvSpPr>
            <p:spPr bwMode="auto">
              <a:xfrm>
                <a:off x="4106" y="2744"/>
                <a:ext cx="1129" cy="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pPr algn="l"/>
                <a:r>
                  <a:rPr lang="en-US" altLang="en-US" b="0">
                    <a:latin typeface="Arial Narrow" panose="020B0606020202030204" pitchFamily="34" charset="0"/>
                  </a:rPr>
                  <a:t>Does not service DHCP requests</a:t>
                </a:r>
              </a:p>
            </p:txBody>
          </p:sp>
          <p:pic>
            <p:nvPicPr>
              <p:cNvPr id="22571" name="Picture 64" descr="Validate_Invalid01"/>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889" y="2501"/>
                <a:ext cx="196" cy="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72" name="Picture 65" descr="Validate_Invalid01"/>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889" y="2826"/>
                <a:ext cx="196" cy="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2559" name="Group 66"/>
            <p:cNvGrpSpPr>
              <a:grpSpLocks/>
            </p:cNvGrpSpPr>
            <p:nvPr/>
          </p:nvGrpSpPr>
          <p:grpSpPr bwMode="auto">
            <a:xfrm>
              <a:off x="3784" y="1289"/>
              <a:ext cx="1273" cy="839"/>
              <a:chOff x="3833" y="1289"/>
              <a:chExt cx="1273" cy="839"/>
            </a:xfrm>
          </p:grpSpPr>
          <p:sp>
            <p:nvSpPr>
              <p:cNvPr id="22563" name="AutoShape 67"/>
              <p:cNvSpPr>
                <a:spLocks noChangeArrowheads="1"/>
              </p:cNvSpPr>
              <p:nvPr/>
            </p:nvSpPr>
            <p:spPr bwMode="auto">
              <a:xfrm>
                <a:off x="3833" y="1289"/>
                <a:ext cx="1265" cy="839"/>
              </a:xfrm>
              <a:prstGeom prst="roundRect">
                <a:avLst>
                  <a:gd name="adj" fmla="val 2931"/>
                </a:avLst>
              </a:prstGeom>
              <a:gradFill rotWithShape="1">
                <a:gsLst>
                  <a:gs pos="0">
                    <a:srgbClr val="F0F1FF"/>
                  </a:gs>
                  <a:gs pos="100000">
                    <a:srgbClr val="B3C8DF"/>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US" altLang="en-US"/>
              </a:p>
            </p:txBody>
          </p:sp>
          <p:sp>
            <p:nvSpPr>
              <p:cNvPr id="22564" name="Text Box 68"/>
              <p:cNvSpPr txBox="1">
                <a:spLocks noChangeArrowheads="1"/>
              </p:cNvSpPr>
              <p:nvPr/>
            </p:nvSpPr>
            <p:spPr bwMode="auto">
              <a:xfrm>
                <a:off x="4106" y="1469"/>
                <a:ext cx="769"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pPr algn="l"/>
                <a:r>
                  <a:rPr lang="en-US" altLang="en-US" b="0">
                    <a:latin typeface="Arial Narrow" panose="020B0606020202030204" pitchFamily="34" charset="0"/>
                  </a:rPr>
                  <a:t>Authorized</a:t>
                </a:r>
              </a:p>
            </p:txBody>
          </p:sp>
          <p:sp>
            <p:nvSpPr>
              <p:cNvPr id="22565" name="Text Box 69"/>
              <p:cNvSpPr txBox="1">
                <a:spLocks noChangeArrowheads="1"/>
              </p:cNvSpPr>
              <p:nvPr/>
            </p:nvSpPr>
            <p:spPr bwMode="auto">
              <a:xfrm>
                <a:off x="4106" y="1697"/>
                <a:ext cx="1000" cy="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pPr algn="l"/>
                <a:r>
                  <a:rPr lang="en-US" altLang="en-US" b="0">
                    <a:latin typeface="Arial Narrow" panose="020B0606020202030204" pitchFamily="34" charset="0"/>
                  </a:rPr>
                  <a:t>Services DHCP requests</a:t>
                </a:r>
              </a:p>
            </p:txBody>
          </p:sp>
          <p:pic>
            <p:nvPicPr>
              <p:cNvPr id="22566" name="Picture 70" descr="Validated01"/>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889" y="1471"/>
                <a:ext cx="256" cy="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67" name="Picture 71" descr="Validated01"/>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889" y="1771"/>
                <a:ext cx="256" cy="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60520" name="AutoShape 72"/>
            <p:cNvSpPr>
              <a:spLocks noChangeArrowheads="1"/>
            </p:cNvSpPr>
            <p:nvPr/>
          </p:nvSpPr>
          <p:spPr bwMode="auto">
            <a:xfrm>
              <a:off x="3775" y="1181"/>
              <a:ext cx="1272" cy="222"/>
            </a:xfrm>
            <a:prstGeom prst="roundRect">
              <a:avLst>
                <a:gd name="adj" fmla="val 4167"/>
              </a:avLst>
            </a:prstGeom>
            <a:solidFill>
              <a:schemeClr val="bg1"/>
            </a:solidFill>
            <a:ln w="9525">
              <a:solidFill>
                <a:srgbClr val="4D4D4D"/>
              </a:solidFill>
              <a:round/>
              <a:headEnd/>
              <a:tailEnd/>
            </a:ln>
            <a:effectLst>
              <a:outerShdw dist="35921" dir="2700000" algn="ctr" rotWithShape="0">
                <a:srgbClr val="AFAFAF"/>
              </a:outerShdw>
            </a:effectLst>
          </p:spPr>
          <p:txBody>
            <a:bodyPr anchor="ctr"/>
            <a:lstStyle/>
            <a:p>
              <a:pPr>
                <a:defRPr/>
              </a:pPr>
              <a:r>
                <a:rPr lang="en-US">
                  <a:latin typeface="Arial Narrow" pitchFamily="34" charset="0"/>
                </a:rPr>
                <a:t>DHCP Server1</a:t>
              </a:r>
            </a:p>
          </p:txBody>
        </p:sp>
        <p:sp>
          <p:nvSpPr>
            <p:cNvPr id="360521" name="AutoShape 73"/>
            <p:cNvSpPr>
              <a:spLocks noChangeArrowheads="1"/>
            </p:cNvSpPr>
            <p:nvPr/>
          </p:nvSpPr>
          <p:spPr bwMode="auto">
            <a:xfrm>
              <a:off x="3776" y="2219"/>
              <a:ext cx="1284" cy="222"/>
            </a:xfrm>
            <a:prstGeom prst="roundRect">
              <a:avLst>
                <a:gd name="adj" fmla="val 4167"/>
              </a:avLst>
            </a:prstGeom>
            <a:solidFill>
              <a:schemeClr val="bg1"/>
            </a:solidFill>
            <a:ln w="9525">
              <a:solidFill>
                <a:srgbClr val="4D4D4D"/>
              </a:solidFill>
              <a:round/>
              <a:headEnd/>
              <a:tailEnd/>
            </a:ln>
            <a:effectLst>
              <a:outerShdw dist="35921" dir="2700000" algn="ctr" rotWithShape="0">
                <a:srgbClr val="AFAFAF"/>
              </a:outerShdw>
            </a:effectLst>
          </p:spPr>
          <p:txBody>
            <a:bodyPr anchor="ctr"/>
            <a:lstStyle/>
            <a:p>
              <a:pPr>
                <a:defRPr/>
              </a:pPr>
              <a:r>
                <a:rPr lang="en-US">
                  <a:latin typeface="Arial Narrow" pitchFamily="34" charset="0"/>
                </a:rPr>
                <a:t>DHCP Server2</a:t>
              </a:r>
            </a:p>
          </p:txBody>
        </p:sp>
        <p:sp>
          <p:nvSpPr>
            <p:cNvPr id="22562" name="Line 74"/>
            <p:cNvSpPr>
              <a:spLocks noChangeShapeType="1"/>
            </p:cNvSpPr>
            <p:nvPr/>
          </p:nvSpPr>
          <p:spPr bwMode="auto">
            <a:xfrm>
              <a:off x="2012" y="2596"/>
              <a:ext cx="958" cy="0"/>
            </a:xfrm>
            <a:prstGeom prst="line">
              <a:avLst/>
            </a:prstGeom>
            <a:noFill/>
            <a:ln w="38100">
              <a:solidFill>
                <a:srgbClr val="CC0000"/>
              </a:solidFill>
              <a:round/>
              <a:headEnd/>
              <a:tailEnd type="triangle" w="med" len="med"/>
            </a:ln>
            <a:extLst>
              <a:ext uri="{909E8E84-426E-40DD-AFC4-6F175D3DCCD1}">
                <a14:hiddenFill xmlns:a14="http://schemas.microsoft.com/office/drawing/2010/main">
                  <a:noFill/>
                </a14:hiddenFill>
              </a:ext>
            </a:extLst>
          </p:spPr>
          <p:txBody>
            <a:bodyPr anchor="ctr"/>
            <a:lstStyle/>
            <a:p>
              <a:endParaRPr lang="en-GB"/>
            </a:p>
          </p:txBody>
        </p:sp>
      </p:grpSp>
      <p:sp>
        <p:nvSpPr>
          <p:cNvPr id="360523" name="AutoShape 75"/>
          <p:cNvSpPr>
            <a:spLocks noChangeArrowheads="1"/>
          </p:cNvSpPr>
          <p:nvPr/>
        </p:nvSpPr>
        <p:spPr bwMode="auto">
          <a:xfrm>
            <a:off x="2138364" y="5534026"/>
            <a:ext cx="7788275" cy="625475"/>
          </a:xfrm>
          <a:prstGeom prst="roundRect">
            <a:avLst>
              <a:gd name="adj" fmla="val 16667"/>
            </a:avLst>
          </a:prstGeom>
          <a:gradFill rotWithShape="1">
            <a:gsLst>
              <a:gs pos="0">
                <a:srgbClr val="EAABA0"/>
              </a:gs>
              <a:gs pos="100000">
                <a:srgbClr val="F6D9D4"/>
              </a:gs>
            </a:gsLst>
            <a:lin ang="2700000" scaled="1"/>
          </a:gradFill>
          <a:ln w="9525" algn="ctr">
            <a:solidFill>
              <a:srgbClr val="808080"/>
            </a:solidFill>
            <a:round/>
            <a:headEnd/>
            <a:tailEnd/>
          </a:ln>
          <a:effectLst>
            <a:outerShdw dist="35921" dir="2700000" algn="ctr" rotWithShape="0">
              <a:srgbClr val="C0C0C0"/>
            </a:outerShdw>
          </a:effectLst>
        </p:spPr>
        <p:txBody>
          <a:bodyPr anchor="ctr"/>
          <a:lstStyle/>
          <a:p>
            <a:pPr algn="l" eaLnBrk="1" hangingPunct="1">
              <a:defRPr/>
            </a:pPr>
            <a:r>
              <a:rPr lang="en-US" i="1" dirty="0">
                <a:latin typeface="Arial Narrow" pitchFamily="34" charset="0"/>
              </a:rPr>
              <a:t>DHCP </a:t>
            </a:r>
            <a:r>
              <a:rPr lang="en-US" i="1" dirty="0" err="1" smtClean="0">
                <a:latin typeface="Arial Narrow" pitchFamily="34" charset="0"/>
              </a:rPr>
              <a:t>authorisation</a:t>
            </a:r>
            <a:r>
              <a:rPr lang="en-US" dirty="0" smtClean="0">
                <a:latin typeface="Arial Narrow" pitchFamily="34" charset="0"/>
              </a:rPr>
              <a:t> </a:t>
            </a:r>
            <a:r>
              <a:rPr lang="en-US" dirty="0">
                <a:latin typeface="Arial Narrow" pitchFamily="34" charset="0"/>
              </a:rPr>
              <a:t>is the process of registering the DHCP Server service in the Active Directory domain to support DHCP clients</a:t>
            </a:r>
          </a:p>
        </p:txBody>
      </p:sp>
    </p:spTree>
    <p:extLst>
      <p:ext uri="{BB962C8B-B14F-4D97-AF65-F5344CB8AC3E}">
        <p14:creationId xmlns:p14="http://schemas.microsoft.com/office/powerpoint/2010/main" val="290470807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60463"/>
                                        </p:tgtEl>
                                        <p:attrNameLst>
                                          <p:attrName>style.visibility</p:attrName>
                                        </p:attrNameLst>
                                      </p:cBhvr>
                                      <p:to>
                                        <p:strVal val="visible"/>
                                      </p:to>
                                    </p:set>
                                  </p:childTnLst>
                                </p:cTn>
                              </p:par>
                            </p:childTnLst>
                          </p:cTn>
                        </p:par>
                        <p:par>
                          <p:cTn id="7" fill="hold" nodeType="afterGroup">
                            <p:stCondLst>
                              <p:cond delay="500"/>
                            </p:stCondLst>
                            <p:childTnLst>
                              <p:par>
                                <p:cTn id="8" presetID="22" presetClass="entr" presetSubtype="2" fill="hold" grpId="0" nodeType="afterEffect">
                                  <p:stCondLst>
                                    <p:cond delay="0"/>
                                  </p:stCondLst>
                                  <p:childTnLst>
                                    <p:set>
                                      <p:cBhvr>
                                        <p:cTn id="9" dur="1" fill="hold">
                                          <p:stCondLst>
                                            <p:cond delay="0"/>
                                          </p:stCondLst>
                                        </p:cTn>
                                        <p:tgtEl>
                                          <p:spTgt spid="360464"/>
                                        </p:tgtEl>
                                        <p:attrNameLst>
                                          <p:attrName>style.visibility</p:attrName>
                                        </p:attrNameLst>
                                      </p:cBhvr>
                                      <p:to>
                                        <p:strVal val="visible"/>
                                      </p:to>
                                    </p:set>
                                    <p:animEffect transition="in" filter="wipe(right)">
                                      <p:cBhvr>
                                        <p:cTn id="10" dur="500"/>
                                        <p:tgtEl>
                                          <p:spTgt spid="360464"/>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360485"/>
                                        </p:tgtEl>
                                        <p:attrNameLst>
                                          <p:attrName>style.visibility</p:attrName>
                                        </p:attrNameLst>
                                      </p:cBhvr>
                                      <p:to>
                                        <p:strVal val="visible"/>
                                      </p:to>
                                    </p:set>
                                  </p:childTnLst>
                                </p:cTn>
                              </p:par>
                            </p:childTnLst>
                          </p:cTn>
                        </p:par>
                        <p:par>
                          <p:cTn id="15" fill="hold" nodeType="afterGroup">
                            <p:stCondLst>
                              <p:cond delay="500"/>
                            </p:stCondLst>
                            <p:childTnLst>
                              <p:par>
                                <p:cTn id="16" presetID="9" presetClass="entr" presetSubtype="0" fill="hold" nodeType="afterEffect">
                                  <p:stCondLst>
                                    <p:cond delay="0"/>
                                  </p:stCondLst>
                                  <p:childTnLst>
                                    <p:set>
                                      <p:cBhvr>
                                        <p:cTn id="17" dur="1" fill="hold">
                                          <p:stCondLst>
                                            <p:cond delay="0"/>
                                          </p:stCondLst>
                                        </p:cTn>
                                        <p:tgtEl>
                                          <p:spTgt spid="360470"/>
                                        </p:tgtEl>
                                        <p:attrNameLst>
                                          <p:attrName>style.visibility</p:attrName>
                                        </p:attrNameLst>
                                      </p:cBhvr>
                                      <p:to>
                                        <p:strVal val="visible"/>
                                      </p:to>
                                    </p:set>
                                    <p:animEffect transition="in" filter="dissolve">
                                      <p:cBhvr>
                                        <p:cTn id="18" dur="500"/>
                                        <p:tgtEl>
                                          <p:spTgt spid="360470"/>
                                        </p:tgtEl>
                                      </p:cBhvr>
                                    </p:animEffect>
                                  </p:childTnLst>
                                </p:cTn>
                              </p:par>
                            </p:childTnLst>
                          </p:cTn>
                        </p:par>
                        <p:par>
                          <p:cTn id="19" fill="hold" nodeType="afterGroup">
                            <p:stCondLst>
                              <p:cond delay="1000"/>
                            </p:stCondLst>
                            <p:childTnLst>
                              <p:par>
                                <p:cTn id="20" presetID="22" presetClass="entr" presetSubtype="8" fill="hold" grpId="0" nodeType="afterEffect">
                                  <p:stCondLst>
                                    <p:cond delay="500"/>
                                  </p:stCondLst>
                                  <p:childTnLst>
                                    <p:set>
                                      <p:cBhvr>
                                        <p:cTn id="21" dur="1" fill="hold">
                                          <p:stCondLst>
                                            <p:cond delay="0"/>
                                          </p:stCondLst>
                                        </p:cTn>
                                        <p:tgtEl>
                                          <p:spTgt spid="360465"/>
                                        </p:tgtEl>
                                        <p:attrNameLst>
                                          <p:attrName>style.visibility</p:attrName>
                                        </p:attrNameLst>
                                      </p:cBhvr>
                                      <p:to>
                                        <p:strVal val="visible"/>
                                      </p:to>
                                    </p:set>
                                    <p:animEffect transition="in" filter="wipe(left)">
                                      <p:cBhvr>
                                        <p:cTn id="22" dur="500"/>
                                        <p:tgtEl>
                                          <p:spTgt spid="360465"/>
                                        </p:tgtEl>
                                      </p:cBhvr>
                                    </p:animEffect>
                                  </p:childTnLst>
                                </p:cTn>
                              </p:par>
                            </p:childTnLst>
                          </p:cTn>
                        </p:par>
                        <p:par>
                          <p:cTn id="23" fill="hold" nodeType="afterGroup">
                            <p:stCondLst>
                              <p:cond delay="2000"/>
                            </p:stCondLst>
                            <p:childTnLst>
                              <p:par>
                                <p:cTn id="24" presetID="22" presetClass="entr" presetSubtype="1" fill="hold" nodeType="after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wipe(up)">
                                      <p:cBhvr>
                                        <p:cTn id="26" dur="500"/>
                                        <p:tgtEl>
                                          <p:spTgt spid="6"/>
                                        </p:tgtEl>
                                      </p:cBhvr>
                                    </p:animEffect>
                                  </p:childTnLst>
                                </p:cTn>
                              </p:par>
                            </p:childTnLst>
                          </p:cTn>
                        </p:par>
                        <p:par>
                          <p:cTn id="27" fill="hold" nodeType="afterGroup">
                            <p:stCondLst>
                              <p:cond delay="2500"/>
                            </p:stCondLst>
                            <p:childTnLst>
                              <p:par>
                                <p:cTn id="28" presetID="1" presetClass="entr" presetSubtype="0" fill="hold" grpId="0" nodeType="afterEffect">
                                  <p:stCondLst>
                                    <p:cond delay="0"/>
                                  </p:stCondLst>
                                  <p:childTnLst>
                                    <p:set>
                                      <p:cBhvr>
                                        <p:cTn id="29" dur="1" fill="hold">
                                          <p:stCondLst>
                                            <p:cond delay="499"/>
                                          </p:stCondLst>
                                        </p:cTn>
                                        <p:tgtEl>
                                          <p:spTgt spid="360486"/>
                                        </p:tgtEl>
                                        <p:attrNameLst>
                                          <p:attrName>style.visibility</p:attrName>
                                        </p:attrNameLst>
                                      </p:cBhvr>
                                      <p:to>
                                        <p:strVal val="visible"/>
                                      </p:to>
                                    </p:set>
                                  </p:childTnLst>
                                </p:cTn>
                              </p:par>
                            </p:childTnLst>
                          </p:cTn>
                        </p:par>
                        <p:par>
                          <p:cTn id="30" fill="hold" nodeType="afterGroup">
                            <p:stCondLst>
                              <p:cond delay="3000"/>
                            </p:stCondLst>
                            <p:childTnLst>
                              <p:par>
                                <p:cTn id="31" presetID="22" presetClass="entr" presetSubtype="2" fill="hold" grpId="0" nodeType="afterEffect">
                                  <p:stCondLst>
                                    <p:cond delay="0"/>
                                  </p:stCondLst>
                                  <p:childTnLst>
                                    <p:set>
                                      <p:cBhvr>
                                        <p:cTn id="32" dur="1" fill="hold">
                                          <p:stCondLst>
                                            <p:cond delay="0"/>
                                          </p:stCondLst>
                                        </p:cTn>
                                        <p:tgtEl>
                                          <p:spTgt spid="360466"/>
                                        </p:tgtEl>
                                        <p:attrNameLst>
                                          <p:attrName>style.visibility</p:attrName>
                                        </p:attrNameLst>
                                      </p:cBhvr>
                                      <p:to>
                                        <p:strVal val="visible"/>
                                      </p:to>
                                    </p:set>
                                    <p:animEffect transition="in" filter="wipe(right)">
                                      <p:cBhvr>
                                        <p:cTn id="33" dur="500"/>
                                        <p:tgtEl>
                                          <p:spTgt spid="360466"/>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1" presetClass="entr" presetSubtype="0" fill="hold" grpId="0" nodeType="clickEffect">
                                  <p:stCondLst>
                                    <p:cond delay="0"/>
                                  </p:stCondLst>
                                  <p:childTnLst>
                                    <p:set>
                                      <p:cBhvr>
                                        <p:cTn id="37" dur="1" fill="hold">
                                          <p:stCondLst>
                                            <p:cond delay="499"/>
                                          </p:stCondLst>
                                        </p:cTn>
                                        <p:tgtEl>
                                          <p:spTgt spid="360487"/>
                                        </p:tgtEl>
                                        <p:attrNameLst>
                                          <p:attrName>style.visibility</p:attrName>
                                        </p:attrNameLst>
                                      </p:cBhvr>
                                      <p:to>
                                        <p:strVal val="visible"/>
                                      </p:to>
                                    </p:set>
                                  </p:childTnLst>
                                </p:cTn>
                              </p:par>
                            </p:childTnLst>
                          </p:cTn>
                        </p:par>
                        <p:par>
                          <p:cTn id="38" fill="hold" nodeType="afterGroup">
                            <p:stCondLst>
                              <p:cond delay="500"/>
                            </p:stCondLst>
                            <p:childTnLst>
                              <p:par>
                                <p:cTn id="39" presetID="9" presetClass="entr" presetSubtype="0" fill="hold" nodeType="afterEffect">
                                  <p:stCondLst>
                                    <p:cond delay="0"/>
                                  </p:stCondLst>
                                  <p:childTnLst>
                                    <p:set>
                                      <p:cBhvr>
                                        <p:cTn id="40" dur="1" fill="hold">
                                          <p:stCondLst>
                                            <p:cond delay="0"/>
                                          </p:stCondLst>
                                        </p:cTn>
                                        <p:tgtEl>
                                          <p:spTgt spid="360488"/>
                                        </p:tgtEl>
                                        <p:attrNameLst>
                                          <p:attrName>style.visibility</p:attrName>
                                        </p:attrNameLst>
                                      </p:cBhvr>
                                      <p:to>
                                        <p:strVal val="visible"/>
                                      </p:to>
                                    </p:set>
                                    <p:animEffect transition="in" filter="dissolve">
                                      <p:cBhvr>
                                        <p:cTn id="41" dur="500"/>
                                        <p:tgtEl>
                                          <p:spTgt spid="360488"/>
                                        </p:tgtEl>
                                      </p:cBhvr>
                                    </p:animEffect>
                                  </p:childTnLst>
                                </p:cTn>
                              </p:par>
                            </p:childTnLst>
                          </p:cTn>
                        </p:par>
                        <p:par>
                          <p:cTn id="42" fill="hold" nodeType="afterGroup">
                            <p:stCondLst>
                              <p:cond delay="1000"/>
                            </p:stCondLst>
                            <p:childTnLst>
                              <p:par>
                                <p:cTn id="43" presetID="22" presetClass="entr" presetSubtype="8" fill="hold" grpId="0" nodeType="afterEffect">
                                  <p:stCondLst>
                                    <p:cond delay="500"/>
                                  </p:stCondLst>
                                  <p:childTnLst>
                                    <p:set>
                                      <p:cBhvr>
                                        <p:cTn id="44" dur="1" fill="hold">
                                          <p:stCondLst>
                                            <p:cond delay="0"/>
                                          </p:stCondLst>
                                        </p:cTn>
                                        <p:tgtEl>
                                          <p:spTgt spid="360467"/>
                                        </p:tgtEl>
                                        <p:attrNameLst>
                                          <p:attrName>style.visibility</p:attrName>
                                        </p:attrNameLst>
                                      </p:cBhvr>
                                      <p:to>
                                        <p:strVal val="visible"/>
                                      </p:to>
                                    </p:set>
                                    <p:animEffect transition="in" filter="wipe(left)">
                                      <p:cBhvr>
                                        <p:cTn id="45" dur="500"/>
                                        <p:tgtEl>
                                          <p:spTgt spid="360467"/>
                                        </p:tgtEl>
                                      </p:cBhvr>
                                    </p:animEffect>
                                  </p:childTnLst>
                                </p:cTn>
                              </p:par>
                            </p:childTnLst>
                          </p:cTn>
                        </p:par>
                        <p:par>
                          <p:cTn id="46" fill="hold" nodeType="afterGroup">
                            <p:stCondLst>
                              <p:cond delay="2000"/>
                            </p:stCondLst>
                            <p:childTnLst>
                              <p:par>
                                <p:cTn id="47" presetID="22" presetClass="entr" presetSubtype="1" fill="hold" nodeType="afterEffect">
                                  <p:stCondLst>
                                    <p:cond delay="0"/>
                                  </p:stCondLst>
                                  <p:childTnLst>
                                    <p:set>
                                      <p:cBhvr>
                                        <p:cTn id="48" dur="1" fill="hold">
                                          <p:stCondLst>
                                            <p:cond delay="0"/>
                                          </p:stCondLst>
                                        </p:cTn>
                                        <p:tgtEl>
                                          <p:spTgt spid="5"/>
                                        </p:tgtEl>
                                        <p:attrNameLst>
                                          <p:attrName>style.visibility</p:attrName>
                                        </p:attrNameLst>
                                      </p:cBhvr>
                                      <p:to>
                                        <p:strVal val="visible"/>
                                      </p:to>
                                    </p:set>
                                    <p:animEffect transition="in" filter="wipe(up)">
                                      <p:cBhvr>
                                        <p:cTn id="49" dur="500"/>
                                        <p:tgtEl>
                                          <p:spTgt spid="5"/>
                                        </p:tgtEl>
                                      </p:cBhvr>
                                    </p:animEffect>
                                  </p:childTnLst>
                                </p:cTn>
                              </p:par>
                            </p:childTnLst>
                          </p:cTn>
                        </p:par>
                        <p:par>
                          <p:cTn id="50" fill="hold" nodeType="afterGroup">
                            <p:stCondLst>
                              <p:cond delay="2500"/>
                            </p:stCondLst>
                            <p:childTnLst>
                              <p:par>
                                <p:cTn id="51" presetID="1" presetClass="entr" presetSubtype="0" fill="hold" grpId="0" nodeType="afterEffect">
                                  <p:stCondLst>
                                    <p:cond delay="0"/>
                                  </p:stCondLst>
                                  <p:childTnLst>
                                    <p:set>
                                      <p:cBhvr>
                                        <p:cTn id="52" dur="1" fill="hold">
                                          <p:stCondLst>
                                            <p:cond delay="499"/>
                                          </p:stCondLst>
                                        </p:cTn>
                                        <p:tgtEl>
                                          <p:spTgt spid="360489"/>
                                        </p:tgtEl>
                                        <p:attrNameLst>
                                          <p:attrName>style.visibility</p:attrName>
                                        </p:attrNameLst>
                                      </p:cBhvr>
                                      <p:to>
                                        <p:strVal val="visible"/>
                                      </p:to>
                                    </p:set>
                                  </p:childTnLst>
                                </p:cTn>
                              </p:par>
                            </p:childTnLst>
                          </p:cTn>
                        </p:par>
                        <p:par>
                          <p:cTn id="53" fill="hold" nodeType="afterGroup">
                            <p:stCondLst>
                              <p:cond delay="3000"/>
                            </p:stCondLst>
                            <p:childTnLst>
                              <p:par>
                                <p:cTn id="54" presetID="22" presetClass="entr" presetSubtype="4" fill="hold" grpId="0" nodeType="afterEffect">
                                  <p:stCondLst>
                                    <p:cond delay="0"/>
                                  </p:stCondLst>
                                  <p:childTnLst>
                                    <p:set>
                                      <p:cBhvr>
                                        <p:cTn id="55" dur="1" fill="hold">
                                          <p:stCondLst>
                                            <p:cond delay="0"/>
                                          </p:stCondLst>
                                        </p:cTn>
                                        <p:tgtEl>
                                          <p:spTgt spid="360468"/>
                                        </p:tgtEl>
                                        <p:attrNameLst>
                                          <p:attrName>style.visibility</p:attrName>
                                        </p:attrNameLst>
                                      </p:cBhvr>
                                      <p:to>
                                        <p:strVal val="visible"/>
                                      </p:to>
                                    </p:set>
                                    <p:animEffect transition="in" filter="wipe(down)">
                                      <p:cBhvr>
                                        <p:cTn id="56" dur="500"/>
                                        <p:tgtEl>
                                          <p:spTgt spid="360468"/>
                                        </p:tgtEl>
                                      </p:cBhvr>
                                    </p:animEffect>
                                  </p:childTnLst>
                                </p:cTn>
                              </p:par>
                            </p:childTnLst>
                          </p:cTn>
                        </p:par>
                        <p:par>
                          <p:cTn id="57" fill="hold" nodeType="afterGroup">
                            <p:stCondLst>
                              <p:cond delay="3500"/>
                            </p:stCondLst>
                            <p:childTnLst>
                              <p:par>
                                <p:cTn id="58" presetID="22" presetClass="entr" presetSubtype="8" fill="hold" grpId="0" nodeType="afterEffect">
                                  <p:stCondLst>
                                    <p:cond delay="0"/>
                                  </p:stCondLst>
                                  <p:childTnLst>
                                    <p:set>
                                      <p:cBhvr>
                                        <p:cTn id="59" dur="1" fill="hold">
                                          <p:stCondLst>
                                            <p:cond delay="0"/>
                                          </p:stCondLst>
                                        </p:cTn>
                                        <p:tgtEl>
                                          <p:spTgt spid="360490"/>
                                        </p:tgtEl>
                                        <p:attrNameLst>
                                          <p:attrName>style.visibility</p:attrName>
                                        </p:attrNameLst>
                                      </p:cBhvr>
                                      <p:to>
                                        <p:strVal val="visible"/>
                                      </p:to>
                                    </p:set>
                                    <p:animEffect transition="in" filter="wipe(left)">
                                      <p:cBhvr>
                                        <p:cTn id="60" dur="500"/>
                                        <p:tgtEl>
                                          <p:spTgt spid="360490"/>
                                        </p:tgtEl>
                                      </p:cBhvr>
                                    </p:animEffect>
                                  </p:childTnLst>
                                </p:cTn>
                              </p:par>
                            </p:childTnLst>
                          </p:cTn>
                        </p:par>
                        <p:par>
                          <p:cTn id="61" fill="hold" nodeType="afterGroup">
                            <p:stCondLst>
                              <p:cond delay="4000"/>
                            </p:stCondLst>
                            <p:childTnLst>
                              <p:par>
                                <p:cTn id="62" presetID="22" presetClass="entr" presetSubtype="1" fill="hold" grpId="0" nodeType="afterEffect">
                                  <p:stCondLst>
                                    <p:cond delay="500"/>
                                  </p:stCondLst>
                                  <p:childTnLst>
                                    <p:set>
                                      <p:cBhvr>
                                        <p:cTn id="63" dur="1" fill="hold">
                                          <p:stCondLst>
                                            <p:cond delay="0"/>
                                          </p:stCondLst>
                                        </p:cTn>
                                        <p:tgtEl>
                                          <p:spTgt spid="360469"/>
                                        </p:tgtEl>
                                        <p:attrNameLst>
                                          <p:attrName>style.visibility</p:attrName>
                                        </p:attrNameLst>
                                      </p:cBhvr>
                                      <p:to>
                                        <p:strVal val="visible"/>
                                      </p:to>
                                    </p:set>
                                    <p:animEffect transition="in" filter="wipe(up)">
                                      <p:cBhvr>
                                        <p:cTn id="64" dur="500"/>
                                        <p:tgtEl>
                                          <p:spTgt spid="360469"/>
                                        </p:tgtEl>
                                      </p:cBhvr>
                                    </p:animEffect>
                                  </p:childTnLst>
                                </p:cTn>
                              </p:par>
                            </p:childTnLst>
                          </p:cTn>
                        </p:par>
                      </p:childTnLst>
                    </p:cTn>
                  </p:par>
                  <p:par>
                    <p:cTn id="65" fill="hold" nodeType="clickPar">
                      <p:stCondLst>
                        <p:cond delay="indefinite"/>
                      </p:stCondLst>
                      <p:childTnLst>
                        <p:par>
                          <p:cTn id="66" fill="hold" nodeType="withGroup">
                            <p:stCondLst>
                              <p:cond delay="0"/>
                            </p:stCondLst>
                            <p:childTnLst>
                              <p:par>
                                <p:cTn id="67" presetID="9" presetClass="entr" presetSubtype="0" fill="hold" nodeType="clickEffect">
                                  <p:stCondLst>
                                    <p:cond delay="0"/>
                                  </p:stCondLst>
                                  <p:childTnLst>
                                    <p:set>
                                      <p:cBhvr>
                                        <p:cTn id="68" dur="1" fill="hold">
                                          <p:stCondLst>
                                            <p:cond delay="0"/>
                                          </p:stCondLst>
                                        </p:cTn>
                                        <p:tgtEl>
                                          <p:spTgt spid="7"/>
                                        </p:tgtEl>
                                        <p:attrNameLst>
                                          <p:attrName>style.visibility</p:attrName>
                                        </p:attrNameLst>
                                      </p:cBhvr>
                                      <p:to>
                                        <p:strVal val="visible"/>
                                      </p:to>
                                    </p:set>
                                    <p:animEffect transition="in" filter="dissolve">
                                      <p:cBhvr>
                                        <p:cTn id="6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0463" grpId="0" animBg="1" autoUpdateAnimBg="0"/>
      <p:bldP spid="360464" grpId="0" animBg="1"/>
      <p:bldP spid="360465" grpId="0" animBg="1"/>
      <p:bldP spid="360466" grpId="0" animBg="1"/>
      <p:bldP spid="360467" grpId="0" animBg="1"/>
      <p:bldP spid="360468" grpId="0" animBg="1"/>
      <p:bldP spid="360469" grpId="0" animBg="1"/>
      <p:bldP spid="360485" grpId="0" animBg="1" autoUpdateAnimBg="0"/>
      <p:bldP spid="360486" grpId="0" animBg="1" autoUpdateAnimBg="0"/>
      <p:bldP spid="360487" grpId="0" animBg="1" autoUpdateAnimBg="0"/>
      <p:bldP spid="360489" grpId="0" animBg="1" autoUpdateAnimBg="0"/>
      <p:bldP spid="36049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Footer Placeholder 3"/>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b="0" smtClean="0"/>
              <a:t>NS&amp;WT</a:t>
            </a:r>
          </a:p>
        </p:txBody>
      </p:sp>
      <p:sp>
        <p:nvSpPr>
          <p:cNvPr id="24579" name="Rectangle 2"/>
          <p:cNvSpPr>
            <a:spLocks noGrp="1" noChangeArrowheads="1"/>
          </p:cNvSpPr>
          <p:nvPr>
            <p:ph type="title"/>
          </p:nvPr>
        </p:nvSpPr>
        <p:spPr/>
        <p:txBody>
          <a:bodyPr/>
          <a:lstStyle/>
          <a:p>
            <a:r>
              <a:rPr lang="en-US" altLang="en-US" smtClean="0">
                <a:solidFill>
                  <a:schemeClr val="tx1"/>
                </a:solidFill>
              </a:rPr>
              <a:t>What Are DHCP Scopes?</a:t>
            </a:r>
          </a:p>
        </p:txBody>
      </p:sp>
      <p:sp>
        <p:nvSpPr>
          <p:cNvPr id="364547" name="AutoShape 3"/>
          <p:cNvSpPr>
            <a:spLocks noChangeArrowheads="1"/>
          </p:cNvSpPr>
          <p:nvPr/>
        </p:nvSpPr>
        <p:spPr bwMode="auto">
          <a:xfrm>
            <a:off x="2189163" y="1284289"/>
            <a:ext cx="7688262" cy="530225"/>
          </a:xfrm>
          <a:prstGeom prst="roundRect">
            <a:avLst>
              <a:gd name="adj" fmla="val 16667"/>
            </a:avLst>
          </a:prstGeom>
          <a:gradFill rotWithShape="1">
            <a:gsLst>
              <a:gs pos="0">
                <a:srgbClr val="EAABA0"/>
              </a:gs>
              <a:gs pos="100000">
                <a:srgbClr val="F6D9D4"/>
              </a:gs>
            </a:gsLst>
            <a:lin ang="2700000" scaled="1"/>
          </a:gradFill>
          <a:ln w="9525" algn="ctr">
            <a:solidFill>
              <a:srgbClr val="808080"/>
            </a:solidFill>
            <a:round/>
            <a:headEnd/>
            <a:tailEnd/>
          </a:ln>
          <a:effectLst>
            <a:outerShdw dist="35921" dir="2700000" algn="ctr" rotWithShape="0">
              <a:srgbClr val="C0C0C0"/>
            </a:outerShdw>
          </a:effectLst>
        </p:spPr>
        <p:txBody>
          <a:bodyPr anchor="ctr"/>
          <a:lstStyle/>
          <a:p>
            <a:pPr>
              <a:defRPr/>
            </a:pPr>
            <a:r>
              <a:rPr lang="en-US" sz="2200">
                <a:latin typeface="Arial Narrow" pitchFamily="34" charset="0"/>
              </a:rPr>
              <a:t>A </a:t>
            </a:r>
            <a:r>
              <a:rPr lang="en-US" sz="2200" i="1">
                <a:latin typeface="Arial Narrow" pitchFamily="34" charset="0"/>
              </a:rPr>
              <a:t>scope</a:t>
            </a:r>
            <a:r>
              <a:rPr lang="en-US" sz="2200">
                <a:latin typeface="Arial Narrow" pitchFamily="34" charset="0"/>
              </a:rPr>
              <a:t> is a range of IP addresses that are available to be leased</a:t>
            </a:r>
          </a:p>
        </p:txBody>
      </p:sp>
      <p:sp>
        <p:nvSpPr>
          <p:cNvPr id="364548" name="AutoShape 4"/>
          <p:cNvSpPr>
            <a:spLocks noChangeArrowheads="1"/>
          </p:cNvSpPr>
          <p:nvPr/>
        </p:nvSpPr>
        <p:spPr bwMode="auto">
          <a:xfrm>
            <a:off x="2513013" y="4481513"/>
            <a:ext cx="7061200" cy="1917700"/>
          </a:xfrm>
          <a:prstGeom prst="roundRect">
            <a:avLst>
              <a:gd name="adj" fmla="val 4167"/>
            </a:avLst>
          </a:prstGeom>
          <a:solidFill>
            <a:srgbClr val="B3C8DF"/>
          </a:solidFill>
          <a:ln w="9525">
            <a:solidFill>
              <a:srgbClr val="4D4D4D"/>
            </a:solidFill>
            <a:round/>
            <a:headEnd/>
            <a:tailEnd/>
          </a:ln>
          <a:effectLst>
            <a:outerShdw dist="35921" dir="2700000" algn="ctr" rotWithShape="0">
              <a:srgbClr val="AFAFAF"/>
            </a:outerShdw>
          </a:effectLst>
        </p:spPr>
        <p:txBody>
          <a:bodyPr/>
          <a:lstStyle/>
          <a:p>
            <a:pPr algn="l">
              <a:lnSpc>
                <a:spcPct val="85000"/>
              </a:lnSpc>
              <a:defRPr/>
            </a:pPr>
            <a:r>
              <a:rPr lang="en-US" sz="2200">
                <a:latin typeface="Arial Narrow" pitchFamily="34" charset="0"/>
              </a:rPr>
              <a:t>Scope Properties</a:t>
            </a:r>
          </a:p>
        </p:txBody>
      </p:sp>
      <p:sp>
        <p:nvSpPr>
          <p:cNvPr id="364549" name="AutoShape 5"/>
          <p:cNvSpPr>
            <a:spLocks noChangeArrowheads="1"/>
          </p:cNvSpPr>
          <p:nvPr/>
        </p:nvSpPr>
        <p:spPr bwMode="auto">
          <a:xfrm>
            <a:off x="2824163" y="4878389"/>
            <a:ext cx="6477000" cy="1436687"/>
          </a:xfrm>
          <a:prstGeom prst="roundRect">
            <a:avLst>
              <a:gd name="adj" fmla="val 4167"/>
            </a:avLst>
          </a:prstGeom>
          <a:gradFill rotWithShape="1">
            <a:gsLst>
              <a:gs pos="0">
                <a:srgbClr val="EEEFD7"/>
              </a:gs>
              <a:gs pos="100000">
                <a:srgbClr val="D5D69C"/>
              </a:gs>
            </a:gsLst>
            <a:lin ang="2700000" scaled="1"/>
          </a:gradFill>
          <a:ln w="9525" algn="ctr">
            <a:solidFill>
              <a:srgbClr val="4D4D4D"/>
            </a:solidFill>
            <a:round/>
            <a:headEnd/>
            <a:tailEnd/>
          </a:ln>
          <a:effectLst>
            <a:outerShdw dist="35921" dir="2700000" algn="ctr" rotWithShape="0">
              <a:srgbClr val="AFAFAF"/>
            </a:outerShdw>
          </a:effectLst>
        </p:spPr>
        <p:txBody>
          <a:bodyPr anchor="ctr"/>
          <a:lstStyle/>
          <a:p>
            <a:pPr marL="231775" indent="-231775">
              <a:lnSpc>
                <a:spcPct val="90000"/>
              </a:lnSpc>
              <a:spcBef>
                <a:spcPct val="40000"/>
              </a:spcBef>
              <a:buSzPct val="80000"/>
              <a:defRPr/>
            </a:pPr>
            <a:endParaRPr lang="en-GB" sz="2200">
              <a:latin typeface="Arial Narrow" pitchFamily="34" charset="0"/>
            </a:endParaRPr>
          </a:p>
        </p:txBody>
      </p:sp>
      <p:graphicFrame>
        <p:nvGraphicFramePr>
          <p:cNvPr id="364550" name="Group 6"/>
          <p:cNvGraphicFramePr>
            <a:graphicFrameLocks noGrp="1"/>
          </p:cNvGraphicFramePr>
          <p:nvPr/>
        </p:nvGraphicFramePr>
        <p:xfrm>
          <a:off x="2895600" y="4932363"/>
          <a:ext cx="6396038" cy="1371600"/>
        </p:xfrm>
        <a:graphic>
          <a:graphicData uri="http://schemas.openxmlformats.org/drawingml/2006/table">
            <a:tbl>
              <a:tblPr/>
              <a:tblGrid>
                <a:gridCol w="2058988"/>
                <a:gridCol w="2135187"/>
                <a:gridCol w="2201863"/>
              </a:tblGrid>
              <a:tr h="268288">
                <a:tc>
                  <a:txBody>
                    <a:bodyPr/>
                    <a:lstStyle/>
                    <a:p>
                      <a:pPr marL="177800" marR="0" lvl="0" indent="-177800" algn="l" defTabSz="914400" rtl="0" eaLnBrk="0" fontAlgn="base" latinLnBrk="0" hangingPunct="0">
                        <a:lnSpc>
                          <a:spcPct val="100000"/>
                        </a:lnSpc>
                        <a:spcBef>
                          <a:spcPct val="20000"/>
                        </a:spcBef>
                        <a:spcAft>
                          <a:spcPct val="0"/>
                        </a:spcAft>
                        <a:buClr>
                          <a:schemeClr val="folHlink"/>
                        </a:buClr>
                        <a:buSzPct val="90000"/>
                        <a:buFont typeface="Wingdings 2" pitchFamily="18" charset="2"/>
                        <a:buChar char="¢"/>
                        <a:tabLst/>
                      </a:pPr>
                      <a:r>
                        <a:rPr kumimoji="1" lang="en-US" sz="1800" b="0" i="0" u="none" strike="noStrike" cap="none" normalizeH="0" baseline="0" smtClean="0">
                          <a:ln>
                            <a:noFill/>
                          </a:ln>
                          <a:solidFill>
                            <a:schemeClr val="tx1"/>
                          </a:solidFill>
                          <a:effectLst/>
                          <a:latin typeface="Helvetica" pitchFamily="34" charset="0"/>
                        </a:rPr>
                        <a:t>Network ID</a:t>
                      </a:r>
                    </a:p>
                  </a:txBody>
                  <a:tcPr horzOverflow="overflow">
                    <a:lnL cap="flat">
                      <a:noFill/>
                    </a:lnL>
                    <a:lnR>
                      <a:noFill/>
                    </a:lnR>
                    <a:lnT cap="flat">
                      <a:noFill/>
                    </a:lnT>
                    <a:lnB>
                      <a:noFill/>
                    </a:lnB>
                    <a:lnTlToBr>
                      <a:noFill/>
                    </a:lnTlToBr>
                    <a:lnBlToTr>
                      <a:noFill/>
                    </a:lnBlToTr>
                    <a:noFill/>
                  </a:tcPr>
                </a:tc>
                <a:tc>
                  <a:txBody>
                    <a:bodyPr/>
                    <a:lstStyle/>
                    <a:p>
                      <a:pPr marL="177800" marR="0" lvl="0" indent="-177800" algn="l" defTabSz="914400" rtl="0" eaLnBrk="0" fontAlgn="base" latinLnBrk="0" hangingPunct="0">
                        <a:lnSpc>
                          <a:spcPct val="100000"/>
                        </a:lnSpc>
                        <a:spcBef>
                          <a:spcPct val="20000"/>
                        </a:spcBef>
                        <a:spcAft>
                          <a:spcPct val="0"/>
                        </a:spcAft>
                        <a:buClr>
                          <a:schemeClr val="folHlink"/>
                        </a:buClr>
                        <a:buSzPct val="90000"/>
                        <a:buFont typeface="Wingdings 2" pitchFamily="18" charset="2"/>
                        <a:buChar char="¢"/>
                        <a:tabLst/>
                      </a:pPr>
                      <a:r>
                        <a:rPr kumimoji="1" lang="en-US" sz="1800" b="0" i="0" u="none" strike="noStrike" cap="none" normalizeH="0" baseline="0" smtClean="0">
                          <a:ln>
                            <a:noFill/>
                          </a:ln>
                          <a:solidFill>
                            <a:schemeClr val="tx1"/>
                          </a:solidFill>
                          <a:effectLst/>
                          <a:latin typeface="Helvetica" pitchFamily="34" charset="0"/>
                        </a:rPr>
                        <a:t>Lease duration</a:t>
                      </a:r>
                    </a:p>
                  </a:txBody>
                  <a:tcPr horzOverflow="overflow">
                    <a:lnL>
                      <a:noFill/>
                    </a:lnL>
                    <a:lnR>
                      <a:noFill/>
                    </a:lnR>
                    <a:lnT cap="flat">
                      <a:noFill/>
                    </a:lnT>
                    <a:lnB>
                      <a:noFill/>
                    </a:lnB>
                    <a:lnTlToBr>
                      <a:noFill/>
                    </a:lnTlToBr>
                    <a:lnBlToTr>
                      <a:noFill/>
                    </a:lnBlToTr>
                    <a:noFill/>
                  </a:tcPr>
                </a:tc>
                <a:tc>
                  <a:txBody>
                    <a:bodyPr/>
                    <a:lstStyle/>
                    <a:p>
                      <a:pPr marL="177800" marR="0" lvl="0" indent="-177800" algn="l" defTabSz="914400" rtl="0" eaLnBrk="0" fontAlgn="base" latinLnBrk="0" hangingPunct="0">
                        <a:lnSpc>
                          <a:spcPct val="100000"/>
                        </a:lnSpc>
                        <a:spcBef>
                          <a:spcPct val="20000"/>
                        </a:spcBef>
                        <a:spcAft>
                          <a:spcPct val="0"/>
                        </a:spcAft>
                        <a:buClr>
                          <a:schemeClr val="folHlink"/>
                        </a:buClr>
                        <a:buSzPct val="90000"/>
                        <a:buFont typeface="Wingdings 2" pitchFamily="18" charset="2"/>
                        <a:buChar char="¢"/>
                        <a:tabLst/>
                      </a:pPr>
                      <a:r>
                        <a:rPr kumimoji="1" lang="en-US" sz="1800" b="0" i="0" u="none" strike="noStrike" cap="none" normalizeH="0" baseline="0" smtClean="0">
                          <a:ln>
                            <a:noFill/>
                          </a:ln>
                          <a:solidFill>
                            <a:schemeClr val="tx1"/>
                          </a:solidFill>
                          <a:effectLst/>
                          <a:latin typeface="Helvetica" pitchFamily="34" charset="0"/>
                        </a:rPr>
                        <a:t>Scope name</a:t>
                      </a:r>
                    </a:p>
                  </a:txBody>
                  <a:tcPr horzOverflow="overflow">
                    <a:lnL>
                      <a:noFill/>
                    </a:lnL>
                    <a:lnR cap="flat">
                      <a:noFill/>
                    </a:lnR>
                    <a:lnT cap="flat">
                      <a:noFill/>
                    </a:lnT>
                    <a:lnB>
                      <a:noFill/>
                    </a:lnB>
                    <a:lnTlToBr>
                      <a:noFill/>
                    </a:lnTlToBr>
                    <a:lnBlToTr>
                      <a:noFill/>
                    </a:lnBlToTr>
                    <a:noFill/>
                  </a:tcPr>
                </a:tc>
              </a:tr>
              <a:tr h="180975">
                <a:tc>
                  <a:txBody>
                    <a:bodyPr/>
                    <a:lstStyle/>
                    <a:p>
                      <a:pPr marL="177800" marR="0" lvl="0" indent="-177800" algn="l" defTabSz="914400" rtl="0" eaLnBrk="0" fontAlgn="base" latinLnBrk="0" hangingPunct="0">
                        <a:lnSpc>
                          <a:spcPct val="100000"/>
                        </a:lnSpc>
                        <a:spcBef>
                          <a:spcPct val="20000"/>
                        </a:spcBef>
                        <a:spcAft>
                          <a:spcPct val="0"/>
                        </a:spcAft>
                        <a:buClr>
                          <a:schemeClr val="folHlink"/>
                        </a:buClr>
                        <a:buSzPct val="90000"/>
                        <a:buFont typeface="Wingdings 2" pitchFamily="18" charset="2"/>
                        <a:buChar char="¢"/>
                        <a:tabLst/>
                      </a:pPr>
                      <a:r>
                        <a:rPr kumimoji="1" lang="en-US" sz="1800" b="0" i="0" u="none" strike="noStrike" cap="none" normalizeH="0" baseline="0" smtClean="0">
                          <a:ln>
                            <a:noFill/>
                          </a:ln>
                          <a:solidFill>
                            <a:schemeClr val="tx1"/>
                          </a:solidFill>
                          <a:effectLst/>
                          <a:latin typeface="Helvetica" pitchFamily="34" charset="0"/>
                        </a:rPr>
                        <a:t>Subnet mask</a:t>
                      </a:r>
                    </a:p>
                  </a:txBody>
                  <a:tcPr horzOverflow="overflow">
                    <a:lnL cap="flat">
                      <a:noFill/>
                    </a:lnL>
                    <a:lnR>
                      <a:noFill/>
                    </a:lnR>
                    <a:lnT>
                      <a:noFill/>
                    </a:lnT>
                    <a:lnB>
                      <a:noFill/>
                    </a:lnB>
                    <a:lnTlToBr>
                      <a:noFill/>
                    </a:lnTlToBr>
                    <a:lnBlToTr>
                      <a:noFill/>
                    </a:lnBlToTr>
                    <a:noFill/>
                  </a:tcPr>
                </a:tc>
                <a:tc>
                  <a:txBody>
                    <a:bodyPr/>
                    <a:lstStyle/>
                    <a:p>
                      <a:pPr marL="177800" marR="0" lvl="0" indent="-177800" algn="l" defTabSz="914400" rtl="0" eaLnBrk="0" fontAlgn="base" latinLnBrk="0" hangingPunct="0">
                        <a:lnSpc>
                          <a:spcPct val="100000"/>
                        </a:lnSpc>
                        <a:spcBef>
                          <a:spcPct val="20000"/>
                        </a:spcBef>
                        <a:spcAft>
                          <a:spcPct val="0"/>
                        </a:spcAft>
                        <a:buClr>
                          <a:schemeClr val="folHlink"/>
                        </a:buClr>
                        <a:buSzPct val="90000"/>
                        <a:buFont typeface="Wingdings 2" pitchFamily="18" charset="2"/>
                        <a:buChar char="¢"/>
                        <a:tabLst/>
                      </a:pPr>
                      <a:r>
                        <a:rPr kumimoji="1" lang="en-US" sz="1800" b="0" i="0" u="none" strike="noStrike" cap="none" normalizeH="0" baseline="0" smtClean="0">
                          <a:ln>
                            <a:noFill/>
                          </a:ln>
                          <a:solidFill>
                            <a:schemeClr val="tx1"/>
                          </a:solidFill>
                          <a:effectLst/>
                          <a:latin typeface="Helvetica" pitchFamily="34" charset="0"/>
                        </a:rPr>
                        <a:t>Router</a:t>
                      </a:r>
                    </a:p>
                  </a:txBody>
                  <a:tcPr horzOverflow="overflow">
                    <a:lnL>
                      <a:noFill/>
                    </a:lnL>
                    <a:lnR>
                      <a:noFill/>
                    </a:lnR>
                    <a:lnT>
                      <a:noFill/>
                    </a:lnT>
                    <a:lnB>
                      <a:noFill/>
                    </a:lnB>
                    <a:lnTlToBr>
                      <a:noFill/>
                    </a:lnTlToBr>
                    <a:lnBlToTr>
                      <a:noFill/>
                    </a:lnBlToTr>
                    <a:noFill/>
                  </a:tcPr>
                </a:tc>
                <a:tc>
                  <a:txBody>
                    <a:bodyPr/>
                    <a:lstStyle/>
                    <a:p>
                      <a:pPr marL="177800" marR="0" lvl="0" indent="-177800" algn="l" defTabSz="914400" rtl="0" eaLnBrk="0" fontAlgn="base" latinLnBrk="0" hangingPunct="0">
                        <a:lnSpc>
                          <a:spcPct val="100000"/>
                        </a:lnSpc>
                        <a:spcBef>
                          <a:spcPct val="20000"/>
                        </a:spcBef>
                        <a:spcAft>
                          <a:spcPct val="0"/>
                        </a:spcAft>
                        <a:buClr>
                          <a:schemeClr val="folHlink"/>
                        </a:buClr>
                        <a:buSzPct val="90000"/>
                        <a:buFont typeface="Wingdings 2" pitchFamily="18" charset="2"/>
                        <a:buChar char="¢"/>
                        <a:tabLst/>
                      </a:pPr>
                      <a:r>
                        <a:rPr kumimoji="1" lang="en-US" sz="1800" b="0" i="0" u="none" strike="noStrike" cap="none" normalizeH="0" baseline="0" smtClean="0">
                          <a:ln>
                            <a:noFill/>
                          </a:ln>
                          <a:solidFill>
                            <a:schemeClr val="tx1"/>
                          </a:solidFill>
                          <a:effectLst/>
                          <a:latin typeface="Helvetica" pitchFamily="34" charset="0"/>
                        </a:rPr>
                        <a:t>Exclusion range</a:t>
                      </a:r>
                    </a:p>
                  </a:txBody>
                  <a:tcPr horzOverflow="overflow">
                    <a:lnL>
                      <a:noFill/>
                    </a:lnL>
                    <a:lnR cap="flat">
                      <a:noFill/>
                    </a:lnR>
                    <a:lnT>
                      <a:noFill/>
                    </a:lnT>
                    <a:lnB>
                      <a:noFill/>
                    </a:lnB>
                    <a:lnTlToBr>
                      <a:noFill/>
                    </a:lnTlToBr>
                    <a:lnBlToTr>
                      <a:noFill/>
                    </a:lnBlToTr>
                    <a:noFill/>
                  </a:tcPr>
                </a:tc>
              </a:tr>
              <a:tr h="347663">
                <a:tc>
                  <a:txBody>
                    <a:bodyPr/>
                    <a:lstStyle/>
                    <a:p>
                      <a:pPr marL="177800" marR="0" lvl="0" indent="-177800" algn="l" defTabSz="914400" rtl="0" eaLnBrk="0" fontAlgn="base" latinLnBrk="0" hangingPunct="0">
                        <a:lnSpc>
                          <a:spcPct val="100000"/>
                        </a:lnSpc>
                        <a:spcBef>
                          <a:spcPct val="20000"/>
                        </a:spcBef>
                        <a:spcAft>
                          <a:spcPct val="0"/>
                        </a:spcAft>
                        <a:buClr>
                          <a:schemeClr val="folHlink"/>
                        </a:buClr>
                        <a:buSzPct val="90000"/>
                        <a:buFont typeface="Wingdings 2" pitchFamily="18" charset="2"/>
                        <a:buChar char="¢"/>
                        <a:tabLst/>
                      </a:pPr>
                      <a:r>
                        <a:rPr kumimoji="1" lang="en-US" sz="1800" b="0" i="0" u="none" strike="noStrike" cap="none" normalizeH="0" baseline="0" smtClean="0">
                          <a:ln>
                            <a:noFill/>
                          </a:ln>
                          <a:solidFill>
                            <a:schemeClr val="tx1"/>
                          </a:solidFill>
                          <a:effectLst/>
                          <a:latin typeface="Helvetica" pitchFamily="34" charset="0"/>
                        </a:rPr>
                        <a:t>Network IP </a:t>
                      </a:r>
                      <a:br>
                        <a:rPr kumimoji="1" lang="en-US" sz="1800" b="0" i="0" u="none" strike="noStrike" cap="none" normalizeH="0" baseline="0" smtClean="0">
                          <a:ln>
                            <a:noFill/>
                          </a:ln>
                          <a:solidFill>
                            <a:schemeClr val="tx1"/>
                          </a:solidFill>
                          <a:effectLst/>
                          <a:latin typeface="Helvetica" pitchFamily="34" charset="0"/>
                        </a:rPr>
                      </a:br>
                      <a:r>
                        <a:rPr kumimoji="1" lang="en-US" sz="1800" b="0" i="0" u="none" strike="noStrike" cap="none" normalizeH="0" baseline="0" smtClean="0">
                          <a:ln>
                            <a:noFill/>
                          </a:ln>
                          <a:solidFill>
                            <a:schemeClr val="tx1"/>
                          </a:solidFill>
                          <a:effectLst/>
                          <a:latin typeface="Helvetica" pitchFamily="34" charset="0"/>
                        </a:rPr>
                        <a:t>address range</a:t>
                      </a:r>
                    </a:p>
                  </a:txBody>
                  <a:tcPr horzOverflow="overflow">
                    <a:lnL cap="flat">
                      <a:noFill/>
                    </a:lnL>
                    <a:lnR>
                      <a:noFill/>
                    </a:lnR>
                    <a:lnT>
                      <a:noFill/>
                    </a:lnT>
                    <a:lnB cap="flat">
                      <a:noFill/>
                    </a:lnB>
                    <a:lnTlToBr>
                      <a:noFill/>
                    </a:lnTlToBr>
                    <a:lnBlToTr>
                      <a:noFill/>
                    </a:lnBlToTr>
                    <a:noFill/>
                  </a:tcPr>
                </a:tc>
                <a:tc>
                  <a:txBody>
                    <a:bodyPr/>
                    <a:lstStyle/>
                    <a:p>
                      <a:pPr marL="177800" marR="0" lvl="0" indent="-177800" algn="l" defTabSz="914400" rtl="0" eaLnBrk="0" fontAlgn="base" latinLnBrk="0" hangingPunct="0">
                        <a:lnSpc>
                          <a:spcPct val="100000"/>
                        </a:lnSpc>
                        <a:spcBef>
                          <a:spcPct val="20000"/>
                        </a:spcBef>
                        <a:spcAft>
                          <a:spcPct val="0"/>
                        </a:spcAft>
                        <a:buClr>
                          <a:schemeClr val="folHlink"/>
                        </a:buClr>
                        <a:buSzPct val="90000"/>
                        <a:buFont typeface="Wingdings 2" pitchFamily="18" charset="2"/>
                        <a:buChar char="¢"/>
                        <a:tabLst/>
                      </a:pPr>
                      <a:endParaRPr kumimoji="1" lang="en-GB" sz="1800" b="0" i="0" u="none" strike="noStrike" cap="none" normalizeH="0" baseline="0" smtClean="0">
                        <a:ln>
                          <a:noFill/>
                        </a:ln>
                        <a:solidFill>
                          <a:schemeClr val="tx1"/>
                        </a:solidFill>
                        <a:effectLst/>
                        <a:latin typeface="Helvetica" pitchFamily="34" charset="0"/>
                      </a:endParaRPr>
                    </a:p>
                  </a:txBody>
                  <a:tcPr horzOverflow="overflow">
                    <a:lnL>
                      <a:noFill/>
                    </a:lnL>
                    <a:lnR>
                      <a:noFill/>
                    </a:lnR>
                    <a:lnT>
                      <a:noFill/>
                    </a:lnT>
                    <a:lnB cap="flat">
                      <a:noFill/>
                    </a:lnB>
                    <a:lnTlToBr>
                      <a:noFill/>
                    </a:lnTlToBr>
                    <a:lnBlToTr>
                      <a:noFill/>
                    </a:lnBlToTr>
                    <a:noFill/>
                  </a:tcPr>
                </a:tc>
                <a:tc>
                  <a:txBody>
                    <a:bodyPr/>
                    <a:lstStyle/>
                    <a:p>
                      <a:pPr marL="177800" marR="0" lvl="0" indent="-177800" algn="l" defTabSz="914400" rtl="0" eaLnBrk="0" fontAlgn="base" latinLnBrk="0" hangingPunct="0">
                        <a:lnSpc>
                          <a:spcPct val="100000"/>
                        </a:lnSpc>
                        <a:spcBef>
                          <a:spcPct val="20000"/>
                        </a:spcBef>
                        <a:spcAft>
                          <a:spcPct val="0"/>
                        </a:spcAft>
                        <a:buClr>
                          <a:schemeClr val="folHlink"/>
                        </a:buClr>
                        <a:buSzPct val="90000"/>
                        <a:buFont typeface="Wingdings 2" pitchFamily="18" charset="2"/>
                        <a:buChar char="¢"/>
                        <a:tabLst/>
                      </a:pPr>
                      <a:endParaRPr kumimoji="1" lang="en-GB" sz="1800" b="0" i="0" u="none" strike="noStrike" cap="none" normalizeH="0" baseline="0" smtClean="0">
                        <a:ln>
                          <a:noFill/>
                        </a:ln>
                        <a:solidFill>
                          <a:schemeClr val="tx1"/>
                        </a:solidFill>
                        <a:effectLst/>
                        <a:latin typeface="Helvetica" pitchFamily="34" charset="0"/>
                      </a:endParaRPr>
                    </a:p>
                  </a:txBody>
                  <a:tcPr horzOverflow="overflow">
                    <a:lnL>
                      <a:noFill/>
                    </a:lnL>
                    <a:lnR cap="flat">
                      <a:noFill/>
                    </a:lnR>
                    <a:lnT>
                      <a:noFill/>
                    </a:lnT>
                    <a:lnB cap="flat">
                      <a:noFill/>
                    </a:lnB>
                    <a:lnTlToBr>
                      <a:noFill/>
                    </a:lnTlToBr>
                    <a:lnBlToTr>
                      <a:noFill/>
                    </a:lnBlToTr>
                    <a:noFill/>
                  </a:tcPr>
                </a:tc>
              </a:tr>
            </a:tbl>
          </a:graphicData>
        </a:graphic>
      </p:graphicFrame>
      <p:sp>
        <p:nvSpPr>
          <p:cNvPr id="364572" name="AutoShape 28"/>
          <p:cNvSpPr>
            <a:spLocks noChangeArrowheads="1"/>
          </p:cNvSpPr>
          <p:nvPr/>
        </p:nvSpPr>
        <p:spPr bwMode="auto">
          <a:xfrm>
            <a:off x="2506664" y="2005013"/>
            <a:ext cx="7051675" cy="2246312"/>
          </a:xfrm>
          <a:prstGeom prst="roundRect">
            <a:avLst>
              <a:gd name="adj" fmla="val 12056"/>
            </a:avLst>
          </a:prstGeom>
          <a:gradFill rotWithShape="1">
            <a:gsLst>
              <a:gs pos="0">
                <a:schemeClr val="bg1"/>
              </a:gs>
              <a:gs pos="100000">
                <a:srgbClr val="EEEFD7"/>
              </a:gs>
            </a:gsLst>
            <a:path path="shape">
              <a:fillToRect l="50000" t="50000" r="50000" b="50000"/>
            </a:path>
          </a:gradFill>
          <a:ln w="9525" algn="ctr">
            <a:solidFill>
              <a:srgbClr val="808080"/>
            </a:solidFill>
            <a:round/>
            <a:headEnd/>
            <a:tailEnd/>
          </a:ln>
          <a:effectLst>
            <a:outerShdw dist="35921" dir="2700000" algn="ctr" rotWithShape="0">
              <a:srgbClr val="C0C0C0"/>
            </a:outerShdw>
          </a:effectLst>
        </p:spPr>
        <p:txBody>
          <a:bodyPr anchor="ctr"/>
          <a:lstStyle/>
          <a:p>
            <a:pPr>
              <a:defRPr/>
            </a:pPr>
            <a:endParaRPr lang="en-GB" sz="2000">
              <a:latin typeface="Arial Narrow" pitchFamily="34" charset="0"/>
            </a:endParaRPr>
          </a:p>
        </p:txBody>
      </p:sp>
      <p:pic>
        <p:nvPicPr>
          <p:cNvPr id="24594" name="Picture 29" descr="Lan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32076" y="2203451"/>
            <a:ext cx="2282825" cy="1935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95" name="Text Box 30"/>
          <p:cNvSpPr txBox="1">
            <a:spLocks noChangeArrowheads="1"/>
          </p:cNvSpPr>
          <p:nvPr/>
        </p:nvSpPr>
        <p:spPr bwMode="auto">
          <a:xfrm>
            <a:off x="3413125" y="3205163"/>
            <a:ext cx="7556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a:latin typeface="Arial Narrow" panose="020B0606020202030204" pitchFamily="34" charset="0"/>
              </a:rPr>
              <a:t>LAN A</a:t>
            </a:r>
          </a:p>
        </p:txBody>
      </p:sp>
      <p:pic>
        <p:nvPicPr>
          <p:cNvPr id="24596" name="Picture 31" descr="Lan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78676" y="2203451"/>
            <a:ext cx="2282825" cy="1935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97" name="Text Box 32"/>
          <p:cNvSpPr txBox="1">
            <a:spLocks noChangeArrowheads="1"/>
          </p:cNvSpPr>
          <p:nvPr/>
        </p:nvSpPr>
        <p:spPr bwMode="auto">
          <a:xfrm>
            <a:off x="7959725" y="3205163"/>
            <a:ext cx="7556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a:latin typeface="Arial Narrow" panose="020B0606020202030204" pitchFamily="34" charset="0"/>
              </a:rPr>
              <a:t>LAN B</a:t>
            </a:r>
          </a:p>
        </p:txBody>
      </p:sp>
      <p:sp>
        <p:nvSpPr>
          <p:cNvPr id="364577" name="AutoShape 33"/>
          <p:cNvSpPr>
            <a:spLocks noChangeArrowheads="1"/>
          </p:cNvSpPr>
          <p:nvPr/>
        </p:nvSpPr>
        <p:spPr bwMode="auto">
          <a:xfrm>
            <a:off x="5359400" y="2138364"/>
            <a:ext cx="1346200" cy="358775"/>
          </a:xfrm>
          <a:prstGeom prst="roundRect">
            <a:avLst>
              <a:gd name="adj" fmla="val 4167"/>
            </a:avLst>
          </a:prstGeom>
          <a:solidFill>
            <a:schemeClr val="bg1"/>
          </a:solidFill>
          <a:ln w="9525">
            <a:solidFill>
              <a:srgbClr val="4D4D4D"/>
            </a:solidFill>
            <a:round/>
            <a:headEnd/>
            <a:tailEnd/>
          </a:ln>
          <a:effectLst>
            <a:outerShdw dist="35921" dir="2700000" algn="ctr" rotWithShape="0">
              <a:srgbClr val="AFAFAF"/>
            </a:outerShdw>
          </a:effectLst>
        </p:spPr>
        <p:txBody>
          <a:bodyPr wrap="none" anchor="ctr"/>
          <a:lstStyle/>
          <a:p>
            <a:pPr>
              <a:defRPr/>
            </a:pPr>
            <a:r>
              <a:rPr lang="en-US">
                <a:latin typeface="Arial Narrow" pitchFamily="34" charset="0"/>
              </a:rPr>
              <a:t>DHCP Server</a:t>
            </a:r>
          </a:p>
        </p:txBody>
      </p:sp>
      <p:sp>
        <p:nvSpPr>
          <p:cNvPr id="24599" name="Line 34"/>
          <p:cNvSpPr>
            <a:spLocks noChangeShapeType="1"/>
          </p:cNvSpPr>
          <p:nvPr/>
        </p:nvSpPr>
        <p:spPr bwMode="auto">
          <a:xfrm>
            <a:off x="4884739" y="3257550"/>
            <a:ext cx="2370137" cy="0"/>
          </a:xfrm>
          <a:prstGeom prst="line">
            <a:avLst/>
          </a:prstGeom>
          <a:noFill/>
          <a:ln w="57150">
            <a:solidFill>
              <a:srgbClr val="808080"/>
            </a:solidFill>
            <a:prstDash val="sysDot"/>
            <a:round/>
            <a:headEnd/>
            <a:tailEnd/>
          </a:ln>
          <a:extLst>
            <a:ext uri="{909E8E84-426E-40DD-AFC4-6F175D3DCCD1}">
              <a14:hiddenFill xmlns:a14="http://schemas.microsoft.com/office/drawing/2010/main">
                <a:noFill/>
              </a14:hiddenFill>
            </a:ext>
          </a:extLst>
        </p:spPr>
        <p:txBody>
          <a:bodyPr/>
          <a:lstStyle/>
          <a:p>
            <a:endParaRPr lang="en-GB"/>
          </a:p>
        </p:txBody>
      </p:sp>
      <p:pic>
        <p:nvPicPr>
          <p:cNvPr id="24600" name="Picture 35" descr="Server0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22913" y="2638426"/>
            <a:ext cx="1020762" cy="129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4580" name="AutoShape 36"/>
          <p:cNvSpPr>
            <a:spLocks noChangeArrowheads="1"/>
          </p:cNvSpPr>
          <p:nvPr/>
        </p:nvSpPr>
        <p:spPr bwMode="auto">
          <a:xfrm>
            <a:off x="6291263" y="3587751"/>
            <a:ext cx="1185862" cy="415925"/>
          </a:xfrm>
          <a:prstGeom prst="roundRect">
            <a:avLst>
              <a:gd name="adj" fmla="val 16667"/>
            </a:avLst>
          </a:prstGeom>
          <a:gradFill rotWithShape="1">
            <a:gsLst>
              <a:gs pos="0">
                <a:srgbClr val="EAABA0"/>
              </a:gs>
              <a:gs pos="100000">
                <a:srgbClr val="F6D9D4"/>
              </a:gs>
            </a:gsLst>
            <a:lin ang="2700000" scaled="1"/>
          </a:gradFill>
          <a:ln w="9525" algn="ctr">
            <a:solidFill>
              <a:srgbClr val="808080"/>
            </a:solidFill>
            <a:round/>
            <a:headEnd/>
            <a:tailEnd/>
          </a:ln>
          <a:effectLst>
            <a:outerShdw dist="35921" dir="2700000" algn="ctr" rotWithShape="0">
              <a:srgbClr val="C0C0C0"/>
            </a:outerShdw>
          </a:effectLst>
        </p:spPr>
        <p:txBody>
          <a:bodyPr anchor="ctr"/>
          <a:lstStyle/>
          <a:p>
            <a:pPr>
              <a:defRPr/>
            </a:pPr>
            <a:endParaRPr lang="en-US" sz="2000">
              <a:latin typeface="Arial Narrow" pitchFamily="34" charset="0"/>
            </a:endParaRPr>
          </a:p>
          <a:p>
            <a:pPr>
              <a:defRPr/>
            </a:pPr>
            <a:r>
              <a:rPr lang="en-US" sz="2000">
                <a:latin typeface="Arial Narrow" pitchFamily="34" charset="0"/>
              </a:rPr>
              <a:t>Scope B</a:t>
            </a:r>
          </a:p>
          <a:p>
            <a:pPr>
              <a:defRPr/>
            </a:pPr>
            <a:endParaRPr lang="en-US" sz="2000">
              <a:latin typeface="Arial Narrow" pitchFamily="34" charset="0"/>
            </a:endParaRPr>
          </a:p>
        </p:txBody>
      </p:sp>
      <p:sp>
        <p:nvSpPr>
          <p:cNvPr id="364581" name="AutoShape 37"/>
          <p:cNvSpPr>
            <a:spLocks noChangeArrowheads="1"/>
          </p:cNvSpPr>
          <p:nvPr/>
        </p:nvSpPr>
        <p:spPr bwMode="auto">
          <a:xfrm>
            <a:off x="4484688" y="3570289"/>
            <a:ext cx="1185862" cy="415925"/>
          </a:xfrm>
          <a:prstGeom prst="roundRect">
            <a:avLst>
              <a:gd name="adj" fmla="val 16667"/>
            </a:avLst>
          </a:prstGeom>
          <a:gradFill rotWithShape="1">
            <a:gsLst>
              <a:gs pos="0">
                <a:srgbClr val="EAABA0"/>
              </a:gs>
              <a:gs pos="100000">
                <a:srgbClr val="F6D9D4"/>
              </a:gs>
            </a:gsLst>
            <a:lin ang="2700000" scaled="1"/>
          </a:gradFill>
          <a:ln w="9525" algn="ctr">
            <a:solidFill>
              <a:srgbClr val="808080"/>
            </a:solidFill>
            <a:round/>
            <a:headEnd/>
            <a:tailEnd/>
          </a:ln>
          <a:effectLst>
            <a:outerShdw dist="35921" dir="2700000" algn="ctr" rotWithShape="0">
              <a:srgbClr val="C0C0C0"/>
            </a:outerShdw>
          </a:effectLst>
        </p:spPr>
        <p:txBody>
          <a:bodyPr anchor="ctr"/>
          <a:lstStyle/>
          <a:p>
            <a:pPr>
              <a:defRPr/>
            </a:pPr>
            <a:endParaRPr lang="en-US" sz="2000">
              <a:latin typeface="Arial Narrow" pitchFamily="34" charset="0"/>
            </a:endParaRPr>
          </a:p>
          <a:p>
            <a:pPr>
              <a:defRPr/>
            </a:pPr>
            <a:r>
              <a:rPr lang="en-US" sz="2000">
                <a:latin typeface="Arial Narrow" pitchFamily="34" charset="0"/>
              </a:rPr>
              <a:t>Scope A</a:t>
            </a:r>
          </a:p>
          <a:p>
            <a:pPr>
              <a:defRPr/>
            </a:pPr>
            <a:endParaRPr lang="en-US" sz="2000">
              <a:latin typeface="Arial Narrow" pitchFamily="34" charset="0"/>
            </a:endParaRPr>
          </a:p>
        </p:txBody>
      </p:sp>
    </p:spTree>
    <p:extLst>
      <p:ext uri="{BB962C8B-B14F-4D97-AF65-F5344CB8AC3E}">
        <p14:creationId xmlns:p14="http://schemas.microsoft.com/office/powerpoint/2010/main" val="203861691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Footer Placeholder 3"/>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b="0" smtClean="0"/>
              <a:t>NS&amp;WT</a:t>
            </a:r>
          </a:p>
        </p:txBody>
      </p:sp>
      <p:sp>
        <p:nvSpPr>
          <p:cNvPr id="25603" name="Rectangle 2"/>
          <p:cNvSpPr>
            <a:spLocks noGrp="1" noChangeArrowheads="1"/>
          </p:cNvSpPr>
          <p:nvPr>
            <p:ph type="title"/>
          </p:nvPr>
        </p:nvSpPr>
        <p:spPr/>
        <p:txBody>
          <a:bodyPr/>
          <a:lstStyle/>
          <a:p>
            <a:r>
              <a:rPr lang="en-GB" altLang="en-US" smtClean="0"/>
              <a:t>DHCP Scopes	</a:t>
            </a:r>
          </a:p>
        </p:txBody>
      </p:sp>
      <p:sp>
        <p:nvSpPr>
          <p:cNvPr id="25604" name="Rectangle 3"/>
          <p:cNvSpPr>
            <a:spLocks noGrp="1" noChangeArrowheads="1"/>
          </p:cNvSpPr>
          <p:nvPr>
            <p:ph type="body" idx="1"/>
          </p:nvPr>
        </p:nvSpPr>
        <p:spPr/>
        <p:txBody>
          <a:bodyPr/>
          <a:lstStyle/>
          <a:p>
            <a:r>
              <a:rPr lang="en-GB" altLang="en-US" dirty="0" smtClean="0"/>
              <a:t>A “scope” is</a:t>
            </a:r>
            <a:r>
              <a:rPr lang="en-GB" altLang="en-US" dirty="0" smtClean="0">
                <a:sym typeface="Wingdings" panose="05000000000000000000" pitchFamily="2" charset="2"/>
              </a:rPr>
              <a:t> </a:t>
            </a:r>
            <a:r>
              <a:rPr lang="en-GB" altLang="en-US" dirty="0" smtClean="0">
                <a:sym typeface="Wingdings" panose="05000000000000000000" pitchFamily="2" charset="2"/>
              </a:rPr>
              <a:t>range of IP addresses and </a:t>
            </a:r>
            <a:r>
              <a:rPr lang="en-GB" altLang="en-US" dirty="0" smtClean="0">
                <a:sym typeface="Wingdings" panose="05000000000000000000" pitchFamily="2" charset="2"/>
              </a:rPr>
              <a:t>associated network configuration.</a:t>
            </a:r>
            <a:endParaRPr lang="en-GB" altLang="en-US" dirty="0" smtClean="0">
              <a:sym typeface="Wingdings" panose="05000000000000000000" pitchFamily="2" charset="2"/>
            </a:endParaRPr>
          </a:p>
          <a:p>
            <a:pPr lvl="1"/>
            <a:r>
              <a:rPr lang="en-GB" altLang="en-US" dirty="0" smtClean="0">
                <a:sym typeface="Wingdings" panose="05000000000000000000" pitchFamily="2" charset="2"/>
              </a:rPr>
              <a:t>Specify the start and end </a:t>
            </a:r>
            <a:r>
              <a:rPr lang="en-GB" altLang="en-US" dirty="0" smtClean="0">
                <a:sym typeface="Wingdings" panose="05000000000000000000" pitchFamily="2" charset="2"/>
              </a:rPr>
              <a:t>addresses – this is the “pool” of addresses.</a:t>
            </a:r>
            <a:endParaRPr lang="en-GB" altLang="en-US" dirty="0" smtClean="0">
              <a:sym typeface="Wingdings" panose="05000000000000000000" pitchFamily="2" charset="2"/>
            </a:endParaRPr>
          </a:p>
          <a:p>
            <a:pPr lvl="1"/>
            <a:r>
              <a:rPr lang="en-GB" altLang="en-US" dirty="0" smtClean="0">
                <a:sym typeface="Wingdings" panose="05000000000000000000" pitchFamily="2" charset="2"/>
              </a:rPr>
              <a:t>Specify the </a:t>
            </a:r>
            <a:r>
              <a:rPr lang="en-GB" altLang="en-US" dirty="0" smtClean="0">
                <a:sym typeface="Wingdings" panose="05000000000000000000" pitchFamily="2" charset="2"/>
              </a:rPr>
              <a:t>other network configuration – this is common to the scope.</a:t>
            </a:r>
            <a:endParaRPr lang="en-GB" altLang="en-US" dirty="0" smtClean="0">
              <a:sym typeface="Wingdings" panose="05000000000000000000" pitchFamily="2" charset="2"/>
            </a:endParaRPr>
          </a:p>
          <a:p>
            <a:r>
              <a:rPr lang="en-GB" altLang="en-US" dirty="0" smtClean="0">
                <a:sym typeface="Wingdings" panose="05000000000000000000" pitchFamily="2" charset="2"/>
              </a:rPr>
              <a:t>A DHCP </a:t>
            </a:r>
            <a:r>
              <a:rPr lang="en-GB" altLang="en-US" dirty="0" smtClean="0">
                <a:sym typeface="Wingdings" panose="05000000000000000000" pitchFamily="2" charset="2"/>
              </a:rPr>
              <a:t>server </a:t>
            </a:r>
            <a:r>
              <a:rPr lang="en-GB" altLang="en-US" dirty="0" smtClean="0">
                <a:sym typeface="Wingdings" panose="05000000000000000000" pitchFamily="2" charset="2"/>
              </a:rPr>
              <a:t>can (and often does) </a:t>
            </a:r>
            <a:r>
              <a:rPr lang="en-GB" altLang="en-US" dirty="0" smtClean="0">
                <a:sym typeface="Wingdings" panose="05000000000000000000" pitchFamily="2" charset="2"/>
              </a:rPr>
              <a:t>have more than one scope</a:t>
            </a:r>
          </a:p>
          <a:p>
            <a:pPr lvl="1"/>
            <a:r>
              <a:rPr lang="en-GB" altLang="en-US" dirty="0" smtClean="0"/>
              <a:t>Each </a:t>
            </a:r>
            <a:r>
              <a:rPr lang="en-GB" altLang="en-US" dirty="0" smtClean="0"/>
              <a:t>subnet can have only one </a:t>
            </a:r>
            <a:r>
              <a:rPr lang="en-GB" altLang="en-US" dirty="0" smtClean="0"/>
              <a:t>scope, and vice versa.</a:t>
            </a:r>
            <a:endParaRPr lang="en-GB" altLang="en-US" dirty="0" smtClean="0"/>
          </a:p>
          <a:p>
            <a:r>
              <a:rPr lang="en-GB" altLang="en-US" dirty="0" smtClean="0"/>
              <a:t>The DHCP </a:t>
            </a:r>
            <a:r>
              <a:rPr lang="en-GB" altLang="en-US" dirty="0" smtClean="0"/>
              <a:t>Server must have a static IP address</a:t>
            </a:r>
          </a:p>
          <a:p>
            <a:pPr lvl="1"/>
            <a:r>
              <a:rPr lang="en-GB" altLang="en-US" dirty="0" smtClean="0"/>
              <a:t>If this is in the range, you can add an exclusion for it.</a:t>
            </a:r>
          </a:p>
          <a:p>
            <a:r>
              <a:rPr lang="en-GB" altLang="en-US" dirty="0" smtClean="0"/>
              <a:t>Exclusions may remove specific addresses from the pool.</a:t>
            </a:r>
            <a:endParaRPr lang="en-GB" altLang="en-US" dirty="0" smtClean="0"/>
          </a:p>
        </p:txBody>
      </p:sp>
    </p:spTree>
    <p:extLst>
      <p:ext uri="{BB962C8B-B14F-4D97-AF65-F5344CB8AC3E}">
        <p14:creationId xmlns:p14="http://schemas.microsoft.com/office/powerpoint/2010/main" val="410655484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Footer Placeholder 3"/>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b="0" smtClean="0"/>
              <a:t>NS&amp;WT</a:t>
            </a:r>
          </a:p>
        </p:txBody>
      </p:sp>
      <p:sp>
        <p:nvSpPr>
          <p:cNvPr id="26627" name="Rectangle 2"/>
          <p:cNvSpPr>
            <a:spLocks noGrp="1" noChangeArrowheads="1"/>
          </p:cNvSpPr>
          <p:nvPr>
            <p:ph type="title"/>
          </p:nvPr>
        </p:nvSpPr>
        <p:spPr/>
        <p:txBody>
          <a:bodyPr/>
          <a:lstStyle/>
          <a:p>
            <a:r>
              <a:rPr lang="en-US" altLang="en-US" smtClean="0">
                <a:solidFill>
                  <a:schemeClr val="tx1"/>
                </a:solidFill>
              </a:rPr>
              <a:t>What Is a DHCP Reservation?</a:t>
            </a:r>
          </a:p>
        </p:txBody>
      </p:sp>
      <p:grpSp>
        <p:nvGrpSpPr>
          <p:cNvPr id="26628" name="Group 3"/>
          <p:cNvGrpSpPr>
            <a:grpSpLocks/>
          </p:cNvGrpSpPr>
          <p:nvPr/>
        </p:nvGrpSpPr>
        <p:grpSpPr bwMode="auto">
          <a:xfrm>
            <a:off x="2063751" y="1249363"/>
            <a:ext cx="7972425" cy="4951412"/>
            <a:chOff x="316" y="787"/>
            <a:chExt cx="5022" cy="3119"/>
          </a:xfrm>
        </p:grpSpPr>
        <p:sp>
          <p:nvSpPr>
            <p:cNvPr id="26629" name="AutoShape 4"/>
            <p:cNvSpPr>
              <a:spLocks noChangeArrowheads="1"/>
            </p:cNvSpPr>
            <p:nvPr/>
          </p:nvSpPr>
          <p:spPr bwMode="auto">
            <a:xfrm>
              <a:off x="568" y="787"/>
              <a:ext cx="4550" cy="3119"/>
            </a:xfrm>
            <a:prstGeom prst="roundRect">
              <a:avLst>
                <a:gd name="adj" fmla="val 2931"/>
              </a:avLst>
            </a:prstGeom>
            <a:gradFill rotWithShape="1">
              <a:gsLst>
                <a:gs pos="0">
                  <a:srgbClr val="FFFFFF"/>
                </a:gs>
                <a:gs pos="100000">
                  <a:srgbClr val="EEEFD7"/>
                </a:gs>
              </a:gsLst>
              <a:lin ang="5400000" scaled="1"/>
            </a:gradFill>
            <a:ln>
              <a:noFill/>
            </a:ln>
            <a:extLst>
              <a:ext uri="{91240B29-F687-4F45-9708-019B960494DF}">
                <a14:hiddenLine xmlns:a14="http://schemas.microsoft.com/office/drawing/2010/main" w="6350" algn="ctr">
                  <a:solidFill>
                    <a:srgbClr val="000000"/>
                  </a:solidFill>
                  <a:round/>
                  <a:headEnd/>
                  <a:tailEnd/>
                </a14:hiddenLine>
              </a:ext>
            </a:extLst>
          </p:spPr>
          <p:txBody>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US" altLang="en-US"/>
            </a:p>
          </p:txBody>
        </p:sp>
        <p:sp>
          <p:nvSpPr>
            <p:cNvPr id="366597" name="AutoShape 5"/>
            <p:cNvSpPr>
              <a:spLocks noChangeArrowheads="1"/>
            </p:cNvSpPr>
            <p:nvPr/>
          </p:nvSpPr>
          <p:spPr bwMode="auto">
            <a:xfrm>
              <a:off x="316" y="824"/>
              <a:ext cx="5022" cy="524"/>
            </a:xfrm>
            <a:prstGeom prst="roundRect">
              <a:avLst>
                <a:gd name="adj" fmla="val 24236"/>
              </a:avLst>
            </a:prstGeom>
            <a:gradFill rotWithShape="1">
              <a:gsLst>
                <a:gs pos="0">
                  <a:srgbClr val="EAABA0"/>
                </a:gs>
                <a:gs pos="100000">
                  <a:srgbClr val="F6D9D4"/>
                </a:gs>
              </a:gsLst>
              <a:lin ang="2700000" scaled="1"/>
            </a:gradFill>
            <a:ln w="9525" algn="ctr">
              <a:solidFill>
                <a:srgbClr val="808080"/>
              </a:solidFill>
              <a:round/>
              <a:headEnd/>
              <a:tailEnd/>
            </a:ln>
            <a:effectLst>
              <a:outerShdw dist="35921" dir="2700000" algn="ctr" rotWithShape="0">
                <a:srgbClr val="C0C0C0"/>
              </a:outerShdw>
            </a:effectLst>
          </p:spPr>
          <p:txBody>
            <a:bodyPr anchor="ctr"/>
            <a:lstStyle/>
            <a:p>
              <a:pPr algn="l">
                <a:lnSpc>
                  <a:spcPct val="90000"/>
                </a:lnSpc>
                <a:spcBef>
                  <a:spcPct val="40000"/>
                </a:spcBef>
                <a:buClr>
                  <a:srgbClr val="8DACD0"/>
                </a:buClr>
                <a:buSzPct val="70000"/>
                <a:buFont typeface="Wingdings" pitchFamily="2" charset="2"/>
                <a:buNone/>
                <a:defRPr/>
              </a:pPr>
              <a:r>
                <a:rPr lang="en-US" sz="2400">
                  <a:latin typeface="Arial Narrow" pitchFamily="34" charset="0"/>
                </a:rPr>
                <a:t>A </a:t>
              </a:r>
              <a:r>
                <a:rPr lang="en-US" sz="2400" i="1">
                  <a:latin typeface="Arial Narrow" pitchFamily="34" charset="0"/>
                </a:rPr>
                <a:t>reservation</a:t>
              </a:r>
              <a:r>
                <a:rPr lang="en-US" sz="2400">
                  <a:latin typeface="Arial Narrow" pitchFamily="34" charset="0"/>
                </a:rPr>
                <a:t> is a specific IP address, within a scope, that is permanently reserved for leased use to a specific DHCP client </a:t>
              </a:r>
            </a:p>
          </p:txBody>
        </p:sp>
        <p:sp>
          <p:nvSpPr>
            <p:cNvPr id="26631" name="Freeform 6"/>
            <p:cNvSpPr>
              <a:spLocks/>
            </p:cNvSpPr>
            <p:nvPr/>
          </p:nvSpPr>
          <p:spPr bwMode="auto">
            <a:xfrm>
              <a:off x="1501" y="2663"/>
              <a:ext cx="2482" cy="754"/>
            </a:xfrm>
            <a:custGeom>
              <a:avLst/>
              <a:gdLst>
                <a:gd name="T0" fmla="*/ 2482 w 2482"/>
                <a:gd name="T1" fmla="*/ 665 h 754"/>
                <a:gd name="T2" fmla="*/ 0 w 2482"/>
                <a:gd name="T3" fmla="*/ 754 h 754"/>
                <a:gd name="T4" fmla="*/ 341 w 2482"/>
                <a:gd name="T5" fmla="*/ 89 h 754"/>
                <a:gd name="T6" fmla="*/ 503 w 2482"/>
                <a:gd name="T7" fmla="*/ 0 h 754"/>
                <a:gd name="T8" fmla="*/ 2482 w 2482"/>
                <a:gd name="T9" fmla="*/ 665 h 754"/>
                <a:gd name="T10" fmla="*/ 0 60000 65536"/>
                <a:gd name="T11" fmla="*/ 0 60000 65536"/>
                <a:gd name="T12" fmla="*/ 0 60000 65536"/>
                <a:gd name="T13" fmla="*/ 0 60000 65536"/>
                <a:gd name="T14" fmla="*/ 0 60000 65536"/>
                <a:gd name="T15" fmla="*/ 0 w 2482"/>
                <a:gd name="T16" fmla="*/ 0 h 754"/>
                <a:gd name="T17" fmla="*/ 2482 w 2482"/>
                <a:gd name="T18" fmla="*/ 754 h 754"/>
              </a:gdLst>
              <a:ahLst/>
              <a:cxnLst>
                <a:cxn ang="T10">
                  <a:pos x="T0" y="T1"/>
                </a:cxn>
                <a:cxn ang="T11">
                  <a:pos x="T2" y="T3"/>
                </a:cxn>
                <a:cxn ang="T12">
                  <a:pos x="T4" y="T5"/>
                </a:cxn>
                <a:cxn ang="T13">
                  <a:pos x="T6" y="T7"/>
                </a:cxn>
                <a:cxn ang="T14">
                  <a:pos x="T8" y="T9"/>
                </a:cxn>
              </a:cxnLst>
              <a:rect l="T15" t="T16" r="T17" b="T18"/>
              <a:pathLst>
                <a:path w="2482" h="754">
                  <a:moveTo>
                    <a:pt x="2482" y="665"/>
                  </a:moveTo>
                  <a:lnTo>
                    <a:pt x="0" y="754"/>
                  </a:lnTo>
                  <a:lnTo>
                    <a:pt x="341" y="89"/>
                  </a:lnTo>
                  <a:lnTo>
                    <a:pt x="503" y="0"/>
                  </a:lnTo>
                  <a:lnTo>
                    <a:pt x="2482" y="665"/>
                  </a:lnTo>
                  <a:close/>
                </a:path>
              </a:pathLst>
            </a:custGeom>
            <a:gradFill rotWithShape="1">
              <a:gsLst>
                <a:gs pos="0">
                  <a:srgbClr val="ADE2A1"/>
                </a:gs>
                <a:gs pos="100000">
                  <a:srgbClr val="FFFFFF"/>
                </a:gs>
              </a:gsLst>
              <a:lin ang="5400000" scaled="1"/>
            </a:gradFill>
            <a:ln>
              <a:noFill/>
            </a:ln>
            <a:extLst>
              <a:ext uri="{91240B29-F687-4F45-9708-019B960494DF}">
                <a14:hiddenLine xmlns:a14="http://schemas.microsoft.com/office/drawing/2010/main" w="6350">
                  <a:solidFill>
                    <a:srgbClr val="000000"/>
                  </a:solidFill>
                  <a:round/>
                  <a:headEnd/>
                  <a:tailEnd/>
                </a14:hiddenLine>
              </a:ext>
            </a:extLst>
          </p:spPr>
          <p:txBody>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US" altLang="en-US"/>
            </a:p>
          </p:txBody>
        </p:sp>
        <p:sp>
          <p:nvSpPr>
            <p:cNvPr id="26632" name="Line 7"/>
            <p:cNvSpPr>
              <a:spLocks noChangeShapeType="1"/>
            </p:cNvSpPr>
            <p:nvPr/>
          </p:nvSpPr>
          <p:spPr bwMode="auto">
            <a:xfrm>
              <a:off x="2020" y="2218"/>
              <a:ext cx="1566" cy="0"/>
            </a:xfrm>
            <a:prstGeom prst="line">
              <a:avLst/>
            </a:prstGeom>
            <a:noFill/>
            <a:ln w="57150">
              <a:solidFill>
                <a:srgbClr val="808080"/>
              </a:solidFill>
              <a:prstDash val="sysDot"/>
              <a:round/>
              <a:headEnd/>
              <a:tailEnd/>
            </a:ln>
            <a:extLst>
              <a:ext uri="{909E8E84-426E-40DD-AFC4-6F175D3DCCD1}">
                <a14:hiddenFill xmlns:a14="http://schemas.microsoft.com/office/drawing/2010/main">
                  <a:noFill/>
                </a14:hiddenFill>
              </a:ext>
            </a:extLst>
          </p:spPr>
          <p:txBody>
            <a:bodyPr/>
            <a:lstStyle/>
            <a:p>
              <a:endParaRPr lang="en-GB"/>
            </a:p>
          </p:txBody>
        </p:sp>
        <p:sp>
          <p:nvSpPr>
            <p:cNvPr id="366600" name="Oval 8"/>
            <p:cNvSpPr>
              <a:spLocks noChangeArrowheads="1"/>
            </p:cNvSpPr>
            <p:nvPr/>
          </p:nvSpPr>
          <p:spPr bwMode="auto">
            <a:xfrm>
              <a:off x="786" y="1874"/>
              <a:ext cx="1248" cy="842"/>
            </a:xfrm>
            <a:prstGeom prst="ellipse">
              <a:avLst/>
            </a:prstGeom>
            <a:gradFill rotWithShape="1">
              <a:gsLst>
                <a:gs pos="0">
                  <a:srgbClr val="F0F1FF"/>
                </a:gs>
                <a:gs pos="100000">
                  <a:srgbClr val="B3C8DF"/>
                </a:gs>
              </a:gsLst>
              <a:path path="shape">
                <a:fillToRect l="50000" t="50000" r="50000" b="50000"/>
              </a:path>
            </a:gradFill>
            <a:ln w="9525">
              <a:solidFill>
                <a:srgbClr val="808080"/>
              </a:solidFill>
              <a:round/>
              <a:headEnd/>
              <a:tailEnd/>
            </a:ln>
            <a:effectLst>
              <a:outerShdw dist="35921" dir="2700000" algn="ctr" rotWithShape="0">
                <a:srgbClr val="ADADAD"/>
              </a:outerShdw>
            </a:effectLst>
          </p:spPr>
          <p:txBody>
            <a:bodyPr wrap="none" anchor="ctr"/>
            <a:lstStyle/>
            <a:p>
              <a:pPr>
                <a:defRPr/>
              </a:pPr>
              <a:r>
                <a:rPr lang="en-US">
                  <a:latin typeface="Arial Narrow" pitchFamily="34" charset="0"/>
                </a:rPr>
                <a:t>Subnet A</a:t>
              </a:r>
            </a:p>
          </p:txBody>
        </p:sp>
        <p:pic>
          <p:nvPicPr>
            <p:cNvPr id="26634" name="Picture 9" descr="Computer_DesktopComputerSansKeyboard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4" y="1749"/>
              <a:ext cx="437" cy="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5" name="Picture 10" descr="Server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581" y="2354"/>
              <a:ext cx="436" cy="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6" name="Picture 11" descr="Rackmount_Router0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94" y="2053"/>
              <a:ext cx="455" cy="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6604" name="Oval 12"/>
            <p:cNvSpPr>
              <a:spLocks noChangeArrowheads="1"/>
            </p:cNvSpPr>
            <p:nvPr/>
          </p:nvSpPr>
          <p:spPr bwMode="auto">
            <a:xfrm>
              <a:off x="3577" y="1874"/>
              <a:ext cx="1248" cy="842"/>
            </a:xfrm>
            <a:prstGeom prst="ellipse">
              <a:avLst/>
            </a:prstGeom>
            <a:gradFill rotWithShape="1">
              <a:gsLst>
                <a:gs pos="0">
                  <a:srgbClr val="F0F1FF"/>
                </a:gs>
                <a:gs pos="100000">
                  <a:srgbClr val="B3C8DF"/>
                </a:gs>
              </a:gsLst>
              <a:path path="shape">
                <a:fillToRect l="50000" t="50000" r="50000" b="50000"/>
              </a:path>
            </a:gradFill>
            <a:ln w="9525">
              <a:solidFill>
                <a:srgbClr val="808080"/>
              </a:solidFill>
              <a:round/>
              <a:headEnd/>
              <a:tailEnd/>
            </a:ln>
            <a:effectLst>
              <a:outerShdw dist="35921" dir="2700000" algn="ctr" rotWithShape="0">
                <a:srgbClr val="ADADAD"/>
              </a:outerShdw>
            </a:effectLst>
          </p:spPr>
          <p:txBody>
            <a:bodyPr wrap="none" anchor="ctr"/>
            <a:lstStyle/>
            <a:p>
              <a:pPr>
                <a:defRPr/>
              </a:pPr>
              <a:r>
                <a:rPr lang="en-US">
                  <a:latin typeface="Arial Narrow" pitchFamily="34" charset="0"/>
                </a:rPr>
                <a:t>Subnet B</a:t>
              </a:r>
            </a:p>
          </p:txBody>
        </p:sp>
        <p:pic>
          <p:nvPicPr>
            <p:cNvPr id="26638" name="Picture 13" descr="Computer_DesktopComputerSansKeyboard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44" y="2382"/>
              <a:ext cx="437" cy="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9" name="Picture 14" descr="Server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62" y="1686"/>
              <a:ext cx="436" cy="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6607" name="AutoShape 15"/>
            <p:cNvSpPr>
              <a:spLocks noChangeArrowheads="1"/>
            </p:cNvSpPr>
            <p:nvPr/>
          </p:nvSpPr>
          <p:spPr bwMode="auto">
            <a:xfrm>
              <a:off x="1199" y="1599"/>
              <a:ext cx="911" cy="216"/>
            </a:xfrm>
            <a:prstGeom prst="roundRect">
              <a:avLst>
                <a:gd name="adj" fmla="val 4167"/>
              </a:avLst>
            </a:prstGeom>
            <a:solidFill>
              <a:schemeClr val="bg1"/>
            </a:solidFill>
            <a:ln w="9525">
              <a:solidFill>
                <a:srgbClr val="4D4D4D"/>
              </a:solidFill>
              <a:round/>
              <a:headEnd/>
              <a:tailEnd/>
            </a:ln>
            <a:effectLst>
              <a:outerShdw dist="35921" dir="2700000" algn="ctr" rotWithShape="0">
                <a:srgbClr val="AFAFAF"/>
              </a:outerShdw>
            </a:effectLst>
          </p:spPr>
          <p:txBody>
            <a:bodyPr anchor="ctr"/>
            <a:lstStyle/>
            <a:p>
              <a:pPr>
                <a:defRPr/>
              </a:pPr>
              <a:r>
                <a:rPr lang="en-US">
                  <a:latin typeface="Arial Narrow" pitchFamily="34" charset="0"/>
                </a:rPr>
                <a:t>Workstation 1</a:t>
              </a:r>
            </a:p>
          </p:txBody>
        </p:sp>
        <p:sp>
          <p:nvSpPr>
            <p:cNvPr id="366608" name="AutoShape 16"/>
            <p:cNvSpPr>
              <a:spLocks noChangeArrowheads="1"/>
            </p:cNvSpPr>
            <p:nvPr/>
          </p:nvSpPr>
          <p:spPr bwMode="auto">
            <a:xfrm>
              <a:off x="615" y="2783"/>
              <a:ext cx="911" cy="216"/>
            </a:xfrm>
            <a:prstGeom prst="roundRect">
              <a:avLst>
                <a:gd name="adj" fmla="val 4167"/>
              </a:avLst>
            </a:prstGeom>
            <a:solidFill>
              <a:schemeClr val="bg1"/>
            </a:solidFill>
            <a:ln w="9525">
              <a:solidFill>
                <a:srgbClr val="4D4D4D"/>
              </a:solidFill>
              <a:round/>
              <a:headEnd/>
              <a:tailEnd/>
            </a:ln>
            <a:effectLst>
              <a:outerShdw dist="35921" dir="2700000" algn="ctr" rotWithShape="0">
                <a:srgbClr val="AFAFAF"/>
              </a:outerShdw>
            </a:effectLst>
          </p:spPr>
          <p:txBody>
            <a:bodyPr anchor="ctr"/>
            <a:lstStyle/>
            <a:p>
              <a:pPr>
                <a:defRPr/>
              </a:pPr>
              <a:r>
                <a:rPr lang="en-US">
                  <a:latin typeface="Arial Narrow" pitchFamily="34" charset="0"/>
                </a:rPr>
                <a:t>DHCP Server</a:t>
              </a:r>
            </a:p>
          </p:txBody>
        </p:sp>
        <p:sp>
          <p:nvSpPr>
            <p:cNvPr id="366609" name="AutoShape 17"/>
            <p:cNvSpPr>
              <a:spLocks noChangeArrowheads="1"/>
            </p:cNvSpPr>
            <p:nvPr/>
          </p:nvSpPr>
          <p:spPr bwMode="auto">
            <a:xfrm>
              <a:off x="4046" y="2873"/>
              <a:ext cx="911" cy="216"/>
            </a:xfrm>
            <a:prstGeom prst="roundRect">
              <a:avLst>
                <a:gd name="adj" fmla="val 4167"/>
              </a:avLst>
            </a:prstGeom>
            <a:solidFill>
              <a:schemeClr val="bg1"/>
            </a:solidFill>
            <a:ln w="9525">
              <a:solidFill>
                <a:srgbClr val="4D4D4D"/>
              </a:solidFill>
              <a:round/>
              <a:headEnd/>
              <a:tailEnd/>
            </a:ln>
            <a:effectLst>
              <a:outerShdw dist="35921" dir="2700000" algn="ctr" rotWithShape="0">
                <a:srgbClr val="AFAFAF"/>
              </a:outerShdw>
            </a:effectLst>
          </p:spPr>
          <p:txBody>
            <a:bodyPr anchor="ctr"/>
            <a:lstStyle/>
            <a:p>
              <a:pPr>
                <a:defRPr/>
              </a:pPr>
              <a:r>
                <a:rPr lang="en-US">
                  <a:latin typeface="Arial Narrow" pitchFamily="34" charset="0"/>
                </a:rPr>
                <a:t>Workstation 2</a:t>
              </a:r>
            </a:p>
          </p:txBody>
        </p:sp>
        <p:sp>
          <p:nvSpPr>
            <p:cNvPr id="366610" name="AutoShape 18"/>
            <p:cNvSpPr>
              <a:spLocks noChangeArrowheads="1"/>
            </p:cNvSpPr>
            <p:nvPr/>
          </p:nvSpPr>
          <p:spPr bwMode="auto">
            <a:xfrm>
              <a:off x="3558" y="1598"/>
              <a:ext cx="856" cy="346"/>
            </a:xfrm>
            <a:prstGeom prst="roundRect">
              <a:avLst>
                <a:gd name="adj" fmla="val 4167"/>
              </a:avLst>
            </a:prstGeom>
            <a:solidFill>
              <a:schemeClr val="bg1"/>
            </a:solidFill>
            <a:ln w="9525">
              <a:solidFill>
                <a:srgbClr val="4D4D4D"/>
              </a:solidFill>
              <a:round/>
              <a:headEnd/>
              <a:tailEnd/>
            </a:ln>
            <a:effectLst>
              <a:outerShdw dist="35921" dir="2700000" algn="ctr" rotWithShape="0">
                <a:srgbClr val="AFAFAF"/>
              </a:outerShdw>
            </a:effectLst>
          </p:spPr>
          <p:txBody>
            <a:bodyPr anchor="ctr"/>
            <a:lstStyle/>
            <a:p>
              <a:pPr>
                <a:lnSpc>
                  <a:spcPct val="85000"/>
                </a:lnSpc>
                <a:defRPr/>
              </a:pPr>
              <a:r>
                <a:rPr lang="en-US">
                  <a:latin typeface="Arial Narrow" pitchFamily="34" charset="0"/>
                </a:rPr>
                <a:t>File and Print Server</a:t>
              </a:r>
            </a:p>
          </p:txBody>
        </p:sp>
        <p:sp>
          <p:nvSpPr>
            <p:cNvPr id="366611" name="AutoShape 19"/>
            <p:cNvSpPr>
              <a:spLocks noChangeArrowheads="1"/>
            </p:cNvSpPr>
            <p:nvPr/>
          </p:nvSpPr>
          <p:spPr bwMode="auto">
            <a:xfrm>
              <a:off x="1316" y="3249"/>
              <a:ext cx="2833" cy="581"/>
            </a:xfrm>
            <a:prstGeom prst="roundRect">
              <a:avLst>
                <a:gd name="adj" fmla="val 4167"/>
              </a:avLst>
            </a:prstGeom>
            <a:gradFill rotWithShape="1">
              <a:gsLst>
                <a:gs pos="0">
                  <a:srgbClr val="ADE2A1"/>
                </a:gs>
                <a:gs pos="100000">
                  <a:srgbClr val="E8F6E4"/>
                </a:gs>
              </a:gsLst>
              <a:lin ang="2700000" scaled="1"/>
            </a:gradFill>
            <a:ln w="9525">
              <a:solidFill>
                <a:srgbClr val="4D4D4D"/>
              </a:solidFill>
              <a:round/>
              <a:headEnd/>
              <a:tailEnd/>
            </a:ln>
            <a:effectLst>
              <a:outerShdw dist="35921" dir="2700000" algn="ctr" rotWithShape="0">
                <a:srgbClr val="AFAFAF"/>
              </a:outerShdw>
            </a:effectLst>
          </p:spPr>
          <p:txBody>
            <a:bodyPr anchor="ctr"/>
            <a:lstStyle/>
            <a:p>
              <a:pPr algn="l">
                <a:defRPr/>
              </a:pPr>
              <a:r>
                <a:rPr lang="en-US">
                  <a:latin typeface="Arial Narrow" pitchFamily="34" charset="0"/>
                </a:rPr>
                <a:t>IP Address1: Leased to Workstation 1</a:t>
              </a:r>
            </a:p>
            <a:p>
              <a:pPr algn="l">
                <a:defRPr/>
              </a:pPr>
              <a:r>
                <a:rPr lang="en-US">
                  <a:latin typeface="Arial Narrow" pitchFamily="34" charset="0"/>
                </a:rPr>
                <a:t>IP Address2: Leased to Workstation 2 </a:t>
              </a:r>
            </a:p>
            <a:p>
              <a:pPr algn="l">
                <a:defRPr/>
              </a:pPr>
              <a:r>
                <a:rPr lang="en-US">
                  <a:latin typeface="Arial Narrow" pitchFamily="34" charset="0"/>
                </a:rPr>
                <a:t>IP Address3: Reserved for File and Print Server</a:t>
              </a:r>
            </a:p>
          </p:txBody>
        </p:sp>
        <p:pic>
          <p:nvPicPr>
            <p:cNvPr id="26645" name="Picture 20" descr="Rackmount_Router0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12" y="2059"/>
              <a:ext cx="455" cy="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416440342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2"/>
          <p:cNvSpPr>
            <a:spLocks noGrp="1" noChangeArrowheads="1"/>
          </p:cNvSpPr>
          <p:nvPr>
            <p:ph type="title"/>
          </p:nvPr>
        </p:nvSpPr>
        <p:spPr/>
        <p:txBody>
          <a:bodyPr/>
          <a:lstStyle/>
          <a:p>
            <a:r>
              <a:rPr lang="en-GB" altLang="en-US" smtClean="0"/>
              <a:t>DHCP Reservation</a:t>
            </a:r>
          </a:p>
        </p:txBody>
      </p:sp>
      <p:sp>
        <p:nvSpPr>
          <p:cNvPr id="27652" name="Rectangle 3"/>
          <p:cNvSpPr>
            <a:spLocks noGrp="1" noChangeArrowheads="1"/>
          </p:cNvSpPr>
          <p:nvPr>
            <p:ph type="body" idx="1"/>
          </p:nvPr>
        </p:nvSpPr>
        <p:spPr/>
        <p:txBody>
          <a:bodyPr>
            <a:normAutofit lnSpcReduction="10000"/>
          </a:bodyPr>
          <a:lstStyle/>
          <a:p>
            <a:r>
              <a:rPr lang="en-GB" altLang="en-US" dirty="0" smtClean="0"/>
              <a:t>Reserve a specific IP address in the scope for permanent use by a network device e.g. a printer </a:t>
            </a:r>
            <a:r>
              <a:rPr lang="en-GB" altLang="en-US" dirty="0" smtClean="0"/>
              <a:t>server.</a:t>
            </a:r>
          </a:p>
          <a:p>
            <a:r>
              <a:rPr lang="en-GB" altLang="en-US" dirty="0" smtClean="0"/>
              <a:t>It’s not at all uncommon to add a reservation for every wired device on the network.</a:t>
            </a:r>
          </a:p>
          <a:p>
            <a:pPr lvl="1"/>
            <a:r>
              <a:rPr lang="en-GB" altLang="en-US" dirty="0" smtClean="0"/>
              <a:t>May appear to somewhat go against the principles of “dynamic” addressing.</a:t>
            </a:r>
          </a:p>
          <a:p>
            <a:pPr lvl="1"/>
            <a:r>
              <a:rPr lang="en-GB" altLang="en-US" dirty="0" smtClean="0"/>
              <a:t>Allows configuration (and medium-term modification) of network settings without leaving your desk. </a:t>
            </a:r>
            <a:r>
              <a:rPr lang="en-GB" altLang="en-US" dirty="0" smtClean="0">
                <a:sym typeface="Wingdings" panose="05000000000000000000" pitchFamily="2" charset="2"/>
              </a:rPr>
              <a:t></a:t>
            </a:r>
          </a:p>
          <a:p>
            <a:r>
              <a:rPr lang="en-GB" altLang="en-US" dirty="0" smtClean="0">
                <a:sym typeface="Wingdings" panose="05000000000000000000" pitchFamily="2" charset="2"/>
              </a:rPr>
              <a:t>Reservation occurs by MAC address – a record is added to the DHCP server which effectively permanently ties a MAC to an IP.  </a:t>
            </a:r>
          </a:p>
          <a:p>
            <a:pPr lvl="1"/>
            <a:r>
              <a:rPr lang="en-GB" altLang="en-US" dirty="0" smtClean="0">
                <a:sym typeface="Wingdings" panose="05000000000000000000" pitchFamily="2" charset="2"/>
              </a:rPr>
              <a:t>That MAC address will always receive the same IP.</a:t>
            </a:r>
          </a:p>
          <a:p>
            <a:pPr lvl="1"/>
            <a:r>
              <a:rPr lang="en-GB" altLang="en-US" dirty="0" smtClean="0">
                <a:sym typeface="Wingdings" panose="05000000000000000000" pitchFamily="2" charset="2"/>
              </a:rPr>
              <a:t>While “leasing” still occurs, the IP can never be reassigned (unless modified/deleted).</a:t>
            </a:r>
          </a:p>
          <a:p>
            <a:pPr lvl="1"/>
            <a:endParaRPr lang="en-GB" altLang="en-US" dirty="0" smtClean="0"/>
          </a:p>
        </p:txBody>
      </p:sp>
    </p:spTree>
    <p:extLst>
      <p:ext uri="{BB962C8B-B14F-4D97-AF65-F5344CB8AC3E}">
        <p14:creationId xmlns:p14="http://schemas.microsoft.com/office/powerpoint/2010/main" val="286564841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Footer Placeholder 3"/>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b="0" smtClean="0"/>
              <a:t>NS&amp;WT</a:t>
            </a:r>
          </a:p>
        </p:txBody>
      </p:sp>
      <p:sp>
        <p:nvSpPr>
          <p:cNvPr id="29699" name="Rectangle 2"/>
          <p:cNvSpPr>
            <a:spLocks noGrp="1" noChangeArrowheads="1"/>
          </p:cNvSpPr>
          <p:nvPr>
            <p:ph type="title"/>
          </p:nvPr>
        </p:nvSpPr>
        <p:spPr/>
        <p:txBody>
          <a:bodyPr/>
          <a:lstStyle/>
          <a:p>
            <a:r>
              <a:rPr lang="en-US" altLang="en-US" smtClean="0">
                <a:solidFill>
                  <a:schemeClr val="tx1"/>
                </a:solidFill>
              </a:rPr>
              <a:t>What Are DHCP Options?</a:t>
            </a:r>
          </a:p>
        </p:txBody>
      </p:sp>
      <p:sp>
        <p:nvSpPr>
          <p:cNvPr id="371715" name="AutoShape 3"/>
          <p:cNvSpPr>
            <a:spLocks noChangeArrowheads="1"/>
          </p:cNvSpPr>
          <p:nvPr/>
        </p:nvSpPr>
        <p:spPr bwMode="auto">
          <a:xfrm>
            <a:off x="2182813" y="1371600"/>
            <a:ext cx="7715250" cy="1111250"/>
          </a:xfrm>
          <a:prstGeom prst="roundRect">
            <a:avLst>
              <a:gd name="adj" fmla="val 16667"/>
            </a:avLst>
          </a:prstGeom>
          <a:gradFill rotWithShape="1">
            <a:gsLst>
              <a:gs pos="0">
                <a:srgbClr val="EAABA0"/>
              </a:gs>
              <a:gs pos="100000">
                <a:srgbClr val="F6D9D4"/>
              </a:gs>
            </a:gsLst>
            <a:lin ang="2700000" scaled="1"/>
          </a:gradFill>
          <a:ln w="9525" algn="ctr">
            <a:solidFill>
              <a:srgbClr val="808080"/>
            </a:solidFill>
            <a:round/>
            <a:headEnd/>
            <a:tailEnd/>
          </a:ln>
          <a:effectLst>
            <a:outerShdw dist="35921" dir="2700000" algn="ctr" rotWithShape="0">
              <a:srgbClr val="C0C0C0"/>
            </a:outerShdw>
          </a:effectLst>
        </p:spPr>
        <p:txBody>
          <a:bodyPr anchor="ctr"/>
          <a:lstStyle/>
          <a:p>
            <a:pPr algn="l">
              <a:lnSpc>
                <a:spcPct val="90000"/>
              </a:lnSpc>
              <a:spcBef>
                <a:spcPct val="40000"/>
              </a:spcBef>
              <a:buClr>
                <a:srgbClr val="8DACD0"/>
              </a:buClr>
              <a:buSzPct val="70000"/>
              <a:buFont typeface="Wingdings" pitchFamily="2" charset="2"/>
              <a:buNone/>
              <a:defRPr/>
            </a:pPr>
            <a:r>
              <a:rPr lang="en-US" sz="2400" i="1">
                <a:latin typeface="Arial Narrow" pitchFamily="34" charset="0"/>
              </a:rPr>
              <a:t>DHCP options</a:t>
            </a:r>
            <a:r>
              <a:rPr lang="en-US" sz="2400">
                <a:latin typeface="Arial Narrow" pitchFamily="34" charset="0"/>
              </a:rPr>
              <a:t> are configuration parameters that a DHCP service assigns to clients along with the IP address and default gateway</a:t>
            </a:r>
          </a:p>
        </p:txBody>
      </p:sp>
      <p:grpSp>
        <p:nvGrpSpPr>
          <p:cNvPr id="29701" name="Group 4"/>
          <p:cNvGrpSpPr>
            <a:grpSpLocks/>
          </p:cNvGrpSpPr>
          <p:nvPr/>
        </p:nvGrpSpPr>
        <p:grpSpPr bwMode="auto">
          <a:xfrm>
            <a:off x="2073276" y="2767013"/>
            <a:ext cx="7802563" cy="3694112"/>
            <a:chOff x="346" y="1743"/>
            <a:chExt cx="4924" cy="2141"/>
          </a:xfrm>
        </p:grpSpPr>
        <p:sp>
          <p:nvSpPr>
            <p:cNvPr id="29702" name="Freeform 5"/>
            <p:cNvSpPr>
              <a:spLocks/>
            </p:cNvSpPr>
            <p:nvPr/>
          </p:nvSpPr>
          <p:spPr bwMode="auto">
            <a:xfrm>
              <a:off x="2023" y="1959"/>
              <a:ext cx="1383" cy="1883"/>
            </a:xfrm>
            <a:custGeom>
              <a:avLst/>
              <a:gdLst>
                <a:gd name="T0" fmla="*/ 1383 w 1383"/>
                <a:gd name="T1" fmla="*/ 0 h 1883"/>
                <a:gd name="T2" fmla="*/ 1083 w 1383"/>
                <a:gd name="T3" fmla="*/ 1883 h 1883"/>
                <a:gd name="T4" fmla="*/ 0 w 1383"/>
                <a:gd name="T5" fmla="*/ 911 h 1883"/>
                <a:gd name="T6" fmla="*/ 43 w 1383"/>
                <a:gd name="T7" fmla="*/ 542 h 1883"/>
                <a:gd name="T8" fmla="*/ 1383 w 1383"/>
                <a:gd name="T9" fmla="*/ 0 h 1883"/>
                <a:gd name="T10" fmla="*/ 0 60000 65536"/>
                <a:gd name="T11" fmla="*/ 0 60000 65536"/>
                <a:gd name="T12" fmla="*/ 0 60000 65536"/>
                <a:gd name="T13" fmla="*/ 0 60000 65536"/>
                <a:gd name="T14" fmla="*/ 0 60000 65536"/>
                <a:gd name="T15" fmla="*/ 0 w 1383"/>
                <a:gd name="T16" fmla="*/ 0 h 1883"/>
                <a:gd name="T17" fmla="*/ 1383 w 1383"/>
                <a:gd name="T18" fmla="*/ 1883 h 1883"/>
              </a:gdLst>
              <a:ahLst/>
              <a:cxnLst>
                <a:cxn ang="T10">
                  <a:pos x="T0" y="T1"/>
                </a:cxn>
                <a:cxn ang="T11">
                  <a:pos x="T2" y="T3"/>
                </a:cxn>
                <a:cxn ang="T12">
                  <a:pos x="T4" y="T5"/>
                </a:cxn>
                <a:cxn ang="T13">
                  <a:pos x="T6" y="T7"/>
                </a:cxn>
                <a:cxn ang="T14">
                  <a:pos x="T8" y="T9"/>
                </a:cxn>
              </a:cxnLst>
              <a:rect l="T15" t="T16" r="T17" b="T18"/>
              <a:pathLst>
                <a:path w="1383" h="1883">
                  <a:moveTo>
                    <a:pt x="1383" y="0"/>
                  </a:moveTo>
                  <a:lnTo>
                    <a:pt x="1083" y="1883"/>
                  </a:lnTo>
                  <a:lnTo>
                    <a:pt x="0" y="911"/>
                  </a:lnTo>
                  <a:lnTo>
                    <a:pt x="43" y="542"/>
                  </a:lnTo>
                  <a:lnTo>
                    <a:pt x="1383" y="0"/>
                  </a:lnTo>
                  <a:close/>
                </a:path>
              </a:pathLst>
            </a:custGeom>
            <a:gradFill rotWithShape="1">
              <a:gsLst>
                <a:gs pos="0">
                  <a:srgbClr val="BBCDE3"/>
                </a:gs>
                <a:gs pos="100000">
                  <a:srgbClr val="FFFFFF"/>
                </a:gs>
              </a:gsLst>
              <a:lin ang="0" scaled="1"/>
            </a:gradFill>
            <a:ln>
              <a:noFill/>
            </a:ln>
            <a:extLst>
              <a:ext uri="{91240B29-F687-4F45-9708-019B960494DF}">
                <a14:hiddenLine xmlns:a14="http://schemas.microsoft.com/office/drawing/2010/main" w="6350">
                  <a:solidFill>
                    <a:srgbClr val="000000"/>
                  </a:solidFill>
                  <a:round/>
                  <a:headEnd/>
                  <a:tailEnd/>
                </a14:hiddenLine>
              </a:ext>
            </a:extLst>
          </p:spPr>
          <p:txBody>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US" altLang="en-US"/>
            </a:p>
          </p:txBody>
        </p:sp>
        <p:grpSp>
          <p:nvGrpSpPr>
            <p:cNvPr id="29703" name="Group 6"/>
            <p:cNvGrpSpPr>
              <a:grpSpLocks/>
            </p:cNvGrpSpPr>
            <p:nvPr/>
          </p:nvGrpSpPr>
          <p:grpSpPr bwMode="auto">
            <a:xfrm>
              <a:off x="346" y="2207"/>
              <a:ext cx="1885" cy="1331"/>
              <a:chOff x="893" y="1620"/>
              <a:chExt cx="1462" cy="1032"/>
            </a:xfrm>
          </p:grpSpPr>
          <p:sp>
            <p:nvSpPr>
              <p:cNvPr id="371719" name="Oval 7"/>
              <p:cNvSpPr>
                <a:spLocks noChangeArrowheads="1"/>
              </p:cNvSpPr>
              <p:nvPr/>
            </p:nvSpPr>
            <p:spPr bwMode="auto">
              <a:xfrm>
                <a:off x="1014" y="1841"/>
                <a:ext cx="1248" cy="769"/>
              </a:xfrm>
              <a:prstGeom prst="ellipse">
                <a:avLst/>
              </a:prstGeom>
              <a:gradFill rotWithShape="1">
                <a:gsLst>
                  <a:gs pos="0">
                    <a:srgbClr val="F0F1FF"/>
                  </a:gs>
                  <a:gs pos="100000">
                    <a:srgbClr val="B3C8DF"/>
                  </a:gs>
                </a:gsLst>
                <a:path path="shape">
                  <a:fillToRect l="50000" t="50000" r="50000" b="50000"/>
                </a:path>
              </a:gradFill>
              <a:ln w="9525">
                <a:solidFill>
                  <a:srgbClr val="808080"/>
                </a:solidFill>
                <a:round/>
                <a:headEnd/>
                <a:tailEnd/>
              </a:ln>
              <a:effectLst>
                <a:outerShdw dist="35921" dir="2700000" algn="ctr" rotWithShape="0">
                  <a:srgbClr val="ADADAD"/>
                </a:outerShdw>
              </a:effectLst>
            </p:spPr>
            <p:txBody>
              <a:bodyPr wrap="none" anchor="ctr"/>
              <a:lstStyle/>
              <a:p>
                <a:pPr>
                  <a:defRPr/>
                </a:pPr>
                <a:endParaRPr lang="en-GB">
                  <a:latin typeface="Arial Narrow" pitchFamily="34" charset="0"/>
                </a:endParaRPr>
              </a:p>
            </p:txBody>
          </p:sp>
          <p:pic>
            <p:nvPicPr>
              <p:cNvPr id="29709" name="Picture 8" descr="Computer_DesktopComputerSansKeyboard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12" y="1620"/>
                <a:ext cx="543" cy="6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10" name="Picture 9" descr="Server0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3" y="1966"/>
                <a:ext cx="542" cy="6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71722" name="AutoShape 10"/>
            <p:cNvSpPr>
              <a:spLocks noChangeArrowheads="1"/>
            </p:cNvSpPr>
            <p:nvPr/>
          </p:nvSpPr>
          <p:spPr bwMode="auto">
            <a:xfrm>
              <a:off x="1442" y="1931"/>
              <a:ext cx="911" cy="216"/>
            </a:xfrm>
            <a:prstGeom prst="roundRect">
              <a:avLst>
                <a:gd name="adj" fmla="val 4167"/>
              </a:avLst>
            </a:prstGeom>
            <a:solidFill>
              <a:schemeClr val="bg1"/>
            </a:solidFill>
            <a:ln w="9525">
              <a:solidFill>
                <a:srgbClr val="4D4D4D"/>
              </a:solidFill>
              <a:round/>
              <a:headEnd/>
              <a:tailEnd/>
            </a:ln>
            <a:effectLst>
              <a:outerShdw dist="35921" dir="2700000" algn="ctr" rotWithShape="0">
                <a:srgbClr val="AFAFAF"/>
              </a:outerShdw>
            </a:effectLst>
          </p:spPr>
          <p:txBody>
            <a:bodyPr anchor="ctr"/>
            <a:lstStyle/>
            <a:p>
              <a:pPr>
                <a:defRPr/>
              </a:pPr>
              <a:r>
                <a:rPr lang="en-US">
                  <a:latin typeface="Arial Narrow" pitchFamily="34" charset="0"/>
                </a:rPr>
                <a:t>DHCP Client</a:t>
              </a:r>
            </a:p>
          </p:txBody>
        </p:sp>
        <p:sp>
          <p:nvSpPr>
            <p:cNvPr id="371723" name="AutoShape 11"/>
            <p:cNvSpPr>
              <a:spLocks noChangeArrowheads="1"/>
            </p:cNvSpPr>
            <p:nvPr/>
          </p:nvSpPr>
          <p:spPr bwMode="auto">
            <a:xfrm>
              <a:off x="603" y="3591"/>
              <a:ext cx="911" cy="214"/>
            </a:xfrm>
            <a:prstGeom prst="roundRect">
              <a:avLst>
                <a:gd name="adj" fmla="val 4167"/>
              </a:avLst>
            </a:prstGeom>
            <a:solidFill>
              <a:schemeClr val="bg1"/>
            </a:solidFill>
            <a:ln w="9525">
              <a:solidFill>
                <a:srgbClr val="4D4D4D"/>
              </a:solidFill>
              <a:round/>
              <a:headEnd/>
              <a:tailEnd/>
            </a:ln>
            <a:effectLst>
              <a:outerShdw dist="35921" dir="2700000" algn="ctr" rotWithShape="0">
                <a:srgbClr val="AFAFAF"/>
              </a:outerShdw>
            </a:effectLst>
          </p:spPr>
          <p:txBody>
            <a:bodyPr anchor="ctr"/>
            <a:lstStyle/>
            <a:p>
              <a:pPr>
                <a:defRPr/>
              </a:pPr>
              <a:r>
                <a:rPr lang="en-US">
                  <a:latin typeface="Arial Narrow" pitchFamily="34" charset="0"/>
                </a:rPr>
                <a:t>DHCP Server</a:t>
              </a:r>
            </a:p>
          </p:txBody>
        </p:sp>
        <p:sp>
          <p:nvSpPr>
            <p:cNvPr id="371724" name="AutoShape 12"/>
            <p:cNvSpPr>
              <a:spLocks noChangeArrowheads="1"/>
            </p:cNvSpPr>
            <p:nvPr/>
          </p:nvSpPr>
          <p:spPr bwMode="auto">
            <a:xfrm>
              <a:off x="2838" y="1743"/>
              <a:ext cx="2432" cy="2141"/>
            </a:xfrm>
            <a:prstGeom prst="roundRect">
              <a:avLst>
                <a:gd name="adj" fmla="val 4167"/>
              </a:avLst>
            </a:prstGeom>
            <a:solidFill>
              <a:srgbClr val="B3C8DF"/>
            </a:solidFill>
            <a:ln w="9525">
              <a:solidFill>
                <a:srgbClr val="4D4D4D"/>
              </a:solidFill>
              <a:round/>
              <a:headEnd/>
              <a:tailEnd/>
            </a:ln>
            <a:effectLst>
              <a:outerShdw dist="35921" dir="2700000" algn="ctr" rotWithShape="0">
                <a:srgbClr val="AFAFAF"/>
              </a:outerShdw>
            </a:effectLst>
          </p:spPr>
          <p:txBody>
            <a:bodyPr wrap="none"/>
            <a:lstStyle/>
            <a:p>
              <a:pPr>
                <a:defRPr/>
              </a:pPr>
              <a:r>
                <a:rPr lang="en-US" sz="2000">
                  <a:latin typeface="Arial Narrow" pitchFamily="34" charset="0"/>
                </a:rPr>
                <a:t>DHCP Client IP Configuration Data</a:t>
              </a:r>
            </a:p>
          </p:txBody>
        </p:sp>
        <p:sp>
          <p:nvSpPr>
            <p:cNvPr id="371725" name="AutoShape 13"/>
            <p:cNvSpPr>
              <a:spLocks noChangeArrowheads="1"/>
            </p:cNvSpPr>
            <p:nvPr/>
          </p:nvSpPr>
          <p:spPr bwMode="auto">
            <a:xfrm>
              <a:off x="2996" y="2071"/>
              <a:ext cx="2115" cy="1657"/>
            </a:xfrm>
            <a:prstGeom prst="roundRect">
              <a:avLst>
                <a:gd name="adj" fmla="val 4167"/>
              </a:avLst>
            </a:prstGeom>
            <a:gradFill rotWithShape="1">
              <a:gsLst>
                <a:gs pos="0">
                  <a:srgbClr val="EEEFD7"/>
                </a:gs>
                <a:gs pos="100000">
                  <a:srgbClr val="D5D69C"/>
                </a:gs>
              </a:gsLst>
              <a:lin ang="2700000" scaled="1"/>
            </a:gradFill>
            <a:ln w="9525">
              <a:solidFill>
                <a:srgbClr val="4D4D4D"/>
              </a:solidFill>
              <a:round/>
              <a:headEnd/>
              <a:tailEnd/>
            </a:ln>
            <a:effectLst>
              <a:outerShdw dist="35921" dir="2700000" algn="ctr" rotWithShape="0">
                <a:srgbClr val="AFAFAF"/>
              </a:outerShdw>
            </a:effectLst>
          </p:spPr>
          <p:txBody>
            <a:bodyPr tIns="91440"/>
            <a:lstStyle/>
            <a:p>
              <a:pPr marL="225425" indent="-225425">
                <a:lnSpc>
                  <a:spcPct val="90000"/>
                </a:lnSpc>
                <a:spcBef>
                  <a:spcPct val="55000"/>
                </a:spcBef>
                <a:buSzPct val="80000"/>
                <a:buBlip>
                  <a:blip r:embed="rId5"/>
                </a:buBlip>
                <a:defRPr/>
              </a:pPr>
              <a:r>
                <a:rPr lang="en-US" sz="2000">
                  <a:latin typeface="Arial Narrow" pitchFamily="34" charset="0"/>
                </a:rPr>
                <a:t>Client’s IP address</a:t>
              </a:r>
            </a:p>
            <a:p>
              <a:pPr marL="225425" indent="-225425">
                <a:lnSpc>
                  <a:spcPct val="90000"/>
                </a:lnSpc>
                <a:spcBef>
                  <a:spcPct val="55000"/>
                </a:spcBef>
                <a:buSzPct val="80000"/>
                <a:buBlip>
                  <a:blip r:embed="rId5"/>
                </a:buBlip>
                <a:defRPr/>
              </a:pPr>
              <a:r>
                <a:rPr lang="en-US" sz="2000">
                  <a:latin typeface="Arial Narrow" pitchFamily="34" charset="0"/>
                </a:rPr>
                <a:t>Client’s subnet mask</a:t>
              </a:r>
            </a:p>
            <a:p>
              <a:pPr marL="225425" indent="-225425">
                <a:lnSpc>
                  <a:spcPct val="90000"/>
                </a:lnSpc>
                <a:spcBef>
                  <a:spcPct val="55000"/>
                </a:spcBef>
                <a:buSzPct val="80000"/>
                <a:buBlip>
                  <a:blip r:embed="rId5"/>
                </a:buBlip>
                <a:defRPr/>
              </a:pPr>
              <a:r>
                <a:rPr lang="en-US" sz="2000">
                  <a:latin typeface="Arial Narrow" pitchFamily="34" charset="0"/>
                </a:rPr>
                <a:t>DHCP options such as:</a:t>
              </a:r>
            </a:p>
            <a:p>
              <a:pPr marL="519113" lvl="1" indent="-179388">
                <a:lnSpc>
                  <a:spcPct val="95000"/>
                </a:lnSpc>
                <a:buClr>
                  <a:schemeClr val="accent2"/>
                </a:buClr>
                <a:buFont typeface="Wingdings" pitchFamily="2" charset="2"/>
                <a:buChar char=""/>
                <a:defRPr/>
              </a:pPr>
              <a:r>
                <a:rPr lang="en-US" sz="2000">
                  <a:latin typeface="Arial Narrow" pitchFamily="34" charset="0"/>
                </a:rPr>
                <a:t>Router’s (Default Gateway) IP address</a:t>
              </a:r>
            </a:p>
            <a:p>
              <a:pPr marL="519113" lvl="1" indent="-179388">
                <a:lnSpc>
                  <a:spcPct val="95000"/>
                </a:lnSpc>
                <a:buClr>
                  <a:schemeClr val="accent2"/>
                </a:buClr>
                <a:buFont typeface="Wingdings" pitchFamily="2" charset="2"/>
                <a:buChar char=""/>
                <a:defRPr/>
              </a:pPr>
              <a:r>
                <a:rPr lang="en-US" sz="2000">
                  <a:latin typeface="Arial Narrow" pitchFamily="34" charset="0"/>
                </a:rPr>
                <a:t>DNS server’s IP address</a:t>
              </a:r>
            </a:p>
            <a:p>
              <a:pPr marL="519113" lvl="1" indent="-179388">
                <a:lnSpc>
                  <a:spcPct val="95000"/>
                </a:lnSpc>
                <a:buClr>
                  <a:schemeClr val="accent2"/>
                </a:buClr>
                <a:buFont typeface="Wingdings" pitchFamily="2" charset="2"/>
                <a:buChar char=""/>
                <a:defRPr/>
              </a:pPr>
              <a:r>
                <a:rPr lang="en-US" sz="2000">
                  <a:latin typeface="Arial Narrow" pitchFamily="34" charset="0"/>
                </a:rPr>
                <a:t>WINS server’s IP address</a:t>
              </a:r>
            </a:p>
            <a:p>
              <a:pPr marL="519113" lvl="1" indent="-179388">
                <a:lnSpc>
                  <a:spcPct val="95000"/>
                </a:lnSpc>
                <a:buClr>
                  <a:schemeClr val="accent2"/>
                </a:buClr>
                <a:buFont typeface="Wingdings" pitchFamily="2" charset="2"/>
                <a:buChar char=""/>
                <a:defRPr/>
              </a:pPr>
              <a:r>
                <a:rPr lang="en-US" sz="2000">
                  <a:latin typeface="Arial Narrow" pitchFamily="34" charset="0"/>
                </a:rPr>
                <a:t>DNS domain name</a:t>
              </a:r>
            </a:p>
          </p:txBody>
        </p:sp>
      </p:grpSp>
    </p:spTree>
    <p:extLst>
      <p:ext uri="{BB962C8B-B14F-4D97-AF65-F5344CB8AC3E}">
        <p14:creationId xmlns:p14="http://schemas.microsoft.com/office/powerpoint/2010/main" val="198121902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Footer Placeholder 3"/>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b="0" smtClean="0"/>
              <a:t>NS&amp;WT</a:t>
            </a:r>
          </a:p>
        </p:txBody>
      </p:sp>
      <p:sp>
        <p:nvSpPr>
          <p:cNvPr id="30723" name="Rectangle 2"/>
          <p:cNvSpPr>
            <a:spLocks noGrp="1" noChangeArrowheads="1"/>
          </p:cNvSpPr>
          <p:nvPr>
            <p:ph type="title"/>
          </p:nvPr>
        </p:nvSpPr>
        <p:spPr/>
        <p:txBody>
          <a:bodyPr/>
          <a:lstStyle/>
          <a:p>
            <a:r>
              <a:rPr lang="en-GB" altLang="en-US" smtClean="0"/>
              <a:t>DHCP Options</a:t>
            </a:r>
          </a:p>
        </p:txBody>
      </p:sp>
      <p:sp>
        <p:nvSpPr>
          <p:cNvPr id="30724" name="Rectangle 3"/>
          <p:cNvSpPr>
            <a:spLocks noGrp="1" noChangeArrowheads="1"/>
          </p:cNvSpPr>
          <p:nvPr>
            <p:ph type="body" idx="1"/>
          </p:nvPr>
        </p:nvSpPr>
        <p:spPr/>
        <p:txBody>
          <a:bodyPr>
            <a:normAutofit fontScale="92500"/>
          </a:bodyPr>
          <a:lstStyle/>
          <a:p>
            <a:pPr>
              <a:lnSpc>
                <a:spcPct val="90000"/>
              </a:lnSpc>
            </a:pPr>
            <a:r>
              <a:rPr lang="en-GB" altLang="en-US" smtClean="0"/>
              <a:t>As well as providing IP addresses, DHCP provides other option to client computers</a:t>
            </a:r>
          </a:p>
          <a:p>
            <a:pPr>
              <a:lnSpc>
                <a:spcPct val="90000"/>
              </a:lnSpc>
            </a:pPr>
            <a:r>
              <a:rPr lang="en-GB" altLang="en-US" smtClean="0"/>
              <a:t>These are default options</a:t>
            </a:r>
          </a:p>
          <a:p>
            <a:pPr lvl="1">
              <a:lnSpc>
                <a:spcPct val="90000"/>
              </a:lnSpc>
            </a:pPr>
            <a:r>
              <a:rPr lang="en-GB" altLang="en-US" smtClean="0"/>
              <a:t>Each option can be overridden by manually configuring them on the individual machine</a:t>
            </a:r>
          </a:p>
          <a:p>
            <a:pPr>
              <a:lnSpc>
                <a:spcPct val="90000"/>
              </a:lnSpc>
            </a:pPr>
            <a:r>
              <a:rPr lang="en-GB" altLang="en-US" smtClean="0"/>
              <a:t>Server-level options</a:t>
            </a:r>
          </a:p>
          <a:p>
            <a:pPr lvl="1">
              <a:lnSpc>
                <a:spcPct val="90000"/>
              </a:lnSpc>
            </a:pPr>
            <a:r>
              <a:rPr lang="en-GB" altLang="en-US" smtClean="0"/>
              <a:t>All clients of the DHCP server</a:t>
            </a:r>
          </a:p>
          <a:p>
            <a:pPr>
              <a:lnSpc>
                <a:spcPct val="90000"/>
              </a:lnSpc>
            </a:pPr>
            <a:r>
              <a:rPr lang="en-GB" altLang="en-US" smtClean="0"/>
              <a:t>Scope-level options</a:t>
            </a:r>
          </a:p>
          <a:p>
            <a:pPr lvl="1">
              <a:lnSpc>
                <a:spcPct val="90000"/>
              </a:lnSpc>
            </a:pPr>
            <a:r>
              <a:rPr lang="en-GB" altLang="en-US" smtClean="0"/>
              <a:t>All clients of a scope</a:t>
            </a:r>
          </a:p>
          <a:p>
            <a:pPr>
              <a:lnSpc>
                <a:spcPct val="90000"/>
              </a:lnSpc>
            </a:pPr>
            <a:r>
              <a:rPr lang="en-GB" altLang="en-US" smtClean="0"/>
              <a:t>Class-level options</a:t>
            </a:r>
          </a:p>
          <a:p>
            <a:pPr lvl="1">
              <a:lnSpc>
                <a:spcPct val="90000"/>
              </a:lnSpc>
            </a:pPr>
            <a:r>
              <a:rPr lang="en-GB" altLang="en-US" smtClean="0"/>
              <a:t>All clients identified as a member of a class</a:t>
            </a:r>
          </a:p>
          <a:p>
            <a:pPr>
              <a:lnSpc>
                <a:spcPct val="90000"/>
              </a:lnSpc>
            </a:pPr>
            <a:r>
              <a:rPr lang="en-GB" altLang="en-US" smtClean="0"/>
              <a:t>Reserved client-level options</a:t>
            </a:r>
          </a:p>
          <a:p>
            <a:pPr lvl="1">
              <a:lnSpc>
                <a:spcPct val="90000"/>
              </a:lnSpc>
            </a:pPr>
            <a:r>
              <a:rPr lang="en-GB" altLang="en-US" smtClean="0"/>
              <a:t>Assigned to one DHCP client</a:t>
            </a:r>
          </a:p>
        </p:txBody>
      </p:sp>
    </p:spTree>
    <p:extLst>
      <p:ext uri="{BB962C8B-B14F-4D97-AF65-F5344CB8AC3E}">
        <p14:creationId xmlns:p14="http://schemas.microsoft.com/office/powerpoint/2010/main" val="419314187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2"/>
          <p:cNvSpPr>
            <a:spLocks noGrp="1" noChangeArrowheads="1"/>
          </p:cNvSpPr>
          <p:nvPr>
            <p:ph type="title"/>
          </p:nvPr>
        </p:nvSpPr>
        <p:spPr/>
        <p:txBody>
          <a:bodyPr/>
          <a:lstStyle/>
          <a:p>
            <a:r>
              <a:rPr lang="en-US" altLang="en-US" sz="2800"/>
              <a:t>How DHCP Server, Scope, and Reserved Client Options Are Applied</a:t>
            </a:r>
          </a:p>
        </p:txBody>
      </p:sp>
      <p:sp>
        <p:nvSpPr>
          <p:cNvPr id="31748" name="AutoShape 3"/>
          <p:cNvSpPr>
            <a:spLocks noChangeArrowheads="1"/>
          </p:cNvSpPr>
          <p:nvPr/>
        </p:nvSpPr>
        <p:spPr bwMode="auto">
          <a:xfrm>
            <a:off x="2047632" y="1635126"/>
            <a:ext cx="7223125" cy="4951413"/>
          </a:xfrm>
          <a:prstGeom prst="roundRect">
            <a:avLst>
              <a:gd name="adj" fmla="val 2931"/>
            </a:avLst>
          </a:prstGeom>
          <a:gradFill rotWithShape="1">
            <a:gsLst>
              <a:gs pos="0">
                <a:srgbClr val="FFFFFF"/>
              </a:gs>
              <a:gs pos="100000">
                <a:srgbClr val="EEEFD7"/>
              </a:gs>
            </a:gsLst>
            <a:lin ang="5400000" scaled="1"/>
          </a:gradFill>
          <a:ln>
            <a:noFill/>
          </a:ln>
          <a:extLst>
            <a:ext uri="{91240B29-F687-4F45-9708-019B960494DF}">
              <a14:hiddenLine xmlns:a14="http://schemas.microsoft.com/office/drawing/2010/main" w="6350" algn="ctr">
                <a:solidFill>
                  <a:srgbClr val="000000"/>
                </a:solidFill>
                <a:round/>
                <a:headEnd/>
                <a:tailEnd/>
              </a14:hiddenLine>
            </a:ext>
          </a:extLst>
        </p:spPr>
        <p:txBody>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US" altLang="en-US"/>
          </a:p>
        </p:txBody>
      </p:sp>
      <p:sp>
        <p:nvSpPr>
          <p:cNvPr id="373764" name="AutoShape 4"/>
          <p:cNvSpPr>
            <a:spLocks noChangeArrowheads="1"/>
          </p:cNvSpPr>
          <p:nvPr/>
        </p:nvSpPr>
        <p:spPr bwMode="auto">
          <a:xfrm>
            <a:off x="4003432" y="5564188"/>
            <a:ext cx="3311525" cy="819150"/>
          </a:xfrm>
          <a:prstGeom prst="roundRect">
            <a:avLst>
              <a:gd name="adj" fmla="val 4167"/>
            </a:avLst>
          </a:prstGeom>
          <a:gradFill rotWithShape="1">
            <a:gsLst>
              <a:gs pos="0">
                <a:srgbClr val="8DACD0"/>
              </a:gs>
              <a:gs pos="100000">
                <a:srgbClr val="DEE7F1"/>
              </a:gs>
            </a:gsLst>
            <a:lin ang="2700000" scaled="1"/>
          </a:gradFill>
          <a:ln w="9525">
            <a:solidFill>
              <a:srgbClr val="4D4D4D"/>
            </a:solidFill>
            <a:round/>
            <a:headEnd/>
            <a:tailEnd/>
          </a:ln>
          <a:effectLst>
            <a:outerShdw dist="35921" dir="2700000" algn="ctr" rotWithShape="0">
              <a:srgbClr val="AFAFAF"/>
            </a:outerShdw>
          </a:effectLst>
        </p:spPr>
        <p:txBody>
          <a:bodyPr anchor="ctr"/>
          <a:lstStyle/>
          <a:p>
            <a:pPr>
              <a:defRPr/>
            </a:pPr>
            <a:r>
              <a:rPr lang="en-US" sz="2200">
                <a:latin typeface="Arial Narrow" pitchFamily="34" charset="0"/>
              </a:rPr>
              <a:t>DHCP option applied at the</a:t>
            </a:r>
          </a:p>
          <a:p>
            <a:pPr>
              <a:defRPr/>
            </a:pPr>
            <a:r>
              <a:rPr lang="en-US" sz="2200" i="1">
                <a:latin typeface="Arial Narrow" pitchFamily="34" charset="0"/>
              </a:rPr>
              <a:t>server level</a:t>
            </a:r>
          </a:p>
        </p:txBody>
      </p:sp>
      <p:sp>
        <p:nvSpPr>
          <p:cNvPr id="373765" name="AutoShape 5"/>
          <p:cNvSpPr>
            <a:spLocks noChangeArrowheads="1"/>
          </p:cNvSpPr>
          <p:nvPr/>
        </p:nvSpPr>
        <p:spPr bwMode="auto">
          <a:xfrm>
            <a:off x="4003432" y="5564188"/>
            <a:ext cx="3311525" cy="819150"/>
          </a:xfrm>
          <a:prstGeom prst="roundRect">
            <a:avLst>
              <a:gd name="adj" fmla="val 4167"/>
            </a:avLst>
          </a:prstGeom>
          <a:gradFill rotWithShape="1">
            <a:gsLst>
              <a:gs pos="0">
                <a:srgbClr val="8DACD0"/>
              </a:gs>
              <a:gs pos="100000">
                <a:srgbClr val="DEE7F1"/>
              </a:gs>
            </a:gsLst>
            <a:lin ang="2700000" scaled="1"/>
          </a:gradFill>
          <a:ln w="9525">
            <a:solidFill>
              <a:srgbClr val="4D4D4D"/>
            </a:solidFill>
            <a:round/>
            <a:headEnd/>
            <a:tailEnd/>
          </a:ln>
          <a:effectLst>
            <a:outerShdw dist="35921" dir="2700000" algn="ctr" rotWithShape="0">
              <a:srgbClr val="AFAFAF"/>
            </a:outerShdw>
          </a:effectLst>
        </p:spPr>
        <p:txBody>
          <a:bodyPr anchor="ctr"/>
          <a:lstStyle/>
          <a:p>
            <a:pPr>
              <a:defRPr/>
            </a:pPr>
            <a:r>
              <a:rPr lang="en-US" sz="2200">
                <a:latin typeface="Arial Narrow" pitchFamily="34" charset="0"/>
              </a:rPr>
              <a:t>DHCP option applied at the</a:t>
            </a:r>
          </a:p>
          <a:p>
            <a:pPr>
              <a:defRPr/>
            </a:pPr>
            <a:r>
              <a:rPr lang="en-US" sz="2200" i="1">
                <a:latin typeface="Arial Narrow" pitchFamily="34" charset="0"/>
              </a:rPr>
              <a:t>scope level</a:t>
            </a:r>
          </a:p>
        </p:txBody>
      </p:sp>
      <p:sp>
        <p:nvSpPr>
          <p:cNvPr id="373766" name="AutoShape 6"/>
          <p:cNvSpPr>
            <a:spLocks noChangeArrowheads="1"/>
          </p:cNvSpPr>
          <p:nvPr/>
        </p:nvSpPr>
        <p:spPr bwMode="auto">
          <a:xfrm>
            <a:off x="4003432" y="5564188"/>
            <a:ext cx="3311525" cy="819150"/>
          </a:xfrm>
          <a:prstGeom prst="roundRect">
            <a:avLst>
              <a:gd name="adj" fmla="val 4167"/>
            </a:avLst>
          </a:prstGeom>
          <a:gradFill rotWithShape="1">
            <a:gsLst>
              <a:gs pos="0">
                <a:srgbClr val="8DACD0"/>
              </a:gs>
              <a:gs pos="100000">
                <a:srgbClr val="DEE7F1"/>
              </a:gs>
            </a:gsLst>
            <a:lin ang="2700000" scaled="1"/>
          </a:gradFill>
          <a:ln w="9525">
            <a:solidFill>
              <a:srgbClr val="4D4D4D"/>
            </a:solidFill>
            <a:round/>
            <a:headEnd/>
            <a:tailEnd/>
          </a:ln>
          <a:effectLst>
            <a:outerShdw dist="35921" dir="2700000" algn="ctr" rotWithShape="0">
              <a:srgbClr val="AFAFAF"/>
            </a:outerShdw>
          </a:effectLst>
        </p:spPr>
        <p:txBody>
          <a:bodyPr anchor="ctr"/>
          <a:lstStyle/>
          <a:p>
            <a:pPr>
              <a:defRPr/>
            </a:pPr>
            <a:r>
              <a:rPr lang="en-US" sz="2200">
                <a:latin typeface="Arial Narrow" pitchFamily="34" charset="0"/>
              </a:rPr>
              <a:t>DHCP option applied at the</a:t>
            </a:r>
          </a:p>
          <a:p>
            <a:pPr>
              <a:defRPr/>
            </a:pPr>
            <a:r>
              <a:rPr lang="en-US" sz="2200" i="1">
                <a:latin typeface="Arial Narrow" pitchFamily="34" charset="0"/>
              </a:rPr>
              <a:t>reserved-client level</a:t>
            </a:r>
          </a:p>
        </p:txBody>
      </p:sp>
      <p:sp>
        <p:nvSpPr>
          <p:cNvPr id="31752" name="AutoShape 7"/>
          <p:cNvSpPr>
            <a:spLocks noChangeArrowheads="1"/>
          </p:cNvSpPr>
          <p:nvPr/>
        </p:nvSpPr>
        <p:spPr bwMode="auto">
          <a:xfrm>
            <a:off x="2125420" y="2036763"/>
            <a:ext cx="7043737" cy="3306762"/>
          </a:xfrm>
          <a:prstGeom prst="roundRect">
            <a:avLst>
              <a:gd name="adj" fmla="val 5134"/>
            </a:avLst>
          </a:prstGeom>
          <a:solidFill>
            <a:srgbClr val="B395D8">
              <a:alpha val="50195"/>
            </a:srgbClr>
          </a:solidFill>
          <a:ln w="28575" algn="ctr">
            <a:solidFill>
              <a:srgbClr val="333333"/>
            </a:solidFill>
            <a:prstDash val="sysDot"/>
            <a:round/>
            <a:headEnd/>
            <a:tailEnd/>
          </a:ln>
        </p:spPr>
        <p:txBody>
          <a:bodyPr wrap="none"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US" altLang="en-US"/>
          </a:p>
        </p:txBody>
      </p:sp>
      <p:sp>
        <p:nvSpPr>
          <p:cNvPr id="31753" name="AutoShape 8"/>
          <p:cNvSpPr>
            <a:spLocks noChangeArrowheads="1"/>
          </p:cNvSpPr>
          <p:nvPr/>
        </p:nvSpPr>
        <p:spPr bwMode="auto">
          <a:xfrm>
            <a:off x="6619632" y="2036763"/>
            <a:ext cx="2549525" cy="3306762"/>
          </a:xfrm>
          <a:prstGeom prst="roundRect">
            <a:avLst>
              <a:gd name="adj" fmla="val 5134"/>
            </a:avLst>
          </a:prstGeom>
          <a:solidFill>
            <a:srgbClr val="B395D8">
              <a:alpha val="50195"/>
            </a:srgbClr>
          </a:solidFill>
          <a:ln w="28575" algn="ctr">
            <a:solidFill>
              <a:srgbClr val="333333"/>
            </a:solidFill>
            <a:prstDash val="sysDot"/>
            <a:round/>
            <a:headEnd/>
            <a:tailEnd/>
          </a:ln>
        </p:spPr>
        <p:txBody>
          <a:bodyPr wrap="none"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US" altLang="en-US"/>
          </a:p>
        </p:txBody>
      </p:sp>
      <p:grpSp>
        <p:nvGrpSpPr>
          <p:cNvPr id="31754" name="Group 9"/>
          <p:cNvGrpSpPr>
            <a:grpSpLocks/>
          </p:cNvGrpSpPr>
          <p:nvPr/>
        </p:nvGrpSpPr>
        <p:grpSpPr bwMode="auto">
          <a:xfrm>
            <a:off x="2211145" y="2152650"/>
            <a:ext cx="6657975" cy="3048000"/>
            <a:chOff x="679" y="1184"/>
            <a:chExt cx="4194" cy="1920"/>
          </a:xfrm>
        </p:grpSpPr>
        <p:sp>
          <p:nvSpPr>
            <p:cNvPr id="31779" name="Line 10"/>
            <p:cNvSpPr>
              <a:spLocks noChangeShapeType="1"/>
            </p:cNvSpPr>
            <p:nvPr/>
          </p:nvSpPr>
          <p:spPr bwMode="auto">
            <a:xfrm>
              <a:off x="2068" y="2143"/>
              <a:ext cx="1566" cy="0"/>
            </a:xfrm>
            <a:prstGeom prst="line">
              <a:avLst/>
            </a:prstGeom>
            <a:noFill/>
            <a:ln w="57150">
              <a:solidFill>
                <a:srgbClr val="808080"/>
              </a:solidFill>
              <a:prstDash val="sysDot"/>
              <a:round/>
              <a:headEnd/>
              <a:tailEnd/>
            </a:ln>
            <a:extLst>
              <a:ext uri="{909E8E84-426E-40DD-AFC4-6F175D3DCCD1}">
                <a14:hiddenFill xmlns:a14="http://schemas.microsoft.com/office/drawing/2010/main">
                  <a:noFill/>
                </a14:hiddenFill>
              </a:ext>
            </a:extLst>
          </p:spPr>
          <p:txBody>
            <a:bodyPr/>
            <a:lstStyle/>
            <a:p>
              <a:endParaRPr lang="en-GB"/>
            </a:p>
          </p:txBody>
        </p:sp>
        <p:sp>
          <p:nvSpPr>
            <p:cNvPr id="373771" name="Oval 11"/>
            <p:cNvSpPr>
              <a:spLocks noChangeArrowheads="1"/>
            </p:cNvSpPr>
            <p:nvPr/>
          </p:nvSpPr>
          <p:spPr bwMode="auto">
            <a:xfrm>
              <a:off x="834" y="1718"/>
              <a:ext cx="1248" cy="842"/>
            </a:xfrm>
            <a:prstGeom prst="ellipse">
              <a:avLst/>
            </a:prstGeom>
            <a:gradFill rotWithShape="1">
              <a:gsLst>
                <a:gs pos="0">
                  <a:srgbClr val="EAABA0"/>
                </a:gs>
                <a:gs pos="100000">
                  <a:srgbClr val="F6D9D4"/>
                </a:gs>
              </a:gsLst>
              <a:lin ang="2700000" scaled="1"/>
            </a:gradFill>
            <a:ln w="9525" algn="ctr">
              <a:solidFill>
                <a:srgbClr val="808080"/>
              </a:solidFill>
              <a:round/>
              <a:headEnd/>
              <a:tailEnd/>
            </a:ln>
            <a:effectLst>
              <a:outerShdw dist="35921" dir="2700000" algn="ctr" rotWithShape="0">
                <a:srgbClr val="C0C0C0"/>
              </a:outerShdw>
            </a:effectLst>
          </p:spPr>
          <p:txBody>
            <a:bodyPr anchor="ctr"/>
            <a:lstStyle/>
            <a:p>
              <a:pPr>
                <a:defRPr/>
              </a:pPr>
              <a:r>
                <a:rPr lang="en-US">
                  <a:latin typeface="Arial Narrow" pitchFamily="34" charset="0"/>
                </a:rPr>
                <a:t>Scope A</a:t>
              </a:r>
            </a:p>
          </p:txBody>
        </p:sp>
        <p:pic>
          <p:nvPicPr>
            <p:cNvPr id="31781" name="Picture 12" descr="Computer_DesktopComputerSansKeyboard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27" y="1576"/>
              <a:ext cx="437" cy="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82" name="Picture 13" descr="Server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67" y="1448"/>
              <a:ext cx="436" cy="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83" name="Picture 14" descr="Rackmount_Router0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61" y="1945"/>
              <a:ext cx="619" cy="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3775" name="Oval 15"/>
            <p:cNvSpPr>
              <a:spLocks noChangeArrowheads="1"/>
            </p:cNvSpPr>
            <p:nvPr/>
          </p:nvSpPr>
          <p:spPr bwMode="auto">
            <a:xfrm>
              <a:off x="3625" y="1718"/>
              <a:ext cx="1248" cy="842"/>
            </a:xfrm>
            <a:prstGeom prst="ellipse">
              <a:avLst/>
            </a:prstGeom>
            <a:gradFill rotWithShape="1">
              <a:gsLst>
                <a:gs pos="0">
                  <a:srgbClr val="EAABA0"/>
                </a:gs>
                <a:gs pos="100000">
                  <a:srgbClr val="F6D9D4"/>
                </a:gs>
              </a:gsLst>
              <a:lin ang="2700000" scaled="1"/>
            </a:gradFill>
            <a:ln w="9525" algn="ctr">
              <a:solidFill>
                <a:srgbClr val="808080"/>
              </a:solidFill>
              <a:round/>
              <a:headEnd/>
              <a:tailEnd/>
            </a:ln>
            <a:effectLst>
              <a:outerShdw dist="35921" dir="2700000" algn="ctr" rotWithShape="0">
                <a:srgbClr val="C0C0C0"/>
              </a:outerShdw>
            </a:effectLst>
          </p:spPr>
          <p:txBody>
            <a:bodyPr anchor="ctr"/>
            <a:lstStyle/>
            <a:p>
              <a:pPr>
                <a:defRPr/>
              </a:pPr>
              <a:r>
                <a:rPr lang="en-US">
                  <a:latin typeface="Arial Narrow" pitchFamily="34" charset="0"/>
                </a:rPr>
                <a:t>Scope B</a:t>
              </a:r>
            </a:p>
          </p:txBody>
        </p:sp>
        <p:sp>
          <p:nvSpPr>
            <p:cNvPr id="373776" name="AutoShape 16"/>
            <p:cNvSpPr>
              <a:spLocks noChangeArrowheads="1"/>
            </p:cNvSpPr>
            <p:nvPr/>
          </p:nvSpPr>
          <p:spPr bwMode="auto">
            <a:xfrm>
              <a:off x="988" y="2888"/>
              <a:ext cx="911" cy="216"/>
            </a:xfrm>
            <a:prstGeom prst="roundRect">
              <a:avLst>
                <a:gd name="adj" fmla="val 4167"/>
              </a:avLst>
            </a:prstGeom>
            <a:solidFill>
              <a:schemeClr val="bg1"/>
            </a:solidFill>
            <a:ln w="9525">
              <a:solidFill>
                <a:srgbClr val="4D4D4D"/>
              </a:solidFill>
              <a:round/>
              <a:headEnd/>
              <a:tailEnd/>
            </a:ln>
            <a:effectLst>
              <a:outerShdw dist="35921" dir="2700000" algn="ctr" rotWithShape="0">
                <a:srgbClr val="AFAFAF"/>
              </a:outerShdw>
            </a:effectLst>
          </p:spPr>
          <p:txBody>
            <a:bodyPr anchor="ctr"/>
            <a:lstStyle/>
            <a:p>
              <a:pPr>
                <a:defRPr/>
              </a:pPr>
              <a:r>
                <a:rPr lang="en-US">
                  <a:latin typeface="Arial Narrow" pitchFamily="34" charset="0"/>
                </a:rPr>
                <a:t>Windows XP</a:t>
              </a:r>
            </a:p>
          </p:txBody>
        </p:sp>
        <p:sp>
          <p:nvSpPr>
            <p:cNvPr id="373777" name="AutoShape 17"/>
            <p:cNvSpPr>
              <a:spLocks noChangeArrowheads="1"/>
            </p:cNvSpPr>
            <p:nvPr/>
          </p:nvSpPr>
          <p:spPr bwMode="auto">
            <a:xfrm>
              <a:off x="679" y="1184"/>
              <a:ext cx="864" cy="216"/>
            </a:xfrm>
            <a:prstGeom prst="roundRect">
              <a:avLst>
                <a:gd name="adj" fmla="val 4167"/>
              </a:avLst>
            </a:prstGeom>
            <a:solidFill>
              <a:schemeClr val="bg1"/>
            </a:solidFill>
            <a:ln w="9525">
              <a:solidFill>
                <a:srgbClr val="4D4D4D"/>
              </a:solidFill>
              <a:round/>
              <a:headEnd/>
              <a:tailEnd/>
            </a:ln>
            <a:effectLst>
              <a:outerShdw dist="35921" dir="2700000" algn="ctr" rotWithShape="0">
                <a:srgbClr val="AFAFAF"/>
              </a:outerShdw>
            </a:effectLst>
          </p:spPr>
          <p:txBody>
            <a:bodyPr anchor="ctr"/>
            <a:lstStyle/>
            <a:p>
              <a:pPr>
                <a:defRPr/>
              </a:pPr>
              <a:r>
                <a:rPr lang="en-US">
                  <a:latin typeface="Arial Narrow" pitchFamily="34" charset="0"/>
                </a:rPr>
                <a:t>DHCP Server</a:t>
              </a:r>
            </a:p>
          </p:txBody>
        </p:sp>
        <p:sp>
          <p:nvSpPr>
            <p:cNvPr id="373778" name="AutoShape 18"/>
            <p:cNvSpPr>
              <a:spLocks noChangeArrowheads="1"/>
            </p:cNvSpPr>
            <p:nvPr/>
          </p:nvSpPr>
          <p:spPr bwMode="auto">
            <a:xfrm>
              <a:off x="1627" y="1313"/>
              <a:ext cx="840" cy="216"/>
            </a:xfrm>
            <a:prstGeom prst="roundRect">
              <a:avLst>
                <a:gd name="adj" fmla="val 4167"/>
              </a:avLst>
            </a:prstGeom>
            <a:solidFill>
              <a:schemeClr val="bg1"/>
            </a:solidFill>
            <a:ln w="9525">
              <a:solidFill>
                <a:srgbClr val="4D4D4D"/>
              </a:solidFill>
              <a:round/>
              <a:headEnd/>
              <a:tailEnd/>
            </a:ln>
            <a:effectLst>
              <a:outerShdw dist="35921" dir="2700000" algn="ctr" rotWithShape="0">
                <a:srgbClr val="AFAFAF"/>
              </a:outerShdw>
            </a:effectLst>
          </p:spPr>
          <p:txBody>
            <a:bodyPr anchor="ctr"/>
            <a:lstStyle/>
            <a:p>
              <a:pPr>
                <a:defRPr/>
              </a:pPr>
              <a:r>
                <a:rPr lang="en-US">
                  <a:latin typeface="Arial Narrow" pitchFamily="34" charset="0"/>
                </a:rPr>
                <a:t>Windows 98</a:t>
              </a:r>
            </a:p>
          </p:txBody>
        </p:sp>
        <p:pic>
          <p:nvPicPr>
            <p:cNvPr id="31788" name="Picture 19" descr="Computer_DesktopComputerSansKeyboard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25" y="2338"/>
              <a:ext cx="437" cy="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3780" name="AutoShape 20"/>
            <p:cNvSpPr>
              <a:spLocks noChangeArrowheads="1"/>
            </p:cNvSpPr>
            <p:nvPr/>
          </p:nvSpPr>
          <p:spPr bwMode="auto">
            <a:xfrm>
              <a:off x="3803" y="2888"/>
              <a:ext cx="911" cy="216"/>
            </a:xfrm>
            <a:prstGeom prst="roundRect">
              <a:avLst>
                <a:gd name="adj" fmla="val 4167"/>
              </a:avLst>
            </a:prstGeom>
            <a:solidFill>
              <a:schemeClr val="bg1"/>
            </a:solidFill>
            <a:ln w="9525">
              <a:solidFill>
                <a:srgbClr val="4D4D4D"/>
              </a:solidFill>
              <a:round/>
              <a:headEnd/>
              <a:tailEnd/>
            </a:ln>
            <a:effectLst>
              <a:outerShdw dist="35921" dir="2700000" algn="ctr" rotWithShape="0">
                <a:srgbClr val="AFAFAF"/>
              </a:outerShdw>
            </a:effectLst>
          </p:spPr>
          <p:txBody>
            <a:bodyPr anchor="ctr"/>
            <a:lstStyle/>
            <a:p>
              <a:pPr>
                <a:defRPr/>
              </a:pPr>
              <a:r>
                <a:rPr lang="en-US">
                  <a:latin typeface="Arial Narrow" pitchFamily="34" charset="0"/>
                </a:rPr>
                <a:t>Windows XP</a:t>
              </a:r>
            </a:p>
          </p:txBody>
        </p:sp>
        <p:pic>
          <p:nvPicPr>
            <p:cNvPr id="31790" name="Picture 21" descr="Computer_DesktopComputerSansKeyboard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40" y="2338"/>
              <a:ext cx="437" cy="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3782" name="AutoShape 22"/>
            <p:cNvSpPr>
              <a:spLocks noChangeArrowheads="1"/>
            </p:cNvSpPr>
            <p:nvPr/>
          </p:nvSpPr>
          <p:spPr bwMode="auto">
            <a:xfrm>
              <a:off x="2584" y="2401"/>
              <a:ext cx="572" cy="216"/>
            </a:xfrm>
            <a:prstGeom prst="roundRect">
              <a:avLst>
                <a:gd name="adj" fmla="val 4167"/>
              </a:avLst>
            </a:prstGeom>
            <a:solidFill>
              <a:schemeClr val="bg1"/>
            </a:solidFill>
            <a:ln w="9525">
              <a:solidFill>
                <a:srgbClr val="4D4D4D"/>
              </a:solidFill>
              <a:round/>
              <a:headEnd/>
              <a:tailEnd/>
            </a:ln>
            <a:effectLst>
              <a:outerShdw dist="35921" dir="2700000" algn="ctr" rotWithShape="0">
                <a:srgbClr val="AFAFAF"/>
              </a:outerShdw>
            </a:effectLst>
          </p:spPr>
          <p:txBody>
            <a:bodyPr anchor="ctr"/>
            <a:lstStyle/>
            <a:p>
              <a:pPr>
                <a:defRPr/>
              </a:pPr>
              <a:r>
                <a:rPr lang="en-US">
                  <a:latin typeface="Arial Narrow" pitchFamily="34" charset="0"/>
                </a:rPr>
                <a:t>Router</a:t>
              </a:r>
            </a:p>
          </p:txBody>
        </p:sp>
      </p:grpSp>
      <p:sp>
        <p:nvSpPr>
          <p:cNvPr id="31755" name="AutoShape 23"/>
          <p:cNvSpPr>
            <a:spLocks noChangeArrowheads="1"/>
          </p:cNvSpPr>
          <p:nvPr/>
        </p:nvSpPr>
        <p:spPr bwMode="auto">
          <a:xfrm>
            <a:off x="7135570" y="2036763"/>
            <a:ext cx="2033587" cy="1479550"/>
          </a:xfrm>
          <a:prstGeom prst="roundRect">
            <a:avLst>
              <a:gd name="adj" fmla="val 5134"/>
            </a:avLst>
          </a:prstGeom>
          <a:solidFill>
            <a:srgbClr val="B395D8">
              <a:alpha val="50195"/>
            </a:srgbClr>
          </a:solidFill>
          <a:ln w="28575" algn="ctr">
            <a:solidFill>
              <a:srgbClr val="333333"/>
            </a:solidFill>
            <a:prstDash val="sysDot"/>
            <a:round/>
            <a:headEnd/>
            <a:tailEnd/>
          </a:ln>
        </p:spPr>
        <p:txBody>
          <a:bodyPr wrap="none"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US" altLang="en-US"/>
          </a:p>
        </p:txBody>
      </p:sp>
      <p:grpSp>
        <p:nvGrpSpPr>
          <p:cNvPr id="31756" name="Group 24"/>
          <p:cNvGrpSpPr>
            <a:grpSpLocks/>
          </p:cNvGrpSpPr>
          <p:nvPr/>
        </p:nvGrpSpPr>
        <p:grpSpPr bwMode="auto">
          <a:xfrm>
            <a:off x="7492757" y="2116138"/>
            <a:ext cx="1304925" cy="1397000"/>
            <a:chOff x="4006" y="1105"/>
            <a:chExt cx="822" cy="880"/>
          </a:xfrm>
        </p:grpSpPr>
        <p:pic>
          <p:nvPicPr>
            <p:cNvPr id="31777" name="Picture 25" descr="Server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216" y="1433"/>
              <a:ext cx="436" cy="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3786" name="AutoShape 26"/>
            <p:cNvSpPr>
              <a:spLocks noChangeArrowheads="1"/>
            </p:cNvSpPr>
            <p:nvPr/>
          </p:nvSpPr>
          <p:spPr bwMode="auto">
            <a:xfrm>
              <a:off x="4006" y="1105"/>
              <a:ext cx="822" cy="337"/>
            </a:xfrm>
            <a:prstGeom prst="roundRect">
              <a:avLst>
                <a:gd name="adj" fmla="val 4167"/>
              </a:avLst>
            </a:prstGeom>
            <a:solidFill>
              <a:schemeClr val="bg1"/>
            </a:solidFill>
            <a:ln w="9525">
              <a:solidFill>
                <a:srgbClr val="4D4D4D"/>
              </a:solidFill>
              <a:round/>
              <a:headEnd/>
              <a:tailEnd/>
            </a:ln>
            <a:effectLst>
              <a:outerShdw dist="35921" dir="2700000" algn="ctr" rotWithShape="0">
                <a:srgbClr val="AFAFAF"/>
              </a:outerShdw>
            </a:effectLst>
          </p:spPr>
          <p:txBody>
            <a:bodyPr anchor="ctr"/>
            <a:lstStyle/>
            <a:p>
              <a:pPr>
                <a:lnSpc>
                  <a:spcPct val="85000"/>
                </a:lnSpc>
                <a:defRPr/>
              </a:pPr>
              <a:r>
                <a:rPr lang="en-US">
                  <a:latin typeface="Arial Narrow" pitchFamily="34" charset="0"/>
                </a:rPr>
                <a:t>File and Print Server</a:t>
              </a:r>
            </a:p>
          </p:txBody>
        </p:sp>
      </p:grpSp>
      <p:grpSp>
        <p:nvGrpSpPr>
          <p:cNvPr id="31757" name="Group 27"/>
          <p:cNvGrpSpPr>
            <a:grpSpLocks/>
          </p:cNvGrpSpPr>
          <p:nvPr/>
        </p:nvGrpSpPr>
        <p:grpSpPr bwMode="auto">
          <a:xfrm>
            <a:off x="2047632" y="1635126"/>
            <a:ext cx="7223125" cy="4951413"/>
            <a:chOff x="576" y="802"/>
            <a:chExt cx="4550" cy="3119"/>
          </a:xfrm>
        </p:grpSpPr>
        <p:sp>
          <p:nvSpPr>
            <p:cNvPr id="31760" name="AutoShape 28"/>
            <p:cNvSpPr>
              <a:spLocks noChangeArrowheads="1"/>
            </p:cNvSpPr>
            <p:nvPr/>
          </p:nvSpPr>
          <p:spPr bwMode="auto">
            <a:xfrm>
              <a:off x="576" y="802"/>
              <a:ext cx="4550" cy="3119"/>
            </a:xfrm>
            <a:prstGeom prst="roundRect">
              <a:avLst>
                <a:gd name="adj" fmla="val 2931"/>
              </a:avLst>
            </a:prstGeom>
            <a:gradFill rotWithShape="1">
              <a:gsLst>
                <a:gs pos="0">
                  <a:srgbClr val="FFFFFF"/>
                </a:gs>
                <a:gs pos="100000">
                  <a:srgbClr val="EEEFD7"/>
                </a:gs>
              </a:gsLst>
              <a:lin ang="5400000" scaled="1"/>
            </a:gradFill>
            <a:ln>
              <a:noFill/>
            </a:ln>
            <a:extLst>
              <a:ext uri="{91240B29-F687-4F45-9708-019B960494DF}">
                <a14:hiddenLine xmlns:a14="http://schemas.microsoft.com/office/drawing/2010/main" w="6350" algn="ctr">
                  <a:solidFill>
                    <a:srgbClr val="000000"/>
                  </a:solidFill>
                  <a:round/>
                  <a:headEnd/>
                  <a:tailEnd/>
                </a14:hiddenLine>
              </a:ext>
            </a:extLst>
          </p:spPr>
          <p:txBody>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US" altLang="en-US"/>
            </a:p>
          </p:txBody>
        </p:sp>
        <p:grpSp>
          <p:nvGrpSpPr>
            <p:cNvPr id="31761" name="Group 29"/>
            <p:cNvGrpSpPr>
              <a:grpSpLocks/>
            </p:cNvGrpSpPr>
            <p:nvPr/>
          </p:nvGrpSpPr>
          <p:grpSpPr bwMode="auto">
            <a:xfrm>
              <a:off x="679" y="1128"/>
              <a:ext cx="4194" cy="1920"/>
              <a:chOff x="679" y="1184"/>
              <a:chExt cx="4194" cy="1920"/>
            </a:xfrm>
          </p:grpSpPr>
          <p:sp>
            <p:nvSpPr>
              <p:cNvPr id="31764" name="Line 30"/>
              <p:cNvSpPr>
                <a:spLocks noChangeShapeType="1"/>
              </p:cNvSpPr>
              <p:nvPr/>
            </p:nvSpPr>
            <p:spPr bwMode="auto">
              <a:xfrm>
                <a:off x="2068" y="2143"/>
                <a:ext cx="1566" cy="0"/>
              </a:xfrm>
              <a:prstGeom prst="line">
                <a:avLst/>
              </a:prstGeom>
              <a:noFill/>
              <a:ln w="57150">
                <a:solidFill>
                  <a:srgbClr val="808080"/>
                </a:solidFill>
                <a:prstDash val="sysDot"/>
                <a:round/>
                <a:headEnd/>
                <a:tailEnd/>
              </a:ln>
              <a:extLst>
                <a:ext uri="{909E8E84-426E-40DD-AFC4-6F175D3DCCD1}">
                  <a14:hiddenFill xmlns:a14="http://schemas.microsoft.com/office/drawing/2010/main">
                    <a:noFill/>
                  </a14:hiddenFill>
                </a:ext>
              </a:extLst>
            </p:spPr>
            <p:txBody>
              <a:bodyPr/>
              <a:lstStyle/>
              <a:p>
                <a:endParaRPr lang="en-GB"/>
              </a:p>
            </p:txBody>
          </p:sp>
          <p:sp>
            <p:nvSpPr>
              <p:cNvPr id="373791" name="Oval 31"/>
              <p:cNvSpPr>
                <a:spLocks noChangeArrowheads="1"/>
              </p:cNvSpPr>
              <p:nvPr/>
            </p:nvSpPr>
            <p:spPr bwMode="auto">
              <a:xfrm>
                <a:off x="834" y="1718"/>
                <a:ext cx="1248" cy="842"/>
              </a:xfrm>
              <a:prstGeom prst="ellipse">
                <a:avLst/>
              </a:prstGeom>
              <a:gradFill rotWithShape="1">
                <a:gsLst>
                  <a:gs pos="0">
                    <a:srgbClr val="EAABA0"/>
                  </a:gs>
                  <a:gs pos="100000">
                    <a:srgbClr val="F6D9D4"/>
                  </a:gs>
                </a:gsLst>
                <a:lin ang="2700000" scaled="1"/>
              </a:gradFill>
              <a:ln w="9525" algn="ctr">
                <a:solidFill>
                  <a:srgbClr val="808080"/>
                </a:solidFill>
                <a:round/>
                <a:headEnd/>
                <a:tailEnd/>
              </a:ln>
              <a:effectLst>
                <a:outerShdw dist="35921" dir="2700000" algn="ctr" rotWithShape="0">
                  <a:srgbClr val="C0C0C0"/>
                </a:outerShdw>
              </a:effectLst>
            </p:spPr>
            <p:txBody>
              <a:bodyPr anchor="ctr"/>
              <a:lstStyle/>
              <a:p>
                <a:pPr>
                  <a:defRPr/>
                </a:pPr>
                <a:r>
                  <a:rPr lang="en-US">
                    <a:latin typeface="Arial Narrow" pitchFamily="34" charset="0"/>
                  </a:rPr>
                  <a:t>Scope A</a:t>
                </a:r>
              </a:p>
            </p:txBody>
          </p:sp>
          <p:pic>
            <p:nvPicPr>
              <p:cNvPr id="31766" name="Picture 32" descr="Computer_DesktopComputerSansKeyboard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27" y="1576"/>
                <a:ext cx="437" cy="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67" name="Picture 33" descr="Server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67" y="1448"/>
                <a:ext cx="436" cy="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68" name="Picture 34" descr="Rackmount_Router0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61" y="1945"/>
                <a:ext cx="619" cy="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3795" name="Oval 35"/>
              <p:cNvSpPr>
                <a:spLocks noChangeArrowheads="1"/>
              </p:cNvSpPr>
              <p:nvPr/>
            </p:nvSpPr>
            <p:spPr bwMode="auto">
              <a:xfrm>
                <a:off x="3625" y="1718"/>
                <a:ext cx="1248" cy="842"/>
              </a:xfrm>
              <a:prstGeom prst="ellipse">
                <a:avLst/>
              </a:prstGeom>
              <a:gradFill rotWithShape="1">
                <a:gsLst>
                  <a:gs pos="0">
                    <a:srgbClr val="EAABA0"/>
                  </a:gs>
                  <a:gs pos="100000">
                    <a:srgbClr val="F6D9D4"/>
                  </a:gs>
                </a:gsLst>
                <a:lin ang="2700000" scaled="1"/>
              </a:gradFill>
              <a:ln w="9525" algn="ctr">
                <a:solidFill>
                  <a:srgbClr val="808080"/>
                </a:solidFill>
                <a:round/>
                <a:headEnd/>
                <a:tailEnd/>
              </a:ln>
              <a:effectLst>
                <a:outerShdw dist="35921" dir="2700000" algn="ctr" rotWithShape="0">
                  <a:srgbClr val="C0C0C0"/>
                </a:outerShdw>
              </a:effectLst>
            </p:spPr>
            <p:txBody>
              <a:bodyPr anchor="ctr"/>
              <a:lstStyle/>
              <a:p>
                <a:pPr>
                  <a:defRPr/>
                </a:pPr>
                <a:r>
                  <a:rPr lang="en-US">
                    <a:latin typeface="Arial Narrow" pitchFamily="34" charset="0"/>
                  </a:rPr>
                  <a:t>Scope B</a:t>
                </a:r>
              </a:p>
            </p:txBody>
          </p:sp>
          <p:sp>
            <p:nvSpPr>
              <p:cNvPr id="373796" name="AutoShape 36"/>
              <p:cNvSpPr>
                <a:spLocks noChangeArrowheads="1"/>
              </p:cNvSpPr>
              <p:nvPr/>
            </p:nvSpPr>
            <p:spPr bwMode="auto">
              <a:xfrm>
                <a:off x="988" y="2888"/>
                <a:ext cx="911" cy="216"/>
              </a:xfrm>
              <a:prstGeom prst="roundRect">
                <a:avLst>
                  <a:gd name="adj" fmla="val 4167"/>
                </a:avLst>
              </a:prstGeom>
              <a:solidFill>
                <a:schemeClr val="bg1"/>
              </a:solidFill>
              <a:ln w="9525">
                <a:solidFill>
                  <a:srgbClr val="4D4D4D"/>
                </a:solidFill>
                <a:round/>
                <a:headEnd/>
                <a:tailEnd/>
              </a:ln>
              <a:effectLst>
                <a:outerShdw dist="35921" dir="2700000" algn="ctr" rotWithShape="0">
                  <a:srgbClr val="AFAFAF"/>
                </a:outerShdw>
              </a:effectLst>
            </p:spPr>
            <p:txBody>
              <a:bodyPr anchor="ctr"/>
              <a:lstStyle/>
              <a:p>
                <a:pPr>
                  <a:defRPr/>
                </a:pPr>
                <a:r>
                  <a:rPr lang="en-US" dirty="0">
                    <a:latin typeface="Arial Narrow" pitchFamily="34" charset="0"/>
                  </a:rPr>
                  <a:t>Windows XP</a:t>
                </a:r>
              </a:p>
            </p:txBody>
          </p:sp>
          <p:sp>
            <p:nvSpPr>
              <p:cNvPr id="373797" name="AutoShape 37"/>
              <p:cNvSpPr>
                <a:spLocks noChangeArrowheads="1"/>
              </p:cNvSpPr>
              <p:nvPr/>
            </p:nvSpPr>
            <p:spPr bwMode="auto">
              <a:xfrm>
                <a:off x="679" y="1184"/>
                <a:ext cx="864" cy="216"/>
              </a:xfrm>
              <a:prstGeom prst="roundRect">
                <a:avLst>
                  <a:gd name="adj" fmla="val 4167"/>
                </a:avLst>
              </a:prstGeom>
              <a:solidFill>
                <a:schemeClr val="bg1"/>
              </a:solidFill>
              <a:ln w="9525">
                <a:solidFill>
                  <a:srgbClr val="4D4D4D"/>
                </a:solidFill>
                <a:round/>
                <a:headEnd/>
                <a:tailEnd/>
              </a:ln>
              <a:effectLst>
                <a:outerShdw dist="35921" dir="2700000" algn="ctr" rotWithShape="0">
                  <a:srgbClr val="AFAFAF"/>
                </a:outerShdw>
              </a:effectLst>
            </p:spPr>
            <p:txBody>
              <a:bodyPr anchor="ctr"/>
              <a:lstStyle/>
              <a:p>
                <a:pPr>
                  <a:defRPr/>
                </a:pPr>
                <a:r>
                  <a:rPr lang="en-US">
                    <a:latin typeface="Arial Narrow" pitchFamily="34" charset="0"/>
                  </a:rPr>
                  <a:t>DHCP Server</a:t>
                </a:r>
              </a:p>
            </p:txBody>
          </p:sp>
          <p:sp>
            <p:nvSpPr>
              <p:cNvPr id="373798" name="AutoShape 38"/>
              <p:cNvSpPr>
                <a:spLocks noChangeArrowheads="1"/>
              </p:cNvSpPr>
              <p:nvPr/>
            </p:nvSpPr>
            <p:spPr bwMode="auto">
              <a:xfrm>
                <a:off x="1627" y="1313"/>
                <a:ext cx="840" cy="216"/>
              </a:xfrm>
              <a:prstGeom prst="roundRect">
                <a:avLst>
                  <a:gd name="adj" fmla="val 4167"/>
                </a:avLst>
              </a:prstGeom>
              <a:solidFill>
                <a:schemeClr val="bg1"/>
              </a:solidFill>
              <a:ln w="9525">
                <a:solidFill>
                  <a:srgbClr val="4D4D4D"/>
                </a:solidFill>
                <a:round/>
                <a:headEnd/>
                <a:tailEnd/>
              </a:ln>
              <a:effectLst>
                <a:outerShdw dist="35921" dir="2700000" algn="ctr" rotWithShape="0">
                  <a:srgbClr val="AFAFAF"/>
                </a:outerShdw>
              </a:effectLst>
            </p:spPr>
            <p:txBody>
              <a:bodyPr anchor="ctr"/>
              <a:lstStyle/>
              <a:p>
                <a:pPr>
                  <a:defRPr/>
                </a:pPr>
                <a:r>
                  <a:rPr lang="en-US" dirty="0">
                    <a:latin typeface="Arial Narrow" pitchFamily="34" charset="0"/>
                  </a:rPr>
                  <a:t>Windows </a:t>
                </a:r>
                <a:r>
                  <a:rPr lang="en-US" dirty="0">
                    <a:latin typeface="Arial Narrow" pitchFamily="34" charset="0"/>
                  </a:rPr>
                  <a:t>7</a:t>
                </a:r>
                <a:endParaRPr lang="en-US" dirty="0">
                  <a:latin typeface="Arial Narrow" pitchFamily="34" charset="0"/>
                </a:endParaRPr>
              </a:p>
            </p:txBody>
          </p:sp>
          <p:pic>
            <p:nvPicPr>
              <p:cNvPr id="31773" name="Picture 39" descr="Computer_DesktopComputerSansKeyboard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25" y="2338"/>
                <a:ext cx="437" cy="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3800" name="AutoShape 40"/>
              <p:cNvSpPr>
                <a:spLocks noChangeArrowheads="1"/>
              </p:cNvSpPr>
              <p:nvPr/>
            </p:nvSpPr>
            <p:spPr bwMode="auto">
              <a:xfrm>
                <a:off x="3803" y="2888"/>
                <a:ext cx="911" cy="216"/>
              </a:xfrm>
              <a:prstGeom prst="roundRect">
                <a:avLst>
                  <a:gd name="adj" fmla="val 4167"/>
                </a:avLst>
              </a:prstGeom>
              <a:solidFill>
                <a:schemeClr val="bg1"/>
              </a:solidFill>
              <a:ln w="9525">
                <a:solidFill>
                  <a:srgbClr val="4D4D4D"/>
                </a:solidFill>
                <a:round/>
                <a:headEnd/>
                <a:tailEnd/>
              </a:ln>
              <a:effectLst>
                <a:outerShdw dist="35921" dir="2700000" algn="ctr" rotWithShape="0">
                  <a:srgbClr val="AFAFAF"/>
                </a:outerShdw>
              </a:effectLst>
            </p:spPr>
            <p:txBody>
              <a:bodyPr anchor="ctr"/>
              <a:lstStyle/>
              <a:p>
                <a:pPr>
                  <a:defRPr/>
                </a:pPr>
                <a:r>
                  <a:rPr lang="en-US" dirty="0">
                    <a:latin typeface="Arial Narrow" pitchFamily="34" charset="0"/>
                  </a:rPr>
                  <a:t>Windows </a:t>
                </a:r>
                <a:r>
                  <a:rPr lang="en-US" dirty="0" smtClean="0">
                    <a:latin typeface="Arial Narrow" pitchFamily="34" charset="0"/>
                  </a:rPr>
                  <a:t>10</a:t>
                </a:r>
                <a:endParaRPr lang="en-US" dirty="0">
                  <a:latin typeface="Arial Narrow" pitchFamily="34" charset="0"/>
                </a:endParaRPr>
              </a:p>
            </p:txBody>
          </p:sp>
          <p:pic>
            <p:nvPicPr>
              <p:cNvPr id="31775" name="Picture 41" descr="Computer_DesktopComputerSansKeyboard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40" y="2338"/>
                <a:ext cx="437" cy="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3802" name="AutoShape 42"/>
              <p:cNvSpPr>
                <a:spLocks noChangeArrowheads="1"/>
              </p:cNvSpPr>
              <p:nvPr/>
            </p:nvSpPr>
            <p:spPr bwMode="auto">
              <a:xfrm>
                <a:off x="2584" y="2401"/>
                <a:ext cx="572" cy="216"/>
              </a:xfrm>
              <a:prstGeom prst="roundRect">
                <a:avLst>
                  <a:gd name="adj" fmla="val 4167"/>
                </a:avLst>
              </a:prstGeom>
              <a:solidFill>
                <a:schemeClr val="bg1"/>
              </a:solidFill>
              <a:ln w="9525">
                <a:solidFill>
                  <a:srgbClr val="4D4D4D"/>
                </a:solidFill>
                <a:round/>
                <a:headEnd/>
                <a:tailEnd/>
              </a:ln>
              <a:effectLst>
                <a:outerShdw dist="35921" dir="2700000" algn="ctr" rotWithShape="0">
                  <a:srgbClr val="AFAFAF"/>
                </a:outerShdw>
              </a:effectLst>
            </p:spPr>
            <p:txBody>
              <a:bodyPr anchor="ctr"/>
              <a:lstStyle/>
              <a:p>
                <a:pPr>
                  <a:defRPr/>
                </a:pPr>
                <a:r>
                  <a:rPr lang="en-US">
                    <a:latin typeface="Arial Narrow" pitchFamily="34" charset="0"/>
                  </a:rPr>
                  <a:t>Router</a:t>
                </a:r>
              </a:p>
            </p:txBody>
          </p:sp>
        </p:grpSp>
        <p:pic>
          <p:nvPicPr>
            <p:cNvPr id="31762" name="Picture 43" descr="Server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216" y="1433"/>
              <a:ext cx="436" cy="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3804" name="AutoShape 44"/>
            <p:cNvSpPr>
              <a:spLocks noChangeArrowheads="1"/>
            </p:cNvSpPr>
            <p:nvPr/>
          </p:nvSpPr>
          <p:spPr bwMode="auto">
            <a:xfrm>
              <a:off x="4006" y="1105"/>
              <a:ext cx="822" cy="337"/>
            </a:xfrm>
            <a:prstGeom prst="roundRect">
              <a:avLst>
                <a:gd name="adj" fmla="val 4167"/>
              </a:avLst>
            </a:prstGeom>
            <a:solidFill>
              <a:schemeClr val="bg1"/>
            </a:solidFill>
            <a:ln w="9525">
              <a:solidFill>
                <a:srgbClr val="4D4D4D"/>
              </a:solidFill>
              <a:round/>
              <a:headEnd/>
              <a:tailEnd/>
            </a:ln>
            <a:effectLst>
              <a:outerShdw dist="35921" dir="2700000" algn="ctr" rotWithShape="0">
                <a:srgbClr val="AFAFAF"/>
              </a:outerShdw>
            </a:effectLst>
          </p:spPr>
          <p:txBody>
            <a:bodyPr anchor="ctr"/>
            <a:lstStyle/>
            <a:p>
              <a:pPr>
                <a:lnSpc>
                  <a:spcPct val="85000"/>
                </a:lnSpc>
                <a:defRPr/>
              </a:pPr>
              <a:r>
                <a:rPr lang="en-US">
                  <a:latin typeface="Arial Narrow" pitchFamily="34" charset="0"/>
                </a:rPr>
                <a:t>File and Print Server</a:t>
              </a:r>
            </a:p>
          </p:txBody>
        </p:sp>
      </p:grpSp>
      <p:sp>
        <p:nvSpPr>
          <p:cNvPr id="373813" name="Rectangle 53"/>
          <p:cNvSpPr>
            <a:spLocks noChangeArrowheads="1"/>
          </p:cNvSpPr>
          <p:nvPr/>
        </p:nvSpPr>
        <p:spPr bwMode="auto">
          <a:xfrm>
            <a:off x="1856339" y="1950374"/>
            <a:ext cx="7666038" cy="3524250"/>
          </a:xfrm>
          <a:prstGeom prst="rect">
            <a:avLst/>
          </a:prstGeom>
          <a:solidFill>
            <a:schemeClr val="accent1">
              <a:alpha val="50195"/>
            </a:schemeClr>
          </a:solidFill>
          <a:ln w="9525">
            <a:solidFill>
              <a:schemeClr val="tx1"/>
            </a:solidFill>
            <a:miter lim="800000"/>
            <a:headEnd/>
            <a:tailEnd/>
          </a:ln>
        </p:spPr>
        <p:txBody>
          <a:bodyPr wrap="none"/>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pPr algn="l"/>
            <a:r>
              <a:rPr lang="en-GB" altLang="en-US"/>
              <a:t>Server Level</a:t>
            </a:r>
          </a:p>
        </p:txBody>
      </p:sp>
      <p:sp>
        <p:nvSpPr>
          <p:cNvPr id="373814" name="Rectangle 54"/>
          <p:cNvSpPr>
            <a:spLocks noChangeArrowheads="1"/>
          </p:cNvSpPr>
          <p:nvPr/>
        </p:nvSpPr>
        <p:spPr bwMode="auto">
          <a:xfrm>
            <a:off x="2160344" y="2352676"/>
            <a:ext cx="2792412" cy="2659063"/>
          </a:xfrm>
          <a:prstGeom prst="rect">
            <a:avLst/>
          </a:prstGeom>
          <a:solidFill>
            <a:srgbClr val="FF0000">
              <a:alpha val="50195"/>
            </a:srgbClr>
          </a:solidFill>
          <a:ln w="9525">
            <a:solidFill>
              <a:schemeClr val="tx1"/>
            </a:solidFill>
            <a:miter lim="800000"/>
            <a:headEnd/>
            <a:tailEnd/>
          </a:ln>
        </p:spPr>
        <p:txBody>
          <a:bodyPr wrap="none"/>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pPr algn="l"/>
            <a:r>
              <a:rPr lang="en-GB" altLang="en-US"/>
              <a:t>Scope Level</a:t>
            </a:r>
          </a:p>
        </p:txBody>
      </p:sp>
    </p:spTree>
    <p:extLst>
      <p:ext uri="{BB962C8B-B14F-4D97-AF65-F5344CB8AC3E}">
        <p14:creationId xmlns:p14="http://schemas.microsoft.com/office/powerpoint/2010/main" val="154340220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7381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3738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3813" grpId="0" animBg="1" autoUpdateAnimBg="0"/>
      <p:bldP spid="373814" grpId="0" animBg="1"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Footer Placeholder 3"/>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b="0" smtClean="0"/>
              <a:t>NS&amp;WT</a:t>
            </a:r>
          </a:p>
        </p:txBody>
      </p:sp>
      <p:sp>
        <p:nvSpPr>
          <p:cNvPr id="33795" name="Rectangle 2"/>
          <p:cNvSpPr>
            <a:spLocks noGrp="1" noChangeArrowheads="1"/>
          </p:cNvSpPr>
          <p:nvPr>
            <p:ph type="title"/>
          </p:nvPr>
        </p:nvSpPr>
        <p:spPr/>
        <p:txBody>
          <a:bodyPr/>
          <a:lstStyle/>
          <a:p>
            <a:r>
              <a:rPr lang="en-US" altLang="en-US" sz="2800"/>
              <a:t>How DHCP Class-level Options Are Applied</a:t>
            </a:r>
          </a:p>
        </p:txBody>
      </p:sp>
      <p:sp>
        <p:nvSpPr>
          <p:cNvPr id="33796" name="AutoShape 3"/>
          <p:cNvSpPr>
            <a:spLocks noChangeArrowheads="1"/>
          </p:cNvSpPr>
          <p:nvPr/>
        </p:nvSpPr>
        <p:spPr bwMode="auto">
          <a:xfrm>
            <a:off x="2489201" y="1235076"/>
            <a:ext cx="7223125" cy="4951413"/>
          </a:xfrm>
          <a:prstGeom prst="roundRect">
            <a:avLst>
              <a:gd name="adj" fmla="val 2931"/>
            </a:avLst>
          </a:prstGeom>
          <a:gradFill rotWithShape="1">
            <a:gsLst>
              <a:gs pos="0">
                <a:srgbClr val="FFFFFF"/>
              </a:gs>
              <a:gs pos="100000">
                <a:srgbClr val="EEEFD7"/>
              </a:gs>
            </a:gsLst>
            <a:lin ang="5400000" scaled="1"/>
          </a:gradFill>
          <a:ln>
            <a:noFill/>
          </a:ln>
          <a:extLst>
            <a:ext uri="{91240B29-F687-4F45-9708-019B960494DF}">
              <a14:hiddenLine xmlns:a14="http://schemas.microsoft.com/office/drawing/2010/main" w="6350" algn="ctr">
                <a:solidFill>
                  <a:srgbClr val="000000"/>
                </a:solidFill>
                <a:round/>
                <a:headEnd/>
                <a:tailEnd/>
              </a14:hiddenLine>
            </a:ext>
          </a:extLst>
        </p:spPr>
        <p:txBody>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US" altLang="en-US"/>
          </a:p>
        </p:txBody>
      </p:sp>
      <p:sp>
        <p:nvSpPr>
          <p:cNvPr id="375812" name="AutoShape 4"/>
          <p:cNvSpPr>
            <a:spLocks noChangeArrowheads="1"/>
          </p:cNvSpPr>
          <p:nvPr/>
        </p:nvSpPr>
        <p:spPr bwMode="auto">
          <a:xfrm>
            <a:off x="4394201" y="5202238"/>
            <a:ext cx="3311525" cy="819150"/>
          </a:xfrm>
          <a:prstGeom prst="roundRect">
            <a:avLst>
              <a:gd name="adj" fmla="val 4167"/>
            </a:avLst>
          </a:prstGeom>
          <a:gradFill rotWithShape="1">
            <a:gsLst>
              <a:gs pos="0">
                <a:srgbClr val="8DACD0"/>
              </a:gs>
              <a:gs pos="100000">
                <a:srgbClr val="DEE7F1"/>
              </a:gs>
            </a:gsLst>
            <a:lin ang="2700000" scaled="1"/>
          </a:gradFill>
          <a:ln w="9525">
            <a:solidFill>
              <a:srgbClr val="4D4D4D"/>
            </a:solidFill>
            <a:round/>
            <a:headEnd/>
            <a:tailEnd/>
          </a:ln>
          <a:effectLst>
            <a:outerShdw dist="35921" dir="2700000" algn="ctr" rotWithShape="0">
              <a:srgbClr val="AFAFAF"/>
            </a:outerShdw>
          </a:effectLst>
        </p:spPr>
        <p:txBody>
          <a:bodyPr anchor="ctr"/>
          <a:lstStyle/>
          <a:p>
            <a:pPr>
              <a:defRPr/>
            </a:pPr>
            <a:r>
              <a:rPr lang="en-US" sz="2200">
                <a:latin typeface="Arial Narrow" pitchFamily="34" charset="0"/>
              </a:rPr>
              <a:t>DHCP option applied at the</a:t>
            </a:r>
          </a:p>
          <a:p>
            <a:pPr>
              <a:defRPr/>
            </a:pPr>
            <a:r>
              <a:rPr lang="en-US" sz="2200" i="1">
                <a:latin typeface="Arial Narrow" pitchFamily="34" charset="0"/>
              </a:rPr>
              <a:t>class level</a:t>
            </a:r>
          </a:p>
        </p:txBody>
      </p:sp>
      <p:sp>
        <p:nvSpPr>
          <p:cNvPr id="33798" name="Line 5"/>
          <p:cNvSpPr>
            <a:spLocks noChangeShapeType="1"/>
          </p:cNvSpPr>
          <p:nvPr/>
        </p:nvSpPr>
        <p:spPr bwMode="auto">
          <a:xfrm>
            <a:off x="4749801" y="3213100"/>
            <a:ext cx="2486025" cy="0"/>
          </a:xfrm>
          <a:prstGeom prst="line">
            <a:avLst/>
          </a:prstGeom>
          <a:noFill/>
          <a:ln w="57150">
            <a:solidFill>
              <a:srgbClr val="808080"/>
            </a:solidFill>
            <a:prstDash val="sysDot"/>
            <a:round/>
            <a:headEnd/>
            <a:tailEnd/>
          </a:ln>
          <a:extLst>
            <a:ext uri="{909E8E84-426E-40DD-AFC4-6F175D3DCCD1}">
              <a14:hiddenFill xmlns:a14="http://schemas.microsoft.com/office/drawing/2010/main">
                <a:noFill/>
              </a14:hiddenFill>
            </a:ext>
          </a:extLst>
        </p:spPr>
        <p:txBody>
          <a:bodyPr/>
          <a:lstStyle/>
          <a:p>
            <a:endParaRPr lang="en-GB"/>
          </a:p>
        </p:txBody>
      </p:sp>
      <p:sp>
        <p:nvSpPr>
          <p:cNvPr id="375814" name="Oval 6"/>
          <p:cNvSpPr>
            <a:spLocks noChangeArrowheads="1"/>
          </p:cNvSpPr>
          <p:nvPr/>
        </p:nvSpPr>
        <p:spPr bwMode="auto">
          <a:xfrm>
            <a:off x="2847975" y="2638426"/>
            <a:ext cx="1981200" cy="1336675"/>
          </a:xfrm>
          <a:prstGeom prst="ellipse">
            <a:avLst/>
          </a:prstGeom>
          <a:gradFill rotWithShape="1">
            <a:gsLst>
              <a:gs pos="0">
                <a:srgbClr val="EAABA0"/>
              </a:gs>
              <a:gs pos="100000">
                <a:srgbClr val="F6D9D4"/>
              </a:gs>
            </a:gsLst>
            <a:lin ang="2700000" scaled="1"/>
          </a:gradFill>
          <a:ln w="9525" algn="ctr">
            <a:solidFill>
              <a:srgbClr val="808080"/>
            </a:solidFill>
            <a:round/>
            <a:headEnd/>
            <a:tailEnd/>
          </a:ln>
          <a:effectLst>
            <a:outerShdw dist="35921" dir="2700000" algn="ctr" rotWithShape="0">
              <a:srgbClr val="C0C0C0"/>
            </a:outerShdw>
          </a:effectLst>
        </p:spPr>
        <p:txBody>
          <a:bodyPr anchor="ctr"/>
          <a:lstStyle/>
          <a:p>
            <a:pPr>
              <a:defRPr/>
            </a:pPr>
            <a:r>
              <a:rPr lang="en-US">
                <a:latin typeface="Arial Narrow" pitchFamily="34" charset="0"/>
              </a:rPr>
              <a:t>Scope A</a:t>
            </a:r>
          </a:p>
        </p:txBody>
      </p:sp>
      <p:pic>
        <p:nvPicPr>
          <p:cNvPr id="33800" name="Picture 7" descr="Computer_DesktopComputerSansKeyboard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08464" y="2384425"/>
            <a:ext cx="600075" cy="73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801" name="Picture 8" descr="Server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900363" y="2209800"/>
            <a:ext cx="692150" cy="87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5817" name="Oval 9"/>
          <p:cNvSpPr>
            <a:spLocks noChangeArrowheads="1"/>
          </p:cNvSpPr>
          <p:nvPr/>
        </p:nvSpPr>
        <p:spPr bwMode="auto">
          <a:xfrm>
            <a:off x="7278688" y="2638426"/>
            <a:ext cx="1981200" cy="1336675"/>
          </a:xfrm>
          <a:prstGeom prst="ellipse">
            <a:avLst/>
          </a:prstGeom>
          <a:gradFill rotWithShape="1">
            <a:gsLst>
              <a:gs pos="0">
                <a:srgbClr val="EAABA0"/>
              </a:gs>
              <a:gs pos="100000">
                <a:srgbClr val="F6D9D4"/>
              </a:gs>
            </a:gsLst>
            <a:lin ang="2700000" scaled="1"/>
          </a:gradFill>
          <a:ln w="9525" algn="ctr">
            <a:solidFill>
              <a:srgbClr val="808080"/>
            </a:solidFill>
            <a:round/>
            <a:headEnd/>
            <a:tailEnd/>
          </a:ln>
          <a:effectLst>
            <a:outerShdw dist="35921" dir="2700000" algn="ctr" rotWithShape="0">
              <a:srgbClr val="C0C0C0"/>
            </a:outerShdw>
          </a:effectLst>
        </p:spPr>
        <p:txBody>
          <a:bodyPr anchor="ctr"/>
          <a:lstStyle/>
          <a:p>
            <a:pPr>
              <a:defRPr/>
            </a:pPr>
            <a:r>
              <a:rPr lang="en-US">
                <a:latin typeface="Arial Narrow" pitchFamily="34" charset="0"/>
              </a:rPr>
              <a:t>Scope B</a:t>
            </a:r>
          </a:p>
        </p:txBody>
      </p:sp>
      <p:sp>
        <p:nvSpPr>
          <p:cNvPr id="375818" name="AutoShape 10"/>
          <p:cNvSpPr>
            <a:spLocks noChangeArrowheads="1"/>
          </p:cNvSpPr>
          <p:nvPr/>
        </p:nvSpPr>
        <p:spPr bwMode="auto">
          <a:xfrm>
            <a:off x="2601913" y="1790700"/>
            <a:ext cx="1371600" cy="342900"/>
          </a:xfrm>
          <a:prstGeom prst="roundRect">
            <a:avLst>
              <a:gd name="adj" fmla="val 4167"/>
            </a:avLst>
          </a:prstGeom>
          <a:solidFill>
            <a:schemeClr val="bg1"/>
          </a:solidFill>
          <a:ln w="9525">
            <a:solidFill>
              <a:srgbClr val="4D4D4D"/>
            </a:solidFill>
            <a:round/>
            <a:headEnd/>
            <a:tailEnd/>
          </a:ln>
          <a:effectLst>
            <a:outerShdw dist="35921" dir="2700000" algn="ctr" rotWithShape="0">
              <a:srgbClr val="AFAFAF"/>
            </a:outerShdw>
          </a:effectLst>
        </p:spPr>
        <p:txBody>
          <a:bodyPr anchor="ctr"/>
          <a:lstStyle/>
          <a:p>
            <a:pPr>
              <a:defRPr/>
            </a:pPr>
            <a:r>
              <a:rPr lang="en-US">
                <a:latin typeface="Arial Narrow" pitchFamily="34" charset="0"/>
              </a:rPr>
              <a:t>DHCP Server</a:t>
            </a:r>
          </a:p>
        </p:txBody>
      </p:sp>
      <p:sp>
        <p:nvSpPr>
          <p:cNvPr id="375819" name="AutoShape 11"/>
          <p:cNvSpPr>
            <a:spLocks noChangeArrowheads="1"/>
          </p:cNvSpPr>
          <p:nvPr/>
        </p:nvSpPr>
        <p:spPr bwMode="auto">
          <a:xfrm>
            <a:off x="4106863" y="1995488"/>
            <a:ext cx="1333500" cy="342900"/>
          </a:xfrm>
          <a:prstGeom prst="roundRect">
            <a:avLst>
              <a:gd name="adj" fmla="val 4167"/>
            </a:avLst>
          </a:prstGeom>
          <a:solidFill>
            <a:schemeClr val="bg1"/>
          </a:solidFill>
          <a:ln w="9525">
            <a:solidFill>
              <a:srgbClr val="4D4D4D"/>
            </a:solidFill>
            <a:round/>
            <a:headEnd/>
            <a:tailEnd/>
          </a:ln>
          <a:effectLst>
            <a:outerShdw dist="35921" dir="2700000" algn="ctr" rotWithShape="0">
              <a:srgbClr val="AFAFAF"/>
            </a:outerShdw>
          </a:effectLst>
        </p:spPr>
        <p:txBody>
          <a:bodyPr anchor="ctr"/>
          <a:lstStyle/>
          <a:p>
            <a:pPr>
              <a:defRPr/>
            </a:pPr>
            <a:r>
              <a:rPr lang="en-US">
                <a:latin typeface="Arial Narrow" pitchFamily="34" charset="0"/>
              </a:rPr>
              <a:t>Windows 98</a:t>
            </a:r>
          </a:p>
        </p:txBody>
      </p:sp>
      <p:sp>
        <p:nvSpPr>
          <p:cNvPr id="375820" name="AutoShape 12"/>
          <p:cNvSpPr>
            <a:spLocks noChangeArrowheads="1"/>
          </p:cNvSpPr>
          <p:nvPr/>
        </p:nvSpPr>
        <p:spPr bwMode="auto">
          <a:xfrm>
            <a:off x="2901951" y="3644901"/>
            <a:ext cx="6296025" cy="1336675"/>
          </a:xfrm>
          <a:prstGeom prst="roundRect">
            <a:avLst>
              <a:gd name="adj" fmla="val 5134"/>
            </a:avLst>
          </a:prstGeom>
          <a:solidFill>
            <a:srgbClr val="B395D8">
              <a:alpha val="50195"/>
            </a:srgbClr>
          </a:solidFill>
          <a:ln w="28575" algn="ctr">
            <a:solidFill>
              <a:srgbClr val="333333"/>
            </a:solidFill>
            <a:prstDash val="sysDot"/>
            <a:round/>
            <a:headEnd/>
            <a:tailEnd/>
          </a:ln>
        </p:spPr>
        <p:txBody>
          <a:bodyPr wrap="none"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US" altLang="en-US"/>
          </a:p>
        </p:txBody>
      </p:sp>
      <p:sp>
        <p:nvSpPr>
          <p:cNvPr id="375821" name="AutoShape 13"/>
          <p:cNvSpPr>
            <a:spLocks noChangeArrowheads="1"/>
          </p:cNvSpPr>
          <p:nvPr/>
        </p:nvSpPr>
        <p:spPr bwMode="auto">
          <a:xfrm>
            <a:off x="3092451" y="4495800"/>
            <a:ext cx="1446213" cy="342900"/>
          </a:xfrm>
          <a:prstGeom prst="roundRect">
            <a:avLst>
              <a:gd name="adj" fmla="val 4167"/>
            </a:avLst>
          </a:prstGeom>
          <a:solidFill>
            <a:schemeClr val="bg1"/>
          </a:solidFill>
          <a:ln w="9525">
            <a:solidFill>
              <a:srgbClr val="4D4D4D"/>
            </a:solidFill>
            <a:round/>
            <a:headEnd/>
            <a:tailEnd/>
          </a:ln>
          <a:effectLst>
            <a:outerShdw dist="35921" dir="2700000" algn="ctr" rotWithShape="0">
              <a:srgbClr val="AFAFAF"/>
            </a:outerShdw>
          </a:effectLst>
        </p:spPr>
        <p:txBody>
          <a:bodyPr anchor="ctr"/>
          <a:lstStyle/>
          <a:p>
            <a:pPr>
              <a:defRPr/>
            </a:pPr>
            <a:r>
              <a:rPr lang="en-US">
                <a:latin typeface="Arial Narrow" pitchFamily="34" charset="0"/>
              </a:rPr>
              <a:t>Windows XP</a:t>
            </a:r>
          </a:p>
        </p:txBody>
      </p:sp>
      <p:pic>
        <p:nvPicPr>
          <p:cNvPr id="33807" name="Picture 14" descr="Computer_DesktopComputerSansKeyboard0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68689" y="3622675"/>
            <a:ext cx="693737" cy="84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5823" name="AutoShape 15"/>
          <p:cNvSpPr>
            <a:spLocks noChangeArrowheads="1"/>
          </p:cNvSpPr>
          <p:nvPr/>
        </p:nvSpPr>
        <p:spPr bwMode="auto">
          <a:xfrm>
            <a:off x="7561263" y="4495800"/>
            <a:ext cx="1446212" cy="342900"/>
          </a:xfrm>
          <a:prstGeom prst="roundRect">
            <a:avLst>
              <a:gd name="adj" fmla="val 4167"/>
            </a:avLst>
          </a:prstGeom>
          <a:solidFill>
            <a:schemeClr val="bg1"/>
          </a:solidFill>
          <a:ln w="9525">
            <a:solidFill>
              <a:srgbClr val="4D4D4D"/>
            </a:solidFill>
            <a:round/>
            <a:headEnd/>
            <a:tailEnd/>
          </a:ln>
          <a:effectLst>
            <a:outerShdw dist="35921" dir="2700000" algn="ctr" rotWithShape="0">
              <a:srgbClr val="AFAFAF"/>
            </a:outerShdw>
          </a:effectLst>
        </p:spPr>
        <p:txBody>
          <a:bodyPr anchor="ctr"/>
          <a:lstStyle/>
          <a:p>
            <a:pPr>
              <a:defRPr/>
            </a:pPr>
            <a:r>
              <a:rPr lang="en-US">
                <a:latin typeface="Arial Narrow" pitchFamily="34" charset="0"/>
              </a:rPr>
              <a:t>Windows XP</a:t>
            </a:r>
          </a:p>
        </p:txBody>
      </p:sp>
      <p:pic>
        <p:nvPicPr>
          <p:cNvPr id="33809" name="Picture 16" descr="Computer_DesktopComputerSansKeyboard0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937500" y="3622675"/>
            <a:ext cx="693738" cy="84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810" name="Picture 17" descr="Rackmount_Router01"/>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475163" y="3171826"/>
            <a:ext cx="711200" cy="455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5826" name="AutoShape 18"/>
          <p:cNvSpPr>
            <a:spLocks noChangeArrowheads="1"/>
          </p:cNvSpPr>
          <p:nvPr/>
        </p:nvSpPr>
        <p:spPr bwMode="auto">
          <a:xfrm>
            <a:off x="4954588" y="2808288"/>
            <a:ext cx="908050" cy="342900"/>
          </a:xfrm>
          <a:prstGeom prst="roundRect">
            <a:avLst>
              <a:gd name="adj" fmla="val 4167"/>
            </a:avLst>
          </a:prstGeom>
          <a:solidFill>
            <a:schemeClr val="bg1"/>
          </a:solidFill>
          <a:ln w="9525">
            <a:solidFill>
              <a:srgbClr val="4D4D4D"/>
            </a:solidFill>
            <a:round/>
            <a:headEnd/>
            <a:tailEnd/>
          </a:ln>
          <a:effectLst>
            <a:outerShdw dist="35921" dir="2700000" algn="ctr" rotWithShape="0">
              <a:srgbClr val="AFAFAF"/>
            </a:outerShdw>
          </a:effectLst>
        </p:spPr>
        <p:txBody>
          <a:bodyPr anchor="ctr"/>
          <a:lstStyle/>
          <a:p>
            <a:pPr>
              <a:defRPr/>
            </a:pPr>
            <a:r>
              <a:rPr lang="en-US">
                <a:latin typeface="Arial Narrow" pitchFamily="34" charset="0"/>
              </a:rPr>
              <a:t>Router</a:t>
            </a:r>
          </a:p>
        </p:txBody>
      </p:sp>
      <p:pic>
        <p:nvPicPr>
          <p:cNvPr id="33812" name="Picture 19" descr="Rackmount_Router01"/>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870700" y="3152776"/>
            <a:ext cx="711200" cy="455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5828" name="AutoShape 20"/>
          <p:cNvSpPr>
            <a:spLocks noChangeArrowheads="1"/>
          </p:cNvSpPr>
          <p:nvPr/>
        </p:nvSpPr>
        <p:spPr bwMode="auto">
          <a:xfrm>
            <a:off x="6321425" y="2803525"/>
            <a:ext cx="908050" cy="342900"/>
          </a:xfrm>
          <a:prstGeom prst="roundRect">
            <a:avLst>
              <a:gd name="adj" fmla="val 4167"/>
            </a:avLst>
          </a:prstGeom>
          <a:solidFill>
            <a:schemeClr val="bg1"/>
          </a:solidFill>
          <a:ln w="9525">
            <a:solidFill>
              <a:srgbClr val="4D4D4D"/>
            </a:solidFill>
            <a:round/>
            <a:headEnd/>
            <a:tailEnd/>
          </a:ln>
          <a:effectLst>
            <a:outerShdw dist="35921" dir="2700000" algn="ctr" rotWithShape="0">
              <a:srgbClr val="AFAFAF"/>
            </a:outerShdw>
          </a:effectLst>
        </p:spPr>
        <p:txBody>
          <a:bodyPr anchor="ctr"/>
          <a:lstStyle/>
          <a:p>
            <a:pPr>
              <a:defRPr/>
            </a:pPr>
            <a:r>
              <a:rPr lang="en-US">
                <a:latin typeface="Arial Narrow" pitchFamily="34" charset="0"/>
              </a:rPr>
              <a:t>Router</a:t>
            </a:r>
          </a:p>
        </p:txBody>
      </p:sp>
      <p:pic>
        <p:nvPicPr>
          <p:cNvPr id="33814" name="Picture 29" descr="Server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216900" y="2274888"/>
            <a:ext cx="692150" cy="87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5838" name="AutoShape 30"/>
          <p:cNvSpPr>
            <a:spLocks noChangeArrowheads="1"/>
          </p:cNvSpPr>
          <p:nvPr/>
        </p:nvSpPr>
        <p:spPr bwMode="auto">
          <a:xfrm>
            <a:off x="7883526" y="1754189"/>
            <a:ext cx="1304925" cy="534987"/>
          </a:xfrm>
          <a:prstGeom prst="roundRect">
            <a:avLst>
              <a:gd name="adj" fmla="val 4167"/>
            </a:avLst>
          </a:prstGeom>
          <a:solidFill>
            <a:schemeClr val="bg1"/>
          </a:solidFill>
          <a:ln w="9525">
            <a:solidFill>
              <a:srgbClr val="4D4D4D"/>
            </a:solidFill>
            <a:round/>
            <a:headEnd/>
            <a:tailEnd/>
          </a:ln>
          <a:effectLst>
            <a:outerShdw dist="35921" dir="2700000" algn="ctr" rotWithShape="0">
              <a:srgbClr val="AFAFAF"/>
            </a:outerShdw>
          </a:effectLst>
        </p:spPr>
        <p:txBody>
          <a:bodyPr anchor="ctr"/>
          <a:lstStyle/>
          <a:p>
            <a:pPr>
              <a:lnSpc>
                <a:spcPct val="85000"/>
              </a:lnSpc>
              <a:defRPr/>
            </a:pPr>
            <a:r>
              <a:rPr lang="en-US">
                <a:latin typeface="Arial Narrow" pitchFamily="34" charset="0"/>
              </a:rPr>
              <a:t>File and Print Server</a:t>
            </a:r>
          </a:p>
        </p:txBody>
      </p:sp>
    </p:spTree>
    <p:extLst>
      <p:ext uri="{BB962C8B-B14F-4D97-AF65-F5344CB8AC3E}">
        <p14:creationId xmlns:p14="http://schemas.microsoft.com/office/powerpoint/2010/main" val="132819622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75812"/>
                                        </p:tgtEl>
                                        <p:attrNameLst>
                                          <p:attrName>style.visibility</p:attrName>
                                        </p:attrNameLst>
                                      </p:cBhvr>
                                      <p:to>
                                        <p:strVal val="visible"/>
                                      </p:to>
                                    </p:set>
                                  </p:childTnLst>
                                </p:cTn>
                              </p:par>
                            </p:childTnLst>
                          </p:cTn>
                        </p:par>
                        <p:par>
                          <p:cTn id="7" fill="hold" nodeType="afterGroup">
                            <p:stCondLst>
                              <p:cond delay="500"/>
                            </p:stCondLst>
                            <p:childTnLst>
                              <p:par>
                                <p:cTn id="8" presetID="1" presetClass="entr" presetSubtype="0" fill="hold" grpId="0" nodeType="afterEffect">
                                  <p:stCondLst>
                                    <p:cond delay="0"/>
                                  </p:stCondLst>
                                  <p:childTnLst>
                                    <p:set>
                                      <p:cBhvr>
                                        <p:cTn id="9" dur="1" fill="hold">
                                          <p:stCondLst>
                                            <p:cond delay="499"/>
                                          </p:stCondLst>
                                        </p:cTn>
                                        <p:tgtEl>
                                          <p:spTgt spid="3758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5812" grpId="0" animBg="1" autoUpdateAnimBg="0"/>
      <p:bldP spid="375820"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Footer Placeholder 3"/>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b="0" smtClean="0"/>
              <a:t>NS&amp;WT</a:t>
            </a:r>
          </a:p>
        </p:txBody>
      </p:sp>
      <p:sp>
        <p:nvSpPr>
          <p:cNvPr id="35843" name="Rectangle 2"/>
          <p:cNvSpPr>
            <a:spLocks noGrp="1" noChangeArrowheads="1"/>
          </p:cNvSpPr>
          <p:nvPr>
            <p:ph type="title"/>
          </p:nvPr>
        </p:nvSpPr>
        <p:spPr/>
        <p:txBody>
          <a:bodyPr/>
          <a:lstStyle/>
          <a:p>
            <a:r>
              <a:rPr lang="en-GB" altLang="en-US" smtClean="0"/>
              <a:t>DHCP Relay Agents</a:t>
            </a:r>
          </a:p>
        </p:txBody>
      </p:sp>
      <p:sp>
        <p:nvSpPr>
          <p:cNvPr id="35844" name="Rectangle 3"/>
          <p:cNvSpPr>
            <a:spLocks noGrp="1" noChangeArrowheads="1"/>
          </p:cNvSpPr>
          <p:nvPr>
            <p:ph type="body" idx="1"/>
          </p:nvPr>
        </p:nvSpPr>
        <p:spPr/>
        <p:txBody>
          <a:bodyPr/>
          <a:lstStyle/>
          <a:p>
            <a:r>
              <a:rPr lang="en-GB" altLang="en-US" smtClean="0"/>
              <a:t>Routers don’t pass broadcast packets</a:t>
            </a:r>
          </a:p>
          <a:p>
            <a:pPr lvl="1"/>
            <a:r>
              <a:rPr lang="en-GB" altLang="en-US" smtClean="0"/>
              <a:t>Therefore, DHCP Discovers, Requests, etc, don’t get forwarded across subnets</a:t>
            </a:r>
          </a:p>
          <a:p>
            <a:r>
              <a:rPr lang="en-GB" altLang="en-US" smtClean="0"/>
              <a:t>Agents forward Requests across subnets through routers (don’t use broadcasts to do this)</a:t>
            </a:r>
          </a:p>
          <a:p>
            <a:r>
              <a:rPr lang="en-GB" altLang="en-US" smtClean="0"/>
              <a:t>Organization can centralize DHCP servers</a:t>
            </a:r>
          </a:p>
          <a:p>
            <a:r>
              <a:rPr lang="en-GB" altLang="en-US" smtClean="0"/>
              <a:t>No need for DHCP servers for each subnet (and their backups)</a:t>
            </a:r>
          </a:p>
          <a:p>
            <a:r>
              <a:rPr lang="en-GB" altLang="en-US" smtClean="0"/>
              <a:t>Provide fault tolerance by allowing DHCP servers on different subnets to cover for each other</a:t>
            </a:r>
          </a:p>
        </p:txBody>
      </p:sp>
    </p:spTree>
    <p:extLst>
      <p:ext uri="{BB962C8B-B14F-4D97-AF65-F5344CB8AC3E}">
        <p14:creationId xmlns:p14="http://schemas.microsoft.com/office/powerpoint/2010/main" val="293988980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Footer Placeholder 3"/>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b="0" smtClean="0"/>
              <a:t>NS&amp;WT</a:t>
            </a:r>
          </a:p>
        </p:txBody>
      </p:sp>
      <p:sp>
        <p:nvSpPr>
          <p:cNvPr id="36867" name="AutoShape 2"/>
          <p:cNvSpPr>
            <a:spLocks noChangeArrowheads="1"/>
          </p:cNvSpPr>
          <p:nvPr/>
        </p:nvSpPr>
        <p:spPr bwMode="auto">
          <a:xfrm>
            <a:off x="2438401" y="1273176"/>
            <a:ext cx="7223125" cy="4951413"/>
          </a:xfrm>
          <a:prstGeom prst="roundRect">
            <a:avLst>
              <a:gd name="adj" fmla="val 2931"/>
            </a:avLst>
          </a:prstGeom>
          <a:gradFill rotWithShape="1">
            <a:gsLst>
              <a:gs pos="0">
                <a:srgbClr val="FFFFFF"/>
              </a:gs>
              <a:gs pos="100000">
                <a:srgbClr val="EEEFD7"/>
              </a:gs>
            </a:gsLst>
            <a:lin ang="5400000" scaled="1"/>
          </a:gradFill>
          <a:ln>
            <a:noFill/>
          </a:ln>
          <a:extLst>
            <a:ext uri="{91240B29-F687-4F45-9708-019B960494DF}">
              <a14:hiddenLine xmlns:a14="http://schemas.microsoft.com/office/drawing/2010/main" w="6350" algn="ctr">
                <a:solidFill>
                  <a:srgbClr val="000000"/>
                </a:solidFill>
                <a:round/>
                <a:headEnd/>
                <a:tailEnd/>
              </a14:hiddenLine>
            </a:ext>
          </a:extLst>
        </p:spPr>
        <p:txBody>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US" altLang="en-US"/>
          </a:p>
        </p:txBody>
      </p:sp>
      <p:sp>
        <p:nvSpPr>
          <p:cNvPr id="36868" name="Rectangle 3"/>
          <p:cNvSpPr>
            <a:spLocks noGrp="1" noChangeArrowheads="1"/>
          </p:cNvSpPr>
          <p:nvPr>
            <p:ph type="title"/>
          </p:nvPr>
        </p:nvSpPr>
        <p:spPr/>
        <p:txBody>
          <a:bodyPr/>
          <a:lstStyle/>
          <a:p>
            <a:r>
              <a:rPr lang="en-US" altLang="en-US" smtClean="0"/>
              <a:t>What Is a DHCP Relay Agent?</a:t>
            </a:r>
          </a:p>
        </p:txBody>
      </p:sp>
      <p:sp>
        <p:nvSpPr>
          <p:cNvPr id="390148" name="AutoShape 4"/>
          <p:cNvSpPr>
            <a:spLocks noChangeArrowheads="1"/>
          </p:cNvSpPr>
          <p:nvPr/>
        </p:nvSpPr>
        <p:spPr bwMode="auto">
          <a:xfrm>
            <a:off x="2038351" y="1273175"/>
            <a:ext cx="7972425" cy="1017588"/>
          </a:xfrm>
          <a:prstGeom prst="roundRect">
            <a:avLst>
              <a:gd name="adj" fmla="val 24236"/>
            </a:avLst>
          </a:prstGeom>
          <a:gradFill rotWithShape="1">
            <a:gsLst>
              <a:gs pos="0">
                <a:srgbClr val="EAABA0"/>
              </a:gs>
              <a:gs pos="100000">
                <a:srgbClr val="F6D9D4"/>
              </a:gs>
            </a:gsLst>
            <a:lin ang="2700000" scaled="1"/>
          </a:gradFill>
          <a:ln w="9525" algn="ctr">
            <a:solidFill>
              <a:srgbClr val="808080"/>
            </a:solidFill>
            <a:round/>
            <a:headEnd/>
            <a:tailEnd/>
          </a:ln>
          <a:effectLst>
            <a:outerShdw dist="35921" dir="2700000" algn="ctr" rotWithShape="0">
              <a:srgbClr val="C0C0C0"/>
            </a:outerShdw>
          </a:effectLst>
        </p:spPr>
        <p:txBody>
          <a:bodyPr anchor="ctr"/>
          <a:lstStyle/>
          <a:p>
            <a:pPr algn="l">
              <a:lnSpc>
                <a:spcPct val="90000"/>
              </a:lnSpc>
              <a:spcBef>
                <a:spcPct val="40000"/>
              </a:spcBef>
              <a:buClr>
                <a:srgbClr val="8DACD0"/>
              </a:buClr>
              <a:buSzPct val="70000"/>
              <a:buFont typeface="Wingdings" pitchFamily="2" charset="2"/>
              <a:buNone/>
              <a:defRPr/>
            </a:pPr>
            <a:r>
              <a:rPr lang="en-US" sz="2000">
                <a:latin typeface="Arial Narrow" pitchFamily="34" charset="0"/>
              </a:rPr>
              <a:t>A DHCP </a:t>
            </a:r>
            <a:r>
              <a:rPr lang="en-US" sz="2000" i="1">
                <a:latin typeface="Arial Narrow" pitchFamily="34" charset="0"/>
              </a:rPr>
              <a:t>relay agent</a:t>
            </a:r>
            <a:r>
              <a:rPr lang="en-US" sz="2000">
                <a:latin typeface="Arial Narrow" pitchFamily="34" charset="0"/>
              </a:rPr>
              <a:t> is a computer or router configured to listen for DHCP/BOOTP broadcasts from DHCP clients and then relay those messages to DCHP servers on different subnets </a:t>
            </a:r>
          </a:p>
        </p:txBody>
      </p:sp>
      <p:sp>
        <p:nvSpPr>
          <p:cNvPr id="36870" name="Line 5"/>
          <p:cNvSpPr>
            <a:spLocks noChangeShapeType="1"/>
          </p:cNvSpPr>
          <p:nvPr/>
        </p:nvSpPr>
        <p:spPr bwMode="auto">
          <a:xfrm>
            <a:off x="4770439" y="4187825"/>
            <a:ext cx="2486025" cy="0"/>
          </a:xfrm>
          <a:prstGeom prst="line">
            <a:avLst/>
          </a:prstGeom>
          <a:noFill/>
          <a:ln w="57150">
            <a:solidFill>
              <a:srgbClr val="808080"/>
            </a:solidFill>
            <a:prstDash val="sysDot"/>
            <a:round/>
            <a:headEnd/>
            <a:tailEnd/>
          </a:ln>
          <a:extLst>
            <a:ext uri="{909E8E84-426E-40DD-AFC4-6F175D3DCCD1}">
              <a14:hiddenFill xmlns:a14="http://schemas.microsoft.com/office/drawing/2010/main">
                <a:noFill/>
              </a14:hiddenFill>
            </a:ext>
          </a:extLst>
        </p:spPr>
        <p:txBody>
          <a:bodyPr/>
          <a:lstStyle/>
          <a:p>
            <a:endParaRPr lang="en-GB"/>
          </a:p>
        </p:txBody>
      </p:sp>
      <p:sp>
        <p:nvSpPr>
          <p:cNvPr id="390150" name="Oval 6"/>
          <p:cNvSpPr>
            <a:spLocks noChangeArrowheads="1"/>
          </p:cNvSpPr>
          <p:nvPr/>
        </p:nvSpPr>
        <p:spPr bwMode="auto">
          <a:xfrm>
            <a:off x="2540000" y="3357564"/>
            <a:ext cx="2343150" cy="1647825"/>
          </a:xfrm>
          <a:prstGeom prst="ellipse">
            <a:avLst/>
          </a:prstGeom>
          <a:gradFill rotWithShape="1">
            <a:gsLst>
              <a:gs pos="0">
                <a:srgbClr val="F0F1FF"/>
              </a:gs>
              <a:gs pos="100000">
                <a:srgbClr val="B3C8DF"/>
              </a:gs>
            </a:gsLst>
            <a:path path="shape">
              <a:fillToRect l="50000" t="50000" r="50000" b="50000"/>
            </a:path>
          </a:gradFill>
          <a:ln w="9525">
            <a:solidFill>
              <a:srgbClr val="808080"/>
            </a:solidFill>
            <a:round/>
            <a:headEnd/>
            <a:tailEnd/>
          </a:ln>
          <a:effectLst>
            <a:outerShdw dist="35921" dir="2700000" algn="ctr" rotWithShape="0">
              <a:srgbClr val="ADADAD"/>
            </a:outerShdw>
          </a:effectLst>
        </p:spPr>
        <p:txBody>
          <a:bodyPr wrap="none" anchor="ctr"/>
          <a:lstStyle/>
          <a:p>
            <a:pPr algn="l">
              <a:defRPr/>
            </a:pPr>
            <a:endParaRPr lang="en-GB">
              <a:latin typeface="Arial Narrow" pitchFamily="34" charset="0"/>
            </a:endParaRPr>
          </a:p>
        </p:txBody>
      </p:sp>
      <p:pic>
        <p:nvPicPr>
          <p:cNvPr id="36872" name="Picture 7" descr="Computer_DesktopComputerSansKeyboard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32064" y="4591050"/>
            <a:ext cx="693737" cy="84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73" name="Picture 8" descr="Rackmount_Router0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16464" y="4030663"/>
            <a:ext cx="7143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0153" name="Oval 9"/>
          <p:cNvSpPr>
            <a:spLocks noChangeArrowheads="1"/>
          </p:cNvSpPr>
          <p:nvPr/>
        </p:nvSpPr>
        <p:spPr bwMode="auto">
          <a:xfrm>
            <a:off x="7227888" y="3357564"/>
            <a:ext cx="2343150" cy="1647825"/>
          </a:xfrm>
          <a:prstGeom prst="ellipse">
            <a:avLst/>
          </a:prstGeom>
          <a:gradFill rotWithShape="1">
            <a:gsLst>
              <a:gs pos="0">
                <a:srgbClr val="F0F1FF"/>
              </a:gs>
              <a:gs pos="100000">
                <a:srgbClr val="B3C8DF"/>
              </a:gs>
            </a:gsLst>
            <a:path path="shape">
              <a:fillToRect l="50000" t="50000" r="50000" b="50000"/>
            </a:path>
          </a:gradFill>
          <a:ln w="9525">
            <a:solidFill>
              <a:srgbClr val="808080"/>
            </a:solidFill>
            <a:round/>
            <a:headEnd/>
            <a:tailEnd/>
          </a:ln>
          <a:effectLst>
            <a:outerShdw dist="35921" dir="2700000" algn="ctr" rotWithShape="0">
              <a:srgbClr val="ADADAD"/>
            </a:outerShdw>
          </a:effectLst>
        </p:spPr>
        <p:txBody>
          <a:bodyPr wrap="none" anchor="ctr"/>
          <a:lstStyle/>
          <a:p>
            <a:pPr algn="r">
              <a:defRPr/>
            </a:pPr>
            <a:endParaRPr lang="en-GB">
              <a:latin typeface="Arial Narrow" pitchFamily="34" charset="0"/>
            </a:endParaRPr>
          </a:p>
        </p:txBody>
      </p:sp>
      <p:pic>
        <p:nvPicPr>
          <p:cNvPr id="36875" name="Picture 10" descr="Server0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75114" y="2916238"/>
            <a:ext cx="731837" cy="92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0155" name="AutoShape 11"/>
          <p:cNvSpPr>
            <a:spLocks noChangeArrowheads="1"/>
          </p:cNvSpPr>
          <p:nvPr/>
        </p:nvSpPr>
        <p:spPr bwMode="auto">
          <a:xfrm>
            <a:off x="7021514" y="2506663"/>
            <a:ext cx="1252537" cy="303212"/>
          </a:xfrm>
          <a:prstGeom prst="roundRect">
            <a:avLst>
              <a:gd name="adj" fmla="val 4167"/>
            </a:avLst>
          </a:prstGeom>
          <a:solidFill>
            <a:schemeClr val="bg1"/>
          </a:solidFill>
          <a:ln w="9525">
            <a:solidFill>
              <a:srgbClr val="4D4D4D"/>
            </a:solidFill>
            <a:round/>
            <a:headEnd/>
            <a:tailEnd/>
          </a:ln>
          <a:effectLst>
            <a:outerShdw dist="35921" dir="2700000" algn="ctr" rotWithShape="0">
              <a:srgbClr val="AFAFAF"/>
            </a:outerShdw>
          </a:effectLst>
        </p:spPr>
        <p:txBody>
          <a:bodyPr anchor="ctr"/>
          <a:lstStyle/>
          <a:p>
            <a:pPr>
              <a:defRPr/>
            </a:pPr>
            <a:r>
              <a:rPr lang="en-US" sz="1600">
                <a:latin typeface="Arial Narrow" pitchFamily="34" charset="0"/>
              </a:rPr>
              <a:t>DHCP Server</a:t>
            </a:r>
          </a:p>
        </p:txBody>
      </p:sp>
      <p:sp>
        <p:nvSpPr>
          <p:cNvPr id="390156" name="AutoShape 12"/>
          <p:cNvSpPr>
            <a:spLocks noChangeArrowheads="1"/>
          </p:cNvSpPr>
          <p:nvPr/>
        </p:nvSpPr>
        <p:spPr bwMode="auto">
          <a:xfrm>
            <a:off x="2486025" y="5484813"/>
            <a:ext cx="711200" cy="279400"/>
          </a:xfrm>
          <a:prstGeom prst="roundRect">
            <a:avLst>
              <a:gd name="adj" fmla="val 4167"/>
            </a:avLst>
          </a:prstGeom>
          <a:solidFill>
            <a:schemeClr val="bg1"/>
          </a:solidFill>
          <a:ln w="9525">
            <a:solidFill>
              <a:srgbClr val="4D4D4D"/>
            </a:solidFill>
            <a:round/>
            <a:headEnd/>
            <a:tailEnd/>
          </a:ln>
          <a:effectLst>
            <a:outerShdw dist="35921" dir="2700000" algn="ctr" rotWithShape="0">
              <a:srgbClr val="AFAFAF"/>
            </a:outerShdw>
          </a:effectLst>
        </p:spPr>
        <p:txBody>
          <a:bodyPr anchor="ctr"/>
          <a:lstStyle/>
          <a:p>
            <a:pPr>
              <a:defRPr/>
            </a:pPr>
            <a:r>
              <a:rPr lang="en-US" sz="1600">
                <a:latin typeface="Arial Narrow" pitchFamily="34" charset="0"/>
              </a:rPr>
              <a:t>Client</a:t>
            </a:r>
          </a:p>
        </p:txBody>
      </p:sp>
      <p:pic>
        <p:nvPicPr>
          <p:cNvPr id="36878" name="Picture 13" descr="Server0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245350" y="2916238"/>
            <a:ext cx="731838" cy="92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0158" name="AutoShape 14"/>
          <p:cNvSpPr>
            <a:spLocks noChangeArrowheads="1"/>
          </p:cNvSpPr>
          <p:nvPr/>
        </p:nvSpPr>
        <p:spPr bwMode="auto">
          <a:xfrm>
            <a:off x="3556000" y="2506663"/>
            <a:ext cx="1689100" cy="303212"/>
          </a:xfrm>
          <a:prstGeom prst="roundRect">
            <a:avLst>
              <a:gd name="adj" fmla="val 4167"/>
            </a:avLst>
          </a:prstGeom>
          <a:solidFill>
            <a:schemeClr val="bg1"/>
          </a:solidFill>
          <a:ln w="9525" algn="ctr">
            <a:solidFill>
              <a:srgbClr val="4D4D4D"/>
            </a:solidFill>
            <a:round/>
            <a:headEnd/>
            <a:tailEnd/>
          </a:ln>
          <a:effectLst>
            <a:outerShdw dist="35921" dir="2700000" algn="ctr" rotWithShape="0">
              <a:srgbClr val="AFAFAF"/>
            </a:outerShdw>
          </a:effectLst>
        </p:spPr>
        <p:txBody>
          <a:bodyPr anchor="ctr"/>
          <a:lstStyle/>
          <a:p>
            <a:pPr>
              <a:defRPr/>
            </a:pPr>
            <a:r>
              <a:rPr lang="en-US" sz="1600">
                <a:latin typeface="Arial Narrow" pitchFamily="34" charset="0"/>
              </a:rPr>
              <a:t>DHCP Relay Agent</a:t>
            </a:r>
          </a:p>
        </p:txBody>
      </p:sp>
      <p:pic>
        <p:nvPicPr>
          <p:cNvPr id="36880" name="Picture 15" descr="Computer_DesktopComputerSansKeyboard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30675" y="4591050"/>
            <a:ext cx="693738" cy="84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0160" name="AutoShape 16"/>
          <p:cNvSpPr>
            <a:spLocks noChangeArrowheads="1"/>
          </p:cNvSpPr>
          <p:nvPr/>
        </p:nvSpPr>
        <p:spPr bwMode="auto">
          <a:xfrm>
            <a:off x="4084638" y="5484813"/>
            <a:ext cx="711200" cy="279400"/>
          </a:xfrm>
          <a:prstGeom prst="roundRect">
            <a:avLst>
              <a:gd name="adj" fmla="val 4167"/>
            </a:avLst>
          </a:prstGeom>
          <a:solidFill>
            <a:schemeClr val="bg1"/>
          </a:solidFill>
          <a:ln w="9525">
            <a:solidFill>
              <a:srgbClr val="4D4D4D"/>
            </a:solidFill>
            <a:round/>
            <a:headEnd/>
            <a:tailEnd/>
          </a:ln>
          <a:effectLst>
            <a:outerShdw dist="35921" dir="2700000" algn="ctr" rotWithShape="0">
              <a:srgbClr val="AFAFAF"/>
            </a:outerShdw>
          </a:effectLst>
        </p:spPr>
        <p:txBody>
          <a:bodyPr anchor="ctr"/>
          <a:lstStyle/>
          <a:p>
            <a:pPr>
              <a:defRPr/>
            </a:pPr>
            <a:r>
              <a:rPr lang="en-US" sz="1600">
                <a:latin typeface="Arial Narrow" pitchFamily="34" charset="0"/>
              </a:rPr>
              <a:t>Client</a:t>
            </a:r>
          </a:p>
        </p:txBody>
      </p:sp>
      <p:pic>
        <p:nvPicPr>
          <p:cNvPr id="36882" name="Picture 17" descr="Computer_DesktopComputerSansKeyboard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45350" y="4591050"/>
            <a:ext cx="693738" cy="84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0162" name="AutoShape 18"/>
          <p:cNvSpPr>
            <a:spLocks noChangeArrowheads="1"/>
          </p:cNvSpPr>
          <p:nvPr/>
        </p:nvSpPr>
        <p:spPr bwMode="auto">
          <a:xfrm>
            <a:off x="7199313" y="5484813"/>
            <a:ext cx="711200" cy="279400"/>
          </a:xfrm>
          <a:prstGeom prst="roundRect">
            <a:avLst>
              <a:gd name="adj" fmla="val 4167"/>
            </a:avLst>
          </a:prstGeom>
          <a:solidFill>
            <a:schemeClr val="bg1"/>
          </a:solidFill>
          <a:ln w="9525">
            <a:solidFill>
              <a:srgbClr val="4D4D4D"/>
            </a:solidFill>
            <a:round/>
            <a:headEnd/>
            <a:tailEnd/>
          </a:ln>
          <a:effectLst>
            <a:outerShdw dist="35921" dir="2700000" algn="ctr" rotWithShape="0">
              <a:srgbClr val="AFAFAF"/>
            </a:outerShdw>
          </a:effectLst>
        </p:spPr>
        <p:txBody>
          <a:bodyPr anchor="ctr"/>
          <a:lstStyle/>
          <a:p>
            <a:pPr>
              <a:defRPr/>
            </a:pPr>
            <a:r>
              <a:rPr lang="en-US" sz="1600">
                <a:latin typeface="Arial Narrow" pitchFamily="34" charset="0"/>
              </a:rPr>
              <a:t>Client</a:t>
            </a:r>
          </a:p>
        </p:txBody>
      </p:sp>
      <p:pic>
        <p:nvPicPr>
          <p:cNvPr id="36884" name="Picture 19" descr="Computer_DesktopComputerSansKeyboard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43964" y="4591050"/>
            <a:ext cx="693737" cy="84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0164" name="AutoShape 20"/>
          <p:cNvSpPr>
            <a:spLocks noChangeArrowheads="1"/>
          </p:cNvSpPr>
          <p:nvPr/>
        </p:nvSpPr>
        <p:spPr bwMode="auto">
          <a:xfrm>
            <a:off x="8797925" y="5484813"/>
            <a:ext cx="711200" cy="279400"/>
          </a:xfrm>
          <a:prstGeom prst="roundRect">
            <a:avLst>
              <a:gd name="adj" fmla="val 4167"/>
            </a:avLst>
          </a:prstGeom>
          <a:solidFill>
            <a:schemeClr val="bg1"/>
          </a:solidFill>
          <a:ln w="9525">
            <a:solidFill>
              <a:srgbClr val="4D4D4D"/>
            </a:solidFill>
            <a:round/>
            <a:headEnd/>
            <a:tailEnd/>
          </a:ln>
          <a:effectLst>
            <a:outerShdw dist="35921" dir="2700000" algn="ctr" rotWithShape="0">
              <a:srgbClr val="AFAFAF"/>
            </a:outerShdw>
          </a:effectLst>
        </p:spPr>
        <p:txBody>
          <a:bodyPr anchor="ctr"/>
          <a:lstStyle/>
          <a:p>
            <a:pPr>
              <a:defRPr/>
            </a:pPr>
            <a:r>
              <a:rPr lang="en-US" sz="1600">
                <a:latin typeface="Arial Narrow" pitchFamily="34" charset="0"/>
              </a:rPr>
              <a:t>Client</a:t>
            </a:r>
          </a:p>
        </p:txBody>
      </p:sp>
      <p:sp>
        <p:nvSpPr>
          <p:cNvPr id="390165" name="AutoShape 21"/>
          <p:cNvSpPr>
            <a:spLocks noChangeArrowheads="1"/>
          </p:cNvSpPr>
          <p:nvPr/>
        </p:nvSpPr>
        <p:spPr bwMode="auto">
          <a:xfrm>
            <a:off x="5345114" y="4494213"/>
            <a:ext cx="1381125" cy="690562"/>
          </a:xfrm>
          <a:prstGeom prst="roundRect">
            <a:avLst>
              <a:gd name="adj" fmla="val 4167"/>
            </a:avLst>
          </a:prstGeom>
          <a:solidFill>
            <a:schemeClr val="bg1"/>
          </a:solidFill>
          <a:ln w="9525">
            <a:solidFill>
              <a:srgbClr val="4D4D4D"/>
            </a:solidFill>
            <a:round/>
            <a:headEnd/>
            <a:tailEnd/>
          </a:ln>
          <a:effectLst>
            <a:outerShdw dist="35921" dir="2700000" algn="ctr" rotWithShape="0">
              <a:srgbClr val="AFAFAF"/>
            </a:outerShdw>
          </a:effectLst>
        </p:spPr>
        <p:txBody>
          <a:bodyPr anchor="ctr"/>
          <a:lstStyle/>
          <a:p>
            <a:pPr>
              <a:lnSpc>
                <a:spcPct val="85000"/>
              </a:lnSpc>
              <a:defRPr/>
            </a:pPr>
            <a:r>
              <a:rPr lang="en-US" sz="1600">
                <a:latin typeface="Arial Narrow" pitchFamily="34" charset="0"/>
              </a:rPr>
              <a:t>Routers</a:t>
            </a:r>
          </a:p>
          <a:p>
            <a:pPr>
              <a:lnSpc>
                <a:spcPct val="85000"/>
              </a:lnSpc>
              <a:defRPr/>
            </a:pPr>
            <a:r>
              <a:rPr lang="en-US" sz="1600">
                <a:latin typeface="Arial Narrow" pitchFamily="34" charset="0"/>
              </a:rPr>
              <a:t>Non-RFC 1542 Compliant</a:t>
            </a:r>
          </a:p>
        </p:txBody>
      </p:sp>
      <p:sp>
        <p:nvSpPr>
          <p:cNvPr id="390166" name="AutoShape 22"/>
          <p:cNvSpPr>
            <a:spLocks noChangeArrowheads="1"/>
          </p:cNvSpPr>
          <p:nvPr/>
        </p:nvSpPr>
        <p:spPr bwMode="auto">
          <a:xfrm>
            <a:off x="4860925" y="3038476"/>
            <a:ext cx="2357438" cy="385763"/>
          </a:xfrm>
          <a:prstGeom prst="leftRightArrow">
            <a:avLst>
              <a:gd name="adj1" fmla="val 66519"/>
              <a:gd name="adj2" fmla="val 60489"/>
            </a:avLst>
          </a:prstGeom>
          <a:solidFill>
            <a:srgbClr val="FF0000">
              <a:alpha val="75000"/>
            </a:srgbClr>
          </a:solidFill>
          <a:ln w="9525" algn="ctr">
            <a:noFill/>
            <a:miter lim="800000"/>
            <a:headEnd/>
            <a:tailEnd/>
          </a:ln>
          <a:effectLst/>
        </p:spPr>
        <p:txBody>
          <a:bodyPr wrap="none" anchor="ctr"/>
          <a:lstStyle/>
          <a:p>
            <a:pPr>
              <a:defRPr/>
            </a:pPr>
            <a:r>
              <a:rPr lang="en-US">
                <a:effectLst>
                  <a:outerShdw blurRad="38100" dist="38100" dir="2700000" algn="tl">
                    <a:srgbClr val="000000"/>
                  </a:outerShdw>
                </a:effectLst>
                <a:latin typeface="Arial Narrow" pitchFamily="34" charset="0"/>
              </a:rPr>
              <a:t>Unicast</a:t>
            </a:r>
          </a:p>
        </p:txBody>
      </p:sp>
      <p:sp>
        <p:nvSpPr>
          <p:cNvPr id="36888" name="Text Box 23"/>
          <p:cNvSpPr txBox="1">
            <a:spLocks noChangeArrowheads="1"/>
          </p:cNvSpPr>
          <p:nvPr/>
        </p:nvSpPr>
        <p:spPr bwMode="auto">
          <a:xfrm>
            <a:off x="3071814" y="3722688"/>
            <a:ext cx="1101725"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a:solidFill>
                  <a:srgbClr val="CC0000"/>
                </a:solidFill>
                <a:latin typeface="Arial Narrow" panose="020B0606020202030204" pitchFamily="34" charset="0"/>
              </a:rPr>
              <a:t>Broadcast</a:t>
            </a:r>
          </a:p>
        </p:txBody>
      </p:sp>
      <p:sp>
        <p:nvSpPr>
          <p:cNvPr id="36889" name="Text Box 24"/>
          <p:cNvSpPr txBox="1">
            <a:spLocks noChangeArrowheads="1"/>
          </p:cNvSpPr>
          <p:nvPr/>
        </p:nvSpPr>
        <p:spPr bwMode="auto">
          <a:xfrm>
            <a:off x="2538414" y="4084638"/>
            <a:ext cx="1006475"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a:latin typeface="Arial Narrow" panose="020B0606020202030204" pitchFamily="34" charset="0"/>
              </a:rPr>
              <a:t>Subnet A</a:t>
            </a:r>
          </a:p>
        </p:txBody>
      </p:sp>
      <p:sp>
        <p:nvSpPr>
          <p:cNvPr id="36890" name="Text Box 25"/>
          <p:cNvSpPr txBox="1">
            <a:spLocks noChangeArrowheads="1"/>
          </p:cNvSpPr>
          <p:nvPr/>
        </p:nvSpPr>
        <p:spPr bwMode="auto">
          <a:xfrm>
            <a:off x="8553451" y="4084638"/>
            <a:ext cx="1006475"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a:latin typeface="Arial Narrow" panose="020B0606020202030204" pitchFamily="34" charset="0"/>
              </a:rPr>
              <a:t>Subnet B</a:t>
            </a:r>
          </a:p>
        </p:txBody>
      </p:sp>
      <p:sp>
        <p:nvSpPr>
          <p:cNvPr id="36891" name="Text Box 26"/>
          <p:cNvSpPr txBox="1">
            <a:spLocks noChangeArrowheads="1"/>
          </p:cNvSpPr>
          <p:nvPr/>
        </p:nvSpPr>
        <p:spPr bwMode="auto">
          <a:xfrm>
            <a:off x="7875589" y="3722688"/>
            <a:ext cx="1101725"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a:solidFill>
                  <a:srgbClr val="CC0000"/>
                </a:solidFill>
                <a:latin typeface="Arial Narrow" panose="020B0606020202030204" pitchFamily="34" charset="0"/>
              </a:rPr>
              <a:t>Broadcast</a:t>
            </a:r>
          </a:p>
        </p:txBody>
      </p:sp>
      <p:sp>
        <p:nvSpPr>
          <p:cNvPr id="390171" name="Oval 27"/>
          <p:cNvSpPr>
            <a:spLocks noChangeArrowheads="1"/>
          </p:cNvSpPr>
          <p:nvPr/>
        </p:nvSpPr>
        <p:spPr bwMode="auto">
          <a:xfrm>
            <a:off x="4222750" y="3667125"/>
            <a:ext cx="488950" cy="488950"/>
          </a:xfrm>
          <a:prstGeom prst="ellipse">
            <a:avLst/>
          </a:prstGeom>
          <a:solidFill>
            <a:srgbClr val="FF0000">
              <a:alpha val="50195"/>
            </a:srgbClr>
          </a:solidFill>
          <a:ln w="25400" algn="ctr">
            <a:solidFill>
              <a:schemeClr val="bg1"/>
            </a:solidFill>
            <a:round/>
            <a:headEnd/>
            <a:tailEnd/>
          </a:ln>
        </p:spPr>
        <p:txBody>
          <a:bodyPr wrap="none"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US" altLang="en-US"/>
          </a:p>
        </p:txBody>
      </p:sp>
      <p:sp>
        <p:nvSpPr>
          <p:cNvPr id="390172" name="Oval 28"/>
          <p:cNvSpPr>
            <a:spLocks noChangeArrowheads="1"/>
          </p:cNvSpPr>
          <p:nvPr/>
        </p:nvSpPr>
        <p:spPr bwMode="auto">
          <a:xfrm>
            <a:off x="4305301" y="3749676"/>
            <a:ext cx="322263" cy="322263"/>
          </a:xfrm>
          <a:prstGeom prst="ellipse">
            <a:avLst/>
          </a:prstGeom>
          <a:solidFill>
            <a:srgbClr val="FF0000">
              <a:alpha val="50195"/>
            </a:srgbClr>
          </a:solidFill>
          <a:ln w="25400" algn="ctr">
            <a:solidFill>
              <a:schemeClr val="bg1"/>
            </a:solidFill>
            <a:round/>
            <a:headEnd/>
            <a:tailEnd/>
          </a:ln>
        </p:spPr>
        <p:txBody>
          <a:bodyPr wrap="none"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US" altLang="en-US"/>
          </a:p>
        </p:txBody>
      </p:sp>
      <p:sp>
        <p:nvSpPr>
          <p:cNvPr id="390173" name="Oval 29"/>
          <p:cNvSpPr>
            <a:spLocks noChangeArrowheads="1"/>
          </p:cNvSpPr>
          <p:nvPr/>
        </p:nvSpPr>
        <p:spPr bwMode="auto">
          <a:xfrm>
            <a:off x="4383089" y="3827464"/>
            <a:ext cx="168275" cy="168275"/>
          </a:xfrm>
          <a:prstGeom prst="ellipse">
            <a:avLst/>
          </a:prstGeom>
          <a:solidFill>
            <a:srgbClr val="FF0000">
              <a:alpha val="50195"/>
            </a:srgbClr>
          </a:solidFill>
          <a:ln w="25400" algn="ctr">
            <a:solidFill>
              <a:schemeClr val="bg1"/>
            </a:solidFill>
            <a:round/>
            <a:headEnd/>
            <a:tailEnd/>
          </a:ln>
        </p:spPr>
        <p:txBody>
          <a:bodyPr wrap="none"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US" altLang="en-US"/>
          </a:p>
        </p:txBody>
      </p:sp>
      <p:sp>
        <p:nvSpPr>
          <p:cNvPr id="390174" name="Oval 30"/>
          <p:cNvSpPr>
            <a:spLocks noChangeArrowheads="1"/>
          </p:cNvSpPr>
          <p:nvPr/>
        </p:nvSpPr>
        <p:spPr bwMode="auto">
          <a:xfrm>
            <a:off x="7300913" y="3667125"/>
            <a:ext cx="488950" cy="488950"/>
          </a:xfrm>
          <a:prstGeom prst="ellipse">
            <a:avLst/>
          </a:prstGeom>
          <a:solidFill>
            <a:srgbClr val="FF0000">
              <a:alpha val="50195"/>
            </a:srgbClr>
          </a:solidFill>
          <a:ln w="25400" algn="ctr">
            <a:solidFill>
              <a:schemeClr val="bg1"/>
            </a:solidFill>
            <a:round/>
            <a:headEnd/>
            <a:tailEnd/>
          </a:ln>
        </p:spPr>
        <p:txBody>
          <a:bodyPr wrap="none"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US" altLang="en-US"/>
          </a:p>
        </p:txBody>
      </p:sp>
      <p:sp>
        <p:nvSpPr>
          <p:cNvPr id="390175" name="Oval 31"/>
          <p:cNvSpPr>
            <a:spLocks noChangeArrowheads="1"/>
          </p:cNvSpPr>
          <p:nvPr/>
        </p:nvSpPr>
        <p:spPr bwMode="auto">
          <a:xfrm>
            <a:off x="7383463" y="3749676"/>
            <a:ext cx="322262" cy="322263"/>
          </a:xfrm>
          <a:prstGeom prst="ellipse">
            <a:avLst/>
          </a:prstGeom>
          <a:solidFill>
            <a:srgbClr val="FF0000">
              <a:alpha val="50195"/>
            </a:srgbClr>
          </a:solidFill>
          <a:ln w="25400" algn="ctr">
            <a:solidFill>
              <a:schemeClr val="bg1"/>
            </a:solidFill>
            <a:round/>
            <a:headEnd/>
            <a:tailEnd/>
          </a:ln>
        </p:spPr>
        <p:txBody>
          <a:bodyPr wrap="none"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US" altLang="en-US"/>
          </a:p>
        </p:txBody>
      </p:sp>
      <p:sp>
        <p:nvSpPr>
          <p:cNvPr id="390176" name="Oval 32"/>
          <p:cNvSpPr>
            <a:spLocks noChangeArrowheads="1"/>
          </p:cNvSpPr>
          <p:nvPr/>
        </p:nvSpPr>
        <p:spPr bwMode="auto">
          <a:xfrm>
            <a:off x="7461251" y="3827464"/>
            <a:ext cx="168275" cy="168275"/>
          </a:xfrm>
          <a:prstGeom prst="ellipse">
            <a:avLst/>
          </a:prstGeom>
          <a:solidFill>
            <a:srgbClr val="FF0000">
              <a:alpha val="50195"/>
            </a:srgbClr>
          </a:solidFill>
          <a:ln w="25400" algn="ctr">
            <a:solidFill>
              <a:schemeClr val="bg1"/>
            </a:solidFill>
            <a:round/>
            <a:headEnd/>
            <a:tailEnd/>
          </a:ln>
        </p:spPr>
        <p:txBody>
          <a:bodyPr wrap="none"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US" altLang="en-US"/>
          </a:p>
        </p:txBody>
      </p:sp>
      <p:pic>
        <p:nvPicPr>
          <p:cNvPr id="36898" name="Picture 33" descr="Rackmount_Router0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40514" y="4040188"/>
            <a:ext cx="7143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7906738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90173"/>
                                        </p:tgtEl>
                                        <p:attrNameLst>
                                          <p:attrName>style.visibility</p:attrName>
                                        </p:attrNameLst>
                                      </p:cBhvr>
                                      <p:to>
                                        <p:strVal val="visible"/>
                                      </p:to>
                                    </p:set>
                                  </p:childTnLst>
                                </p:cTn>
                              </p:par>
                            </p:childTnLst>
                          </p:cTn>
                        </p:par>
                        <p:par>
                          <p:cTn id="7" fill="hold" nodeType="afterGroup">
                            <p:stCondLst>
                              <p:cond delay="500"/>
                            </p:stCondLst>
                            <p:childTnLst>
                              <p:par>
                                <p:cTn id="8" presetID="1" presetClass="entr" presetSubtype="0" fill="hold" grpId="0" nodeType="afterEffect">
                                  <p:stCondLst>
                                    <p:cond delay="0"/>
                                  </p:stCondLst>
                                  <p:childTnLst>
                                    <p:set>
                                      <p:cBhvr>
                                        <p:cTn id="9" dur="1" fill="hold">
                                          <p:stCondLst>
                                            <p:cond delay="499"/>
                                          </p:stCondLst>
                                        </p:cTn>
                                        <p:tgtEl>
                                          <p:spTgt spid="390172"/>
                                        </p:tgtEl>
                                        <p:attrNameLst>
                                          <p:attrName>style.visibility</p:attrName>
                                        </p:attrNameLst>
                                      </p:cBhvr>
                                      <p:to>
                                        <p:strVal val="visible"/>
                                      </p:to>
                                    </p:set>
                                  </p:childTnLst>
                                </p:cTn>
                              </p:par>
                            </p:childTnLst>
                          </p:cTn>
                        </p:par>
                        <p:par>
                          <p:cTn id="10" fill="hold" nodeType="afterGroup">
                            <p:stCondLst>
                              <p:cond delay="1000"/>
                            </p:stCondLst>
                            <p:childTnLst>
                              <p:par>
                                <p:cTn id="11" presetID="1" presetClass="entr" presetSubtype="0" fill="hold" grpId="0" nodeType="afterEffect">
                                  <p:stCondLst>
                                    <p:cond delay="0"/>
                                  </p:stCondLst>
                                  <p:childTnLst>
                                    <p:set>
                                      <p:cBhvr>
                                        <p:cTn id="12" dur="1" fill="hold">
                                          <p:stCondLst>
                                            <p:cond delay="499"/>
                                          </p:stCondLst>
                                        </p:cTn>
                                        <p:tgtEl>
                                          <p:spTgt spid="390171"/>
                                        </p:tgtEl>
                                        <p:attrNameLst>
                                          <p:attrName>style.visibility</p:attrName>
                                        </p:attrNameLst>
                                      </p:cBhvr>
                                      <p:to>
                                        <p:strVal val="visible"/>
                                      </p:to>
                                    </p:set>
                                  </p:childTnLst>
                                </p:cTn>
                              </p:par>
                            </p:childTnLst>
                          </p:cTn>
                        </p:par>
                        <p:par>
                          <p:cTn id="13" fill="hold" nodeType="afterGroup">
                            <p:stCondLst>
                              <p:cond delay="1500"/>
                            </p:stCondLst>
                            <p:childTnLst>
                              <p:par>
                                <p:cTn id="14" presetID="1" presetClass="entr" presetSubtype="0" fill="hold" grpId="0" nodeType="afterEffect">
                                  <p:stCondLst>
                                    <p:cond delay="0"/>
                                  </p:stCondLst>
                                  <p:childTnLst>
                                    <p:set>
                                      <p:cBhvr>
                                        <p:cTn id="15" dur="1" fill="hold">
                                          <p:stCondLst>
                                            <p:cond delay="499"/>
                                          </p:stCondLst>
                                        </p:cTn>
                                        <p:tgtEl>
                                          <p:spTgt spid="390176"/>
                                        </p:tgtEl>
                                        <p:attrNameLst>
                                          <p:attrName>style.visibility</p:attrName>
                                        </p:attrNameLst>
                                      </p:cBhvr>
                                      <p:to>
                                        <p:strVal val="visible"/>
                                      </p:to>
                                    </p:set>
                                  </p:childTnLst>
                                </p:cTn>
                              </p:par>
                            </p:childTnLst>
                          </p:cTn>
                        </p:par>
                        <p:par>
                          <p:cTn id="16" fill="hold" nodeType="afterGroup">
                            <p:stCondLst>
                              <p:cond delay="2000"/>
                            </p:stCondLst>
                            <p:childTnLst>
                              <p:par>
                                <p:cTn id="17" presetID="1" presetClass="entr" presetSubtype="0" fill="hold" grpId="0" nodeType="afterEffect">
                                  <p:stCondLst>
                                    <p:cond delay="0"/>
                                  </p:stCondLst>
                                  <p:childTnLst>
                                    <p:set>
                                      <p:cBhvr>
                                        <p:cTn id="18" dur="1" fill="hold">
                                          <p:stCondLst>
                                            <p:cond delay="499"/>
                                          </p:stCondLst>
                                        </p:cTn>
                                        <p:tgtEl>
                                          <p:spTgt spid="390175"/>
                                        </p:tgtEl>
                                        <p:attrNameLst>
                                          <p:attrName>style.visibility</p:attrName>
                                        </p:attrNameLst>
                                      </p:cBhvr>
                                      <p:to>
                                        <p:strVal val="visible"/>
                                      </p:to>
                                    </p:set>
                                  </p:childTnLst>
                                </p:cTn>
                              </p:par>
                            </p:childTnLst>
                          </p:cTn>
                        </p:par>
                        <p:par>
                          <p:cTn id="19" fill="hold" nodeType="afterGroup">
                            <p:stCondLst>
                              <p:cond delay="2500"/>
                            </p:stCondLst>
                            <p:childTnLst>
                              <p:par>
                                <p:cTn id="20" presetID="1" presetClass="entr" presetSubtype="0" fill="hold" grpId="0" nodeType="afterEffect">
                                  <p:stCondLst>
                                    <p:cond delay="0"/>
                                  </p:stCondLst>
                                  <p:childTnLst>
                                    <p:set>
                                      <p:cBhvr>
                                        <p:cTn id="21" dur="1" fill="hold">
                                          <p:stCondLst>
                                            <p:cond delay="499"/>
                                          </p:stCondLst>
                                        </p:cTn>
                                        <p:tgtEl>
                                          <p:spTgt spid="39017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0171" grpId="0" animBg="1"/>
      <p:bldP spid="390172" grpId="0" animBg="1"/>
      <p:bldP spid="390173" grpId="0" animBg="1"/>
      <p:bldP spid="390174" grpId="0" animBg="1"/>
      <p:bldP spid="390175" grpId="0" animBg="1"/>
      <p:bldP spid="39017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Footer Placeholder 3"/>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b="0" smtClean="0"/>
              <a:t>NS&amp;WT</a:t>
            </a:r>
          </a:p>
        </p:txBody>
      </p:sp>
      <p:sp>
        <p:nvSpPr>
          <p:cNvPr id="37891" name="Rectangle 2"/>
          <p:cNvSpPr>
            <a:spLocks noGrp="1" noChangeArrowheads="1"/>
          </p:cNvSpPr>
          <p:nvPr>
            <p:ph type="title"/>
          </p:nvPr>
        </p:nvSpPr>
        <p:spPr/>
        <p:txBody>
          <a:bodyPr/>
          <a:lstStyle/>
          <a:p>
            <a:r>
              <a:rPr lang="en-US" altLang="en-US" smtClean="0"/>
              <a:t>How a DHCP Relay Agent Works</a:t>
            </a:r>
          </a:p>
        </p:txBody>
      </p:sp>
      <p:sp>
        <p:nvSpPr>
          <p:cNvPr id="392195" name="Line 3"/>
          <p:cNvSpPr>
            <a:spLocks noChangeShapeType="1"/>
          </p:cNvSpPr>
          <p:nvPr/>
        </p:nvSpPr>
        <p:spPr bwMode="auto">
          <a:xfrm>
            <a:off x="5008564" y="1500188"/>
            <a:ext cx="2236787" cy="0"/>
          </a:xfrm>
          <a:prstGeom prst="line">
            <a:avLst/>
          </a:prstGeom>
          <a:noFill/>
          <a:ln w="38100">
            <a:solidFill>
              <a:srgbClr val="CC0000"/>
            </a:solidFill>
            <a:round/>
            <a:headEnd/>
            <a:tailEnd type="triangle" w="med" len="med"/>
          </a:ln>
          <a:extLst>
            <a:ext uri="{909E8E84-426E-40DD-AFC4-6F175D3DCCD1}">
              <a14:hiddenFill xmlns:a14="http://schemas.microsoft.com/office/drawing/2010/main">
                <a:noFill/>
              </a14:hiddenFill>
            </a:ext>
          </a:extLst>
        </p:spPr>
        <p:txBody>
          <a:bodyPr anchor="ctr"/>
          <a:lstStyle/>
          <a:p>
            <a:endParaRPr lang="en-GB"/>
          </a:p>
        </p:txBody>
      </p:sp>
      <p:sp>
        <p:nvSpPr>
          <p:cNvPr id="392196" name="Line 4"/>
          <p:cNvSpPr>
            <a:spLocks noChangeShapeType="1"/>
          </p:cNvSpPr>
          <p:nvPr/>
        </p:nvSpPr>
        <p:spPr bwMode="auto">
          <a:xfrm flipH="1">
            <a:off x="4918075" y="1706563"/>
            <a:ext cx="2236788" cy="0"/>
          </a:xfrm>
          <a:prstGeom prst="line">
            <a:avLst/>
          </a:prstGeom>
          <a:noFill/>
          <a:ln w="38100">
            <a:solidFill>
              <a:srgbClr val="CC0000"/>
            </a:solidFill>
            <a:round/>
            <a:headEnd/>
            <a:tailEnd type="triangle" w="med" len="med"/>
          </a:ln>
          <a:extLst>
            <a:ext uri="{909E8E84-426E-40DD-AFC4-6F175D3DCCD1}">
              <a14:hiddenFill xmlns:a14="http://schemas.microsoft.com/office/drawing/2010/main">
                <a:noFill/>
              </a14:hiddenFill>
            </a:ext>
          </a:extLst>
        </p:spPr>
        <p:txBody>
          <a:bodyPr anchor="ctr"/>
          <a:lstStyle/>
          <a:p>
            <a:endParaRPr lang="en-GB"/>
          </a:p>
        </p:txBody>
      </p:sp>
      <p:sp>
        <p:nvSpPr>
          <p:cNvPr id="392197" name="AutoShape 5"/>
          <p:cNvSpPr>
            <a:spLocks noChangeArrowheads="1"/>
          </p:cNvSpPr>
          <p:nvPr/>
        </p:nvSpPr>
        <p:spPr bwMode="auto">
          <a:xfrm>
            <a:off x="5230814" y="2716214"/>
            <a:ext cx="1895475" cy="536575"/>
          </a:xfrm>
          <a:prstGeom prst="roundRect">
            <a:avLst>
              <a:gd name="adj" fmla="val 4167"/>
            </a:avLst>
          </a:prstGeom>
          <a:solidFill>
            <a:schemeClr val="bg1"/>
          </a:solidFill>
          <a:ln w="9525">
            <a:solidFill>
              <a:srgbClr val="4D4D4D"/>
            </a:solidFill>
            <a:round/>
            <a:headEnd/>
            <a:tailEnd/>
          </a:ln>
          <a:effectLst>
            <a:outerShdw dist="35921" dir="2700000" algn="ctr" rotWithShape="0">
              <a:srgbClr val="AFAFAF"/>
            </a:outerShdw>
          </a:effectLst>
        </p:spPr>
        <p:txBody>
          <a:bodyPr wrap="none" anchor="ctr"/>
          <a:lstStyle/>
          <a:p>
            <a:pPr>
              <a:lnSpc>
                <a:spcPct val="95000"/>
              </a:lnSpc>
              <a:defRPr/>
            </a:pPr>
            <a:r>
              <a:rPr lang="en-US" sz="1600">
                <a:latin typeface="Arial Narrow" pitchFamily="34" charset="0"/>
              </a:rPr>
              <a:t>Router</a:t>
            </a:r>
          </a:p>
          <a:p>
            <a:pPr>
              <a:lnSpc>
                <a:spcPct val="95000"/>
              </a:lnSpc>
              <a:defRPr/>
            </a:pPr>
            <a:r>
              <a:rPr lang="en-US" sz="1400">
                <a:latin typeface="Arial Narrow" pitchFamily="34" charset="0"/>
              </a:rPr>
              <a:t>Non-RFC 1542 Compliant</a:t>
            </a:r>
          </a:p>
        </p:txBody>
      </p:sp>
      <p:sp>
        <p:nvSpPr>
          <p:cNvPr id="37895" name="Line 6"/>
          <p:cNvSpPr>
            <a:spLocks noChangeShapeType="1"/>
          </p:cNvSpPr>
          <p:nvPr/>
        </p:nvSpPr>
        <p:spPr bwMode="auto">
          <a:xfrm>
            <a:off x="4886326" y="2336800"/>
            <a:ext cx="2486025" cy="0"/>
          </a:xfrm>
          <a:prstGeom prst="line">
            <a:avLst/>
          </a:prstGeom>
          <a:noFill/>
          <a:ln w="57150">
            <a:solidFill>
              <a:srgbClr val="808080"/>
            </a:solidFill>
            <a:prstDash val="sysDot"/>
            <a:round/>
            <a:headEnd/>
            <a:tailEnd/>
          </a:ln>
          <a:extLst>
            <a:ext uri="{909E8E84-426E-40DD-AFC4-6F175D3DCCD1}">
              <a14:hiddenFill xmlns:a14="http://schemas.microsoft.com/office/drawing/2010/main">
                <a:noFill/>
              </a14:hiddenFill>
            </a:ext>
          </a:extLst>
        </p:spPr>
        <p:txBody>
          <a:bodyPr/>
          <a:lstStyle/>
          <a:p>
            <a:endParaRPr lang="en-GB"/>
          </a:p>
        </p:txBody>
      </p:sp>
      <p:sp>
        <p:nvSpPr>
          <p:cNvPr id="392199" name="Oval 7"/>
          <p:cNvSpPr>
            <a:spLocks noChangeArrowheads="1"/>
          </p:cNvSpPr>
          <p:nvPr/>
        </p:nvSpPr>
        <p:spPr bwMode="auto">
          <a:xfrm>
            <a:off x="2719388" y="1584325"/>
            <a:ext cx="2343150" cy="1557338"/>
          </a:xfrm>
          <a:prstGeom prst="ellipse">
            <a:avLst/>
          </a:prstGeom>
          <a:gradFill rotWithShape="1">
            <a:gsLst>
              <a:gs pos="0">
                <a:srgbClr val="F0F1FF"/>
              </a:gs>
              <a:gs pos="100000">
                <a:srgbClr val="B3C8DF"/>
              </a:gs>
            </a:gsLst>
            <a:path path="shape">
              <a:fillToRect l="50000" t="50000" r="50000" b="50000"/>
            </a:path>
          </a:gradFill>
          <a:ln w="9525">
            <a:solidFill>
              <a:srgbClr val="808080"/>
            </a:solidFill>
            <a:round/>
            <a:headEnd/>
            <a:tailEnd/>
          </a:ln>
          <a:effectLst>
            <a:outerShdw dist="35921" dir="2700000" algn="ctr" rotWithShape="0">
              <a:srgbClr val="ADADAD"/>
            </a:outerShdw>
          </a:effectLst>
        </p:spPr>
        <p:txBody>
          <a:bodyPr wrap="none" anchor="ctr"/>
          <a:lstStyle/>
          <a:p>
            <a:pPr algn="l">
              <a:defRPr/>
            </a:pPr>
            <a:endParaRPr lang="en-GB">
              <a:latin typeface="Arial Narrow" pitchFamily="34" charset="0"/>
            </a:endParaRPr>
          </a:p>
        </p:txBody>
      </p:sp>
      <p:pic>
        <p:nvPicPr>
          <p:cNvPr id="37897" name="Picture 8" descr="Computer_DesktopComputerSansKeyboard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82864" y="2393950"/>
            <a:ext cx="693737" cy="84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898" name="Picture 9" descr="Rackmount_Router0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24526" y="2192339"/>
            <a:ext cx="917575" cy="587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899" name="Picture 10" descr="Server0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25914" y="1244600"/>
            <a:ext cx="731837" cy="92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2203" name="AutoShape 11"/>
          <p:cNvSpPr>
            <a:spLocks noChangeArrowheads="1"/>
          </p:cNvSpPr>
          <p:nvPr/>
        </p:nvSpPr>
        <p:spPr bwMode="auto">
          <a:xfrm>
            <a:off x="2897189" y="2862263"/>
            <a:ext cx="815975" cy="279400"/>
          </a:xfrm>
          <a:prstGeom prst="roundRect">
            <a:avLst>
              <a:gd name="adj" fmla="val 4167"/>
            </a:avLst>
          </a:prstGeom>
          <a:solidFill>
            <a:schemeClr val="bg1"/>
          </a:solidFill>
          <a:ln w="9525">
            <a:solidFill>
              <a:srgbClr val="4D4D4D"/>
            </a:solidFill>
            <a:round/>
            <a:headEnd/>
            <a:tailEnd/>
          </a:ln>
          <a:effectLst>
            <a:outerShdw dist="35921" dir="2700000" algn="ctr" rotWithShape="0">
              <a:srgbClr val="AFAFAF"/>
            </a:outerShdw>
          </a:effectLst>
        </p:spPr>
        <p:txBody>
          <a:bodyPr anchor="ctr"/>
          <a:lstStyle/>
          <a:p>
            <a:pPr>
              <a:defRPr/>
            </a:pPr>
            <a:r>
              <a:rPr lang="en-US" sz="1600">
                <a:latin typeface="Arial Narrow" pitchFamily="34" charset="0"/>
              </a:rPr>
              <a:t>Client1</a:t>
            </a:r>
          </a:p>
        </p:txBody>
      </p:sp>
      <p:sp>
        <p:nvSpPr>
          <p:cNvPr id="392204" name="AutoShape 12"/>
          <p:cNvSpPr>
            <a:spLocks noChangeArrowheads="1"/>
          </p:cNvSpPr>
          <p:nvPr/>
        </p:nvSpPr>
        <p:spPr bwMode="auto">
          <a:xfrm>
            <a:off x="2460626" y="1298576"/>
            <a:ext cx="1597025" cy="303213"/>
          </a:xfrm>
          <a:prstGeom prst="roundRect">
            <a:avLst>
              <a:gd name="adj" fmla="val 4167"/>
            </a:avLst>
          </a:prstGeom>
          <a:solidFill>
            <a:schemeClr val="bg1"/>
          </a:solidFill>
          <a:ln w="9525" algn="ctr">
            <a:solidFill>
              <a:srgbClr val="4D4D4D"/>
            </a:solidFill>
            <a:round/>
            <a:headEnd/>
            <a:tailEnd/>
          </a:ln>
          <a:effectLst>
            <a:outerShdw dist="35921" dir="2700000" algn="ctr" rotWithShape="0">
              <a:srgbClr val="AFAFAF"/>
            </a:outerShdw>
          </a:effectLst>
        </p:spPr>
        <p:txBody>
          <a:bodyPr wrap="none" anchor="ctr"/>
          <a:lstStyle/>
          <a:p>
            <a:pPr>
              <a:defRPr/>
            </a:pPr>
            <a:r>
              <a:rPr lang="en-US" sz="1600">
                <a:latin typeface="Arial Narrow" pitchFamily="34" charset="0"/>
              </a:rPr>
              <a:t>DHCP Relay Agent</a:t>
            </a:r>
          </a:p>
        </p:txBody>
      </p:sp>
      <p:pic>
        <p:nvPicPr>
          <p:cNvPr id="37902" name="Picture 13" descr="Computer_DesktopComputerSansKeyboard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10064" y="2393950"/>
            <a:ext cx="693737" cy="84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2206" name="AutoShape 14"/>
          <p:cNvSpPr>
            <a:spLocks noChangeArrowheads="1"/>
          </p:cNvSpPr>
          <p:nvPr/>
        </p:nvSpPr>
        <p:spPr bwMode="auto">
          <a:xfrm>
            <a:off x="3840164" y="2682875"/>
            <a:ext cx="815975" cy="279400"/>
          </a:xfrm>
          <a:prstGeom prst="roundRect">
            <a:avLst>
              <a:gd name="adj" fmla="val 4167"/>
            </a:avLst>
          </a:prstGeom>
          <a:solidFill>
            <a:schemeClr val="bg1"/>
          </a:solidFill>
          <a:ln w="9525">
            <a:solidFill>
              <a:srgbClr val="4D4D4D"/>
            </a:solidFill>
            <a:round/>
            <a:headEnd/>
            <a:tailEnd/>
          </a:ln>
          <a:effectLst>
            <a:outerShdw dist="35921" dir="2700000" algn="ctr" rotWithShape="0">
              <a:srgbClr val="AFAFAF"/>
            </a:outerShdw>
          </a:effectLst>
        </p:spPr>
        <p:txBody>
          <a:bodyPr anchor="ctr"/>
          <a:lstStyle/>
          <a:p>
            <a:pPr>
              <a:defRPr/>
            </a:pPr>
            <a:r>
              <a:rPr lang="en-US" sz="1600">
                <a:latin typeface="Arial Narrow" pitchFamily="34" charset="0"/>
              </a:rPr>
              <a:t>Client2</a:t>
            </a:r>
          </a:p>
        </p:txBody>
      </p:sp>
      <p:sp>
        <p:nvSpPr>
          <p:cNvPr id="392207" name="Oval 15"/>
          <p:cNvSpPr>
            <a:spLocks noChangeArrowheads="1"/>
          </p:cNvSpPr>
          <p:nvPr/>
        </p:nvSpPr>
        <p:spPr bwMode="auto">
          <a:xfrm>
            <a:off x="7245350" y="1584325"/>
            <a:ext cx="2343150" cy="1557338"/>
          </a:xfrm>
          <a:prstGeom prst="ellipse">
            <a:avLst/>
          </a:prstGeom>
          <a:gradFill rotWithShape="1">
            <a:gsLst>
              <a:gs pos="0">
                <a:srgbClr val="F0F1FF"/>
              </a:gs>
              <a:gs pos="100000">
                <a:srgbClr val="B3C8DF"/>
              </a:gs>
            </a:gsLst>
            <a:path path="shape">
              <a:fillToRect l="50000" t="50000" r="50000" b="50000"/>
            </a:path>
          </a:gradFill>
          <a:ln w="9525">
            <a:solidFill>
              <a:srgbClr val="808080"/>
            </a:solidFill>
            <a:round/>
            <a:headEnd/>
            <a:tailEnd/>
          </a:ln>
          <a:effectLst>
            <a:outerShdw dist="35921" dir="2700000" algn="ctr" rotWithShape="0">
              <a:srgbClr val="ADADAD"/>
            </a:outerShdw>
          </a:effectLst>
        </p:spPr>
        <p:txBody>
          <a:bodyPr wrap="none" anchor="ctr"/>
          <a:lstStyle/>
          <a:p>
            <a:pPr algn="r">
              <a:defRPr/>
            </a:pPr>
            <a:endParaRPr lang="en-GB">
              <a:latin typeface="Arial Narrow" pitchFamily="34" charset="0"/>
            </a:endParaRPr>
          </a:p>
        </p:txBody>
      </p:sp>
      <p:sp>
        <p:nvSpPr>
          <p:cNvPr id="392208" name="AutoShape 16"/>
          <p:cNvSpPr>
            <a:spLocks noChangeArrowheads="1"/>
          </p:cNvSpPr>
          <p:nvPr/>
        </p:nvSpPr>
        <p:spPr bwMode="auto">
          <a:xfrm>
            <a:off x="8159750" y="1298576"/>
            <a:ext cx="1252538" cy="303213"/>
          </a:xfrm>
          <a:prstGeom prst="roundRect">
            <a:avLst>
              <a:gd name="adj" fmla="val 4167"/>
            </a:avLst>
          </a:prstGeom>
          <a:solidFill>
            <a:schemeClr val="bg1"/>
          </a:solidFill>
          <a:ln w="9525">
            <a:solidFill>
              <a:srgbClr val="4D4D4D"/>
            </a:solidFill>
            <a:round/>
            <a:headEnd/>
            <a:tailEnd/>
          </a:ln>
          <a:effectLst>
            <a:outerShdw dist="35921" dir="2700000" algn="ctr" rotWithShape="0">
              <a:srgbClr val="AFAFAF"/>
            </a:outerShdw>
          </a:effectLst>
        </p:spPr>
        <p:txBody>
          <a:bodyPr anchor="ctr"/>
          <a:lstStyle/>
          <a:p>
            <a:pPr>
              <a:defRPr/>
            </a:pPr>
            <a:r>
              <a:rPr lang="en-US" sz="1600">
                <a:latin typeface="Arial Narrow" pitchFamily="34" charset="0"/>
              </a:rPr>
              <a:t>DHCP Server</a:t>
            </a:r>
          </a:p>
        </p:txBody>
      </p:sp>
      <p:pic>
        <p:nvPicPr>
          <p:cNvPr id="37906" name="Picture 17" descr="Server0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78700" y="1244600"/>
            <a:ext cx="731838" cy="92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907" name="Picture 18" descr="Computer_DesktopComputerSansKeyboard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61425" y="2393950"/>
            <a:ext cx="693738" cy="84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2211" name="AutoShape 19"/>
          <p:cNvSpPr>
            <a:spLocks noChangeArrowheads="1"/>
          </p:cNvSpPr>
          <p:nvPr/>
        </p:nvSpPr>
        <p:spPr bwMode="auto">
          <a:xfrm>
            <a:off x="7989889" y="2746375"/>
            <a:ext cx="815975" cy="279400"/>
          </a:xfrm>
          <a:prstGeom prst="roundRect">
            <a:avLst>
              <a:gd name="adj" fmla="val 4167"/>
            </a:avLst>
          </a:prstGeom>
          <a:solidFill>
            <a:schemeClr val="bg1"/>
          </a:solidFill>
          <a:ln w="9525">
            <a:solidFill>
              <a:srgbClr val="4D4D4D"/>
            </a:solidFill>
            <a:round/>
            <a:headEnd/>
            <a:tailEnd/>
          </a:ln>
          <a:effectLst>
            <a:outerShdw dist="35921" dir="2700000" algn="ctr" rotWithShape="0">
              <a:srgbClr val="AFAFAF"/>
            </a:outerShdw>
          </a:effectLst>
        </p:spPr>
        <p:txBody>
          <a:bodyPr anchor="ctr"/>
          <a:lstStyle/>
          <a:p>
            <a:pPr>
              <a:defRPr/>
            </a:pPr>
            <a:r>
              <a:rPr lang="en-US" sz="1600">
                <a:latin typeface="Arial Narrow" pitchFamily="34" charset="0"/>
              </a:rPr>
              <a:t>Client3</a:t>
            </a:r>
          </a:p>
        </p:txBody>
      </p:sp>
      <p:sp>
        <p:nvSpPr>
          <p:cNvPr id="392212" name="Oval 20"/>
          <p:cNvSpPr>
            <a:spLocks noChangeArrowheads="1"/>
          </p:cNvSpPr>
          <p:nvPr/>
        </p:nvSpPr>
        <p:spPr bwMode="auto">
          <a:xfrm>
            <a:off x="2908300" y="2160588"/>
            <a:ext cx="488950" cy="488950"/>
          </a:xfrm>
          <a:prstGeom prst="ellipse">
            <a:avLst/>
          </a:prstGeom>
          <a:solidFill>
            <a:srgbClr val="FF0000">
              <a:alpha val="50195"/>
            </a:srgbClr>
          </a:solidFill>
          <a:ln w="25400" algn="ctr">
            <a:solidFill>
              <a:schemeClr val="bg1"/>
            </a:solidFill>
            <a:round/>
            <a:headEnd/>
            <a:tailEnd/>
          </a:ln>
        </p:spPr>
        <p:txBody>
          <a:bodyPr wrap="none"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US" altLang="en-US"/>
          </a:p>
        </p:txBody>
      </p:sp>
      <p:sp>
        <p:nvSpPr>
          <p:cNvPr id="392213" name="Oval 21"/>
          <p:cNvSpPr>
            <a:spLocks noChangeArrowheads="1"/>
          </p:cNvSpPr>
          <p:nvPr/>
        </p:nvSpPr>
        <p:spPr bwMode="auto">
          <a:xfrm>
            <a:off x="2990851" y="2243138"/>
            <a:ext cx="322263" cy="322262"/>
          </a:xfrm>
          <a:prstGeom prst="ellipse">
            <a:avLst/>
          </a:prstGeom>
          <a:solidFill>
            <a:srgbClr val="FF0000">
              <a:alpha val="50195"/>
            </a:srgbClr>
          </a:solidFill>
          <a:ln w="25400" algn="ctr">
            <a:solidFill>
              <a:schemeClr val="bg1"/>
            </a:solidFill>
            <a:round/>
            <a:headEnd/>
            <a:tailEnd/>
          </a:ln>
        </p:spPr>
        <p:txBody>
          <a:bodyPr wrap="none"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US" altLang="en-US"/>
          </a:p>
        </p:txBody>
      </p:sp>
      <p:sp>
        <p:nvSpPr>
          <p:cNvPr id="392214" name="Oval 22"/>
          <p:cNvSpPr>
            <a:spLocks noChangeArrowheads="1"/>
          </p:cNvSpPr>
          <p:nvPr/>
        </p:nvSpPr>
        <p:spPr bwMode="auto">
          <a:xfrm>
            <a:off x="3068639" y="2320926"/>
            <a:ext cx="168275" cy="168275"/>
          </a:xfrm>
          <a:prstGeom prst="ellipse">
            <a:avLst/>
          </a:prstGeom>
          <a:solidFill>
            <a:srgbClr val="FF0000">
              <a:alpha val="50195"/>
            </a:srgbClr>
          </a:solidFill>
          <a:ln w="25400" algn="ctr">
            <a:solidFill>
              <a:schemeClr val="bg1"/>
            </a:solidFill>
            <a:round/>
            <a:headEnd/>
            <a:tailEnd/>
          </a:ln>
        </p:spPr>
        <p:txBody>
          <a:bodyPr wrap="none"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US" altLang="en-US"/>
          </a:p>
        </p:txBody>
      </p:sp>
      <p:sp>
        <p:nvSpPr>
          <p:cNvPr id="392215" name="Oval 23"/>
          <p:cNvSpPr>
            <a:spLocks noChangeArrowheads="1"/>
          </p:cNvSpPr>
          <p:nvPr/>
        </p:nvSpPr>
        <p:spPr bwMode="auto">
          <a:xfrm>
            <a:off x="3871913" y="1789113"/>
            <a:ext cx="488950" cy="488950"/>
          </a:xfrm>
          <a:prstGeom prst="ellipse">
            <a:avLst/>
          </a:prstGeom>
          <a:solidFill>
            <a:srgbClr val="FF0000">
              <a:alpha val="50195"/>
            </a:srgbClr>
          </a:solidFill>
          <a:ln w="25400" algn="ctr">
            <a:solidFill>
              <a:schemeClr val="bg1"/>
            </a:solidFill>
            <a:round/>
            <a:headEnd/>
            <a:tailEnd/>
          </a:ln>
        </p:spPr>
        <p:txBody>
          <a:bodyPr wrap="none"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US" altLang="en-US"/>
          </a:p>
        </p:txBody>
      </p:sp>
      <p:sp>
        <p:nvSpPr>
          <p:cNvPr id="392216" name="Oval 24"/>
          <p:cNvSpPr>
            <a:spLocks noChangeArrowheads="1"/>
          </p:cNvSpPr>
          <p:nvPr/>
        </p:nvSpPr>
        <p:spPr bwMode="auto">
          <a:xfrm>
            <a:off x="3954463" y="1871663"/>
            <a:ext cx="322262" cy="322262"/>
          </a:xfrm>
          <a:prstGeom prst="ellipse">
            <a:avLst/>
          </a:prstGeom>
          <a:solidFill>
            <a:srgbClr val="FF0000">
              <a:alpha val="50195"/>
            </a:srgbClr>
          </a:solidFill>
          <a:ln w="25400" algn="ctr">
            <a:solidFill>
              <a:schemeClr val="bg1"/>
            </a:solidFill>
            <a:round/>
            <a:headEnd/>
            <a:tailEnd/>
          </a:ln>
        </p:spPr>
        <p:txBody>
          <a:bodyPr wrap="none"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US" altLang="en-US"/>
          </a:p>
        </p:txBody>
      </p:sp>
      <p:sp>
        <p:nvSpPr>
          <p:cNvPr id="392217" name="Oval 25"/>
          <p:cNvSpPr>
            <a:spLocks noChangeArrowheads="1"/>
          </p:cNvSpPr>
          <p:nvPr/>
        </p:nvSpPr>
        <p:spPr bwMode="auto">
          <a:xfrm>
            <a:off x="4032251" y="1949451"/>
            <a:ext cx="168275" cy="168275"/>
          </a:xfrm>
          <a:prstGeom prst="ellipse">
            <a:avLst/>
          </a:prstGeom>
          <a:solidFill>
            <a:srgbClr val="FF0000">
              <a:alpha val="50195"/>
            </a:srgbClr>
          </a:solidFill>
          <a:ln w="25400" algn="ctr">
            <a:solidFill>
              <a:schemeClr val="bg1"/>
            </a:solidFill>
            <a:round/>
            <a:headEnd/>
            <a:tailEnd/>
          </a:ln>
        </p:spPr>
        <p:txBody>
          <a:bodyPr wrap="none"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US" altLang="en-US"/>
          </a:p>
        </p:txBody>
      </p:sp>
      <p:grpSp>
        <p:nvGrpSpPr>
          <p:cNvPr id="2" name="Group 26"/>
          <p:cNvGrpSpPr>
            <a:grpSpLocks/>
          </p:cNvGrpSpPr>
          <p:nvPr/>
        </p:nvGrpSpPr>
        <p:grpSpPr bwMode="auto">
          <a:xfrm>
            <a:off x="2438401" y="1244600"/>
            <a:ext cx="7223125" cy="4979988"/>
            <a:chOff x="576" y="784"/>
            <a:chExt cx="4550" cy="3137"/>
          </a:xfrm>
        </p:grpSpPr>
        <p:sp>
          <p:nvSpPr>
            <p:cNvPr id="37940" name="AutoShape 27"/>
            <p:cNvSpPr>
              <a:spLocks noChangeArrowheads="1"/>
            </p:cNvSpPr>
            <p:nvPr/>
          </p:nvSpPr>
          <p:spPr bwMode="auto">
            <a:xfrm>
              <a:off x="576" y="802"/>
              <a:ext cx="4550" cy="3119"/>
            </a:xfrm>
            <a:prstGeom prst="roundRect">
              <a:avLst>
                <a:gd name="adj" fmla="val 2931"/>
              </a:avLst>
            </a:prstGeom>
            <a:gradFill rotWithShape="1">
              <a:gsLst>
                <a:gs pos="0">
                  <a:srgbClr val="FFFFFF"/>
                </a:gs>
                <a:gs pos="100000">
                  <a:srgbClr val="EEEFD7"/>
                </a:gs>
              </a:gsLst>
              <a:lin ang="5400000" scaled="1"/>
            </a:gradFill>
            <a:ln>
              <a:noFill/>
            </a:ln>
            <a:extLst>
              <a:ext uri="{91240B29-F687-4F45-9708-019B960494DF}">
                <a14:hiddenLine xmlns:a14="http://schemas.microsoft.com/office/drawing/2010/main" w="6350" algn="ctr">
                  <a:solidFill>
                    <a:srgbClr val="000000"/>
                  </a:solidFill>
                  <a:round/>
                  <a:headEnd/>
                  <a:tailEnd/>
                </a14:hiddenLine>
              </a:ext>
            </a:extLst>
          </p:spPr>
          <p:txBody>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US" altLang="en-US"/>
            </a:p>
          </p:txBody>
        </p:sp>
        <p:grpSp>
          <p:nvGrpSpPr>
            <p:cNvPr id="37941" name="Group 28"/>
            <p:cNvGrpSpPr>
              <a:grpSpLocks/>
            </p:cNvGrpSpPr>
            <p:nvPr/>
          </p:nvGrpSpPr>
          <p:grpSpPr bwMode="auto">
            <a:xfrm>
              <a:off x="590" y="784"/>
              <a:ext cx="4490" cy="1265"/>
              <a:chOff x="590" y="784"/>
              <a:chExt cx="4490" cy="1265"/>
            </a:xfrm>
          </p:grpSpPr>
          <p:sp>
            <p:nvSpPr>
              <p:cNvPr id="392221" name="AutoShape 29"/>
              <p:cNvSpPr>
                <a:spLocks noChangeArrowheads="1"/>
              </p:cNvSpPr>
              <p:nvPr/>
            </p:nvSpPr>
            <p:spPr bwMode="auto">
              <a:xfrm>
                <a:off x="2335" y="1711"/>
                <a:ext cx="1194" cy="338"/>
              </a:xfrm>
              <a:prstGeom prst="roundRect">
                <a:avLst>
                  <a:gd name="adj" fmla="val 4167"/>
                </a:avLst>
              </a:prstGeom>
              <a:solidFill>
                <a:schemeClr val="bg1"/>
              </a:solidFill>
              <a:ln w="9525">
                <a:solidFill>
                  <a:srgbClr val="4D4D4D"/>
                </a:solidFill>
                <a:round/>
                <a:headEnd/>
                <a:tailEnd/>
              </a:ln>
              <a:effectLst>
                <a:outerShdw dist="35921" dir="2700000" algn="ctr" rotWithShape="0">
                  <a:srgbClr val="AFAFAF"/>
                </a:outerShdw>
              </a:effectLst>
            </p:spPr>
            <p:txBody>
              <a:bodyPr wrap="none" anchor="ctr"/>
              <a:lstStyle/>
              <a:p>
                <a:pPr>
                  <a:lnSpc>
                    <a:spcPct val="95000"/>
                  </a:lnSpc>
                  <a:defRPr/>
                </a:pPr>
                <a:r>
                  <a:rPr lang="en-US" sz="1600">
                    <a:latin typeface="Arial Narrow" pitchFamily="34" charset="0"/>
                  </a:rPr>
                  <a:t>Router</a:t>
                </a:r>
              </a:p>
              <a:p>
                <a:pPr>
                  <a:lnSpc>
                    <a:spcPct val="95000"/>
                  </a:lnSpc>
                  <a:defRPr/>
                </a:pPr>
                <a:r>
                  <a:rPr lang="en-US" sz="1400">
                    <a:latin typeface="Arial Narrow" pitchFamily="34" charset="0"/>
                  </a:rPr>
                  <a:t>Non-RFC 1542 Compliant</a:t>
                </a:r>
              </a:p>
            </p:txBody>
          </p:sp>
          <p:sp>
            <p:nvSpPr>
              <p:cNvPr id="37943" name="Line 30"/>
              <p:cNvSpPr>
                <a:spLocks noChangeShapeType="1"/>
              </p:cNvSpPr>
              <p:nvPr/>
            </p:nvSpPr>
            <p:spPr bwMode="auto">
              <a:xfrm>
                <a:off x="2118" y="1472"/>
                <a:ext cx="1566" cy="0"/>
              </a:xfrm>
              <a:prstGeom prst="line">
                <a:avLst/>
              </a:prstGeom>
              <a:noFill/>
              <a:ln w="57150">
                <a:solidFill>
                  <a:srgbClr val="808080"/>
                </a:solidFill>
                <a:prstDash val="sysDot"/>
                <a:round/>
                <a:headEnd/>
                <a:tailEnd/>
              </a:ln>
              <a:extLst>
                <a:ext uri="{909E8E84-426E-40DD-AFC4-6F175D3DCCD1}">
                  <a14:hiddenFill xmlns:a14="http://schemas.microsoft.com/office/drawing/2010/main">
                    <a:noFill/>
                  </a14:hiddenFill>
                </a:ext>
              </a:extLst>
            </p:spPr>
            <p:txBody>
              <a:bodyPr/>
              <a:lstStyle/>
              <a:p>
                <a:endParaRPr lang="en-GB"/>
              </a:p>
            </p:txBody>
          </p:sp>
          <p:sp>
            <p:nvSpPr>
              <p:cNvPr id="392223" name="Oval 31"/>
              <p:cNvSpPr>
                <a:spLocks noChangeArrowheads="1"/>
              </p:cNvSpPr>
              <p:nvPr/>
            </p:nvSpPr>
            <p:spPr bwMode="auto">
              <a:xfrm>
                <a:off x="753" y="998"/>
                <a:ext cx="1476" cy="981"/>
              </a:xfrm>
              <a:prstGeom prst="ellipse">
                <a:avLst/>
              </a:prstGeom>
              <a:gradFill rotWithShape="1">
                <a:gsLst>
                  <a:gs pos="0">
                    <a:srgbClr val="F0F1FF"/>
                  </a:gs>
                  <a:gs pos="100000">
                    <a:srgbClr val="B3C8DF"/>
                  </a:gs>
                </a:gsLst>
                <a:path path="shape">
                  <a:fillToRect l="50000" t="50000" r="50000" b="50000"/>
                </a:path>
              </a:gradFill>
              <a:ln w="9525">
                <a:solidFill>
                  <a:srgbClr val="808080"/>
                </a:solidFill>
                <a:round/>
                <a:headEnd/>
                <a:tailEnd/>
              </a:ln>
              <a:effectLst>
                <a:outerShdw dist="35921" dir="2700000" algn="ctr" rotWithShape="0">
                  <a:srgbClr val="ADADAD"/>
                </a:outerShdw>
              </a:effectLst>
            </p:spPr>
            <p:txBody>
              <a:bodyPr wrap="none" anchor="ctr"/>
              <a:lstStyle/>
              <a:p>
                <a:pPr algn="l">
                  <a:defRPr/>
                </a:pPr>
                <a:endParaRPr lang="en-GB">
                  <a:latin typeface="Arial Narrow" pitchFamily="34" charset="0"/>
                </a:endParaRPr>
              </a:p>
            </p:txBody>
          </p:sp>
          <p:pic>
            <p:nvPicPr>
              <p:cNvPr id="37945" name="Picture 32" descr="Computer_DesktopComputerSansKeyboard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7" y="1508"/>
                <a:ext cx="437" cy="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946" name="Picture 33" descr="Rackmount_Router0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46" y="1381"/>
                <a:ext cx="578" cy="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947" name="Picture 34" descr="Server0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39" y="784"/>
                <a:ext cx="461" cy="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2227" name="AutoShape 35"/>
              <p:cNvSpPr>
                <a:spLocks noChangeArrowheads="1"/>
              </p:cNvSpPr>
              <p:nvPr/>
            </p:nvSpPr>
            <p:spPr bwMode="auto">
              <a:xfrm>
                <a:off x="865" y="1803"/>
                <a:ext cx="514" cy="176"/>
              </a:xfrm>
              <a:prstGeom prst="roundRect">
                <a:avLst>
                  <a:gd name="adj" fmla="val 4167"/>
                </a:avLst>
              </a:prstGeom>
              <a:solidFill>
                <a:schemeClr val="bg1"/>
              </a:solidFill>
              <a:ln w="9525">
                <a:solidFill>
                  <a:srgbClr val="4D4D4D"/>
                </a:solidFill>
                <a:round/>
                <a:headEnd/>
                <a:tailEnd/>
              </a:ln>
              <a:effectLst>
                <a:outerShdw dist="35921" dir="2700000" algn="ctr" rotWithShape="0">
                  <a:srgbClr val="AFAFAF"/>
                </a:outerShdw>
              </a:effectLst>
            </p:spPr>
            <p:txBody>
              <a:bodyPr anchor="ctr"/>
              <a:lstStyle/>
              <a:p>
                <a:pPr>
                  <a:defRPr/>
                </a:pPr>
                <a:r>
                  <a:rPr lang="en-US" sz="1600">
                    <a:latin typeface="Arial Narrow" pitchFamily="34" charset="0"/>
                  </a:rPr>
                  <a:t>Client1</a:t>
                </a:r>
              </a:p>
            </p:txBody>
          </p:sp>
          <p:sp>
            <p:nvSpPr>
              <p:cNvPr id="392228" name="AutoShape 36"/>
              <p:cNvSpPr>
                <a:spLocks noChangeArrowheads="1"/>
              </p:cNvSpPr>
              <p:nvPr/>
            </p:nvSpPr>
            <p:spPr bwMode="auto">
              <a:xfrm>
                <a:off x="590" y="818"/>
                <a:ext cx="1006" cy="191"/>
              </a:xfrm>
              <a:prstGeom prst="roundRect">
                <a:avLst>
                  <a:gd name="adj" fmla="val 4167"/>
                </a:avLst>
              </a:prstGeom>
              <a:solidFill>
                <a:schemeClr val="bg1"/>
              </a:solidFill>
              <a:ln w="9525" algn="ctr">
                <a:solidFill>
                  <a:srgbClr val="4D4D4D"/>
                </a:solidFill>
                <a:round/>
                <a:headEnd/>
                <a:tailEnd/>
              </a:ln>
              <a:effectLst>
                <a:outerShdw dist="35921" dir="2700000" algn="ctr" rotWithShape="0">
                  <a:srgbClr val="AFAFAF"/>
                </a:outerShdw>
              </a:effectLst>
            </p:spPr>
            <p:txBody>
              <a:bodyPr wrap="none" anchor="ctr"/>
              <a:lstStyle/>
              <a:p>
                <a:pPr>
                  <a:defRPr/>
                </a:pPr>
                <a:r>
                  <a:rPr lang="en-US" sz="1600">
                    <a:latin typeface="Arial Narrow" pitchFamily="34" charset="0"/>
                  </a:rPr>
                  <a:t>DHCP Relay Agent</a:t>
                </a:r>
              </a:p>
            </p:txBody>
          </p:sp>
          <p:pic>
            <p:nvPicPr>
              <p:cNvPr id="37950" name="Picture 37" descr="Computer_DesktopComputerSansKeyboard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55" y="1508"/>
                <a:ext cx="437" cy="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2230" name="AutoShape 38"/>
              <p:cNvSpPr>
                <a:spLocks noChangeArrowheads="1"/>
              </p:cNvSpPr>
              <p:nvPr/>
            </p:nvSpPr>
            <p:spPr bwMode="auto">
              <a:xfrm>
                <a:off x="1459" y="1690"/>
                <a:ext cx="514" cy="176"/>
              </a:xfrm>
              <a:prstGeom prst="roundRect">
                <a:avLst>
                  <a:gd name="adj" fmla="val 4167"/>
                </a:avLst>
              </a:prstGeom>
              <a:solidFill>
                <a:schemeClr val="bg1"/>
              </a:solidFill>
              <a:ln w="9525">
                <a:solidFill>
                  <a:srgbClr val="4D4D4D"/>
                </a:solidFill>
                <a:round/>
                <a:headEnd/>
                <a:tailEnd/>
              </a:ln>
              <a:effectLst>
                <a:outerShdw dist="35921" dir="2700000" algn="ctr" rotWithShape="0">
                  <a:srgbClr val="AFAFAF"/>
                </a:outerShdw>
              </a:effectLst>
            </p:spPr>
            <p:txBody>
              <a:bodyPr anchor="ctr"/>
              <a:lstStyle/>
              <a:p>
                <a:pPr>
                  <a:defRPr/>
                </a:pPr>
                <a:r>
                  <a:rPr lang="en-US" sz="1600">
                    <a:latin typeface="Arial Narrow" pitchFamily="34" charset="0"/>
                  </a:rPr>
                  <a:t>Client2</a:t>
                </a:r>
              </a:p>
            </p:txBody>
          </p:sp>
          <p:sp>
            <p:nvSpPr>
              <p:cNvPr id="392231" name="Oval 39"/>
              <p:cNvSpPr>
                <a:spLocks noChangeArrowheads="1"/>
              </p:cNvSpPr>
              <p:nvPr/>
            </p:nvSpPr>
            <p:spPr bwMode="auto">
              <a:xfrm>
                <a:off x="3604" y="998"/>
                <a:ext cx="1476" cy="981"/>
              </a:xfrm>
              <a:prstGeom prst="ellipse">
                <a:avLst/>
              </a:prstGeom>
              <a:gradFill rotWithShape="1">
                <a:gsLst>
                  <a:gs pos="0">
                    <a:srgbClr val="F0F1FF"/>
                  </a:gs>
                  <a:gs pos="100000">
                    <a:srgbClr val="B3C8DF"/>
                  </a:gs>
                </a:gsLst>
                <a:path path="shape">
                  <a:fillToRect l="50000" t="50000" r="50000" b="50000"/>
                </a:path>
              </a:gradFill>
              <a:ln w="9525">
                <a:solidFill>
                  <a:srgbClr val="808080"/>
                </a:solidFill>
                <a:round/>
                <a:headEnd/>
                <a:tailEnd/>
              </a:ln>
              <a:effectLst>
                <a:outerShdw dist="35921" dir="2700000" algn="ctr" rotWithShape="0">
                  <a:srgbClr val="ADADAD"/>
                </a:outerShdw>
              </a:effectLst>
            </p:spPr>
            <p:txBody>
              <a:bodyPr wrap="none" anchor="ctr"/>
              <a:lstStyle/>
              <a:p>
                <a:pPr algn="r">
                  <a:defRPr/>
                </a:pPr>
                <a:endParaRPr lang="en-GB">
                  <a:latin typeface="Arial Narrow" pitchFamily="34" charset="0"/>
                </a:endParaRPr>
              </a:p>
            </p:txBody>
          </p:sp>
          <p:sp>
            <p:nvSpPr>
              <p:cNvPr id="392232" name="AutoShape 40"/>
              <p:cNvSpPr>
                <a:spLocks noChangeArrowheads="1"/>
              </p:cNvSpPr>
              <p:nvPr/>
            </p:nvSpPr>
            <p:spPr bwMode="auto">
              <a:xfrm>
                <a:off x="4180" y="818"/>
                <a:ext cx="789" cy="191"/>
              </a:xfrm>
              <a:prstGeom prst="roundRect">
                <a:avLst>
                  <a:gd name="adj" fmla="val 4167"/>
                </a:avLst>
              </a:prstGeom>
              <a:solidFill>
                <a:schemeClr val="bg1"/>
              </a:solidFill>
              <a:ln w="9525">
                <a:solidFill>
                  <a:srgbClr val="4D4D4D"/>
                </a:solidFill>
                <a:round/>
                <a:headEnd/>
                <a:tailEnd/>
              </a:ln>
              <a:effectLst>
                <a:outerShdw dist="35921" dir="2700000" algn="ctr" rotWithShape="0">
                  <a:srgbClr val="AFAFAF"/>
                </a:outerShdw>
              </a:effectLst>
            </p:spPr>
            <p:txBody>
              <a:bodyPr anchor="ctr"/>
              <a:lstStyle/>
              <a:p>
                <a:pPr>
                  <a:defRPr/>
                </a:pPr>
                <a:r>
                  <a:rPr lang="en-US" sz="1600">
                    <a:latin typeface="Arial Narrow" pitchFamily="34" charset="0"/>
                  </a:rPr>
                  <a:t>DHCP Server</a:t>
                </a:r>
              </a:p>
            </p:txBody>
          </p:sp>
          <p:pic>
            <p:nvPicPr>
              <p:cNvPr id="37954" name="Picture 41" descr="Server0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88" y="784"/>
                <a:ext cx="461" cy="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955" name="Picture 42" descr="Computer_DesktopComputerSansKeyboard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22" y="1508"/>
                <a:ext cx="437" cy="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2235" name="AutoShape 43"/>
              <p:cNvSpPr>
                <a:spLocks noChangeArrowheads="1"/>
              </p:cNvSpPr>
              <p:nvPr/>
            </p:nvSpPr>
            <p:spPr bwMode="auto">
              <a:xfrm>
                <a:off x="4073" y="1730"/>
                <a:ext cx="514" cy="176"/>
              </a:xfrm>
              <a:prstGeom prst="roundRect">
                <a:avLst>
                  <a:gd name="adj" fmla="val 4167"/>
                </a:avLst>
              </a:prstGeom>
              <a:solidFill>
                <a:schemeClr val="bg1"/>
              </a:solidFill>
              <a:ln w="9525">
                <a:solidFill>
                  <a:srgbClr val="4D4D4D"/>
                </a:solidFill>
                <a:round/>
                <a:headEnd/>
                <a:tailEnd/>
              </a:ln>
              <a:effectLst>
                <a:outerShdw dist="35921" dir="2700000" algn="ctr" rotWithShape="0">
                  <a:srgbClr val="AFAFAF"/>
                </a:outerShdw>
              </a:effectLst>
            </p:spPr>
            <p:txBody>
              <a:bodyPr anchor="ctr"/>
              <a:lstStyle/>
              <a:p>
                <a:pPr>
                  <a:defRPr/>
                </a:pPr>
                <a:r>
                  <a:rPr lang="en-US" sz="1600">
                    <a:latin typeface="Arial Narrow" pitchFamily="34" charset="0"/>
                  </a:rPr>
                  <a:t>Client3</a:t>
                </a:r>
              </a:p>
            </p:txBody>
          </p:sp>
        </p:grpSp>
      </p:grpSp>
      <p:grpSp>
        <p:nvGrpSpPr>
          <p:cNvPr id="4" name="Group 44"/>
          <p:cNvGrpSpPr>
            <a:grpSpLocks/>
          </p:cNvGrpSpPr>
          <p:nvPr/>
        </p:nvGrpSpPr>
        <p:grpSpPr bwMode="auto">
          <a:xfrm>
            <a:off x="3198813" y="3429001"/>
            <a:ext cx="6234112" cy="327025"/>
            <a:chOff x="914" y="2208"/>
            <a:chExt cx="3854" cy="206"/>
          </a:xfrm>
        </p:grpSpPr>
        <p:sp>
          <p:nvSpPr>
            <p:cNvPr id="392237" name="AutoShape 45"/>
            <p:cNvSpPr>
              <a:spLocks noChangeArrowheads="1"/>
            </p:cNvSpPr>
            <p:nvPr/>
          </p:nvSpPr>
          <p:spPr bwMode="auto">
            <a:xfrm>
              <a:off x="998" y="2208"/>
              <a:ext cx="3770" cy="206"/>
            </a:xfrm>
            <a:prstGeom prst="roundRect">
              <a:avLst>
                <a:gd name="adj" fmla="val 16667"/>
              </a:avLst>
            </a:prstGeom>
            <a:gradFill rotWithShape="1">
              <a:gsLst>
                <a:gs pos="0">
                  <a:srgbClr val="EAABA0"/>
                </a:gs>
                <a:gs pos="100000">
                  <a:srgbClr val="F6D9D4"/>
                </a:gs>
              </a:gsLst>
              <a:lin ang="2700000" scaled="1"/>
            </a:gradFill>
            <a:ln w="9525" algn="ctr">
              <a:solidFill>
                <a:srgbClr val="333333"/>
              </a:solidFill>
              <a:round/>
              <a:headEnd/>
              <a:tailEnd/>
            </a:ln>
            <a:effectLst>
              <a:outerShdw dist="35921" dir="2700000" algn="ctr" rotWithShape="0">
                <a:srgbClr val="C0C0C0"/>
              </a:outerShdw>
            </a:effectLst>
          </p:spPr>
          <p:txBody>
            <a:bodyPr lIns="182880" anchor="ctr"/>
            <a:lstStyle/>
            <a:p>
              <a:pPr algn="l">
                <a:defRPr/>
              </a:pPr>
              <a:r>
                <a:rPr lang="en-US" sz="1600" dirty="0">
                  <a:latin typeface="Arial Narrow" pitchFamily="34" charset="0"/>
                </a:rPr>
                <a:t>Client1 broadcasts a DHCPDISCOVER packet</a:t>
              </a:r>
            </a:p>
          </p:txBody>
        </p:sp>
        <p:sp>
          <p:nvSpPr>
            <p:cNvPr id="392238" name="AutoShape 46"/>
            <p:cNvSpPr>
              <a:spLocks noChangeArrowheads="1"/>
            </p:cNvSpPr>
            <p:nvPr/>
          </p:nvSpPr>
          <p:spPr bwMode="auto">
            <a:xfrm>
              <a:off x="914" y="2223"/>
              <a:ext cx="151" cy="176"/>
            </a:xfrm>
            <a:prstGeom prst="roundRect">
              <a:avLst>
                <a:gd name="adj" fmla="val 0"/>
              </a:avLst>
            </a:prstGeom>
            <a:gradFill rotWithShape="1">
              <a:gsLst>
                <a:gs pos="0">
                  <a:schemeClr val="folHlink"/>
                </a:gs>
                <a:gs pos="50000">
                  <a:srgbClr val="F0F0F0"/>
                </a:gs>
                <a:gs pos="100000">
                  <a:schemeClr val="folHlink"/>
                </a:gs>
              </a:gsLst>
              <a:lin ang="5400000" scaled="1"/>
            </a:gradFill>
            <a:ln w="9525">
              <a:solidFill>
                <a:schemeClr val="tx1"/>
              </a:solidFill>
              <a:round/>
              <a:headEnd/>
              <a:tailEnd/>
            </a:ln>
            <a:effectLst>
              <a:outerShdw dist="35921" dir="2700000" algn="ctr" rotWithShape="0">
                <a:srgbClr val="808080"/>
              </a:outerShdw>
            </a:effectLst>
          </p:spPr>
          <p:txBody>
            <a:bodyPr wrap="none" anchor="ctr"/>
            <a:lstStyle/>
            <a:p>
              <a:pPr>
                <a:defRPr/>
              </a:pPr>
              <a:r>
                <a:rPr lang="en-US" sz="2200">
                  <a:solidFill>
                    <a:srgbClr val="990033"/>
                  </a:solidFill>
                  <a:latin typeface="Arial Narrow" pitchFamily="34" charset="0"/>
                </a:rPr>
                <a:t>1</a:t>
              </a:r>
            </a:p>
          </p:txBody>
        </p:sp>
      </p:grpSp>
      <p:grpSp>
        <p:nvGrpSpPr>
          <p:cNvPr id="5" name="Group 47"/>
          <p:cNvGrpSpPr>
            <a:grpSpLocks/>
          </p:cNvGrpSpPr>
          <p:nvPr/>
        </p:nvGrpSpPr>
        <p:grpSpPr bwMode="auto">
          <a:xfrm>
            <a:off x="3198813" y="3806826"/>
            <a:ext cx="6234112" cy="328613"/>
            <a:chOff x="914" y="2429"/>
            <a:chExt cx="3854" cy="207"/>
          </a:xfrm>
        </p:grpSpPr>
        <p:sp>
          <p:nvSpPr>
            <p:cNvPr id="392240" name="AutoShape 48"/>
            <p:cNvSpPr>
              <a:spLocks noChangeArrowheads="1"/>
            </p:cNvSpPr>
            <p:nvPr/>
          </p:nvSpPr>
          <p:spPr bwMode="auto">
            <a:xfrm>
              <a:off x="998" y="2429"/>
              <a:ext cx="3770" cy="207"/>
            </a:xfrm>
            <a:prstGeom prst="roundRect">
              <a:avLst>
                <a:gd name="adj" fmla="val 16667"/>
              </a:avLst>
            </a:prstGeom>
            <a:gradFill rotWithShape="1">
              <a:gsLst>
                <a:gs pos="0">
                  <a:srgbClr val="EAABA0"/>
                </a:gs>
                <a:gs pos="100000">
                  <a:srgbClr val="F6D9D4"/>
                </a:gs>
              </a:gsLst>
              <a:lin ang="2700000" scaled="1"/>
            </a:gradFill>
            <a:ln w="9525" algn="ctr">
              <a:solidFill>
                <a:srgbClr val="333333"/>
              </a:solidFill>
              <a:round/>
              <a:headEnd/>
              <a:tailEnd/>
            </a:ln>
            <a:effectLst>
              <a:outerShdw dist="35921" dir="2700000" algn="ctr" rotWithShape="0">
                <a:srgbClr val="C0C0C0"/>
              </a:outerShdw>
            </a:effectLst>
          </p:spPr>
          <p:txBody>
            <a:bodyPr lIns="182880" anchor="ctr"/>
            <a:lstStyle/>
            <a:p>
              <a:pPr algn="l">
                <a:defRPr/>
              </a:pPr>
              <a:r>
                <a:rPr lang="en-US" sz="1600">
                  <a:latin typeface="Arial Narrow" pitchFamily="34" charset="0"/>
                </a:rPr>
                <a:t>Relay agent forwards the DHCPDISCOVER message to the DHCP server</a:t>
              </a:r>
            </a:p>
          </p:txBody>
        </p:sp>
        <p:sp>
          <p:nvSpPr>
            <p:cNvPr id="392241" name="AutoShape 49"/>
            <p:cNvSpPr>
              <a:spLocks noChangeArrowheads="1"/>
            </p:cNvSpPr>
            <p:nvPr/>
          </p:nvSpPr>
          <p:spPr bwMode="auto">
            <a:xfrm>
              <a:off x="914" y="2439"/>
              <a:ext cx="151" cy="176"/>
            </a:xfrm>
            <a:prstGeom prst="roundRect">
              <a:avLst>
                <a:gd name="adj" fmla="val 0"/>
              </a:avLst>
            </a:prstGeom>
            <a:gradFill rotWithShape="1">
              <a:gsLst>
                <a:gs pos="0">
                  <a:schemeClr val="folHlink"/>
                </a:gs>
                <a:gs pos="50000">
                  <a:srgbClr val="F0F0F0"/>
                </a:gs>
                <a:gs pos="100000">
                  <a:schemeClr val="folHlink"/>
                </a:gs>
              </a:gsLst>
              <a:lin ang="5400000" scaled="1"/>
            </a:gradFill>
            <a:ln w="9525">
              <a:solidFill>
                <a:schemeClr val="tx1"/>
              </a:solidFill>
              <a:round/>
              <a:headEnd/>
              <a:tailEnd/>
            </a:ln>
            <a:effectLst>
              <a:outerShdw dist="35921" dir="2700000" algn="ctr" rotWithShape="0">
                <a:srgbClr val="808080"/>
              </a:outerShdw>
            </a:effectLst>
          </p:spPr>
          <p:txBody>
            <a:bodyPr wrap="none" anchor="ctr"/>
            <a:lstStyle/>
            <a:p>
              <a:pPr>
                <a:defRPr/>
              </a:pPr>
              <a:r>
                <a:rPr lang="en-US" sz="2200">
                  <a:solidFill>
                    <a:srgbClr val="990033"/>
                  </a:solidFill>
                  <a:latin typeface="Arial Narrow" pitchFamily="34" charset="0"/>
                </a:rPr>
                <a:t>2</a:t>
              </a:r>
            </a:p>
          </p:txBody>
        </p:sp>
      </p:grpSp>
      <p:grpSp>
        <p:nvGrpSpPr>
          <p:cNvPr id="6" name="Group 50"/>
          <p:cNvGrpSpPr>
            <a:grpSpLocks/>
          </p:cNvGrpSpPr>
          <p:nvPr/>
        </p:nvGrpSpPr>
        <p:grpSpPr bwMode="auto">
          <a:xfrm>
            <a:off x="3198813" y="4187826"/>
            <a:ext cx="6234112" cy="327025"/>
            <a:chOff x="914" y="2692"/>
            <a:chExt cx="3854" cy="206"/>
          </a:xfrm>
        </p:grpSpPr>
        <p:sp>
          <p:nvSpPr>
            <p:cNvPr id="392243" name="AutoShape 51"/>
            <p:cNvSpPr>
              <a:spLocks noChangeArrowheads="1"/>
            </p:cNvSpPr>
            <p:nvPr/>
          </p:nvSpPr>
          <p:spPr bwMode="auto">
            <a:xfrm>
              <a:off x="998" y="2692"/>
              <a:ext cx="3770" cy="206"/>
            </a:xfrm>
            <a:prstGeom prst="roundRect">
              <a:avLst>
                <a:gd name="adj" fmla="val 16667"/>
              </a:avLst>
            </a:prstGeom>
            <a:gradFill rotWithShape="1">
              <a:gsLst>
                <a:gs pos="0">
                  <a:srgbClr val="97DFC1"/>
                </a:gs>
                <a:gs pos="100000">
                  <a:srgbClr val="DAF4E9"/>
                </a:gs>
              </a:gsLst>
              <a:lin ang="2700000" scaled="1"/>
            </a:gradFill>
            <a:ln w="9525" algn="ctr">
              <a:solidFill>
                <a:srgbClr val="333333"/>
              </a:solidFill>
              <a:round/>
              <a:headEnd/>
              <a:tailEnd/>
            </a:ln>
            <a:effectLst>
              <a:outerShdw dist="35921" dir="2700000" algn="ctr" rotWithShape="0">
                <a:srgbClr val="C0C0C0"/>
              </a:outerShdw>
            </a:effectLst>
          </p:spPr>
          <p:txBody>
            <a:bodyPr lIns="182880" anchor="ctr"/>
            <a:lstStyle/>
            <a:p>
              <a:pPr algn="l">
                <a:defRPr/>
              </a:pPr>
              <a:r>
                <a:rPr lang="en-US" sz="1600">
                  <a:latin typeface="Arial Narrow" pitchFamily="34" charset="0"/>
                </a:rPr>
                <a:t>Server sends a DHCPOFFER message to the DHCP relay agent</a:t>
              </a:r>
            </a:p>
          </p:txBody>
        </p:sp>
        <p:sp>
          <p:nvSpPr>
            <p:cNvPr id="392244" name="AutoShape 52"/>
            <p:cNvSpPr>
              <a:spLocks noChangeArrowheads="1"/>
            </p:cNvSpPr>
            <p:nvPr/>
          </p:nvSpPr>
          <p:spPr bwMode="auto">
            <a:xfrm>
              <a:off x="914" y="2707"/>
              <a:ext cx="151" cy="176"/>
            </a:xfrm>
            <a:prstGeom prst="roundRect">
              <a:avLst>
                <a:gd name="adj" fmla="val 0"/>
              </a:avLst>
            </a:prstGeom>
            <a:gradFill rotWithShape="1">
              <a:gsLst>
                <a:gs pos="0">
                  <a:schemeClr val="folHlink"/>
                </a:gs>
                <a:gs pos="50000">
                  <a:srgbClr val="F0F0F0"/>
                </a:gs>
                <a:gs pos="100000">
                  <a:schemeClr val="folHlink"/>
                </a:gs>
              </a:gsLst>
              <a:lin ang="5400000" scaled="1"/>
            </a:gradFill>
            <a:ln w="9525">
              <a:solidFill>
                <a:schemeClr val="tx1"/>
              </a:solidFill>
              <a:round/>
              <a:headEnd/>
              <a:tailEnd/>
            </a:ln>
            <a:effectLst>
              <a:outerShdw dist="35921" dir="2700000" algn="ctr" rotWithShape="0">
                <a:srgbClr val="808080"/>
              </a:outerShdw>
            </a:effectLst>
          </p:spPr>
          <p:txBody>
            <a:bodyPr wrap="none" anchor="ctr"/>
            <a:lstStyle/>
            <a:p>
              <a:pPr>
                <a:defRPr/>
              </a:pPr>
              <a:r>
                <a:rPr lang="en-US" sz="2200">
                  <a:solidFill>
                    <a:srgbClr val="990033"/>
                  </a:solidFill>
                  <a:latin typeface="Arial Narrow" pitchFamily="34" charset="0"/>
                </a:rPr>
                <a:t>3</a:t>
              </a:r>
            </a:p>
          </p:txBody>
        </p:sp>
      </p:grpSp>
      <p:grpSp>
        <p:nvGrpSpPr>
          <p:cNvPr id="7" name="Group 53"/>
          <p:cNvGrpSpPr>
            <a:grpSpLocks/>
          </p:cNvGrpSpPr>
          <p:nvPr/>
        </p:nvGrpSpPr>
        <p:grpSpPr bwMode="auto">
          <a:xfrm>
            <a:off x="3198813" y="4565651"/>
            <a:ext cx="6234112" cy="328613"/>
            <a:chOff x="914" y="2913"/>
            <a:chExt cx="3854" cy="207"/>
          </a:xfrm>
        </p:grpSpPr>
        <p:sp>
          <p:nvSpPr>
            <p:cNvPr id="392246" name="AutoShape 54"/>
            <p:cNvSpPr>
              <a:spLocks noChangeArrowheads="1"/>
            </p:cNvSpPr>
            <p:nvPr/>
          </p:nvSpPr>
          <p:spPr bwMode="auto">
            <a:xfrm>
              <a:off x="998" y="2913"/>
              <a:ext cx="3770" cy="207"/>
            </a:xfrm>
            <a:prstGeom prst="roundRect">
              <a:avLst>
                <a:gd name="adj" fmla="val 16667"/>
              </a:avLst>
            </a:prstGeom>
            <a:gradFill rotWithShape="1">
              <a:gsLst>
                <a:gs pos="0">
                  <a:srgbClr val="97DFC1"/>
                </a:gs>
                <a:gs pos="100000">
                  <a:srgbClr val="DAF4E9"/>
                </a:gs>
              </a:gsLst>
              <a:lin ang="2700000" scaled="1"/>
            </a:gradFill>
            <a:ln w="9525" algn="ctr">
              <a:solidFill>
                <a:srgbClr val="333333"/>
              </a:solidFill>
              <a:round/>
              <a:headEnd/>
              <a:tailEnd/>
            </a:ln>
            <a:effectLst>
              <a:outerShdw dist="35921" dir="2700000" algn="ctr" rotWithShape="0">
                <a:srgbClr val="C0C0C0"/>
              </a:outerShdw>
            </a:effectLst>
          </p:spPr>
          <p:txBody>
            <a:bodyPr lIns="182880" anchor="ctr"/>
            <a:lstStyle/>
            <a:p>
              <a:pPr algn="l">
                <a:defRPr/>
              </a:pPr>
              <a:r>
                <a:rPr lang="en-US" sz="1600">
                  <a:latin typeface="Arial Narrow" pitchFamily="34" charset="0"/>
                </a:rPr>
                <a:t>Relay agent broadcasts the DHCPOFFER packet</a:t>
              </a:r>
            </a:p>
          </p:txBody>
        </p:sp>
        <p:sp>
          <p:nvSpPr>
            <p:cNvPr id="392247" name="AutoShape 55"/>
            <p:cNvSpPr>
              <a:spLocks noChangeArrowheads="1"/>
            </p:cNvSpPr>
            <p:nvPr/>
          </p:nvSpPr>
          <p:spPr bwMode="auto">
            <a:xfrm>
              <a:off x="914" y="2923"/>
              <a:ext cx="151" cy="176"/>
            </a:xfrm>
            <a:prstGeom prst="roundRect">
              <a:avLst>
                <a:gd name="adj" fmla="val 0"/>
              </a:avLst>
            </a:prstGeom>
            <a:gradFill rotWithShape="1">
              <a:gsLst>
                <a:gs pos="0">
                  <a:schemeClr val="folHlink"/>
                </a:gs>
                <a:gs pos="50000">
                  <a:srgbClr val="F0F0F0"/>
                </a:gs>
                <a:gs pos="100000">
                  <a:schemeClr val="folHlink"/>
                </a:gs>
              </a:gsLst>
              <a:lin ang="5400000" scaled="1"/>
            </a:gradFill>
            <a:ln w="9525">
              <a:solidFill>
                <a:schemeClr val="tx1"/>
              </a:solidFill>
              <a:round/>
              <a:headEnd/>
              <a:tailEnd/>
            </a:ln>
            <a:effectLst>
              <a:outerShdw dist="35921" dir="2700000" algn="ctr" rotWithShape="0">
                <a:srgbClr val="808080"/>
              </a:outerShdw>
            </a:effectLst>
          </p:spPr>
          <p:txBody>
            <a:bodyPr wrap="none" anchor="ctr"/>
            <a:lstStyle/>
            <a:p>
              <a:pPr>
                <a:defRPr/>
              </a:pPr>
              <a:r>
                <a:rPr lang="en-US" sz="2200">
                  <a:solidFill>
                    <a:srgbClr val="990033"/>
                  </a:solidFill>
                  <a:latin typeface="Arial Narrow" pitchFamily="34" charset="0"/>
                </a:rPr>
                <a:t>4</a:t>
              </a:r>
            </a:p>
          </p:txBody>
        </p:sp>
      </p:grpSp>
      <p:grpSp>
        <p:nvGrpSpPr>
          <p:cNvPr id="8" name="Group 56"/>
          <p:cNvGrpSpPr>
            <a:grpSpLocks/>
          </p:cNvGrpSpPr>
          <p:nvPr/>
        </p:nvGrpSpPr>
        <p:grpSpPr bwMode="auto">
          <a:xfrm>
            <a:off x="3198813" y="4946651"/>
            <a:ext cx="6234112" cy="327025"/>
            <a:chOff x="914" y="3176"/>
            <a:chExt cx="3854" cy="206"/>
          </a:xfrm>
        </p:grpSpPr>
        <p:sp>
          <p:nvSpPr>
            <p:cNvPr id="392249" name="AutoShape 57"/>
            <p:cNvSpPr>
              <a:spLocks noChangeArrowheads="1"/>
            </p:cNvSpPr>
            <p:nvPr/>
          </p:nvSpPr>
          <p:spPr bwMode="auto">
            <a:xfrm>
              <a:off x="998" y="3176"/>
              <a:ext cx="3770" cy="206"/>
            </a:xfrm>
            <a:prstGeom prst="roundRect">
              <a:avLst>
                <a:gd name="adj" fmla="val 16667"/>
              </a:avLst>
            </a:prstGeom>
            <a:gradFill rotWithShape="1">
              <a:gsLst>
                <a:gs pos="0">
                  <a:srgbClr val="8DACD0"/>
                </a:gs>
                <a:gs pos="100000">
                  <a:srgbClr val="DEE7F1"/>
                </a:gs>
              </a:gsLst>
              <a:lin ang="2700000" scaled="1"/>
            </a:gradFill>
            <a:ln w="9525" algn="ctr">
              <a:solidFill>
                <a:srgbClr val="333333"/>
              </a:solidFill>
              <a:round/>
              <a:headEnd/>
              <a:tailEnd/>
            </a:ln>
            <a:effectLst>
              <a:outerShdw dist="35921" dir="2700000" algn="ctr" rotWithShape="0">
                <a:srgbClr val="C0C0C0"/>
              </a:outerShdw>
            </a:effectLst>
          </p:spPr>
          <p:txBody>
            <a:bodyPr lIns="182880" anchor="ctr"/>
            <a:lstStyle/>
            <a:p>
              <a:pPr algn="l">
                <a:defRPr/>
              </a:pPr>
              <a:r>
                <a:rPr lang="en-US" sz="1600">
                  <a:latin typeface="Arial Narrow" pitchFamily="34" charset="0"/>
                </a:rPr>
                <a:t>Client1 broadcasts a DHCPREQUEST packet</a:t>
              </a:r>
            </a:p>
          </p:txBody>
        </p:sp>
        <p:sp>
          <p:nvSpPr>
            <p:cNvPr id="392250" name="AutoShape 58"/>
            <p:cNvSpPr>
              <a:spLocks noChangeArrowheads="1"/>
            </p:cNvSpPr>
            <p:nvPr/>
          </p:nvSpPr>
          <p:spPr bwMode="auto">
            <a:xfrm>
              <a:off x="914" y="3191"/>
              <a:ext cx="151" cy="176"/>
            </a:xfrm>
            <a:prstGeom prst="roundRect">
              <a:avLst>
                <a:gd name="adj" fmla="val 0"/>
              </a:avLst>
            </a:prstGeom>
            <a:gradFill rotWithShape="1">
              <a:gsLst>
                <a:gs pos="0">
                  <a:schemeClr val="folHlink"/>
                </a:gs>
                <a:gs pos="50000">
                  <a:srgbClr val="F0F0F0"/>
                </a:gs>
                <a:gs pos="100000">
                  <a:schemeClr val="folHlink"/>
                </a:gs>
              </a:gsLst>
              <a:lin ang="5400000" scaled="1"/>
            </a:gradFill>
            <a:ln w="9525">
              <a:solidFill>
                <a:schemeClr val="tx1"/>
              </a:solidFill>
              <a:round/>
              <a:headEnd/>
              <a:tailEnd/>
            </a:ln>
            <a:effectLst>
              <a:outerShdw dist="35921" dir="2700000" algn="ctr" rotWithShape="0">
                <a:srgbClr val="808080"/>
              </a:outerShdw>
            </a:effectLst>
          </p:spPr>
          <p:txBody>
            <a:bodyPr wrap="none" anchor="ctr"/>
            <a:lstStyle/>
            <a:p>
              <a:pPr>
                <a:defRPr/>
              </a:pPr>
              <a:r>
                <a:rPr lang="en-US" sz="2200">
                  <a:solidFill>
                    <a:srgbClr val="990033"/>
                  </a:solidFill>
                  <a:latin typeface="Arial Narrow" pitchFamily="34" charset="0"/>
                </a:rPr>
                <a:t>5</a:t>
              </a:r>
            </a:p>
          </p:txBody>
        </p:sp>
      </p:grpSp>
      <p:grpSp>
        <p:nvGrpSpPr>
          <p:cNvPr id="9" name="Group 59"/>
          <p:cNvGrpSpPr>
            <a:grpSpLocks/>
          </p:cNvGrpSpPr>
          <p:nvPr/>
        </p:nvGrpSpPr>
        <p:grpSpPr bwMode="auto">
          <a:xfrm>
            <a:off x="3198813" y="5324476"/>
            <a:ext cx="6234112" cy="328613"/>
            <a:chOff x="914" y="3397"/>
            <a:chExt cx="3854" cy="207"/>
          </a:xfrm>
        </p:grpSpPr>
        <p:sp>
          <p:nvSpPr>
            <p:cNvPr id="392252" name="AutoShape 60"/>
            <p:cNvSpPr>
              <a:spLocks noChangeArrowheads="1"/>
            </p:cNvSpPr>
            <p:nvPr/>
          </p:nvSpPr>
          <p:spPr bwMode="auto">
            <a:xfrm>
              <a:off x="998" y="3397"/>
              <a:ext cx="3770" cy="207"/>
            </a:xfrm>
            <a:prstGeom prst="roundRect">
              <a:avLst>
                <a:gd name="adj" fmla="val 16667"/>
              </a:avLst>
            </a:prstGeom>
            <a:gradFill rotWithShape="1">
              <a:gsLst>
                <a:gs pos="0">
                  <a:srgbClr val="8DACD0"/>
                </a:gs>
                <a:gs pos="100000">
                  <a:srgbClr val="DEE7F1"/>
                </a:gs>
              </a:gsLst>
              <a:lin ang="2700000" scaled="1"/>
            </a:gradFill>
            <a:ln w="9525" algn="ctr">
              <a:solidFill>
                <a:srgbClr val="333333"/>
              </a:solidFill>
              <a:round/>
              <a:headEnd/>
              <a:tailEnd/>
            </a:ln>
            <a:effectLst>
              <a:outerShdw dist="35921" dir="2700000" algn="ctr" rotWithShape="0">
                <a:srgbClr val="C0C0C0"/>
              </a:outerShdw>
            </a:effectLst>
          </p:spPr>
          <p:txBody>
            <a:bodyPr lIns="182880" anchor="ctr"/>
            <a:lstStyle/>
            <a:p>
              <a:pPr algn="l">
                <a:defRPr/>
              </a:pPr>
              <a:r>
                <a:rPr lang="en-US" sz="1600">
                  <a:latin typeface="Arial Narrow" pitchFamily="34" charset="0"/>
                </a:rPr>
                <a:t>Relay agent forwards the DHCPREQUEST message to the DHCP server</a:t>
              </a:r>
            </a:p>
          </p:txBody>
        </p:sp>
        <p:sp>
          <p:nvSpPr>
            <p:cNvPr id="392253" name="AutoShape 61"/>
            <p:cNvSpPr>
              <a:spLocks noChangeArrowheads="1"/>
            </p:cNvSpPr>
            <p:nvPr/>
          </p:nvSpPr>
          <p:spPr bwMode="auto">
            <a:xfrm>
              <a:off x="914" y="3407"/>
              <a:ext cx="151" cy="176"/>
            </a:xfrm>
            <a:prstGeom prst="roundRect">
              <a:avLst>
                <a:gd name="adj" fmla="val 0"/>
              </a:avLst>
            </a:prstGeom>
            <a:gradFill rotWithShape="1">
              <a:gsLst>
                <a:gs pos="0">
                  <a:schemeClr val="folHlink"/>
                </a:gs>
                <a:gs pos="50000">
                  <a:srgbClr val="F0F0F0"/>
                </a:gs>
                <a:gs pos="100000">
                  <a:schemeClr val="folHlink"/>
                </a:gs>
              </a:gsLst>
              <a:lin ang="5400000" scaled="1"/>
            </a:gradFill>
            <a:ln w="9525">
              <a:solidFill>
                <a:schemeClr val="tx1"/>
              </a:solidFill>
              <a:round/>
              <a:headEnd/>
              <a:tailEnd/>
            </a:ln>
            <a:effectLst>
              <a:outerShdw dist="35921" dir="2700000" algn="ctr" rotWithShape="0">
                <a:srgbClr val="808080"/>
              </a:outerShdw>
            </a:effectLst>
          </p:spPr>
          <p:txBody>
            <a:bodyPr wrap="none" anchor="ctr"/>
            <a:lstStyle/>
            <a:p>
              <a:pPr>
                <a:defRPr/>
              </a:pPr>
              <a:r>
                <a:rPr lang="en-US" sz="2200">
                  <a:solidFill>
                    <a:srgbClr val="990033"/>
                  </a:solidFill>
                  <a:latin typeface="Arial Narrow" pitchFamily="34" charset="0"/>
                </a:rPr>
                <a:t>6</a:t>
              </a:r>
            </a:p>
          </p:txBody>
        </p:sp>
      </p:grpSp>
      <p:grpSp>
        <p:nvGrpSpPr>
          <p:cNvPr id="10" name="Group 62"/>
          <p:cNvGrpSpPr>
            <a:grpSpLocks/>
          </p:cNvGrpSpPr>
          <p:nvPr/>
        </p:nvGrpSpPr>
        <p:grpSpPr bwMode="auto">
          <a:xfrm>
            <a:off x="3198813" y="5705476"/>
            <a:ext cx="6234112" cy="327025"/>
            <a:chOff x="914" y="3660"/>
            <a:chExt cx="3854" cy="206"/>
          </a:xfrm>
        </p:grpSpPr>
        <p:sp>
          <p:nvSpPr>
            <p:cNvPr id="392255" name="AutoShape 63"/>
            <p:cNvSpPr>
              <a:spLocks noChangeArrowheads="1"/>
            </p:cNvSpPr>
            <p:nvPr/>
          </p:nvSpPr>
          <p:spPr bwMode="auto">
            <a:xfrm>
              <a:off x="998" y="3660"/>
              <a:ext cx="3770" cy="206"/>
            </a:xfrm>
            <a:prstGeom prst="roundRect">
              <a:avLst>
                <a:gd name="adj" fmla="val 16667"/>
              </a:avLst>
            </a:prstGeom>
            <a:gradFill rotWithShape="1">
              <a:gsLst>
                <a:gs pos="0">
                  <a:srgbClr val="B395D8"/>
                </a:gs>
                <a:gs pos="100000">
                  <a:srgbClr val="DFD2FF"/>
                </a:gs>
              </a:gsLst>
              <a:lin ang="2700000" scaled="1"/>
            </a:gradFill>
            <a:ln w="9525" algn="ctr">
              <a:solidFill>
                <a:srgbClr val="333333"/>
              </a:solidFill>
              <a:round/>
              <a:headEnd/>
              <a:tailEnd/>
            </a:ln>
            <a:effectLst>
              <a:outerShdw dist="35921" dir="2700000" algn="ctr" rotWithShape="0">
                <a:srgbClr val="C0C0C0"/>
              </a:outerShdw>
            </a:effectLst>
          </p:spPr>
          <p:txBody>
            <a:bodyPr lIns="182880" anchor="ctr"/>
            <a:lstStyle/>
            <a:p>
              <a:pPr algn="l">
                <a:defRPr/>
              </a:pPr>
              <a:r>
                <a:rPr lang="en-US" sz="1600">
                  <a:latin typeface="Arial Narrow" pitchFamily="34" charset="0"/>
                </a:rPr>
                <a:t>Server sends a DHCPACK message to the DHCP relay agent</a:t>
              </a:r>
            </a:p>
          </p:txBody>
        </p:sp>
        <p:sp>
          <p:nvSpPr>
            <p:cNvPr id="392256" name="AutoShape 64"/>
            <p:cNvSpPr>
              <a:spLocks noChangeArrowheads="1"/>
            </p:cNvSpPr>
            <p:nvPr/>
          </p:nvSpPr>
          <p:spPr bwMode="auto">
            <a:xfrm>
              <a:off x="914" y="3675"/>
              <a:ext cx="151" cy="176"/>
            </a:xfrm>
            <a:prstGeom prst="roundRect">
              <a:avLst>
                <a:gd name="adj" fmla="val 0"/>
              </a:avLst>
            </a:prstGeom>
            <a:gradFill rotWithShape="1">
              <a:gsLst>
                <a:gs pos="0">
                  <a:schemeClr val="folHlink"/>
                </a:gs>
                <a:gs pos="50000">
                  <a:srgbClr val="F0F0F0"/>
                </a:gs>
                <a:gs pos="100000">
                  <a:schemeClr val="folHlink"/>
                </a:gs>
              </a:gsLst>
              <a:lin ang="5400000" scaled="1"/>
            </a:gradFill>
            <a:ln w="9525">
              <a:solidFill>
                <a:schemeClr val="tx1"/>
              </a:solidFill>
              <a:round/>
              <a:headEnd/>
              <a:tailEnd/>
            </a:ln>
            <a:effectLst>
              <a:outerShdw dist="35921" dir="2700000" algn="ctr" rotWithShape="0">
                <a:srgbClr val="808080"/>
              </a:outerShdw>
            </a:effectLst>
          </p:spPr>
          <p:txBody>
            <a:bodyPr wrap="none" anchor="ctr"/>
            <a:lstStyle/>
            <a:p>
              <a:pPr>
                <a:defRPr/>
              </a:pPr>
              <a:r>
                <a:rPr lang="en-US" sz="2200">
                  <a:solidFill>
                    <a:srgbClr val="990033"/>
                  </a:solidFill>
                  <a:latin typeface="Arial Narrow" pitchFamily="34" charset="0"/>
                </a:rPr>
                <a:t>7</a:t>
              </a:r>
            </a:p>
          </p:txBody>
        </p:sp>
      </p:grpSp>
      <p:grpSp>
        <p:nvGrpSpPr>
          <p:cNvPr id="11" name="Group 65"/>
          <p:cNvGrpSpPr>
            <a:grpSpLocks/>
          </p:cNvGrpSpPr>
          <p:nvPr/>
        </p:nvGrpSpPr>
        <p:grpSpPr bwMode="auto">
          <a:xfrm>
            <a:off x="3198813" y="6084888"/>
            <a:ext cx="6234112" cy="328612"/>
            <a:chOff x="914" y="3881"/>
            <a:chExt cx="3854" cy="207"/>
          </a:xfrm>
        </p:grpSpPr>
        <p:sp>
          <p:nvSpPr>
            <p:cNvPr id="392258" name="AutoShape 66"/>
            <p:cNvSpPr>
              <a:spLocks noChangeArrowheads="1"/>
            </p:cNvSpPr>
            <p:nvPr/>
          </p:nvSpPr>
          <p:spPr bwMode="auto">
            <a:xfrm>
              <a:off x="998" y="3881"/>
              <a:ext cx="3770" cy="207"/>
            </a:xfrm>
            <a:prstGeom prst="roundRect">
              <a:avLst>
                <a:gd name="adj" fmla="val 16667"/>
              </a:avLst>
            </a:prstGeom>
            <a:gradFill rotWithShape="1">
              <a:gsLst>
                <a:gs pos="0">
                  <a:srgbClr val="B395D8"/>
                </a:gs>
                <a:gs pos="100000">
                  <a:srgbClr val="DFD2FF"/>
                </a:gs>
              </a:gsLst>
              <a:lin ang="2700000" scaled="1"/>
            </a:gradFill>
            <a:ln w="9525" algn="ctr">
              <a:solidFill>
                <a:srgbClr val="333333"/>
              </a:solidFill>
              <a:round/>
              <a:headEnd/>
              <a:tailEnd/>
            </a:ln>
            <a:effectLst>
              <a:outerShdw dist="35921" dir="2700000" algn="ctr" rotWithShape="0">
                <a:srgbClr val="C0C0C0"/>
              </a:outerShdw>
            </a:effectLst>
          </p:spPr>
          <p:txBody>
            <a:bodyPr lIns="182880" anchor="ctr"/>
            <a:lstStyle/>
            <a:p>
              <a:pPr algn="l">
                <a:defRPr/>
              </a:pPr>
              <a:r>
                <a:rPr lang="en-US" sz="1600">
                  <a:latin typeface="Arial Narrow" pitchFamily="34" charset="0"/>
                </a:rPr>
                <a:t>Relay agent broadcasts the DHCPACK packet</a:t>
              </a:r>
            </a:p>
          </p:txBody>
        </p:sp>
        <p:sp>
          <p:nvSpPr>
            <p:cNvPr id="392259" name="AutoShape 67"/>
            <p:cNvSpPr>
              <a:spLocks noChangeArrowheads="1"/>
            </p:cNvSpPr>
            <p:nvPr/>
          </p:nvSpPr>
          <p:spPr bwMode="auto">
            <a:xfrm>
              <a:off x="914" y="3891"/>
              <a:ext cx="151" cy="176"/>
            </a:xfrm>
            <a:prstGeom prst="roundRect">
              <a:avLst>
                <a:gd name="adj" fmla="val 0"/>
              </a:avLst>
            </a:prstGeom>
            <a:gradFill rotWithShape="1">
              <a:gsLst>
                <a:gs pos="0">
                  <a:schemeClr val="folHlink"/>
                </a:gs>
                <a:gs pos="50000">
                  <a:srgbClr val="F0F0F0"/>
                </a:gs>
                <a:gs pos="100000">
                  <a:schemeClr val="folHlink"/>
                </a:gs>
              </a:gsLst>
              <a:lin ang="5400000" scaled="1"/>
            </a:gradFill>
            <a:ln w="9525">
              <a:solidFill>
                <a:schemeClr val="tx1"/>
              </a:solidFill>
              <a:round/>
              <a:headEnd/>
              <a:tailEnd/>
            </a:ln>
            <a:effectLst>
              <a:outerShdw dist="35921" dir="2700000" algn="ctr" rotWithShape="0">
                <a:srgbClr val="808080"/>
              </a:outerShdw>
            </a:effectLst>
          </p:spPr>
          <p:txBody>
            <a:bodyPr wrap="none" anchor="ctr"/>
            <a:lstStyle/>
            <a:p>
              <a:pPr>
                <a:defRPr/>
              </a:pPr>
              <a:r>
                <a:rPr lang="en-US" sz="2200">
                  <a:solidFill>
                    <a:srgbClr val="990033"/>
                  </a:solidFill>
                  <a:latin typeface="Arial Narrow" pitchFamily="34" charset="0"/>
                </a:rPr>
                <a:t>8</a:t>
              </a:r>
            </a:p>
          </p:txBody>
        </p:sp>
      </p:grpSp>
    </p:spTree>
    <p:extLst>
      <p:ext uri="{BB962C8B-B14F-4D97-AF65-F5344CB8AC3E}">
        <p14:creationId xmlns:p14="http://schemas.microsoft.com/office/powerpoint/2010/main" val="18972985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nodeType="afterGroup">
                            <p:stCondLst>
                              <p:cond delay="500"/>
                            </p:stCondLst>
                            <p:childTnLst>
                              <p:par>
                                <p:cTn id="9" presetID="1" presetClass="entr" presetSubtype="0" fill="hold" grpId="0" nodeType="afterEffect">
                                  <p:stCondLst>
                                    <p:cond delay="0"/>
                                  </p:stCondLst>
                                  <p:childTnLst>
                                    <p:set>
                                      <p:cBhvr>
                                        <p:cTn id="10" dur="1" fill="hold">
                                          <p:stCondLst>
                                            <p:cond delay="499"/>
                                          </p:stCondLst>
                                        </p:cTn>
                                        <p:tgtEl>
                                          <p:spTgt spid="392214"/>
                                        </p:tgtEl>
                                        <p:attrNameLst>
                                          <p:attrName>style.visibility</p:attrName>
                                        </p:attrNameLst>
                                      </p:cBhvr>
                                      <p:to>
                                        <p:strVal val="visible"/>
                                      </p:to>
                                    </p:set>
                                  </p:childTnLst>
                                </p:cTn>
                              </p:par>
                            </p:childTnLst>
                          </p:cTn>
                        </p:par>
                        <p:par>
                          <p:cTn id="11" fill="hold" nodeType="afterGroup">
                            <p:stCondLst>
                              <p:cond delay="1000"/>
                            </p:stCondLst>
                            <p:childTnLst>
                              <p:par>
                                <p:cTn id="12" presetID="1" presetClass="entr" presetSubtype="0" fill="hold" grpId="0" nodeType="afterEffect">
                                  <p:stCondLst>
                                    <p:cond delay="0"/>
                                  </p:stCondLst>
                                  <p:childTnLst>
                                    <p:set>
                                      <p:cBhvr>
                                        <p:cTn id="13" dur="1" fill="hold">
                                          <p:stCondLst>
                                            <p:cond delay="499"/>
                                          </p:stCondLst>
                                        </p:cTn>
                                        <p:tgtEl>
                                          <p:spTgt spid="392213"/>
                                        </p:tgtEl>
                                        <p:attrNameLst>
                                          <p:attrName>style.visibility</p:attrName>
                                        </p:attrNameLst>
                                      </p:cBhvr>
                                      <p:to>
                                        <p:strVal val="visible"/>
                                      </p:to>
                                    </p:set>
                                  </p:childTnLst>
                                </p:cTn>
                              </p:par>
                            </p:childTnLst>
                          </p:cTn>
                        </p:par>
                        <p:par>
                          <p:cTn id="14" fill="hold" nodeType="afterGroup">
                            <p:stCondLst>
                              <p:cond delay="1500"/>
                            </p:stCondLst>
                            <p:childTnLst>
                              <p:par>
                                <p:cTn id="15" presetID="1" presetClass="entr" presetSubtype="0" fill="hold" grpId="0" nodeType="afterEffect">
                                  <p:stCondLst>
                                    <p:cond delay="0"/>
                                  </p:stCondLst>
                                  <p:childTnLst>
                                    <p:set>
                                      <p:cBhvr>
                                        <p:cTn id="16" dur="1" fill="hold">
                                          <p:stCondLst>
                                            <p:cond delay="499"/>
                                          </p:stCondLst>
                                        </p:cTn>
                                        <p:tgtEl>
                                          <p:spTgt spid="392212"/>
                                        </p:tgtEl>
                                        <p:attrNameLst>
                                          <p:attrName>style.visibility</p:attrName>
                                        </p:attrNameLst>
                                      </p:cBhvr>
                                      <p:to>
                                        <p:strVal val="visible"/>
                                      </p:to>
                                    </p:set>
                                  </p:childTnLst>
                                </p:cTn>
                              </p:par>
                            </p:childTnLst>
                          </p:cTn>
                        </p:par>
                        <p:par>
                          <p:cTn id="17" fill="hold" nodeType="afterGroup">
                            <p:stCondLst>
                              <p:cond delay="2000"/>
                            </p:stCondLst>
                            <p:childTnLst>
                              <p:par>
                                <p:cTn id="18" presetID="22" presetClass="entr" presetSubtype="8" fill="hold" nodeType="after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ipe(left)">
                                      <p:cBhvr>
                                        <p:cTn id="20" dur="500"/>
                                        <p:tgtEl>
                                          <p:spTgt spid="5"/>
                                        </p:tgtEl>
                                      </p:cBhvr>
                                    </p:animEffect>
                                  </p:childTnLst>
                                </p:cTn>
                              </p:par>
                            </p:childTnLst>
                          </p:cTn>
                        </p:par>
                        <p:par>
                          <p:cTn id="21" fill="hold" nodeType="afterGroup">
                            <p:stCondLst>
                              <p:cond delay="2500"/>
                            </p:stCondLst>
                            <p:childTnLst>
                              <p:par>
                                <p:cTn id="22" presetID="22" presetClass="entr" presetSubtype="8" fill="hold" grpId="0" nodeType="afterEffect">
                                  <p:stCondLst>
                                    <p:cond delay="0"/>
                                  </p:stCondLst>
                                  <p:childTnLst>
                                    <p:set>
                                      <p:cBhvr>
                                        <p:cTn id="23" dur="1" fill="hold">
                                          <p:stCondLst>
                                            <p:cond delay="0"/>
                                          </p:stCondLst>
                                        </p:cTn>
                                        <p:tgtEl>
                                          <p:spTgt spid="392195"/>
                                        </p:tgtEl>
                                        <p:attrNameLst>
                                          <p:attrName>style.visibility</p:attrName>
                                        </p:attrNameLst>
                                      </p:cBhvr>
                                      <p:to>
                                        <p:strVal val="visible"/>
                                      </p:to>
                                    </p:set>
                                    <p:animEffect transition="in" filter="wipe(left)">
                                      <p:cBhvr>
                                        <p:cTn id="24" dur="500"/>
                                        <p:tgtEl>
                                          <p:spTgt spid="392195"/>
                                        </p:tgtEl>
                                      </p:cBhvr>
                                    </p:animEffect>
                                  </p:childTnLst>
                                </p:cTn>
                              </p:par>
                            </p:childTnLst>
                          </p:cTn>
                        </p:par>
                        <p:par>
                          <p:cTn id="25" fill="hold" nodeType="afterGroup">
                            <p:stCondLst>
                              <p:cond delay="3000"/>
                            </p:stCondLst>
                            <p:childTnLst>
                              <p:par>
                                <p:cTn id="26" presetID="22" presetClass="entr" presetSubtype="8" fill="hold" nodeType="after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wipe(left)">
                                      <p:cBhvr>
                                        <p:cTn id="28" dur="500"/>
                                        <p:tgtEl>
                                          <p:spTgt spid="6"/>
                                        </p:tgtEl>
                                      </p:cBhvr>
                                    </p:animEffect>
                                  </p:childTnLst>
                                </p:cTn>
                              </p:par>
                            </p:childTnLst>
                          </p:cTn>
                        </p:par>
                        <p:par>
                          <p:cTn id="29" fill="hold" nodeType="afterGroup">
                            <p:stCondLst>
                              <p:cond delay="3500"/>
                            </p:stCondLst>
                            <p:childTnLst>
                              <p:par>
                                <p:cTn id="30" presetID="22" presetClass="entr" presetSubtype="2" fill="hold" grpId="0" nodeType="afterEffect">
                                  <p:stCondLst>
                                    <p:cond delay="0"/>
                                  </p:stCondLst>
                                  <p:childTnLst>
                                    <p:set>
                                      <p:cBhvr>
                                        <p:cTn id="31" dur="1" fill="hold">
                                          <p:stCondLst>
                                            <p:cond delay="0"/>
                                          </p:stCondLst>
                                        </p:cTn>
                                        <p:tgtEl>
                                          <p:spTgt spid="392196"/>
                                        </p:tgtEl>
                                        <p:attrNameLst>
                                          <p:attrName>style.visibility</p:attrName>
                                        </p:attrNameLst>
                                      </p:cBhvr>
                                      <p:to>
                                        <p:strVal val="visible"/>
                                      </p:to>
                                    </p:set>
                                    <p:animEffect transition="in" filter="wipe(right)">
                                      <p:cBhvr>
                                        <p:cTn id="32" dur="500"/>
                                        <p:tgtEl>
                                          <p:spTgt spid="392196"/>
                                        </p:tgtEl>
                                      </p:cBhvr>
                                    </p:animEffect>
                                  </p:childTnLst>
                                </p:cTn>
                              </p:par>
                            </p:childTnLst>
                          </p:cTn>
                        </p:par>
                        <p:par>
                          <p:cTn id="33" fill="hold" nodeType="afterGroup">
                            <p:stCondLst>
                              <p:cond delay="4000"/>
                            </p:stCondLst>
                            <p:childTnLst>
                              <p:par>
                                <p:cTn id="34" presetID="22" presetClass="entr" presetSubtype="8" fill="hold" nodeType="after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wipe(left)">
                                      <p:cBhvr>
                                        <p:cTn id="36" dur="500"/>
                                        <p:tgtEl>
                                          <p:spTgt spid="7"/>
                                        </p:tgtEl>
                                      </p:cBhvr>
                                    </p:animEffect>
                                  </p:childTnLst>
                                </p:cTn>
                              </p:par>
                            </p:childTnLst>
                          </p:cTn>
                        </p:par>
                        <p:par>
                          <p:cTn id="37" fill="hold" nodeType="afterGroup">
                            <p:stCondLst>
                              <p:cond delay="4500"/>
                            </p:stCondLst>
                            <p:childTnLst>
                              <p:par>
                                <p:cTn id="38" presetID="1" presetClass="entr" presetSubtype="0" fill="hold" grpId="0" nodeType="afterEffect">
                                  <p:stCondLst>
                                    <p:cond delay="0"/>
                                  </p:stCondLst>
                                  <p:childTnLst>
                                    <p:set>
                                      <p:cBhvr>
                                        <p:cTn id="39" dur="1" fill="hold">
                                          <p:stCondLst>
                                            <p:cond delay="499"/>
                                          </p:stCondLst>
                                        </p:cTn>
                                        <p:tgtEl>
                                          <p:spTgt spid="392217"/>
                                        </p:tgtEl>
                                        <p:attrNameLst>
                                          <p:attrName>style.visibility</p:attrName>
                                        </p:attrNameLst>
                                      </p:cBhvr>
                                      <p:to>
                                        <p:strVal val="visible"/>
                                      </p:to>
                                    </p:set>
                                  </p:childTnLst>
                                </p:cTn>
                              </p:par>
                            </p:childTnLst>
                          </p:cTn>
                        </p:par>
                        <p:par>
                          <p:cTn id="40" fill="hold" nodeType="afterGroup">
                            <p:stCondLst>
                              <p:cond delay="5000"/>
                            </p:stCondLst>
                            <p:childTnLst>
                              <p:par>
                                <p:cTn id="41" presetID="1" presetClass="entr" presetSubtype="0" fill="hold" grpId="0" nodeType="afterEffect">
                                  <p:stCondLst>
                                    <p:cond delay="0"/>
                                  </p:stCondLst>
                                  <p:childTnLst>
                                    <p:set>
                                      <p:cBhvr>
                                        <p:cTn id="42" dur="1" fill="hold">
                                          <p:stCondLst>
                                            <p:cond delay="499"/>
                                          </p:stCondLst>
                                        </p:cTn>
                                        <p:tgtEl>
                                          <p:spTgt spid="392216"/>
                                        </p:tgtEl>
                                        <p:attrNameLst>
                                          <p:attrName>style.visibility</p:attrName>
                                        </p:attrNameLst>
                                      </p:cBhvr>
                                      <p:to>
                                        <p:strVal val="visible"/>
                                      </p:to>
                                    </p:set>
                                  </p:childTnLst>
                                </p:cTn>
                              </p:par>
                            </p:childTnLst>
                          </p:cTn>
                        </p:par>
                        <p:par>
                          <p:cTn id="43" fill="hold" nodeType="afterGroup">
                            <p:stCondLst>
                              <p:cond delay="5500"/>
                            </p:stCondLst>
                            <p:childTnLst>
                              <p:par>
                                <p:cTn id="44" presetID="1" presetClass="entr" presetSubtype="0" fill="hold" grpId="0" nodeType="afterEffect">
                                  <p:stCondLst>
                                    <p:cond delay="0"/>
                                  </p:stCondLst>
                                  <p:childTnLst>
                                    <p:set>
                                      <p:cBhvr>
                                        <p:cTn id="45" dur="1" fill="hold">
                                          <p:stCondLst>
                                            <p:cond delay="499"/>
                                          </p:stCondLst>
                                        </p:cTn>
                                        <p:tgtEl>
                                          <p:spTgt spid="392215"/>
                                        </p:tgtEl>
                                        <p:attrNameLst>
                                          <p:attrName>style.visibility</p:attrName>
                                        </p:attrNameLst>
                                      </p:cBhvr>
                                      <p:to>
                                        <p:strVal val="visible"/>
                                      </p:to>
                                    </p:set>
                                  </p:childTnLst>
                                </p:cTn>
                              </p:par>
                            </p:childTnLst>
                          </p:cTn>
                        </p:par>
                        <p:par>
                          <p:cTn id="46" fill="hold" nodeType="afterGroup">
                            <p:stCondLst>
                              <p:cond delay="6000"/>
                            </p:stCondLst>
                            <p:childTnLst>
                              <p:par>
                                <p:cTn id="47" presetID="22" presetClass="entr" presetSubtype="8" fill="hold" nodeType="after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wipe(left)">
                                      <p:cBhvr>
                                        <p:cTn id="49" dur="500"/>
                                        <p:tgtEl>
                                          <p:spTgt spid="8"/>
                                        </p:tgtEl>
                                      </p:cBhvr>
                                    </p:animEffect>
                                  </p:childTnLst>
                                </p:cTn>
                              </p:par>
                            </p:childTnLst>
                          </p:cTn>
                        </p:par>
                        <p:par>
                          <p:cTn id="50" fill="hold" nodeType="afterGroup">
                            <p:stCondLst>
                              <p:cond delay="6500"/>
                            </p:stCondLst>
                            <p:childTnLst>
                              <p:par>
                                <p:cTn id="51" presetID="22" presetClass="entr" presetSubtype="8" fill="hold" nodeType="afterEffect">
                                  <p:stCondLst>
                                    <p:cond delay="0"/>
                                  </p:stCondLst>
                                  <p:childTnLst>
                                    <p:set>
                                      <p:cBhvr>
                                        <p:cTn id="52" dur="1" fill="hold">
                                          <p:stCondLst>
                                            <p:cond delay="0"/>
                                          </p:stCondLst>
                                        </p:cTn>
                                        <p:tgtEl>
                                          <p:spTgt spid="9"/>
                                        </p:tgtEl>
                                        <p:attrNameLst>
                                          <p:attrName>style.visibility</p:attrName>
                                        </p:attrNameLst>
                                      </p:cBhvr>
                                      <p:to>
                                        <p:strVal val="visible"/>
                                      </p:to>
                                    </p:set>
                                    <p:animEffect transition="in" filter="wipe(left)">
                                      <p:cBhvr>
                                        <p:cTn id="53" dur="500"/>
                                        <p:tgtEl>
                                          <p:spTgt spid="9"/>
                                        </p:tgtEl>
                                      </p:cBhvr>
                                    </p:animEffect>
                                  </p:childTnLst>
                                </p:cTn>
                              </p:par>
                            </p:childTnLst>
                          </p:cTn>
                        </p:par>
                        <p:par>
                          <p:cTn id="54" fill="hold" nodeType="afterGroup">
                            <p:stCondLst>
                              <p:cond delay="7000"/>
                            </p:stCondLst>
                            <p:childTnLst>
                              <p:par>
                                <p:cTn id="55" presetID="22" presetClass="entr" presetSubtype="8" fill="hold" nodeType="afterEffect">
                                  <p:stCondLst>
                                    <p:cond delay="0"/>
                                  </p:stCondLst>
                                  <p:childTnLst>
                                    <p:set>
                                      <p:cBhvr>
                                        <p:cTn id="56" dur="1" fill="hold">
                                          <p:stCondLst>
                                            <p:cond delay="0"/>
                                          </p:stCondLst>
                                        </p:cTn>
                                        <p:tgtEl>
                                          <p:spTgt spid="10"/>
                                        </p:tgtEl>
                                        <p:attrNameLst>
                                          <p:attrName>style.visibility</p:attrName>
                                        </p:attrNameLst>
                                      </p:cBhvr>
                                      <p:to>
                                        <p:strVal val="visible"/>
                                      </p:to>
                                    </p:set>
                                    <p:animEffect transition="in" filter="wipe(left)">
                                      <p:cBhvr>
                                        <p:cTn id="57" dur="500"/>
                                        <p:tgtEl>
                                          <p:spTgt spid="10"/>
                                        </p:tgtEl>
                                      </p:cBhvr>
                                    </p:animEffect>
                                  </p:childTnLst>
                                </p:cTn>
                              </p:par>
                            </p:childTnLst>
                          </p:cTn>
                        </p:par>
                        <p:par>
                          <p:cTn id="58" fill="hold" nodeType="afterGroup">
                            <p:stCondLst>
                              <p:cond delay="7500"/>
                            </p:stCondLst>
                            <p:childTnLst>
                              <p:par>
                                <p:cTn id="59" presetID="22" presetClass="entr" presetSubtype="8" fill="hold" nodeType="afterEffect">
                                  <p:stCondLst>
                                    <p:cond delay="0"/>
                                  </p:stCondLst>
                                  <p:childTnLst>
                                    <p:set>
                                      <p:cBhvr>
                                        <p:cTn id="60" dur="1" fill="hold">
                                          <p:stCondLst>
                                            <p:cond delay="0"/>
                                          </p:stCondLst>
                                        </p:cTn>
                                        <p:tgtEl>
                                          <p:spTgt spid="11"/>
                                        </p:tgtEl>
                                        <p:attrNameLst>
                                          <p:attrName>style.visibility</p:attrName>
                                        </p:attrNameLst>
                                      </p:cBhvr>
                                      <p:to>
                                        <p:strVal val="visible"/>
                                      </p:to>
                                    </p:set>
                                    <p:animEffect transition="in" filter="wipe(left)">
                                      <p:cBhvr>
                                        <p:cTn id="61" dur="500"/>
                                        <p:tgtEl>
                                          <p:spTgt spid="11"/>
                                        </p:tgtEl>
                                      </p:cBhvr>
                                    </p:animEffect>
                                  </p:childTnLst>
                                </p:cTn>
                              </p:par>
                            </p:childTnLst>
                          </p:cTn>
                        </p:par>
                      </p:childTnLst>
                    </p:cTn>
                  </p:par>
                  <p:par>
                    <p:cTn id="62" fill="hold" nodeType="clickPar">
                      <p:stCondLst>
                        <p:cond delay="indefinite"/>
                      </p:stCondLst>
                      <p:childTnLst>
                        <p:par>
                          <p:cTn id="63" fill="hold" nodeType="withGroup">
                            <p:stCondLst>
                              <p:cond delay="0"/>
                            </p:stCondLst>
                            <p:childTnLst>
                              <p:par>
                                <p:cTn id="64" presetID="1" presetClass="entr" presetSubtype="0" fill="hold" nodeType="clickEffect">
                                  <p:stCondLst>
                                    <p:cond delay="0"/>
                                  </p:stCondLst>
                                  <p:childTnLst>
                                    <p:set>
                                      <p:cBhvr>
                                        <p:cTn id="65" dur="1" fill="hold">
                                          <p:stCondLst>
                                            <p:cond delay="499"/>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2195" grpId="0" animBg="1"/>
      <p:bldP spid="392196" grpId="0" animBg="1"/>
      <p:bldP spid="392212" grpId="0" animBg="1"/>
      <p:bldP spid="392213" grpId="0" animBg="1"/>
      <p:bldP spid="392214" grpId="0" animBg="1"/>
      <p:bldP spid="392215" grpId="0" animBg="1"/>
      <p:bldP spid="392216" grpId="0" animBg="1"/>
      <p:bldP spid="39221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Footer Placeholder 3"/>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b="0" smtClean="0"/>
              <a:t>NS&amp;WT</a:t>
            </a:r>
          </a:p>
        </p:txBody>
      </p:sp>
      <p:sp>
        <p:nvSpPr>
          <p:cNvPr id="38915" name="Rectangle 2"/>
          <p:cNvSpPr>
            <a:spLocks noGrp="1" noChangeArrowheads="1"/>
          </p:cNvSpPr>
          <p:nvPr>
            <p:ph type="title"/>
          </p:nvPr>
        </p:nvSpPr>
        <p:spPr/>
        <p:txBody>
          <a:bodyPr/>
          <a:lstStyle/>
          <a:p>
            <a:r>
              <a:rPr lang="en-US" altLang="en-US" smtClean="0">
                <a:solidFill>
                  <a:schemeClr val="tx1"/>
                </a:solidFill>
              </a:rPr>
              <a:t>How a DHCP Relay Agent Uses Hop Count</a:t>
            </a:r>
          </a:p>
        </p:txBody>
      </p:sp>
      <p:sp>
        <p:nvSpPr>
          <p:cNvPr id="38916" name="AutoShape 3"/>
          <p:cNvSpPr>
            <a:spLocks noChangeArrowheads="1"/>
          </p:cNvSpPr>
          <p:nvPr/>
        </p:nvSpPr>
        <p:spPr bwMode="auto">
          <a:xfrm>
            <a:off x="2438401" y="1273176"/>
            <a:ext cx="7223125" cy="4951413"/>
          </a:xfrm>
          <a:prstGeom prst="roundRect">
            <a:avLst>
              <a:gd name="adj" fmla="val 2931"/>
            </a:avLst>
          </a:prstGeom>
          <a:gradFill rotWithShape="1">
            <a:gsLst>
              <a:gs pos="0">
                <a:srgbClr val="FFFFFF"/>
              </a:gs>
              <a:gs pos="100000">
                <a:srgbClr val="EEEFD7"/>
              </a:gs>
            </a:gsLst>
            <a:lin ang="5400000" scaled="1"/>
          </a:gradFill>
          <a:ln>
            <a:noFill/>
          </a:ln>
          <a:extLst>
            <a:ext uri="{91240B29-F687-4F45-9708-019B960494DF}">
              <a14:hiddenLine xmlns:a14="http://schemas.microsoft.com/office/drawing/2010/main" w="6350" algn="ctr">
                <a:solidFill>
                  <a:srgbClr val="000000"/>
                </a:solidFill>
                <a:round/>
                <a:headEnd/>
                <a:tailEnd/>
              </a14:hiddenLine>
            </a:ext>
          </a:extLst>
        </p:spPr>
        <p:txBody>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US" altLang="en-US"/>
          </a:p>
        </p:txBody>
      </p:sp>
      <p:sp>
        <p:nvSpPr>
          <p:cNvPr id="394244" name="AutoShape 4"/>
          <p:cNvSpPr>
            <a:spLocks noChangeArrowheads="1"/>
          </p:cNvSpPr>
          <p:nvPr/>
        </p:nvSpPr>
        <p:spPr bwMode="auto">
          <a:xfrm>
            <a:off x="2038351" y="1308100"/>
            <a:ext cx="7972425" cy="831850"/>
          </a:xfrm>
          <a:prstGeom prst="roundRect">
            <a:avLst>
              <a:gd name="adj" fmla="val 24236"/>
            </a:avLst>
          </a:prstGeom>
          <a:gradFill rotWithShape="1">
            <a:gsLst>
              <a:gs pos="0">
                <a:srgbClr val="EAABA0"/>
              </a:gs>
              <a:gs pos="100000">
                <a:srgbClr val="F6D9D4"/>
              </a:gs>
            </a:gsLst>
            <a:lin ang="2700000" scaled="1"/>
          </a:gradFill>
          <a:ln w="9525" algn="ctr">
            <a:solidFill>
              <a:srgbClr val="808080"/>
            </a:solidFill>
            <a:round/>
            <a:headEnd/>
            <a:tailEnd/>
          </a:ln>
          <a:effectLst>
            <a:outerShdw dist="35921" dir="2700000" algn="ctr" rotWithShape="0">
              <a:srgbClr val="C0C0C0"/>
            </a:outerShdw>
          </a:effectLst>
        </p:spPr>
        <p:txBody>
          <a:bodyPr anchor="ctr"/>
          <a:lstStyle/>
          <a:p>
            <a:pPr algn="l">
              <a:lnSpc>
                <a:spcPct val="90000"/>
              </a:lnSpc>
              <a:spcBef>
                <a:spcPct val="40000"/>
              </a:spcBef>
              <a:buClr>
                <a:srgbClr val="8DACD0"/>
              </a:buClr>
              <a:buSzPct val="70000"/>
              <a:buFont typeface="Wingdings" pitchFamily="2" charset="2"/>
              <a:buNone/>
              <a:defRPr/>
            </a:pPr>
            <a:r>
              <a:rPr lang="en-US" sz="2000">
                <a:latin typeface="Arial Narrow" pitchFamily="34" charset="0"/>
              </a:rPr>
              <a:t>The </a:t>
            </a:r>
            <a:r>
              <a:rPr lang="en-US" sz="2000" i="1">
                <a:latin typeface="Arial Narrow" pitchFamily="34" charset="0"/>
              </a:rPr>
              <a:t>hop count threshold</a:t>
            </a:r>
            <a:r>
              <a:rPr lang="en-US" sz="2000">
                <a:latin typeface="Arial Narrow" pitchFamily="34" charset="0"/>
              </a:rPr>
              <a:t> is the number of routers that the packet can be transmitted through before being discarded</a:t>
            </a:r>
            <a:r>
              <a:rPr lang="en-US">
                <a:latin typeface="Arial Narrow" pitchFamily="34" charset="0"/>
              </a:rPr>
              <a:t> </a:t>
            </a:r>
          </a:p>
        </p:txBody>
      </p:sp>
      <p:sp>
        <p:nvSpPr>
          <p:cNvPr id="38918" name="Line 5"/>
          <p:cNvSpPr>
            <a:spLocks noChangeShapeType="1"/>
          </p:cNvSpPr>
          <p:nvPr/>
        </p:nvSpPr>
        <p:spPr bwMode="auto">
          <a:xfrm flipH="1">
            <a:off x="7975601" y="4010026"/>
            <a:ext cx="79375" cy="1008063"/>
          </a:xfrm>
          <a:prstGeom prst="line">
            <a:avLst/>
          </a:prstGeom>
          <a:noFill/>
          <a:ln w="57150">
            <a:solidFill>
              <a:srgbClr val="808080"/>
            </a:solidFill>
            <a:prstDash val="sysDot"/>
            <a:round/>
            <a:headEnd/>
            <a:tailEnd/>
          </a:ln>
          <a:extLst>
            <a:ext uri="{909E8E84-426E-40DD-AFC4-6F175D3DCCD1}">
              <a14:hiddenFill xmlns:a14="http://schemas.microsoft.com/office/drawing/2010/main">
                <a:noFill/>
              </a14:hiddenFill>
            </a:ext>
          </a:extLst>
        </p:spPr>
        <p:txBody>
          <a:bodyPr/>
          <a:lstStyle/>
          <a:p>
            <a:endParaRPr lang="en-GB"/>
          </a:p>
        </p:txBody>
      </p:sp>
      <p:sp>
        <p:nvSpPr>
          <p:cNvPr id="38919" name="Line 6"/>
          <p:cNvSpPr>
            <a:spLocks noChangeShapeType="1"/>
          </p:cNvSpPr>
          <p:nvPr/>
        </p:nvSpPr>
        <p:spPr bwMode="auto">
          <a:xfrm flipV="1">
            <a:off x="4435475" y="3622676"/>
            <a:ext cx="2705100" cy="684213"/>
          </a:xfrm>
          <a:prstGeom prst="line">
            <a:avLst/>
          </a:prstGeom>
          <a:noFill/>
          <a:ln w="57150">
            <a:solidFill>
              <a:srgbClr val="808080"/>
            </a:solidFill>
            <a:prstDash val="sysDot"/>
            <a:round/>
            <a:headEnd/>
            <a:tailEnd/>
          </a:ln>
          <a:extLst>
            <a:ext uri="{909E8E84-426E-40DD-AFC4-6F175D3DCCD1}">
              <a14:hiddenFill xmlns:a14="http://schemas.microsoft.com/office/drawing/2010/main">
                <a:noFill/>
              </a14:hiddenFill>
            </a:ext>
          </a:extLst>
        </p:spPr>
        <p:txBody>
          <a:bodyPr/>
          <a:lstStyle/>
          <a:p>
            <a:endParaRPr lang="en-GB"/>
          </a:p>
        </p:txBody>
      </p:sp>
      <p:sp>
        <p:nvSpPr>
          <p:cNvPr id="394247" name="Oval 7"/>
          <p:cNvSpPr>
            <a:spLocks noChangeArrowheads="1"/>
          </p:cNvSpPr>
          <p:nvPr/>
        </p:nvSpPr>
        <p:spPr bwMode="auto">
          <a:xfrm>
            <a:off x="6948489" y="2768601"/>
            <a:ext cx="2098675" cy="1235075"/>
          </a:xfrm>
          <a:prstGeom prst="ellipse">
            <a:avLst/>
          </a:prstGeom>
          <a:gradFill rotWithShape="1">
            <a:gsLst>
              <a:gs pos="0">
                <a:srgbClr val="F0F1FF"/>
              </a:gs>
              <a:gs pos="100000">
                <a:srgbClr val="B3C8DF"/>
              </a:gs>
            </a:gsLst>
            <a:path path="shape">
              <a:fillToRect l="50000" t="50000" r="50000" b="50000"/>
            </a:path>
          </a:gradFill>
          <a:ln w="9525">
            <a:solidFill>
              <a:srgbClr val="808080"/>
            </a:solidFill>
            <a:round/>
            <a:headEnd/>
            <a:tailEnd/>
          </a:ln>
          <a:effectLst>
            <a:outerShdw dist="35921" dir="2700000" algn="ctr" rotWithShape="0">
              <a:srgbClr val="ADADAD"/>
            </a:outerShdw>
          </a:effectLst>
        </p:spPr>
        <p:txBody>
          <a:bodyPr wrap="none" anchor="ctr"/>
          <a:lstStyle/>
          <a:p>
            <a:pPr algn="r">
              <a:defRPr/>
            </a:pPr>
            <a:endParaRPr lang="en-GB">
              <a:latin typeface="Arial Narrow" pitchFamily="34" charset="0"/>
            </a:endParaRPr>
          </a:p>
        </p:txBody>
      </p:sp>
      <p:pic>
        <p:nvPicPr>
          <p:cNvPr id="38921" name="Picture 8" descr="Server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08825" y="2363788"/>
            <a:ext cx="731838" cy="92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22" name="Picture 9" descr="Computer_DesktopComputerSansKeyboard0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72500" y="3181350"/>
            <a:ext cx="693738" cy="84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4250" name="Oval 10"/>
          <p:cNvSpPr>
            <a:spLocks noChangeArrowheads="1"/>
          </p:cNvSpPr>
          <p:nvPr/>
        </p:nvSpPr>
        <p:spPr bwMode="auto">
          <a:xfrm>
            <a:off x="6188076" y="4905376"/>
            <a:ext cx="2098675" cy="1235075"/>
          </a:xfrm>
          <a:prstGeom prst="ellipse">
            <a:avLst/>
          </a:prstGeom>
          <a:gradFill rotWithShape="1">
            <a:gsLst>
              <a:gs pos="0">
                <a:srgbClr val="F0F1FF"/>
              </a:gs>
              <a:gs pos="100000">
                <a:srgbClr val="B3C8DF"/>
              </a:gs>
            </a:gsLst>
            <a:path path="shape">
              <a:fillToRect l="50000" t="50000" r="50000" b="50000"/>
            </a:path>
          </a:gradFill>
          <a:ln w="9525">
            <a:solidFill>
              <a:srgbClr val="808080"/>
            </a:solidFill>
            <a:round/>
            <a:headEnd/>
            <a:tailEnd/>
          </a:ln>
          <a:effectLst>
            <a:outerShdw dist="35921" dir="2700000" algn="ctr" rotWithShape="0">
              <a:srgbClr val="ADADAD"/>
            </a:outerShdw>
          </a:effectLst>
        </p:spPr>
        <p:txBody>
          <a:bodyPr wrap="none" anchor="ctr"/>
          <a:lstStyle/>
          <a:p>
            <a:pPr algn="r">
              <a:defRPr/>
            </a:pPr>
            <a:endParaRPr lang="en-GB">
              <a:latin typeface="Arial Narrow" pitchFamily="34" charset="0"/>
            </a:endParaRPr>
          </a:p>
        </p:txBody>
      </p:sp>
      <p:pic>
        <p:nvPicPr>
          <p:cNvPr id="38924" name="Picture 11" descr="Server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83325" y="4616450"/>
            <a:ext cx="731838" cy="92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25" name="Picture 12" descr="Computer_DesktopComputerSansKeyboard0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75564" y="5327650"/>
            <a:ext cx="693737" cy="84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4253" name="Oval 13"/>
          <p:cNvSpPr>
            <a:spLocks noChangeArrowheads="1"/>
          </p:cNvSpPr>
          <p:nvPr/>
        </p:nvSpPr>
        <p:spPr bwMode="auto">
          <a:xfrm>
            <a:off x="2814639" y="3876676"/>
            <a:ext cx="2098675" cy="1235075"/>
          </a:xfrm>
          <a:prstGeom prst="ellipse">
            <a:avLst/>
          </a:prstGeom>
          <a:gradFill rotWithShape="1">
            <a:gsLst>
              <a:gs pos="0">
                <a:srgbClr val="F0F1FF"/>
              </a:gs>
              <a:gs pos="100000">
                <a:srgbClr val="B3C8DF"/>
              </a:gs>
            </a:gsLst>
            <a:path path="shape">
              <a:fillToRect l="50000" t="50000" r="50000" b="50000"/>
            </a:path>
          </a:gradFill>
          <a:ln w="9525">
            <a:solidFill>
              <a:srgbClr val="808080"/>
            </a:solidFill>
            <a:round/>
            <a:headEnd/>
            <a:tailEnd/>
          </a:ln>
          <a:effectLst>
            <a:outerShdw dist="35921" dir="2700000" algn="ctr" rotWithShape="0">
              <a:srgbClr val="ADADAD"/>
            </a:outerShdw>
          </a:effectLst>
        </p:spPr>
        <p:txBody>
          <a:bodyPr wrap="none" anchor="ctr"/>
          <a:lstStyle/>
          <a:p>
            <a:pPr algn="r">
              <a:defRPr/>
            </a:pPr>
            <a:endParaRPr lang="en-GB">
              <a:latin typeface="Arial Narrow" pitchFamily="34" charset="0"/>
            </a:endParaRPr>
          </a:p>
        </p:txBody>
      </p:sp>
      <p:pic>
        <p:nvPicPr>
          <p:cNvPr id="38927" name="Picture 14" descr="Server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89375" y="3511550"/>
            <a:ext cx="731838" cy="92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28" name="Picture 15" descr="Computer_DesktopComputerSansKeyboard0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11475" y="4389438"/>
            <a:ext cx="693738" cy="84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4256" name="AutoShape 16"/>
          <p:cNvSpPr>
            <a:spLocks noChangeArrowheads="1"/>
          </p:cNvSpPr>
          <p:nvPr/>
        </p:nvSpPr>
        <p:spPr bwMode="auto">
          <a:xfrm>
            <a:off x="7900989" y="2647950"/>
            <a:ext cx="2014537" cy="331788"/>
          </a:xfrm>
          <a:prstGeom prst="roundRect">
            <a:avLst>
              <a:gd name="adj" fmla="val 4167"/>
            </a:avLst>
          </a:prstGeom>
          <a:solidFill>
            <a:schemeClr val="bg1"/>
          </a:solidFill>
          <a:ln w="9525">
            <a:solidFill>
              <a:srgbClr val="4D4D4D"/>
            </a:solidFill>
            <a:round/>
            <a:headEnd/>
            <a:tailEnd/>
          </a:ln>
          <a:effectLst>
            <a:outerShdw dist="35921" dir="2700000" algn="ctr" rotWithShape="0">
              <a:srgbClr val="AFAFAF"/>
            </a:outerShdw>
          </a:effectLst>
        </p:spPr>
        <p:txBody>
          <a:bodyPr anchor="ctr"/>
          <a:lstStyle/>
          <a:p>
            <a:pPr>
              <a:defRPr/>
            </a:pPr>
            <a:r>
              <a:rPr lang="en-US" sz="1600">
                <a:latin typeface="Arial Narrow" pitchFamily="34" charset="0"/>
              </a:rPr>
              <a:t>DHCP Relay Agent 2</a:t>
            </a:r>
          </a:p>
        </p:txBody>
      </p:sp>
      <p:sp>
        <p:nvSpPr>
          <p:cNvPr id="394257" name="AutoShape 17"/>
          <p:cNvSpPr>
            <a:spLocks noChangeArrowheads="1"/>
          </p:cNvSpPr>
          <p:nvPr/>
        </p:nvSpPr>
        <p:spPr bwMode="auto">
          <a:xfrm>
            <a:off x="5854701" y="5599113"/>
            <a:ext cx="1457325" cy="303212"/>
          </a:xfrm>
          <a:prstGeom prst="roundRect">
            <a:avLst>
              <a:gd name="adj" fmla="val 4167"/>
            </a:avLst>
          </a:prstGeom>
          <a:solidFill>
            <a:schemeClr val="bg1"/>
          </a:solidFill>
          <a:ln w="9525">
            <a:solidFill>
              <a:srgbClr val="4D4D4D"/>
            </a:solidFill>
            <a:round/>
            <a:headEnd/>
            <a:tailEnd/>
          </a:ln>
          <a:effectLst>
            <a:outerShdw dist="35921" dir="2700000" algn="ctr" rotWithShape="0">
              <a:srgbClr val="AFAFAF"/>
            </a:outerShdw>
          </a:effectLst>
        </p:spPr>
        <p:txBody>
          <a:bodyPr anchor="ctr"/>
          <a:lstStyle/>
          <a:p>
            <a:pPr>
              <a:defRPr/>
            </a:pPr>
            <a:r>
              <a:rPr lang="en-US" sz="1600">
                <a:latin typeface="Arial Narrow" pitchFamily="34" charset="0"/>
              </a:rPr>
              <a:t>DHCP Server</a:t>
            </a:r>
          </a:p>
        </p:txBody>
      </p:sp>
      <p:pic>
        <p:nvPicPr>
          <p:cNvPr id="38931" name="Picture 18" descr="Rackmount_Router0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812088" y="3830638"/>
            <a:ext cx="635000" cy="40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32" name="Picture 19" descr="Rackmount_Router0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691313" y="3502025"/>
            <a:ext cx="635000" cy="40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33" name="Text Box 20"/>
          <p:cNvSpPr txBox="1">
            <a:spLocks noChangeArrowheads="1"/>
          </p:cNvSpPr>
          <p:nvPr/>
        </p:nvSpPr>
        <p:spPr bwMode="auto">
          <a:xfrm>
            <a:off x="2813051" y="2914651"/>
            <a:ext cx="1370013" cy="346075"/>
          </a:xfrm>
          <a:prstGeom prst="rect">
            <a:avLst/>
          </a:prstGeom>
          <a:solidFill>
            <a:srgbClr val="8DACD0"/>
          </a:solidFill>
          <a:ln w="9525" algn="ctr">
            <a:solidFill>
              <a:schemeClr val="bg2"/>
            </a:solidFill>
            <a:miter lim="800000"/>
            <a:headEnd/>
            <a:tailEnd/>
          </a:ln>
        </p:spPr>
        <p:txBody>
          <a:bodyPr>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sz="1600">
                <a:latin typeface="Arial Narrow" panose="020B0606020202030204" pitchFamily="34" charset="0"/>
              </a:rPr>
              <a:t>Hop Count = 4</a:t>
            </a:r>
          </a:p>
        </p:txBody>
      </p:sp>
      <p:sp>
        <p:nvSpPr>
          <p:cNvPr id="394261" name="AutoShape 21"/>
          <p:cNvSpPr>
            <a:spLocks noChangeArrowheads="1"/>
          </p:cNvSpPr>
          <p:nvPr/>
        </p:nvSpPr>
        <p:spPr bwMode="auto">
          <a:xfrm>
            <a:off x="2524126" y="3319463"/>
            <a:ext cx="1768475" cy="303212"/>
          </a:xfrm>
          <a:prstGeom prst="roundRect">
            <a:avLst>
              <a:gd name="adj" fmla="val 4167"/>
            </a:avLst>
          </a:prstGeom>
          <a:solidFill>
            <a:schemeClr val="bg1"/>
          </a:solidFill>
          <a:ln w="9525" algn="ctr">
            <a:solidFill>
              <a:srgbClr val="4D4D4D"/>
            </a:solidFill>
            <a:round/>
            <a:headEnd/>
            <a:tailEnd/>
          </a:ln>
          <a:effectLst>
            <a:outerShdw dist="35921" dir="2700000" algn="ctr" rotWithShape="0">
              <a:srgbClr val="AFAFAF"/>
            </a:outerShdw>
          </a:effectLst>
        </p:spPr>
        <p:txBody>
          <a:bodyPr wrap="none" anchor="ctr"/>
          <a:lstStyle/>
          <a:p>
            <a:pPr>
              <a:defRPr/>
            </a:pPr>
            <a:r>
              <a:rPr lang="en-US" sz="1600">
                <a:latin typeface="Arial Narrow" pitchFamily="34" charset="0"/>
              </a:rPr>
              <a:t>DHCP Relay Agent 1</a:t>
            </a:r>
          </a:p>
        </p:txBody>
      </p:sp>
      <p:sp>
        <p:nvSpPr>
          <p:cNvPr id="38935" name="Arc 22"/>
          <p:cNvSpPr>
            <a:spLocks/>
          </p:cNvSpPr>
          <p:nvPr/>
        </p:nvSpPr>
        <p:spPr bwMode="auto">
          <a:xfrm rot="2661809">
            <a:off x="4451351" y="3206750"/>
            <a:ext cx="2341563" cy="1525588"/>
          </a:xfrm>
          <a:custGeom>
            <a:avLst/>
            <a:gdLst>
              <a:gd name="T0" fmla="*/ 0 w 36344"/>
              <a:gd name="T1" fmla="*/ 83447055 h 21600"/>
              <a:gd name="T2" fmla="*/ 150861626 w 36344"/>
              <a:gd name="T3" fmla="*/ 31696701 h 21600"/>
              <a:gd name="T4" fmla="*/ 87348206 w 36344"/>
              <a:gd name="T5" fmla="*/ 107750864 h 21600"/>
              <a:gd name="T6" fmla="*/ 0 60000 65536"/>
              <a:gd name="T7" fmla="*/ 0 60000 65536"/>
              <a:gd name="T8" fmla="*/ 0 60000 65536"/>
              <a:gd name="T9" fmla="*/ 0 w 36344"/>
              <a:gd name="T10" fmla="*/ 0 h 21600"/>
              <a:gd name="T11" fmla="*/ 36344 w 36344"/>
              <a:gd name="T12" fmla="*/ 21600 h 21600"/>
            </a:gdLst>
            <a:ahLst/>
            <a:cxnLst>
              <a:cxn ang="T6">
                <a:pos x="T0" y="T1"/>
              </a:cxn>
              <a:cxn ang="T7">
                <a:pos x="T2" y="T3"/>
              </a:cxn>
              <a:cxn ang="T8">
                <a:pos x="T4" y="T5"/>
              </a:cxn>
            </a:cxnLst>
            <a:rect l="T9" t="T10" r="T11" b="T12"/>
            <a:pathLst>
              <a:path w="36344" h="21600" fill="none" extrusionOk="0">
                <a:moveTo>
                  <a:pt x="-1" y="16727"/>
                </a:moveTo>
                <a:cubicBezTo>
                  <a:pt x="2267" y="6934"/>
                  <a:pt x="10990" y="-1"/>
                  <a:pt x="21043" y="0"/>
                </a:cubicBezTo>
                <a:cubicBezTo>
                  <a:pt x="26785" y="0"/>
                  <a:pt x="32290" y="2286"/>
                  <a:pt x="36343" y="6354"/>
                </a:cubicBezTo>
              </a:path>
              <a:path w="36344" h="21600" stroke="0" extrusionOk="0">
                <a:moveTo>
                  <a:pt x="-1" y="16727"/>
                </a:moveTo>
                <a:cubicBezTo>
                  <a:pt x="2267" y="6934"/>
                  <a:pt x="10990" y="-1"/>
                  <a:pt x="21043" y="0"/>
                </a:cubicBezTo>
                <a:cubicBezTo>
                  <a:pt x="26785" y="0"/>
                  <a:pt x="32290" y="2286"/>
                  <a:pt x="36343" y="6354"/>
                </a:cubicBezTo>
                <a:lnTo>
                  <a:pt x="21043" y="21600"/>
                </a:lnTo>
                <a:close/>
              </a:path>
            </a:pathLst>
          </a:custGeom>
          <a:noFill/>
          <a:ln w="76200" cap="rnd">
            <a:solidFill>
              <a:srgbClr val="CC0000"/>
            </a:solidFill>
            <a:prstDash val="sysDot"/>
            <a:round/>
            <a:headEnd/>
            <a:tailEnd type="triangle" w="med" len="me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US" altLang="en-US"/>
          </a:p>
        </p:txBody>
      </p:sp>
      <p:sp>
        <p:nvSpPr>
          <p:cNvPr id="38936" name="Arc 23"/>
          <p:cNvSpPr>
            <a:spLocks/>
          </p:cNvSpPr>
          <p:nvPr/>
        </p:nvSpPr>
        <p:spPr bwMode="auto">
          <a:xfrm rot="7965326" flipH="1">
            <a:off x="6412706" y="3404394"/>
            <a:ext cx="1595438" cy="1187450"/>
          </a:xfrm>
          <a:custGeom>
            <a:avLst/>
            <a:gdLst>
              <a:gd name="T0" fmla="*/ 0 w 26125"/>
              <a:gd name="T1" fmla="*/ 2384521 h 21600"/>
              <a:gd name="T2" fmla="*/ 97432438 w 26125"/>
              <a:gd name="T3" fmla="*/ 43296019 h 21600"/>
              <a:gd name="T4" fmla="*/ 21578751 w 26125"/>
              <a:gd name="T5" fmla="*/ 65279518 h 21600"/>
              <a:gd name="T6" fmla="*/ 0 60000 65536"/>
              <a:gd name="T7" fmla="*/ 0 60000 65536"/>
              <a:gd name="T8" fmla="*/ 0 60000 65536"/>
              <a:gd name="T9" fmla="*/ 0 w 26125"/>
              <a:gd name="T10" fmla="*/ 0 h 21600"/>
              <a:gd name="T11" fmla="*/ 26125 w 26125"/>
              <a:gd name="T12" fmla="*/ 21600 h 21600"/>
            </a:gdLst>
            <a:ahLst/>
            <a:cxnLst>
              <a:cxn ang="T6">
                <a:pos x="T0" y="T1"/>
              </a:cxn>
              <a:cxn ang="T7">
                <a:pos x="T2" y="T3"/>
              </a:cxn>
              <a:cxn ang="T8">
                <a:pos x="T4" y="T5"/>
              </a:cxn>
            </a:cxnLst>
            <a:rect l="T9" t="T10" r="T11" b="T12"/>
            <a:pathLst>
              <a:path w="26125" h="21600" fill="none" extrusionOk="0">
                <a:moveTo>
                  <a:pt x="0" y="789"/>
                </a:moveTo>
                <a:cubicBezTo>
                  <a:pt x="1884" y="265"/>
                  <a:pt x="3830" y="-1"/>
                  <a:pt x="5786" y="0"/>
                </a:cubicBezTo>
                <a:cubicBezTo>
                  <a:pt x="14910" y="0"/>
                  <a:pt x="23051" y="5734"/>
                  <a:pt x="26124" y="14326"/>
                </a:cubicBezTo>
              </a:path>
              <a:path w="26125" h="21600" stroke="0" extrusionOk="0">
                <a:moveTo>
                  <a:pt x="0" y="789"/>
                </a:moveTo>
                <a:cubicBezTo>
                  <a:pt x="1884" y="265"/>
                  <a:pt x="3830" y="-1"/>
                  <a:pt x="5786" y="0"/>
                </a:cubicBezTo>
                <a:cubicBezTo>
                  <a:pt x="14910" y="0"/>
                  <a:pt x="23051" y="5734"/>
                  <a:pt x="26124" y="14326"/>
                </a:cubicBezTo>
                <a:lnTo>
                  <a:pt x="5786" y="21600"/>
                </a:lnTo>
                <a:close/>
              </a:path>
            </a:pathLst>
          </a:custGeom>
          <a:noFill/>
          <a:ln w="76200" cap="rnd">
            <a:solidFill>
              <a:srgbClr val="CC0000"/>
            </a:solidFill>
            <a:prstDash val="sysDot"/>
            <a:round/>
            <a:headEnd type="triangle" w="med" len="me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US" altLang="en-US"/>
          </a:p>
        </p:txBody>
      </p:sp>
      <p:sp>
        <p:nvSpPr>
          <p:cNvPr id="38937" name="Line 24"/>
          <p:cNvSpPr>
            <a:spLocks noChangeShapeType="1"/>
          </p:cNvSpPr>
          <p:nvPr/>
        </p:nvSpPr>
        <p:spPr bwMode="auto">
          <a:xfrm flipV="1">
            <a:off x="3597275" y="4352925"/>
            <a:ext cx="425450" cy="438150"/>
          </a:xfrm>
          <a:prstGeom prst="line">
            <a:avLst/>
          </a:prstGeom>
          <a:noFill/>
          <a:ln w="57150">
            <a:solidFill>
              <a:srgbClr val="CC0000"/>
            </a:solidFill>
            <a:round/>
            <a:headEnd/>
            <a:tailEnd type="triangle" w="med" len="med"/>
          </a:ln>
          <a:extLst>
            <a:ext uri="{909E8E84-426E-40DD-AFC4-6F175D3DCCD1}">
              <a14:hiddenFill xmlns:a14="http://schemas.microsoft.com/office/drawing/2010/main">
                <a:noFill/>
              </a14:hiddenFill>
            </a:ext>
          </a:extLst>
        </p:spPr>
        <p:txBody>
          <a:bodyPr anchor="ctr"/>
          <a:lstStyle/>
          <a:p>
            <a:endParaRPr lang="en-GB"/>
          </a:p>
        </p:txBody>
      </p:sp>
      <p:pic>
        <p:nvPicPr>
          <p:cNvPr id="38938" name="Picture 25" descr="Rackmount_Router0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657725" y="4011613"/>
            <a:ext cx="635000" cy="40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39" name="Picture 26" descr="Rackmount_Router0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624763" y="4778375"/>
            <a:ext cx="635000" cy="40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1235702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Footer Placeholder 3"/>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b="0" smtClean="0"/>
              <a:t>NS&amp;WT</a:t>
            </a:r>
          </a:p>
        </p:txBody>
      </p:sp>
      <p:sp>
        <p:nvSpPr>
          <p:cNvPr id="39939" name="Rectangle 2"/>
          <p:cNvSpPr>
            <a:spLocks noGrp="1" noChangeArrowheads="1"/>
          </p:cNvSpPr>
          <p:nvPr>
            <p:ph type="title"/>
          </p:nvPr>
        </p:nvSpPr>
        <p:spPr/>
        <p:txBody>
          <a:bodyPr>
            <a:normAutofit/>
          </a:bodyPr>
          <a:lstStyle/>
          <a:p>
            <a:r>
              <a:rPr lang="en-US" altLang="en-US" sz="3200" dirty="0" smtClean="0">
                <a:solidFill>
                  <a:schemeClr val="tx1"/>
                </a:solidFill>
              </a:rPr>
              <a:t>How a DHCP Relay Agent Uses Boot Threshold</a:t>
            </a:r>
          </a:p>
        </p:txBody>
      </p:sp>
      <p:grpSp>
        <p:nvGrpSpPr>
          <p:cNvPr id="39940" name="Group 3"/>
          <p:cNvGrpSpPr>
            <a:grpSpLocks/>
          </p:cNvGrpSpPr>
          <p:nvPr/>
        </p:nvGrpSpPr>
        <p:grpSpPr bwMode="auto">
          <a:xfrm>
            <a:off x="2422526" y="1270001"/>
            <a:ext cx="7223125" cy="4951413"/>
            <a:chOff x="576" y="802"/>
            <a:chExt cx="4550" cy="3119"/>
          </a:xfrm>
        </p:grpSpPr>
        <p:sp>
          <p:nvSpPr>
            <p:cNvPr id="39979" name="AutoShape 4"/>
            <p:cNvSpPr>
              <a:spLocks noChangeArrowheads="1"/>
            </p:cNvSpPr>
            <p:nvPr/>
          </p:nvSpPr>
          <p:spPr bwMode="auto">
            <a:xfrm>
              <a:off x="576" y="802"/>
              <a:ext cx="4550" cy="3119"/>
            </a:xfrm>
            <a:prstGeom prst="roundRect">
              <a:avLst>
                <a:gd name="adj" fmla="val 2931"/>
              </a:avLst>
            </a:prstGeom>
            <a:gradFill rotWithShape="1">
              <a:gsLst>
                <a:gs pos="0">
                  <a:srgbClr val="FFFFFF"/>
                </a:gs>
                <a:gs pos="100000">
                  <a:srgbClr val="EEEFD7"/>
                </a:gs>
              </a:gsLst>
              <a:lin ang="5400000" scaled="1"/>
            </a:gradFill>
            <a:ln>
              <a:noFill/>
            </a:ln>
            <a:extLst>
              <a:ext uri="{91240B29-F687-4F45-9708-019B960494DF}">
                <a14:hiddenLine xmlns:a14="http://schemas.microsoft.com/office/drawing/2010/main" w="6350" algn="ctr">
                  <a:solidFill>
                    <a:srgbClr val="000000"/>
                  </a:solidFill>
                  <a:round/>
                  <a:headEnd/>
                  <a:tailEnd/>
                </a14:hiddenLine>
              </a:ext>
            </a:extLst>
          </p:spPr>
          <p:txBody>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US" altLang="en-US"/>
            </a:p>
          </p:txBody>
        </p:sp>
        <p:sp>
          <p:nvSpPr>
            <p:cNvPr id="39980" name="Line 5"/>
            <p:cNvSpPr>
              <a:spLocks noChangeShapeType="1"/>
            </p:cNvSpPr>
            <p:nvPr/>
          </p:nvSpPr>
          <p:spPr bwMode="auto">
            <a:xfrm flipH="1">
              <a:off x="3764" y="2418"/>
              <a:ext cx="365" cy="860"/>
            </a:xfrm>
            <a:prstGeom prst="line">
              <a:avLst/>
            </a:prstGeom>
            <a:noFill/>
            <a:ln w="57150">
              <a:solidFill>
                <a:srgbClr val="808080"/>
              </a:solidFill>
              <a:prstDash val="sysDot"/>
              <a:round/>
              <a:headEnd/>
              <a:tailEnd/>
            </a:ln>
            <a:extLst>
              <a:ext uri="{909E8E84-426E-40DD-AFC4-6F175D3DCCD1}">
                <a14:hiddenFill xmlns:a14="http://schemas.microsoft.com/office/drawing/2010/main">
                  <a:noFill/>
                </a14:hiddenFill>
              </a:ext>
            </a:extLst>
          </p:spPr>
          <p:txBody>
            <a:bodyPr/>
            <a:lstStyle/>
            <a:p>
              <a:endParaRPr lang="en-GB"/>
            </a:p>
          </p:txBody>
        </p:sp>
        <p:sp>
          <p:nvSpPr>
            <p:cNvPr id="39981" name="Line 6"/>
            <p:cNvSpPr>
              <a:spLocks noChangeShapeType="1"/>
            </p:cNvSpPr>
            <p:nvPr/>
          </p:nvSpPr>
          <p:spPr bwMode="auto">
            <a:xfrm flipV="1">
              <a:off x="1948" y="2282"/>
              <a:ext cx="1704" cy="431"/>
            </a:xfrm>
            <a:prstGeom prst="line">
              <a:avLst/>
            </a:prstGeom>
            <a:noFill/>
            <a:ln w="57150">
              <a:solidFill>
                <a:srgbClr val="808080"/>
              </a:solidFill>
              <a:prstDash val="sysDot"/>
              <a:round/>
              <a:headEnd/>
              <a:tailEnd/>
            </a:ln>
            <a:extLst>
              <a:ext uri="{909E8E84-426E-40DD-AFC4-6F175D3DCCD1}">
                <a14:hiddenFill xmlns:a14="http://schemas.microsoft.com/office/drawing/2010/main">
                  <a:noFill/>
                </a14:hiddenFill>
              </a:ext>
            </a:extLst>
          </p:spPr>
          <p:txBody>
            <a:bodyPr/>
            <a:lstStyle/>
            <a:p>
              <a:endParaRPr lang="en-GB"/>
            </a:p>
          </p:txBody>
        </p:sp>
        <p:sp>
          <p:nvSpPr>
            <p:cNvPr id="396295" name="Oval 7"/>
            <p:cNvSpPr>
              <a:spLocks noChangeArrowheads="1"/>
            </p:cNvSpPr>
            <p:nvPr/>
          </p:nvSpPr>
          <p:spPr bwMode="auto">
            <a:xfrm>
              <a:off x="3531" y="1744"/>
              <a:ext cx="1322" cy="778"/>
            </a:xfrm>
            <a:prstGeom prst="ellipse">
              <a:avLst/>
            </a:prstGeom>
            <a:gradFill rotWithShape="1">
              <a:gsLst>
                <a:gs pos="0">
                  <a:srgbClr val="F0F1FF"/>
                </a:gs>
                <a:gs pos="100000">
                  <a:srgbClr val="B3C8DF"/>
                </a:gs>
              </a:gsLst>
              <a:path path="shape">
                <a:fillToRect l="50000" t="50000" r="50000" b="50000"/>
              </a:path>
            </a:gradFill>
            <a:ln w="9525">
              <a:solidFill>
                <a:srgbClr val="808080"/>
              </a:solidFill>
              <a:round/>
              <a:headEnd/>
              <a:tailEnd/>
            </a:ln>
            <a:effectLst>
              <a:outerShdw dist="35921" dir="2700000" algn="ctr" rotWithShape="0">
                <a:srgbClr val="ADADAD"/>
              </a:outerShdw>
            </a:effectLst>
          </p:spPr>
          <p:txBody>
            <a:bodyPr wrap="none" anchor="ctr"/>
            <a:lstStyle/>
            <a:p>
              <a:pPr algn="r">
                <a:defRPr/>
              </a:pPr>
              <a:endParaRPr lang="en-GB">
                <a:latin typeface="Arial Narrow" pitchFamily="34" charset="0"/>
              </a:endParaRPr>
            </a:p>
          </p:txBody>
        </p:sp>
        <p:pic>
          <p:nvPicPr>
            <p:cNvPr id="39983" name="Picture 8" descr="Server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32" y="1489"/>
              <a:ext cx="461" cy="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84" name="Picture 9" descr="Computer_DesktopComputerSansKeyboard0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19" y="2076"/>
              <a:ext cx="437" cy="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6298" name="Oval 10"/>
            <p:cNvSpPr>
              <a:spLocks noChangeArrowheads="1"/>
            </p:cNvSpPr>
            <p:nvPr/>
          </p:nvSpPr>
          <p:spPr bwMode="auto">
            <a:xfrm>
              <a:off x="3052" y="3090"/>
              <a:ext cx="1322" cy="778"/>
            </a:xfrm>
            <a:prstGeom prst="ellipse">
              <a:avLst/>
            </a:prstGeom>
            <a:gradFill rotWithShape="1">
              <a:gsLst>
                <a:gs pos="0">
                  <a:srgbClr val="F0F1FF"/>
                </a:gs>
                <a:gs pos="100000">
                  <a:srgbClr val="B3C8DF"/>
                </a:gs>
              </a:gsLst>
              <a:path path="shape">
                <a:fillToRect l="50000" t="50000" r="50000" b="50000"/>
              </a:path>
            </a:gradFill>
            <a:ln w="9525">
              <a:solidFill>
                <a:srgbClr val="808080"/>
              </a:solidFill>
              <a:round/>
              <a:headEnd/>
              <a:tailEnd/>
            </a:ln>
            <a:effectLst>
              <a:outerShdw dist="35921" dir="2700000" algn="ctr" rotWithShape="0">
                <a:srgbClr val="ADADAD"/>
              </a:outerShdw>
            </a:effectLst>
          </p:spPr>
          <p:txBody>
            <a:bodyPr wrap="none" anchor="ctr"/>
            <a:lstStyle/>
            <a:p>
              <a:pPr algn="r">
                <a:defRPr/>
              </a:pPr>
              <a:endParaRPr lang="en-GB">
                <a:latin typeface="Arial Narrow" pitchFamily="34" charset="0"/>
              </a:endParaRPr>
            </a:p>
          </p:txBody>
        </p:sp>
        <p:pic>
          <p:nvPicPr>
            <p:cNvPr id="39986" name="Picture 11" descr="Server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12" y="2908"/>
              <a:ext cx="461" cy="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87" name="Picture 12" descr="Computer_DesktopComputerSansKeyboard0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89" y="3356"/>
              <a:ext cx="437" cy="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6301" name="Oval 13"/>
            <p:cNvSpPr>
              <a:spLocks noChangeArrowheads="1"/>
            </p:cNvSpPr>
            <p:nvPr/>
          </p:nvSpPr>
          <p:spPr bwMode="auto">
            <a:xfrm>
              <a:off x="927" y="2556"/>
              <a:ext cx="1322" cy="778"/>
            </a:xfrm>
            <a:prstGeom prst="ellipse">
              <a:avLst/>
            </a:prstGeom>
            <a:gradFill rotWithShape="1">
              <a:gsLst>
                <a:gs pos="0">
                  <a:srgbClr val="F0F1FF"/>
                </a:gs>
                <a:gs pos="100000">
                  <a:srgbClr val="B3C8DF"/>
                </a:gs>
              </a:gsLst>
              <a:path path="shape">
                <a:fillToRect l="50000" t="50000" r="50000" b="50000"/>
              </a:path>
            </a:gradFill>
            <a:ln w="9525">
              <a:solidFill>
                <a:srgbClr val="808080"/>
              </a:solidFill>
              <a:round/>
              <a:headEnd/>
              <a:tailEnd/>
            </a:ln>
            <a:effectLst>
              <a:outerShdw dist="35921" dir="2700000" algn="ctr" rotWithShape="0">
                <a:srgbClr val="ADADAD"/>
              </a:outerShdw>
            </a:effectLst>
          </p:spPr>
          <p:txBody>
            <a:bodyPr wrap="none" anchor="ctr"/>
            <a:lstStyle/>
            <a:p>
              <a:pPr algn="r">
                <a:defRPr/>
              </a:pPr>
              <a:endParaRPr lang="en-GB">
                <a:latin typeface="Arial Narrow" pitchFamily="34" charset="0"/>
              </a:endParaRPr>
            </a:p>
          </p:txBody>
        </p:sp>
        <p:pic>
          <p:nvPicPr>
            <p:cNvPr id="39989" name="Picture 14" descr="Server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04" y="2285"/>
              <a:ext cx="461" cy="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6303" name="AutoShape 15"/>
            <p:cNvSpPr>
              <a:spLocks noChangeArrowheads="1"/>
            </p:cNvSpPr>
            <p:nvPr/>
          </p:nvSpPr>
          <p:spPr bwMode="auto">
            <a:xfrm>
              <a:off x="4131" y="1668"/>
              <a:ext cx="918" cy="191"/>
            </a:xfrm>
            <a:prstGeom prst="roundRect">
              <a:avLst>
                <a:gd name="adj" fmla="val 4167"/>
              </a:avLst>
            </a:prstGeom>
            <a:solidFill>
              <a:schemeClr val="bg1"/>
            </a:solidFill>
            <a:ln w="9525">
              <a:solidFill>
                <a:srgbClr val="4D4D4D"/>
              </a:solidFill>
              <a:round/>
              <a:headEnd/>
              <a:tailEnd/>
            </a:ln>
            <a:effectLst>
              <a:outerShdw dist="35921" dir="2700000" algn="ctr" rotWithShape="0">
                <a:srgbClr val="AFAFAF"/>
              </a:outerShdw>
            </a:effectLst>
          </p:spPr>
          <p:txBody>
            <a:bodyPr anchor="ctr"/>
            <a:lstStyle/>
            <a:p>
              <a:pPr>
                <a:defRPr/>
              </a:pPr>
              <a:r>
                <a:rPr lang="en-US" sz="1600">
                  <a:latin typeface="Arial Narrow" pitchFamily="34" charset="0"/>
                </a:rPr>
                <a:t>DHCP Server 2</a:t>
              </a:r>
            </a:p>
          </p:txBody>
        </p:sp>
        <p:sp>
          <p:nvSpPr>
            <p:cNvPr id="396304" name="AutoShape 16"/>
            <p:cNvSpPr>
              <a:spLocks noChangeArrowheads="1"/>
            </p:cNvSpPr>
            <p:nvPr/>
          </p:nvSpPr>
          <p:spPr bwMode="auto">
            <a:xfrm>
              <a:off x="2842" y="3527"/>
              <a:ext cx="918" cy="191"/>
            </a:xfrm>
            <a:prstGeom prst="roundRect">
              <a:avLst>
                <a:gd name="adj" fmla="val 4167"/>
              </a:avLst>
            </a:prstGeom>
            <a:solidFill>
              <a:schemeClr val="bg1"/>
            </a:solidFill>
            <a:ln w="9525">
              <a:solidFill>
                <a:srgbClr val="4D4D4D"/>
              </a:solidFill>
              <a:round/>
              <a:headEnd/>
              <a:tailEnd/>
            </a:ln>
            <a:effectLst>
              <a:outerShdw dist="35921" dir="2700000" algn="ctr" rotWithShape="0">
                <a:srgbClr val="AFAFAF"/>
              </a:outerShdw>
            </a:effectLst>
          </p:spPr>
          <p:txBody>
            <a:bodyPr anchor="ctr"/>
            <a:lstStyle/>
            <a:p>
              <a:pPr>
                <a:defRPr/>
              </a:pPr>
              <a:r>
                <a:rPr lang="en-US" sz="1600">
                  <a:latin typeface="Arial Narrow" pitchFamily="34" charset="0"/>
                </a:rPr>
                <a:t>DHCP Server 3</a:t>
              </a:r>
            </a:p>
          </p:txBody>
        </p:sp>
        <p:sp>
          <p:nvSpPr>
            <p:cNvPr id="396305" name="AutoShape 17"/>
            <p:cNvSpPr>
              <a:spLocks noChangeArrowheads="1"/>
            </p:cNvSpPr>
            <p:nvPr/>
          </p:nvSpPr>
          <p:spPr bwMode="auto">
            <a:xfrm>
              <a:off x="747" y="2091"/>
              <a:ext cx="1006" cy="191"/>
            </a:xfrm>
            <a:prstGeom prst="roundRect">
              <a:avLst>
                <a:gd name="adj" fmla="val 4167"/>
              </a:avLst>
            </a:prstGeom>
            <a:solidFill>
              <a:schemeClr val="bg1"/>
            </a:solidFill>
            <a:ln w="9525" algn="ctr">
              <a:solidFill>
                <a:srgbClr val="4D4D4D"/>
              </a:solidFill>
              <a:round/>
              <a:headEnd/>
              <a:tailEnd/>
            </a:ln>
            <a:effectLst>
              <a:outerShdw dist="35921" dir="2700000" algn="ctr" rotWithShape="0">
                <a:srgbClr val="AFAFAF"/>
              </a:outerShdw>
            </a:effectLst>
          </p:spPr>
          <p:txBody>
            <a:bodyPr wrap="none" anchor="ctr"/>
            <a:lstStyle/>
            <a:p>
              <a:pPr>
                <a:defRPr/>
              </a:pPr>
              <a:r>
                <a:rPr lang="en-US" sz="1600">
                  <a:latin typeface="Arial Narrow" pitchFamily="34" charset="0"/>
                </a:rPr>
                <a:t>DHCP Relay Agent</a:t>
              </a:r>
            </a:p>
          </p:txBody>
        </p:sp>
        <p:pic>
          <p:nvPicPr>
            <p:cNvPr id="39993" name="Picture 18" descr="Computer_DesktopComputerSansKeyboard0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93" y="3146"/>
              <a:ext cx="437" cy="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994" name="Text Box 19"/>
            <p:cNvSpPr txBox="1">
              <a:spLocks noChangeArrowheads="1"/>
            </p:cNvSpPr>
            <p:nvPr/>
          </p:nvSpPr>
          <p:spPr bwMode="auto">
            <a:xfrm>
              <a:off x="754" y="1686"/>
              <a:ext cx="999" cy="372"/>
            </a:xfrm>
            <a:prstGeom prst="rect">
              <a:avLst/>
            </a:prstGeom>
            <a:solidFill>
              <a:srgbClr val="8DACD0"/>
            </a:solidFill>
            <a:ln w="9525" algn="ctr">
              <a:solidFill>
                <a:schemeClr val="bg2"/>
              </a:solidFill>
              <a:miter lim="800000"/>
              <a:headEnd/>
              <a:tailEnd/>
            </a:ln>
          </p:spPr>
          <p:txBody>
            <a:bodyPr>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sz="1600">
                  <a:latin typeface="Arial Narrow" panose="020B0606020202030204" pitchFamily="34" charset="0"/>
                </a:rPr>
                <a:t>Boot Threshold </a:t>
              </a:r>
            </a:p>
            <a:p>
              <a:r>
                <a:rPr lang="en-US" altLang="en-US" sz="1600">
                  <a:latin typeface="Arial Narrow" panose="020B0606020202030204" pitchFamily="34" charset="0"/>
                </a:rPr>
                <a:t>= 10 seconds</a:t>
              </a:r>
            </a:p>
          </p:txBody>
        </p:sp>
        <p:pic>
          <p:nvPicPr>
            <p:cNvPr id="39995" name="Picture 20" descr="Server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8" y="2641"/>
              <a:ext cx="461" cy="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6309" name="AutoShape 21"/>
            <p:cNvSpPr>
              <a:spLocks noChangeArrowheads="1"/>
            </p:cNvSpPr>
            <p:nvPr/>
          </p:nvSpPr>
          <p:spPr bwMode="auto">
            <a:xfrm>
              <a:off x="612" y="3268"/>
              <a:ext cx="716" cy="280"/>
            </a:xfrm>
            <a:prstGeom prst="roundRect">
              <a:avLst>
                <a:gd name="adj" fmla="val 4167"/>
              </a:avLst>
            </a:prstGeom>
            <a:solidFill>
              <a:schemeClr val="bg1"/>
            </a:solidFill>
            <a:ln w="9525">
              <a:solidFill>
                <a:srgbClr val="4D4D4D"/>
              </a:solidFill>
              <a:round/>
              <a:headEnd/>
              <a:tailEnd/>
            </a:ln>
            <a:effectLst>
              <a:outerShdw dist="35921" dir="2700000" algn="ctr" rotWithShape="0">
                <a:srgbClr val="AFAFAF"/>
              </a:outerShdw>
            </a:effectLst>
          </p:spPr>
          <p:txBody>
            <a:bodyPr wrap="none" anchor="ctr"/>
            <a:lstStyle/>
            <a:p>
              <a:pPr>
                <a:lnSpc>
                  <a:spcPct val="85000"/>
                </a:lnSpc>
                <a:defRPr/>
              </a:pPr>
              <a:r>
                <a:rPr lang="en-US" sz="1600">
                  <a:latin typeface="Arial Narrow" pitchFamily="34" charset="0"/>
                </a:rPr>
                <a:t>Local DHCP </a:t>
              </a:r>
              <a:br>
                <a:rPr lang="en-US" sz="1600">
                  <a:latin typeface="Arial Narrow" pitchFamily="34" charset="0"/>
                </a:rPr>
              </a:br>
              <a:r>
                <a:rPr lang="en-US" sz="1600">
                  <a:latin typeface="Arial Narrow" pitchFamily="34" charset="0"/>
                </a:rPr>
                <a:t>Server</a:t>
              </a:r>
            </a:p>
          </p:txBody>
        </p:sp>
        <p:pic>
          <p:nvPicPr>
            <p:cNvPr id="39997" name="Picture 22" descr="Rackmount_Router0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691" y="2954"/>
              <a:ext cx="400" cy="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98" name="Picture 23" descr="Rackmount_Router0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069" y="2540"/>
              <a:ext cx="400" cy="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99" name="Picture 24" descr="Rackmount_Router0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358" y="2183"/>
              <a:ext cx="400" cy="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000" name="Picture 25" descr="Rackmount_Router0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878" y="2394"/>
              <a:ext cx="400" cy="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96314" name="Arc 26"/>
          <p:cNvSpPr>
            <a:spLocks/>
          </p:cNvSpPr>
          <p:nvPr/>
        </p:nvSpPr>
        <p:spPr bwMode="auto">
          <a:xfrm>
            <a:off x="4573588" y="2554288"/>
            <a:ext cx="2608262" cy="1403350"/>
          </a:xfrm>
          <a:custGeom>
            <a:avLst/>
            <a:gdLst>
              <a:gd name="T0" fmla="*/ 0 w 29119"/>
              <a:gd name="T1" fmla="*/ 66190879 h 21600"/>
              <a:gd name="T2" fmla="*/ 233628608 w 29119"/>
              <a:gd name="T3" fmla="*/ 7082954 h 21600"/>
              <a:gd name="T4" fmla="*/ 166666679 w 29119"/>
              <a:gd name="T5" fmla="*/ 91175519 h 21600"/>
              <a:gd name="T6" fmla="*/ 0 60000 65536"/>
              <a:gd name="T7" fmla="*/ 0 60000 65536"/>
              <a:gd name="T8" fmla="*/ 0 60000 65536"/>
              <a:gd name="T9" fmla="*/ 0 w 29119"/>
              <a:gd name="T10" fmla="*/ 0 h 21600"/>
              <a:gd name="T11" fmla="*/ 29119 w 29119"/>
              <a:gd name="T12" fmla="*/ 21600 h 21600"/>
            </a:gdLst>
            <a:ahLst/>
            <a:cxnLst>
              <a:cxn ang="T6">
                <a:pos x="T0" y="T1"/>
              </a:cxn>
              <a:cxn ang="T7">
                <a:pos x="T2" y="T3"/>
              </a:cxn>
              <a:cxn ang="T8">
                <a:pos x="T4" y="T5"/>
              </a:cxn>
            </a:cxnLst>
            <a:rect l="T9" t="T10" r="T11" b="T12"/>
            <a:pathLst>
              <a:path w="29119" h="21600" fill="none" extrusionOk="0">
                <a:moveTo>
                  <a:pt x="-1" y="15680"/>
                </a:moveTo>
                <a:cubicBezTo>
                  <a:pt x="2644" y="6400"/>
                  <a:pt x="11123" y="-1"/>
                  <a:pt x="20773" y="0"/>
                </a:cubicBezTo>
                <a:cubicBezTo>
                  <a:pt x="23638" y="0"/>
                  <a:pt x="26475" y="570"/>
                  <a:pt x="29119" y="1677"/>
                </a:cubicBezTo>
              </a:path>
              <a:path w="29119" h="21600" stroke="0" extrusionOk="0">
                <a:moveTo>
                  <a:pt x="-1" y="15680"/>
                </a:moveTo>
                <a:cubicBezTo>
                  <a:pt x="2644" y="6400"/>
                  <a:pt x="11123" y="-1"/>
                  <a:pt x="20773" y="0"/>
                </a:cubicBezTo>
                <a:cubicBezTo>
                  <a:pt x="23638" y="0"/>
                  <a:pt x="26475" y="570"/>
                  <a:pt x="29119" y="1677"/>
                </a:cubicBezTo>
                <a:lnTo>
                  <a:pt x="20773" y="21600"/>
                </a:lnTo>
                <a:close/>
              </a:path>
            </a:pathLst>
          </a:custGeom>
          <a:noFill/>
          <a:ln w="76200" cap="rnd">
            <a:solidFill>
              <a:srgbClr val="CC0000"/>
            </a:solidFill>
            <a:prstDash val="sysDot"/>
            <a:round/>
            <a:headEnd/>
            <a:tailEnd type="triangle" w="med" len="me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US" altLang="en-US"/>
          </a:p>
        </p:txBody>
      </p:sp>
      <p:sp>
        <p:nvSpPr>
          <p:cNvPr id="396315" name="Arc 27"/>
          <p:cNvSpPr>
            <a:spLocks/>
          </p:cNvSpPr>
          <p:nvPr/>
        </p:nvSpPr>
        <p:spPr bwMode="auto">
          <a:xfrm rot="1263366">
            <a:off x="4589464" y="3368675"/>
            <a:ext cx="2395537" cy="1296988"/>
          </a:xfrm>
          <a:custGeom>
            <a:avLst/>
            <a:gdLst>
              <a:gd name="T0" fmla="*/ 0 w 38631"/>
              <a:gd name="T1" fmla="*/ 39952455 h 21600"/>
              <a:gd name="T2" fmla="*/ 148548968 w 38631"/>
              <a:gd name="T3" fmla="*/ 46467536 h 21600"/>
              <a:gd name="T4" fmla="*/ 72546059 w 38631"/>
              <a:gd name="T5" fmla="*/ 77878607 h 21600"/>
              <a:gd name="T6" fmla="*/ 0 60000 65536"/>
              <a:gd name="T7" fmla="*/ 0 60000 65536"/>
              <a:gd name="T8" fmla="*/ 0 60000 65536"/>
              <a:gd name="T9" fmla="*/ 0 w 38631"/>
              <a:gd name="T10" fmla="*/ 0 h 21600"/>
              <a:gd name="T11" fmla="*/ 38631 w 38631"/>
              <a:gd name="T12" fmla="*/ 21600 h 21600"/>
            </a:gdLst>
            <a:ahLst/>
            <a:cxnLst>
              <a:cxn ang="T6">
                <a:pos x="T0" y="T1"/>
              </a:cxn>
              <a:cxn ang="T7">
                <a:pos x="T2" y="T3"/>
              </a:cxn>
              <a:cxn ang="T8">
                <a:pos x="T4" y="T5"/>
              </a:cxn>
            </a:cxnLst>
            <a:rect l="T9" t="T10" r="T11" b="T12"/>
            <a:pathLst>
              <a:path w="38631" h="21600" fill="none" extrusionOk="0">
                <a:moveTo>
                  <a:pt x="0" y="11081"/>
                </a:moveTo>
                <a:cubicBezTo>
                  <a:pt x="3814" y="4240"/>
                  <a:pt x="11033" y="-1"/>
                  <a:pt x="18866" y="0"/>
                </a:cubicBezTo>
                <a:cubicBezTo>
                  <a:pt x="27426" y="0"/>
                  <a:pt x="35178" y="5055"/>
                  <a:pt x="38631" y="12887"/>
                </a:cubicBezTo>
              </a:path>
              <a:path w="38631" h="21600" stroke="0" extrusionOk="0">
                <a:moveTo>
                  <a:pt x="0" y="11081"/>
                </a:moveTo>
                <a:cubicBezTo>
                  <a:pt x="3814" y="4240"/>
                  <a:pt x="11033" y="-1"/>
                  <a:pt x="18866" y="0"/>
                </a:cubicBezTo>
                <a:cubicBezTo>
                  <a:pt x="27426" y="0"/>
                  <a:pt x="35178" y="5055"/>
                  <a:pt x="38631" y="12887"/>
                </a:cubicBezTo>
                <a:lnTo>
                  <a:pt x="18866" y="21600"/>
                </a:lnTo>
                <a:close/>
              </a:path>
            </a:pathLst>
          </a:custGeom>
          <a:noFill/>
          <a:ln w="76200" cap="rnd">
            <a:solidFill>
              <a:srgbClr val="CC0000"/>
            </a:solidFill>
            <a:prstDash val="sysDot"/>
            <a:round/>
            <a:headEnd/>
            <a:tailEnd type="triangle" w="med" len="me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US" altLang="en-US"/>
          </a:p>
        </p:txBody>
      </p:sp>
      <p:grpSp>
        <p:nvGrpSpPr>
          <p:cNvPr id="3" name="Group 28"/>
          <p:cNvGrpSpPr>
            <a:grpSpLocks/>
          </p:cNvGrpSpPr>
          <p:nvPr/>
        </p:nvGrpSpPr>
        <p:grpSpPr bwMode="auto">
          <a:xfrm>
            <a:off x="3479800" y="4503739"/>
            <a:ext cx="1104900" cy="566737"/>
            <a:chOff x="1242" y="2839"/>
            <a:chExt cx="696" cy="357"/>
          </a:xfrm>
        </p:grpSpPr>
        <p:sp>
          <p:nvSpPr>
            <p:cNvPr id="39977" name="Line 29"/>
            <p:cNvSpPr>
              <a:spLocks noChangeShapeType="1"/>
            </p:cNvSpPr>
            <p:nvPr/>
          </p:nvSpPr>
          <p:spPr bwMode="auto">
            <a:xfrm>
              <a:off x="1242" y="3002"/>
              <a:ext cx="406" cy="194"/>
            </a:xfrm>
            <a:prstGeom prst="line">
              <a:avLst/>
            </a:prstGeom>
            <a:noFill/>
            <a:ln w="57150">
              <a:solidFill>
                <a:srgbClr val="CC0000"/>
              </a:solidFill>
              <a:round/>
              <a:headEnd type="triangle" w="med" len="med"/>
              <a:tailEnd type="triangle" w="med" len="med"/>
            </a:ln>
            <a:extLst>
              <a:ext uri="{909E8E84-426E-40DD-AFC4-6F175D3DCCD1}">
                <a14:hiddenFill xmlns:a14="http://schemas.microsoft.com/office/drawing/2010/main">
                  <a:noFill/>
                </a14:hiddenFill>
              </a:ext>
            </a:extLst>
          </p:spPr>
          <p:txBody>
            <a:bodyPr anchor="ctr"/>
            <a:lstStyle/>
            <a:p>
              <a:endParaRPr lang="en-GB"/>
            </a:p>
          </p:txBody>
        </p:sp>
        <p:sp>
          <p:nvSpPr>
            <p:cNvPr id="39978" name="Line 30"/>
            <p:cNvSpPr>
              <a:spLocks noChangeShapeType="1"/>
            </p:cNvSpPr>
            <p:nvPr/>
          </p:nvSpPr>
          <p:spPr bwMode="auto">
            <a:xfrm>
              <a:off x="1938" y="2839"/>
              <a:ext cx="0" cy="300"/>
            </a:xfrm>
            <a:prstGeom prst="line">
              <a:avLst/>
            </a:prstGeom>
            <a:noFill/>
            <a:ln w="57150">
              <a:solidFill>
                <a:srgbClr val="CC0000"/>
              </a:solidFill>
              <a:round/>
              <a:headEnd type="triangle" w="med" len="med"/>
              <a:tailEnd type="triangle" w="med" len="med"/>
            </a:ln>
            <a:extLst>
              <a:ext uri="{909E8E84-426E-40DD-AFC4-6F175D3DCCD1}">
                <a14:hiddenFill xmlns:a14="http://schemas.microsoft.com/office/drawing/2010/main">
                  <a:noFill/>
                </a14:hiddenFill>
              </a:ext>
            </a:extLst>
          </p:spPr>
          <p:txBody>
            <a:bodyPr anchor="ctr"/>
            <a:lstStyle/>
            <a:p>
              <a:endParaRPr lang="en-GB"/>
            </a:p>
          </p:txBody>
        </p:sp>
      </p:grpSp>
      <p:pic>
        <p:nvPicPr>
          <p:cNvPr id="396319" name="Picture 31" descr="Clock0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57613" y="3713163"/>
            <a:ext cx="508000" cy="54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6320" name="Picture 32" descr="Validate_XMark0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635251" y="4308476"/>
            <a:ext cx="665163" cy="80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 name="Group 33"/>
          <p:cNvGrpSpPr>
            <a:grpSpLocks/>
          </p:cNvGrpSpPr>
          <p:nvPr/>
        </p:nvGrpSpPr>
        <p:grpSpPr bwMode="auto">
          <a:xfrm>
            <a:off x="2422526" y="1270001"/>
            <a:ext cx="7223125" cy="4951413"/>
            <a:chOff x="576" y="802"/>
            <a:chExt cx="4550" cy="3119"/>
          </a:xfrm>
        </p:grpSpPr>
        <p:sp>
          <p:nvSpPr>
            <p:cNvPr id="39949" name="AutoShape 34"/>
            <p:cNvSpPr>
              <a:spLocks noChangeArrowheads="1"/>
            </p:cNvSpPr>
            <p:nvPr/>
          </p:nvSpPr>
          <p:spPr bwMode="auto">
            <a:xfrm>
              <a:off x="576" y="802"/>
              <a:ext cx="4550" cy="3119"/>
            </a:xfrm>
            <a:prstGeom prst="roundRect">
              <a:avLst>
                <a:gd name="adj" fmla="val 2931"/>
              </a:avLst>
            </a:prstGeom>
            <a:gradFill rotWithShape="1">
              <a:gsLst>
                <a:gs pos="0">
                  <a:srgbClr val="FFFFFF"/>
                </a:gs>
                <a:gs pos="100000">
                  <a:srgbClr val="EEEFD7"/>
                </a:gs>
              </a:gsLst>
              <a:lin ang="5400000" scaled="1"/>
            </a:gradFill>
            <a:ln>
              <a:noFill/>
            </a:ln>
            <a:extLst>
              <a:ext uri="{91240B29-F687-4F45-9708-019B960494DF}">
                <a14:hiddenLine xmlns:a14="http://schemas.microsoft.com/office/drawing/2010/main" w="6350" algn="ctr">
                  <a:solidFill>
                    <a:srgbClr val="000000"/>
                  </a:solidFill>
                  <a:round/>
                  <a:headEnd/>
                  <a:tailEnd/>
                </a14:hiddenLine>
              </a:ext>
            </a:extLst>
          </p:spPr>
          <p:txBody>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US" altLang="en-US"/>
            </a:p>
          </p:txBody>
        </p:sp>
        <p:sp>
          <p:nvSpPr>
            <p:cNvPr id="39950" name="Line 35"/>
            <p:cNvSpPr>
              <a:spLocks noChangeShapeType="1"/>
            </p:cNvSpPr>
            <p:nvPr/>
          </p:nvSpPr>
          <p:spPr bwMode="auto">
            <a:xfrm flipH="1">
              <a:off x="3764" y="2418"/>
              <a:ext cx="365" cy="860"/>
            </a:xfrm>
            <a:prstGeom prst="line">
              <a:avLst/>
            </a:prstGeom>
            <a:noFill/>
            <a:ln w="57150">
              <a:solidFill>
                <a:srgbClr val="808080"/>
              </a:solidFill>
              <a:prstDash val="sysDot"/>
              <a:round/>
              <a:headEnd/>
              <a:tailEnd/>
            </a:ln>
            <a:extLst>
              <a:ext uri="{909E8E84-426E-40DD-AFC4-6F175D3DCCD1}">
                <a14:hiddenFill xmlns:a14="http://schemas.microsoft.com/office/drawing/2010/main">
                  <a:noFill/>
                </a14:hiddenFill>
              </a:ext>
            </a:extLst>
          </p:spPr>
          <p:txBody>
            <a:bodyPr/>
            <a:lstStyle/>
            <a:p>
              <a:endParaRPr lang="en-GB"/>
            </a:p>
          </p:txBody>
        </p:sp>
        <p:sp>
          <p:nvSpPr>
            <p:cNvPr id="39951" name="Line 36"/>
            <p:cNvSpPr>
              <a:spLocks noChangeShapeType="1"/>
            </p:cNvSpPr>
            <p:nvPr/>
          </p:nvSpPr>
          <p:spPr bwMode="auto">
            <a:xfrm flipV="1">
              <a:off x="1948" y="2282"/>
              <a:ext cx="1704" cy="431"/>
            </a:xfrm>
            <a:prstGeom prst="line">
              <a:avLst/>
            </a:prstGeom>
            <a:noFill/>
            <a:ln w="57150">
              <a:solidFill>
                <a:srgbClr val="808080"/>
              </a:solidFill>
              <a:prstDash val="sysDot"/>
              <a:round/>
              <a:headEnd/>
              <a:tailEnd/>
            </a:ln>
            <a:extLst>
              <a:ext uri="{909E8E84-426E-40DD-AFC4-6F175D3DCCD1}">
                <a14:hiddenFill xmlns:a14="http://schemas.microsoft.com/office/drawing/2010/main">
                  <a:noFill/>
                </a14:hiddenFill>
              </a:ext>
            </a:extLst>
          </p:spPr>
          <p:txBody>
            <a:bodyPr/>
            <a:lstStyle/>
            <a:p>
              <a:endParaRPr lang="en-GB"/>
            </a:p>
          </p:txBody>
        </p:sp>
        <p:sp>
          <p:nvSpPr>
            <p:cNvPr id="396325" name="Oval 37"/>
            <p:cNvSpPr>
              <a:spLocks noChangeArrowheads="1"/>
            </p:cNvSpPr>
            <p:nvPr/>
          </p:nvSpPr>
          <p:spPr bwMode="auto">
            <a:xfrm>
              <a:off x="3531" y="1744"/>
              <a:ext cx="1322" cy="778"/>
            </a:xfrm>
            <a:prstGeom prst="ellipse">
              <a:avLst/>
            </a:prstGeom>
            <a:gradFill rotWithShape="1">
              <a:gsLst>
                <a:gs pos="0">
                  <a:srgbClr val="F0F1FF"/>
                </a:gs>
                <a:gs pos="100000">
                  <a:srgbClr val="B3C8DF"/>
                </a:gs>
              </a:gsLst>
              <a:path path="shape">
                <a:fillToRect l="50000" t="50000" r="50000" b="50000"/>
              </a:path>
            </a:gradFill>
            <a:ln w="9525">
              <a:solidFill>
                <a:srgbClr val="808080"/>
              </a:solidFill>
              <a:round/>
              <a:headEnd/>
              <a:tailEnd/>
            </a:ln>
            <a:effectLst>
              <a:outerShdw dist="35921" dir="2700000" algn="ctr" rotWithShape="0">
                <a:srgbClr val="ADADAD"/>
              </a:outerShdw>
            </a:effectLst>
          </p:spPr>
          <p:txBody>
            <a:bodyPr wrap="none" anchor="ctr"/>
            <a:lstStyle/>
            <a:p>
              <a:pPr algn="r">
                <a:defRPr/>
              </a:pPr>
              <a:endParaRPr lang="en-GB">
                <a:latin typeface="Arial Narrow" pitchFamily="34" charset="0"/>
              </a:endParaRPr>
            </a:p>
          </p:txBody>
        </p:sp>
        <p:pic>
          <p:nvPicPr>
            <p:cNvPr id="39953" name="Picture 38" descr="Server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32" y="1489"/>
              <a:ext cx="461" cy="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54" name="Picture 39" descr="Computer_DesktopComputerSansKeyboard0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19" y="2076"/>
              <a:ext cx="437" cy="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6328" name="Oval 40"/>
            <p:cNvSpPr>
              <a:spLocks noChangeArrowheads="1"/>
            </p:cNvSpPr>
            <p:nvPr/>
          </p:nvSpPr>
          <p:spPr bwMode="auto">
            <a:xfrm>
              <a:off x="3052" y="3090"/>
              <a:ext cx="1322" cy="778"/>
            </a:xfrm>
            <a:prstGeom prst="ellipse">
              <a:avLst/>
            </a:prstGeom>
            <a:gradFill rotWithShape="1">
              <a:gsLst>
                <a:gs pos="0">
                  <a:srgbClr val="F0F1FF"/>
                </a:gs>
                <a:gs pos="100000">
                  <a:srgbClr val="B3C8DF"/>
                </a:gs>
              </a:gsLst>
              <a:path path="shape">
                <a:fillToRect l="50000" t="50000" r="50000" b="50000"/>
              </a:path>
            </a:gradFill>
            <a:ln w="9525">
              <a:solidFill>
                <a:srgbClr val="808080"/>
              </a:solidFill>
              <a:round/>
              <a:headEnd/>
              <a:tailEnd/>
            </a:ln>
            <a:effectLst>
              <a:outerShdw dist="35921" dir="2700000" algn="ctr" rotWithShape="0">
                <a:srgbClr val="ADADAD"/>
              </a:outerShdw>
            </a:effectLst>
          </p:spPr>
          <p:txBody>
            <a:bodyPr wrap="none" anchor="ctr"/>
            <a:lstStyle/>
            <a:p>
              <a:pPr algn="r">
                <a:defRPr/>
              </a:pPr>
              <a:endParaRPr lang="en-GB">
                <a:latin typeface="Arial Narrow" pitchFamily="34" charset="0"/>
              </a:endParaRPr>
            </a:p>
          </p:txBody>
        </p:sp>
        <p:pic>
          <p:nvPicPr>
            <p:cNvPr id="39956" name="Picture 41" descr="Server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12" y="2908"/>
              <a:ext cx="461" cy="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57" name="Picture 42" descr="Computer_DesktopComputerSansKeyboard0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89" y="3356"/>
              <a:ext cx="437" cy="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6331" name="Oval 43"/>
            <p:cNvSpPr>
              <a:spLocks noChangeArrowheads="1"/>
            </p:cNvSpPr>
            <p:nvPr/>
          </p:nvSpPr>
          <p:spPr bwMode="auto">
            <a:xfrm>
              <a:off x="927" y="2556"/>
              <a:ext cx="1322" cy="778"/>
            </a:xfrm>
            <a:prstGeom prst="ellipse">
              <a:avLst/>
            </a:prstGeom>
            <a:gradFill rotWithShape="1">
              <a:gsLst>
                <a:gs pos="0">
                  <a:srgbClr val="F0F1FF"/>
                </a:gs>
                <a:gs pos="100000">
                  <a:srgbClr val="B3C8DF"/>
                </a:gs>
              </a:gsLst>
              <a:path path="shape">
                <a:fillToRect l="50000" t="50000" r="50000" b="50000"/>
              </a:path>
            </a:gradFill>
            <a:ln w="9525">
              <a:solidFill>
                <a:srgbClr val="808080"/>
              </a:solidFill>
              <a:round/>
              <a:headEnd/>
              <a:tailEnd/>
            </a:ln>
            <a:effectLst>
              <a:outerShdw dist="35921" dir="2700000" algn="ctr" rotWithShape="0">
                <a:srgbClr val="ADADAD"/>
              </a:outerShdw>
            </a:effectLst>
          </p:spPr>
          <p:txBody>
            <a:bodyPr wrap="none" anchor="ctr"/>
            <a:lstStyle/>
            <a:p>
              <a:pPr algn="r">
                <a:defRPr/>
              </a:pPr>
              <a:endParaRPr lang="en-GB">
                <a:latin typeface="Arial Narrow" pitchFamily="34" charset="0"/>
              </a:endParaRPr>
            </a:p>
          </p:txBody>
        </p:sp>
        <p:pic>
          <p:nvPicPr>
            <p:cNvPr id="39959" name="Picture 44" descr="Server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04" y="2285"/>
              <a:ext cx="461" cy="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6333" name="AutoShape 45"/>
            <p:cNvSpPr>
              <a:spLocks noChangeArrowheads="1"/>
            </p:cNvSpPr>
            <p:nvPr/>
          </p:nvSpPr>
          <p:spPr bwMode="auto">
            <a:xfrm>
              <a:off x="4131" y="1668"/>
              <a:ext cx="918" cy="191"/>
            </a:xfrm>
            <a:prstGeom prst="roundRect">
              <a:avLst>
                <a:gd name="adj" fmla="val 4167"/>
              </a:avLst>
            </a:prstGeom>
            <a:solidFill>
              <a:schemeClr val="bg1"/>
            </a:solidFill>
            <a:ln w="9525">
              <a:solidFill>
                <a:srgbClr val="4D4D4D"/>
              </a:solidFill>
              <a:round/>
              <a:headEnd/>
              <a:tailEnd/>
            </a:ln>
            <a:effectLst>
              <a:outerShdw dist="35921" dir="2700000" algn="ctr" rotWithShape="0">
                <a:srgbClr val="AFAFAF"/>
              </a:outerShdw>
            </a:effectLst>
          </p:spPr>
          <p:txBody>
            <a:bodyPr anchor="ctr"/>
            <a:lstStyle/>
            <a:p>
              <a:pPr>
                <a:defRPr/>
              </a:pPr>
              <a:r>
                <a:rPr lang="en-US" sz="1600">
                  <a:latin typeface="Arial Narrow" pitchFamily="34" charset="0"/>
                </a:rPr>
                <a:t>DHCP Server 2</a:t>
              </a:r>
            </a:p>
          </p:txBody>
        </p:sp>
        <p:sp>
          <p:nvSpPr>
            <p:cNvPr id="396334" name="AutoShape 46"/>
            <p:cNvSpPr>
              <a:spLocks noChangeArrowheads="1"/>
            </p:cNvSpPr>
            <p:nvPr/>
          </p:nvSpPr>
          <p:spPr bwMode="auto">
            <a:xfrm>
              <a:off x="2842" y="3527"/>
              <a:ext cx="918" cy="191"/>
            </a:xfrm>
            <a:prstGeom prst="roundRect">
              <a:avLst>
                <a:gd name="adj" fmla="val 4167"/>
              </a:avLst>
            </a:prstGeom>
            <a:solidFill>
              <a:schemeClr val="bg1"/>
            </a:solidFill>
            <a:ln w="9525">
              <a:solidFill>
                <a:srgbClr val="4D4D4D"/>
              </a:solidFill>
              <a:round/>
              <a:headEnd/>
              <a:tailEnd/>
            </a:ln>
            <a:effectLst>
              <a:outerShdw dist="35921" dir="2700000" algn="ctr" rotWithShape="0">
                <a:srgbClr val="AFAFAF"/>
              </a:outerShdw>
            </a:effectLst>
          </p:spPr>
          <p:txBody>
            <a:bodyPr anchor="ctr"/>
            <a:lstStyle/>
            <a:p>
              <a:pPr>
                <a:defRPr/>
              </a:pPr>
              <a:r>
                <a:rPr lang="en-US" sz="1600">
                  <a:latin typeface="Arial Narrow" pitchFamily="34" charset="0"/>
                </a:rPr>
                <a:t>DHCP Server 3</a:t>
              </a:r>
            </a:p>
          </p:txBody>
        </p:sp>
        <p:pic>
          <p:nvPicPr>
            <p:cNvPr id="39962" name="Picture 47" descr="Rackmount_Router0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691" y="2954"/>
              <a:ext cx="400" cy="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63" name="Picture 48" descr="Rackmount_Router0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069" y="2540"/>
              <a:ext cx="400" cy="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6337" name="AutoShape 49"/>
            <p:cNvSpPr>
              <a:spLocks noChangeArrowheads="1"/>
            </p:cNvSpPr>
            <p:nvPr/>
          </p:nvSpPr>
          <p:spPr bwMode="auto">
            <a:xfrm>
              <a:off x="747" y="2091"/>
              <a:ext cx="1006" cy="191"/>
            </a:xfrm>
            <a:prstGeom prst="roundRect">
              <a:avLst>
                <a:gd name="adj" fmla="val 4167"/>
              </a:avLst>
            </a:prstGeom>
            <a:solidFill>
              <a:schemeClr val="bg1"/>
            </a:solidFill>
            <a:ln w="9525" algn="ctr">
              <a:solidFill>
                <a:srgbClr val="4D4D4D"/>
              </a:solidFill>
              <a:round/>
              <a:headEnd/>
              <a:tailEnd/>
            </a:ln>
            <a:effectLst>
              <a:outerShdw dist="35921" dir="2700000" algn="ctr" rotWithShape="0">
                <a:srgbClr val="AFAFAF"/>
              </a:outerShdw>
            </a:effectLst>
          </p:spPr>
          <p:txBody>
            <a:bodyPr wrap="none" anchor="ctr"/>
            <a:lstStyle/>
            <a:p>
              <a:pPr>
                <a:defRPr/>
              </a:pPr>
              <a:r>
                <a:rPr lang="en-US" sz="1600">
                  <a:latin typeface="Arial Narrow" pitchFamily="34" charset="0"/>
                </a:rPr>
                <a:t>DHCP Relay Agent</a:t>
              </a:r>
            </a:p>
          </p:txBody>
        </p:sp>
        <p:sp>
          <p:nvSpPr>
            <p:cNvPr id="39965" name="Arc 50"/>
            <p:cNvSpPr>
              <a:spLocks/>
            </p:cNvSpPr>
            <p:nvPr/>
          </p:nvSpPr>
          <p:spPr bwMode="auto">
            <a:xfrm>
              <a:off x="1931" y="1611"/>
              <a:ext cx="1643" cy="884"/>
            </a:xfrm>
            <a:custGeom>
              <a:avLst/>
              <a:gdLst>
                <a:gd name="T0" fmla="*/ 0 w 29119"/>
                <a:gd name="T1" fmla="*/ 26 h 21600"/>
                <a:gd name="T2" fmla="*/ 93 w 29119"/>
                <a:gd name="T3" fmla="*/ 3 h 21600"/>
                <a:gd name="T4" fmla="*/ 66 w 29119"/>
                <a:gd name="T5" fmla="*/ 36 h 21600"/>
                <a:gd name="T6" fmla="*/ 0 60000 65536"/>
                <a:gd name="T7" fmla="*/ 0 60000 65536"/>
                <a:gd name="T8" fmla="*/ 0 60000 65536"/>
                <a:gd name="T9" fmla="*/ 0 w 29119"/>
                <a:gd name="T10" fmla="*/ 0 h 21600"/>
                <a:gd name="T11" fmla="*/ 29119 w 29119"/>
                <a:gd name="T12" fmla="*/ 21600 h 21600"/>
              </a:gdLst>
              <a:ahLst/>
              <a:cxnLst>
                <a:cxn ang="T6">
                  <a:pos x="T0" y="T1"/>
                </a:cxn>
                <a:cxn ang="T7">
                  <a:pos x="T2" y="T3"/>
                </a:cxn>
                <a:cxn ang="T8">
                  <a:pos x="T4" y="T5"/>
                </a:cxn>
              </a:cxnLst>
              <a:rect l="T9" t="T10" r="T11" b="T12"/>
              <a:pathLst>
                <a:path w="29119" h="21600" fill="none" extrusionOk="0">
                  <a:moveTo>
                    <a:pt x="-1" y="15680"/>
                  </a:moveTo>
                  <a:cubicBezTo>
                    <a:pt x="2644" y="6400"/>
                    <a:pt x="11123" y="-1"/>
                    <a:pt x="20773" y="0"/>
                  </a:cubicBezTo>
                  <a:cubicBezTo>
                    <a:pt x="23638" y="0"/>
                    <a:pt x="26475" y="570"/>
                    <a:pt x="29119" y="1677"/>
                  </a:cubicBezTo>
                </a:path>
                <a:path w="29119" h="21600" stroke="0" extrusionOk="0">
                  <a:moveTo>
                    <a:pt x="-1" y="15680"/>
                  </a:moveTo>
                  <a:cubicBezTo>
                    <a:pt x="2644" y="6400"/>
                    <a:pt x="11123" y="-1"/>
                    <a:pt x="20773" y="0"/>
                  </a:cubicBezTo>
                  <a:cubicBezTo>
                    <a:pt x="23638" y="0"/>
                    <a:pt x="26475" y="570"/>
                    <a:pt x="29119" y="1677"/>
                  </a:cubicBezTo>
                  <a:lnTo>
                    <a:pt x="20773" y="21600"/>
                  </a:lnTo>
                  <a:close/>
                </a:path>
              </a:pathLst>
            </a:custGeom>
            <a:noFill/>
            <a:ln w="76200" cap="rnd">
              <a:solidFill>
                <a:srgbClr val="CC0000"/>
              </a:solidFill>
              <a:prstDash val="sysDot"/>
              <a:round/>
              <a:headEnd/>
              <a:tailEnd type="triangle" w="med" len="me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US" altLang="en-US"/>
            </a:p>
          </p:txBody>
        </p:sp>
        <p:sp>
          <p:nvSpPr>
            <p:cNvPr id="39966" name="Arc 51"/>
            <p:cNvSpPr>
              <a:spLocks/>
            </p:cNvSpPr>
            <p:nvPr/>
          </p:nvSpPr>
          <p:spPr bwMode="auto">
            <a:xfrm rot="1263366">
              <a:off x="1941" y="2124"/>
              <a:ext cx="1509" cy="817"/>
            </a:xfrm>
            <a:custGeom>
              <a:avLst/>
              <a:gdLst>
                <a:gd name="T0" fmla="*/ 0 w 38631"/>
                <a:gd name="T1" fmla="*/ 16 h 21600"/>
                <a:gd name="T2" fmla="*/ 59 w 38631"/>
                <a:gd name="T3" fmla="*/ 18 h 21600"/>
                <a:gd name="T4" fmla="*/ 29 w 38631"/>
                <a:gd name="T5" fmla="*/ 31 h 21600"/>
                <a:gd name="T6" fmla="*/ 0 60000 65536"/>
                <a:gd name="T7" fmla="*/ 0 60000 65536"/>
                <a:gd name="T8" fmla="*/ 0 60000 65536"/>
                <a:gd name="T9" fmla="*/ 0 w 38631"/>
                <a:gd name="T10" fmla="*/ 0 h 21600"/>
                <a:gd name="T11" fmla="*/ 38631 w 38631"/>
                <a:gd name="T12" fmla="*/ 21600 h 21600"/>
              </a:gdLst>
              <a:ahLst/>
              <a:cxnLst>
                <a:cxn ang="T6">
                  <a:pos x="T0" y="T1"/>
                </a:cxn>
                <a:cxn ang="T7">
                  <a:pos x="T2" y="T3"/>
                </a:cxn>
                <a:cxn ang="T8">
                  <a:pos x="T4" y="T5"/>
                </a:cxn>
              </a:cxnLst>
              <a:rect l="T9" t="T10" r="T11" b="T12"/>
              <a:pathLst>
                <a:path w="38631" h="21600" fill="none" extrusionOk="0">
                  <a:moveTo>
                    <a:pt x="0" y="11081"/>
                  </a:moveTo>
                  <a:cubicBezTo>
                    <a:pt x="3814" y="4240"/>
                    <a:pt x="11033" y="-1"/>
                    <a:pt x="18866" y="0"/>
                  </a:cubicBezTo>
                  <a:cubicBezTo>
                    <a:pt x="27426" y="0"/>
                    <a:pt x="35178" y="5055"/>
                    <a:pt x="38631" y="12887"/>
                  </a:cubicBezTo>
                </a:path>
                <a:path w="38631" h="21600" stroke="0" extrusionOk="0">
                  <a:moveTo>
                    <a:pt x="0" y="11081"/>
                  </a:moveTo>
                  <a:cubicBezTo>
                    <a:pt x="3814" y="4240"/>
                    <a:pt x="11033" y="-1"/>
                    <a:pt x="18866" y="0"/>
                  </a:cubicBezTo>
                  <a:cubicBezTo>
                    <a:pt x="27426" y="0"/>
                    <a:pt x="35178" y="5055"/>
                    <a:pt x="38631" y="12887"/>
                  </a:cubicBezTo>
                  <a:lnTo>
                    <a:pt x="18866" y="21600"/>
                  </a:lnTo>
                  <a:close/>
                </a:path>
              </a:pathLst>
            </a:custGeom>
            <a:noFill/>
            <a:ln w="76200" cap="rnd">
              <a:solidFill>
                <a:srgbClr val="CC0000"/>
              </a:solidFill>
              <a:prstDash val="sysDot"/>
              <a:round/>
              <a:headEnd/>
              <a:tailEnd type="triangle" w="med" len="me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US" altLang="en-US"/>
            </a:p>
          </p:txBody>
        </p:sp>
        <p:pic>
          <p:nvPicPr>
            <p:cNvPr id="39967" name="Picture 52" descr="Computer_DesktopComputerSansKeyboard0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93" y="3146"/>
              <a:ext cx="437" cy="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9968" name="Group 53"/>
            <p:cNvGrpSpPr>
              <a:grpSpLocks/>
            </p:cNvGrpSpPr>
            <p:nvPr/>
          </p:nvGrpSpPr>
          <p:grpSpPr bwMode="auto">
            <a:xfrm>
              <a:off x="1242" y="2839"/>
              <a:ext cx="696" cy="357"/>
              <a:chOff x="1242" y="2839"/>
              <a:chExt cx="696" cy="357"/>
            </a:xfrm>
          </p:grpSpPr>
          <p:sp>
            <p:nvSpPr>
              <p:cNvPr id="39975" name="Line 54"/>
              <p:cNvSpPr>
                <a:spLocks noChangeShapeType="1"/>
              </p:cNvSpPr>
              <p:nvPr/>
            </p:nvSpPr>
            <p:spPr bwMode="auto">
              <a:xfrm>
                <a:off x="1242" y="3002"/>
                <a:ext cx="406" cy="194"/>
              </a:xfrm>
              <a:prstGeom prst="line">
                <a:avLst/>
              </a:prstGeom>
              <a:noFill/>
              <a:ln w="57150">
                <a:solidFill>
                  <a:srgbClr val="CC0000"/>
                </a:solidFill>
                <a:round/>
                <a:headEnd type="triangle" w="med" len="med"/>
                <a:tailEnd type="triangle" w="med" len="med"/>
              </a:ln>
              <a:extLst>
                <a:ext uri="{909E8E84-426E-40DD-AFC4-6F175D3DCCD1}">
                  <a14:hiddenFill xmlns:a14="http://schemas.microsoft.com/office/drawing/2010/main">
                    <a:noFill/>
                  </a14:hiddenFill>
                </a:ext>
              </a:extLst>
            </p:spPr>
            <p:txBody>
              <a:bodyPr anchor="ctr"/>
              <a:lstStyle/>
              <a:p>
                <a:endParaRPr lang="en-GB"/>
              </a:p>
            </p:txBody>
          </p:sp>
          <p:sp>
            <p:nvSpPr>
              <p:cNvPr id="39976" name="Line 55"/>
              <p:cNvSpPr>
                <a:spLocks noChangeShapeType="1"/>
              </p:cNvSpPr>
              <p:nvPr/>
            </p:nvSpPr>
            <p:spPr bwMode="auto">
              <a:xfrm>
                <a:off x="1938" y="2839"/>
                <a:ext cx="0" cy="300"/>
              </a:xfrm>
              <a:prstGeom prst="line">
                <a:avLst/>
              </a:prstGeom>
              <a:noFill/>
              <a:ln w="57150">
                <a:solidFill>
                  <a:srgbClr val="CC0000"/>
                </a:solidFill>
                <a:round/>
                <a:headEnd type="triangle" w="med" len="med"/>
                <a:tailEnd type="triangle" w="med" len="med"/>
              </a:ln>
              <a:extLst>
                <a:ext uri="{909E8E84-426E-40DD-AFC4-6F175D3DCCD1}">
                  <a14:hiddenFill xmlns:a14="http://schemas.microsoft.com/office/drawing/2010/main">
                    <a:noFill/>
                  </a14:hiddenFill>
                </a:ext>
              </a:extLst>
            </p:spPr>
            <p:txBody>
              <a:bodyPr anchor="ctr"/>
              <a:lstStyle/>
              <a:p>
                <a:endParaRPr lang="en-GB"/>
              </a:p>
            </p:txBody>
          </p:sp>
        </p:grpSp>
        <p:sp>
          <p:nvSpPr>
            <p:cNvPr id="39969" name="Text Box 56"/>
            <p:cNvSpPr txBox="1">
              <a:spLocks noChangeArrowheads="1"/>
            </p:cNvSpPr>
            <p:nvPr/>
          </p:nvSpPr>
          <p:spPr bwMode="auto">
            <a:xfrm>
              <a:off x="754" y="1686"/>
              <a:ext cx="999" cy="372"/>
            </a:xfrm>
            <a:prstGeom prst="rect">
              <a:avLst/>
            </a:prstGeom>
            <a:solidFill>
              <a:srgbClr val="8DACD0"/>
            </a:solidFill>
            <a:ln w="9525" algn="ctr">
              <a:solidFill>
                <a:schemeClr val="bg2"/>
              </a:solidFill>
              <a:miter lim="800000"/>
              <a:headEnd/>
              <a:tailEnd/>
            </a:ln>
          </p:spPr>
          <p:txBody>
            <a:bodyPr>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sz="1600">
                  <a:latin typeface="Arial Narrow" panose="020B0606020202030204" pitchFamily="34" charset="0"/>
                </a:rPr>
                <a:t>Boot Threshold </a:t>
              </a:r>
            </a:p>
            <a:p>
              <a:r>
                <a:rPr lang="en-US" altLang="en-US" sz="1600">
                  <a:latin typeface="Arial Narrow" panose="020B0606020202030204" pitchFamily="34" charset="0"/>
                </a:rPr>
                <a:t>= 10 seconds</a:t>
              </a:r>
            </a:p>
          </p:txBody>
        </p:sp>
        <p:pic>
          <p:nvPicPr>
            <p:cNvPr id="39970" name="Picture 57" descr="Server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8" y="2641"/>
              <a:ext cx="461" cy="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6346" name="AutoShape 58"/>
            <p:cNvSpPr>
              <a:spLocks noChangeArrowheads="1"/>
            </p:cNvSpPr>
            <p:nvPr/>
          </p:nvSpPr>
          <p:spPr bwMode="auto">
            <a:xfrm>
              <a:off x="612" y="3268"/>
              <a:ext cx="716" cy="280"/>
            </a:xfrm>
            <a:prstGeom prst="roundRect">
              <a:avLst>
                <a:gd name="adj" fmla="val 4167"/>
              </a:avLst>
            </a:prstGeom>
            <a:solidFill>
              <a:schemeClr val="bg1"/>
            </a:solidFill>
            <a:ln w="9525">
              <a:solidFill>
                <a:srgbClr val="4D4D4D"/>
              </a:solidFill>
              <a:round/>
              <a:headEnd/>
              <a:tailEnd/>
            </a:ln>
            <a:effectLst>
              <a:outerShdw dist="35921" dir="2700000" algn="ctr" rotWithShape="0">
                <a:srgbClr val="AFAFAF"/>
              </a:outerShdw>
            </a:effectLst>
          </p:spPr>
          <p:txBody>
            <a:bodyPr wrap="none" anchor="ctr"/>
            <a:lstStyle/>
            <a:p>
              <a:pPr>
                <a:lnSpc>
                  <a:spcPct val="85000"/>
                </a:lnSpc>
                <a:defRPr/>
              </a:pPr>
              <a:r>
                <a:rPr lang="en-US" sz="1600">
                  <a:latin typeface="Arial Narrow" pitchFamily="34" charset="0"/>
                </a:rPr>
                <a:t>Local DHCP </a:t>
              </a:r>
              <a:br>
                <a:rPr lang="en-US" sz="1600">
                  <a:latin typeface="Arial Narrow" pitchFamily="34" charset="0"/>
                </a:rPr>
              </a:br>
              <a:r>
                <a:rPr lang="en-US" sz="1600">
                  <a:latin typeface="Arial Narrow" pitchFamily="34" charset="0"/>
                </a:rPr>
                <a:t>Server</a:t>
              </a:r>
            </a:p>
          </p:txBody>
        </p:sp>
        <p:pic>
          <p:nvPicPr>
            <p:cNvPr id="39972" name="Picture 59" descr="Validate_XMark0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10" y="2716"/>
              <a:ext cx="419" cy="5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73" name="Picture 60" descr="Rackmount_Router0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358" y="2183"/>
              <a:ext cx="400" cy="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74" name="Picture 61" descr="Rackmount_Router0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878" y="2394"/>
              <a:ext cx="400" cy="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96358" name="AutoShape 70"/>
          <p:cNvSpPr>
            <a:spLocks noChangeArrowheads="1"/>
          </p:cNvSpPr>
          <p:nvPr/>
        </p:nvSpPr>
        <p:spPr bwMode="auto">
          <a:xfrm>
            <a:off x="2022476" y="1279526"/>
            <a:ext cx="7972425" cy="974725"/>
          </a:xfrm>
          <a:prstGeom prst="roundRect">
            <a:avLst>
              <a:gd name="adj" fmla="val 24236"/>
            </a:avLst>
          </a:prstGeom>
          <a:gradFill rotWithShape="1">
            <a:gsLst>
              <a:gs pos="0">
                <a:srgbClr val="EAABA0"/>
              </a:gs>
              <a:gs pos="100000">
                <a:srgbClr val="F6D9D4"/>
              </a:gs>
            </a:gsLst>
            <a:lin ang="2700000" scaled="1"/>
          </a:gradFill>
          <a:ln w="9525" algn="ctr">
            <a:solidFill>
              <a:srgbClr val="808080"/>
            </a:solidFill>
            <a:round/>
            <a:headEnd/>
            <a:tailEnd/>
          </a:ln>
          <a:effectLst>
            <a:outerShdw dist="35921" dir="2700000" algn="ctr" rotWithShape="0">
              <a:srgbClr val="C0C0C0"/>
            </a:outerShdw>
          </a:effectLst>
        </p:spPr>
        <p:txBody>
          <a:bodyPr anchor="ctr"/>
          <a:lstStyle/>
          <a:p>
            <a:pPr algn="l">
              <a:lnSpc>
                <a:spcPct val="90000"/>
              </a:lnSpc>
              <a:spcBef>
                <a:spcPct val="40000"/>
              </a:spcBef>
              <a:buClr>
                <a:srgbClr val="8DACD0"/>
              </a:buClr>
              <a:buSzPct val="70000"/>
              <a:buFont typeface="Wingdings" pitchFamily="2" charset="2"/>
              <a:buNone/>
              <a:defRPr/>
            </a:pPr>
            <a:r>
              <a:rPr lang="en-US" sz="2200">
                <a:latin typeface="Arial Narrow" pitchFamily="34" charset="0"/>
              </a:rPr>
              <a:t>The </a:t>
            </a:r>
            <a:r>
              <a:rPr lang="en-US" sz="2200" i="1">
                <a:latin typeface="Arial Narrow" pitchFamily="34" charset="0"/>
              </a:rPr>
              <a:t>boot threshold</a:t>
            </a:r>
            <a:r>
              <a:rPr lang="en-US" sz="2200">
                <a:latin typeface="Arial Narrow" pitchFamily="34" charset="0"/>
              </a:rPr>
              <a:t> is the length of time in seconds that the DHCP Relay Agent will wait for a local DHCP server to respond to client requests before forwarding the request</a:t>
            </a:r>
          </a:p>
        </p:txBody>
      </p:sp>
      <p:sp>
        <p:nvSpPr>
          <p:cNvPr id="39948" name="Text Box 71"/>
          <p:cNvSpPr txBox="1">
            <a:spLocks noChangeArrowheads="1"/>
          </p:cNvSpPr>
          <p:nvPr/>
        </p:nvSpPr>
        <p:spPr bwMode="auto">
          <a:xfrm>
            <a:off x="2976564" y="6080125"/>
            <a:ext cx="675322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GB" altLang="en-US"/>
              <a:t>Fault Tolerance </a:t>
            </a:r>
            <a:r>
              <a:rPr lang="en-GB" altLang="en-US">
                <a:sym typeface="Wingdings" panose="05000000000000000000" pitchFamily="2" charset="2"/>
              </a:rPr>
              <a:t> forward to remote DHCP server if local DHCP server is not responding</a:t>
            </a:r>
            <a:endParaRPr lang="en-GB" altLang="en-US"/>
          </a:p>
        </p:txBody>
      </p:sp>
    </p:spTree>
    <p:extLst>
      <p:ext uri="{BB962C8B-B14F-4D97-AF65-F5344CB8AC3E}">
        <p14:creationId xmlns:p14="http://schemas.microsoft.com/office/powerpoint/2010/main" val="47735916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3"/>
                                        </p:tgtEl>
                                        <p:attrNameLst>
                                          <p:attrName>style.visibility</p:attrName>
                                        </p:attrNameLst>
                                      </p:cBhvr>
                                      <p:to>
                                        <p:strVal val="visible"/>
                                      </p:to>
                                    </p:set>
                                  </p:childTnLst>
                                </p:cTn>
                              </p:par>
                            </p:childTnLst>
                          </p:cTn>
                        </p:par>
                        <p:par>
                          <p:cTn id="7" fill="hold" nodeType="afterGroup">
                            <p:stCondLst>
                              <p:cond delay="500"/>
                            </p:stCondLst>
                            <p:childTnLst>
                              <p:par>
                                <p:cTn id="8" presetID="1" presetClass="entr" presetSubtype="0" fill="hold" nodeType="afterEffect">
                                  <p:stCondLst>
                                    <p:cond delay="0"/>
                                  </p:stCondLst>
                                  <p:childTnLst>
                                    <p:set>
                                      <p:cBhvr>
                                        <p:cTn id="9" dur="1" fill="hold">
                                          <p:stCondLst>
                                            <p:cond delay="499"/>
                                          </p:stCondLst>
                                        </p:cTn>
                                        <p:tgtEl>
                                          <p:spTgt spid="396319"/>
                                        </p:tgtEl>
                                        <p:attrNameLst>
                                          <p:attrName>style.visibility</p:attrName>
                                        </p:attrNameLst>
                                      </p:cBhvr>
                                      <p:to>
                                        <p:strVal val="visible"/>
                                      </p:to>
                                    </p:set>
                                  </p:childTnLst>
                                </p:cTn>
                              </p:par>
                            </p:childTnLst>
                          </p:cTn>
                        </p:par>
                      </p:childTnLst>
                    </p:cTn>
                  </p:par>
                  <p:par>
                    <p:cTn id="10" fill="hold" nodeType="clickPar">
                      <p:stCondLst>
                        <p:cond delay="indefinite"/>
                      </p:stCondLst>
                      <p:childTnLst>
                        <p:par>
                          <p:cTn id="11" fill="hold" nodeType="withGroup">
                            <p:stCondLst>
                              <p:cond delay="0"/>
                            </p:stCondLst>
                            <p:childTnLst>
                              <p:par>
                                <p:cTn id="12" presetID="1" presetClass="entr" presetSubtype="0" fill="hold" nodeType="clickEffect">
                                  <p:stCondLst>
                                    <p:cond delay="0"/>
                                  </p:stCondLst>
                                  <p:childTnLst>
                                    <p:set>
                                      <p:cBhvr>
                                        <p:cTn id="13" dur="1" fill="hold">
                                          <p:stCondLst>
                                            <p:cond delay="499"/>
                                          </p:stCondLst>
                                        </p:cTn>
                                        <p:tgtEl>
                                          <p:spTgt spid="396320"/>
                                        </p:tgtEl>
                                        <p:attrNameLst>
                                          <p:attrName>style.visibility</p:attrName>
                                        </p:attrNameLst>
                                      </p:cBhvr>
                                      <p:to>
                                        <p:strVal val="visible"/>
                                      </p:to>
                                    </p:set>
                                  </p:childTnLst>
                                </p:cTn>
                              </p:par>
                            </p:childTnLst>
                          </p:cTn>
                        </p:par>
                        <p:par>
                          <p:cTn id="14" fill="hold" nodeType="afterGroup">
                            <p:stCondLst>
                              <p:cond delay="500"/>
                            </p:stCondLst>
                            <p:childTnLst>
                              <p:par>
                                <p:cTn id="15" presetID="22" presetClass="entr" presetSubtype="8" fill="hold" grpId="0" nodeType="afterEffect">
                                  <p:stCondLst>
                                    <p:cond delay="0"/>
                                  </p:stCondLst>
                                  <p:childTnLst>
                                    <p:set>
                                      <p:cBhvr>
                                        <p:cTn id="16" dur="1" fill="hold">
                                          <p:stCondLst>
                                            <p:cond delay="0"/>
                                          </p:stCondLst>
                                        </p:cTn>
                                        <p:tgtEl>
                                          <p:spTgt spid="396314"/>
                                        </p:tgtEl>
                                        <p:attrNameLst>
                                          <p:attrName>style.visibility</p:attrName>
                                        </p:attrNameLst>
                                      </p:cBhvr>
                                      <p:to>
                                        <p:strVal val="visible"/>
                                      </p:to>
                                    </p:set>
                                    <p:animEffect transition="in" filter="wipe(left)">
                                      <p:cBhvr>
                                        <p:cTn id="17" dur="500"/>
                                        <p:tgtEl>
                                          <p:spTgt spid="396314"/>
                                        </p:tgtEl>
                                      </p:cBhvr>
                                    </p:animEffect>
                                  </p:childTnLst>
                                </p:cTn>
                              </p:par>
                            </p:childTnLst>
                          </p:cTn>
                        </p:par>
                        <p:par>
                          <p:cTn id="18" fill="hold" nodeType="afterGroup">
                            <p:stCondLst>
                              <p:cond delay="1000"/>
                            </p:stCondLst>
                            <p:childTnLst>
                              <p:par>
                                <p:cTn id="19" presetID="22" presetClass="entr" presetSubtype="8" fill="hold" grpId="0" nodeType="afterEffect">
                                  <p:stCondLst>
                                    <p:cond delay="0"/>
                                  </p:stCondLst>
                                  <p:childTnLst>
                                    <p:set>
                                      <p:cBhvr>
                                        <p:cTn id="20" dur="1" fill="hold">
                                          <p:stCondLst>
                                            <p:cond delay="0"/>
                                          </p:stCondLst>
                                        </p:cTn>
                                        <p:tgtEl>
                                          <p:spTgt spid="396315"/>
                                        </p:tgtEl>
                                        <p:attrNameLst>
                                          <p:attrName>style.visibility</p:attrName>
                                        </p:attrNameLst>
                                      </p:cBhvr>
                                      <p:to>
                                        <p:strVal val="visible"/>
                                      </p:to>
                                    </p:set>
                                    <p:animEffect transition="in" filter="wipe(left)">
                                      <p:cBhvr>
                                        <p:cTn id="21" dur="500"/>
                                        <p:tgtEl>
                                          <p:spTgt spid="396315"/>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1" presetClass="entr" presetSubtype="0" fill="hold" nodeType="clickEffect">
                                  <p:stCondLst>
                                    <p:cond delay="0"/>
                                  </p:stCondLst>
                                  <p:childTnLst>
                                    <p:set>
                                      <p:cBhvr>
                                        <p:cTn id="25" dur="1" fill="hold">
                                          <p:stCondLst>
                                            <p:cond delay="499"/>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6314" grpId="0" animBg="1"/>
      <p:bldP spid="39631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Footer Placeholder 3"/>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b="0" smtClean="0"/>
              <a:t>NS&amp;WT</a:t>
            </a:r>
          </a:p>
        </p:txBody>
      </p:sp>
      <p:sp>
        <p:nvSpPr>
          <p:cNvPr id="14339" name="Rectangle 2"/>
          <p:cNvSpPr>
            <a:spLocks noGrp="1" noChangeArrowheads="1"/>
          </p:cNvSpPr>
          <p:nvPr>
            <p:ph type="title"/>
          </p:nvPr>
        </p:nvSpPr>
        <p:spPr/>
        <p:txBody>
          <a:bodyPr/>
          <a:lstStyle/>
          <a:p>
            <a:r>
              <a:rPr lang="en-US" altLang="en-US" dirty="0" smtClean="0"/>
              <a:t>Conclusion/recap: why </a:t>
            </a:r>
            <a:r>
              <a:rPr lang="en-US" altLang="en-US" dirty="0" smtClean="0"/>
              <a:t>Use DHCP?</a:t>
            </a:r>
          </a:p>
        </p:txBody>
      </p:sp>
      <p:sp>
        <p:nvSpPr>
          <p:cNvPr id="351235" name="AutoShape 3"/>
          <p:cNvSpPr>
            <a:spLocks noChangeArrowheads="1"/>
          </p:cNvSpPr>
          <p:nvPr/>
        </p:nvSpPr>
        <p:spPr bwMode="auto">
          <a:xfrm>
            <a:off x="2133600" y="1301750"/>
            <a:ext cx="7791450" cy="838200"/>
          </a:xfrm>
          <a:prstGeom prst="roundRect">
            <a:avLst>
              <a:gd name="adj" fmla="val 16667"/>
            </a:avLst>
          </a:prstGeom>
          <a:gradFill rotWithShape="1">
            <a:gsLst>
              <a:gs pos="0">
                <a:srgbClr val="ADE2A1"/>
              </a:gs>
              <a:gs pos="100000">
                <a:srgbClr val="E8F6E4"/>
              </a:gs>
            </a:gsLst>
            <a:lin ang="2700000" scaled="1"/>
          </a:gradFill>
          <a:ln w="9525" algn="ctr">
            <a:solidFill>
              <a:srgbClr val="4D4D4D"/>
            </a:solidFill>
            <a:round/>
            <a:headEnd/>
            <a:tailEnd/>
          </a:ln>
          <a:effectLst>
            <a:outerShdw dist="35921" dir="2700000" algn="ctr" rotWithShape="0">
              <a:srgbClr val="AFAFAF"/>
            </a:outerShdw>
          </a:effectLst>
        </p:spPr>
        <p:txBody>
          <a:bodyPr anchor="ctr"/>
          <a:lstStyle/>
          <a:p>
            <a:pPr algn="l">
              <a:defRPr/>
            </a:pPr>
            <a:r>
              <a:rPr lang="en-US" sz="2200">
                <a:latin typeface="Arial Narrow" pitchFamily="34" charset="0"/>
              </a:rPr>
              <a:t>DHCP reduces the complexity and amount of administrative work by using automatic TCP/IP configuration</a:t>
            </a:r>
          </a:p>
        </p:txBody>
      </p:sp>
      <p:grpSp>
        <p:nvGrpSpPr>
          <p:cNvPr id="14341" name="Group 4"/>
          <p:cNvGrpSpPr>
            <a:grpSpLocks/>
          </p:cNvGrpSpPr>
          <p:nvPr/>
        </p:nvGrpSpPr>
        <p:grpSpPr bwMode="auto">
          <a:xfrm>
            <a:off x="2239963" y="2278063"/>
            <a:ext cx="3714750" cy="3917950"/>
            <a:chOff x="451" y="1459"/>
            <a:chExt cx="2340" cy="2468"/>
          </a:xfrm>
        </p:grpSpPr>
        <p:sp>
          <p:nvSpPr>
            <p:cNvPr id="351237" name="AutoShape 5"/>
            <p:cNvSpPr>
              <a:spLocks noChangeArrowheads="1"/>
            </p:cNvSpPr>
            <p:nvPr/>
          </p:nvSpPr>
          <p:spPr bwMode="auto">
            <a:xfrm>
              <a:off x="451" y="1459"/>
              <a:ext cx="2340" cy="2468"/>
            </a:xfrm>
            <a:prstGeom prst="roundRect">
              <a:avLst>
                <a:gd name="adj" fmla="val 4167"/>
              </a:avLst>
            </a:prstGeom>
            <a:solidFill>
              <a:srgbClr val="B3C8DF"/>
            </a:solidFill>
            <a:ln w="9525">
              <a:solidFill>
                <a:srgbClr val="4D4D4D"/>
              </a:solidFill>
              <a:round/>
              <a:headEnd/>
              <a:tailEnd/>
            </a:ln>
            <a:effectLst>
              <a:outerShdw dist="35921" dir="2700000" algn="ctr" rotWithShape="0">
                <a:srgbClr val="AFAFAF"/>
              </a:outerShdw>
            </a:effectLst>
          </p:spPr>
          <p:txBody>
            <a:bodyPr wrap="none"/>
            <a:lstStyle/>
            <a:p>
              <a:pPr>
                <a:defRPr/>
              </a:pPr>
              <a:r>
                <a:rPr lang="en-US" sz="2200">
                  <a:latin typeface="Arial Narrow" pitchFamily="34" charset="0"/>
                </a:rPr>
                <a:t>Manual TCP/IP Configuration</a:t>
              </a:r>
            </a:p>
          </p:txBody>
        </p:sp>
        <p:sp>
          <p:nvSpPr>
            <p:cNvPr id="351238" name="AutoShape 6"/>
            <p:cNvSpPr>
              <a:spLocks noChangeArrowheads="1"/>
            </p:cNvSpPr>
            <p:nvPr/>
          </p:nvSpPr>
          <p:spPr bwMode="auto">
            <a:xfrm>
              <a:off x="451" y="1754"/>
              <a:ext cx="2340" cy="2075"/>
            </a:xfrm>
            <a:prstGeom prst="roundRect">
              <a:avLst>
                <a:gd name="adj" fmla="val 4167"/>
              </a:avLst>
            </a:prstGeom>
            <a:gradFill rotWithShape="1">
              <a:gsLst>
                <a:gs pos="0">
                  <a:srgbClr val="EEEFD7"/>
                </a:gs>
                <a:gs pos="100000">
                  <a:srgbClr val="D5D69C"/>
                </a:gs>
              </a:gsLst>
              <a:lin ang="2700000" scaled="1"/>
            </a:gradFill>
            <a:ln w="9525">
              <a:solidFill>
                <a:srgbClr val="4D4D4D"/>
              </a:solidFill>
              <a:round/>
              <a:headEnd/>
              <a:tailEnd/>
            </a:ln>
            <a:effectLst>
              <a:outerShdw dist="35921" dir="2700000" algn="ctr" rotWithShape="0">
                <a:srgbClr val="AFAFAF"/>
              </a:outerShdw>
            </a:effectLst>
          </p:spPr>
          <p:txBody>
            <a:bodyPr tIns="91440"/>
            <a:lstStyle/>
            <a:p>
              <a:pPr marL="225425" indent="-225425">
                <a:lnSpc>
                  <a:spcPct val="90000"/>
                </a:lnSpc>
                <a:spcBef>
                  <a:spcPct val="55000"/>
                </a:spcBef>
                <a:buSzPct val="80000"/>
                <a:buBlip>
                  <a:blip r:embed="rId3"/>
                </a:buBlip>
                <a:defRPr/>
              </a:pPr>
              <a:r>
                <a:rPr lang="en-US" sz="1900">
                  <a:latin typeface="Arial Narrow" pitchFamily="34" charset="0"/>
                </a:rPr>
                <a:t>IP addresses are entered manually on each client computer</a:t>
              </a:r>
            </a:p>
            <a:p>
              <a:pPr marL="225425" indent="-225425">
                <a:lnSpc>
                  <a:spcPct val="90000"/>
                </a:lnSpc>
                <a:spcBef>
                  <a:spcPct val="55000"/>
                </a:spcBef>
                <a:buSzPct val="80000"/>
                <a:buBlip>
                  <a:blip r:embed="rId3"/>
                </a:buBlip>
                <a:defRPr/>
              </a:pPr>
              <a:r>
                <a:rPr lang="en-US" sz="1900">
                  <a:latin typeface="Arial Narrow" pitchFamily="34" charset="0"/>
                </a:rPr>
                <a:t>Possibility of entering incorrect or invalid IP address</a:t>
              </a:r>
            </a:p>
            <a:p>
              <a:pPr marL="225425" indent="-225425">
                <a:lnSpc>
                  <a:spcPct val="90000"/>
                </a:lnSpc>
                <a:spcBef>
                  <a:spcPct val="55000"/>
                </a:spcBef>
                <a:buSzPct val="80000"/>
                <a:buBlip>
                  <a:blip r:embed="rId3"/>
                </a:buBlip>
                <a:defRPr/>
              </a:pPr>
              <a:r>
                <a:rPr lang="en-US" sz="1900">
                  <a:latin typeface="Arial Narrow" pitchFamily="34" charset="0"/>
                </a:rPr>
                <a:t>Incorrect configuration can lead to communication and network issues</a:t>
              </a:r>
            </a:p>
            <a:p>
              <a:pPr marL="225425" indent="-225425">
                <a:lnSpc>
                  <a:spcPct val="90000"/>
                </a:lnSpc>
                <a:spcBef>
                  <a:spcPct val="55000"/>
                </a:spcBef>
                <a:buSzPct val="80000"/>
                <a:buBlip>
                  <a:blip r:embed="rId3"/>
                </a:buBlip>
                <a:defRPr/>
              </a:pPr>
              <a:r>
                <a:rPr lang="en-US" sz="1900">
                  <a:latin typeface="Arial Narrow" pitchFamily="34" charset="0"/>
                </a:rPr>
                <a:t>Administrative overload on networks where computers are frequently moved</a:t>
              </a:r>
            </a:p>
          </p:txBody>
        </p:sp>
      </p:grpSp>
      <p:grpSp>
        <p:nvGrpSpPr>
          <p:cNvPr id="14342" name="Group 7"/>
          <p:cNvGrpSpPr>
            <a:grpSpLocks/>
          </p:cNvGrpSpPr>
          <p:nvPr/>
        </p:nvGrpSpPr>
        <p:grpSpPr bwMode="auto">
          <a:xfrm>
            <a:off x="6167438" y="2278063"/>
            <a:ext cx="3714750" cy="3917950"/>
            <a:chOff x="2925" y="1435"/>
            <a:chExt cx="2340" cy="2468"/>
          </a:xfrm>
        </p:grpSpPr>
        <p:sp>
          <p:nvSpPr>
            <p:cNvPr id="351240" name="AutoShape 8"/>
            <p:cNvSpPr>
              <a:spLocks noChangeArrowheads="1"/>
            </p:cNvSpPr>
            <p:nvPr/>
          </p:nvSpPr>
          <p:spPr bwMode="auto">
            <a:xfrm>
              <a:off x="2925" y="1435"/>
              <a:ext cx="2340" cy="2468"/>
            </a:xfrm>
            <a:prstGeom prst="roundRect">
              <a:avLst>
                <a:gd name="adj" fmla="val 4167"/>
              </a:avLst>
            </a:prstGeom>
            <a:solidFill>
              <a:srgbClr val="B3C8DF"/>
            </a:solidFill>
            <a:ln w="9525" algn="ctr">
              <a:solidFill>
                <a:srgbClr val="4D4D4D"/>
              </a:solidFill>
              <a:round/>
              <a:headEnd/>
              <a:tailEnd/>
            </a:ln>
            <a:effectLst>
              <a:outerShdw dist="35921" dir="2700000" algn="ctr" rotWithShape="0">
                <a:srgbClr val="AFAFAF"/>
              </a:outerShdw>
            </a:effectLst>
          </p:spPr>
          <p:txBody>
            <a:bodyPr wrap="none"/>
            <a:lstStyle/>
            <a:p>
              <a:pPr>
                <a:defRPr/>
              </a:pPr>
              <a:r>
                <a:rPr lang="en-US" sz="2200">
                  <a:latin typeface="Arial Narrow" pitchFamily="34" charset="0"/>
                </a:rPr>
                <a:t>Automatic TCP/IP Configuration</a:t>
              </a:r>
            </a:p>
          </p:txBody>
        </p:sp>
        <p:sp>
          <p:nvSpPr>
            <p:cNvPr id="351241" name="AutoShape 9"/>
            <p:cNvSpPr>
              <a:spLocks noChangeArrowheads="1"/>
            </p:cNvSpPr>
            <p:nvPr/>
          </p:nvSpPr>
          <p:spPr bwMode="auto">
            <a:xfrm>
              <a:off x="2925" y="1730"/>
              <a:ext cx="2340" cy="2075"/>
            </a:xfrm>
            <a:prstGeom prst="roundRect">
              <a:avLst>
                <a:gd name="adj" fmla="val 4167"/>
              </a:avLst>
            </a:prstGeom>
            <a:gradFill rotWithShape="1">
              <a:gsLst>
                <a:gs pos="0">
                  <a:srgbClr val="EEEFD7"/>
                </a:gs>
                <a:gs pos="100000">
                  <a:srgbClr val="D5D69C"/>
                </a:gs>
              </a:gsLst>
              <a:lin ang="2700000" scaled="1"/>
            </a:gradFill>
            <a:ln w="9525" algn="ctr">
              <a:solidFill>
                <a:srgbClr val="4D4D4D"/>
              </a:solidFill>
              <a:round/>
              <a:headEnd/>
              <a:tailEnd/>
            </a:ln>
            <a:effectLst>
              <a:outerShdw dist="35921" dir="2700000" algn="ctr" rotWithShape="0">
                <a:srgbClr val="AFAFAF"/>
              </a:outerShdw>
            </a:effectLst>
          </p:spPr>
          <p:txBody>
            <a:bodyPr tIns="91440"/>
            <a:lstStyle/>
            <a:p>
              <a:pPr marL="225425" indent="-225425">
                <a:lnSpc>
                  <a:spcPct val="90000"/>
                </a:lnSpc>
                <a:spcBef>
                  <a:spcPct val="55000"/>
                </a:spcBef>
                <a:buSzPct val="80000"/>
                <a:buBlip>
                  <a:blip r:embed="rId3"/>
                </a:buBlip>
                <a:defRPr/>
              </a:pPr>
              <a:r>
                <a:rPr lang="en-US" sz="1900">
                  <a:latin typeface="Arial Narrow" pitchFamily="34" charset="0"/>
                </a:rPr>
                <a:t>IP addresses are supplied automatically to client computers</a:t>
              </a:r>
            </a:p>
            <a:p>
              <a:pPr marL="225425" indent="-225425">
                <a:lnSpc>
                  <a:spcPct val="90000"/>
                </a:lnSpc>
                <a:spcBef>
                  <a:spcPct val="55000"/>
                </a:spcBef>
                <a:buSzPct val="80000"/>
                <a:buBlip>
                  <a:blip r:embed="rId3"/>
                </a:buBlip>
                <a:defRPr/>
              </a:pPr>
              <a:r>
                <a:rPr lang="en-US" sz="1900">
                  <a:latin typeface="Arial Narrow" pitchFamily="34" charset="0"/>
                </a:rPr>
                <a:t>Ensures that clients always use correct configuration information</a:t>
              </a:r>
            </a:p>
            <a:p>
              <a:pPr marL="225425" indent="-225425">
                <a:lnSpc>
                  <a:spcPct val="90000"/>
                </a:lnSpc>
                <a:spcBef>
                  <a:spcPct val="55000"/>
                </a:spcBef>
                <a:buSzPct val="80000"/>
                <a:buBlip>
                  <a:blip r:embed="rId3"/>
                </a:buBlip>
                <a:defRPr/>
              </a:pPr>
              <a:r>
                <a:rPr lang="en-US" sz="1900">
                  <a:latin typeface="Arial Narrow" pitchFamily="34" charset="0"/>
                </a:rPr>
                <a:t>Client configuration is updated automatically to reflect changes in network structure</a:t>
              </a:r>
            </a:p>
            <a:p>
              <a:pPr marL="225425" indent="-225425">
                <a:lnSpc>
                  <a:spcPct val="90000"/>
                </a:lnSpc>
                <a:spcBef>
                  <a:spcPct val="55000"/>
                </a:spcBef>
                <a:buSzPct val="80000"/>
                <a:buBlip>
                  <a:blip r:embed="rId3"/>
                </a:buBlip>
                <a:defRPr/>
              </a:pPr>
              <a:r>
                <a:rPr lang="en-US" sz="1900">
                  <a:latin typeface="Arial Narrow" pitchFamily="34" charset="0"/>
                </a:rPr>
                <a:t>Eliminates a common source of network problems</a:t>
              </a:r>
            </a:p>
          </p:txBody>
        </p:sp>
      </p:grpSp>
    </p:spTree>
    <p:extLst>
      <p:ext uri="{BB962C8B-B14F-4D97-AF65-F5344CB8AC3E}">
        <p14:creationId xmlns:p14="http://schemas.microsoft.com/office/powerpoint/2010/main" val="1933211125"/>
      </p:ext>
    </p:extLst>
  </p:cSld>
  <p:clrMapOvr>
    <a:masterClrMapping/>
  </p:clrMapOvr>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230</TotalTime>
  <Words>2795</Words>
  <Application>Microsoft Office PowerPoint</Application>
  <PresentationFormat>Widescreen</PresentationFormat>
  <Paragraphs>439</Paragraphs>
  <Slides>29</Slides>
  <Notes>25</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29</vt:i4>
      </vt:variant>
    </vt:vector>
  </HeadingPairs>
  <TitlesOfParts>
    <vt:vector size="39" baseType="lpstr">
      <vt:lpstr>Arial</vt:lpstr>
      <vt:lpstr>Arial Narrow</vt:lpstr>
      <vt:lpstr>Calibri</vt:lpstr>
      <vt:lpstr>Helvetica</vt:lpstr>
      <vt:lpstr>Times New Roman</vt:lpstr>
      <vt:lpstr>Trebuchet MS</vt:lpstr>
      <vt:lpstr>Wingdings</vt:lpstr>
      <vt:lpstr>Wingdings 2</vt:lpstr>
      <vt:lpstr>Wingdings 3</vt:lpstr>
      <vt:lpstr>Facet</vt:lpstr>
      <vt:lpstr>DHCP</vt:lpstr>
      <vt:lpstr>Introduction</vt:lpstr>
      <vt:lpstr>Manual (static) addressing</vt:lpstr>
      <vt:lpstr>Dynamic addressing – historical context</vt:lpstr>
      <vt:lpstr>Reverse Address Resolution Protocol (RARP)</vt:lpstr>
      <vt:lpstr>BOOTstrap Protocol (BOOTP)</vt:lpstr>
      <vt:lpstr>Dynamic Host Configuration Protocol (DHCP)</vt:lpstr>
      <vt:lpstr>How DHCP Allocates IP Addresses</vt:lpstr>
      <vt:lpstr>How the DHCP Lease Generation Process Works</vt:lpstr>
      <vt:lpstr>DHCP</vt:lpstr>
      <vt:lpstr>DHCP (Cont)</vt:lpstr>
      <vt:lpstr>DHCP Leases</vt:lpstr>
      <vt:lpstr>How the DHCP Lease Renewal Process Works</vt:lpstr>
      <vt:lpstr>DHCP Security</vt:lpstr>
      <vt:lpstr>How a DHCP Server Service Is Authorized</vt:lpstr>
      <vt:lpstr>What Are DHCP Scopes?</vt:lpstr>
      <vt:lpstr>DHCP Scopes </vt:lpstr>
      <vt:lpstr>What Is a DHCP Reservation?</vt:lpstr>
      <vt:lpstr>DHCP Reservation</vt:lpstr>
      <vt:lpstr>What Are DHCP Options?</vt:lpstr>
      <vt:lpstr>DHCP Options</vt:lpstr>
      <vt:lpstr>How DHCP Server, Scope, and Reserved Client Options Are Applied</vt:lpstr>
      <vt:lpstr>How DHCP Class-level Options Are Applied</vt:lpstr>
      <vt:lpstr>DHCP Relay Agents</vt:lpstr>
      <vt:lpstr>What Is a DHCP Relay Agent?</vt:lpstr>
      <vt:lpstr>How a DHCP Relay Agent Works</vt:lpstr>
      <vt:lpstr>How a DHCP Relay Agent Uses Hop Count</vt:lpstr>
      <vt:lpstr>How a DHCP Relay Agent Uses Boot Threshold</vt:lpstr>
      <vt:lpstr>Conclusion/recap: why Use DHCP?</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DHCP</dc:title>
  <dc:creator>Tim Bashford</dc:creator>
  <cp:lastModifiedBy>Tim Bashford</cp:lastModifiedBy>
  <cp:revision>13</cp:revision>
  <dcterms:created xsi:type="dcterms:W3CDTF">2017-02-21T10:02:05Z</dcterms:created>
  <dcterms:modified xsi:type="dcterms:W3CDTF">2017-02-21T13:52:10Z</dcterms:modified>
</cp:coreProperties>
</file>