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7" r:id="rId3"/>
    <p:sldId id="259" r:id="rId4"/>
    <p:sldId id="260" r:id="rId5"/>
    <p:sldId id="266" r:id="rId6"/>
    <p:sldId id="261" r:id="rId7"/>
    <p:sldId id="262" r:id="rId8"/>
    <p:sldId id="263" r:id="rId9"/>
    <p:sldId id="270" r:id="rId10"/>
    <p:sldId id="264" r:id="rId11"/>
    <p:sldId id="265" r:id="rId12"/>
    <p:sldId id="258"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1FB5B-8FE7-1D31-B036-C696BA0A47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9DFED30-2487-2675-9C1B-7D0621ABBC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95D321-4184-EF58-4FDF-41D44C21EECA}"/>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6F0DABE8-1AEF-0BE6-1AED-01B2229752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0524B1-611F-AFD7-9ACD-FD6247F1ECCB}"/>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246426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80487-C14D-9BC3-1CB0-9A2F2ED1EA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1CAC7-B908-8059-4A39-A553DF459D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28DBC0-0327-0335-3049-DD2DF9148B3B}"/>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50041424-E039-FD35-9FD1-5BB9093DDA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24A966-8B18-8DBA-1A1D-00E6F0E1DBF8}"/>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1145148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C1B9C-7A6B-A6F2-F498-4BF60077A3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69ADA45-EEE9-FEDA-8F44-7AED364C15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8C1CF5-3D00-7238-F52D-E136164D23E9}"/>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509630B8-FA2B-925D-FF41-971AAAFB3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5A1AC9-7A12-0FDE-7BB6-83C0D338D361}"/>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34788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CD47C-D93A-7052-954A-BE51479E9E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5BBF1E-D138-6D93-4BD8-A9B56C5F95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ACDF841-A443-C32D-D896-6249BDC777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C76D09-5D3E-3D54-00DA-9E5D5814D010}"/>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6" name="Footer Placeholder 5">
            <a:extLst>
              <a:ext uri="{FF2B5EF4-FFF2-40B4-BE49-F238E27FC236}">
                <a16:creationId xmlns:a16="http://schemas.microsoft.com/office/drawing/2014/main" id="{8A3B1288-7E00-BD1F-989A-E1668C036E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21F5C7-7641-9474-8995-1A9A4C03A78A}"/>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277715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6B3DE-D898-35D1-3BD3-13AF311810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17F6CF-1DC7-77D4-98B8-F75FE2CC38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92761E-C48F-F0A8-A712-4250AAEA86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6345C3-4E07-4112-46E3-9D2CB06919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41D354-5A1F-A00C-17BF-F21F06DDB2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9FB90F5-9888-7656-4701-C0B915932952}"/>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8" name="Footer Placeholder 7">
            <a:extLst>
              <a:ext uri="{FF2B5EF4-FFF2-40B4-BE49-F238E27FC236}">
                <a16:creationId xmlns:a16="http://schemas.microsoft.com/office/drawing/2014/main" id="{947E6B66-0021-78F3-E741-D8F660A90D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DBCE97-72A0-B905-5062-A0A9341C5578}"/>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1946167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5F668-28DB-5D67-261E-2195B6D31F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1FDD4D7-9308-145B-3B5F-02011F18167A}"/>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4" name="Footer Placeholder 3">
            <a:extLst>
              <a:ext uri="{FF2B5EF4-FFF2-40B4-BE49-F238E27FC236}">
                <a16:creationId xmlns:a16="http://schemas.microsoft.com/office/drawing/2014/main" id="{61915912-922B-1837-30AC-CBDB8B70EB4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671541-F627-416D-90CE-D4FC5E3C3EA2}"/>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99025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34EFE6-611E-905D-3675-0F7FDC38B999}"/>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3" name="Footer Placeholder 2">
            <a:extLst>
              <a:ext uri="{FF2B5EF4-FFF2-40B4-BE49-F238E27FC236}">
                <a16:creationId xmlns:a16="http://schemas.microsoft.com/office/drawing/2014/main" id="{7D9EBFDA-7C4B-527F-6415-D8472305B9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47A1A8-B1D2-CE77-07B8-4D22B5454C6E}"/>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1219652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166EC-56B9-697C-6886-6B733933ED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EB1513-FE24-7AD3-85BF-B447AA41BE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726E895-85EF-26C2-A30C-75CD0545A4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88FF68-04E1-6B77-0D98-888562204F96}"/>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6" name="Footer Placeholder 5">
            <a:extLst>
              <a:ext uri="{FF2B5EF4-FFF2-40B4-BE49-F238E27FC236}">
                <a16:creationId xmlns:a16="http://schemas.microsoft.com/office/drawing/2014/main" id="{ED88CB84-ECA3-9BB6-E84C-011CDDFD57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370CAA-CD52-C9D7-D130-35D2B0F37E56}"/>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2368385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9F0D7-CC4E-2564-5A39-55CE1FBF7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D9DB23-B08B-71C9-9866-7D07F2C620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8EAFD07-9D55-4049-888A-FB1CFDF7FC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AFBB1E-9287-D22D-2FA6-E2BA8ACEF80B}"/>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6" name="Footer Placeholder 5">
            <a:extLst>
              <a:ext uri="{FF2B5EF4-FFF2-40B4-BE49-F238E27FC236}">
                <a16:creationId xmlns:a16="http://schemas.microsoft.com/office/drawing/2014/main" id="{3D3DE4BC-F0FB-F2C6-6A17-C748C350D6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2621A8-B5D9-DC6C-5322-BAE1B476CE53}"/>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5857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46804-4695-B2E1-8736-7A4517A1A7B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908369-3044-7D9F-463D-72ADC79721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E8543C-D857-3CA2-4756-03D2F78F2EFC}"/>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26BA475D-B87E-5CCB-5A4D-E3AE28C112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68576B-D725-81F3-2B0A-E96C88B36002}"/>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134502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F79270-32A2-5A8C-B790-19CA53D1569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8C29FE-F949-CF6C-4100-EADE29895D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B1231B-3BBD-01FA-1BB6-80781CA91CE0}"/>
              </a:ext>
            </a:extLst>
          </p:cNvPr>
          <p:cNvSpPr>
            <a:spLocks noGrp="1"/>
          </p:cNvSpPr>
          <p:nvPr>
            <p:ph type="dt" sz="half" idx="10"/>
          </p:nvPr>
        </p:nvSpPr>
        <p:spPr/>
        <p:txBody>
          <a:body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63066CDB-62FE-6B80-85A3-C799F5FE00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53D6D9-92DE-5B94-75B2-96F416C1CE14}"/>
              </a:ext>
            </a:extLst>
          </p:cNvPr>
          <p:cNvSpPr>
            <a:spLocks noGrp="1"/>
          </p:cNvSpPr>
          <p:nvPr>
            <p:ph type="sldNum" sz="quarter" idx="12"/>
          </p:nvPr>
        </p:nvSpPr>
        <p:spPr/>
        <p:txBody>
          <a:bodyPr/>
          <a:lstStyle/>
          <a:p>
            <a:fld id="{7EB1329B-9D40-4127-B098-74F15A17EEF6}" type="slidenum">
              <a:rPr lang="en-GB" smtClean="0"/>
              <a:t>‹#›</a:t>
            </a:fld>
            <a:endParaRPr lang="en-GB"/>
          </a:p>
        </p:txBody>
      </p:sp>
    </p:spTree>
    <p:extLst>
      <p:ext uri="{BB962C8B-B14F-4D97-AF65-F5344CB8AC3E}">
        <p14:creationId xmlns:p14="http://schemas.microsoft.com/office/powerpoint/2010/main" val="1122953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C884AF-AFB7-0F5C-9E81-7CD4B43BFC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67288E-D703-3CB6-A584-581F29FDE1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3BA5B6-6CC8-BA8E-0529-A79F487AAB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24C3B-29A8-41C4-9224-1C43472B73B1}" type="datetimeFigureOut">
              <a:rPr lang="en-GB" smtClean="0"/>
              <a:t>12/09/2023</a:t>
            </a:fld>
            <a:endParaRPr lang="en-GB"/>
          </a:p>
        </p:txBody>
      </p:sp>
      <p:sp>
        <p:nvSpPr>
          <p:cNvPr id="5" name="Footer Placeholder 4">
            <a:extLst>
              <a:ext uri="{FF2B5EF4-FFF2-40B4-BE49-F238E27FC236}">
                <a16:creationId xmlns:a16="http://schemas.microsoft.com/office/drawing/2014/main" id="{C68AA6FF-B87B-B6BF-4022-5135D0987A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A035EF-739B-000B-AAF7-2B6268D960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1329B-9D40-4127-B098-74F15A17EEF6}" type="slidenum">
              <a:rPr lang="en-GB" smtClean="0"/>
              <a:t>‹#›</a:t>
            </a:fld>
            <a:endParaRPr lang="en-GB"/>
          </a:p>
        </p:txBody>
      </p:sp>
    </p:spTree>
    <p:extLst>
      <p:ext uri="{BB962C8B-B14F-4D97-AF65-F5344CB8AC3E}">
        <p14:creationId xmlns:p14="http://schemas.microsoft.com/office/powerpoint/2010/main" val="1872453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medlineplus.gov/healthrisksofaninactivelifestyle.html" TargetMode="External"/><Relationship Id="rId2" Type="http://schemas.openxmlformats.org/officeDocument/2006/relationships/hyperlink" Target="https://www.ageuk.org.uk/our-impact/programmes/improve-physical-activit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136/postgradmedj-2012-131366" TargetMode="External"/><Relationship Id="rId2" Type="http://schemas.openxmlformats.org/officeDocument/2006/relationships/hyperlink" Target="https://www.nice.org.uk/guidance/cg161/chapter/1-Recommendation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2656B-81D9-A278-2B83-1137325311F9}"/>
              </a:ext>
            </a:extLst>
          </p:cNvPr>
          <p:cNvSpPr>
            <a:spLocks noGrp="1"/>
          </p:cNvSpPr>
          <p:nvPr>
            <p:ph type="title"/>
          </p:nvPr>
        </p:nvSpPr>
        <p:spPr>
          <a:xfrm>
            <a:off x="838200" y="1643448"/>
            <a:ext cx="9368481" cy="106975"/>
          </a:xfrm>
        </p:spPr>
        <p:txBody>
          <a:bodyPr>
            <a:normAutofit fontScale="90000"/>
          </a:bodyPr>
          <a:lstStyle/>
          <a:p>
            <a:br>
              <a:rPr lang="en-GB" sz="1800" dirty="0">
                <a:effectLst/>
                <a:latin typeface="Calibri Light" panose="020F0302020204030204" pitchFamily="34" charset="0"/>
                <a:ea typeface="Calibri Light" panose="020F0302020204030204" pitchFamily="34" charset="0"/>
              </a:rPr>
            </a:br>
            <a:endParaRPr lang="en-GB" dirty="0"/>
          </a:p>
        </p:txBody>
      </p:sp>
      <p:sp>
        <p:nvSpPr>
          <p:cNvPr id="3" name="Content Placeholder 2">
            <a:extLst>
              <a:ext uri="{FF2B5EF4-FFF2-40B4-BE49-F238E27FC236}">
                <a16:creationId xmlns:a16="http://schemas.microsoft.com/office/drawing/2014/main" id="{F2F20D2D-719F-2458-4C06-51E014B71729}"/>
              </a:ext>
            </a:extLst>
          </p:cNvPr>
          <p:cNvSpPr>
            <a:spLocks noGrp="1"/>
          </p:cNvSpPr>
          <p:nvPr>
            <p:ph idx="1"/>
          </p:nvPr>
        </p:nvSpPr>
        <p:spPr>
          <a:xfrm>
            <a:off x="1097280" y="1915298"/>
            <a:ext cx="10110651" cy="4460788"/>
          </a:xfrm>
        </p:spPr>
        <p:txBody>
          <a:bodyPr>
            <a:normAutofit/>
          </a:bodyPr>
          <a:lstStyle/>
          <a:p>
            <a:pPr marL="0" indent="0" algn="l">
              <a:lnSpc>
                <a:spcPct val="150000"/>
              </a:lnSpc>
              <a:buNone/>
            </a:pPr>
            <a:r>
              <a:rPr lang="en-GB" sz="2400" b="1" dirty="0">
                <a:latin typeface="Arial" panose="020B0604020202020204" pitchFamily="34" charset="0"/>
                <a:cs typeface="Arial" panose="020B0604020202020204" pitchFamily="34" charset="0"/>
              </a:rPr>
              <a:t>Student:     </a:t>
            </a:r>
            <a:r>
              <a:rPr lang="en-GB" sz="2400" b="1" dirty="0">
                <a:solidFill>
                  <a:schemeClr val="tx1"/>
                </a:solidFill>
                <a:latin typeface="Arial" panose="020B0604020202020204" pitchFamily="34" charset="0"/>
                <a:cs typeface="Arial" panose="020B0604020202020204" pitchFamily="34" charset="0"/>
              </a:rPr>
              <a:t>Eleonora Krupic     (  2008937 )</a:t>
            </a:r>
          </a:p>
          <a:p>
            <a:pPr marL="0" indent="0" algn="l">
              <a:lnSpc>
                <a:spcPct val="150000"/>
              </a:lnSpc>
              <a:buNone/>
            </a:pPr>
            <a:r>
              <a:rPr lang="en-GB" sz="2400" b="1" dirty="0">
                <a:solidFill>
                  <a:schemeClr val="tx1"/>
                </a:solidFill>
                <a:latin typeface="Arial" panose="020B0604020202020204" pitchFamily="34" charset="0"/>
                <a:cs typeface="Arial" panose="020B0604020202020204" pitchFamily="34" charset="0"/>
              </a:rPr>
              <a:t>Lecturer:  </a:t>
            </a:r>
            <a:r>
              <a:rPr lang="en-GB" sz="2400" b="1" dirty="0">
                <a:effectLst/>
                <a:latin typeface="Arial" panose="020B0604020202020204" pitchFamily="34" charset="0"/>
                <a:cs typeface="Arial" panose="020B0604020202020204" pitchFamily="34" charset="0"/>
              </a:rPr>
              <a:t>Dr Eleni Koutsogeorgou-Andreou</a:t>
            </a:r>
            <a:endParaRPr lang="en-GB" sz="2400" b="1" dirty="0">
              <a:solidFill>
                <a:schemeClr val="tx1"/>
              </a:solidFill>
              <a:latin typeface="Arial" panose="020B0604020202020204" pitchFamily="34" charset="0"/>
              <a:cs typeface="Arial" panose="020B0604020202020204" pitchFamily="34" charset="0"/>
            </a:endParaRPr>
          </a:p>
          <a:p>
            <a:pPr marL="0" indent="0" algn="l">
              <a:lnSpc>
                <a:spcPct val="150000"/>
              </a:lnSpc>
              <a:buNone/>
            </a:pPr>
            <a:r>
              <a:rPr lang="en-GB" sz="2400" b="1" dirty="0">
                <a:latin typeface="Arial" panose="020B0604020202020204" pitchFamily="34" charset="0"/>
                <a:cs typeface="Arial" panose="020B0604020202020204" pitchFamily="34" charset="0"/>
              </a:rPr>
              <a:t>Supervisor:  Dr Soban Sadiq</a:t>
            </a:r>
          </a:p>
          <a:p>
            <a:pPr marL="0" indent="0" algn="l">
              <a:lnSpc>
                <a:spcPct val="150000"/>
              </a:lnSpc>
              <a:buNone/>
            </a:pPr>
            <a:r>
              <a:rPr lang="en-GB" sz="2400" b="1" dirty="0">
                <a:latin typeface="Arial" panose="020B0604020202020204" pitchFamily="34" charset="0"/>
                <a:cs typeface="Arial" panose="020B0604020202020204" pitchFamily="34" charset="0"/>
              </a:rPr>
              <a:t>Dissertation Topic</a:t>
            </a:r>
            <a:r>
              <a:rPr lang="en-GB" sz="2400" b="1" dirty="0">
                <a:solidFill>
                  <a:schemeClr val="tx1"/>
                </a:solidFill>
                <a:latin typeface="Arial" panose="020B0604020202020204" pitchFamily="34" charset="0"/>
                <a:cs typeface="Arial" panose="020B0604020202020204" pitchFamily="34" charset="0"/>
              </a:rPr>
              <a:t>:  </a:t>
            </a:r>
            <a:r>
              <a:rPr lang="en-GB" sz="2400" b="1" dirty="0">
                <a:effectLst/>
                <a:latin typeface="Arial" panose="020B0604020202020204" pitchFamily="34" charset="0"/>
                <a:ea typeface="Arial Unicode MS"/>
              </a:rPr>
              <a:t>Physical Activity Interventions and Their  Impact on Health of Older people</a:t>
            </a:r>
            <a:endParaRPr lang="en-GB" sz="2400" b="1" dirty="0">
              <a:solidFill>
                <a:schemeClr val="tx1"/>
              </a:solidFill>
              <a:latin typeface="Arial" panose="020B0604020202020204" pitchFamily="34" charset="0"/>
              <a:cs typeface="Arial" panose="020B0604020202020204" pitchFamily="34" charset="0"/>
            </a:endParaRPr>
          </a:p>
          <a:p>
            <a:pPr marL="0" indent="0">
              <a:buNone/>
            </a:pPr>
            <a:endParaRPr lang="en-GB" dirty="0"/>
          </a:p>
        </p:txBody>
      </p:sp>
      <p:pic>
        <p:nvPicPr>
          <p:cNvPr id="4" name="Picture 3">
            <a:extLst>
              <a:ext uri="{FF2B5EF4-FFF2-40B4-BE49-F238E27FC236}">
                <a16:creationId xmlns:a16="http://schemas.microsoft.com/office/drawing/2014/main" id="{F2D77237-9759-CCB7-B132-36CD1250C284}"/>
              </a:ext>
            </a:extLst>
          </p:cNvPr>
          <p:cNvPicPr>
            <a:picLocks noChangeAspect="1"/>
          </p:cNvPicPr>
          <p:nvPr/>
        </p:nvPicPr>
        <p:blipFill>
          <a:blip r:embed="rId2"/>
          <a:stretch>
            <a:fillRect/>
          </a:stretch>
        </p:blipFill>
        <p:spPr>
          <a:xfrm>
            <a:off x="4655840" y="336865"/>
            <a:ext cx="3129623" cy="1158302"/>
          </a:xfrm>
          <a:prstGeom prst="rect">
            <a:avLst/>
          </a:prstGeom>
        </p:spPr>
      </p:pic>
    </p:spTree>
    <p:extLst>
      <p:ext uri="{BB962C8B-B14F-4D97-AF65-F5344CB8AC3E}">
        <p14:creationId xmlns:p14="http://schemas.microsoft.com/office/powerpoint/2010/main" val="26161308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CF44F-ED27-07A6-6E27-677184E66B35}"/>
              </a:ext>
            </a:extLst>
          </p:cNvPr>
          <p:cNvSpPr>
            <a:spLocks noGrp="1"/>
          </p:cNvSpPr>
          <p:nvPr>
            <p:ph type="title"/>
          </p:nvPr>
        </p:nvSpPr>
        <p:spPr>
          <a:xfrm>
            <a:off x="838200" y="125897"/>
            <a:ext cx="10515600" cy="801566"/>
          </a:xfrm>
        </p:spPr>
        <p:txBody>
          <a:bodyPr>
            <a:noAutofit/>
          </a:bodyPr>
          <a:lstStyle/>
          <a:p>
            <a:r>
              <a:rPr lang="en-US" sz="3200" dirty="0">
                <a:latin typeface="Arial" panose="020B0604020202020204" pitchFamily="34" charset="0"/>
                <a:cs typeface="Arial" panose="020B0604020202020204" pitchFamily="34" charset="0"/>
              </a:rPr>
              <a:t>Introduction </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E64DF05-C1C8-A498-487A-15B5E61ECFC0}"/>
              </a:ext>
            </a:extLst>
          </p:cNvPr>
          <p:cNvSpPr>
            <a:spLocks noGrp="1"/>
          </p:cNvSpPr>
          <p:nvPr>
            <p:ph idx="1"/>
          </p:nvPr>
        </p:nvSpPr>
        <p:spPr>
          <a:xfrm>
            <a:off x="378822" y="1084217"/>
            <a:ext cx="11194869" cy="5773783"/>
          </a:xfrm>
        </p:spPr>
        <p:txBody>
          <a:bodyPr>
            <a:normAutofit fontScale="32500" lnSpcReduction="20000"/>
          </a:bodyPr>
          <a:lstStyle/>
          <a:p>
            <a:pPr marL="0" indent="0" algn="just">
              <a:lnSpc>
                <a:spcPct val="170000"/>
              </a:lnSpc>
              <a:buNone/>
            </a:pPr>
            <a:r>
              <a:rPr lang="en-US" sz="5500" dirty="0">
                <a:effectLst/>
                <a:latin typeface="Arial" panose="020B0604020202020204" pitchFamily="34" charset="0"/>
                <a:ea typeface="Arial Unicode MS"/>
                <a:cs typeface="Arial" panose="020B0604020202020204" pitchFamily="34" charset="0"/>
              </a:rPr>
              <a:t>Lack of physical activity causes health consequences (CDC, 2019).</a:t>
            </a:r>
          </a:p>
          <a:p>
            <a:pPr marL="0" indent="0" algn="just">
              <a:lnSpc>
                <a:spcPct val="170000"/>
              </a:lnSpc>
              <a:buNone/>
            </a:pPr>
            <a:r>
              <a:rPr lang="en-US" sz="5500" dirty="0">
                <a:effectLst/>
                <a:latin typeface="Arial" panose="020B0604020202020204" pitchFamily="34" charset="0"/>
                <a:ea typeface="Arial Unicode MS"/>
                <a:cs typeface="Arial" panose="020B0604020202020204" pitchFamily="34" charset="0"/>
              </a:rPr>
              <a:t>Everyone can do exercises that suit them best according to their own affinities (Medline Plus, 2017).</a:t>
            </a:r>
          </a:p>
          <a:p>
            <a:pPr marL="0" indent="0" algn="just">
              <a:lnSpc>
                <a:spcPct val="170000"/>
              </a:lnSpc>
              <a:buNone/>
            </a:pPr>
            <a:r>
              <a:rPr lang="en-US" sz="5500" dirty="0">
                <a:effectLst/>
                <a:latin typeface="Arial" panose="020B0604020202020204" pitchFamily="34" charset="0"/>
                <a:ea typeface="Arial Unicode MS"/>
                <a:cs typeface="Arial" panose="020B0604020202020204" pitchFamily="34" charset="0"/>
              </a:rPr>
              <a:t>It is important to do this research to find out what are the significant obstacles for the inclusion of older people in daily physical activities and what effects these activities have.</a:t>
            </a:r>
          </a:p>
          <a:p>
            <a:pPr marL="0" indent="0" algn="just">
              <a:lnSpc>
                <a:spcPct val="170000"/>
              </a:lnSpc>
              <a:buNone/>
            </a:pPr>
            <a:r>
              <a:rPr lang="en-US" sz="5500" dirty="0">
                <a:effectLst/>
                <a:latin typeface="Arial" panose="020B0604020202020204" pitchFamily="34" charset="0"/>
                <a:ea typeface="Arial Unicode MS"/>
                <a:cs typeface="Arial" panose="020B0604020202020204" pitchFamily="34" charset="0"/>
              </a:rPr>
              <a:t>Need to expand knowledge about the positive effects of physical activity and how to increase the motivation of users to engage in physical activity.</a:t>
            </a:r>
          </a:p>
          <a:p>
            <a:pPr algn="just">
              <a:lnSpc>
                <a:spcPct val="170000"/>
              </a:lnSpc>
            </a:pPr>
            <a:r>
              <a:rPr lang="en-US" sz="5500" dirty="0">
                <a:effectLst/>
                <a:latin typeface="Arial" panose="020B0604020202020204" pitchFamily="34" charset="0"/>
                <a:ea typeface="Arial Unicode MS"/>
                <a:cs typeface="Arial" panose="020B0604020202020204" pitchFamily="34" charset="0"/>
              </a:rPr>
              <a:t>Aim: to investigate the impact of physical activity interventions on the health of older people living in Great Britain.</a:t>
            </a:r>
          </a:p>
          <a:p>
            <a:pPr algn="just">
              <a:lnSpc>
                <a:spcPct val="170000"/>
              </a:lnSpc>
            </a:pPr>
            <a:r>
              <a:rPr lang="en-US" sz="5500" dirty="0">
                <a:effectLst/>
                <a:latin typeface="Arial" panose="020B0604020202020204" pitchFamily="34" charset="0"/>
                <a:ea typeface="Arial Unicode MS"/>
                <a:cs typeface="Arial" panose="020B0604020202020204" pitchFamily="34" charset="0"/>
              </a:rPr>
              <a:t>Objectives: to define selected groups of elderly people, to investigate physical activity interventions, to analyze information and literary sources for PA intervention, to give recommendations for the elderly, health workers</a:t>
            </a:r>
          </a:p>
          <a:p>
            <a:pPr marL="0" indent="0" algn="just">
              <a:lnSpc>
                <a:spcPct val="170000"/>
              </a:lnSpc>
              <a:buNone/>
            </a:pPr>
            <a:endParaRPr lang="en-GB" sz="6400" dirty="0">
              <a:effectLst/>
              <a:latin typeface="Arial" panose="020B0604020202020204" pitchFamily="34" charset="0"/>
              <a:ea typeface="Calibri Light" panose="020F03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040044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3EEF0-1363-28FB-A531-8A39ADFC03E9}"/>
              </a:ext>
            </a:extLst>
          </p:cNvPr>
          <p:cNvSpPr>
            <a:spLocks noGrp="1"/>
          </p:cNvSpPr>
          <p:nvPr>
            <p:ph type="title"/>
          </p:nvPr>
        </p:nvSpPr>
        <p:spPr>
          <a:xfrm>
            <a:off x="838200" y="1"/>
            <a:ext cx="10515600" cy="731519"/>
          </a:xfrm>
        </p:spPr>
        <p:txBody>
          <a:bodyPr>
            <a:noAutofit/>
          </a:bodyPr>
          <a:lstStyle/>
          <a:p>
            <a:r>
              <a:rPr lang="en-US" sz="3200" dirty="0">
                <a:latin typeface="Arial" panose="020B0604020202020204" pitchFamily="34" charset="0"/>
                <a:cs typeface="Arial" panose="020B0604020202020204" pitchFamily="34" charset="0"/>
              </a:rPr>
              <a:t>Background</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340D4DF-B834-20E5-1B27-8B7F52F3612F}"/>
              </a:ext>
            </a:extLst>
          </p:cNvPr>
          <p:cNvSpPr>
            <a:spLocks noGrp="1"/>
          </p:cNvSpPr>
          <p:nvPr>
            <p:ph idx="1"/>
          </p:nvPr>
        </p:nvSpPr>
        <p:spPr>
          <a:xfrm>
            <a:off x="135924" y="822960"/>
            <a:ext cx="11887200" cy="6035039"/>
          </a:xfrm>
        </p:spPr>
        <p:txBody>
          <a:bodyPr>
            <a:normAutofit fontScale="25000" lnSpcReduction="20000"/>
          </a:bodyPr>
          <a:lstStyle/>
          <a:p>
            <a:pPr algn="just">
              <a:lnSpc>
                <a:spcPct val="170000"/>
              </a:lnSpc>
            </a:pPr>
            <a:r>
              <a:rPr lang="en-US" sz="6400" dirty="0">
                <a:effectLst/>
                <a:latin typeface="Arial" panose="020B0604020202020204" pitchFamily="34" charset="0"/>
                <a:ea typeface="Arial Unicode MS"/>
                <a:cs typeface="Arial" panose="020B0604020202020204" pitchFamily="34" charset="0"/>
              </a:rPr>
              <a:t>Historical background - Exercise has its roots in a time when people did not see it as training but as a way of life, physical activity was survival, hunting nomads, physical readiness for efforts. The invention of the plow, the beginning of a sedentary lifestyle (Contributor, 2014).</a:t>
            </a:r>
          </a:p>
          <a:p>
            <a:pPr algn="just">
              <a:lnSpc>
                <a:spcPct val="170000"/>
              </a:lnSpc>
            </a:pPr>
            <a:r>
              <a:rPr lang="en-US" sz="6400" dirty="0">
                <a:effectLst/>
                <a:latin typeface="Arial" panose="020B0604020202020204" pitchFamily="34" charset="0"/>
                <a:ea typeface="Arial Unicode MS"/>
                <a:cs typeface="Arial" panose="020B0604020202020204" pitchFamily="34" charset="0"/>
              </a:rPr>
              <a:t>Theoretical background - It is important to notice the difference between physical activity and physical exercise (Dasso, 2018).</a:t>
            </a:r>
          </a:p>
          <a:p>
            <a:pPr algn="just">
              <a:lnSpc>
                <a:spcPct val="170000"/>
              </a:lnSpc>
            </a:pPr>
            <a:r>
              <a:rPr lang="en-US" sz="6400" dirty="0">
                <a:effectLst/>
                <a:latin typeface="Arial" panose="020B0604020202020204" pitchFamily="34" charset="0"/>
                <a:ea typeface="Arial Unicode MS"/>
                <a:cs typeface="Arial" panose="020B0604020202020204" pitchFamily="34" charset="0"/>
              </a:rPr>
              <a:t>International context - Physical activity as described by the WHO refers to any effort made by skeletal muscles that leads to energy expenditure above the basic resting state (WHO, 2022).</a:t>
            </a:r>
          </a:p>
          <a:p>
            <a:pPr algn="just">
              <a:lnSpc>
                <a:spcPct val="170000"/>
              </a:lnSpc>
            </a:pPr>
            <a:r>
              <a:rPr lang="en-US" sz="6400" dirty="0">
                <a:effectLst/>
                <a:latin typeface="Arial" panose="020B0604020202020204" pitchFamily="34" charset="0"/>
                <a:ea typeface="Arial Unicode MS"/>
                <a:cs typeface="Arial" panose="020B0604020202020204" pitchFamily="34" charset="0"/>
              </a:rPr>
              <a:t>National/Local context - Regular recreation is good for physical health, for mental health, helping to prevent many diseases (McPhee, J.S. et al. 2016).</a:t>
            </a:r>
          </a:p>
          <a:p>
            <a:pPr marL="0" indent="0" algn="just">
              <a:lnSpc>
                <a:spcPct val="170000"/>
              </a:lnSpc>
              <a:buNone/>
            </a:pPr>
            <a:endParaRPr lang="en-US" sz="6400" dirty="0">
              <a:effectLst/>
              <a:latin typeface="Arial" panose="020B0604020202020204" pitchFamily="34" charset="0"/>
              <a:ea typeface="Arial Unicode MS"/>
              <a:cs typeface="Arial" panose="020B0604020202020204" pitchFamily="34" charset="0"/>
            </a:endParaRPr>
          </a:p>
          <a:p>
            <a:pPr marL="0" indent="0" algn="just">
              <a:lnSpc>
                <a:spcPct val="170000"/>
              </a:lnSpc>
              <a:spcBef>
                <a:spcPts val="1000"/>
              </a:spcBef>
              <a:buNone/>
            </a:pPr>
            <a:r>
              <a:rPr lang="en-GB" sz="64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NHS has guidelines for physical activity for older people, recommending different activities (NHS, 2021).</a:t>
            </a:r>
            <a:endParaRPr lang="en-GB" sz="64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70000"/>
              </a:lnSpc>
              <a:spcBef>
                <a:spcPts val="1000"/>
              </a:spcBef>
              <a:buNone/>
            </a:pPr>
            <a:r>
              <a:rPr lang="en-GB" sz="64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NICE recommends physical activity, for strengthening and as a fall prevention measure (NICE,2013).</a:t>
            </a:r>
            <a:endParaRPr lang="en-GB" sz="64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70000"/>
              </a:lnSpc>
              <a:spcBef>
                <a:spcPts val="1000"/>
              </a:spcBef>
              <a:buNone/>
            </a:pPr>
            <a:r>
              <a:rPr lang="en-GB" sz="64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Age UK offers a range of affordable programs for older people to participate in physical activity (Age UK, n.d.).</a:t>
            </a:r>
            <a:endParaRPr lang="en-GB" sz="64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70000"/>
              </a:lnSpc>
              <a:buNone/>
            </a:pPr>
            <a:endParaRPr lang="en-US" sz="6400" dirty="0">
              <a:effectLst/>
              <a:latin typeface="Arial" panose="020B0604020202020204" pitchFamily="34" charset="0"/>
              <a:ea typeface="Arial Unicode MS"/>
              <a:cs typeface="Arial" panose="020B0604020202020204" pitchFamily="34" charset="0"/>
            </a:endParaRPr>
          </a:p>
          <a:p>
            <a:pPr marL="0" indent="0" algn="just">
              <a:lnSpc>
                <a:spcPct val="170000"/>
              </a:lnSpc>
              <a:buNone/>
            </a:pPr>
            <a:r>
              <a:rPr lang="en-GB" sz="5600" dirty="0">
                <a:effectLst/>
                <a:latin typeface="Arial" panose="020B0604020202020204" pitchFamily="34" charset="0"/>
                <a:ea typeface="Arial Unicode MS"/>
                <a:cs typeface="Arial" panose="020B0604020202020204" pitchFamily="34" charset="0"/>
              </a:rPr>
              <a:t> </a:t>
            </a:r>
            <a:endParaRPr lang="en-GB" sz="5600" dirty="0">
              <a:effectLst/>
              <a:latin typeface="Arial" panose="020B0604020202020204" pitchFamily="34" charset="0"/>
              <a:ea typeface="Calibri Light" panose="020F03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51157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D6D96-D062-0652-7E96-FCBBD0D3A657}"/>
              </a:ext>
            </a:extLst>
          </p:cNvPr>
          <p:cNvSpPr>
            <a:spLocks noGrp="1"/>
          </p:cNvSpPr>
          <p:nvPr>
            <p:ph type="title"/>
          </p:nvPr>
        </p:nvSpPr>
        <p:spPr>
          <a:xfrm>
            <a:off x="838200" y="1"/>
            <a:ext cx="10515600" cy="1058090"/>
          </a:xfrm>
        </p:spPr>
        <p:txBody>
          <a:bodyPr>
            <a:normAutofit/>
          </a:bodyPr>
          <a:lstStyle/>
          <a:p>
            <a:r>
              <a:rPr lang="en-US" sz="3200" dirty="0">
                <a:latin typeface="Arial" panose="020B0604020202020204" pitchFamily="34" charset="0"/>
                <a:cs typeface="Arial" panose="020B0604020202020204" pitchFamily="34" charset="0"/>
              </a:rPr>
              <a:t>Method</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9B747E7-FCC2-B034-49D0-51F2D6EA6F2E}"/>
              </a:ext>
            </a:extLst>
          </p:cNvPr>
          <p:cNvSpPr>
            <a:spLocks noGrp="1"/>
          </p:cNvSpPr>
          <p:nvPr>
            <p:ph idx="1"/>
          </p:nvPr>
        </p:nvSpPr>
        <p:spPr>
          <a:xfrm>
            <a:off x="222422" y="1358537"/>
            <a:ext cx="11763632" cy="5499462"/>
          </a:xfrm>
        </p:spPr>
        <p:txBody>
          <a:bodyPr>
            <a:normAutofit/>
          </a:bodyPr>
          <a:lstStyle/>
          <a:p>
            <a:pPr>
              <a:lnSpc>
                <a:spcPct val="150000"/>
              </a:lnSpc>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Data collection is one of the most important phases of research (Zulfahri, A., 2022).</a:t>
            </a:r>
          </a:p>
          <a:p>
            <a:pPr>
              <a:lnSpc>
                <a:spcPct val="150000"/>
              </a:lnSpc>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There are two basic types of data: </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          1/ Primary data - involves gathering fresh information directly from original sources (George, 2023). </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 Can be collected by: </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               - quantitative methods(Bhandari, 2022), or </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               - qualitative  method (Paradis, E. et al. 2016).</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Research in which a combined approach is used implies the interweaving of quantitative and qualitative methods (Aspers, P. and Corte, U., 2019).</a:t>
            </a: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r>
              <a:rPr lang="en-US" sz="1800" dirty="0">
                <a:latin typeface="Arial" panose="020B0604020202020204" pitchFamily="34" charset="0"/>
                <a:cs typeface="Arial" panose="020B0604020202020204" pitchFamily="34" charset="0"/>
              </a:rPr>
              <a:t>          2/ Secondary data - collected by other researchers (McNally, 2021). </a:t>
            </a:r>
            <a:endParaRPr lang="en-GB" sz="1800" dirty="0">
              <a:latin typeface="Arial" panose="020B0604020202020204" pitchFamily="34" charset="0"/>
              <a:cs typeface="Arial" panose="020B0604020202020204" pitchFamily="34" charset="0"/>
            </a:endParaRPr>
          </a:p>
          <a:p>
            <a:pPr marL="0" indent="0">
              <a:lnSpc>
                <a:spcPct val="150000"/>
              </a:lnSpc>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Lst>
            </a:pPr>
            <a:endParaRPr lang="en-GB" sz="1800" dirty="0">
              <a:effectLst/>
              <a:latin typeface="Arial" panose="020B0604020202020204" pitchFamily="34" charset="0"/>
              <a:ea typeface="Calibri Light" panose="020F03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945747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35707-02A6-AD6B-7EC3-FF99BA15E589}"/>
              </a:ext>
            </a:extLst>
          </p:cNvPr>
          <p:cNvSpPr>
            <a:spLocks noGrp="1"/>
          </p:cNvSpPr>
          <p:nvPr>
            <p:ph type="title"/>
          </p:nvPr>
        </p:nvSpPr>
        <p:spPr>
          <a:xfrm>
            <a:off x="838200" y="365125"/>
            <a:ext cx="10515600" cy="586345"/>
          </a:xfrm>
        </p:spPr>
        <p:txBody>
          <a:bodyPr>
            <a:normAutofit/>
          </a:bodyPr>
          <a:lstStyle/>
          <a:p>
            <a:r>
              <a:rPr lang="en-US" sz="3200" dirty="0">
                <a:latin typeface="Arial" panose="020B0604020202020204" pitchFamily="34" charset="0"/>
                <a:cs typeface="Arial" panose="020B0604020202020204" pitchFamily="34" charset="0"/>
              </a:rPr>
              <a:t>Method</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628A9B-F86C-8580-6C9B-2B1FB7DAF3CC}"/>
              </a:ext>
            </a:extLst>
          </p:cNvPr>
          <p:cNvSpPr>
            <a:spLocks noGrp="1"/>
          </p:cNvSpPr>
          <p:nvPr>
            <p:ph idx="1"/>
          </p:nvPr>
        </p:nvSpPr>
        <p:spPr>
          <a:xfrm>
            <a:off x="418012" y="1075038"/>
            <a:ext cx="10411098" cy="5782961"/>
          </a:xfrm>
        </p:spPr>
        <p:txBody>
          <a:bodyPr>
            <a:normAutofit/>
          </a:bodyPr>
          <a:lstStyle/>
          <a:p>
            <a:r>
              <a:rPr lang="en-US" sz="1800" dirty="0">
                <a:latin typeface="Arial" panose="020B0604020202020204" pitchFamily="34" charset="0"/>
                <a:cs typeface="Arial" panose="020B0604020202020204" pitchFamily="34" charset="0"/>
              </a:rPr>
              <a:t>Evidence-based project based on a systematic literature review</a:t>
            </a:r>
          </a:p>
          <a:p>
            <a:r>
              <a:rPr lang="en-US" sz="1800" dirty="0">
                <a:latin typeface="Arial" panose="020B0604020202020204" pitchFamily="34" charset="0"/>
                <a:cs typeface="Arial" panose="020B0604020202020204" pitchFamily="34" charset="0"/>
              </a:rPr>
              <a:t>Search Strategy- the study used and analyzed the databases </a:t>
            </a:r>
          </a:p>
          <a:p>
            <a:r>
              <a:rPr lang="en-US" sz="1800" dirty="0">
                <a:latin typeface="Arial" panose="020B0604020202020204" pitchFamily="34" charset="0"/>
                <a:cs typeface="Arial" panose="020B0604020202020204" pitchFamily="34" charset="0"/>
              </a:rPr>
              <a:t>Analysis of  available data - ten academic articles</a:t>
            </a:r>
          </a:p>
          <a:p>
            <a:r>
              <a:rPr lang="en-US" sz="1800" dirty="0">
                <a:latin typeface="Arial" panose="020B0604020202020204" pitchFamily="34" charset="0"/>
                <a:cs typeface="Arial" panose="020B0604020202020204" pitchFamily="34" charset="0"/>
              </a:rPr>
              <a:t>Selection criteria - In this study, Boolean operators</a:t>
            </a:r>
            <a:r>
              <a:rPr lang="en-US" sz="1800" dirty="0">
                <a:solidFill>
                  <a:srgbClr val="000000"/>
                </a:solidFill>
                <a:effectLst/>
                <a:latin typeface="Arial" panose="020B0604020202020204" pitchFamily="34" charset="0"/>
                <a:ea typeface="Calibri" panose="020F0502020204030204" pitchFamily="34" charset="0"/>
              </a:rPr>
              <a:t> (Ryan, 2023),</a:t>
            </a:r>
            <a:r>
              <a:rPr lang="en-US" sz="1800" dirty="0">
                <a:latin typeface="Arial" panose="020B0604020202020204" pitchFamily="34" charset="0"/>
                <a:cs typeface="Arial" panose="020B0604020202020204" pitchFamily="34" charset="0"/>
              </a:rPr>
              <a:t>  are used</a:t>
            </a:r>
          </a:p>
          <a:p>
            <a:r>
              <a:rPr lang="en-US" sz="1800" dirty="0">
                <a:latin typeface="Arial" panose="020B0604020202020204" pitchFamily="34" charset="0"/>
                <a:cs typeface="Arial" panose="020B0604020202020204" pitchFamily="34" charset="0"/>
              </a:rPr>
              <a:t>To obtain accurate data - inclusion and exclusion criteria</a:t>
            </a:r>
          </a:p>
          <a:p>
            <a:pPr marL="0" indent="0">
              <a:buNone/>
            </a:pPr>
            <a:r>
              <a:rPr lang="en-US" sz="1800" dirty="0">
                <a:latin typeface="Arial" panose="020B0604020202020204" pitchFamily="34" charset="0"/>
                <a:cs typeface="Arial" panose="020B0604020202020204" pitchFamily="34" charset="0"/>
              </a:rPr>
              <a:t>            -Sources written in English language</a:t>
            </a:r>
          </a:p>
          <a:p>
            <a:pPr marL="0" indent="0">
              <a:buNone/>
            </a:pPr>
            <a:r>
              <a:rPr lang="en-US" sz="1800" dirty="0">
                <a:latin typeface="Arial" panose="020B0604020202020204" pitchFamily="34" charset="0"/>
                <a:cs typeface="Arial" panose="020B0604020202020204" pitchFamily="34" charset="0"/>
              </a:rPr>
              <a:t>            -Academic journal articles</a:t>
            </a:r>
          </a:p>
          <a:p>
            <a:pPr marL="0" indent="0">
              <a:buNone/>
            </a:pPr>
            <a:r>
              <a:rPr lang="en-US" sz="1800" dirty="0">
                <a:latin typeface="Arial" panose="020B0604020202020204" pitchFamily="34" charset="0"/>
                <a:cs typeface="Arial" panose="020B0604020202020204" pitchFamily="34" charset="0"/>
              </a:rPr>
              <a:t>            -At least 10 literary sources</a:t>
            </a:r>
          </a:p>
          <a:p>
            <a:pPr marL="0" indent="0">
              <a:buNone/>
            </a:pPr>
            <a:r>
              <a:rPr lang="en-US" sz="1800" dirty="0">
                <a:latin typeface="Arial" panose="020B0604020202020204" pitchFamily="34" charset="0"/>
                <a:cs typeface="Arial" panose="020B0604020202020204" pitchFamily="34" charset="0"/>
              </a:rPr>
              <a:t>            -Literary sources examining the situation in the United Kingdom</a:t>
            </a:r>
          </a:p>
          <a:p>
            <a:pPr marL="0" indent="0">
              <a:buNone/>
            </a:pPr>
            <a:r>
              <a:rPr lang="en-US" sz="1800" dirty="0">
                <a:latin typeface="Arial" panose="020B0604020202020204" pitchFamily="34" charset="0"/>
                <a:cs typeface="Arial" panose="020B0604020202020204" pitchFamily="34" charset="0"/>
              </a:rPr>
              <a:t>            -Sources published between the years 2012 – 2013</a:t>
            </a:r>
          </a:p>
          <a:p>
            <a:pPr marL="0" indent="0">
              <a:buNone/>
            </a:pPr>
            <a:r>
              <a:rPr lang="en-US" sz="1800" dirty="0">
                <a:latin typeface="Arial" panose="020B0604020202020204" pitchFamily="34" charset="0"/>
                <a:cs typeface="Arial" panose="020B0604020202020204" pitchFamily="34" charset="0"/>
              </a:rPr>
              <a:t>            -Primary research articles/studies written by professionals</a:t>
            </a:r>
          </a:p>
          <a:p>
            <a:pPr marL="0" indent="0">
              <a:buNone/>
            </a:pPr>
            <a:r>
              <a:rPr lang="en-US" sz="1800" dirty="0">
                <a:latin typeface="Arial" panose="020B0604020202020204" pitchFamily="34" charset="0"/>
                <a:cs typeface="Arial" panose="020B0604020202020204" pitchFamily="34" charset="0"/>
              </a:rPr>
              <a:t>            -Publication in older adults aged sixty and over</a:t>
            </a:r>
          </a:p>
          <a:p>
            <a:pPr marL="0" indent="0">
              <a:buNone/>
            </a:pPr>
            <a:endParaRPr lang="en-US" sz="1800" dirty="0">
              <a:latin typeface="Arial" panose="020B0604020202020204" pitchFamily="34" charset="0"/>
              <a:cs typeface="Arial" panose="020B0604020202020204" pitchFamily="34" charset="0"/>
            </a:endParaRPr>
          </a:p>
          <a:p>
            <a:r>
              <a:rPr lang="en-US" sz="1800" dirty="0">
                <a:latin typeface="Arial" panose="020B0604020202020204" pitchFamily="34" charset="0"/>
                <a:cs typeface="Arial" panose="020B0604020202020204" pitchFamily="34" charset="0"/>
              </a:rPr>
              <a:t>Ethical considerations form </a:t>
            </a:r>
            <a:r>
              <a:rPr lang="en-US" sz="1800" kern="1200" dirty="0">
                <a:solidFill>
                  <a:srgbClr val="000000"/>
                </a:solidFill>
                <a:effectLst/>
                <a:latin typeface="Arial" panose="020B0604020202020204" pitchFamily="34" charset="0"/>
                <a:ea typeface="Calibri Light" panose="020F0302020204030204" pitchFamily="34" charset="0"/>
              </a:rPr>
              <a:t>(Masic, I. 2014). </a:t>
            </a:r>
            <a:r>
              <a:rPr lang="en-US" sz="1800" dirty="0">
                <a:latin typeface="Arial" panose="020B0604020202020204" pitchFamily="34" charset="0"/>
                <a:cs typeface="Arial" panose="020B0604020202020204" pitchFamily="34" charset="0"/>
              </a:rPr>
              <a:t>- an important part in any research project, this dissertation included</a:t>
            </a:r>
            <a:r>
              <a:rPr lang="en-US" sz="2000" dirty="0">
                <a:latin typeface="Arial" panose="020B0604020202020204" pitchFamily="34" charset="0"/>
                <a:cs typeface="Arial" panose="020B0604020202020204" pitchFamily="34" charset="0"/>
              </a:rPr>
              <a:t>. </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4635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5EE90-5B31-022C-5298-C13594A805DC}"/>
              </a:ext>
            </a:extLst>
          </p:cNvPr>
          <p:cNvSpPr>
            <a:spLocks noGrp="1"/>
          </p:cNvSpPr>
          <p:nvPr>
            <p:ph type="title"/>
          </p:nvPr>
        </p:nvSpPr>
        <p:spPr>
          <a:xfrm>
            <a:off x="838200" y="135925"/>
            <a:ext cx="10515600" cy="790832"/>
          </a:xfrm>
        </p:spPr>
        <p:txBody>
          <a:bodyPr>
            <a:normAutofit/>
          </a:bodyPr>
          <a:lstStyle/>
          <a:p>
            <a:r>
              <a:rPr lang="en-US" sz="3200" dirty="0">
                <a:latin typeface="Arial" panose="020B0604020202020204" pitchFamily="34" charset="0"/>
                <a:cs typeface="Arial" panose="020B0604020202020204" pitchFamily="34" charset="0"/>
              </a:rPr>
              <a:t>Results</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F89B3B-E9D7-04B6-6C75-AF9485F5B0C3}"/>
              </a:ext>
            </a:extLst>
          </p:cNvPr>
          <p:cNvSpPr>
            <a:spLocks noGrp="1"/>
          </p:cNvSpPr>
          <p:nvPr>
            <p:ph idx="1"/>
          </p:nvPr>
        </p:nvSpPr>
        <p:spPr>
          <a:xfrm>
            <a:off x="222421" y="1045029"/>
            <a:ext cx="11285956" cy="5343414"/>
          </a:xfrm>
        </p:spPr>
        <p:txBody>
          <a:bodyPr>
            <a:normAutofit fontScale="77500" lnSpcReduction="20000"/>
          </a:bodyPr>
          <a:lstStyle/>
          <a:p>
            <a:pPr>
              <a:lnSpc>
                <a:spcPct val="150000"/>
              </a:lnSpc>
            </a:pPr>
            <a:r>
              <a:rPr lang="en-US" sz="2300" dirty="0">
                <a:latin typeface="Arial" panose="020B0604020202020204" pitchFamily="34" charset="0"/>
                <a:cs typeface="Arial" panose="020B0604020202020204" pitchFamily="34" charset="0"/>
              </a:rPr>
              <a:t>The dissertation overview with ten selected studies, </a:t>
            </a:r>
          </a:p>
          <a:p>
            <a:pPr>
              <a:lnSpc>
                <a:spcPct val="150000"/>
              </a:lnSpc>
            </a:pPr>
            <a:r>
              <a:rPr lang="en-US" sz="2300" dirty="0">
                <a:latin typeface="Arial" panose="020B0604020202020204" pitchFamily="34" charset="0"/>
                <a:cs typeface="Arial" panose="020B0604020202020204" pitchFamily="34" charset="0"/>
              </a:rPr>
              <a:t>PRISMA flow chart was used for this work - gives the total number of 62 studies identified. After screening and eligibility studies include in 10 thematical analysis.</a:t>
            </a:r>
          </a:p>
          <a:p>
            <a:pPr>
              <a:lnSpc>
                <a:spcPct val="150000"/>
              </a:lnSpc>
            </a:pPr>
            <a:r>
              <a:rPr lang="en-US" sz="2300" dirty="0">
                <a:latin typeface="Arial" panose="020B0604020202020204" pitchFamily="34" charset="0"/>
                <a:cs typeface="Arial" panose="020B0604020202020204" pitchFamily="34" charset="0"/>
              </a:rPr>
              <a:t>Overview literature in the form of a table  and a description of each of ten studies. </a:t>
            </a:r>
          </a:p>
          <a:p>
            <a:pPr>
              <a:lnSpc>
                <a:spcPct val="150000"/>
              </a:lnSpc>
            </a:pPr>
            <a:r>
              <a:rPr lang="en-US" sz="2300" dirty="0">
                <a:latin typeface="Arial" panose="020B0604020202020204" pitchFamily="34" charset="0"/>
                <a:cs typeface="Arial" panose="020B0604020202020204" pitchFamily="34" charset="0"/>
              </a:rPr>
              <a:t>Combination of the results led to the recognition of the themes and areas where research may continue in the future.</a:t>
            </a:r>
          </a:p>
          <a:p>
            <a:pPr>
              <a:lnSpc>
                <a:spcPct val="150000"/>
              </a:lnSpc>
            </a:pPr>
            <a:r>
              <a:rPr lang="en-US" sz="2300" dirty="0">
                <a:latin typeface="Arial" panose="020B0604020202020204" pitchFamily="34" charset="0"/>
                <a:cs typeface="Arial" panose="020B0604020202020204" pitchFamily="34" charset="0"/>
              </a:rPr>
              <a:t>Themes of the studies :</a:t>
            </a:r>
          </a:p>
          <a:p>
            <a:pPr marL="0" indent="0">
              <a:lnSpc>
                <a:spcPct val="150000"/>
              </a:lnSpc>
              <a:buNone/>
            </a:pPr>
            <a:r>
              <a:rPr lang="en-US" sz="2300" dirty="0">
                <a:latin typeface="Arial" panose="020B0604020202020204" pitchFamily="34" charset="0"/>
                <a:cs typeface="Arial" panose="020B0604020202020204" pitchFamily="34" charset="0"/>
              </a:rPr>
              <a:t>   1/ The impact of physical activity on mental health and symptoms of depression</a:t>
            </a:r>
          </a:p>
          <a:p>
            <a:pPr marL="0" indent="0">
              <a:lnSpc>
                <a:spcPct val="150000"/>
              </a:lnSpc>
              <a:buNone/>
            </a:pPr>
            <a:r>
              <a:rPr lang="en-US" sz="2300" dirty="0">
                <a:latin typeface="Arial" panose="020B0604020202020204" pitchFamily="34" charset="0"/>
                <a:cs typeface="Arial" panose="020B0604020202020204" pitchFamily="34" charset="0"/>
              </a:rPr>
              <a:t>   2/The impact of physical activity  on well-being and quality of life</a:t>
            </a:r>
          </a:p>
          <a:p>
            <a:pPr marL="0" indent="0">
              <a:lnSpc>
                <a:spcPct val="150000"/>
              </a:lnSpc>
              <a:buNone/>
            </a:pPr>
            <a:r>
              <a:rPr lang="en-US" sz="2300" dirty="0">
                <a:latin typeface="Arial" panose="020B0604020202020204" pitchFamily="34" charset="0"/>
                <a:cs typeface="Arial" panose="020B0604020202020204" pitchFamily="34" charset="0"/>
              </a:rPr>
              <a:t>   3/ The impact of physical activity on sedentary behavior </a:t>
            </a:r>
          </a:p>
          <a:p>
            <a:pPr marL="0" indent="0">
              <a:lnSpc>
                <a:spcPct val="150000"/>
              </a:lnSpc>
              <a:buNone/>
            </a:pPr>
            <a:r>
              <a:rPr lang="en-US" sz="2300" dirty="0">
                <a:latin typeface="Arial" panose="020B0604020202020204" pitchFamily="34" charset="0"/>
                <a:cs typeface="Arial" panose="020B0604020202020204" pitchFamily="34" charset="0"/>
              </a:rPr>
              <a:t>   4/The impact of physical activity  of group activities on behavioral change.</a:t>
            </a:r>
          </a:p>
          <a:p>
            <a:pPr marL="0" indent="0">
              <a:buNone/>
            </a:pP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9749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9F626-FF6B-C0F1-27B9-5C4ACAC86EC5}"/>
              </a:ext>
            </a:extLst>
          </p:cNvPr>
          <p:cNvSpPr>
            <a:spLocks noGrp="1"/>
          </p:cNvSpPr>
          <p:nvPr>
            <p:ph type="title"/>
          </p:nvPr>
        </p:nvSpPr>
        <p:spPr>
          <a:xfrm>
            <a:off x="838200" y="91441"/>
            <a:ext cx="10515600" cy="914399"/>
          </a:xfrm>
        </p:spPr>
        <p:txBody>
          <a:bodyPr>
            <a:normAutofit/>
          </a:bodyPr>
          <a:lstStyle/>
          <a:p>
            <a:r>
              <a:rPr lang="en-US" sz="3200" dirty="0">
                <a:latin typeface="Arial" panose="020B0604020202020204" pitchFamily="34" charset="0"/>
                <a:cs typeface="Arial" panose="020B0604020202020204" pitchFamily="34" charset="0"/>
              </a:rPr>
              <a:t>Results</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CFE9C92-1F53-C26C-CBAF-B02BCA1C0AE0}"/>
              </a:ext>
            </a:extLst>
          </p:cNvPr>
          <p:cNvSpPr>
            <a:spLocks noGrp="1"/>
          </p:cNvSpPr>
          <p:nvPr>
            <p:ph idx="1"/>
          </p:nvPr>
        </p:nvSpPr>
        <p:spPr>
          <a:xfrm>
            <a:off x="123567" y="1173892"/>
            <a:ext cx="11948983" cy="5684108"/>
          </a:xfrm>
        </p:spPr>
        <p:txBody>
          <a:bodyPr>
            <a:normAutofit/>
          </a:bodyPr>
          <a:lstStyle/>
          <a:p>
            <a:pPr>
              <a:lnSpc>
                <a:spcPct val="150000"/>
              </a:lnSpc>
            </a:pPr>
            <a:r>
              <a:rPr lang="en-US" sz="1800" dirty="0">
                <a:latin typeface="Arial" panose="020B0604020202020204" pitchFamily="34" charset="0"/>
                <a:cs typeface="Arial" panose="020B0604020202020204" pitchFamily="34" charset="0"/>
              </a:rPr>
              <a:t>Teams one -</a:t>
            </a:r>
            <a:r>
              <a:rPr lang="en-GB" sz="1800" dirty="0">
                <a:latin typeface="Arial" panose="020B0604020202020204" pitchFamily="34" charset="0"/>
                <a:cs typeface="Arial" panose="020B0604020202020204" pitchFamily="34" charset="0"/>
              </a:rPr>
              <a:t>Regular physical activities, dance activity, social isolation, group exercises influence mental well-being, and better health information also improves health.</a:t>
            </a:r>
          </a:p>
          <a:p>
            <a:pPr>
              <a:lnSpc>
                <a:spcPct val="150000"/>
              </a:lnSpc>
            </a:pPr>
            <a:r>
              <a:rPr lang="en-GB" sz="1800" dirty="0">
                <a:latin typeface="Arial" panose="020B0604020202020204" pitchFamily="34" charset="0"/>
                <a:cs typeface="Arial" panose="020B0604020202020204" pitchFamily="34" charset="0"/>
              </a:rPr>
              <a:t>Teams two -</a:t>
            </a:r>
            <a:r>
              <a:rPr lang="en-US" sz="1800" dirty="0">
                <a:latin typeface="Arial" panose="020B0604020202020204" pitchFamily="34" charset="0"/>
                <a:cs typeface="Arial" panose="020B0604020202020204" pitchFamily="34" charset="0"/>
              </a:rPr>
              <a:t>Higher levels of physical activity are linked to improved mental health and reduced feelings of loneliness, contributing to an overall better quality of life. Group-based physical activity sessions can  combat social isolation, which is a common concern among older adults. </a:t>
            </a:r>
          </a:p>
          <a:p>
            <a:pPr>
              <a:lnSpc>
                <a:spcPct val="150000"/>
              </a:lnSpc>
            </a:pPr>
            <a:r>
              <a:rPr lang="en-US" sz="1800" kern="1200" dirty="0">
                <a:solidFill>
                  <a:srgbClr val="000000"/>
                </a:solidFill>
                <a:effectLst/>
                <a:latin typeface="Arial" panose="020B0604020202020204" pitchFamily="34" charset="0"/>
                <a:ea typeface="Times New Roman" panose="02020603050405020304" pitchFamily="18" charset="0"/>
              </a:rPr>
              <a:t>Teams three - show how adopting an active lifestyle can be a robust strategy to counter the negative consequences of prolonged sedentary behaviors. Regular group exercise sessions led to improvements in mobility and a reduction in sedentary behavior also among older care home residents.</a:t>
            </a:r>
          </a:p>
          <a:p>
            <a:pPr>
              <a:lnSpc>
                <a:spcPct val="150000"/>
              </a:lnSpc>
            </a:pPr>
            <a:r>
              <a:rPr lang="en-US" sz="1800" dirty="0">
                <a:solidFill>
                  <a:srgbClr val="000000"/>
                </a:solidFill>
                <a:latin typeface="Arial" panose="020B0604020202020204" pitchFamily="34" charset="0"/>
                <a:ea typeface="Times New Roman" panose="02020603050405020304" pitchFamily="18" charset="0"/>
              </a:rPr>
              <a:t>Teams four -that promotion regular physical activity  through group-based initiatives,   leads to better mobility and a greater chance for an independent life, behavior change but also enhance participants' overall health. Group exercise increased the will for further activities.</a:t>
            </a:r>
          </a:p>
          <a:p>
            <a:pPr>
              <a:lnSpc>
                <a:spcPct val="150000"/>
              </a:lnSpc>
            </a:pPr>
            <a:endParaRPr lang="en-GB" sz="1800" dirty="0">
              <a:effectLst/>
              <a:latin typeface="Times New Roman" panose="02020603050405020304" pitchFamily="18" charset="0"/>
              <a:ea typeface="Times New Roman" panose="02020603050405020304" pitchFamily="18" charset="0"/>
            </a:endParaRPr>
          </a:p>
          <a:p>
            <a:pPr>
              <a:lnSpc>
                <a:spcPct val="150000"/>
              </a:lnSpc>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4692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65740-A917-5617-96EB-1C11AEC47CAB}"/>
              </a:ext>
            </a:extLst>
          </p:cNvPr>
          <p:cNvSpPr>
            <a:spLocks noGrp="1"/>
          </p:cNvSpPr>
          <p:nvPr>
            <p:ph type="title"/>
          </p:nvPr>
        </p:nvSpPr>
        <p:spPr>
          <a:xfrm>
            <a:off x="838200" y="365126"/>
            <a:ext cx="10515600" cy="635772"/>
          </a:xfrm>
        </p:spPr>
        <p:txBody>
          <a:bodyPr>
            <a:normAutofit/>
          </a:bodyPr>
          <a:lstStyle/>
          <a:p>
            <a:r>
              <a:rPr lang="en-US" sz="3200" dirty="0">
                <a:latin typeface="Arial" panose="020B0604020202020204" pitchFamily="34" charset="0"/>
                <a:cs typeface="Arial" panose="020B0604020202020204" pitchFamily="34" charset="0"/>
              </a:rPr>
              <a:t>Discussion</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8D0B3B0-48D9-AABD-9F88-A6F17E32EF1B}"/>
              </a:ext>
            </a:extLst>
          </p:cNvPr>
          <p:cNvSpPr>
            <a:spLocks noGrp="1"/>
          </p:cNvSpPr>
          <p:nvPr>
            <p:ph idx="1"/>
          </p:nvPr>
        </p:nvSpPr>
        <p:spPr>
          <a:xfrm>
            <a:off x="185351" y="1000898"/>
            <a:ext cx="12006649" cy="5758248"/>
          </a:xfrm>
        </p:spPr>
        <p:txBody>
          <a:bodyPr>
            <a:normAutofit/>
          </a:bodyPr>
          <a:lstStyle/>
          <a:p>
            <a:pPr>
              <a:lnSpc>
                <a:spcPct val="150000"/>
              </a:lnSpc>
            </a:pPr>
            <a:r>
              <a:rPr lang="en-US" sz="1800" dirty="0">
                <a:latin typeface="Arial" panose="020B0604020202020204" pitchFamily="34" charset="0"/>
                <a:cs typeface="Arial" panose="020B0604020202020204" pitchFamily="34" charset="0"/>
              </a:rPr>
              <a:t>Physical activity has been implicated in health benefits, such as reducing the risk of chronic diseases, improving cardiovascular health, and improving mental well-being (Public Health England, 2022). However, adherence to physical activity guidelines among older adults remains a challenge. </a:t>
            </a:r>
          </a:p>
          <a:p>
            <a:pPr marL="0" indent="0">
              <a:lnSpc>
                <a:spcPct val="150000"/>
              </a:lnSpc>
              <a:buNone/>
            </a:pPr>
            <a:r>
              <a:rPr lang="en-US" sz="1800" dirty="0">
                <a:latin typeface="Arial" panose="020B0604020202020204" pitchFamily="34" charset="0"/>
                <a:cs typeface="Arial" panose="020B0604020202020204" pitchFamily="34" charset="0"/>
              </a:rPr>
              <a:t>                   -At least two studies showing that it is hard for older adults and old people to follow healthy habits or </a:t>
            </a:r>
          </a:p>
          <a:p>
            <a:pPr marL="0" indent="0">
              <a:lnSpc>
                <a:spcPct val="150000"/>
              </a:lnSpc>
              <a:buNone/>
            </a:pPr>
            <a:r>
              <a:rPr lang="en-US" sz="1800" dirty="0">
                <a:latin typeface="Arial" panose="020B0604020202020204" pitchFamily="34" charset="0"/>
                <a:cs typeface="Arial" panose="020B0604020202020204" pitchFamily="34" charset="0"/>
              </a:rPr>
              <a:t>                     guidelines leading to exercising more   </a:t>
            </a:r>
          </a:p>
          <a:p>
            <a:pPr marL="0" indent="0">
              <a:lnSpc>
                <a:spcPct val="150000"/>
              </a:lnSpc>
              <a:buNone/>
            </a:pPr>
            <a:r>
              <a:rPr lang="en-US" sz="1800" dirty="0">
                <a:latin typeface="Arial" panose="020B0604020202020204" pitchFamily="34" charset="0"/>
                <a:cs typeface="Arial" panose="020B0604020202020204" pitchFamily="34" charset="0"/>
              </a:rPr>
              <a:t>                   -More studies discussing the influence of mental health on physical activities</a:t>
            </a:r>
          </a:p>
          <a:p>
            <a:pPr marL="0" indent="0">
              <a:lnSpc>
                <a:spcPct val="150000"/>
              </a:lnSpc>
              <a:buNone/>
            </a:pPr>
            <a:r>
              <a:rPr lang="en-US" sz="1800" dirty="0">
                <a:latin typeface="Arial" panose="020B0604020202020204" pitchFamily="34" charset="0"/>
                <a:cs typeface="Arial" panose="020B0604020202020204" pitchFamily="34" charset="0"/>
              </a:rPr>
              <a:t>                   -Some of the chosen studies aimed at lifestyle and its interventions</a:t>
            </a:r>
          </a:p>
          <a:p>
            <a:pPr>
              <a:lnSpc>
                <a:spcPct val="150000"/>
              </a:lnSpc>
            </a:pPr>
            <a:r>
              <a:rPr lang="en-US" sz="1800" dirty="0">
                <a:latin typeface="Arial" panose="020B0604020202020204" pitchFamily="34" charset="0"/>
                <a:cs typeface="Arial" panose="020B0604020202020204" pitchFamily="34" charset="0"/>
              </a:rPr>
              <a:t>The study found that greater social isolation was related to reduced levels of objective physical activity and increased sedentary time (Gardner et al.,2022).</a:t>
            </a:r>
          </a:p>
          <a:p>
            <a:pPr>
              <a:lnSpc>
                <a:spcPct val="150000"/>
              </a:lnSpc>
            </a:pPr>
            <a:r>
              <a:rPr lang="en-US" sz="1800" dirty="0">
                <a:latin typeface="Arial" panose="020B0604020202020204" pitchFamily="34" charset="0"/>
                <a:cs typeface="Arial" panose="020B0604020202020204" pitchFamily="34" charset="0"/>
              </a:rPr>
              <a:t>The study showed that walking and regular physical activity in older adults was also linked to a reduced risk of newly diagnosed diseases  (Rogers et al.,2021). </a:t>
            </a:r>
          </a:p>
          <a:p>
            <a:endParaRPr lang="en-GB" dirty="0"/>
          </a:p>
        </p:txBody>
      </p:sp>
    </p:spTree>
    <p:extLst>
      <p:ext uri="{BB962C8B-B14F-4D97-AF65-F5344CB8AC3E}">
        <p14:creationId xmlns:p14="http://schemas.microsoft.com/office/powerpoint/2010/main" val="1429396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1A584-2D7B-9DC8-E993-D4E84B2B8186}"/>
              </a:ext>
            </a:extLst>
          </p:cNvPr>
          <p:cNvSpPr>
            <a:spLocks noGrp="1"/>
          </p:cNvSpPr>
          <p:nvPr>
            <p:ph type="title"/>
          </p:nvPr>
        </p:nvSpPr>
        <p:spPr>
          <a:xfrm>
            <a:off x="838200" y="365125"/>
            <a:ext cx="10515600" cy="668545"/>
          </a:xfrm>
        </p:spPr>
        <p:txBody>
          <a:bodyPr>
            <a:normAutofit/>
          </a:bodyPr>
          <a:lstStyle/>
          <a:p>
            <a:r>
              <a:rPr lang="en-US" sz="3200" dirty="0">
                <a:latin typeface="Arial" panose="020B0604020202020204" pitchFamily="34" charset="0"/>
                <a:cs typeface="Arial" panose="020B0604020202020204" pitchFamily="34" charset="0"/>
              </a:rPr>
              <a:t>Discussion</a:t>
            </a:r>
            <a:endParaRPr lang="en-GB" sz="3200" dirty="0"/>
          </a:p>
        </p:txBody>
      </p:sp>
      <p:sp>
        <p:nvSpPr>
          <p:cNvPr id="3" name="Content Placeholder 2">
            <a:extLst>
              <a:ext uri="{FF2B5EF4-FFF2-40B4-BE49-F238E27FC236}">
                <a16:creationId xmlns:a16="http://schemas.microsoft.com/office/drawing/2014/main" id="{233537DB-ED75-3F61-0EC8-B4037D3229E0}"/>
              </a:ext>
            </a:extLst>
          </p:cNvPr>
          <p:cNvSpPr>
            <a:spLocks noGrp="1"/>
          </p:cNvSpPr>
          <p:nvPr>
            <p:ph idx="1"/>
          </p:nvPr>
        </p:nvSpPr>
        <p:spPr>
          <a:xfrm>
            <a:off x="159025" y="861392"/>
            <a:ext cx="12032975" cy="5996608"/>
          </a:xfrm>
        </p:spPr>
        <p:txBody>
          <a:bodyPr>
            <a:normAutofit fontScale="47500" lnSpcReduction="20000"/>
          </a:bodyPr>
          <a:lstStyle/>
          <a:p>
            <a:pPr marL="0" indent="0">
              <a:buNone/>
            </a:pPr>
            <a:endParaRPr lang="en-GB" sz="1800" b="1" kern="1800" dirty="0">
              <a:solidFill>
                <a:srgbClr val="000000"/>
              </a:solidFill>
              <a:effectLst/>
              <a:latin typeface="Arial" panose="020B0604020202020204" pitchFamily="34" charset="0"/>
              <a:ea typeface="Times New Roman" panose="02020603050405020304" pitchFamily="18" charset="0"/>
            </a:endParaRPr>
          </a:p>
          <a:p>
            <a:pPr>
              <a:lnSpc>
                <a:spcPct val="170000"/>
              </a:lnSpc>
            </a:pPr>
            <a:r>
              <a:rPr lang="en-US" sz="3400" kern="1800" dirty="0">
                <a:solidFill>
                  <a:srgbClr val="000000"/>
                </a:solidFill>
                <a:effectLst/>
                <a:latin typeface="Arial" panose="020B0604020202020204" pitchFamily="34" charset="0"/>
                <a:ea typeface="Times New Roman" panose="02020603050405020304" pitchFamily="18" charset="0"/>
              </a:rPr>
              <a:t>Regular physical activity is associated with numerous health benefits and plays a crucial role in promoting overall well-being in older adults. </a:t>
            </a:r>
          </a:p>
          <a:p>
            <a:pPr>
              <a:lnSpc>
                <a:spcPct val="170000"/>
              </a:lnSpc>
            </a:pPr>
            <a:r>
              <a:rPr lang="en-US" sz="3400" kern="1800" dirty="0">
                <a:solidFill>
                  <a:srgbClr val="000000"/>
                </a:solidFill>
                <a:effectLst/>
                <a:latin typeface="Arial" panose="020B0604020202020204" pitchFamily="34" charset="0"/>
                <a:ea typeface="Times New Roman" panose="02020603050405020304" pitchFamily="18" charset="0"/>
              </a:rPr>
              <a:t>Future research should focus on developing targeted interventions to promote physical activity and improve health outcomes in this age group. </a:t>
            </a:r>
          </a:p>
          <a:p>
            <a:pPr>
              <a:lnSpc>
                <a:spcPct val="170000"/>
              </a:lnSpc>
            </a:pPr>
            <a:r>
              <a:rPr lang="en-US" sz="3400" kern="1800" dirty="0">
                <a:solidFill>
                  <a:srgbClr val="000000"/>
                </a:solidFill>
                <a:effectLst/>
                <a:latin typeface="Arial" panose="020B0604020202020204" pitchFamily="34" charset="0"/>
                <a:ea typeface="Times New Roman" panose="02020603050405020304" pitchFamily="18" charset="0"/>
              </a:rPr>
              <a:t>Health policies and programs that prioritize physical activity promotion can lead to significant health gains and enhance the quality of life for the aging population.</a:t>
            </a:r>
            <a:endParaRPr lang="en-GB" sz="3400" b="1" kern="1800" dirty="0">
              <a:solidFill>
                <a:srgbClr val="000000"/>
              </a:solidFill>
              <a:effectLst/>
              <a:latin typeface="Arial" panose="020B0604020202020204" pitchFamily="34" charset="0"/>
              <a:ea typeface="Times New Roman" panose="02020603050405020304" pitchFamily="18" charset="0"/>
            </a:endParaRPr>
          </a:p>
          <a:p>
            <a:pPr>
              <a:lnSpc>
                <a:spcPct val="150000"/>
              </a:lnSpc>
            </a:pPr>
            <a:r>
              <a:rPr lang="en-US" sz="3400" kern="1800" dirty="0">
                <a:solidFill>
                  <a:srgbClr val="000000"/>
                </a:solidFill>
                <a:effectLst/>
                <a:latin typeface="Arial" panose="020B0604020202020204" pitchFamily="34" charset="0"/>
                <a:ea typeface="Times New Roman" panose="02020603050405020304" pitchFamily="18" charset="0"/>
              </a:rPr>
              <a:t>One notable strength lies in the diversity of the participant samples- this provides a comprehensive understanding of the relationship between physical activity and mental health in older age.</a:t>
            </a:r>
          </a:p>
          <a:p>
            <a:pPr>
              <a:lnSpc>
                <a:spcPct val="150000"/>
              </a:lnSpc>
            </a:pPr>
            <a:r>
              <a:rPr lang="en-US" sz="3400" kern="1800" dirty="0">
                <a:solidFill>
                  <a:srgbClr val="000000"/>
                </a:solidFill>
                <a:effectLst/>
                <a:latin typeface="Arial" panose="020B0604020202020204" pitchFamily="34" charset="0"/>
                <a:ea typeface="Times New Roman" panose="02020603050405020304" pitchFamily="18" charset="0"/>
              </a:rPr>
              <a:t>Objective measurement tools, such as accelerometers and validated questionnaires, further bolster the reliability and accuracy of the collected data.</a:t>
            </a:r>
          </a:p>
          <a:p>
            <a:pPr>
              <a:lnSpc>
                <a:spcPct val="150000"/>
              </a:lnSpc>
            </a:pPr>
            <a:r>
              <a:rPr lang="en-US" sz="3400" kern="1800" dirty="0">
                <a:solidFill>
                  <a:srgbClr val="000000"/>
                </a:solidFill>
                <a:effectLst/>
                <a:latin typeface="Arial" panose="020B0604020202020204" pitchFamily="34" charset="0"/>
                <a:ea typeface="Times New Roman" panose="02020603050405020304" pitchFamily="18" charset="0"/>
              </a:rPr>
              <a:t>A potential limitation arises from the reliance on self-reported data for both physical activity levels and mental health indicators.</a:t>
            </a:r>
          </a:p>
          <a:p>
            <a:pPr>
              <a:lnSpc>
                <a:spcPct val="150000"/>
              </a:lnSpc>
            </a:pPr>
            <a:r>
              <a:rPr lang="en-US" sz="3400" kern="1800" dirty="0">
                <a:solidFill>
                  <a:srgbClr val="000000"/>
                </a:solidFill>
                <a:effectLst/>
                <a:latin typeface="Arial" panose="020B0604020202020204" pitchFamily="34" charset="0"/>
                <a:ea typeface="Times New Roman" panose="02020603050405020304" pitchFamily="18" charset="0"/>
              </a:rPr>
              <a:t>A few studies also had relatively short follow-up periods, limiting full scope of the impact of physical activity on mental health.</a:t>
            </a:r>
            <a:endParaRPr lang="en-GB" sz="3400" kern="180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91730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D8974-4BBE-EFCA-94DD-95CCE8D5268B}"/>
              </a:ext>
            </a:extLst>
          </p:cNvPr>
          <p:cNvSpPr>
            <a:spLocks noGrp="1"/>
          </p:cNvSpPr>
          <p:nvPr>
            <p:ph type="title"/>
          </p:nvPr>
        </p:nvSpPr>
        <p:spPr>
          <a:xfrm>
            <a:off x="838200" y="132522"/>
            <a:ext cx="10515600" cy="808382"/>
          </a:xfrm>
        </p:spPr>
        <p:txBody>
          <a:bodyPr>
            <a:normAutofit/>
          </a:bodyPr>
          <a:lstStyle/>
          <a:p>
            <a:r>
              <a:rPr lang="en-US" sz="3200" dirty="0">
                <a:latin typeface="Arial" panose="020B0604020202020204" pitchFamily="34" charset="0"/>
                <a:cs typeface="Arial" panose="020B0604020202020204" pitchFamily="34" charset="0"/>
              </a:rPr>
              <a:t>Recommendation</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0CE33C8-4EF2-EC77-3155-BF6B2E57AC24}"/>
              </a:ext>
            </a:extLst>
          </p:cNvPr>
          <p:cNvSpPr>
            <a:spLocks noGrp="1"/>
          </p:cNvSpPr>
          <p:nvPr>
            <p:ph idx="1"/>
          </p:nvPr>
        </p:nvSpPr>
        <p:spPr>
          <a:xfrm>
            <a:off x="0" y="1075038"/>
            <a:ext cx="11834191" cy="5782961"/>
          </a:xfrm>
        </p:spPr>
        <p:txBody>
          <a:bodyPr>
            <a:normAutofit fontScale="92500" lnSpcReduction="10000"/>
          </a:bodyPr>
          <a:lstStyle/>
          <a:p>
            <a:pPr>
              <a:lnSpc>
                <a:spcPct val="150000"/>
              </a:lnSpc>
            </a:pPr>
            <a:r>
              <a:rPr lang="en-US" sz="1900" dirty="0">
                <a:latin typeface="Arial" panose="020B0604020202020204" pitchFamily="34" charset="0"/>
                <a:cs typeface="Arial" panose="020B0604020202020204" pitchFamily="34" charset="0"/>
              </a:rPr>
              <a:t>The need for tailored interventions that cater to the individual needs of older adults. Recognizing the diversity in physical activity levels, health conditions, and lifestyles, personalized interventions could enhance engagement and effectiveness. </a:t>
            </a:r>
          </a:p>
          <a:p>
            <a:pPr>
              <a:lnSpc>
                <a:spcPct val="150000"/>
              </a:lnSpc>
            </a:pPr>
            <a:r>
              <a:rPr lang="en-US" sz="1900" dirty="0">
                <a:latin typeface="Arial" panose="020B0604020202020204" pitchFamily="34" charset="0"/>
                <a:cs typeface="Arial" panose="020B0604020202020204" pitchFamily="34" charset="0"/>
              </a:rPr>
              <a:t>2nd recommendation stems from the success of multicomponent approaches observed in studies like the "Lifestyle Matters" program. Future interventions could consider combining physical activity with other lifestyle factors.</a:t>
            </a:r>
          </a:p>
          <a:p>
            <a:pPr>
              <a:lnSpc>
                <a:spcPct val="150000"/>
              </a:lnSpc>
            </a:pPr>
            <a:r>
              <a:rPr lang="en-US" sz="1900" dirty="0">
                <a:latin typeface="Arial" panose="020B0604020202020204" pitchFamily="34" charset="0"/>
                <a:cs typeface="Arial" panose="020B0604020202020204" pitchFamily="34" charset="0"/>
              </a:rPr>
              <a:t>While the current research provides insights into short- and medium-term impacts, investigating the sustained influence of physical activity on mental health over the course of aging could provide more comprehensive insights.</a:t>
            </a:r>
          </a:p>
          <a:p>
            <a:pPr>
              <a:lnSpc>
                <a:spcPct val="150000"/>
              </a:lnSpc>
            </a:pPr>
            <a:r>
              <a:rPr lang="en-US" sz="1900" dirty="0">
                <a:latin typeface="Arial" panose="020B0604020202020204" pitchFamily="34" charset="0"/>
                <a:cs typeface="Arial" panose="020B0604020202020204" pitchFamily="34" charset="0"/>
              </a:rPr>
              <a:t>Collaboration across healthcare providers, community organizations, and policymakers is advised to implement integrated health promotion strategies. </a:t>
            </a:r>
          </a:p>
          <a:p>
            <a:pPr>
              <a:lnSpc>
                <a:spcPct val="150000"/>
              </a:lnSpc>
            </a:pPr>
            <a:r>
              <a:rPr lang="en-US" sz="1900" dirty="0">
                <a:latin typeface="Arial" panose="020B0604020202020204" pitchFamily="34" charset="0"/>
                <a:cs typeface="Arial" panose="020B0604020202020204" pitchFamily="34" charset="0"/>
              </a:rPr>
              <a:t>Incorporating objective monitoring tools, such as wearable devices and accelerometers, into research and interventions is another recommendation. </a:t>
            </a:r>
          </a:p>
          <a:p>
            <a:pPr>
              <a:lnSpc>
                <a:spcPct val="150000"/>
              </a:lnSpc>
            </a:pPr>
            <a:endParaRPr lang="en-US" sz="1800" dirty="0">
              <a:latin typeface="Arial" panose="020B0604020202020204" pitchFamily="34" charset="0"/>
              <a:cs typeface="Arial" panose="020B0604020202020204" pitchFamily="34" charset="0"/>
            </a:endParaRPr>
          </a:p>
          <a:p>
            <a:pPr>
              <a:lnSpc>
                <a:spcPct val="150000"/>
              </a:lnSpc>
            </a:pPr>
            <a:endParaRPr lang="en-US" sz="1800" dirty="0">
              <a:latin typeface="Arial" panose="020B0604020202020204" pitchFamily="34" charset="0"/>
              <a:cs typeface="Arial" panose="020B0604020202020204" pitchFamily="34" charset="0"/>
            </a:endParaRPr>
          </a:p>
          <a:p>
            <a:pPr>
              <a:lnSpc>
                <a:spcPct val="150000"/>
              </a:lnSpc>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0006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8265-8294-E842-422E-7F17EF517742}"/>
              </a:ext>
            </a:extLst>
          </p:cNvPr>
          <p:cNvSpPr>
            <a:spLocks noGrp="1"/>
          </p:cNvSpPr>
          <p:nvPr>
            <p:ph type="title"/>
          </p:nvPr>
        </p:nvSpPr>
        <p:spPr>
          <a:xfrm>
            <a:off x="838200" y="365126"/>
            <a:ext cx="10515600" cy="635772"/>
          </a:xfrm>
        </p:spPr>
        <p:txBody>
          <a:bodyPr>
            <a:normAutofit/>
          </a:bodyPr>
          <a:lstStyle/>
          <a:p>
            <a:r>
              <a:rPr lang="en-US" sz="3200" dirty="0">
                <a:latin typeface="Arial" panose="020B0604020202020204" pitchFamily="34" charset="0"/>
                <a:cs typeface="Arial" panose="020B0604020202020204" pitchFamily="34" charset="0"/>
              </a:rPr>
              <a:t>Conclusion</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DC03BD5-B184-DC6F-20D3-F5E39F0D0110}"/>
              </a:ext>
            </a:extLst>
          </p:cNvPr>
          <p:cNvSpPr>
            <a:spLocks noGrp="1"/>
          </p:cNvSpPr>
          <p:nvPr>
            <p:ph idx="1"/>
          </p:nvPr>
        </p:nvSpPr>
        <p:spPr>
          <a:xfrm>
            <a:off x="222422" y="1124465"/>
            <a:ext cx="11131378" cy="5052498"/>
          </a:xfrm>
        </p:spPr>
        <p:txBody>
          <a:bodyPr>
            <a:noAutofit/>
          </a:bodyPr>
          <a:lstStyle/>
          <a:p>
            <a:pPr>
              <a:lnSpc>
                <a:spcPct val="150000"/>
              </a:lnSpc>
            </a:pPr>
            <a:r>
              <a:rPr lang="en-US" sz="1800" dirty="0">
                <a:latin typeface="Arial" panose="020B0604020202020204" pitchFamily="34" charset="0"/>
                <a:cs typeface="Arial" panose="020B0604020202020204" pitchFamily="34" charset="0"/>
              </a:rPr>
              <a:t>In conclusion, the synthesis of the research articles underscores the significance of physical activity as a critical element in promoting mental health and overall well-being among older adults. The collective body of evidence showcases that engaging in regular physical activity holds the potential to alleviate symptoms of depression, boost mental well-being, and elevate the quality of life. These findings hold substantial implications for older individuals, healthcare practitioners, and policymakers alike.</a:t>
            </a:r>
          </a:p>
          <a:p>
            <a:pPr>
              <a:lnSpc>
                <a:spcPct val="150000"/>
              </a:lnSpc>
            </a:pPr>
            <a:r>
              <a:rPr lang="en-US" sz="1800" dirty="0">
                <a:latin typeface="Arial" panose="020B0604020202020204" pitchFamily="34" charset="0"/>
                <a:cs typeface="Arial" panose="020B0604020202020204" pitchFamily="34" charset="0"/>
              </a:rPr>
              <a:t>With the global population aging, addressing mental health concerns in older adults becomes an imperative. The research reviewed here emphasizes that interventions centered around physical activity offer a promising avenue for tackling these challenges. However, it is important to acknowledge the limitations, such as potential selection bias, reliance on self-reported data, and lack of standardization across studies.</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8262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493B-FCE8-8A4A-4954-3C7DC317ACA8}"/>
              </a:ext>
            </a:extLst>
          </p:cNvPr>
          <p:cNvSpPr>
            <a:spLocks noGrp="1"/>
          </p:cNvSpPr>
          <p:nvPr>
            <p:ph type="title"/>
          </p:nvPr>
        </p:nvSpPr>
        <p:spPr>
          <a:xfrm>
            <a:off x="838200" y="1"/>
            <a:ext cx="10515600" cy="803188"/>
          </a:xfrm>
        </p:spPr>
        <p:txBody>
          <a:bodyPr>
            <a:normAutofit/>
          </a:bodyPr>
          <a:lstStyle/>
          <a:p>
            <a:r>
              <a:rPr lang="en-US" sz="3200" dirty="0">
                <a:latin typeface="Arial" panose="020B0604020202020204" pitchFamily="34" charset="0"/>
                <a:cs typeface="Arial" panose="020B0604020202020204" pitchFamily="34" charset="0"/>
              </a:rPr>
              <a:t>References</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D5C1C65-CAFF-7B80-91CF-247B44B1DE97}"/>
              </a:ext>
            </a:extLst>
          </p:cNvPr>
          <p:cNvSpPr>
            <a:spLocks noGrp="1"/>
          </p:cNvSpPr>
          <p:nvPr>
            <p:ph idx="1"/>
          </p:nvPr>
        </p:nvSpPr>
        <p:spPr>
          <a:xfrm>
            <a:off x="0" y="803189"/>
            <a:ext cx="12192000" cy="6054810"/>
          </a:xfrm>
        </p:spPr>
        <p:txBody>
          <a:bodyPr>
            <a:normAutofit/>
          </a:bodyPr>
          <a:lstStyle/>
          <a:p>
            <a:r>
              <a:rPr lang="en-GB" sz="1800" dirty="0">
                <a:effectLst/>
                <a:latin typeface="Arial" panose="020B0604020202020204" pitchFamily="34" charset="0"/>
                <a:ea typeface="Calibri Light" panose="020F0302020204030204" pitchFamily="34" charset="0"/>
              </a:rPr>
              <a:t>Age UK. (n.d.) </a:t>
            </a:r>
            <a:r>
              <a:rPr lang="en-GB" sz="1800" i="1" dirty="0">
                <a:effectLst/>
                <a:latin typeface="Arial" panose="020B0604020202020204" pitchFamily="34" charset="0"/>
                <a:ea typeface="Calibri Light" panose="020F0302020204030204" pitchFamily="34" charset="0"/>
              </a:rPr>
              <a:t>Programmes to help older people get more active</a:t>
            </a:r>
            <a:r>
              <a:rPr lang="en-GB" sz="1800" dirty="0">
                <a:effectLst/>
                <a:latin typeface="Arial" panose="020B0604020202020204" pitchFamily="34" charset="0"/>
                <a:ea typeface="Calibri Light" panose="020F0302020204030204" pitchFamily="34" charset="0"/>
              </a:rPr>
              <a:t>.  Available at</a:t>
            </a:r>
            <a:r>
              <a:rPr lang="en-GB" sz="1800" u="sng" dirty="0">
                <a:effectLst/>
                <a:latin typeface="Arial" panose="020B0604020202020204" pitchFamily="34" charset="0"/>
                <a:ea typeface="Calibri Light" panose="020F0302020204030204" pitchFamily="34" charset="0"/>
              </a:rPr>
              <a:t>: </a:t>
            </a:r>
            <a:r>
              <a:rPr lang="en-GB" sz="1800" u="sng" dirty="0">
                <a:effectLst/>
                <a:latin typeface="Arial" panose="020B0604020202020204" pitchFamily="34" charset="0"/>
                <a:ea typeface="Calibri Light" panose="020F0302020204030204" pitchFamily="34" charset="0"/>
                <a:hlinkClick r:id="rId2">
                  <a:extLst>
                    <a:ext uri="{A12FA001-AC4F-418D-AE19-62706E023703}">
                      <ahyp:hlinkClr xmlns:ahyp="http://schemas.microsoft.com/office/drawing/2018/hyperlinkcolor" val="tx"/>
                    </a:ext>
                  </a:extLst>
                </a:hlinkClick>
              </a:rPr>
              <a:t>https://www.ageuk.org.uk/our-impact/programmes/improve-physical-activity/</a:t>
            </a:r>
            <a:r>
              <a:rPr lang="en-GB" sz="1800" u="sng" dirty="0">
                <a:effectLst/>
                <a:latin typeface="Arial" panose="020B0604020202020204" pitchFamily="34" charset="0"/>
                <a:ea typeface="Calibri Light" panose="020F0302020204030204" pitchFamily="34" charset="0"/>
              </a:rPr>
              <a:t>(Accessed: March 31, 2023).</a:t>
            </a:r>
            <a:endParaRPr lang="en-GB" sz="1800" dirty="0">
              <a:effectLst/>
              <a:latin typeface="Arial" panose="020B0604020202020204" pitchFamily="34" charset="0"/>
              <a:ea typeface="Calibri Light" panose="020F0302020204030204" pitchFamily="34" charset="0"/>
              <a:cs typeface="Arial" panose="020B0604020202020204" pitchFamily="34" charset="0"/>
            </a:endParaRPr>
          </a:p>
          <a:p>
            <a:r>
              <a:rPr lang="en-GB" sz="1800" dirty="0">
                <a:effectLst/>
                <a:latin typeface="Arial" panose="020B0604020202020204" pitchFamily="34" charset="0"/>
                <a:ea typeface="Calibri Light" panose="020F0302020204030204" pitchFamily="34" charset="0"/>
                <a:cs typeface="Arial" panose="020B0604020202020204" pitchFamily="34" charset="0"/>
              </a:rPr>
              <a:t>CDC (2019) Lack of Physical Activity. Centers for Disease Control and Prevention. Available at: https://www.cdc.gov/chronicdisease/resources/publications/factsheets/physical-activity.htm(Accessed:March 31,2023).</a:t>
            </a:r>
            <a:endParaRPr lang="en-GB" dirty="0">
              <a:latin typeface="Arial" panose="020B0604020202020204" pitchFamily="34" charset="0"/>
              <a:cs typeface="Arial" panose="020B0604020202020204" pitchFamily="34" charset="0"/>
            </a:endParaRPr>
          </a:p>
          <a:p>
            <a:r>
              <a:rPr lang="en-GB" sz="1800" dirty="0">
                <a:effectLst/>
                <a:latin typeface="Arial" panose="020B0604020202020204" pitchFamily="34" charset="0"/>
                <a:ea typeface="Times New Roman" panose="02020603050405020304" pitchFamily="18" charset="0"/>
                <a:cs typeface="Arial" panose="020B0604020202020204" pitchFamily="34" charset="0"/>
              </a:rPr>
              <a:t>Schrempft, S., et al. (2019) Associations between social isolation, loneliness, and objective physical activity in older men and women. </a:t>
            </a:r>
            <a:r>
              <a:rPr lang="en-GB" sz="1800" i="1" dirty="0">
                <a:effectLst/>
                <a:latin typeface="Arial" panose="020B0604020202020204" pitchFamily="34" charset="0"/>
                <a:ea typeface="Times New Roman" panose="02020603050405020304" pitchFamily="18" charset="0"/>
                <a:cs typeface="Arial" panose="020B0604020202020204" pitchFamily="34" charset="0"/>
              </a:rPr>
              <a:t>BMC Public Health</a:t>
            </a:r>
            <a:r>
              <a:rPr lang="en-GB" sz="1800" dirty="0">
                <a:effectLst/>
                <a:latin typeface="Arial" panose="020B0604020202020204" pitchFamily="34" charset="0"/>
                <a:ea typeface="Times New Roman" panose="02020603050405020304" pitchFamily="18" charset="0"/>
                <a:cs typeface="Arial" panose="020B0604020202020204" pitchFamily="34" charset="0"/>
              </a:rPr>
              <a:t>,19(1). doi: https://doi.org/10.1186/s12889-019-6424-y (Accessed: 26 July 2023). </a:t>
            </a:r>
          </a:p>
          <a:p>
            <a:r>
              <a:rPr lang="en-GB" sz="1800" dirty="0">
                <a:effectLst/>
                <a:latin typeface="Arial" panose="020B0604020202020204" pitchFamily="34" charset="0"/>
                <a:ea typeface="Times New Roman" panose="02020603050405020304" pitchFamily="18" charset="0"/>
                <a:cs typeface="Arial" panose="020B0604020202020204" pitchFamily="34" charset="0"/>
              </a:rPr>
              <a:t>Jefferis, J, B., (2014) Adherence to physical activity guidelines in older adults, using objectively measured physical activity in a population-based study. </a:t>
            </a:r>
            <a:r>
              <a:rPr lang="en-GB" sz="1800" i="1" dirty="0">
                <a:effectLst/>
                <a:latin typeface="Arial" panose="020B0604020202020204" pitchFamily="34" charset="0"/>
                <a:ea typeface="Times New Roman" panose="02020603050405020304" pitchFamily="18" charset="0"/>
                <a:cs typeface="Arial" panose="020B0604020202020204" pitchFamily="34" charset="0"/>
              </a:rPr>
              <a:t>BMC Public Health</a:t>
            </a:r>
            <a:r>
              <a:rPr lang="en-GB" sz="1800" dirty="0">
                <a:effectLst/>
                <a:latin typeface="Arial" panose="020B0604020202020204" pitchFamily="34" charset="0"/>
                <a:ea typeface="Times New Roman" panose="02020603050405020304" pitchFamily="18" charset="0"/>
                <a:cs typeface="Arial" panose="020B0604020202020204" pitchFamily="34" charset="0"/>
              </a:rPr>
              <a:t>, 14(1). doi: https://doi.org/10.1186/1471-2458-14-382 (Accessed: 26 July 2023).</a:t>
            </a:r>
            <a:endParaRPr lang="en-GB" sz="1800" dirty="0">
              <a:effectLst/>
              <a:latin typeface="Arial" panose="020B0604020202020204" pitchFamily="34" charset="0"/>
              <a:ea typeface="Calibri Light" panose="020F0302020204030204" pitchFamily="34" charset="0"/>
              <a:cs typeface="Arial" panose="020B0604020202020204" pitchFamily="34" charset="0"/>
            </a:endParaRPr>
          </a:p>
          <a:p>
            <a:r>
              <a:rPr lang="en-GB" sz="1800" dirty="0">
                <a:effectLst/>
                <a:latin typeface="Arial" panose="020B0604020202020204" pitchFamily="34" charset="0"/>
                <a:ea typeface="Calibri Light" panose="020F0302020204030204" pitchFamily="34" charset="0"/>
                <a:cs typeface="Arial" panose="020B0604020202020204" pitchFamily="34" charset="0"/>
              </a:rPr>
              <a:t>Medline Plus (2017) </a:t>
            </a:r>
            <a:r>
              <a:rPr lang="en-GB" sz="1800" i="1" dirty="0">
                <a:effectLst/>
                <a:latin typeface="Arial" panose="020B0604020202020204" pitchFamily="34" charset="0"/>
                <a:ea typeface="Calibri Light" panose="020F0302020204030204" pitchFamily="34" charset="0"/>
                <a:cs typeface="Arial" panose="020B0604020202020204" pitchFamily="34" charset="0"/>
              </a:rPr>
              <a:t>Health Risks of an Inactive Lifestyle</a:t>
            </a:r>
            <a:r>
              <a:rPr lang="en-GB" sz="1800" dirty="0">
                <a:effectLst/>
                <a:latin typeface="Arial" panose="020B0604020202020204" pitchFamily="34" charset="0"/>
                <a:ea typeface="Calibri Light" panose="020F0302020204030204" pitchFamily="34" charset="0"/>
                <a:cs typeface="Arial" panose="020B0604020202020204" pitchFamily="34" charset="0"/>
              </a:rPr>
              <a:t>. Medlineplus.gov. Available at: </a:t>
            </a:r>
            <a:r>
              <a:rPr lang="en-GB" sz="1800" dirty="0">
                <a:effectLst/>
                <a:latin typeface="Arial" panose="020B0604020202020204" pitchFamily="34" charset="0"/>
                <a:ea typeface="Calibri Light" panose="020F03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https://medlineplus.gov/healthrisksofaninactivelifestyle.html</a:t>
            </a:r>
            <a:r>
              <a:rPr lang="en-GB" sz="1800" dirty="0">
                <a:effectLst/>
                <a:latin typeface="Arial" panose="020B0604020202020204" pitchFamily="34" charset="0"/>
                <a:ea typeface="Calibri Light" panose="020F0302020204030204" pitchFamily="34" charset="0"/>
                <a:cs typeface="Arial" panose="020B0604020202020204" pitchFamily="34" charset="0"/>
              </a:rPr>
              <a:t> (Accessed: March 31, 2023). </a:t>
            </a:r>
          </a:p>
          <a:p>
            <a:r>
              <a:rPr lang="en-GB" sz="1800" dirty="0">
                <a:effectLst/>
                <a:latin typeface="Arial" panose="020B0604020202020204" pitchFamily="34" charset="0"/>
                <a:ea typeface="Calibri Light" panose="020F0302020204030204" pitchFamily="34" charset="0"/>
                <a:cs typeface="Arial" panose="020B0604020202020204" pitchFamily="34" charset="0"/>
              </a:rPr>
              <a:t>McPhee, J.S. </a:t>
            </a:r>
            <a:r>
              <a:rPr lang="en-GB" sz="1800" i="1" dirty="0">
                <a:effectLst/>
                <a:latin typeface="Arial" panose="020B0604020202020204" pitchFamily="34" charset="0"/>
                <a:ea typeface="Calibri Light" panose="020F0302020204030204" pitchFamily="34" charset="0"/>
                <a:cs typeface="Arial" panose="020B0604020202020204" pitchFamily="34" charset="0"/>
              </a:rPr>
              <a:t>et al.</a:t>
            </a:r>
            <a:r>
              <a:rPr lang="en-GB" sz="1800" dirty="0">
                <a:effectLst/>
                <a:latin typeface="Arial" panose="020B0604020202020204" pitchFamily="34" charset="0"/>
                <a:ea typeface="Calibri Light" panose="020F0302020204030204" pitchFamily="34" charset="0"/>
                <a:cs typeface="Arial" panose="020B0604020202020204" pitchFamily="34" charset="0"/>
              </a:rPr>
              <a:t> (2016) Physical activity in older age: perspectives for healthy ageing and frailty, </a:t>
            </a:r>
            <a:r>
              <a:rPr lang="en-GB" sz="1800" i="1" dirty="0">
                <a:effectLst/>
                <a:latin typeface="Arial" panose="020B0604020202020204" pitchFamily="34" charset="0"/>
                <a:ea typeface="Calibri Light" panose="020F0302020204030204" pitchFamily="34" charset="0"/>
                <a:cs typeface="Arial" panose="020B0604020202020204" pitchFamily="34" charset="0"/>
              </a:rPr>
              <a:t>Biogerontology</a:t>
            </a:r>
            <a:r>
              <a:rPr lang="en-GB" sz="1800" dirty="0">
                <a:effectLst/>
                <a:latin typeface="Arial" panose="020B0604020202020204" pitchFamily="34" charset="0"/>
                <a:ea typeface="Calibri Light" panose="020F0302020204030204" pitchFamily="34" charset="0"/>
                <a:cs typeface="Arial" panose="020B0604020202020204" pitchFamily="34" charset="0"/>
              </a:rPr>
              <a:t>, 17(3), pp. 567–580. Available at: https://doi.org/10.1007/s10522-016-9641-0.</a:t>
            </a:r>
            <a:r>
              <a:rPr lang="en-GB" sz="1800" dirty="0">
                <a:effectLst/>
                <a:latin typeface="Arial" panose="020B0604020202020204" pitchFamily="34" charset="0"/>
                <a:ea typeface="Times New Roman" panose="02020603050405020304" pitchFamily="18" charset="0"/>
                <a:cs typeface="Arial" panose="020B0604020202020204" pitchFamily="34" charset="0"/>
              </a:rPr>
              <a:t> (Accessed: 24 July 2023).</a:t>
            </a:r>
            <a:endParaRPr lang="en-GB" sz="1800" dirty="0">
              <a:effectLst/>
              <a:latin typeface="Arial" panose="020B0604020202020204" pitchFamily="34" charset="0"/>
              <a:ea typeface="Calibri Light" panose="020F0302020204030204" pitchFamily="34" charset="0"/>
              <a:cs typeface="Arial" panose="020B0604020202020204" pitchFamily="34" charset="0"/>
            </a:endParaRPr>
          </a:p>
          <a:p>
            <a:r>
              <a:rPr lang="en-GB" sz="1800" dirty="0">
                <a:effectLst/>
                <a:latin typeface="Arial" panose="020B0604020202020204" pitchFamily="34" charset="0"/>
                <a:ea typeface="Calibri Light" panose="020F0302020204030204" pitchFamily="34" charset="0"/>
                <a:cs typeface="Arial" panose="020B0604020202020204" pitchFamily="34" charset="0"/>
              </a:rPr>
              <a:t>Contributor, G. (2014) </a:t>
            </a:r>
            <a:r>
              <a:rPr lang="en-GB" sz="1800" i="1" dirty="0">
                <a:effectLst/>
                <a:latin typeface="Arial" panose="020B0604020202020204" pitchFamily="34" charset="0"/>
                <a:ea typeface="Calibri Light" panose="020F0302020204030204" pitchFamily="34" charset="0"/>
                <a:cs typeface="Arial" panose="020B0604020202020204" pitchFamily="34" charset="0"/>
              </a:rPr>
              <a:t>The History of Physical Fitness</a:t>
            </a:r>
            <a:r>
              <a:rPr lang="en-GB" sz="1800" dirty="0">
                <a:effectLst/>
                <a:latin typeface="Arial" panose="020B0604020202020204" pitchFamily="34" charset="0"/>
                <a:ea typeface="Calibri Light" panose="020F0302020204030204" pitchFamily="34" charset="0"/>
                <a:cs typeface="Arial" panose="020B0604020202020204" pitchFamily="34" charset="0"/>
              </a:rPr>
              <a:t>. The Art of Manliness. Available at: https://www.artofmanliness.com/health-fitness/fitness/the-history-of-physical-fitness/(Accessed: March 26, 2023).</a:t>
            </a:r>
          </a:p>
          <a:p>
            <a:r>
              <a:rPr lang="en-GB" sz="1800" dirty="0">
                <a:effectLst/>
                <a:latin typeface="Arial" panose="020B0604020202020204" pitchFamily="34" charset="0"/>
                <a:ea typeface="Calibri Light" panose="020F0302020204030204" pitchFamily="34" charset="0"/>
                <a:cs typeface="Arial" panose="020B0604020202020204" pitchFamily="34" charset="0"/>
              </a:rPr>
              <a:t>Dasso, N.A. (2018) How is exercise different from physical activity? A concept analysis. </a:t>
            </a:r>
            <a:r>
              <a:rPr lang="en-GB" sz="1800" i="1" dirty="0">
                <a:effectLst/>
                <a:latin typeface="Arial" panose="020B0604020202020204" pitchFamily="34" charset="0"/>
                <a:ea typeface="Calibri Light" panose="020F0302020204030204" pitchFamily="34" charset="0"/>
                <a:cs typeface="Arial" panose="020B0604020202020204" pitchFamily="34" charset="0"/>
              </a:rPr>
              <a:t>Nursing Forum</a:t>
            </a:r>
            <a:r>
              <a:rPr lang="en-GB" sz="1800" dirty="0">
                <a:effectLst/>
                <a:latin typeface="Arial" panose="020B0604020202020204" pitchFamily="34" charset="0"/>
                <a:ea typeface="Calibri Light" panose="020F0302020204030204" pitchFamily="34" charset="0"/>
                <a:cs typeface="Arial" panose="020B0604020202020204" pitchFamily="34" charset="0"/>
              </a:rPr>
              <a:t>, 54(1), pp.45–52. doi: https://doi.org/10.1111/nuf.12296.</a:t>
            </a:r>
            <a:r>
              <a:rPr lang="en-GB" sz="1800" dirty="0">
                <a:effectLst/>
                <a:latin typeface="Arial" panose="020B0604020202020204" pitchFamily="34" charset="0"/>
                <a:ea typeface="Times New Roman" panose="02020603050405020304" pitchFamily="18" charset="0"/>
                <a:cs typeface="Arial" panose="020B0604020202020204" pitchFamily="34" charset="0"/>
              </a:rPr>
              <a:t> (Accessed: 16 May 2023).</a:t>
            </a:r>
          </a:p>
          <a:p>
            <a:pPr marL="0" indent="0">
              <a:buNone/>
            </a:pPr>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Calibri Light" panose="020F0302020204030204" pitchFamily="34" charset="0"/>
              <a:ea typeface="Calibri Light" panose="020F0302020204030204" pitchFamily="34" charset="0"/>
            </a:endParaRPr>
          </a:p>
          <a:p>
            <a:endParaRPr lang="en-GB" sz="1800" dirty="0">
              <a:effectLst/>
              <a:latin typeface="Calibri Light" panose="020F0302020204030204" pitchFamily="34" charset="0"/>
              <a:ea typeface="Calibri Light" panose="020F0302020204030204" pitchFamily="34" charset="0"/>
            </a:endParaRPr>
          </a:p>
          <a:p>
            <a:pPr marL="0" indent="0">
              <a:buNone/>
            </a:pPr>
            <a:endParaRPr lang="en-GB" dirty="0"/>
          </a:p>
          <a:p>
            <a:endParaRPr lang="en-GB" dirty="0"/>
          </a:p>
        </p:txBody>
      </p:sp>
    </p:spTree>
    <p:extLst>
      <p:ext uri="{BB962C8B-B14F-4D97-AF65-F5344CB8AC3E}">
        <p14:creationId xmlns:p14="http://schemas.microsoft.com/office/powerpoint/2010/main" val="3565230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A1BF0-0905-E302-1C13-79636AF13577}"/>
              </a:ext>
            </a:extLst>
          </p:cNvPr>
          <p:cNvSpPr>
            <a:spLocks noGrp="1"/>
          </p:cNvSpPr>
          <p:nvPr>
            <p:ph type="title"/>
          </p:nvPr>
        </p:nvSpPr>
        <p:spPr>
          <a:xfrm>
            <a:off x="838200" y="111212"/>
            <a:ext cx="10515600" cy="569826"/>
          </a:xfrm>
        </p:spPr>
        <p:txBody>
          <a:bodyPr>
            <a:normAutofit/>
          </a:bodyPr>
          <a:lstStyle/>
          <a:p>
            <a:r>
              <a:rPr lang="en-US" sz="3200" dirty="0">
                <a:latin typeface="Arial" panose="020B0604020202020204" pitchFamily="34" charset="0"/>
                <a:cs typeface="Arial" panose="020B0604020202020204" pitchFamily="34" charset="0"/>
              </a:rPr>
              <a:t>References</a:t>
            </a:r>
            <a:endParaRPr lang="en-GB" sz="3200" dirty="0"/>
          </a:p>
        </p:txBody>
      </p:sp>
      <p:sp>
        <p:nvSpPr>
          <p:cNvPr id="3" name="Content Placeholder 2">
            <a:extLst>
              <a:ext uri="{FF2B5EF4-FFF2-40B4-BE49-F238E27FC236}">
                <a16:creationId xmlns:a16="http://schemas.microsoft.com/office/drawing/2014/main" id="{D5F3F0F7-AAB1-F6FE-D0ED-454F79FE7726}"/>
              </a:ext>
            </a:extLst>
          </p:cNvPr>
          <p:cNvSpPr>
            <a:spLocks noGrp="1"/>
          </p:cNvSpPr>
          <p:nvPr>
            <p:ph idx="1"/>
          </p:nvPr>
        </p:nvSpPr>
        <p:spPr>
          <a:xfrm>
            <a:off x="98854" y="681038"/>
            <a:ext cx="12093146" cy="5954540"/>
          </a:xfrm>
        </p:spPr>
        <p:txBody>
          <a:bodyPr/>
          <a:lstStyle/>
          <a:p>
            <a:r>
              <a:rPr lang="en-GB" sz="1800" dirty="0">
                <a:effectLst/>
                <a:latin typeface="Arial" panose="020B0604020202020204" pitchFamily="34" charset="0"/>
                <a:ea typeface="Times New Roman" panose="02020603050405020304" pitchFamily="18" charset="0"/>
                <a:cs typeface="Arial" panose="020B0604020202020204" pitchFamily="34" charset="0"/>
              </a:rPr>
              <a:t>WHO (2022) </a:t>
            </a:r>
            <a:r>
              <a:rPr lang="en-GB" sz="1800" i="1" dirty="0">
                <a:effectLst/>
                <a:latin typeface="Arial" panose="020B0604020202020204" pitchFamily="34" charset="0"/>
                <a:ea typeface="Times New Roman" panose="02020603050405020304" pitchFamily="18" charset="0"/>
                <a:cs typeface="Arial" panose="020B0604020202020204" pitchFamily="34" charset="0"/>
              </a:rPr>
              <a:t>Physical activity</a:t>
            </a:r>
            <a:r>
              <a:rPr lang="en-GB" sz="1800" dirty="0">
                <a:effectLst/>
                <a:latin typeface="Arial" panose="020B0604020202020204" pitchFamily="34" charset="0"/>
                <a:ea typeface="Times New Roman" panose="02020603050405020304" pitchFamily="18" charset="0"/>
                <a:cs typeface="Arial" panose="020B0604020202020204" pitchFamily="34" charset="0"/>
              </a:rPr>
              <a:t>, </a:t>
            </a:r>
            <a:r>
              <a:rPr lang="en-GB" sz="1800" i="1" dirty="0">
                <a:effectLst/>
                <a:latin typeface="Arial" panose="020B0604020202020204" pitchFamily="34" charset="0"/>
                <a:ea typeface="Times New Roman" panose="02020603050405020304" pitchFamily="18" charset="0"/>
                <a:cs typeface="Arial" panose="020B0604020202020204" pitchFamily="34" charset="0"/>
              </a:rPr>
              <a:t>World Health Organization</a:t>
            </a:r>
            <a:r>
              <a:rPr lang="en-GB" sz="1800" dirty="0">
                <a:effectLst/>
                <a:latin typeface="Arial" panose="020B0604020202020204" pitchFamily="34" charset="0"/>
                <a:ea typeface="Times New Roman" panose="02020603050405020304" pitchFamily="18" charset="0"/>
                <a:cs typeface="Arial" panose="020B0604020202020204" pitchFamily="34" charset="0"/>
              </a:rPr>
              <a:t>. World Health Organization. Available at: https://www.who.int/news-room/fact-sheets/detail/physical-activity (Accessed: March 26, 2023). </a:t>
            </a:r>
          </a:p>
          <a:p>
            <a:r>
              <a:rPr lang="en-GB" sz="1800" dirty="0">
                <a:effectLst/>
                <a:latin typeface="Arial" panose="020B0604020202020204" pitchFamily="34" charset="0"/>
                <a:ea typeface="Times New Roman" panose="02020603050405020304" pitchFamily="18" charset="0"/>
                <a:cs typeface="Arial" panose="020B0604020202020204" pitchFamily="34" charset="0"/>
              </a:rPr>
              <a:t>NHS (2021) </a:t>
            </a:r>
            <a:r>
              <a:rPr lang="en-GB" sz="1800" i="1" dirty="0">
                <a:effectLst/>
                <a:latin typeface="Arial" panose="020B0604020202020204" pitchFamily="34" charset="0"/>
                <a:ea typeface="Times New Roman" panose="02020603050405020304" pitchFamily="18" charset="0"/>
                <a:cs typeface="Arial" panose="020B0604020202020204" pitchFamily="34" charset="0"/>
              </a:rPr>
              <a:t>Physical Activity Guidelines for Older Adults</a:t>
            </a:r>
            <a:r>
              <a:rPr lang="en-GB" sz="1800" dirty="0">
                <a:effectLst/>
                <a:latin typeface="Arial" panose="020B0604020202020204" pitchFamily="34" charset="0"/>
                <a:ea typeface="Times New Roman" panose="02020603050405020304" pitchFamily="18" charset="0"/>
                <a:cs typeface="Arial" panose="020B0604020202020204" pitchFamily="34" charset="0"/>
              </a:rPr>
              <a:t>.  nhs.uk. Available at: https://www.nhs.uk/live-well/exercise/exercise-guidelines/physical-activity-guidelines-older-adults/(Accessed: March 16, 2023).</a:t>
            </a:r>
          </a:p>
          <a:p>
            <a:r>
              <a:rPr lang="en-GB" sz="1800" dirty="0">
                <a:effectLst/>
                <a:latin typeface="Arial" panose="020B0604020202020204" pitchFamily="34" charset="0"/>
                <a:ea typeface="Calibri Light" panose="020F0302020204030204" pitchFamily="34" charset="0"/>
                <a:cs typeface="Arial" panose="020B0604020202020204" pitchFamily="34" charset="0"/>
              </a:rPr>
              <a:t>NICE (2013) </a:t>
            </a:r>
            <a:r>
              <a:rPr lang="en-GB" sz="1800" i="1" dirty="0">
                <a:effectLst/>
                <a:latin typeface="Arial" panose="020B0604020202020204" pitchFamily="34" charset="0"/>
                <a:ea typeface="Calibri Light" panose="020F0302020204030204" pitchFamily="34" charset="0"/>
                <a:cs typeface="Arial" panose="020B0604020202020204" pitchFamily="34" charset="0"/>
              </a:rPr>
              <a:t>1 Recommendations | Falls in older people: assessing risk and prevention | Guidance | NICE</a:t>
            </a:r>
            <a:r>
              <a:rPr lang="en-GB" sz="1800" dirty="0">
                <a:effectLst/>
                <a:latin typeface="Arial" panose="020B0604020202020204" pitchFamily="34" charset="0"/>
                <a:ea typeface="Calibri Light" panose="020F0302020204030204" pitchFamily="34" charset="0"/>
                <a:cs typeface="Arial" panose="020B0604020202020204" pitchFamily="34" charset="0"/>
              </a:rPr>
              <a:t>.  Nice.org.uk. Available at</a:t>
            </a:r>
            <a:r>
              <a:rPr lang="en-GB" sz="1800" u="sng" dirty="0">
                <a:effectLst/>
                <a:latin typeface="Arial" panose="020B0604020202020204" pitchFamily="34" charset="0"/>
                <a:ea typeface="Calibri Light" panose="020F0302020204030204" pitchFamily="34" charset="0"/>
                <a:cs typeface="Arial" panose="020B0604020202020204" pitchFamily="34" charset="0"/>
              </a:rPr>
              <a:t>: </a:t>
            </a:r>
            <a:r>
              <a:rPr lang="en-GB" sz="1800" u="sng" dirty="0">
                <a:effectLst/>
                <a:latin typeface="Arial" panose="020B0604020202020204" pitchFamily="34" charset="0"/>
                <a:ea typeface="Calibri Light" panose="020F03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https://www.nice.org.uk/guidance/cg161/chapter/1-Recommendations</a:t>
            </a:r>
            <a:r>
              <a:rPr lang="en-GB" sz="1800" dirty="0">
                <a:effectLst/>
                <a:latin typeface="Arial" panose="020B0604020202020204" pitchFamily="34" charset="0"/>
                <a:ea typeface="Calibri Light" panose="020F0302020204030204" pitchFamily="34" charset="0"/>
                <a:cs typeface="Arial" panose="020B0604020202020204" pitchFamily="34" charset="0"/>
              </a:rPr>
              <a:t> (Accessed: March 16, 2023).</a:t>
            </a:r>
          </a:p>
          <a:p>
            <a:r>
              <a:rPr lang="en-GB" sz="1800" dirty="0">
                <a:effectLst/>
                <a:latin typeface="Arial" panose="020B0604020202020204" pitchFamily="34" charset="0"/>
                <a:ea typeface="Times New Roman" panose="02020603050405020304" pitchFamily="18" charset="0"/>
                <a:cs typeface="Arial" panose="020B0604020202020204" pitchFamily="34" charset="0"/>
              </a:rPr>
              <a:t>Taylor, D. (2013) Physical activity is medicine for older adults. </a:t>
            </a:r>
            <a:r>
              <a:rPr lang="en-GB" sz="1800" i="1" dirty="0">
                <a:effectLst/>
                <a:latin typeface="Arial" panose="020B0604020202020204" pitchFamily="34" charset="0"/>
                <a:ea typeface="Times New Roman" panose="02020603050405020304" pitchFamily="18" charset="0"/>
                <a:cs typeface="Arial" panose="020B0604020202020204" pitchFamily="34" charset="0"/>
              </a:rPr>
              <a:t>Postgraduate Medical Journal</a:t>
            </a:r>
            <a:r>
              <a:rPr lang="en-GB" sz="1800" dirty="0">
                <a:effectLst/>
                <a:latin typeface="Arial" panose="020B0604020202020204" pitchFamily="34" charset="0"/>
                <a:ea typeface="Times New Roman" panose="02020603050405020304" pitchFamily="18" charset="0"/>
                <a:cs typeface="Arial" panose="020B0604020202020204" pitchFamily="34" charset="0"/>
              </a:rPr>
              <a:t>, 90(1059), pp.26–32. doi: </a:t>
            </a:r>
            <a:r>
              <a:rPr lang="en-GB" sz="1800" u="sng" dirty="0">
                <a:effectLst/>
                <a:latin typeface="Arial" panose="020B0604020202020204" pitchFamily="34"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https://doi.org/10.1136/postgradmedj-2012-131366</a:t>
            </a:r>
            <a:r>
              <a:rPr lang="en-GB" sz="1800" u="sng" dirty="0">
                <a:effectLst/>
                <a:latin typeface="Arial" panose="020B0604020202020204" pitchFamily="34" charset="0"/>
                <a:ea typeface="Times New Roman" panose="02020603050405020304" pitchFamily="18" charset="0"/>
                <a:cs typeface="Arial" panose="020B0604020202020204" pitchFamily="34"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(Accessed: March 26, 2023). </a:t>
            </a:r>
          </a:p>
          <a:p>
            <a:r>
              <a:rPr lang="en-GB" sz="1800" dirty="0">
                <a:effectLst/>
                <a:latin typeface="Arial" panose="020B0604020202020204" pitchFamily="34" charset="0"/>
                <a:ea typeface="Calibri Light" panose="020F0302020204030204" pitchFamily="34" charset="0"/>
                <a:cs typeface="Arial" panose="020B0604020202020204" pitchFamily="34" charset="0"/>
              </a:rPr>
              <a:t>Booth, A., Papaioannou, D. and Sutton, A. (2012) </a:t>
            </a:r>
            <a:r>
              <a:rPr lang="en-GB" sz="1800" i="1" dirty="0">
                <a:effectLst/>
                <a:latin typeface="Arial" panose="020B0604020202020204" pitchFamily="34" charset="0"/>
                <a:ea typeface="Calibri Light" panose="020F0302020204030204" pitchFamily="34" charset="0"/>
                <a:cs typeface="Arial" panose="020B0604020202020204" pitchFamily="34" charset="0"/>
              </a:rPr>
              <a:t>Systematic Approaches to a Successful Literature Review</a:t>
            </a:r>
            <a:r>
              <a:rPr lang="en-GB" sz="1800" dirty="0">
                <a:effectLst/>
                <a:latin typeface="Arial" panose="020B0604020202020204" pitchFamily="34" charset="0"/>
                <a:ea typeface="Calibri Light" panose="020F0302020204030204" pitchFamily="34" charset="0"/>
                <a:cs typeface="Arial" panose="020B0604020202020204" pitchFamily="34" charset="0"/>
              </a:rPr>
              <a:t>. </a:t>
            </a:r>
            <a:r>
              <a:rPr lang="en-GB" sz="1800" i="1" dirty="0">
                <a:effectLst/>
                <a:latin typeface="Arial" panose="020B0604020202020204" pitchFamily="34" charset="0"/>
                <a:ea typeface="Calibri Light" panose="020F0302020204030204" pitchFamily="34" charset="0"/>
                <a:cs typeface="Arial" panose="020B0604020202020204" pitchFamily="34" charset="0"/>
              </a:rPr>
              <a:t>Google Books</a:t>
            </a:r>
            <a:r>
              <a:rPr lang="en-GB" sz="1800" dirty="0">
                <a:effectLst/>
                <a:latin typeface="Arial" panose="020B0604020202020204" pitchFamily="34" charset="0"/>
                <a:ea typeface="Calibri Light" panose="020F0302020204030204" pitchFamily="34" charset="0"/>
                <a:cs typeface="Arial" panose="020B0604020202020204" pitchFamily="34" charset="0"/>
              </a:rPr>
              <a:t>. SAGE Publications. Available at: https://books.google.cz/books?id=MyI5uqU_y1QC&amp;pg=PA17&amp;hl=cs&amp;source=gbs_toc_r&amp;cad=4#v=onepage&amp;q&amp;f=false (Accessed 7 Apr. 2023).</a:t>
            </a:r>
          </a:p>
          <a:p>
            <a:r>
              <a:rPr lang="en-GB" sz="1800" dirty="0">
                <a:effectLst/>
                <a:latin typeface="Arial" panose="020B0604020202020204" pitchFamily="34" charset="0"/>
                <a:ea typeface="Calibri Light" panose="020F0302020204030204" pitchFamily="34" charset="0"/>
                <a:cs typeface="Arial" panose="020B0604020202020204" pitchFamily="34" charset="0"/>
              </a:rPr>
              <a:t>Zulfahri, A. (2022) </a:t>
            </a:r>
            <a:r>
              <a:rPr lang="en-GB" sz="1800" i="1" dirty="0">
                <a:effectLst/>
                <a:latin typeface="Arial" panose="020B0604020202020204" pitchFamily="34" charset="0"/>
                <a:ea typeface="Calibri Light" panose="020F0302020204030204" pitchFamily="34" charset="0"/>
                <a:cs typeface="Arial" panose="020B0604020202020204" pitchFamily="34" charset="0"/>
              </a:rPr>
              <a:t>The Difference Between Data and Information</a:t>
            </a:r>
            <a:r>
              <a:rPr lang="en-GB" sz="1800" dirty="0">
                <a:effectLst/>
                <a:latin typeface="Arial" panose="020B0604020202020204" pitchFamily="34" charset="0"/>
                <a:ea typeface="Calibri Light" panose="020F0302020204030204" pitchFamily="34" charset="0"/>
                <a:cs typeface="Arial" panose="020B0604020202020204" pitchFamily="34" charset="0"/>
              </a:rPr>
              <a:t>. blog.hubspot.com. Available at: https://blog.hubspot.com/website/difference-between-data-and-information(Accessed: 23 June 2023).</a:t>
            </a:r>
          </a:p>
          <a:p>
            <a:r>
              <a:rPr lang="en-GB" sz="1800" dirty="0">
                <a:effectLst/>
                <a:latin typeface="Arial" panose="020B0604020202020204" pitchFamily="34" charset="0"/>
                <a:ea typeface="Calibri Light" panose="020F0302020204030204" pitchFamily="34" charset="0"/>
              </a:rPr>
              <a:t>George., T. (2023) </a:t>
            </a:r>
            <a:r>
              <a:rPr lang="en-GB" sz="1800" i="1" dirty="0">
                <a:effectLst/>
                <a:latin typeface="Arial" panose="020B0604020202020204" pitchFamily="34" charset="0"/>
                <a:ea typeface="Calibri Light" panose="020F0302020204030204" pitchFamily="34" charset="0"/>
              </a:rPr>
              <a:t>Primary Research | Definition, Types, &amp; Example.</a:t>
            </a:r>
            <a:r>
              <a:rPr lang="en-GB" sz="1800" dirty="0">
                <a:effectLst/>
                <a:latin typeface="Arial" panose="020B0604020202020204" pitchFamily="34" charset="0"/>
                <a:ea typeface="Calibri Light" panose="020F0302020204030204" pitchFamily="34" charset="0"/>
              </a:rPr>
              <a:t> Scribbr. Available at: https://www.scribbr.co.uk/research-methods/primary-research-explained/(Accessed: 29 June 2023).</a:t>
            </a:r>
            <a:endParaRPr lang="en-GB" sz="1800" dirty="0">
              <a:effectLst/>
              <a:latin typeface="Calibri Light" panose="020F0302020204030204" pitchFamily="34" charset="0"/>
              <a:ea typeface="Calibri Light" panose="020F0302020204030204" pitchFamily="34" charset="0"/>
            </a:endParaRPr>
          </a:p>
          <a:p>
            <a:r>
              <a:rPr lang="en-GB" sz="1800" dirty="0">
                <a:effectLst/>
                <a:latin typeface="Arial" panose="020B0604020202020204" pitchFamily="34" charset="0"/>
                <a:ea typeface="Calibri Light" panose="020F0302020204030204" pitchFamily="34" charset="0"/>
              </a:rPr>
              <a:t>Bhandari, P. (2022) </a:t>
            </a:r>
            <a:r>
              <a:rPr lang="en-GB" sz="1800" i="1" dirty="0">
                <a:effectLst/>
                <a:latin typeface="Arial" panose="020B0604020202020204" pitchFamily="34" charset="0"/>
                <a:ea typeface="Calibri Light" panose="020F0302020204030204" pitchFamily="34" charset="0"/>
              </a:rPr>
              <a:t>An introduction to quantitative research</a:t>
            </a:r>
            <a:r>
              <a:rPr lang="en-GB" sz="1800" dirty="0">
                <a:effectLst/>
                <a:latin typeface="Arial" panose="020B0604020202020204" pitchFamily="34" charset="0"/>
                <a:ea typeface="Calibri Light" panose="020F0302020204030204" pitchFamily="34" charset="0"/>
              </a:rPr>
              <a:t>. Scribbr. Available at: https://www.scribbr.co.uk/research-methods/introduction-to-quantitative-research/(Accessed: 29 June 2023).</a:t>
            </a:r>
            <a:endParaRPr lang="en-GB" sz="1800" dirty="0">
              <a:effectLst/>
              <a:latin typeface="Calibri Light" panose="020F0302020204030204" pitchFamily="34" charset="0"/>
              <a:ea typeface="Calibri Light" panose="020F0302020204030204" pitchFamily="34" charset="0"/>
            </a:endParaRPr>
          </a:p>
          <a:p>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800" dirty="0">
              <a:effectLst/>
              <a:latin typeface="Calibri Light" panose="020F0302020204030204" pitchFamily="34" charset="0"/>
              <a:ea typeface="Calibri Light" panose="020F0302020204030204" pitchFamily="34" charset="0"/>
            </a:endParaRPr>
          </a:p>
          <a:p>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927015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F9785-B813-EE82-548B-2C43822BBBF9}"/>
              </a:ext>
            </a:extLst>
          </p:cNvPr>
          <p:cNvSpPr>
            <a:spLocks noGrp="1"/>
          </p:cNvSpPr>
          <p:nvPr>
            <p:ph type="title"/>
          </p:nvPr>
        </p:nvSpPr>
        <p:spPr>
          <a:xfrm>
            <a:off x="927652" y="92765"/>
            <a:ext cx="11157256" cy="574499"/>
          </a:xfrm>
        </p:spPr>
        <p:txBody>
          <a:bodyPr>
            <a:normAutofit/>
          </a:bodyPr>
          <a:lstStyle/>
          <a:p>
            <a:r>
              <a:rPr lang="en-US" sz="3200" dirty="0">
                <a:latin typeface="Arial" panose="020B0604020202020204" pitchFamily="34" charset="0"/>
                <a:cs typeface="Arial" panose="020B0604020202020204" pitchFamily="34" charset="0"/>
              </a:rPr>
              <a:t>References</a:t>
            </a:r>
            <a:endParaRPr lang="en-GB" sz="3200" dirty="0"/>
          </a:p>
        </p:txBody>
      </p:sp>
      <p:sp>
        <p:nvSpPr>
          <p:cNvPr id="3" name="Content Placeholder 2">
            <a:extLst>
              <a:ext uri="{FF2B5EF4-FFF2-40B4-BE49-F238E27FC236}">
                <a16:creationId xmlns:a16="http://schemas.microsoft.com/office/drawing/2014/main" id="{C329BBCE-D0B3-35BC-CF4F-EB5F930AD7E2}"/>
              </a:ext>
            </a:extLst>
          </p:cNvPr>
          <p:cNvSpPr>
            <a:spLocks noGrp="1"/>
          </p:cNvSpPr>
          <p:nvPr>
            <p:ph idx="1"/>
          </p:nvPr>
        </p:nvSpPr>
        <p:spPr>
          <a:xfrm>
            <a:off x="0" y="753762"/>
            <a:ext cx="12084908" cy="6104237"/>
          </a:xfrm>
        </p:spPr>
        <p:txBody>
          <a:bodyPr>
            <a:normAutofit/>
          </a:bodyPr>
          <a:lstStyle/>
          <a:p>
            <a:r>
              <a:rPr lang="en-GB" sz="1800" dirty="0">
                <a:effectLst/>
                <a:latin typeface="Arial" panose="020B0604020202020204" pitchFamily="34" charset="0"/>
                <a:ea typeface="Calibri Light" panose="020F0302020204030204" pitchFamily="34" charset="0"/>
              </a:rPr>
              <a:t>Aspers, P. and Corte, U. (2019) What is Qualitative in Qualitative Research, </a:t>
            </a:r>
            <a:r>
              <a:rPr lang="en-GB" sz="1800" i="1" dirty="0">
                <a:effectLst/>
                <a:latin typeface="Arial" panose="020B0604020202020204" pitchFamily="34" charset="0"/>
                <a:ea typeface="Calibri Light" panose="020F0302020204030204" pitchFamily="34" charset="0"/>
              </a:rPr>
              <a:t>Qualitative Sociology</a:t>
            </a:r>
            <a:r>
              <a:rPr lang="en-GB" sz="1800" dirty="0">
                <a:effectLst/>
                <a:latin typeface="Arial" panose="020B0604020202020204" pitchFamily="34" charset="0"/>
                <a:ea typeface="Calibri Light" panose="020F0302020204030204" pitchFamily="34" charset="0"/>
              </a:rPr>
              <a:t>, 42(2), pp. 139–160. Available at: https://doi.org/10.1007/s11133-019-9413-7. (Accessed: March 31,2023).</a:t>
            </a:r>
            <a:endParaRPr lang="en-GB" sz="1800" dirty="0">
              <a:effectLst/>
              <a:latin typeface="Calibri Light" panose="020F0302020204030204" pitchFamily="34" charset="0"/>
              <a:ea typeface="Calibri Light" panose="020F0302020204030204" pitchFamily="34" charset="0"/>
            </a:endParaRPr>
          </a:p>
          <a:p>
            <a:r>
              <a:rPr lang="en-GB" sz="1800" dirty="0">
                <a:effectLst/>
                <a:latin typeface="Arial" panose="020B0604020202020204" pitchFamily="34" charset="0"/>
                <a:ea typeface="Calibri Light" panose="020F0302020204030204" pitchFamily="34" charset="0"/>
              </a:rPr>
              <a:t>Paradis, E. </a:t>
            </a:r>
            <a:r>
              <a:rPr lang="en-GB" sz="1800" i="1" dirty="0">
                <a:effectLst/>
                <a:latin typeface="Arial" panose="020B0604020202020204" pitchFamily="34" charset="0"/>
                <a:ea typeface="Calibri Light" panose="020F0302020204030204" pitchFamily="34" charset="0"/>
              </a:rPr>
              <a:t>et al.</a:t>
            </a:r>
            <a:r>
              <a:rPr lang="en-GB" sz="1800" dirty="0">
                <a:effectLst/>
                <a:latin typeface="Arial" panose="020B0604020202020204" pitchFamily="34" charset="0"/>
                <a:ea typeface="Calibri Light" panose="020F0302020204030204" pitchFamily="34" charset="0"/>
              </a:rPr>
              <a:t> (2016) Design: Selection of data collection methods, </a:t>
            </a:r>
            <a:r>
              <a:rPr lang="en-GB" sz="1800" i="1" dirty="0">
                <a:effectLst/>
                <a:latin typeface="Arial" panose="020B0604020202020204" pitchFamily="34" charset="0"/>
                <a:ea typeface="Calibri Light" panose="020F0302020204030204" pitchFamily="34" charset="0"/>
              </a:rPr>
              <a:t>Journal of Graduate Medical Education</a:t>
            </a:r>
            <a:r>
              <a:rPr lang="en-GB" sz="1800" dirty="0">
                <a:effectLst/>
                <a:latin typeface="Arial" panose="020B0604020202020204" pitchFamily="34" charset="0"/>
                <a:ea typeface="Calibri Light" panose="020F0302020204030204" pitchFamily="34" charset="0"/>
              </a:rPr>
              <a:t>, 8(2), pp. 263–264. Available at: https://doi.org/10.4300/jgme-d-16-00098.1</a:t>
            </a:r>
            <a:r>
              <a:rPr lang="en-GB" sz="1800" dirty="0">
                <a:effectLst/>
                <a:latin typeface="Arial" panose="020B0604020202020204" pitchFamily="34" charset="0"/>
                <a:ea typeface="Times New Roman" panose="02020603050405020304" pitchFamily="18" charset="0"/>
              </a:rPr>
              <a:t> (Accessed: 23 June 2023).</a:t>
            </a:r>
          </a:p>
          <a:p>
            <a:r>
              <a:rPr lang="en-GB" sz="1800" dirty="0">
                <a:effectLst/>
                <a:latin typeface="Arial" panose="020B0604020202020204" pitchFamily="34" charset="0"/>
                <a:ea typeface="Calibri Light" panose="020F0302020204030204" pitchFamily="34" charset="0"/>
              </a:rPr>
              <a:t>McNally, K. (2021) </a:t>
            </a:r>
            <a:r>
              <a:rPr lang="en-GB" sz="1800" i="1" dirty="0">
                <a:effectLst/>
                <a:latin typeface="Arial" panose="020B0604020202020204" pitchFamily="34" charset="0"/>
                <a:ea typeface="Calibri Light" panose="020F0302020204030204" pitchFamily="34" charset="0"/>
              </a:rPr>
              <a:t>Library Resource Guides: Literature Review: Systematic literature review</a:t>
            </a:r>
            <a:r>
              <a:rPr lang="en-GB" sz="1800" dirty="0">
                <a:effectLst/>
                <a:latin typeface="Arial" panose="020B0604020202020204" pitchFamily="34" charset="0"/>
                <a:ea typeface="Calibri Light" panose="020F0302020204030204" pitchFamily="34" charset="0"/>
              </a:rPr>
              <a:t>. libguides.csu.edu.au. Available at: https://libguides.csu.edu.au/review/Systematic.(Accessed</a:t>
            </a:r>
            <a:r>
              <a:rPr lang="en-GB" sz="1800" dirty="0">
                <a:solidFill>
                  <a:srgbClr val="000000"/>
                </a:solidFill>
                <a:effectLst/>
                <a:latin typeface="Arial" panose="020B0604020202020204" pitchFamily="34" charset="0"/>
                <a:ea typeface="Calibri" panose="020F0502020204030204" pitchFamily="34" charset="0"/>
              </a:rPr>
              <a:t>: March 3, 2023).</a:t>
            </a:r>
            <a:endParaRPr lang="en-GB" sz="1800" dirty="0">
              <a:effectLst/>
              <a:latin typeface="Calibri Light" panose="020F0302020204030204" pitchFamily="34" charset="0"/>
              <a:ea typeface="Calibri Light" panose="020F0302020204030204" pitchFamily="34" charset="0"/>
            </a:endParaRPr>
          </a:p>
          <a:p>
            <a:r>
              <a:rPr lang="en-GB" sz="1800" dirty="0">
                <a:effectLst/>
                <a:latin typeface="Arial" panose="020B0604020202020204" pitchFamily="34" charset="0"/>
                <a:ea typeface="Times New Roman" panose="02020603050405020304" pitchFamily="18" charset="0"/>
              </a:rPr>
              <a:t>Formplus Blog (2020) </a:t>
            </a:r>
            <a:r>
              <a:rPr lang="en-GB" sz="1800" i="1" dirty="0">
                <a:effectLst/>
                <a:latin typeface="Arial" panose="020B0604020202020204" pitchFamily="34" charset="0"/>
                <a:ea typeface="Times New Roman" panose="02020603050405020304" pitchFamily="18" charset="0"/>
              </a:rPr>
              <a:t>Primary Vs Secondary Research Methods: 15 Key Differences. Formplus</a:t>
            </a:r>
            <a:r>
              <a:rPr lang="en-GB" sz="1800" dirty="0">
                <a:effectLst/>
                <a:latin typeface="Arial" panose="020B0604020202020204" pitchFamily="34" charset="0"/>
                <a:ea typeface="Times New Roman" panose="02020603050405020304" pitchFamily="18" charset="0"/>
              </a:rPr>
              <a:t>. Available at: https://www.formpl.us/blog/primary-secondary-research (Accessed: 29 June 2023). </a:t>
            </a:r>
          </a:p>
          <a:p>
            <a:r>
              <a:rPr lang="en-GB" sz="1800" dirty="0">
                <a:effectLst/>
                <a:latin typeface="Arial" panose="020B0604020202020204" pitchFamily="34" charset="0"/>
                <a:ea typeface="Calibri Light" panose="020F0302020204030204" pitchFamily="34" charset="0"/>
              </a:rPr>
              <a:t>Ryan, E. (2023, May 31) </a:t>
            </a:r>
            <a:r>
              <a:rPr lang="en-GB" sz="1800" i="1" dirty="0">
                <a:effectLst/>
                <a:latin typeface="Arial" panose="020B0604020202020204" pitchFamily="34" charset="0"/>
                <a:ea typeface="Calibri Light" panose="020F0302020204030204" pitchFamily="34" charset="0"/>
              </a:rPr>
              <a:t>Boolean Operators | Quick Guide, Examples &amp; Tips.</a:t>
            </a:r>
            <a:r>
              <a:rPr lang="en-GB" sz="1800" dirty="0">
                <a:effectLst/>
                <a:latin typeface="Arial" panose="020B0604020202020204" pitchFamily="34" charset="0"/>
                <a:ea typeface="Calibri Light" panose="020F0302020204030204" pitchFamily="34" charset="0"/>
              </a:rPr>
              <a:t> Scribbr. Retrieved June 27, 2023, from https://www.scribbr.com/working-with-sources/boolean-operators/ (Accessed: 01 July 2023).</a:t>
            </a:r>
            <a:endParaRPr lang="en-GB" sz="1800" dirty="0">
              <a:effectLst/>
              <a:latin typeface="Calibri Light" panose="020F0302020204030204" pitchFamily="34" charset="0"/>
              <a:ea typeface="Calibri Light" panose="020F0302020204030204" pitchFamily="34" charset="0"/>
            </a:endParaRPr>
          </a:p>
          <a:p>
            <a:r>
              <a:rPr lang="en-GB" sz="1800" dirty="0">
                <a:effectLst/>
                <a:latin typeface="Arial" panose="020B0604020202020204" pitchFamily="34" charset="0"/>
                <a:ea typeface="Calibri Light" panose="020F0302020204030204" pitchFamily="34" charset="0"/>
              </a:rPr>
              <a:t>Yip, C., et al. (2016) “Legal and ethical issues in research,” </a:t>
            </a:r>
            <a:r>
              <a:rPr lang="en-GB" sz="1800" i="1" dirty="0">
                <a:effectLst/>
                <a:latin typeface="Arial" panose="020B0604020202020204" pitchFamily="34" charset="0"/>
                <a:ea typeface="Calibri Light" panose="020F0302020204030204" pitchFamily="34" charset="0"/>
              </a:rPr>
              <a:t>Indian Journal of Anaesthesia</a:t>
            </a:r>
            <a:r>
              <a:rPr lang="en-GB" sz="1800" dirty="0">
                <a:effectLst/>
                <a:latin typeface="Arial" panose="020B0604020202020204" pitchFamily="34" charset="0"/>
                <a:ea typeface="Calibri Light" panose="020F0302020204030204" pitchFamily="34" charset="0"/>
              </a:rPr>
              <a:t>, 60(9), p. 684. Available at: https://doi.org/10.4103/0019-5049.190627</a:t>
            </a:r>
            <a:r>
              <a:rPr lang="en-GB" sz="1800" dirty="0">
                <a:effectLst/>
                <a:latin typeface="Arial" panose="020B0604020202020204" pitchFamily="34" charset="0"/>
                <a:ea typeface="Times New Roman" panose="02020603050405020304" pitchFamily="18" charset="0"/>
              </a:rPr>
              <a:t> (Accessed: 29 June 2023). </a:t>
            </a:r>
            <a:endParaRPr lang="en-GB" sz="1800" dirty="0">
              <a:effectLst/>
              <a:latin typeface="Calibri Light" panose="020F0302020204030204" pitchFamily="34" charset="0"/>
              <a:ea typeface="Calibri Light" panose="020F0302020204030204" pitchFamily="34" charset="0"/>
            </a:endParaRPr>
          </a:p>
          <a:p>
            <a:pPr algn="just">
              <a:lnSpc>
                <a:spcPct val="110000"/>
              </a:lnSpc>
              <a:spcAft>
                <a:spcPts val="1200"/>
              </a:spcAft>
            </a:pPr>
            <a:r>
              <a:rPr lang="en-GB" sz="1800" dirty="0">
                <a:effectLst/>
                <a:latin typeface="Arial" panose="020B0604020202020204" pitchFamily="34" charset="0"/>
                <a:ea typeface="Calibri Light" panose="020F0302020204030204" pitchFamily="34" charset="0"/>
              </a:rPr>
              <a:t>Maguire, M. and Delahunt, B. (2017) Doing a thematic analysis: A practical, step-by-step guide for learning and teaching scholars. </a:t>
            </a:r>
            <a:r>
              <a:rPr lang="en-GB" sz="1800" i="1" dirty="0">
                <a:effectLst/>
                <a:latin typeface="Arial" panose="020B0604020202020204" pitchFamily="34" charset="0"/>
                <a:ea typeface="Calibri Light" panose="020F0302020204030204" pitchFamily="34" charset="0"/>
              </a:rPr>
              <a:t>All Ireland Journal of Higher Education</a:t>
            </a:r>
            <a:r>
              <a:rPr lang="en-GB" sz="1800" dirty="0">
                <a:effectLst/>
                <a:latin typeface="Arial" panose="020B0604020202020204" pitchFamily="34" charset="0"/>
                <a:ea typeface="Calibri Light" panose="020F0302020204030204" pitchFamily="34" charset="0"/>
              </a:rPr>
              <a:t>, 9(3). Available at: https://ojs.aishe.org/index.php/aishe-j/article/view/335. (Accessed: 01 July 2023).  </a:t>
            </a:r>
            <a:endParaRPr lang="en-GB" sz="1800" dirty="0">
              <a:latin typeface="Calibri Light" panose="020F0302020204030204" pitchFamily="34" charset="0"/>
              <a:ea typeface="Calibri Light" panose="020F0302020204030204" pitchFamily="34" charset="0"/>
            </a:endParaRPr>
          </a:p>
          <a:p>
            <a:pPr algn="just">
              <a:lnSpc>
                <a:spcPct val="110000"/>
              </a:lnSpc>
              <a:spcAft>
                <a:spcPts val="1200"/>
              </a:spcAft>
            </a:pPr>
            <a:r>
              <a:rPr lang="en-GB" sz="1800" dirty="0">
                <a:effectLst/>
                <a:latin typeface="Arial" panose="020B0604020202020204" pitchFamily="34" charset="0"/>
                <a:ea typeface="Calibri Light" panose="020F0302020204030204" pitchFamily="34" charset="0"/>
              </a:rPr>
              <a:t>Masic, I. (2014) Plagiarism in scientific research and publications and how to prevent, </a:t>
            </a:r>
            <a:r>
              <a:rPr lang="en-GB" sz="1800" i="1" dirty="0">
                <a:effectLst/>
                <a:latin typeface="Arial" panose="020B0604020202020204" pitchFamily="34" charset="0"/>
                <a:ea typeface="Calibri Light" panose="020F0302020204030204" pitchFamily="34" charset="0"/>
              </a:rPr>
              <a:t>Materia Socio-medica</a:t>
            </a:r>
            <a:r>
              <a:rPr lang="en-GB" sz="1800" dirty="0">
                <a:effectLst/>
                <a:latin typeface="Arial" panose="020B0604020202020204" pitchFamily="34" charset="0"/>
                <a:ea typeface="Calibri Light" panose="020F0302020204030204" pitchFamily="34" charset="0"/>
              </a:rPr>
              <a:t>,26(2). p.141. Available at: https://doi.org/10.5455/msm.2014.26.141-146. (Accessed:16 May 2023).   </a:t>
            </a:r>
            <a:endParaRPr lang="en-GB" sz="1800" dirty="0">
              <a:effectLst/>
              <a:latin typeface="Calibri Light" panose="020F0302020204030204" pitchFamily="34" charset="0"/>
              <a:ea typeface="Calibri Light" panose="020F0302020204030204" pitchFamily="34" charset="0"/>
            </a:endParaRPr>
          </a:p>
          <a:p>
            <a:endParaRPr lang="en-GB" sz="1800" dirty="0">
              <a:effectLst/>
              <a:latin typeface="Calibri Light" panose="020F0302020204030204" pitchFamily="34" charset="0"/>
              <a:ea typeface="Calibri Light" panose="020F0302020204030204" pitchFamily="34" charset="0"/>
            </a:endParaRPr>
          </a:p>
          <a:p>
            <a:endParaRPr lang="en-GB" sz="1800" dirty="0">
              <a:effectLst/>
              <a:latin typeface="Calibri Light" panose="020F0302020204030204" pitchFamily="34" charset="0"/>
              <a:ea typeface="Calibri Light" panose="020F0302020204030204" pitchFamily="34" charset="0"/>
            </a:endParaRPr>
          </a:p>
          <a:p>
            <a:endParaRPr lang="en-GB" dirty="0"/>
          </a:p>
        </p:txBody>
      </p:sp>
    </p:spTree>
    <p:extLst>
      <p:ext uri="{BB962C8B-B14F-4D97-AF65-F5344CB8AC3E}">
        <p14:creationId xmlns:p14="http://schemas.microsoft.com/office/powerpoint/2010/main" val="2066547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21608</TotalTime>
  <Words>2700</Words>
  <Application>Microsoft Office PowerPoint</Application>
  <PresentationFormat>Widescreen</PresentationFormat>
  <Paragraphs>122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 </vt:lpstr>
      <vt:lpstr>Introduction </vt:lpstr>
      <vt:lpstr>Background</vt:lpstr>
      <vt:lpstr>Method</vt:lpstr>
      <vt:lpstr>Method</vt:lpstr>
      <vt:lpstr>Results</vt:lpstr>
      <vt:lpstr>Results</vt:lpstr>
      <vt:lpstr>Discussion</vt:lpstr>
      <vt:lpstr>Discussion</vt:lpstr>
      <vt:lpstr>Recommendation</vt:lpstr>
      <vt:lpstr>Conclusion</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Eleonora Krupic (2008937)</dc:creator>
  <cp:lastModifiedBy>Eleonora Krupic (2008937)</cp:lastModifiedBy>
  <cp:revision>58</cp:revision>
  <dcterms:created xsi:type="dcterms:W3CDTF">2023-08-28T12:47:36Z</dcterms:created>
  <dcterms:modified xsi:type="dcterms:W3CDTF">2023-09-12T20:36:03Z</dcterms:modified>
</cp:coreProperties>
</file>