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920" r:id="rId1"/>
  </p:sldMasterIdLst>
  <p:notesMasterIdLst>
    <p:notesMasterId r:id="rId50"/>
  </p:notesMasterIdLst>
  <p:handoutMasterIdLst>
    <p:handoutMasterId r:id="rId51"/>
  </p:handoutMasterIdLst>
  <p:sldIdLst>
    <p:sldId id="271" r:id="rId2"/>
    <p:sldId id="372" r:id="rId3"/>
    <p:sldId id="274" r:id="rId4"/>
    <p:sldId id="440" r:id="rId5"/>
    <p:sldId id="443" r:id="rId6"/>
    <p:sldId id="444" r:id="rId7"/>
    <p:sldId id="445" r:id="rId8"/>
    <p:sldId id="449" r:id="rId9"/>
    <p:sldId id="446" r:id="rId10"/>
    <p:sldId id="447" r:id="rId11"/>
    <p:sldId id="450" r:id="rId12"/>
    <p:sldId id="417" r:id="rId13"/>
    <p:sldId id="418" r:id="rId14"/>
    <p:sldId id="419" r:id="rId15"/>
    <p:sldId id="420" r:id="rId16"/>
    <p:sldId id="421" r:id="rId17"/>
    <p:sldId id="389" r:id="rId18"/>
    <p:sldId id="438" r:id="rId19"/>
    <p:sldId id="394" r:id="rId20"/>
    <p:sldId id="441" r:id="rId21"/>
    <p:sldId id="442" r:id="rId22"/>
    <p:sldId id="422" r:id="rId23"/>
    <p:sldId id="375" r:id="rId24"/>
    <p:sldId id="423" r:id="rId25"/>
    <p:sldId id="448" r:id="rId26"/>
    <p:sldId id="424" r:id="rId27"/>
    <p:sldId id="425" r:id="rId28"/>
    <p:sldId id="426" r:id="rId29"/>
    <p:sldId id="427" r:id="rId30"/>
    <p:sldId id="428" r:id="rId31"/>
    <p:sldId id="429" r:id="rId32"/>
    <p:sldId id="430" r:id="rId33"/>
    <p:sldId id="431" r:id="rId34"/>
    <p:sldId id="434" r:id="rId35"/>
    <p:sldId id="435" r:id="rId36"/>
    <p:sldId id="436" r:id="rId37"/>
    <p:sldId id="437" r:id="rId38"/>
    <p:sldId id="403" r:id="rId39"/>
    <p:sldId id="410" r:id="rId40"/>
    <p:sldId id="411" r:id="rId41"/>
    <p:sldId id="409" r:id="rId42"/>
    <p:sldId id="416" r:id="rId43"/>
    <p:sldId id="408" r:id="rId44"/>
    <p:sldId id="402" r:id="rId45"/>
    <p:sldId id="404" r:id="rId46"/>
    <p:sldId id="414" r:id="rId47"/>
    <p:sldId id="415" r:id="rId48"/>
    <p:sldId id="373" r:id="rId4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9A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7" d="100"/>
          <a:sy n="67" d="100"/>
        </p:scale>
        <p:origin x="90" y="8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handoutMaster" Target="handoutMasters/handoutMaster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5A452-7B8F-974B-9386-5F8ECE4F23FC}" type="datetimeFigureOut">
              <a:rPr lang="en-US" smtClean="0"/>
              <a:t>1/30/2018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D4B48-477E-FF48-85DE-02662FD13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770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355314-E129-124A-A0CB-BEA5D6B98D42}" type="datetimeFigureOut">
              <a:rPr lang="en-US" smtClean="0"/>
              <a:t>1/30/2018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1A1FE-138B-DE4E-8B87-77DD91E75F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3864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2DFAEB0-2827-2446-8892-4241758DB83E}" type="slidenum">
              <a:rPr lang="es-ES_tradnl" sz="1200"/>
              <a:pPr/>
              <a:t>17</a:t>
            </a:fld>
            <a:endParaRPr lang="es-ES_tradnl" sz="120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s-ES_tradnl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19154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5067583-ED47-A045-B8BD-B8EE98909945}" type="slidenum">
              <a:rPr lang="en-US" sz="1200"/>
              <a:pPr/>
              <a:t>19</a:t>
            </a:fld>
            <a:endParaRPr lang="en-US" sz="120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55650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6AE5E3D-4C40-A845-9C13-9702DBF7A61D}" type="slidenum">
              <a:rPr lang="en-US" sz="1200"/>
              <a:pPr/>
              <a:t>43</a:t>
            </a:fld>
            <a:endParaRPr lang="en-US" sz="1200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138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1D06E36-E561-E446-9380-3F3961EBF3CA}" type="datetime1">
              <a:rPr lang="en-US" smtClean="0"/>
              <a:t>1/30/2018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999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D1BF-A6BD-DC4C-9FB7-D9C1C506ABDC}" type="datetime1">
              <a:rPr lang="en-US" smtClean="0"/>
              <a:t>1/30/2018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978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A8F90-4493-314E-A9BB-D0449290B21F}" type="datetime1">
              <a:rPr lang="en-US" smtClean="0"/>
              <a:t>1/30/2018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030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114B-8E42-2C40-AF30-5BC3DD6F097A}" type="datetime1">
              <a:rPr lang="en-US" smtClean="0"/>
              <a:t>1/30/2018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798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FF011-5BFD-0A4B-80B3-D7750A627959}" type="datetime1">
              <a:rPr lang="en-US" smtClean="0"/>
              <a:t>1/30/2018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750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04D71-DCB8-6747-92C6-F49E70174BA0}" type="datetime1">
              <a:rPr lang="en-US" smtClean="0"/>
              <a:t>1/30/2018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267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8BE1-99E1-2549-B907-80812BD3112D}" type="datetime1">
              <a:rPr lang="en-US" smtClean="0"/>
              <a:t>1/30/2018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071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4074-4C7E-8A47-A0C1-F946432FBFB7}" type="datetime1">
              <a:rPr lang="en-US" smtClean="0"/>
              <a:t>1/30/2018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034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70440-2CA6-5E4F-B538-AB0F35A25280}" type="datetime1">
              <a:rPr lang="en-US" smtClean="0"/>
              <a:t>1/30/2018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992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7D1C6-CF00-D04E-85F8-080412866DFC}" type="datetime1">
              <a:rPr lang="en-US" smtClean="0"/>
              <a:t>1/30/2018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663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2225-19BC-3B49-94AA-A40AF14C9164}" type="datetime1">
              <a:rPr lang="en-US" smtClean="0"/>
              <a:t>1/30/2018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69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466110-EBE7-6645-B729-30C991689E18}" type="datetime1">
              <a:rPr lang="en-US" smtClean="0"/>
              <a:t>1/30/2018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32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21" r:id="rId1"/>
    <p:sldLayoutId id="2147484922" r:id="rId2"/>
    <p:sldLayoutId id="2147484923" r:id="rId3"/>
    <p:sldLayoutId id="2147484924" r:id="rId4"/>
    <p:sldLayoutId id="2147484925" r:id="rId5"/>
    <p:sldLayoutId id="2147484926" r:id="rId6"/>
    <p:sldLayoutId id="2147484927" r:id="rId7"/>
    <p:sldLayoutId id="2147484928" r:id="rId8"/>
    <p:sldLayoutId id="2147484929" r:id="rId9"/>
    <p:sldLayoutId id="2147484930" r:id="rId10"/>
    <p:sldLayoutId id="21474849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2290354"/>
            <a:ext cx="7772400" cy="1338185"/>
          </a:xfrm>
        </p:spPr>
        <p:txBody>
          <a:bodyPr/>
          <a:lstStyle/>
          <a:p>
            <a:r>
              <a:rPr lang="en-US" i="1" dirty="0" smtClean="0">
                <a:solidFill>
                  <a:schemeClr val="bg1"/>
                </a:solidFill>
              </a:rPr>
              <a:t>Leagues </a:t>
            </a:r>
            <a:endParaRPr lang="en-US" i="1" dirty="0">
              <a:solidFill>
                <a:schemeClr val="bg1"/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3881846"/>
            <a:ext cx="6400800" cy="1219200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951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Link to Chapters 1 &amp; 2</a:t>
            </a:r>
            <a:endParaRPr lang="en-CA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8675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Informed quality </a:t>
            </a:r>
            <a:r>
              <a:rPr lang="en-US" dirty="0" smtClean="0"/>
              <a:t>decisions</a:t>
            </a:r>
            <a:r>
              <a:rPr lang="en-US" dirty="0"/>
              <a:t>…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…</a:t>
            </a:r>
            <a:r>
              <a:rPr lang="en-US" dirty="0" smtClean="0"/>
              <a:t>require </a:t>
            </a:r>
            <a:r>
              <a:rPr lang="en-US" dirty="0"/>
              <a:t>deep understanding of your </a:t>
            </a:r>
            <a:r>
              <a:rPr lang="en-US" dirty="0" smtClean="0"/>
              <a:t>environment and…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…a key stakeholder to understand is the league.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662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Leagues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826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800" dirty="0" smtClean="0"/>
              <a:t>Leagues Play a Central Role in Professional Sport Today</a:t>
            </a:r>
            <a:endParaRPr lang="en-US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The average estimated value of a National Football League (NFL) franchise has grown from </a:t>
            </a:r>
            <a:r>
              <a:rPr lang="en-US" dirty="0" smtClean="0"/>
              <a:t>US $</a:t>
            </a:r>
            <a:r>
              <a:rPr lang="en-US" dirty="0"/>
              <a:t>288 million in 1999 to over </a:t>
            </a:r>
            <a:r>
              <a:rPr lang="en-US" dirty="0" smtClean="0"/>
              <a:t>US $</a:t>
            </a:r>
            <a:r>
              <a:rPr lang="en-US" dirty="0"/>
              <a:t>1.2 billion in 2014 (Forbes, 2014</a:t>
            </a:r>
            <a:r>
              <a:rPr lang="en-US" dirty="0" smtClean="0"/>
              <a:t>).</a:t>
            </a:r>
            <a:endParaRPr lang="en-US" dirty="0"/>
          </a:p>
          <a:p>
            <a:r>
              <a:rPr lang="en-US" dirty="0"/>
              <a:t>The National Hockey League (NHL) saw a season-long strike in 2004-2005 that cost it a full season and redefined many aspects of the way the league is </a:t>
            </a:r>
            <a:r>
              <a:rPr lang="en-US" dirty="0" smtClean="0"/>
              <a:t>run.</a:t>
            </a:r>
            <a:endParaRPr lang="en-US" dirty="0"/>
          </a:p>
          <a:p>
            <a:r>
              <a:rPr lang="en-US" dirty="0"/>
              <a:t>Since Carson Yeung’s purchase of Birmingham in October, 50% of EPL’s 20 clubs are now </a:t>
            </a:r>
            <a:r>
              <a:rPr lang="en-US" dirty="0" smtClean="0"/>
              <a:t>foreign-owned. </a:t>
            </a:r>
            <a:endParaRPr lang="en-US" dirty="0"/>
          </a:p>
          <a:p>
            <a:r>
              <a:rPr lang="en-US" dirty="0"/>
              <a:t>Large-scale professional leagues are emerging in new </a:t>
            </a:r>
            <a:r>
              <a:rPr lang="en-US" dirty="0" smtClean="0"/>
              <a:t>markets, </a:t>
            </a:r>
            <a:r>
              <a:rPr lang="en-US" dirty="0"/>
              <a:t>such as the </a:t>
            </a:r>
            <a:r>
              <a:rPr lang="en-US" dirty="0" err="1"/>
              <a:t>Kontinental</a:t>
            </a:r>
            <a:r>
              <a:rPr lang="en-US" dirty="0"/>
              <a:t> Hockey League (KHL) in Russia and the Indian Premier League (IPL) </a:t>
            </a:r>
            <a:r>
              <a:rPr lang="en-US" dirty="0" smtClean="0"/>
              <a:t>which both </a:t>
            </a:r>
            <a:r>
              <a:rPr lang="en-US" dirty="0"/>
              <a:t>began play in 2008.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218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Professional Sport League Examples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77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0714" y="144961"/>
            <a:ext cx="6236850" cy="5559153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94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North American versus European Leagues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839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League Comparisons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Multiple team sports have sizeable revenue in North America versus one sport (soccer/football) being dominant in Europe</a:t>
            </a:r>
          </a:p>
          <a:p>
            <a:r>
              <a:rPr lang="en-US" dirty="0" smtClean="0"/>
              <a:t>Sporting leagues in North America are “closed” versus relegation being a central feature of European soccer/football leagues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45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069" y="751223"/>
            <a:ext cx="8422509" cy="56991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48786"/>
            <a:ext cx="9144000" cy="1047523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2400" dirty="0" smtClean="0"/>
              <a:t>Revenue and Its Growth in Four Major Professional Team Sports in North America</a:t>
            </a:r>
            <a:endParaRPr lang="en-US" sz="24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07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675" y="948815"/>
            <a:ext cx="7776210" cy="586422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0" y="-13094"/>
            <a:ext cx="9144000" cy="1047523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2400" dirty="0" smtClean="0"/>
              <a:t>Revenue and Its Growth in Five Major </a:t>
            </a:r>
          </a:p>
          <a:p>
            <a:pPr>
              <a:lnSpc>
                <a:spcPct val="100000"/>
              </a:lnSpc>
            </a:pPr>
            <a:r>
              <a:rPr lang="en-US" sz="2400" dirty="0" smtClean="0"/>
              <a:t>European Soccer/Football Leagues</a:t>
            </a:r>
            <a:endParaRPr lang="en-US" sz="24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52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Task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Research Deloitte Football Money League: </a:t>
            </a:r>
          </a:p>
          <a:p>
            <a:pPr lvl="1"/>
            <a:r>
              <a:rPr lang="en-GB" dirty="0" smtClean="0"/>
              <a:t>Research years 2006 – 2018 </a:t>
            </a:r>
          </a:p>
          <a:p>
            <a:pPr lvl="2"/>
            <a:r>
              <a:rPr lang="en-GB" dirty="0" smtClean="0"/>
              <a:t>Present (as a group) your findings </a:t>
            </a:r>
          </a:p>
          <a:p>
            <a:pPr lvl="2"/>
            <a:endParaRPr lang="en-GB" dirty="0"/>
          </a:p>
          <a:p>
            <a:pPr lvl="2"/>
            <a:r>
              <a:rPr lang="en-GB" dirty="0" smtClean="0"/>
              <a:t>Provide figures and suggested reasons for the increase or decrease in revenue. </a:t>
            </a:r>
          </a:p>
          <a:p>
            <a:pPr lvl="2"/>
            <a:endParaRPr lang="en-GB" dirty="0"/>
          </a:p>
          <a:p>
            <a:r>
              <a:rPr lang="en-GB" dirty="0"/>
              <a:t>https://www2.deloitte.com/uk/en/pages/sports-business-group/articles/deloitte-football-money-league.html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56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Why is a League Structure Important?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915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Case of Boxing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 smtClean="0"/>
              <a:t>Due to its lack of a strong unifying league structure (see Box 3.1), boxing is comprised of:</a:t>
            </a:r>
          </a:p>
          <a:p>
            <a:r>
              <a:rPr lang="en-US" dirty="0" smtClean="0"/>
              <a:t>Multiple sanctioning bodies and world championships as well as different rules, regulations, judging criteria/standards, control of match fixing, and non-standardized weight classes. </a:t>
            </a:r>
          </a:p>
          <a:p>
            <a:r>
              <a:rPr lang="en-US" dirty="0" smtClean="0"/>
              <a:t>Powerful </a:t>
            </a:r>
            <a:r>
              <a:rPr lang="en-US" dirty="0"/>
              <a:t>promoters </a:t>
            </a:r>
            <a:r>
              <a:rPr lang="en-US" dirty="0" smtClean="0"/>
              <a:t>with influence over fighters, federations, and the sport. Athletes in particular are often taken advantage of.</a:t>
            </a:r>
            <a:endParaRPr lang="en-US" dirty="0"/>
          </a:p>
          <a:p>
            <a:r>
              <a:rPr lang="en-US" dirty="0" smtClean="0"/>
              <a:t>Differing regulations and regulatory bodies by country or by state/province. This includes regulations on testing </a:t>
            </a:r>
            <a:r>
              <a:rPr lang="en-US" dirty="0"/>
              <a:t>for “banned substances” and what </a:t>
            </a:r>
            <a:r>
              <a:rPr lang="en-US" dirty="0" smtClean="0"/>
              <a:t>is permissible for </a:t>
            </a:r>
            <a:r>
              <a:rPr lang="en-US" dirty="0"/>
              <a:t>in-ring fighting rules. These differences can enable promoters to “shop-around/search for the lowest regulatory rules” to the detriment of boxers and other stakeholders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50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The Sporting League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6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Role of the League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The league is the main organizing body of professional sport. </a:t>
            </a:r>
            <a:endParaRPr lang="en-US" dirty="0" smtClean="0"/>
          </a:p>
          <a:p>
            <a:r>
              <a:rPr lang="en-US" dirty="0" smtClean="0"/>
              <a:t>It regulates:</a:t>
            </a:r>
          </a:p>
          <a:p>
            <a:pPr lvl="1"/>
            <a:r>
              <a:rPr lang="en-US" dirty="0"/>
              <a:t>C</a:t>
            </a:r>
            <a:r>
              <a:rPr lang="en-US" dirty="0" smtClean="0"/>
              <a:t>ompetition </a:t>
            </a:r>
            <a:r>
              <a:rPr lang="en-US" dirty="0"/>
              <a:t>comprising multiple </a:t>
            </a:r>
            <a:r>
              <a:rPr lang="en-US" dirty="0" smtClean="0"/>
              <a:t>clubs (teams) such as basketball, or</a:t>
            </a:r>
          </a:p>
          <a:p>
            <a:pPr lvl="1"/>
            <a:r>
              <a:rPr lang="en-US" dirty="0" smtClean="0"/>
              <a:t>Competition </a:t>
            </a:r>
            <a:r>
              <a:rPr lang="en-US" dirty="0"/>
              <a:t>comprising athletes </a:t>
            </a:r>
            <a:r>
              <a:rPr lang="en-US" dirty="0" smtClean="0"/>
              <a:t>(individuals), such as triathlon</a:t>
            </a:r>
          </a:p>
          <a:p>
            <a:r>
              <a:rPr lang="en-US" dirty="0" smtClean="0"/>
              <a:t>A team-sport league in a country often sits ‘under’ a global international federation. Examples </a:t>
            </a:r>
            <a:r>
              <a:rPr lang="en-US" dirty="0"/>
              <a:t>include FIFA (soccer), FIBA (basketball), ICC (cricket), and World Rugby (rugby). </a:t>
            </a:r>
            <a:endParaRPr lang="en-US" dirty="0" smtClean="0"/>
          </a:p>
          <a:p>
            <a:r>
              <a:rPr lang="en-US" dirty="0" smtClean="0"/>
              <a:t>Individual sports also operate in league structures, such as the PGA and LPGA (golf) and the ATP and WTA (tennis). Golf and tennis do not have a single dominant body over all of their tournaments, creating governance issues.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3554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League Dynamics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62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val 22"/>
          <p:cNvSpPr>
            <a:spLocks noChangeArrowheads="1"/>
          </p:cNvSpPr>
          <p:nvPr/>
        </p:nvSpPr>
        <p:spPr bwMode="auto">
          <a:xfrm>
            <a:off x="5562600" y="2209800"/>
            <a:ext cx="2514600" cy="2438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Georgia" charset="0"/>
            </a:endParaRPr>
          </a:p>
        </p:txBody>
      </p:sp>
      <p:sp>
        <p:nvSpPr>
          <p:cNvPr id="19458" name="Freeform 24"/>
          <p:cNvSpPr>
            <a:spLocks/>
          </p:cNvSpPr>
          <p:nvPr/>
        </p:nvSpPr>
        <p:spPr bwMode="auto">
          <a:xfrm>
            <a:off x="5105400" y="1828800"/>
            <a:ext cx="2819400" cy="3200400"/>
          </a:xfrm>
          <a:custGeom>
            <a:avLst/>
            <a:gdLst>
              <a:gd name="T0" fmla="*/ 2147483647 w 1776"/>
              <a:gd name="T1" fmla="*/ 2147483647 h 2016"/>
              <a:gd name="T2" fmla="*/ 2147483647 w 1776"/>
              <a:gd name="T3" fmla="*/ 2147483647 h 2016"/>
              <a:gd name="T4" fmla="*/ 2147483647 w 1776"/>
              <a:gd name="T5" fmla="*/ 0 h 2016"/>
              <a:gd name="T6" fmla="*/ 0 w 1776"/>
              <a:gd name="T7" fmla="*/ 2147483647 h 2016"/>
              <a:gd name="T8" fmla="*/ 2147483647 w 1776"/>
              <a:gd name="T9" fmla="*/ 2147483647 h 2016"/>
              <a:gd name="T10" fmla="*/ 2147483647 w 1776"/>
              <a:gd name="T11" fmla="*/ 2147483647 h 2016"/>
              <a:gd name="T12" fmla="*/ 2147483647 w 1776"/>
              <a:gd name="T13" fmla="*/ 2147483647 h 201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776"/>
              <a:gd name="T22" fmla="*/ 0 h 2016"/>
              <a:gd name="T23" fmla="*/ 1776 w 1776"/>
              <a:gd name="T24" fmla="*/ 2016 h 201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776" h="2016">
                <a:moveTo>
                  <a:pt x="1056" y="1008"/>
                </a:moveTo>
                <a:lnTo>
                  <a:pt x="1776" y="480"/>
                </a:lnTo>
                <a:lnTo>
                  <a:pt x="1056" y="0"/>
                </a:lnTo>
                <a:lnTo>
                  <a:pt x="0" y="864"/>
                </a:lnTo>
                <a:lnTo>
                  <a:pt x="432" y="2016"/>
                </a:lnTo>
                <a:lnTo>
                  <a:pt x="1536" y="1680"/>
                </a:lnTo>
                <a:lnTo>
                  <a:pt x="1056" y="1008"/>
                </a:lnTo>
                <a:close/>
              </a:path>
            </a:pathLst>
          </a:cu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5" name="Oval 7"/>
          <p:cNvSpPr>
            <a:spLocks noChangeArrowheads="1"/>
          </p:cNvSpPr>
          <p:nvPr/>
        </p:nvSpPr>
        <p:spPr bwMode="auto">
          <a:xfrm>
            <a:off x="1162050" y="2209800"/>
            <a:ext cx="2438400" cy="2438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3200400" y="457200"/>
            <a:ext cx="25733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3600">
                <a:latin typeface="Georgia" charset="0"/>
              </a:rPr>
              <a:t>Coopetition</a:t>
            </a:r>
          </a:p>
        </p:txBody>
      </p:sp>
      <p:sp>
        <p:nvSpPr>
          <p:cNvPr id="19461" name="Oval 6"/>
          <p:cNvSpPr>
            <a:spLocks noChangeArrowheads="1"/>
          </p:cNvSpPr>
          <p:nvPr/>
        </p:nvSpPr>
        <p:spPr bwMode="auto">
          <a:xfrm>
            <a:off x="1828800" y="2895600"/>
            <a:ext cx="1104900" cy="10668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Georgia" charset="0"/>
            </a:endParaRPr>
          </a:p>
        </p:txBody>
      </p:sp>
      <p:sp>
        <p:nvSpPr>
          <p:cNvPr id="19462" name="AutoShape 8"/>
          <p:cNvSpPr>
            <a:spLocks noChangeArrowheads="1"/>
          </p:cNvSpPr>
          <p:nvPr/>
        </p:nvSpPr>
        <p:spPr bwMode="auto">
          <a:xfrm>
            <a:off x="1162050" y="3276600"/>
            <a:ext cx="609600" cy="304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Georgia" charset="0"/>
            </a:endParaRPr>
          </a:p>
        </p:txBody>
      </p:sp>
      <p:sp>
        <p:nvSpPr>
          <p:cNvPr id="19463" name="AutoShape 9"/>
          <p:cNvSpPr>
            <a:spLocks noChangeArrowheads="1"/>
          </p:cNvSpPr>
          <p:nvPr/>
        </p:nvSpPr>
        <p:spPr bwMode="auto">
          <a:xfrm rot="2749705">
            <a:off x="1466850" y="2590800"/>
            <a:ext cx="609600" cy="304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Georgia" charset="0"/>
            </a:endParaRPr>
          </a:p>
        </p:txBody>
      </p:sp>
      <p:sp>
        <p:nvSpPr>
          <p:cNvPr id="19464" name="AutoShape 10"/>
          <p:cNvSpPr>
            <a:spLocks noChangeArrowheads="1"/>
          </p:cNvSpPr>
          <p:nvPr/>
        </p:nvSpPr>
        <p:spPr bwMode="auto">
          <a:xfrm rot="18850295" flipH="1">
            <a:off x="2762250" y="2667000"/>
            <a:ext cx="609600" cy="304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Georgia" charset="0"/>
            </a:endParaRPr>
          </a:p>
        </p:txBody>
      </p:sp>
      <p:sp>
        <p:nvSpPr>
          <p:cNvPr id="19465" name="AutoShape 11"/>
          <p:cNvSpPr>
            <a:spLocks noChangeArrowheads="1"/>
          </p:cNvSpPr>
          <p:nvPr/>
        </p:nvSpPr>
        <p:spPr bwMode="auto">
          <a:xfrm flipH="1">
            <a:off x="2990850" y="3276600"/>
            <a:ext cx="609600" cy="304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Georgia" charset="0"/>
            </a:endParaRPr>
          </a:p>
        </p:txBody>
      </p:sp>
      <p:sp>
        <p:nvSpPr>
          <p:cNvPr id="19466" name="AutoShape 12"/>
          <p:cNvSpPr>
            <a:spLocks noChangeArrowheads="1"/>
          </p:cNvSpPr>
          <p:nvPr/>
        </p:nvSpPr>
        <p:spPr bwMode="auto">
          <a:xfrm rot="2749705" flipH="1" flipV="1">
            <a:off x="2686050" y="3962400"/>
            <a:ext cx="609600" cy="304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Georgia" charset="0"/>
            </a:endParaRPr>
          </a:p>
        </p:txBody>
      </p:sp>
      <p:sp>
        <p:nvSpPr>
          <p:cNvPr id="19467" name="AutoShape 13"/>
          <p:cNvSpPr>
            <a:spLocks noChangeArrowheads="1"/>
          </p:cNvSpPr>
          <p:nvPr/>
        </p:nvSpPr>
        <p:spPr bwMode="auto">
          <a:xfrm rot="18850295" flipV="1">
            <a:off x="1466850" y="3962400"/>
            <a:ext cx="609600" cy="304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Georgia" charset="0"/>
            </a:endParaRPr>
          </a:p>
        </p:txBody>
      </p:sp>
      <p:sp>
        <p:nvSpPr>
          <p:cNvPr id="19468" name="AutoShape 14"/>
          <p:cNvSpPr>
            <a:spLocks noChangeArrowheads="1"/>
          </p:cNvSpPr>
          <p:nvPr/>
        </p:nvSpPr>
        <p:spPr bwMode="auto">
          <a:xfrm rot="5400000">
            <a:off x="2076450" y="2362200"/>
            <a:ext cx="609600" cy="304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Georgia" charset="0"/>
            </a:endParaRPr>
          </a:p>
        </p:txBody>
      </p:sp>
      <p:sp>
        <p:nvSpPr>
          <p:cNvPr id="19469" name="AutoShape 16"/>
          <p:cNvSpPr>
            <a:spLocks noChangeArrowheads="1"/>
          </p:cNvSpPr>
          <p:nvPr/>
        </p:nvSpPr>
        <p:spPr bwMode="auto">
          <a:xfrm rot="16200000" flipV="1">
            <a:off x="2076450" y="4191000"/>
            <a:ext cx="609600" cy="304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Georgia" charset="0"/>
            </a:endParaRPr>
          </a:p>
        </p:txBody>
      </p:sp>
      <p:sp>
        <p:nvSpPr>
          <p:cNvPr id="19470" name="Text Box 17"/>
          <p:cNvSpPr txBox="1">
            <a:spLocks noChangeArrowheads="1"/>
          </p:cNvSpPr>
          <p:nvPr/>
        </p:nvSpPr>
        <p:spPr bwMode="auto">
          <a:xfrm>
            <a:off x="1295400" y="1676400"/>
            <a:ext cx="22129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>
                <a:latin typeface="Georgia" charset="0"/>
              </a:rPr>
              <a:t>Value creation</a:t>
            </a:r>
          </a:p>
        </p:txBody>
      </p:sp>
      <p:sp>
        <p:nvSpPr>
          <p:cNvPr id="2066" name="PubPieSlice"/>
          <p:cNvSpPr>
            <a:spLocks noEditPoints="1" noChangeArrowheads="1"/>
          </p:cNvSpPr>
          <p:nvPr/>
        </p:nvSpPr>
        <p:spPr bwMode="auto">
          <a:xfrm rot="3125146">
            <a:off x="5181600" y="2209800"/>
            <a:ext cx="2514600" cy="2438400"/>
          </a:xfrm>
          <a:custGeom>
            <a:avLst/>
            <a:gdLst>
              <a:gd name="G0" fmla="+- 0 0 0"/>
              <a:gd name="G1" fmla="sin 10800 17694720"/>
              <a:gd name="G2" fmla="cos 10800 17694720"/>
              <a:gd name="G3" fmla="sin 10800 0"/>
              <a:gd name="G4" fmla="cos 10800 0"/>
              <a:gd name="G5" fmla="+- G1 10800 0"/>
              <a:gd name="G6" fmla="+- G2 10800 0"/>
              <a:gd name="G7" fmla="+- G3 10800 0"/>
              <a:gd name="G8" fmla="+- G4 10800 0"/>
              <a:gd name="G9" fmla="+- 10800 0 0"/>
              <a:gd name="T0" fmla="*/ 10799 w 21600"/>
              <a:gd name="T1" fmla="*/ 0 h 21600"/>
              <a:gd name="T2" fmla="*/ 10800 w 21600"/>
              <a:gd name="T3" fmla="*/ 10800 h 21600"/>
              <a:gd name="T4" fmla="*/ 21600 w 21600"/>
              <a:gd name="T5" fmla="*/ 10800 h 21600"/>
              <a:gd name="T6" fmla="*/ 3163 w 21600"/>
              <a:gd name="T7" fmla="*/ 3163 h 21600"/>
              <a:gd name="T8" fmla="*/ 18437 w 21600"/>
              <a:gd name="T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T6" t="T7" r="T8" b="T9"/>
            <a:pathLst>
              <a:path w="21600" h="21600">
                <a:moveTo>
                  <a:pt x="10799" y="0"/>
                </a:moveTo>
                <a:cubicBezTo>
                  <a:pt x="4834" y="0"/>
                  <a:pt x="0" y="4835"/>
                  <a:pt x="0" y="10799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lnTo>
                  <a:pt x="10800" y="10800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472" name="Line 26"/>
          <p:cNvSpPr>
            <a:spLocks noChangeShapeType="1"/>
          </p:cNvSpPr>
          <p:nvPr/>
        </p:nvSpPr>
        <p:spPr bwMode="auto">
          <a:xfrm flipV="1">
            <a:off x="6781800" y="2667000"/>
            <a:ext cx="106680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9473" name="Line 27"/>
          <p:cNvSpPr>
            <a:spLocks noChangeShapeType="1"/>
          </p:cNvSpPr>
          <p:nvPr/>
        </p:nvSpPr>
        <p:spPr bwMode="auto">
          <a:xfrm>
            <a:off x="6781800" y="3429000"/>
            <a:ext cx="762000" cy="1066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9474" name="Text Box 28"/>
          <p:cNvSpPr txBox="1">
            <a:spLocks noChangeArrowheads="1"/>
          </p:cNvSpPr>
          <p:nvPr/>
        </p:nvSpPr>
        <p:spPr bwMode="auto">
          <a:xfrm>
            <a:off x="5410200" y="1676400"/>
            <a:ext cx="292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>
                <a:latin typeface="Georgia" charset="0"/>
              </a:rPr>
              <a:t>Value appropriation</a:t>
            </a:r>
          </a:p>
        </p:txBody>
      </p:sp>
      <p:sp>
        <p:nvSpPr>
          <p:cNvPr id="19475" name="Text Box 29"/>
          <p:cNvSpPr txBox="1">
            <a:spLocks noChangeArrowheads="1"/>
          </p:cNvSpPr>
          <p:nvPr/>
        </p:nvSpPr>
        <p:spPr bwMode="auto">
          <a:xfrm>
            <a:off x="1371600" y="4953000"/>
            <a:ext cx="23320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>
                <a:latin typeface="Georgia" charset="0"/>
              </a:rPr>
              <a:t>Enlarge the pie</a:t>
            </a:r>
          </a:p>
        </p:txBody>
      </p:sp>
      <p:sp>
        <p:nvSpPr>
          <p:cNvPr id="19476" name="Text Box 30"/>
          <p:cNvSpPr txBox="1">
            <a:spLocks noChangeArrowheads="1"/>
          </p:cNvSpPr>
          <p:nvPr/>
        </p:nvSpPr>
        <p:spPr bwMode="auto">
          <a:xfrm>
            <a:off x="5562600" y="4953000"/>
            <a:ext cx="21526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>
                <a:latin typeface="Georgia" charset="0"/>
              </a:rPr>
              <a:t>Divide the pie</a:t>
            </a:r>
          </a:p>
        </p:txBody>
      </p:sp>
      <p:sp>
        <p:nvSpPr>
          <p:cNvPr id="19477" name="AutoShape 31"/>
          <p:cNvSpPr>
            <a:spLocks noChangeArrowheads="1"/>
          </p:cNvSpPr>
          <p:nvPr/>
        </p:nvSpPr>
        <p:spPr bwMode="auto">
          <a:xfrm>
            <a:off x="3886200" y="3505200"/>
            <a:ext cx="1219200" cy="762000"/>
          </a:xfrm>
          <a:prstGeom prst="curvedUpArrow">
            <a:avLst>
              <a:gd name="adj1" fmla="val 32000"/>
              <a:gd name="adj2" fmla="val 64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Georgia" charset="0"/>
            </a:endParaRPr>
          </a:p>
        </p:txBody>
      </p:sp>
      <p:sp>
        <p:nvSpPr>
          <p:cNvPr id="19478" name="AutoShape 32"/>
          <p:cNvSpPr>
            <a:spLocks noChangeArrowheads="1"/>
          </p:cNvSpPr>
          <p:nvPr/>
        </p:nvSpPr>
        <p:spPr bwMode="auto">
          <a:xfrm flipH="1" flipV="1">
            <a:off x="3733800" y="2438400"/>
            <a:ext cx="1219200" cy="762000"/>
          </a:xfrm>
          <a:prstGeom prst="curvedUpArrow">
            <a:avLst>
              <a:gd name="adj1" fmla="val 32000"/>
              <a:gd name="adj2" fmla="val 64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Georgia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120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League Management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Power Ambits</a:t>
            </a:r>
          </a:p>
          <a:p>
            <a:r>
              <a:rPr lang="en-US" sz="3200" dirty="0"/>
              <a:t>Value Accelerators</a:t>
            </a:r>
          </a:p>
          <a:p>
            <a:r>
              <a:rPr lang="en-US" sz="3200" dirty="0"/>
              <a:t>Competitive Balance</a:t>
            </a:r>
          </a:p>
          <a:p>
            <a:r>
              <a:rPr lang="en-US" sz="3200" dirty="0"/>
              <a:t>Globalization</a:t>
            </a:r>
          </a:p>
          <a:p>
            <a:r>
              <a:rPr lang="en-US" sz="3200" dirty="0"/>
              <a:t>Organization Objectives (Intent)</a:t>
            </a:r>
          </a:p>
          <a:p>
            <a:pPr marL="0" indent="0">
              <a:buNone/>
            </a:pPr>
            <a:endParaRPr lang="en-US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6104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0"/>
            <a:ext cx="8382000" cy="846138"/>
          </a:xfrm>
        </p:spPr>
        <p:txBody>
          <a:bodyPr/>
          <a:lstStyle/>
          <a:p>
            <a:r>
              <a:rPr lang="en-US" sz="3200">
                <a:latin typeface="Arial" charset="0"/>
                <a:ea typeface="ＭＳ Ｐゴシック" charset="0"/>
                <a:cs typeface="ＭＳ Ｐゴシック" charset="0"/>
              </a:rPr>
              <a:t>Leagues and Power Ambits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1066800"/>
          </a:xfrm>
          <a:ln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sz="2000" dirty="0" smtClean="0"/>
              <a:t>Key Dimensions</a:t>
            </a:r>
          </a:p>
          <a:p>
            <a:pPr lvl="1">
              <a:defRPr/>
            </a:pPr>
            <a:r>
              <a:rPr lang="en-US" sz="1800" dirty="0" smtClean="0"/>
              <a:t>League Power versus Mega-Club Power in League</a:t>
            </a:r>
          </a:p>
          <a:p>
            <a:pPr lvl="1">
              <a:defRPr/>
            </a:pPr>
            <a:r>
              <a:rPr lang="en-US" sz="1800" dirty="0" smtClean="0"/>
              <a:t>League Power versus Global Power (IF, other leagues, major events, etc.) </a:t>
            </a:r>
            <a:endParaRPr lang="en-US" sz="18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19</a:t>
            </a:fld>
            <a:endParaRPr lang="en-US"/>
          </a:p>
        </p:txBody>
      </p:sp>
      <p:graphicFrame>
        <p:nvGraphicFramePr>
          <p:cNvPr id="10" name="Group 62"/>
          <p:cNvGraphicFramePr>
            <a:graphicFrameLocks noGrp="1"/>
          </p:cNvGraphicFramePr>
          <p:nvPr/>
        </p:nvGraphicFramePr>
        <p:xfrm>
          <a:off x="2362200" y="2700338"/>
          <a:ext cx="4114800" cy="2633662"/>
        </p:xfrm>
        <a:graphic>
          <a:graphicData uri="http://schemas.openxmlformats.org/drawingml/2006/table">
            <a:tbl>
              <a:tblPr/>
              <a:tblGrid>
                <a:gridCol w="2009553"/>
                <a:gridCol w="2105247"/>
              </a:tblGrid>
              <a:tr h="131683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</a:pP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</a:pP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</a:pP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</a:pP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683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</a:pP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</a:pP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5613" name="TextBox 3"/>
          <p:cNvSpPr txBox="1">
            <a:spLocks noChangeArrowheads="1"/>
          </p:cNvSpPr>
          <p:nvPr/>
        </p:nvSpPr>
        <p:spPr bwMode="auto">
          <a:xfrm>
            <a:off x="1219200" y="2057400"/>
            <a:ext cx="64770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800"/>
              <a:t>	  </a:t>
            </a:r>
            <a:r>
              <a:rPr lang="en-US" sz="1800" i="1" u="sng"/>
              <a:t>League Power versus Mega-Club Power</a:t>
            </a:r>
          </a:p>
          <a:p>
            <a:r>
              <a:rPr lang="en-US" sz="1800"/>
              <a:t>	   LOW		           		HIGH</a:t>
            </a:r>
          </a:p>
        </p:txBody>
      </p:sp>
      <p:sp>
        <p:nvSpPr>
          <p:cNvPr id="25614" name="TextBox 4"/>
          <p:cNvSpPr txBox="1">
            <a:spLocks noChangeArrowheads="1"/>
          </p:cNvSpPr>
          <p:nvPr/>
        </p:nvSpPr>
        <p:spPr bwMode="auto">
          <a:xfrm rot="-5400000">
            <a:off x="-1497012" y="3919537"/>
            <a:ext cx="64770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US"/>
              <a:t>	</a:t>
            </a:r>
            <a:r>
              <a:rPr lang="en-US" sz="1600" i="1" u="sng"/>
              <a:t>League Power versus </a:t>
            </a:r>
          </a:p>
          <a:p>
            <a:pPr algn="ctr"/>
            <a:r>
              <a:rPr lang="en-US" sz="1600"/>
              <a:t>	</a:t>
            </a:r>
            <a:r>
              <a:rPr lang="en-US" sz="1600" i="1" u="sng"/>
              <a:t>Global Power</a:t>
            </a:r>
            <a:endParaRPr lang="en-US" i="1" u="sng"/>
          </a:p>
          <a:p>
            <a:pPr algn="ctr"/>
            <a:r>
              <a:rPr lang="en-US"/>
              <a:t>                </a:t>
            </a:r>
            <a:r>
              <a:rPr lang="en-US" sz="1800"/>
              <a:t>LOW          </a:t>
            </a:r>
            <a:r>
              <a:rPr lang="en-US"/>
              <a:t>	  </a:t>
            </a:r>
            <a:r>
              <a:rPr lang="en-US" sz="1800"/>
              <a:t>HIGH</a:t>
            </a:r>
            <a:endParaRPr lang="en-US"/>
          </a:p>
        </p:txBody>
      </p:sp>
      <p:sp>
        <p:nvSpPr>
          <p:cNvPr id="25616" name="TextBox 6"/>
          <p:cNvSpPr txBox="1">
            <a:spLocks noChangeArrowheads="1"/>
          </p:cNvSpPr>
          <p:nvPr/>
        </p:nvSpPr>
        <p:spPr bwMode="auto">
          <a:xfrm>
            <a:off x="2514600" y="4800600"/>
            <a:ext cx="9906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400"/>
              <a:t>La Liga</a:t>
            </a:r>
          </a:p>
        </p:txBody>
      </p:sp>
      <p:sp>
        <p:nvSpPr>
          <p:cNvPr id="25617" name="TextBox 7"/>
          <p:cNvSpPr txBox="1">
            <a:spLocks noChangeArrowheads="1"/>
          </p:cNvSpPr>
          <p:nvPr/>
        </p:nvSpPr>
        <p:spPr bwMode="auto">
          <a:xfrm>
            <a:off x="2590800" y="4572000"/>
            <a:ext cx="9906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400"/>
              <a:t>EPL</a:t>
            </a:r>
          </a:p>
        </p:txBody>
      </p:sp>
      <p:sp>
        <p:nvSpPr>
          <p:cNvPr id="25618" name="TextBox 8"/>
          <p:cNvSpPr txBox="1">
            <a:spLocks noChangeArrowheads="1"/>
          </p:cNvSpPr>
          <p:nvPr/>
        </p:nvSpPr>
        <p:spPr bwMode="auto">
          <a:xfrm>
            <a:off x="5181600" y="2819400"/>
            <a:ext cx="9906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400"/>
              <a:t>MLB</a:t>
            </a:r>
          </a:p>
        </p:txBody>
      </p:sp>
      <p:sp>
        <p:nvSpPr>
          <p:cNvPr id="25619" name="TextBox 10"/>
          <p:cNvSpPr txBox="1">
            <a:spLocks noChangeArrowheads="1"/>
          </p:cNvSpPr>
          <p:nvPr/>
        </p:nvSpPr>
        <p:spPr bwMode="auto">
          <a:xfrm>
            <a:off x="4572000" y="3733800"/>
            <a:ext cx="9906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400"/>
              <a:t>NHL</a:t>
            </a:r>
          </a:p>
        </p:txBody>
      </p:sp>
      <p:sp>
        <p:nvSpPr>
          <p:cNvPr id="25620" name="TextBox 11"/>
          <p:cNvSpPr txBox="1">
            <a:spLocks noChangeArrowheads="1"/>
          </p:cNvSpPr>
          <p:nvPr/>
        </p:nvSpPr>
        <p:spPr bwMode="auto">
          <a:xfrm>
            <a:off x="6019800" y="2667000"/>
            <a:ext cx="9906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400"/>
              <a:t>NFL</a:t>
            </a:r>
          </a:p>
        </p:txBody>
      </p:sp>
      <p:sp>
        <p:nvSpPr>
          <p:cNvPr id="25621" name="TextBox 12"/>
          <p:cNvSpPr txBox="1">
            <a:spLocks noChangeArrowheads="1"/>
          </p:cNvSpPr>
          <p:nvPr/>
        </p:nvSpPr>
        <p:spPr bwMode="auto">
          <a:xfrm>
            <a:off x="6096000" y="5029200"/>
            <a:ext cx="9906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400"/>
              <a:t>A1</a:t>
            </a:r>
          </a:p>
        </p:txBody>
      </p:sp>
      <p:sp>
        <p:nvSpPr>
          <p:cNvPr id="25622" name="TextBox 13"/>
          <p:cNvSpPr txBox="1">
            <a:spLocks noChangeArrowheads="1"/>
          </p:cNvSpPr>
          <p:nvPr/>
        </p:nvSpPr>
        <p:spPr bwMode="auto">
          <a:xfrm>
            <a:off x="4800600" y="5029200"/>
            <a:ext cx="9906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400"/>
              <a:t>MLS</a:t>
            </a:r>
          </a:p>
        </p:txBody>
      </p:sp>
      <p:sp>
        <p:nvSpPr>
          <p:cNvPr id="25623" name="TextBox 14"/>
          <p:cNvSpPr txBox="1">
            <a:spLocks noChangeArrowheads="1"/>
          </p:cNvSpPr>
          <p:nvPr/>
        </p:nvSpPr>
        <p:spPr bwMode="auto">
          <a:xfrm>
            <a:off x="5867400" y="4419600"/>
            <a:ext cx="9906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400"/>
              <a:t>IPL</a:t>
            </a:r>
          </a:p>
        </p:txBody>
      </p:sp>
      <p:sp>
        <p:nvSpPr>
          <p:cNvPr id="25624" name="TextBox 15"/>
          <p:cNvSpPr txBox="1">
            <a:spLocks noChangeArrowheads="1"/>
          </p:cNvSpPr>
          <p:nvPr/>
        </p:nvSpPr>
        <p:spPr bwMode="auto">
          <a:xfrm>
            <a:off x="4876800" y="3200400"/>
            <a:ext cx="9906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400"/>
              <a:t>NBA</a:t>
            </a:r>
          </a:p>
        </p:txBody>
      </p:sp>
    </p:spTree>
    <p:extLst>
      <p:ext uri="{BB962C8B-B14F-4D97-AF65-F5344CB8AC3E}">
        <p14:creationId xmlns:p14="http://schemas.microsoft.com/office/powerpoint/2010/main" val="74634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Competitive Balance (CB)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At season start level – hope to win championships regularly</a:t>
            </a:r>
          </a:p>
          <a:p>
            <a:r>
              <a:rPr lang="en-US" sz="2800" dirty="0" smtClean="0"/>
              <a:t>At playoff level – hope to make playoffs regularly</a:t>
            </a:r>
          </a:p>
          <a:p>
            <a:r>
              <a:rPr lang="en-US" sz="2800" dirty="0" smtClean="0"/>
              <a:t>At game level – hope to win that particular individual game</a:t>
            </a:r>
            <a:endParaRPr lang="en-US" sz="28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1411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-381000"/>
            <a:ext cx="8229600" cy="16002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/>
              <a:t>League Mechanisms to Promote Competitive Balance</a:t>
            </a:r>
            <a:endParaRPr lang="en-US" sz="36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21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199" y="975360"/>
            <a:ext cx="6238875" cy="48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4193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League Architectures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6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Team-Based Leagues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 smtClean="0"/>
              <a:t>These are leagues where the participants are teams.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Two high profile examples from Chapter 3 are :</a:t>
            </a:r>
            <a:endParaRPr lang="en-US" dirty="0"/>
          </a:p>
          <a:p>
            <a:r>
              <a:rPr lang="en-US" dirty="0"/>
              <a:t>*English Premier League (EPL). </a:t>
            </a:r>
            <a:endParaRPr lang="en-US" dirty="0" smtClean="0"/>
          </a:p>
          <a:p>
            <a:pPr lvl="1"/>
            <a:r>
              <a:rPr lang="en-US" dirty="0" smtClean="0"/>
              <a:t>Based in England (HQ: London)</a:t>
            </a:r>
          </a:p>
          <a:p>
            <a:pPr lvl="1"/>
            <a:r>
              <a:rPr lang="en-US" dirty="0" smtClean="0"/>
              <a:t>20 Clubs</a:t>
            </a:r>
          </a:p>
          <a:p>
            <a:r>
              <a:rPr lang="en-US" dirty="0" smtClean="0"/>
              <a:t>*</a:t>
            </a:r>
            <a:r>
              <a:rPr lang="en-US" dirty="0"/>
              <a:t>National Football League (NFL). </a:t>
            </a:r>
            <a:endParaRPr lang="en-US" dirty="0" smtClean="0"/>
          </a:p>
          <a:p>
            <a:pPr lvl="1"/>
            <a:r>
              <a:rPr lang="en-US" dirty="0" smtClean="0"/>
              <a:t>Based in USA (HQ: New York)</a:t>
            </a:r>
          </a:p>
          <a:p>
            <a:pPr lvl="1"/>
            <a:r>
              <a:rPr lang="en-US" dirty="0" smtClean="0"/>
              <a:t>32 Clubs</a:t>
            </a:r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2274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Individual-Based Leagues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 smtClean="0"/>
              <a:t>These are leagues where the participants are individuals.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Two </a:t>
            </a:r>
            <a:r>
              <a:rPr lang="en-US" dirty="0"/>
              <a:t>examples </a:t>
            </a:r>
            <a:r>
              <a:rPr lang="en-US" dirty="0" smtClean="0"/>
              <a:t>presented in Chapter 3 are WTA </a:t>
            </a:r>
            <a:r>
              <a:rPr lang="en-US" dirty="0"/>
              <a:t>and NASCAR: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Women’s </a:t>
            </a:r>
            <a:r>
              <a:rPr lang="en-US" dirty="0"/>
              <a:t>Tennis Association (WTA)</a:t>
            </a:r>
            <a:r>
              <a:rPr lang="en-US" dirty="0" smtClean="0"/>
              <a:t>.</a:t>
            </a:r>
          </a:p>
          <a:p>
            <a:pPr lvl="1"/>
            <a:r>
              <a:rPr lang="en-US" dirty="0"/>
              <a:t>N</a:t>
            </a:r>
            <a:r>
              <a:rPr lang="en-US" dirty="0" smtClean="0"/>
              <a:t>on</a:t>
            </a:r>
            <a:r>
              <a:rPr lang="en-US" dirty="0"/>
              <a:t>-profit with headquarters in St. Petersburg, </a:t>
            </a:r>
            <a:r>
              <a:rPr lang="en-US" dirty="0" smtClean="0"/>
              <a:t>Florida, managed by a Board of Directors.</a:t>
            </a:r>
          </a:p>
          <a:p>
            <a:pPr lvl="1"/>
            <a:r>
              <a:rPr lang="en-US" dirty="0" smtClean="0"/>
              <a:t>Collects </a:t>
            </a:r>
            <a:r>
              <a:rPr lang="en-US" dirty="0"/>
              <a:t>central revenues, such as rights fees from media and </a:t>
            </a:r>
            <a:r>
              <a:rPr lang="en-US" dirty="0" smtClean="0"/>
              <a:t>sponsors </a:t>
            </a:r>
            <a:r>
              <a:rPr lang="en-US" dirty="0"/>
              <a:t>and makes distributions to the players and the </a:t>
            </a:r>
            <a:r>
              <a:rPr lang="en-US" dirty="0" smtClean="0"/>
              <a:t>tournaments. </a:t>
            </a:r>
          </a:p>
          <a:p>
            <a:r>
              <a:rPr lang="en-US" dirty="0" smtClean="0"/>
              <a:t>National Association for Stock Car Auto Racing (NASCAR). </a:t>
            </a:r>
          </a:p>
          <a:p>
            <a:pPr lvl="1"/>
            <a:r>
              <a:rPr lang="en-US" dirty="0" smtClean="0"/>
              <a:t>Private company owned by France family. </a:t>
            </a:r>
          </a:p>
          <a:p>
            <a:pPr lvl="1"/>
            <a:r>
              <a:rPr lang="en-US" dirty="0" smtClean="0"/>
              <a:t>Headquartered in Daytona Beach, Florida</a:t>
            </a:r>
            <a:r>
              <a:rPr lang="en-US" dirty="0"/>
              <a:t>.</a:t>
            </a:r>
            <a:endParaRPr lang="en-US" dirty="0" smtClean="0"/>
          </a:p>
          <a:p>
            <a:pPr lvl="1"/>
            <a:r>
              <a:rPr lang="en-US" dirty="0" smtClean="0"/>
              <a:t>NASCAR sanctions and governs multiple auto/motor racing competitions.</a:t>
            </a:r>
          </a:p>
          <a:p>
            <a:pPr lvl="1"/>
            <a:r>
              <a:rPr lang="en-US" dirty="0" smtClean="0"/>
              <a:t>NASCAR keeps 10% of central revenues and distributes 90% to tracks and racing teams. 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5545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League Ownership Structures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/>
              <a:t>Two types:</a:t>
            </a:r>
            <a:endParaRPr lang="en-US" sz="2800" dirty="0"/>
          </a:p>
          <a:p>
            <a:r>
              <a:rPr lang="en-US" sz="2800" dirty="0" smtClean="0"/>
              <a:t>Single-Entity Ownership Model</a:t>
            </a:r>
          </a:p>
          <a:p>
            <a:pPr lvl="1"/>
            <a:r>
              <a:rPr lang="en-US" sz="1800" dirty="0" smtClean="0"/>
              <a:t>A single group owns the entire league and all of its clubs.</a:t>
            </a:r>
          </a:p>
          <a:p>
            <a:pPr lvl="1"/>
            <a:r>
              <a:rPr lang="en-US" sz="1800" dirty="0" smtClean="0"/>
              <a:t>Examples: MLS, WNBA, IPL, XFL </a:t>
            </a:r>
          </a:p>
          <a:p>
            <a:pPr lvl="1"/>
            <a:r>
              <a:rPr lang="en-US" sz="1800" dirty="0" smtClean="0"/>
              <a:t>Advantages: club/player placement, competitive balance,</a:t>
            </a:r>
            <a:r>
              <a:rPr lang="en-US" sz="1800" dirty="0"/>
              <a:t> </a:t>
            </a:r>
            <a:r>
              <a:rPr lang="en-US" sz="1800" dirty="0" smtClean="0"/>
              <a:t>player salary control, and utility in the league start-up situation . </a:t>
            </a:r>
          </a:p>
          <a:p>
            <a:r>
              <a:rPr lang="en-US" sz="2800" dirty="0" smtClean="0"/>
              <a:t>Distributed Club Ownership Model</a:t>
            </a:r>
          </a:p>
          <a:p>
            <a:pPr lvl="1"/>
            <a:r>
              <a:rPr lang="en-US" sz="1800" dirty="0" smtClean="0"/>
              <a:t>Each individual club in a club has its own ownership group. </a:t>
            </a:r>
          </a:p>
          <a:p>
            <a:pPr lvl="1"/>
            <a:r>
              <a:rPr lang="en-US" sz="1800" dirty="0" smtClean="0"/>
              <a:t>Examples: most leagues.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9799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League-Level Decisions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76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38250"/>
          </a:xfrm>
        </p:spPr>
        <p:txBody>
          <a:bodyPr/>
          <a:lstStyle/>
          <a:p>
            <a:r>
              <a:rPr lang="en-US" dirty="0" smtClean="0"/>
              <a:t>Health/Welfare of Athletes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league must make tough decisions with two important outcomes in mind:</a:t>
            </a:r>
          </a:p>
          <a:p>
            <a:pPr lvl="1"/>
            <a:r>
              <a:rPr lang="en-US" sz="1800" dirty="0" smtClean="0"/>
              <a:t>Current athletes – ability to play, improving quality of play, etc.  (For example, putting rules in place to reduce career-ending injuries.)</a:t>
            </a:r>
          </a:p>
          <a:p>
            <a:pPr lvl="1"/>
            <a:r>
              <a:rPr lang="en-US" sz="1800" dirty="0" smtClean="0"/>
              <a:t>Promoting players being able to develop careers/financial security post-playing days.</a:t>
            </a:r>
          </a:p>
          <a:p>
            <a:pPr lvl="1"/>
            <a:r>
              <a:rPr lang="en-US" sz="1800" dirty="0" smtClean="0"/>
              <a:t>Future athletes and parents – managing perceptions of safety to play for parents and youth. (For example, programs to reduce/educate about concussions.)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8572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7076"/>
            <a:ext cx="9144000" cy="1459590"/>
          </a:xfrm>
        </p:spPr>
        <p:txBody>
          <a:bodyPr/>
          <a:lstStyle/>
          <a:p>
            <a:r>
              <a:rPr lang="en-US" dirty="0" smtClean="0"/>
              <a:t>Integrity of Performance Outcomes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6240" y="1251491"/>
            <a:ext cx="8229600" cy="4525963"/>
          </a:xfrm>
        </p:spPr>
        <p:txBody>
          <a:bodyPr/>
          <a:lstStyle/>
          <a:p>
            <a:r>
              <a:rPr lang="en-US" dirty="0" smtClean="0"/>
              <a:t>The integrity of the game/event outcome is a key responsibility for any league. </a:t>
            </a:r>
          </a:p>
          <a:p>
            <a:r>
              <a:rPr lang="en-US" dirty="0" smtClean="0"/>
              <a:t>The league must maintain a fair playing field and protect against:</a:t>
            </a:r>
          </a:p>
          <a:p>
            <a:pPr lvl="1"/>
            <a:r>
              <a:rPr lang="en-US" sz="1800" dirty="0" smtClean="0"/>
              <a:t>Cheating</a:t>
            </a:r>
          </a:p>
          <a:p>
            <a:pPr lvl="1"/>
            <a:r>
              <a:rPr lang="en-US" sz="1800" dirty="0" smtClean="0"/>
              <a:t>Doping</a:t>
            </a:r>
          </a:p>
          <a:p>
            <a:pPr lvl="1"/>
            <a:r>
              <a:rPr lang="en-US" sz="1800" dirty="0" smtClean="0"/>
              <a:t>Gambling and Match Fixing</a:t>
            </a:r>
          </a:p>
          <a:p>
            <a:pPr lvl="1"/>
            <a:r>
              <a:rPr lang="en-US" sz="1800" dirty="0" smtClean="0"/>
              <a:t>Unfair Equipment Advantages</a:t>
            </a:r>
          </a:p>
          <a:p>
            <a:r>
              <a:rPr lang="en-US" sz="2600" dirty="0" smtClean="0"/>
              <a:t>‘</a:t>
            </a:r>
            <a:r>
              <a:rPr lang="en-US" sz="2600" dirty="0" err="1" smtClean="0"/>
              <a:t>Deflategate</a:t>
            </a:r>
            <a:r>
              <a:rPr lang="en-US" sz="2600" dirty="0" smtClean="0"/>
              <a:t>’ falls under NFL’s perception of game integrity </a:t>
            </a:r>
          </a:p>
          <a:p>
            <a:pPr lvl="1"/>
            <a:endParaRPr lang="en-US" sz="1800" dirty="0" smtClean="0"/>
          </a:p>
          <a:p>
            <a:pPr lvl="1"/>
            <a:endParaRPr lang="en-US" sz="1800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1223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85750"/>
            <a:ext cx="9144000" cy="1459590"/>
          </a:xfrm>
        </p:spPr>
        <p:txBody>
          <a:bodyPr/>
          <a:lstStyle/>
          <a:p>
            <a:r>
              <a:rPr lang="en-US" dirty="0" smtClean="0"/>
              <a:t>Eligibility of Athletes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2158090"/>
            <a:ext cx="8229600" cy="4525963"/>
          </a:xfrm>
        </p:spPr>
        <p:txBody>
          <a:bodyPr/>
          <a:lstStyle/>
          <a:p>
            <a:r>
              <a:rPr lang="en-US" dirty="0" smtClean="0"/>
              <a:t>Who can play and when?</a:t>
            </a:r>
            <a:endParaRPr lang="en-US" sz="1800" dirty="0" smtClean="0"/>
          </a:p>
          <a:p>
            <a:pPr lvl="1"/>
            <a:endParaRPr lang="en-US" sz="1000" dirty="0" smtClean="0"/>
          </a:p>
          <a:p>
            <a:pPr lvl="1"/>
            <a:r>
              <a:rPr lang="en-US" sz="2400" dirty="0" smtClean="0"/>
              <a:t>Examples: minimum age to participate, years of eligibility, age to receive funding support, etc.</a:t>
            </a:r>
          </a:p>
          <a:p>
            <a:pPr lvl="1"/>
            <a:r>
              <a:rPr lang="en-US" sz="2400" dirty="0" smtClean="0"/>
              <a:t>Maximum number of international players restriction in some leagues to promote development of ‘home country’ talent. For example, the Canadian Football League (CFL) has a “Canadian Content” rule.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7400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59590"/>
          </a:xfrm>
        </p:spPr>
        <p:txBody>
          <a:bodyPr/>
          <a:lstStyle/>
          <a:p>
            <a:r>
              <a:rPr lang="en-US" dirty="0"/>
              <a:t>Structure of the Competition and Rules of the Game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1988" y="1278524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The league must decide on the rules:</a:t>
            </a:r>
            <a:endParaRPr lang="en-US" sz="1000" dirty="0" smtClean="0"/>
          </a:p>
          <a:p>
            <a:pPr lvl="1"/>
            <a:r>
              <a:rPr lang="en-US" sz="2400" dirty="0" smtClean="0"/>
              <a:t>On field rules</a:t>
            </a:r>
          </a:p>
          <a:p>
            <a:pPr lvl="1"/>
            <a:r>
              <a:rPr lang="en-US" sz="2400" dirty="0" smtClean="0"/>
              <a:t>Relegation</a:t>
            </a:r>
          </a:p>
          <a:p>
            <a:pPr lvl="1"/>
            <a:r>
              <a:rPr lang="en-US" sz="2400" dirty="0" smtClean="0"/>
              <a:t>Equipment regulations</a:t>
            </a:r>
          </a:p>
          <a:p>
            <a:pPr lvl="1"/>
            <a:r>
              <a:rPr lang="en-US" sz="2400" dirty="0" smtClean="0"/>
              <a:t>Medical allowances</a:t>
            </a:r>
          </a:p>
          <a:p>
            <a:pPr lvl="1"/>
            <a:r>
              <a:rPr lang="en-US" sz="2400" dirty="0" smtClean="0"/>
              <a:t>Time-outs</a:t>
            </a:r>
          </a:p>
          <a:p>
            <a:pPr lvl="1"/>
            <a:r>
              <a:rPr lang="en-US" sz="2400" dirty="0" smtClean="0"/>
              <a:t>Player eligibility and changes</a:t>
            </a:r>
          </a:p>
          <a:p>
            <a:pPr lvl="1"/>
            <a:r>
              <a:rPr lang="en-US" sz="2400" dirty="0" smtClean="0"/>
              <a:t>Technical direction and training</a:t>
            </a:r>
          </a:p>
          <a:p>
            <a:pPr lvl="1"/>
            <a:r>
              <a:rPr lang="en-US" sz="2400" dirty="0" smtClean="0"/>
              <a:t>Integration with international federation rules and calendars</a:t>
            </a:r>
          </a:p>
          <a:p>
            <a:pPr lvl="1"/>
            <a:r>
              <a:rPr lang="en-US" sz="2400" dirty="0" smtClean="0"/>
              <a:t>Role of technology to assist referee decision-making</a:t>
            </a:r>
          </a:p>
          <a:p>
            <a:pPr lvl="1"/>
            <a:endParaRPr lang="en-US" sz="2400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0134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85750"/>
            <a:ext cx="9144000" cy="1459590"/>
          </a:xfrm>
        </p:spPr>
        <p:txBody>
          <a:bodyPr/>
          <a:lstStyle/>
          <a:p>
            <a:r>
              <a:rPr lang="en-US" dirty="0"/>
              <a:t>Revenue Sharing Pools and Allocation Rules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2158090"/>
            <a:ext cx="8229600" cy="4525963"/>
          </a:xfrm>
        </p:spPr>
        <p:txBody>
          <a:bodyPr/>
          <a:lstStyle/>
          <a:p>
            <a:r>
              <a:rPr lang="en-US" dirty="0" smtClean="0"/>
              <a:t>Key decisions for leagues include:</a:t>
            </a:r>
          </a:p>
          <a:p>
            <a:pPr lvl="1"/>
            <a:r>
              <a:rPr lang="en-US" sz="2400" dirty="0" smtClean="0"/>
              <a:t>What are central revenues? What restrictions are placed on clubs with regards to protecting potential of the league to raise central revenues?</a:t>
            </a:r>
          </a:p>
          <a:p>
            <a:pPr lvl="1"/>
            <a:r>
              <a:rPr lang="en-US" sz="2400" dirty="0" smtClean="0"/>
              <a:t>How are central revenues allocated amongst the clubs?</a:t>
            </a:r>
          </a:p>
          <a:p>
            <a:pPr lvl="1"/>
            <a:r>
              <a:rPr lang="en-US" sz="2400" dirty="0" smtClean="0"/>
              <a:t>How are local revenues ‘taxed’ by the league and placed into a central pool and then re-allocated?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887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85750"/>
            <a:ext cx="9144000" cy="1459590"/>
          </a:xfrm>
        </p:spPr>
        <p:txBody>
          <a:bodyPr/>
          <a:lstStyle/>
          <a:p>
            <a:r>
              <a:rPr lang="en-US" dirty="0"/>
              <a:t>Relationships with Players and Player Associations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2158090"/>
            <a:ext cx="8229600" cy="4525963"/>
          </a:xfrm>
        </p:spPr>
        <p:txBody>
          <a:bodyPr/>
          <a:lstStyle/>
          <a:p>
            <a:r>
              <a:rPr lang="en-US" dirty="0" smtClean="0"/>
              <a:t>Collective Bargaining</a:t>
            </a:r>
            <a:r>
              <a:rPr lang="en-US" dirty="0"/>
              <a:t> </a:t>
            </a:r>
            <a:r>
              <a:rPr lang="en-US" dirty="0" smtClean="0"/>
              <a:t>and Collective Bargaining Agreements (CBA)</a:t>
            </a:r>
          </a:p>
          <a:p>
            <a:r>
              <a:rPr lang="en-US" dirty="0" smtClean="0"/>
              <a:t>Unionized and Non-Unionized Environments:</a:t>
            </a:r>
          </a:p>
          <a:p>
            <a:pPr lvl="1"/>
            <a:r>
              <a:rPr lang="en-US" sz="2000" dirty="0" smtClean="0"/>
              <a:t>NFL: union</a:t>
            </a:r>
          </a:p>
          <a:p>
            <a:pPr lvl="1"/>
            <a:r>
              <a:rPr lang="en-US" sz="2000" dirty="0" smtClean="0"/>
              <a:t>UFC: non-union (to date)</a:t>
            </a:r>
          </a:p>
          <a:p>
            <a:r>
              <a:rPr lang="en-US" dirty="0" smtClean="0"/>
              <a:t>Guaranteed versus non-guaranteed contracts</a:t>
            </a:r>
          </a:p>
          <a:p>
            <a:pPr marL="0" indent="0">
              <a:buNone/>
            </a:pPr>
            <a:endParaRPr lang="en-US" dirty="0" smtClean="0"/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6102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85750"/>
            <a:ext cx="9144000" cy="1459590"/>
          </a:xfrm>
        </p:spPr>
        <p:txBody>
          <a:bodyPr/>
          <a:lstStyle/>
          <a:p>
            <a:r>
              <a:rPr lang="en-US" dirty="0" smtClean="0"/>
              <a:t>Enhancing and Protecting the League Brand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2158090"/>
            <a:ext cx="8229600" cy="4525963"/>
          </a:xfrm>
        </p:spPr>
        <p:txBody>
          <a:bodyPr/>
          <a:lstStyle/>
          <a:p>
            <a:r>
              <a:rPr lang="en-US" dirty="0" smtClean="0"/>
              <a:t>Codes of Conduct for players, officials, coaches, and administrators</a:t>
            </a:r>
          </a:p>
          <a:p>
            <a:r>
              <a:rPr lang="en-US" dirty="0" smtClean="0"/>
              <a:t>Crisis Management</a:t>
            </a:r>
          </a:p>
          <a:p>
            <a:r>
              <a:rPr lang="en-US" dirty="0" smtClean="0"/>
              <a:t>Structure and procedures for deciding conduct detrimental to a league, penalties and the appeal process</a:t>
            </a:r>
          </a:p>
          <a:p>
            <a:endParaRPr lang="en-US" sz="2000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4771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League Leadership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7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Commissioner’s Boss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smtClean="0"/>
              <a:t>In distributed club ownership leagues, the Commissioner reports to a heterogeneous groups </a:t>
            </a:r>
            <a:r>
              <a:rPr lang="en-US" dirty="0"/>
              <a:t>of owners who differ on:</a:t>
            </a:r>
          </a:p>
          <a:p>
            <a:r>
              <a:rPr lang="en-US" dirty="0"/>
              <a:t>length of time owning teams</a:t>
            </a:r>
          </a:p>
          <a:p>
            <a:r>
              <a:rPr lang="en-US" dirty="0"/>
              <a:t>economic power of their local market</a:t>
            </a:r>
          </a:p>
          <a:p>
            <a:r>
              <a:rPr lang="en-US" dirty="0"/>
              <a:t>passion of the local fan base</a:t>
            </a:r>
          </a:p>
          <a:p>
            <a:r>
              <a:rPr lang="en-US" dirty="0"/>
              <a:t>level of debt currently owed to </a:t>
            </a:r>
            <a:r>
              <a:rPr lang="en-US" dirty="0" smtClean="0"/>
              <a:t>lenders’ </a:t>
            </a:r>
            <a:r>
              <a:rPr lang="en-US" dirty="0"/>
              <a:t>and </a:t>
            </a:r>
            <a:r>
              <a:rPr lang="en-US" dirty="0" smtClean="0"/>
              <a:t>investors’ </a:t>
            </a:r>
            <a:r>
              <a:rPr lang="en-US" dirty="0"/>
              <a:t>brand equity</a:t>
            </a:r>
          </a:p>
          <a:p>
            <a:r>
              <a:rPr lang="en-US" dirty="0"/>
              <a:t>recent on-field success of team</a:t>
            </a:r>
          </a:p>
          <a:p>
            <a:r>
              <a:rPr lang="en-US" dirty="0"/>
              <a:t>differing reasons for owning a team</a:t>
            </a:r>
          </a:p>
          <a:p>
            <a:r>
              <a:rPr lang="en-US" dirty="0"/>
              <a:t>varying owner public persona and volatility</a:t>
            </a:r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6759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Commissioner Attributes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36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714" y="2539999"/>
            <a:ext cx="8719911" cy="2543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9705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Commissioner/Chief Executive Tenures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81840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MLB</a:t>
            </a:r>
            <a:r>
              <a:rPr lang="en-US" dirty="0"/>
              <a:t>. Bud Selig (1992-2015); Rob Manfred (2015</a:t>
            </a:r>
            <a:r>
              <a:rPr lang="en-US" dirty="0" smtClean="0"/>
              <a:t>-present</a:t>
            </a:r>
            <a:r>
              <a:rPr lang="en-US" dirty="0"/>
              <a:t>)</a:t>
            </a:r>
          </a:p>
          <a:p>
            <a:r>
              <a:rPr lang="en-US" dirty="0" smtClean="0"/>
              <a:t>NBA</a:t>
            </a:r>
            <a:r>
              <a:rPr lang="en-US" dirty="0"/>
              <a:t>. David Stern (1984-2014); Adam Silver </a:t>
            </a:r>
            <a:r>
              <a:rPr lang="en-US" dirty="0" smtClean="0"/>
              <a:t>(</a:t>
            </a:r>
            <a:r>
              <a:rPr lang="en-US" dirty="0"/>
              <a:t>2014-present)</a:t>
            </a:r>
          </a:p>
          <a:p>
            <a:r>
              <a:rPr lang="en-US" dirty="0" smtClean="0"/>
              <a:t>NFL</a:t>
            </a:r>
            <a:r>
              <a:rPr lang="en-US" dirty="0"/>
              <a:t>. Pete </a:t>
            </a:r>
            <a:r>
              <a:rPr lang="en-US" dirty="0" err="1"/>
              <a:t>Rozelle</a:t>
            </a:r>
            <a:r>
              <a:rPr lang="en-US" dirty="0"/>
              <a:t> (1960-1989; Paul Tagliabue </a:t>
            </a:r>
            <a:r>
              <a:rPr lang="en-US" dirty="0" smtClean="0"/>
              <a:t>(</a:t>
            </a:r>
            <a:r>
              <a:rPr lang="en-US" dirty="0"/>
              <a:t>1989-2006); Roger Goodell (2006-present)</a:t>
            </a:r>
          </a:p>
          <a:p>
            <a:r>
              <a:rPr lang="en-US" dirty="0" smtClean="0"/>
              <a:t>NHL</a:t>
            </a:r>
            <a:r>
              <a:rPr lang="en-US" dirty="0"/>
              <a:t>. Gary </a:t>
            </a:r>
            <a:r>
              <a:rPr lang="en-US" dirty="0" err="1"/>
              <a:t>Bettman</a:t>
            </a:r>
            <a:r>
              <a:rPr lang="en-US" dirty="0"/>
              <a:t> (1993-present)</a:t>
            </a:r>
          </a:p>
          <a:p>
            <a:r>
              <a:rPr lang="en-US" dirty="0" smtClean="0"/>
              <a:t>MLS</a:t>
            </a:r>
            <a:r>
              <a:rPr lang="en-US" dirty="0"/>
              <a:t>. Don Garber (1999-present) </a:t>
            </a:r>
          </a:p>
          <a:p>
            <a:r>
              <a:rPr lang="en-US" dirty="0" smtClean="0"/>
              <a:t>PGA. Deane </a:t>
            </a:r>
            <a:r>
              <a:rPr lang="en-US" dirty="0" err="1"/>
              <a:t>Beman</a:t>
            </a:r>
            <a:r>
              <a:rPr lang="en-US" dirty="0"/>
              <a:t> (1974-1994</a:t>
            </a:r>
            <a:r>
              <a:rPr lang="en-US" dirty="0" smtClean="0"/>
              <a:t>); Tim </a:t>
            </a:r>
            <a:r>
              <a:rPr lang="en-US" dirty="0" err="1"/>
              <a:t>Finchem</a:t>
            </a:r>
            <a:r>
              <a:rPr lang="en-US" dirty="0"/>
              <a:t> (1994-present</a:t>
            </a:r>
            <a:r>
              <a:rPr lang="en-US" dirty="0" smtClean="0"/>
              <a:t>)</a:t>
            </a:r>
          </a:p>
          <a:p>
            <a:r>
              <a:rPr lang="en-US" dirty="0" smtClean="0"/>
              <a:t>EPL. </a:t>
            </a:r>
            <a:r>
              <a:rPr lang="en-US" dirty="0"/>
              <a:t>Richard </a:t>
            </a:r>
            <a:r>
              <a:rPr lang="en-US" dirty="0" err="1" smtClean="0"/>
              <a:t>Scudamore</a:t>
            </a:r>
            <a:r>
              <a:rPr lang="en-US" dirty="0" smtClean="0"/>
              <a:t> (1999-present)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6095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NBA: Mission &amp; Values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32658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-381000"/>
            <a:ext cx="8229600" cy="16002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/>
              <a:t>NBA Mission</a:t>
            </a:r>
            <a:endParaRPr lang="en-US" sz="36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39</a:t>
            </a:fld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862" y="1454150"/>
            <a:ext cx="8666136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7362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-381000"/>
            <a:ext cx="8229600" cy="16002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/>
              <a:t>NBA Values</a:t>
            </a:r>
            <a:endParaRPr lang="en-US" sz="36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40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501" y="1397000"/>
            <a:ext cx="8560954" cy="482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754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AFL: Case Study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34673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About the League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Important professional sports league in Australia</a:t>
            </a:r>
          </a:p>
          <a:p>
            <a:r>
              <a:rPr lang="en-US" dirty="0" smtClean="0"/>
              <a:t>18 clubs, 10 in the Greater Melbourne Area</a:t>
            </a:r>
          </a:p>
          <a:p>
            <a:r>
              <a:rPr lang="en-US" dirty="0" smtClean="0"/>
              <a:t>Highest average attendance and media coverage in the country</a:t>
            </a:r>
          </a:p>
          <a:p>
            <a:r>
              <a:rPr lang="en-US" dirty="0" smtClean="0"/>
              <a:t>Strong commitment to competitive balance</a:t>
            </a:r>
            <a:r>
              <a:rPr lang="en-US" dirty="0"/>
              <a:t>:</a:t>
            </a:r>
            <a:endParaRPr lang="en-US" dirty="0" smtClean="0"/>
          </a:p>
          <a:p>
            <a:pPr lvl="1"/>
            <a:r>
              <a:rPr lang="en-US" dirty="0" smtClean="0"/>
              <a:t>Salary Cap</a:t>
            </a:r>
          </a:p>
          <a:p>
            <a:pPr lvl="1"/>
            <a:r>
              <a:rPr lang="en-US" dirty="0" smtClean="0"/>
              <a:t>Draft</a:t>
            </a:r>
          </a:p>
          <a:p>
            <a:pPr lvl="1"/>
            <a:r>
              <a:rPr lang="en-US" dirty="0" smtClean="0"/>
              <a:t>Financial distributions to younger clubs</a:t>
            </a:r>
          </a:p>
          <a:p>
            <a:r>
              <a:rPr lang="en-US" dirty="0" smtClean="0"/>
              <a:t>“Salary Cap” being extended to include all “player-side” related expenditures, including coaches and trainers</a:t>
            </a:r>
          </a:p>
          <a:p>
            <a:r>
              <a:rPr lang="en-US" dirty="0" smtClean="0"/>
              <a:t>A recent </a:t>
            </a:r>
            <a:r>
              <a:rPr lang="en-US" dirty="0"/>
              <a:t>area of concern </a:t>
            </a:r>
            <a:r>
              <a:rPr lang="en-US" dirty="0" smtClean="0"/>
              <a:t>is the gaps that are emerging between the financially </a:t>
            </a:r>
            <a:r>
              <a:rPr lang="en-US" dirty="0"/>
              <a:t>stronger </a:t>
            </a:r>
            <a:r>
              <a:rPr lang="en-US" dirty="0" smtClean="0"/>
              <a:t>clubs and those that are less strong</a:t>
            </a:r>
            <a:endParaRPr lang="en-US" dirty="0"/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94785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5791200" y="6405563"/>
            <a:ext cx="3044825" cy="365125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884E748-2326-F640-B14A-C0FA7E33D877}" type="slidenum">
              <a:rPr lang="en-US" sz="1400">
                <a:solidFill>
                  <a:srgbClr val="FFFFFF"/>
                </a:solidFill>
              </a:rPr>
              <a:pPr/>
              <a:t>43</a:t>
            </a:fld>
            <a:endParaRPr lang="en-US" sz="1400">
              <a:solidFill>
                <a:srgbClr val="FFFFFF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9" y="0"/>
            <a:ext cx="8607425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50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75" y="62664"/>
            <a:ext cx="8715375" cy="7994893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76386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5749" y="209461"/>
            <a:ext cx="858837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PANEL B: </a:t>
            </a:r>
            <a:endParaRPr lang="en-US" dirty="0"/>
          </a:p>
          <a:p>
            <a:endParaRPr lang="en-US" b="1" dirty="0" smtClean="0"/>
          </a:p>
          <a:p>
            <a:pPr algn="ctr"/>
            <a:r>
              <a:rPr lang="en-US" b="1" dirty="0" smtClean="0"/>
              <a:t>AFL </a:t>
            </a:r>
            <a:r>
              <a:rPr lang="en-US" b="1" dirty="0"/>
              <a:t>Summary Financials and Operating Information as Reported in </a:t>
            </a:r>
            <a:r>
              <a:rPr lang="en-US" b="1" dirty="0" smtClean="0"/>
              <a:t>AFL </a:t>
            </a:r>
            <a:r>
              <a:rPr lang="en-US" b="1" dirty="0"/>
              <a:t>Annual Reports – 2006 to 2014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40" y="1844675"/>
            <a:ext cx="8769684" cy="398145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08821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In-Class Exercise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Box 3.5 Deep-Dive</a:t>
            </a:r>
          </a:p>
          <a:p>
            <a:r>
              <a:rPr lang="en-US" dirty="0" smtClean="0"/>
              <a:t>Major League Baseball Advanced Media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78597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Groups of 3</a:t>
            </a:r>
          </a:p>
          <a:p>
            <a:r>
              <a:rPr lang="en-US" dirty="0" smtClean="0"/>
              <a:t>Re-read Box 3.5 if you have not yet</a:t>
            </a:r>
          </a:p>
          <a:p>
            <a:r>
              <a:rPr lang="en-US" dirty="0" smtClean="0"/>
              <a:t>Articulate an argument (with numbers) as to why you agree or disagree that MLBAM is worth between US $6B and US $8B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63595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533525"/>
            <a:ext cx="7772400" cy="1362075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Questions?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658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D90BBC6-C40A-4CC5-8038-6ACD6CE3429F}" vid="{62E1969C-5548-4BCA-B33F-514F7834E4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2602</TotalTime>
  <Words>1605</Words>
  <Application>Microsoft Office PowerPoint</Application>
  <PresentationFormat>On-screen Show (4:3)</PresentationFormat>
  <Paragraphs>249</Paragraphs>
  <Slides>48</Slides>
  <Notes>3</Notes>
  <HiddenSlides>2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5" baseType="lpstr">
      <vt:lpstr>ＭＳ Ｐゴシック</vt:lpstr>
      <vt:lpstr>Arial</vt:lpstr>
      <vt:lpstr>Calibri</vt:lpstr>
      <vt:lpstr>Georgia</vt:lpstr>
      <vt:lpstr>Myriad Pro</vt:lpstr>
      <vt:lpstr>Times New Roman</vt:lpstr>
      <vt:lpstr>UWTSD</vt:lpstr>
      <vt:lpstr>Leagues </vt:lpstr>
      <vt:lpstr>Link to Chapters 1 &amp; 2</vt:lpstr>
      <vt:lpstr>Leagues</vt:lpstr>
      <vt:lpstr>Leagues Play a Central Role in Professional Sport Today</vt:lpstr>
      <vt:lpstr>Professional Sport League Examples</vt:lpstr>
      <vt:lpstr>PowerPoint Presentation</vt:lpstr>
      <vt:lpstr>North American versus European Leagues</vt:lpstr>
      <vt:lpstr>League Comparisons</vt:lpstr>
      <vt:lpstr>Revenue and Its Growth in Four Major Professional Team Sports in North America</vt:lpstr>
      <vt:lpstr>PowerPoint Presentation</vt:lpstr>
      <vt:lpstr>Group Task </vt:lpstr>
      <vt:lpstr>Why is a League Structure Important?</vt:lpstr>
      <vt:lpstr>The Case of Boxing</vt:lpstr>
      <vt:lpstr>The Sporting League</vt:lpstr>
      <vt:lpstr>The Role of the League</vt:lpstr>
      <vt:lpstr>League Dynamics</vt:lpstr>
      <vt:lpstr>PowerPoint Presentation</vt:lpstr>
      <vt:lpstr>League Management Concepts</vt:lpstr>
      <vt:lpstr>Leagues and Power Ambits</vt:lpstr>
      <vt:lpstr>Competitive Balance (CB)</vt:lpstr>
      <vt:lpstr>League Mechanisms to Promote Competitive Balance</vt:lpstr>
      <vt:lpstr>League Architectures</vt:lpstr>
      <vt:lpstr>Team-Based Leagues</vt:lpstr>
      <vt:lpstr>Individual-Based Leagues</vt:lpstr>
      <vt:lpstr>League Ownership Structures</vt:lpstr>
      <vt:lpstr>League-Level Decisions</vt:lpstr>
      <vt:lpstr>Health/Welfare of Athletes</vt:lpstr>
      <vt:lpstr>Integrity of Performance Outcomes</vt:lpstr>
      <vt:lpstr>Eligibility of Athletes</vt:lpstr>
      <vt:lpstr>Structure of the Competition and Rules of the Game</vt:lpstr>
      <vt:lpstr>Revenue Sharing Pools and Allocation Rules</vt:lpstr>
      <vt:lpstr>Relationships with Players and Player Associations</vt:lpstr>
      <vt:lpstr>Enhancing and Protecting the League Brand</vt:lpstr>
      <vt:lpstr>League Leadership</vt:lpstr>
      <vt:lpstr>The Commissioner’s Boss</vt:lpstr>
      <vt:lpstr>Commissioner Attributes</vt:lpstr>
      <vt:lpstr>Commissioner/Chief Executive Tenures</vt:lpstr>
      <vt:lpstr>NBA: Mission &amp; Values</vt:lpstr>
      <vt:lpstr>NBA Mission</vt:lpstr>
      <vt:lpstr>NBA Values</vt:lpstr>
      <vt:lpstr>AFL: Case Study</vt:lpstr>
      <vt:lpstr>About the League</vt:lpstr>
      <vt:lpstr>PowerPoint Presentation</vt:lpstr>
      <vt:lpstr>PowerPoint Presentation</vt:lpstr>
      <vt:lpstr>PowerPoint Presentation</vt:lpstr>
      <vt:lpstr>In-Class Exercise</vt:lpstr>
      <vt:lpstr>Exercise</vt:lpstr>
      <vt:lpstr>Questions?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Foster, O’Reilly, Davila Chapter 1      DECISION MAKING: A STRUCTURED APPROACH</dc:title>
  <dc:creator>Norman O'Reilly</dc:creator>
  <cp:lastModifiedBy>James Prosser</cp:lastModifiedBy>
  <cp:revision>99</cp:revision>
  <dcterms:created xsi:type="dcterms:W3CDTF">2015-08-30T17:15:48Z</dcterms:created>
  <dcterms:modified xsi:type="dcterms:W3CDTF">2018-01-30T09:04:23Z</dcterms:modified>
</cp:coreProperties>
</file>