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8" r:id="rId4"/>
    <p:sldId id="268" r:id="rId5"/>
    <p:sldId id="259" r:id="rId6"/>
    <p:sldId id="260" r:id="rId7"/>
    <p:sldId id="261" r:id="rId8"/>
    <p:sldId id="28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CA7BC-BC72-6BDF-E8F6-930D6D16A933}" v="35" dt="2025-01-19T16:57:35.224"/>
    <p1510:client id="{59EF2AFE-28C9-83DB-3B5D-C7C75914ACE7}" v="56" dt="2025-01-19T17:02:26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berley Collins (2223837)" userId="S::2223837@student.uwtsd.ac.uk::14b150cf-b5da-4d0c-a70d-bc693c7773d0" providerId="AD" clId="Web-{190CA7BC-BC72-6BDF-E8F6-930D6D16A933}"/>
    <pc:docChg chg="addSld delSld modSld sldOrd">
      <pc:chgData name="Kimberley Collins (2223837)" userId="S::2223837@student.uwtsd.ac.uk::14b150cf-b5da-4d0c-a70d-bc693c7773d0" providerId="AD" clId="Web-{190CA7BC-BC72-6BDF-E8F6-930D6D16A933}" dt="2025-01-19T16:57:35.224" v="33"/>
      <pc:docMkLst>
        <pc:docMk/>
      </pc:docMkLst>
      <pc:sldChg chg="addSp delSp modSp del">
        <pc:chgData name="Kimberley Collins (2223837)" userId="S::2223837@student.uwtsd.ac.uk::14b150cf-b5da-4d0c-a70d-bc693c7773d0" providerId="AD" clId="Web-{190CA7BC-BC72-6BDF-E8F6-930D6D16A933}" dt="2025-01-19T16:52:43.766" v="5"/>
        <pc:sldMkLst>
          <pc:docMk/>
          <pc:sldMk cId="109857222" sldId="256"/>
        </pc:sldMkLst>
        <pc:spChg chg="del mod">
          <ac:chgData name="Kimberley Collins (2223837)" userId="S::2223837@student.uwtsd.ac.uk::14b150cf-b5da-4d0c-a70d-bc693c7773d0" providerId="AD" clId="Web-{190CA7BC-BC72-6BDF-E8F6-930D6D16A933}" dt="2025-01-19T16:52:32.578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Kimberley Collins (2223837)" userId="S::2223837@student.uwtsd.ac.uk::14b150cf-b5da-4d0c-a70d-bc693c7773d0" providerId="AD" clId="Web-{190CA7BC-BC72-6BDF-E8F6-930D6D16A933}" dt="2025-01-19T16:52:35.656" v="2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imberley Collins (2223837)" userId="S::2223837@student.uwtsd.ac.uk::14b150cf-b5da-4d0c-a70d-bc693c7773d0" providerId="AD" clId="Web-{190CA7BC-BC72-6BDF-E8F6-930D6D16A933}" dt="2025-01-19T16:52:38.594" v="3"/>
          <ac:spMkLst>
            <pc:docMk/>
            <pc:sldMk cId="109857222" sldId="256"/>
            <ac:spMk id="5" creationId="{1C3066EF-7DC4-BB0A-B19C-FA3BFDBED81E}"/>
          </ac:spMkLst>
        </pc:spChg>
      </pc:sldChg>
      <pc:sldChg chg="modSp add">
        <pc:chgData name="Kimberley Collins (2223837)" userId="S::2223837@student.uwtsd.ac.uk::14b150cf-b5da-4d0c-a70d-bc693c7773d0" providerId="AD" clId="Web-{190CA7BC-BC72-6BDF-E8F6-930D6D16A933}" dt="2025-01-19T16:55:50.139" v="29" actId="20577"/>
        <pc:sldMkLst>
          <pc:docMk/>
          <pc:sldMk cId="2030393207" sldId="258"/>
        </pc:sldMkLst>
        <pc:spChg chg="mod">
          <ac:chgData name="Kimberley Collins (2223837)" userId="S::2223837@student.uwtsd.ac.uk::14b150cf-b5da-4d0c-a70d-bc693c7773d0" providerId="AD" clId="Web-{190CA7BC-BC72-6BDF-E8F6-930D6D16A933}" dt="2025-01-19T16:55:35.903" v="26" actId="20577"/>
          <ac:spMkLst>
            <pc:docMk/>
            <pc:sldMk cId="2030393207" sldId="258"/>
            <ac:spMk id="2" creationId="{FB14941D-9E65-E32D-8E4D-98C594688DE1}"/>
          </ac:spMkLst>
        </pc:spChg>
        <pc:spChg chg="mod">
          <ac:chgData name="Kimberley Collins (2223837)" userId="S::2223837@student.uwtsd.ac.uk::14b150cf-b5da-4d0c-a70d-bc693c7773d0" providerId="AD" clId="Web-{190CA7BC-BC72-6BDF-E8F6-930D6D16A933}" dt="2025-01-19T16:55:50.139" v="29" actId="20577"/>
          <ac:spMkLst>
            <pc:docMk/>
            <pc:sldMk cId="2030393207" sldId="258"/>
            <ac:spMk id="8" creationId="{7018FEDA-D3CB-44DE-DAD5-6A31F693D28C}"/>
          </ac:spMkLst>
        </pc:spChg>
      </pc:sldChg>
      <pc:sldChg chg="add">
        <pc:chgData name="Kimberley Collins (2223837)" userId="S::2223837@student.uwtsd.ac.uk::14b150cf-b5da-4d0c-a70d-bc693c7773d0" providerId="AD" clId="Web-{190CA7BC-BC72-6BDF-E8F6-930D6D16A933}" dt="2025-01-19T16:53:52.849" v="13"/>
        <pc:sldMkLst>
          <pc:docMk/>
          <pc:sldMk cId="2064348547" sldId="259"/>
        </pc:sldMkLst>
      </pc:sldChg>
      <pc:sldChg chg="add">
        <pc:chgData name="Kimberley Collins (2223837)" userId="S::2223837@student.uwtsd.ac.uk::14b150cf-b5da-4d0c-a70d-bc693c7773d0" providerId="AD" clId="Web-{190CA7BC-BC72-6BDF-E8F6-930D6D16A933}" dt="2025-01-19T16:54:18.273" v="14"/>
        <pc:sldMkLst>
          <pc:docMk/>
          <pc:sldMk cId="1411622459" sldId="260"/>
        </pc:sldMkLst>
      </pc:sldChg>
      <pc:sldChg chg="add">
        <pc:chgData name="Kimberley Collins (2223837)" userId="S::2223837@student.uwtsd.ac.uk::14b150cf-b5da-4d0c-a70d-bc693c7773d0" providerId="AD" clId="Web-{190CA7BC-BC72-6BDF-E8F6-930D6D16A933}" dt="2025-01-19T16:54:32.180" v="15"/>
        <pc:sldMkLst>
          <pc:docMk/>
          <pc:sldMk cId="3533831093" sldId="261"/>
        </pc:sldMkLst>
      </pc:sldChg>
      <pc:sldChg chg="add">
        <pc:chgData name="Kimberley Collins (2223837)" userId="S::2223837@student.uwtsd.ac.uk::14b150cf-b5da-4d0c-a70d-bc693c7773d0" providerId="AD" clId="Web-{190CA7BC-BC72-6BDF-E8F6-930D6D16A933}" dt="2025-01-19T16:52:41.610" v="4"/>
        <pc:sldMkLst>
          <pc:docMk/>
          <pc:sldMk cId="2374320728" sldId="266"/>
        </pc:sldMkLst>
      </pc:sldChg>
      <pc:sldChg chg="add">
        <pc:chgData name="Kimberley Collins (2223837)" userId="S::2223837@student.uwtsd.ac.uk::14b150cf-b5da-4d0c-a70d-bc693c7773d0" providerId="AD" clId="Web-{190CA7BC-BC72-6BDF-E8F6-930D6D16A933}" dt="2025-01-19T16:52:50.454" v="6"/>
        <pc:sldMkLst>
          <pc:docMk/>
          <pc:sldMk cId="3130022408" sldId="267"/>
        </pc:sldMkLst>
      </pc:sldChg>
      <pc:sldChg chg="add">
        <pc:chgData name="Kimberley Collins (2223837)" userId="S::2223837@student.uwtsd.ac.uk::14b150cf-b5da-4d0c-a70d-bc693c7773d0" providerId="AD" clId="Web-{190CA7BC-BC72-6BDF-E8F6-930D6D16A933}" dt="2025-01-19T16:53:39.004" v="12"/>
        <pc:sldMkLst>
          <pc:docMk/>
          <pc:sldMk cId="771412634" sldId="268"/>
        </pc:sldMkLst>
      </pc:sldChg>
      <pc:sldChg chg="add del">
        <pc:chgData name="Kimberley Collins (2223837)" userId="S::2223837@student.uwtsd.ac.uk::14b150cf-b5da-4d0c-a70d-bc693c7773d0" providerId="AD" clId="Web-{190CA7BC-BC72-6BDF-E8F6-930D6D16A933}" dt="2025-01-19T16:53:19.956" v="9"/>
        <pc:sldMkLst>
          <pc:docMk/>
          <pc:sldMk cId="2888181278" sldId="268"/>
        </pc:sldMkLst>
      </pc:sldChg>
      <pc:sldChg chg="add del">
        <pc:chgData name="Kimberley Collins (2223837)" userId="S::2223837@student.uwtsd.ac.uk::14b150cf-b5da-4d0c-a70d-bc693c7773d0" providerId="AD" clId="Web-{190CA7BC-BC72-6BDF-E8F6-930D6D16A933}" dt="2025-01-19T16:53:31.332" v="11"/>
        <pc:sldMkLst>
          <pc:docMk/>
          <pc:sldMk cId="3182634312" sldId="268"/>
        </pc:sldMkLst>
      </pc:sldChg>
      <pc:sldChg chg="add del">
        <pc:chgData name="Kimberley Collins (2223837)" userId="S::2223837@student.uwtsd.ac.uk::14b150cf-b5da-4d0c-a70d-bc693c7773d0" providerId="AD" clId="Web-{190CA7BC-BC72-6BDF-E8F6-930D6D16A933}" dt="2025-01-19T16:54:47.275" v="17"/>
        <pc:sldMkLst>
          <pc:docMk/>
          <pc:sldMk cId="1204213676" sldId="269"/>
        </pc:sldMkLst>
      </pc:sldChg>
      <pc:sldChg chg="add del">
        <pc:chgData name="Kimberley Collins (2223837)" userId="S::2223837@student.uwtsd.ac.uk::14b150cf-b5da-4d0c-a70d-bc693c7773d0" providerId="AD" clId="Web-{190CA7BC-BC72-6BDF-E8F6-930D6D16A933}" dt="2025-01-19T16:55:04.213" v="19"/>
        <pc:sldMkLst>
          <pc:docMk/>
          <pc:sldMk cId="2921243736" sldId="269"/>
        </pc:sldMkLst>
      </pc:sldChg>
      <pc:sldChg chg="modSp add ord">
        <pc:chgData name="Kimberley Collins (2223837)" userId="S::2223837@student.uwtsd.ac.uk::14b150cf-b5da-4d0c-a70d-bc693c7773d0" providerId="AD" clId="Web-{190CA7BC-BC72-6BDF-E8F6-930D6D16A933}" dt="2025-01-19T16:57:35.224" v="33"/>
        <pc:sldMkLst>
          <pc:docMk/>
          <pc:sldMk cId="3036435443" sldId="282"/>
        </pc:sldMkLst>
        <pc:spChg chg="mod">
          <ac:chgData name="Kimberley Collins (2223837)" userId="S::2223837@student.uwtsd.ac.uk::14b150cf-b5da-4d0c-a70d-bc693c7773d0" providerId="AD" clId="Web-{190CA7BC-BC72-6BDF-E8F6-930D6D16A933}" dt="2025-01-19T16:57:27.099" v="32" actId="14100"/>
          <ac:spMkLst>
            <pc:docMk/>
            <pc:sldMk cId="3036435443" sldId="282"/>
            <ac:spMk id="2" creationId="{D7E87ED3-9FBB-1B4A-80F0-C65511E3B471}"/>
          </ac:spMkLst>
        </pc:spChg>
      </pc:sldChg>
    </pc:docChg>
  </pc:docChgLst>
  <pc:docChgLst>
    <pc:chgData name="Kimberley Collins (2223837)" userId="S::2223837@student.uwtsd.ac.uk::14b150cf-b5da-4d0c-a70d-bc693c7773d0" providerId="AD" clId="Web-{59EF2AFE-28C9-83DB-3B5D-C7C75914ACE7}"/>
    <pc:docChg chg="modSld">
      <pc:chgData name="Kimberley Collins (2223837)" userId="S::2223837@student.uwtsd.ac.uk::14b150cf-b5da-4d0c-a70d-bc693c7773d0" providerId="AD" clId="Web-{59EF2AFE-28C9-83DB-3B5D-C7C75914ACE7}" dt="2025-01-19T17:02:26.599" v="55" actId="1076"/>
      <pc:docMkLst>
        <pc:docMk/>
      </pc:docMkLst>
      <pc:sldChg chg="addSp modSp">
        <pc:chgData name="Kimberley Collins (2223837)" userId="S::2223837@student.uwtsd.ac.uk::14b150cf-b5da-4d0c-a70d-bc693c7773d0" providerId="AD" clId="Web-{59EF2AFE-28C9-83DB-3B5D-C7C75914ACE7}" dt="2025-01-19T17:01:47.612" v="34" actId="1076"/>
        <pc:sldMkLst>
          <pc:docMk/>
          <pc:sldMk cId="2030393207" sldId="258"/>
        </pc:sldMkLst>
        <pc:spChg chg="mod">
          <ac:chgData name="Kimberley Collins (2223837)" userId="S::2223837@student.uwtsd.ac.uk::14b150cf-b5da-4d0c-a70d-bc693c7773d0" providerId="AD" clId="Web-{59EF2AFE-28C9-83DB-3B5D-C7C75914ACE7}" dt="2025-01-19T17:00:31.669" v="24" actId="20577"/>
          <ac:spMkLst>
            <pc:docMk/>
            <pc:sldMk cId="2030393207" sldId="258"/>
            <ac:spMk id="2" creationId="{FB14941D-9E65-E32D-8E4D-98C594688DE1}"/>
          </ac:spMkLst>
        </pc:spChg>
        <pc:spChg chg="mod">
          <ac:chgData name="Kimberley Collins (2223837)" userId="S::2223837@student.uwtsd.ac.uk::14b150cf-b5da-4d0c-a70d-bc693c7773d0" providerId="AD" clId="Web-{59EF2AFE-28C9-83DB-3B5D-C7C75914ACE7}" dt="2025-01-19T16:58:35.004" v="0"/>
          <ac:spMkLst>
            <pc:docMk/>
            <pc:sldMk cId="2030393207" sldId="258"/>
            <ac:spMk id="3" creationId="{6F94112C-6D16-A45A-1FAE-81AB5BD4431C}"/>
          </ac:spMkLst>
        </pc:spChg>
        <pc:spChg chg="add mod ord">
          <ac:chgData name="Kimberley Collins (2223837)" userId="S::2223837@student.uwtsd.ac.uk::14b150cf-b5da-4d0c-a70d-bc693c7773d0" providerId="AD" clId="Web-{59EF2AFE-28C9-83DB-3B5D-C7C75914ACE7}" dt="2025-01-19T17:01:47.612" v="34" actId="1076"/>
          <ac:spMkLst>
            <pc:docMk/>
            <pc:sldMk cId="2030393207" sldId="258"/>
            <ac:spMk id="5" creationId="{414305BE-3717-E089-883B-DBD7ABF6156D}"/>
          </ac:spMkLst>
        </pc:spChg>
        <pc:spChg chg="mod">
          <ac:chgData name="Kimberley Collins (2223837)" userId="S::2223837@student.uwtsd.ac.uk::14b150cf-b5da-4d0c-a70d-bc693c7773d0" providerId="AD" clId="Web-{59EF2AFE-28C9-83DB-3B5D-C7C75914ACE7}" dt="2025-01-19T17:00:35.466" v="25" actId="20577"/>
          <ac:spMkLst>
            <pc:docMk/>
            <pc:sldMk cId="2030393207" sldId="258"/>
            <ac:spMk id="8" creationId="{7018FEDA-D3CB-44DE-DAD5-6A31F693D28C}"/>
          </ac:spMkLst>
        </pc:spChg>
        <pc:spChg chg="add ord">
          <ac:chgData name="Kimberley Collins (2223837)" userId="S::2223837@student.uwtsd.ac.uk::14b150cf-b5da-4d0c-a70d-bc693c7773d0" providerId="AD" clId="Web-{59EF2AFE-28C9-83DB-3B5D-C7C75914ACE7}" dt="2025-01-19T17:01:31.845" v="31"/>
          <ac:spMkLst>
            <pc:docMk/>
            <pc:sldMk cId="2030393207" sldId="258"/>
            <ac:spMk id="13" creationId="{0B9EE3F3-89B7-43C3-8651-C4C96830993D}"/>
          </ac:spMkLst>
        </pc:spChg>
        <pc:spChg chg="add mod">
          <ac:chgData name="Kimberley Collins (2223837)" userId="S::2223837@student.uwtsd.ac.uk::14b150cf-b5da-4d0c-a70d-bc693c7773d0" providerId="AD" clId="Web-{59EF2AFE-28C9-83DB-3B5D-C7C75914ACE7}" dt="2025-01-19T17:01:41.018" v="33"/>
          <ac:spMkLst>
            <pc:docMk/>
            <pc:sldMk cId="2030393207" sldId="258"/>
            <ac:spMk id="15" creationId="{33AE4636-AEEC-45D6-84D4-7AC2DA48ECF8}"/>
          </ac:spMkLst>
        </pc:spChg>
        <pc:spChg chg="add">
          <ac:chgData name="Kimberley Collins (2223837)" userId="S::2223837@student.uwtsd.ac.uk::14b150cf-b5da-4d0c-a70d-bc693c7773d0" providerId="AD" clId="Web-{59EF2AFE-28C9-83DB-3B5D-C7C75914ACE7}" dt="2025-01-19T16:58:35.004" v="0"/>
          <ac:spMkLst>
            <pc:docMk/>
            <pc:sldMk cId="2030393207" sldId="258"/>
            <ac:spMk id="17" creationId="{8D9CE0F4-2EB2-4F1F-8AAC-DB3571D9FE10}"/>
          </ac:spMkLst>
        </pc:spChg>
        <pc:picChg chg="mod">
          <ac:chgData name="Kimberley Collins (2223837)" userId="S::2223837@student.uwtsd.ac.uk::14b150cf-b5da-4d0c-a70d-bc693c7773d0" providerId="AD" clId="Web-{59EF2AFE-28C9-83DB-3B5D-C7C75914ACE7}" dt="2025-01-19T16:58:35.004" v="0"/>
          <ac:picMkLst>
            <pc:docMk/>
            <pc:sldMk cId="2030393207" sldId="258"/>
            <ac:picMk id="4" creationId="{062E4118-0A2D-B410-67EC-266E4EA3A485}"/>
          </ac:picMkLst>
        </pc:picChg>
      </pc:sldChg>
      <pc:sldChg chg="modSp">
        <pc:chgData name="Kimberley Collins (2223837)" userId="S::2223837@student.uwtsd.ac.uk::14b150cf-b5da-4d0c-a70d-bc693c7773d0" providerId="AD" clId="Web-{59EF2AFE-28C9-83DB-3B5D-C7C75914ACE7}" dt="2025-01-19T17:02:26.599" v="55" actId="1076"/>
        <pc:sldMkLst>
          <pc:docMk/>
          <pc:sldMk cId="3036435443" sldId="282"/>
        </pc:sldMkLst>
        <pc:spChg chg="mod">
          <ac:chgData name="Kimberley Collins (2223837)" userId="S::2223837@student.uwtsd.ac.uk::14b150cf-b5da-4d0c-a70d-bc693c7773d0" providerId="AD" clId="Web-{59EF2AFE-28C9-83DB-3B5D-C7C75914ACE7}" dt="2025-01-19T17:02:26.599" v="55" actId="1076"/>
          <ac:spMkLst>
            <pc:docMk/>
            <pc:sldMk cId="3036435443" sldId="282"/>
            <ac:spMk id="2" creationId="{D7E87ED3-9FBB-1B4A-80F0-C65511E3B471}"/>
          </ac:spMkLst>
        </pc:spChg>
        <pc:spChg chg="mod">
          <ac:chgData name="Kimberley Collins (2223837)" userId="S::2223837@student.uwtsd.ac.uk::14b150cf-b5da-4d0c-a70d-bc693c7773d0" providerId="AD" clId="Web-{59EF2AFE-28C9-83DB-3B5D-C7C75914ACE7}" dt="2025-01-19T17:02:14.723" v="54" actId="1076"/>
          <ac:spMkLst>
            <pc:docMk/>
            <pc:sldMk cId="3036435443" sldId="282"/>
            <ac:spMk id="3" creationId="{5708DC61-2A7B-4F4E-2831-254A74717C5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thicalsystems.org/workplace-surveillance/" TargetMode="External"/><Relationship Id="rId13" Type="http://schemas.openxmlformats.org/officeDocument/2006/relationships/hyperlink" Target="https://counterextremism.org.uk/wp-content/uploads/2022/10/UK_Prevent_Strategy_11-21_WEB.pdf" TargetMode="External"/><Relationship Id="rId3" Type="http://schemas.openxmlformats.org/officeDocument/2006/relationships/hyperlink" Target="https://www.amnesty.org.uk/files/2024-07/AIUK%20Briefing%20-%20The%20Prevent%20Duty%20and%20its%20Chilling%20Effect%20on%20Human%20Rights%20March%202024%20%20%281%29.pdf?VersionId=5gaEZN8E9WnS0RdfDStTAsCAKydWqKPj&amp;utm_source=chatgpt.com" TargetMode="External"/><Relationship Id="rId7" Type="http://schemas.openxmlformats.org/officeDocument/2006/relationships/hyperlink" Target="https://www.equalityhumanrights.com/human-rights/human-rights-act/article-8-respect-your-private-and-family-life" TargetMode="External"/><Relationship Id="rId12" Type="http://schemas.openxmlformats.org/officeDocument/2006/relationships/hyperlink" Target="https://techcrunch.com/2018/09/13/uks-mass-surveillance-regime-violated-human-rights-law-finds-echr/" TargetMode="External"/><Relationship Id="rId2" Type="http://schemas.openxmlformats.org/officeDocument/2006/relationships/hyperlink" Target="https://www.preventwatch.org/about-prevent/" TargetMode="External"/><Relationship Id="rId16" Type="http://schemas.openxmlformats.org/officeDocument/2006/relationships/hyperlink" Target="https://ohrh.law.ox.ac.uk/the-legality-of-mass-surveillance-oper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qualityhumanrights.com" TargetMode="External"/><Relationship Id="rId11" Type="http://schemas.openxmlformats.org/officeDocument/2006/relationships/hyperlink" Target="https://www.gov.uk/government/publications/counter-terrorism-disruptive-powers-report-2023/counter-terrorism-disruptive-powers-report-2023-accessible" TargetMode="External"/><Relationship Id="rId5" Type="http://schemas.openxmlformats.org/officeDocument/2006/relationships/hyperlink" Target="https://www.cps.gov.uk/cps/news/former-soldier-who-escaped-prison-convicted-spying-iran" TargetMode="External"/><Relationship Id="rId15" Type="http://schemas.openxmlformats.org/officeDocument/2006/relationships/hyperlink" Target="https://www.mi5.gov.uk/director-general-ken-mccallum-gives-latest-threat-update" TargetMode="External"/><Relationship Id="rId10" Type="http://schemas.openxmlformats.org/officeDocument/2006/relationships/hyperlink" Target="https://www.legislation.gov.uk/ukpga/2016/25/contents" TargetMode="External"/><Relationship Id="rId4" Type="http://schemas.openxmlformats.org/officeDocument/2006/relationships/hyperlink" Target="https://www.judiciary.uk/wp-content/uploads/2018/12/Westminster-Terror-Attack-2018-0304.pdf" TargetMode="External"/><Relationship Id="rId9" Type="http://schemas.openxmlformats.org/officeDocument/2006/relationships/hyperlink" Target="https://assets.publishing.service.gov.uk/government/uploads/system/uploads/attachment_data/file/697221/The_WestBridge_Attack_report_Accessible.pdf" TargetMode="External"/><Relationship Id="rId14" Type="http://schemas.openxmlformats.org/officeDocument/2006/relationships/hyperlink" Target="https://isc.independent.gov.uk/wp-content/uploads/2021/01/20181122_HC1694_The2017Attacks_WhatNeedsToChange_Accessibl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mera with a crowd of people in the background&#10;&#10;AI-generated content may be incorrect.">
            <a:extLst>
              <a:ext uri="{FF2B5EF4-FFF2-40B4-BE49-F238E27FC236}">
                <a16:creationId xmlns:a16="http://schemas.microsoft.com/office/drawing/2014/main" id="{91A1FABB-167A-FA4D-37B8-84C40B6373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14384" y="274"/>
            <a:ext cx="12305992" cy="6857818"/>
          </a:xfrm>
          <a:prstGeom prst="rect">
            <a:avLst/>
          </a:prstGeom>
        </p:spPr>
      </p:pic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F6D1E448-AEB1-742B-D5DC-81C9E970F830}"/>
              </a:ext>
            </a:extLst>
          </p:cNvPr>
          <p:cNvSpPr/>
          <p:nvPr/>
        </p:nvSpPr>
        <p:spPr>
          <a:xfrm>
            <a:off x="-1083975" y="-3369976"/>
            <a:ext cx="7025640" cy="656844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D680DE-2B41-79AA-E111-1BAFB2959944}"/>
              </a:ext>
            </a:extLst>
          </p:cNvPr>
          <p:cNvSpPr txBox="1"/>
          <p:nvPr/>
        </p:nvSpPr>
        <p:spPr>
          <a:xfrm>
            <a:off x="92650" y="322217"/>
            <a:ext cx="512064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/>
              <a:t>What are the ethical implications of surveillance in counter-terrorism efforts?</a:t>
            </a: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79D59F-B73F-1DA1-78C0-BC625154A0A0}"/>
              </a:ext>
            </a:extLst>
          </p:cNvPr>
          <p:cNvSpPr txBox="1"/>
          <p:nvPr/>
        </p:nvSpPr>
        <p:spPr>
          <a:xfrm>
            <a:off x="9648371" y="5818535"/>
            <a:ext cx="6217920" cy="1039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sz="1400" err="1">
                <a:solidFill>
                  <a:srgbClr val="FFFFFF"/>
                </a:solidFill>
              </a:rPr>
              <a:t>D'andre</a:t>
            </a:r>
            <a:r>
              <a:rPr lang="en-US" sz="1400">
                <a:solidFill>
                  <a:srgbClr val="FFFFFF"/>
                </a:solidFill>
              </a:rPr>
              <a:t> Wells: 2204698</a:t>
            </a:r>
            <a:endParaRPr lang="en-US" sz="1400"/>
          </a:p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sz="1400">
                <a:solidFill>
                  <a:srgbClr val="FFFFFF"/>
                </a:solidFill>
              </a:rPr>
              <a:t>Kimberley Collins: 2223837</a:t>
            </a:r>
            <a:endParaRPr lang="en-US" sz="1400"/>
          </a:p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sz="1400">
                <a:solidFill>
                  <a:srgbClr val="FFFFFF"/>
                </a:solidFill>
              </a:rPr>
              <a:t>Cameron Grant: 2204610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FF396F-4F8F-779A-6717-E8A01BC524A6}"/>
              </a:ext>
            </a:extLst>
          </p:cNvPr>
          <p:cNvSpPr txBox="1"/>
          <p:nvPr/>
        </p:nvSpPr>
        <p:spPr>
          <a:xfrm>
            <a:off x="1325880" y="2773680"/>
            <a:ext cx="2423160" cy="182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90BE19-3880-0F1E-5569-231DC7B62FAC}"/>
              </a:ext>
            </a:extLst>
          </p:cNvPr>
          <p:cNvSpPr txBox="1"/>
          <p:nvPr/>
        </p:nvSpPr>
        <p:spPr>
          <a:xfrm>
            <a:off x="1813318" y="2768842"/>
            <a:ext cx="32156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BMPL:6014</a:t>
            </a:r>
          </a:p>
        </p:txBody>
      </p:sp>
    </p:spTree>
    <p:extLst>
      <p:ext uri="{BB962C8B-B14F-4D97-AF65-F5344CB8AC3E}">
        <p14:creationId xmlns:p14="http://schemas.microsoft.com/office/powerpoint/2010/main" val="237432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 descr="A police officer standing in a city street&#10;&#10;AI-generated content may be incorrect.">
            <a:extLst>
              <a:ext uri="{FF2B5EF4-FFF2-40B4-BE49-F238E27FC236}">
                <a16:creationId xmlns:a16="http://schemas.microsoft.com/office/drawing/2014/main" id="{98CCC78C-A9AC-0DF7-F6CD-A3B91CC8C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090" y="-181847"/>
            <a:ext cx="7224375" cy="7224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4C3477-7118-5649-5BA7-B879AC9B050D}"/>
              </a:ext>
            </a:extLst>
          </p:cNvPr>
          <p:cNvSpPr txBox="1"/>
          <p:nvPr/>
        </p:nvSpPr>
        <p:spPr>
          <a:xfrm>
            <a:off x="7656725" y="114685"/>
            <a:ext cx="429490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u="sng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BB14CD-0610-26D9-812C-0D7EC39D76F6}"/>
              </a:ext>
            </a:extLst>
          </p:cNvPr>
          <p:cNvSpPr txBox="1"/>
          <p:nvPr/>
        </p:nvSpPr>
        <p:spPr>
          <a:xfrm>
            <a:off x="7547428" y="1465942"/>
            <a:ext cx="415108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/>
              <a:t>Definition of surveillance in counter terrorism.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Ethical questions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Overview of ethical frameworks.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/>
              <a:t>Case study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Ethical dilemmas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Public trust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/>
              <a:t>Oversight and accountability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Future ethical challenges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02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4305BE-3717-E089-883B-DBD7ABF6156D}"/>
              </a:ext>
            </a:extLst>
          </p:cNvPr>
          <p:cNvSpPr/>
          <p:nvPr/>
        </p:nvSpPr>
        <p:spPr>
          <a:xfrm>
            <a:off x="-32658" y="-54429"/>
            <a:ext cx="5334000" cy="68797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4941D-9E65-E32D-8E4D-98C594688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dirty="0">
                <a:solidFill>
                  <a:schemeClr val="bg1"/>
                </a:solidFill>
              </a:rPr>
              <a:t>Successes of Surveillance in counter-terrorism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18FEDA-D3CB-44DE-DAD5-6A31F693D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800" dirty="0">
                <a:solidFill>
                  <a:schemeClr val="bg1"/>
                </a:solidFill>
              </a:rPr>
              <a:t>Westminster, 2017. </a:t>
            </a:r>
            <a:endParaRPr lang="en-US" sz="18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1800" dirty="0">
              <a:solidFill>
                <a:schemeClr val="bg1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1800" dirty="0">
              <a:solidFill>
                <a:schemeClr val="bg1"/>
              </a:solidFill>
            </a:endParaRPr>
          </a:p>
          <a:p>
            <a:pPr marL="457200" indent="-457200">
              <a:spcBef>
                <a:spcPts val="700"/>
              </a:spcBef>
              <a:spcAft>
                <a:spcPts val="700"/>
              </a:spcAft>
              <a:buFont typeface="Calibri,Sans-Serif" panose="020B0604020202020204" pitchFamily="34" charset="0"/>
              <a:buChar char="-"/>
            </a:pPr>
            <a:r>
              <a:rPr lang="en-US" sz="1800" dirty="0">
                <a:solidFill>
                  <a:schemeClr val="bg1"/>
                </a:solidFill>
              </a:rPr>
              <a:t>Khalid Masood's communications prevented future attacks</a:t>
            </a:r>
            <a:endParaRPr lang="en-US" sz="1800" dirty="0">
              <a:solidFill>
                <a:schemeClr val="bg1"/>
              </a:solidFill>
              <a:latin typeface="Franklin Gothic Medium"/>
            </a:endParaRPr>
          </a:p>
          <a:p>
            <a:pPr marL="0" indent="0">
              <a:spcBef>
                <a:spcPts val="700"/>
              </a:spcBef>
              <a:spcAft>
                <a:spcPts val="700"/>
              </a:spcAft>
              <a:buNone/>
            </a:pPr>
            <a:endParaRPr lang="en-US" sz="1800" dirty="0">
              <a:solidFill>
                <a:schemeClr val="bg1"/>
              </a:solidFill>
              <a:latin typeface="Franklin Gothic Medium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800" dirty="0">
                <a:solidFill>
                  <a:schemeClr val="bg1"/>
                </a:solidFill>
              </a:rPr>
              <a:t>13 Islamist related and 4 right-wing extremist plots</a:t>
            </a:r>
          </a:p>
        </p:txBody>
      </p:sp>
      <p:pic>
        <p:nvPicPr>
          <p:cNvPr id="4" name="Content Placeholder 3" descr="A group of people walking on a bridge&#10;&#10;Description automatically generated">
            <a:extLst>
              <a:ext uri="{FF2B5EF4-FFF2-40B4-BE49-F238E27FC236}">
                <a16:creationId xmlns:a16="http://schemas.microsoft.com/office/drawing/2014/main" id="{062E4118-0A2D-B410-67EC-266E4EA3A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816" y="1254515"/>
            <a:ext cx="6440424" cy="42936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94112C-6D16-A45A-1FAE-81AB5BD4431C}"/>
              </a:ext>
            </a:extLst>
          </p:cNvPr>
          <p:cNvSpPr txBox="1"/>
          <p:nvPr/>
        </p:nvSpPr>
        <p:spPr>
          <a:xfrm>
            <a:off x="6096000" y="6102568"/>
            <a:ext cx="5609896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Home Office, 2024    - Ryan, 2018 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Chief Coroner, 2018  - Hill, 2017 </a:t>
            </a:r>
          </a:p>
        </p:txBody>
      </p:sp>
    </p:spTree>
    <p:extLst>
      <p:ext uri="{BB962C8B-B14F-4D97-AF65-F5344CB8AC3E}">
        <p14:creationId xmlns:p14="http://schemas.microsoft.com/office/powerpoint/2010/main" val="2030393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curly hair wearing a green shirt&#10;&#10;AI-generated content may be incorrect.">
            <a:extLst>
              <a:ext uri="{FF2B5EF4-FFF2-40B4-BE49-F238E27FC236}">
                <a16:creationId xmlns:a16="http://schemas.microsoft.com/office/drawing/2014/main" id="{F6538ABC-394D-51CD-3A47-BBA83F1197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21" t="804" r="23036"/>
          <a:stretch/>
        </p:blipFill>
        <p:spPr>
          <a:xfrm>
            <a:off x="6467166" y="-436"/>
            <a:ext cx="5724789" cy="69213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A62971-19AC-B050-642C-798960328873}"/>
              </a:ext>
            </a:extLst>
          </p:cNvPr>
          <p:cNvSpPr txBox="1"/>
          <p:nvPr/>
        </p:nvSpPr>
        <p:spPr>
          <a:xfrm>
            <a:off x="985156" y="3430814"/>
            <a:ext cx="4867728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3200"/>
              <a:t>Former British soldier </a:t>
            </a:r>
          </a:p>
          <a:p>
            <a:pPr marL="285750" indent="-285750">
              <a:buFont typeface="Calibri"/>
              <a:buChar char="-"/>
            </a:pPr>
            <a:r>
              <a:rPr lang="en-US" sz="3200"/>
              <a:t>Transmitted sensitive information to Iran</a:t>
            </a:r>
          </a:p>
          <a:p>
            <a:pPr marL="285750" indent="-285750">
              <a:buFont typeface="Calibri"/>
              <a:buChar char="-"/>
            </a:pPr>
            <a:r>
              <a:rPr lang="en-US" sz="3200"/>
              <a:t>Ethical implications for surveilling employees 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57118A4-2FFF-F980-46D5-0F14A986A2A7}"/>
              </a:ext>
            </a:extLst>
          </p:cNvPr>
          <p:cNvSpPr/>
          <p:nvPr/>
        </p:nvSpPr>
        <p:spPr>
          <a:xfrm>
            <a:off x="0" y="-2950028"/>
            <a:ext cx="6564085" cy="616131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F7F8BE-0AE3-E3BC-5420-FF07AA3BA8E0}"/>
              </a:ext>
            </a:extLst>
          </p:cNvPr>
          <p:cNvSpPr txBox="1"/>
          <p:nvPr/>
        </p:nvSpPr>
        <p:spPr>
          <a:xfrm>
            <a:off x="206829" y="459013"/>
            <a:ext cx="614861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>
                <a:solidFill>
                  <a:schemeClr val="bg1"/>
                </a:solidFill>
              </a:rPr>
              <a:t>Daniel Khalife Espionage (2024)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5321DD-3FD5-1474-3ECF-72746D81AE43}"/>
              </a:ext>
            </a:extLst>
          </p:cNvPr>
          <p:cNvSpPr txBox="1"/>
          <p:nvPr/>
        </p:nvSpPr>
        <p:spPr>
          <a:xfrm>
            <a:off x="-1689" y="6332295"/>
            <a:ext cx="54220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/>
              <a:t>(Crown Prosecution Service, 2024) 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(Ethical Systems, 2020) </a:t>
            </a:r>
          </a:p>
        </p:txBody>
      </p:sp>
    </p:spTree>
    <p:extLst>
      <p:ext uri="{BB962C8B-B14F-4D97-AF65-F5344CB8AC3E}">
        <p14:creationId xmlns:p14="http://schemas.microsoft.com/office/powerpoint/2010/main" val="771412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BA3C4-184C-10CB-1A10-F21392BD9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Negatives of surveillance in counter-terrorism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6375B-CD49-A9E5-C7B5-7E122EBD8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413934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/>
              <a:t>Edward Snowden's 2013 revelations</a:t>
            </a:r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/>
              <a:t>Intercepting private communications</a:t>
            </a:r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/>
              <a:t>European convention on human rights, article 8 </a:t>
            </a:r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/>
              <a:t>Lack of transparency </a:t>
            </a:r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/>
              <a:t>Lack of oversight </a:t>
            </a:r>
          </a:p>
          <a:p>
            <a:pPr>
              <a:lnSpc>
                <a:spcPct val="91000"/>
              </a:lnSpc>
            </a:pPr>
            <a:endParaRPr lang="en-US" sz="1800"/>
          </a:p>
        </p:txBody>
      </p:sp>
      <p:pic>
        <p:nvPicPr>
          <p:cNvPr id="5" name="Picture 4" descr="A building with a lock and scales of justice&#10;&#10;AI-generated content may be incorrect.">
            <a:extLst>
              <a:ext uri="{FF2B5EF4-FFF2-40B4-BE49-F238E27FC236}">
                <a16:creationId xmlns:a16="http://schemas.microsoft.com/office/drawing/2014/main" id="{7A82CEE0-9753-7B0A-46B9-836FC1C857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89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A3FA3A-548F-113F-612E-8450704AC5FD}"/>
              </a:ext>
            </a:extLst>
          </p:cNvPr>
          <p:cNvSpPr txBox="1"/>
          <p:nvPr/>
        </p:nvSpPr>
        <p:spPr>
          <a:xfrm>
            <a:off x="103751" y="5689882"/>
            <a:ext cx="5886565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/>
              <a:t>(Hintz &amp; Dencik, 2016)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(Equality and Human Rights Commission, 2021)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(Almeida, Sharko &amp; Lomas, 2021)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(Lomas, 2018) 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(Wheelhouse, 2015)</a:t>
            </a:r>
          </a:p>
        </p:txBody>
      </p:sp>
    </p:spTree>
    <p:extLst>
      <p:ext uri="{BB962C8B-B14F-4D97-AF65-F5344CB8AC3E}">
        <p14:creationId xmlns:p14="http://schemas.microsoft.com/office/powerpoint/2010/main" val="20643485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0B1CF-B29A-188F-68AE-AECCF38F5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 fontScale="90000"/>
          </a:bodyPr>
          <a:lstStyle/>
          <a:p>
            <a:r>
              <a:rPr lang="en-US" sz="5100"/>
              <a:t>Prevent STRATEGY </a:t>
            </a:r>
            <a:br>
              <a:rPr lang="en-US" sz="5100">
                <a:latin typeface="Franklin Gothic Demi Cond"/>
                <a:cs typeface="Times New Roman"/>
              </a:rPr>
            </a:br>
            <a:r>
              <a:rPr lang="en-US" sz="1200">
                <a:latin typeface="Times New Roman"/>
                <a:cs typeface="Times New Roman"/>
              </a:rPr>
              <a:t>(</a:t>
            </a:r>
            <a:r>
              <a:rPr lang="en-US" sz="1200" err="1">
                <a:latin typeface="Times New Roman"/>
                <a:cs typeface="Times New Roman"/>
              </a:rPr>
              <a:t>Meleagrou</a:t>
            </a:r>
            <a:r>
              <a:rPr lang="en-US" sz="1200">
                <a:latin typeface="Times New Roman"/>
                <a:cs typeface="Times New Roman"/>
              </a:rPr>
              <a:t>-Hitchens, 2022)</a:t>
            </a:r>
            <a:endParaRPr lang="en-US" sz="51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51E6A4B-FE70-53E6-337C-75CA109B8D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0128" y="362509"/>
            <a:ext cx="5930205" cy="3207432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03C0099-ADF7-F67A-7E36-26DC1B333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502" y="2718924"/>
            <a:ext cx="4924426" cy="27954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Faced criticism in relation to: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Racial and religious profiling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Erosion of trust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Disproportionate impact on minorities </a:t>
            </a:r>
          </a:p>
        </p:txBody>
      </p:sp>
      <p:pic>
        <p:nvPicPr>
          <p:cNvPr id="5" name="Picture 4" descr="A diagram of a diagram with text&#10;&#10;Description automatically generated">
            <a:extLst>
              <a:ext uri="{FF2B5EF4-FFF2-40B4-BE49-F238E27FC236}">
                <a16:creationId xmlns:a16="http://schemas.microsoft.com/office/drawing/2014/main" id="{59632AC9-2446-5B05-91BB-852C23BF5B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3569" y="3561652"/>
            <a:ext cx="6576191" cy="32977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50E4A3-8A19-C90D-69DF-BD251ACC0F06}"/>
              </a:ext>
            </a:extLst>
          </p:cNvPr>
          <p:cNvSpPr txBox="1"/>
          <p:nvPr/>
        </p:nvSpPr>
        <p:spPr>
          <a:xfrm>
            <a:off x="2318" y="6212503"/>
            <a:ext cx="4941407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/>
              <a:t>(Amnesty international UK, 2024)</a:t>
            </a:r>
          </a:p>
          <a:p>
            <a:pPr marL="285750" indent="-285750">
              <a:buFont typeface="Calibri"/>
              <a:buChar char="-"/>
            </a:pPr>
            <a:r>
              <a:rPr lang="en-US" sz="1400"/>
              <a:t>(</a:t>
            </a:r>
            <a:r>
              <a:rPr lang="en-US" sz="1400" err="1"/>
              <a:t>Aitlhadj</a:t>
            </a:r>
            <a:r>
              <a:rPr lang="en-US" sz="1400"/>
              <a:t>, 2023) </a:t>
            </a:r>
          </a:p>
          <a:p>
            <a:endParaRPr lang="en-US" sz="14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622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F7E9-DB52-378E-5FD0-D191DE6B8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 sz="4600">
                <a:solidFill>
                  <a:schemeClr val="tx1"/>
                </a:solidFill>
              </a:rPr>
              <a:t>Public perception and trust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B5BC9EB-5EFB-BB40-7AB9-2D7EC1A5B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878978"/>
            <a:ext cx="4500737" cy="3594100"/>
          </a:xfrm>
        </p:spPr>
        <p:txBody>
          <a:bodyPr anchor="ctr">
            <a:normAutofit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Loss of personal freedom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The investigatory Powers Act (2016) - Snooper's Charter, backlash. </a:t>
            </a:r>
            <a:endParaRPr lang="en-US" sz="120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Balance between security and civil rights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</p:txBody>
      </p:sp>
      <p:pic>
        <p:nvPicPr>
          <p:cNvPr id="4" name="Content Placeholder 3" descr="A puzzle with a word in it&#10;&#10;Description automatically generated">
            <a:extLst>
              <a:ext uri="{FF2B5EF4-FFF2-40B4-BE49-F238E27FC236}">
                <a16:creationId xmlns:a16="http://schemas.microsoft.com/office/drawing/2014/main" id="{83DAB129-CC7D-10E6-4095-AF18839DC0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77" r="2" b="10391"/>
          <a:stretch/>
        </p:blipFill>
        <p:spPr>
          <a:xfrm>
            <a:off x="6094474" y="10"/>
            <a:ext cx="6097526" cy="3428990"/>
          </a:xfrm>
          <a:prstGeom prst="rect">
            <a:avLst/>
          </a:prstGeom>
        </p:spPr>
      </p:pic>
      <p:pic>
        <p:nvPicPr>
          <p:cNvPr id="5" name="Picture 4" descr="A book cover of a person walking up stairs&#10;&#10;Description automatically generated">
            <a:extLst>
              <a:ext uri="{FF2B5EF4-FFF2-40B4-BE49-F238E27FC236}">
                <a16:creationId xmlns:a16="http://schemas.microsoft.com/office/drawing/2014/main" id="{72C1D5E3-AAE6-E889-160A-70E7D1B770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941" r="-1" b="40109"/>
          <a:stretch/>
        </p:blipFill>
        <p:spPr>
          <a:xfrm>
            <a:off x="6101611" y="3429000"/>
            <a:ext cx="6099048" cy="3429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AF07ED-415B-906E-6306-1080FE56EBD1}"/>
              </a:ext>
            </a:extLst>
          </p:cNvPr>
          <p:cNvSpPr txBox="1"/>
          <p:nvPr/>
        </p:nvSpPr>
        <p:spPr>
          <a:xfrm>
            <a:off x="199194" y="6067791"/>
            <a:ext cx="420433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Times New Roman"/>
                <a:cs typeface="Times New Roman"/>
              </a:rPr>
              <a:t>(Home Office, 2016)</a:t>
            </a:r>
          </a:p>
          <a:p>
            <a:r>
              <a:rPr lang="en-US" sz="1400">
                <a:latin typeface="Times New Roman"/>
                <a:cs typeface="Times New Roman"/>
              </a:rPr>
              <a:t>(Equality and Human Rights Commission, 2021)</a:t>
            </a:r>
            <a:endParaRPr lang="en-US" sz="12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33831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87ED3-9FBB-1B4A-80F0-C65511E3B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03" y="702582"/>
            <a:ext cx="11037711" cy="32367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DC61-2A7B-4F4E-2831-254A74717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" y="367066"/>
            <a:ext cx="12257532" cy="35783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4800" dirty="0">
              <a:latin typeface="Times New Roman"/>
              <a:cs typeface="Times New Roman"/>
            </a:endParaRPr>
          </a:p>
          <a:p>
            <a:r>
              <a:rPr lang="en-GB" sz="900" err="1">
                <a:latin typeface="Arial"/>
                <a:cs typeface="Times New Roman"/>
              </a:rPr>
              <a:t>Aitlhadj</a:t>
            </a:r>
            <a:r>
              <a:rPr lang="en-GB" sz="900" dirty="0">
                <a:latin typeface="Arial"/>
                <a:cs typeface="Times New Roman"/>
              </a:rPr>
              <a:t>, L. (2023). </a:t>
            </a:r>
            <a:r>
              <a:rPr lang="en-GB" sz="900" i="1" dirty="0">
                <a:latin typeface="Arial"/>
                <a:cs typeface="Times New Roman"/>
              </a:rPr>
              <a:t>About Prevent - Prevent Watch</a:t>
            </a:r>
            <a:r>
              <a:rPr lang="en-GB" sz="900" dirty="0">
                <a:latin typeface="Arial"/>
                <a:cs typeface="Times New Roman"/>
              </a:rPr>
              <a:t>. [online] Prevent Watch . Available at: </a:t>
            </a:r>
            <a:r>
              <a:rPr lang="en-GB" sz="900" dirty="0">
                <a:latin typeface="Arial"/>
                <a:cs typeface="Times New Roman"/>
                <a:hlinkClick r:id="rId2"/>
              </a:rPr>
              <a:t>https://www.preventwatch.org/about-prevent/</a:t>
            </a:r>
            <a:r>
              <a:rPr lang="en-GB" sz="900" dirty="0">
                <a:latin typeface="Arial"/>
                <a:cs typeface="Times New Roman"/>
              </a:rPr>
              <a:t>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Almeida, D., </a:t>
            </a:r>
            <a:r>
              <a:rPr lang="en-GB" sz="900" err="1">
                <a:latin typeface="Arial"/>
                <a:cs typeface="Times New Roman"/>
              </a:rPr>
              <a:t>Shmarko</a:t>
            </a:r>
            <a:r>
              <a:rPr lang="en-GB" sz="900" dirty="0">
                <a:latin typeface="Arial"/>
                <a:cs typeface="Times New Roman"/>
              </a:rPr>
              <a:t>, K. and Lomas, E. (2021). The Ethics of Facial Recognition technologies, surveillance, and Accountability in an Age of Artificial intelligence: a Comparative Analysis of US, EU, and UK Regulatory Frameworks. </a:t>
            </a:r>
            <a:r>
              <a:rPr lang="en-GB" sz="900" i="1" dirty="0">
                <a:latin typeface="Arial"/>
                <a:cs typeface="Times New Roman"/>
              </a:rPr>
              <a:t>AI and Ethics</a:t>
            </a:r>
            <a:r>
              <a:rPr lang="en-GB" sz="900" dirty="0">
                <a:latin typeface="Arial"/>
                <a:cs typeface="Times New Roman"/>
              </a:rPr>
              <a:t>, [online] 2(3), pp.377–387. </a:t>
            </a:r>
            <a:r>
              <a:rPr lang="en-GB" sz="900" err="1">
                <a:latin typeface="Arial"/>
                <a:cs typeface="Times New Roman"/>
              </a:rPr>
              <a:t>doi:https</a:t>
            </a:r>
            <a:r>
              <a:rPr lang="en-GB" sz="900" dirty="0">
                <a:latin typeface="Arial"/>
                <a:cs typeface="Times New Roman"/>
              </a:rPr>
              <a:t>://doi.org/10.1007/s43681-021-00077-w.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Amnesty International UK (2024). </a:t>
            </a:r>
            <a:r>
              <a:rPr lang="en-GB" sz="900" i="1" dirty="0">
                <a:latin typeface="Arial"/>
                <a:cs typeface="Times New Roman"/>
              </a:rPr>
              <a:t>The Prevent Duty and Its Chilling Effect on Human Rights: March 2024 SUMMARY OF KEY POINTS AND RECOMMENDATIONS</a:t>
            </a:r>
            <a:r>
              <a:rPr lang="en-GB" sz="900" dirty="0">
                <a:latin typeface="Arial"/>
                <a:cs typeface="Times New Roman"/>
              </a:rPr>
              <a:t>. [online] Available at: </a:t>
            </a:r>
            <a:r>
              <a:rPr lang="en-GB" sz="900" dirty="0">
                <a:latin typeface="Arial"/>
                <a:cs typeface="Times New Roman"/>
                <a:hlinkClick r:id="rId3"/>
              </a:rPr>
              <a:t>https://www.amnesty.org.uk/files/2024-07/AIUK%20Briefing%20-%20The%20Prevent%20Duty%20and%20its%20Chilling%20Effect%20on%20Human%20Rights%20March%202024%20%20%281%29.pdf?VersionId=5gaEZN8E9WnS0RdfDStTAsCAKydWqKPj&amp;utm_source=chatgpt.com</a:t>
            </a:r>
            <a:r>
              <a:rPr lang="en-GB" sz="900" dirty="0">
                <a:latin typeface="Arial"/>
                <a:cs typeface="Times New Roman"/>
              </a:rPr>
              <a:t> [Accessed 6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err="1">
                <a:latin typeface="Arial"/>
                <a:cs typeface="Times New Roman"/>
              </a:rPr>
              <a:t>Cheif</a:t>
            </a:r>
            <a:r>
              <a:rPr lang="en-GB" sz="900" dirty="0">
                <a:latin typeface="Arial"/>
                <a:cs typeface="Times New Roman"/>
              </a:rPr>
              <a:t> Coroner (2018). </a:t>
            </a:r>
            <a:r>
              <a:rPr lang="en-GB" sz="900" i="1" dirty="0">
                <a:latin typeface="Arial"/>
                <a:cs typeface="Times New Roman"/>
              </a:rPr>
              <a:t>INQUESTS ARISING FROM THE DEATHS IN THE WESTMINSTER TERROR ATTACK OF 22 MARCH 2017 REGULATION 28 REPORT ON ACTION TO PREVENT FUTURE DEATHS</a:t>
            </a:r>
            <a:r>
              <a:rPr lang="en-GB" sz="900" dirty="0">
                <a:latin typeface="Arial"/>
                <a:cs typeface="Times New Roman"/>
              </a:rPr>
              <a:t>. [online] Available at: </a:t>
            </a:r>
            <a:r>
              <a:rPr lang="en-GB" sz="900" dirty="0">
                <a:latin typeface="Arial"/>
                <a:cs typeface="Times New Roman"/>
                <a:hlinkClick r:id="rId4"/>
              </a:rPr>
              <a:t>https://www.judiciary.uk/wp-content/uploads/2018/12/Westminster-Terror-Attack-2018-0304.pdf</a:t>
            </a:r>
            <a:r>
              <a:rPr lang="en-GB" sz="900" dirty="0">
                <a:latin typeface="Arial"/>
                <a:cs typeface="Times New Roman"/>
              </a:rPr>
              <a:t>? [Accessed 6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Crown Prosecution Service (2024). </a:t>
            </a:r>
            <a:r>
              <a:rPr lang="en-GB" sz="900" i="1" dirty="0">
                <a:latin typeface="Arial"/>
                <a:cs typeface="Times New Roman"/>
              </a:rPr>
              <a:t>Former Soldier Who Escaped Prison Convicted of Spying for Iran | the Crown Prosecution Service</a:t>
            </a:r>
            <a:r>
              <a:rPr lang="en-GB" sz="900" dirty="0">
                <a:latin typeface="Arial"/>
                <a:cs typeface="Times New Roman"/>
              </a:rPr>
              <a:t>. [online] Cps.gov.uk. Available at: </a:t>
            </a:r>
            <a:r>
              <a:rPr lang="en-GB" sz="900" dirty="0">
                <a:latin typeface="Arial"/>
                <a:cs typeface="Times New Roman"/>
                <a:hlinkClick r:id="rId5"/>
              </a:rPr>
              <a:t>https://www.cps.gov.uk/cps/news/former-soldier-who-escaped-prison-convicted-spying-iran</a:t>
            </a:r>
            <a:r>
              <a:rPr lang="en-GB" sz="900" dirty="0">
                <a:latin typeface="Arial"/>
                <a:cs typeface="Times New Roman"/>
              </a:rPr>
              <a:t>? [Accessed 7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Equality and Human Rights Commission (2021). </a:t>
            </a:r>
            <a:r>
              <a:rPr lang="en-GB" sz="900" i="1" dirty="0">
                <a:latin typeface="Arial"/>
                <a:cs typeface="Times New Roman"/>
              </a:rPr>
              <a:t>Article 8: Respect for Your Private and Family Life</a:t>
            </a:r>
            <a:r>
              <a:rPr lang="en-GB" sz="900" dirty="0">
                <a:latin typeface="Arial"/>
                <a:cs typeface="Times New Roman"/>
              </a:rPr>
              <a:t>. [online] </a:t>
            </a:r>
            <a:r>
              <a:rPr lang="en-GB" sz="900" dirty="0">
                <a:latin typeface="Arial"/>
                <a:cs typeface="Times New Roman"/>
                <a:hlinkClick r:id="rId6"/>
              </a:rPr>
              <a:t>www.equalityhumanrights.com</a:t>
            </a:r>
            <a:r>
              <a:rPr lang="en-GB" sz="900" dirty="0">
                <a:latin typeface="Arial"/>
                <a:cs typeface="Times New Roman"/>
              </a:rPr>
              <a:t>. Available at: </a:t>
            </a:r>
            <a:r>
              <a:rPr lang="en-GB" sz="900" dirty="0">
                <a:latin typeface="Arial"/>
                <a:cs typeface="Times New Roman"/>
                <a:hlinkClick r:id="rId7"/>
              </a:rPr>
              <a:t>https://www.equalityhumanrights.com/human-rights/human-rights-act/article-8-respect-your-private-and-family-life</a:t>
            </a:r>
            <a:r>
              <a:rPr lang="en-GB" sz="900" dirty="0">
                <a:latin typeface="Arial"/>
                <a:cs typeface="Times New Roman"/>
              </a:rPr>
              <a:t>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Ethical Systems (2020). </a:t>
            </a:r>
            <a:r>
              <a:rPr lang="en-GB" sz="900" i="1" dirty="0">
                <a:latin typeface="Arial"/>
                <a:cs typeface="Times New Roman"/>
              </a:rPr>
              <a:t>Workplace Surveillance - Ethical Systems</a:t>
            </a:r>
            <a:r>
              <a:rPr lang="en-GB" sz="900" dirty="0">
                <a:latin typeface="Arial"/>
                <a:cs typeface="Times New Roman"/>
              </a:rPr>
              <a:t>. [online] Ethical Systems -. Available at: </a:t>
            </a:r>
            <a:r>
              <a:rPr lang="en-GB" sz="900" dirty="0">
                <a:latin typeface="Arial"/>
                <a:cs typeface="Times New Roman"/>
                <a:hlinkClick r:id="rId8"/>
              </a:rPr>
              <a:t>https://www.ethicalsystems.org/workplace-surveillance/</a:t>
            </a:r>
            <a:r>
              <a:rPr lang="en-GB" sz="900" dirty="0">
                <a:latin typeface="Arial"/>
                <a:cs typeface="Times New Roman"/>
              </a:rPr>
              <a:t>? [Accessed 3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Hill, M. (2017). </a:t>
            </a:r>
            <a:r>
              <a:rPr lang="en-GB" sz="900" i="1" dirty="0">
                <a:latin typeface="Arial"/>
                <a:cs typeface="Times New Roman"/>
              </a:rPr>
              <a:t>THE WESTMINSTER BRIDGE TERRORIST ATTACK 22 ND OPERATION CLASSIFIC a REPORT ON THE USE OF TERRORISM LEGISLATION by Max Hill QC Independent Reviewer of Terrorism Legislation</a:t>
            </a:r>
            <a:r>
              <a:rPr lang="en-GB" sz="900" dirty="0">
                <a:latin typeface="Arial"/>
                <a:cs typeface="Times New Roman"/>
              </a:rPr>
              <a:t>. [online] Available at: </a:t>
            </a:r>
            <a:r>
              <a:rPr lang="en-GB" sz="900" dirty="0">
                <a:latin typeface="Arial"/>
                <a:cs typeface="Times New Roman"/>
                <a:hlinkClick r:id="rId9"/>
              </a:rPr>
              <a:t>https://assets.publishing.service.gov.uk/government/uploads/system/uploads/attachment_data/file/697221/The_WestBridge_Attack_report_Accessible.pdf</a:t>
            </a:r>
            <a:r>
              <a:rPr lang="en-GB" sz="900" dirty="0">
                <a:latin typeface="Arial"/>
                <a:cs typeface="Times New Roman"/>
              </a:rPr>
              <a:t>? [Accessed 6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Hintz, A. and Dencik, L. (2016). The Politics of Surveillance policy: UK Regulatory Dynamics after Snowden. </a:t>
            </a:r>
            <a:r>
              <a:rPr lang="en-GB" sz="900" i="1" dirty="0">
                <a:latin typeface="Arial"/>
                <a:cs typeface="Times New Roman"/>
              </a:rPr>
              <a:t>Internet Policy Review</a:t>
            </a:r>
            <a:r>
              <a:rPr lang="en-GB" sz="900" dirty="0">
                <a:latin typeface="Arial"/>
                <a:cs typeface="Times New Roman"/>
              </a:rPr>
              <a:t>, 5(3). </a:t>
            </a:r>
            <a:r>
              <a:rPr lang="en-GB" sz="900" err="1">
                <a:latin typeface="Arial"/>
                <a:cs typeface="Times New Roman"/>
              </a:rPr>
              <a:t>doi:https</a:t>
            </a:r>
            <a:r>
              <a:rPr lang="en-GB" sz="900" dirty="0">
                <a:latin typeface="Arial"/>
                <a:cs typeface="Times New Roman"/>
              </a:rPr>
              <a:t>://doi.org/10.14763/2016.3.424.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Home Office (2016). </a:t>
            </a:r>
            <a:r>
              <a:rPr lang="en-GB" sz="900" i="1" dirty="0">
                <a:latin typeface="Arial"/>
                <a:cs typeface="Times New Roman"/>
              </a:rPr>
              <a:t>Investigatory Powers Act 2016</a:t>
            </a:r>
            <a:r>
              <a:rPr lang="en-GB" sz="900" dirty="0">
                <a:latin typeface="Arial"/>
                <a:cs typeface="Times New Roman"/>
              </a:rPr>
              <a:t>. [online] Legislation.gov.uk. Available at: </a:t>
            </a:r>
            <a:r>
              <a:rPr lang="en-GB" sz="900" dirty="0">
                <a:latin typeface="Arial"/>
                <a:cs typeface="Times New Roman"/>
                <a:hlinkClick r:id="rId10"/>
              </a:rPr>
              <a:t>https://www.legislation.gov.uk/ukpga/2016/25/contents</a:t>
            </a:r>
            <a:r>
              <a:rPr lang="en-GB" sz="900" dirty="0">
                <a:latin typeface="Arial"/>
                <a:cs typeface="Times New Roman"/>
              </a:rPr>
              <a:t> [Accessed 11 Dec. 2024].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Home Office (2024). </a:t>
            </a:r>
            <a:r>
              <a:rPr lang="en-GB" sz="900" i="1" dirty="0">
                <a:latin typeface="Arial"/>
                <a:cs typeface="Times New Roman"/>
              </a:rPr>
              <a:t>Counter-terrorism Disruptive Powers Report 2023 (accessible)</a:t>
            </a:r>
            <a:r>
              <a:rPr lang="en-GB" sz="900" dirty="0">
                <a:latin typeface="Arial"/>
                <a:cs typeface="Times New Roman"/>
              </a:rPr>
              <a:t>. [online] GOV.UK. Available at: </a:t>
            </a:r>
            <a:r>
              <a:rPr lang="en-GB" sz="900" dirty="0">
                <a:latin typeface="Arial"/>
                <a:cs typeface="Times New Roman"/>
                <a:hlinkClick r:id="rId11"/>
              </a:rPr>
              <a:t>https://www.gov.uk/government/publications/counter-terrorism-disruptive-powers-report-2023/counter-terrorism-disruptive-powers-report-2023-accessible</a:t>
            </a:r>
            <a:r>
              <a:rPr lang="en-GB" sz="900" dirty="0">
                <a:latin typeface="Arial"/>
                <a:cs typeface="Times New Roman"/>
              </a:rPr>
              <a:t>? [Accessed 6 Dec. 2024].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Lomas, N. (2018). </a:t>
            </a:r>
            <a:r>
              <a:rPr lang="en-GB" sz="900" i="1" dirty="0">
                <a:latin typeface="Arial"/>
                <a:cs typeface="Times New Roman"/>
              </a:rPr>
              <a:t>UK’s Mass Surveillance Regime Violated Human Rights law, Finds ECHR | TechCrunch</a:t>
            </a:r>
            <a:r>
              <a:rPr lang="en-GB" sz="900" dirty="0">
                <a:latin typeface="Arial"/>
                <a:cs typeface="Times New Roman"/>
              </a:rPr>
              <a:t>. [online] TechCrunch. Available at: </a:t>
            </a:r>
            <a:r>
              <a:rPr lang="en-GB" sz="900" dirty="0">
                <a:latin typeface="Arial"/>
                <a:cs typeface="Times New Roman"/>
                <a:hlinkClick r:id="rId12"/>
              </a:rPr>
              <a:t>https://techcrunch.com/2018/09/13/uks-mass-surveillance-regime-violated-human-rights-law-finds-echr/</a:t>
            </a:r>
            <a:r>
              <a:rPr lang="en-GB" sz="900" dirty="0">
                <a:latin typeface="Arial"/>
                <a:cs typeface="Times New Roman"/>
              </a:rPr>
              <a:t>? [Accessed 6 Jan. 2025].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err="1">
                <a:latin typeface="Arial"/>
                <a:cs typeface="Times New Roman"/>
              </a:rPr>
              <a:t>Meleagrou</a:t>
            </a:r>
            <a:r>
              <a:rPr lang="en-GB" sz="900" dirty="0">
                <a:latin typeface="Arial"/>
                <a:cs typeface="Times New Roman"/>
              </a:rPr>
              <a:t>-Hitchens, A. (2022). </a:t>
            </a:r>
            <a:r>
              <a:rPr lang="en-GB" sz="900" i="1" dirty="0">
                <a:latin typeface="Arial"/>
                <a:cs typeface="Times New Roman"/>
              </a:rPr>
              <a:t>The UK Prevent Strategy: a Literature Review, 2011-2021 EXECUTIVE SUMMARY</a:t>
            </a:r>
            <a:r>
              <a:rPr lang="en-GB" sz="900" dirty="0">
                <a:latin typeface="Arial"/>
                <a:cs typeface="Times New Roman"/>
              </a:rPr>
              <a:t>. [online] Available at: </a:t>
            </a:r>
            <a:r>
              <a:rPr lang="en-GB" sz="900" dirty="0">
                <a:latin typeface="Arial"/>
                <a:cs typeface="Times New Roman"/>
                <a:hlinkClick r:id="rId13"/>
              </a:rPr>
              <a:t>https://counterextremism.org.uk/wp-content/uploads/2022/10/UK_Prevent_Strategy_11-21_WEB.pdf</a:t>
            </a:r>
            <a:r>
              <a:rPr lang="en-GB" sz="900" dirty="0">
                <a:latin typeface="Arial"/>
                <a:cs typeface="Times New Roman"/>
              </a:rPr>
              <a:t> [Accessed 29 Nov. 2024].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Ryan, A. (2018). </a:t>
            </a:r>
            <a:r>
              <a:rPr lang="en-GB" sz="900" i="1" dirty="0">
                <a:latin typeface="Arial"/>
                <a:cs typeface="Times New Roman"/>
              </a:rPr>
              <a:t>The 2017 Attacks: What Needs to change?</a:t>
            </a:r>
            <a:r>
              <a:rPr lang="en-GB" sz="900" dirty="0">
                <a:latin typeface="Arial"/>
                <a:cs typeface="Times New Roman"/>
              </a:rPr>
              <a:t> [online] isc.independent.gov.uk. Available at: </a:t>
            </a:r>
            <a:r>
              <a:rPr lang="en-GB" sz="900" dirty="0">
                <a:latin typeface="Arial"/>
                <a:cs typeface="Times New Roman"/>
                <a:hlinkClick r:id="rId14"/>
              </a:rPr>
              <a:t>https://isc.independent.gov.uk/wp-content/uploads/2021/01/20181122_HC1694_The2017Attacks_WhatNeedsToChange_Accessible.pdf</a:t>
            </a:r>
            <a:r>
              <a:rPr lang="en-GB" sz="900" dirty="0">
                <a:latin typeface="Arial"/>
                <a:cs typeface="Times New Roman"/>
              </a:rPr>
              <a:t> [Accessed 5 Dec. 2024].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Security Service (2024). </a:t>
            </a:r>
            <a:r>
              <a:rPr lang="en-GB" sz="900" i="1" dirty="0">
                <a:latin typeface="Arial"/>
                <a:cs typeface="Times New Roman"/>
              </a:rPr>
              <a:t>Director General Ken McCallum gives latest threat update | MI5 - The Security Service</a:t>
            </a:r>
            <a:r>
              <a:rPr lang="en-GB" sz="900" dirty="0">
                <a:latin typeface="Arial"/>
                <a:cs typeface="Times New Roman"/>
              </a:rPr>
              <a:t>. [online] Mi5.gov.uk. Available at: </a:t>
            </a:r>
            <a:r>
              <a:rPr lang="en-GB" sz="900" dirty="0">
                <a:latin typeface="Arial"/>
                <a:cs typeface="Times New Roman"/>
                <a:hlinkClick r:id="rId15"/>
              </a:rPr>
              <a:t>https://www.mi5.gov.uk/director-general-ken-mccallum-gives-latest-threat-update</a:t>
            </a:r>
            <a:r>
              <a:rPr lang="en-GB" sz="900" dirty="0">
                <a:latin typeface="Arial"/>
                <a:cs typeface="Times New Roman"/>
              </a:rPr>
              <a:t>? [Accessed 16 Dec. 2024].</a:t>
            </a:r>
            <a:endParaRPr lang="en-GB" sz="900">
              <a:latin typeface="Arial"/>
              <a:cs typeface="Arial"/>
            </a:endParaRPr>
          </a:p>
          <a:p>
            <a:r>
              <a:rPr lang="en-GB" sz="900" dirty="0">
                <a:latin typeface="Arial"/>
                <a:cs typeface="Times New Roman"/>
              </a:rPr>
              <a:t>Wheelhouse, A. (2015). </a:t>
            </a:r>
            <a:r>
              <a:rPr lang="en-GB" sz="900" i="1" dirty="0">
                <a:latin typeface="Arial"/>
                <a:cs typeface="Times New Roman"/>
              </a:rPr>
              <a:t>The Legality of Mass Surveillance Operations | OHRH</a:t>
            </a:r>
            <a:r>
              <a:rPr lang="en-GB" sz="900" dirty="0">
                <a:latin typeface="Arial"/>
                <a:cs typeface="Times New Roman"/>
              </a:rPr>
              <a:t>. [online] Ox.ac.uk. Available at: </a:t>
            </a:r>
            <a:r>
              <a:rPr lang="en-GB" sz="900" dirty="0">
                <a:latin typeface="Arial"/>
                <a:cs typeface="Times New Roman"/>
                <a:hlinkClick r:id="rId16"/>
              </a:rPr>
              <a:t>https://ohrh.law.ox.ac.uk/the-legality-of-mass-surveillance-operations/</a:t>
            </a:r>
            <a:r>
              <a:rPr lang="en-GB" sz="900" dirty="0">
                <a:latin typeface="Arial"/>
                <a:cs typeface="Times New Roman"/>
              </a:rPr>
              <a:t>? [Accessed 16 Dec. 2024].</a:t>
            </a:r>
            <a:endParaRPr lang="en-GB" sz="900">
              <a:latin typeface="Arial"/>
              <a:cs typeface="Arial"/>
            </a:endParaRP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36435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Successes of Surveillance in counter-terrorism</vt:lpstr>
      <vt:lpstr>PowerPoint Presentation</vt:lpstr>
      <vt:lpstr>Negatives of surveillance in counter-terrorism </vt:lpstr>
      <vt:lpstr>Prevent STRATEGY  (Meleagrou-Hitchens, 2022)</vt:lpstr>
      <vt:lpstr>Public perception and trust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</cp:revision>
  <dcterms:created xsi:type="dcterms:W3CDTF">2025-01-19T16:52:00Z</dcterms:created>
  <dcterms:modified xsi:type="dcterms:W3CDTF">2025-01-19T17:02:29Z</dcterms:modified>
</cp:coreProperties>
</file>