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67" r:id="rId3"/>
    <p:sldId id="294" r:id="rId4"/>
    <p:sldId id="268" r:id="rId5"/>
    <p:sldId id="288" r:id="rId6"/>
    <p:sldId id="289" r:id="rId7"/>
    <p:sldId id="290" r:id="rId8"/>
    <p:sldId id="291" r:id="rId9"/>
    <p:sldId id="257" r:id="rId10"/>
    <p:sldId id="258" r:id="rId11"/>
    <p:sldId id="269" r:id="rId12"/>
    <p:sldId id="259" r:id="rId13"/>
    <p:sldId id="270" r:id="rId14"/>
    <p:sldId id="261" r:id="rId15"/>
    <p:sldId id="271" r:id="rId16"/>
    <p:sldId id="263" r:id="rId17"/>
    <p:sldId id="272" r:id="rId18"/>
    <p:sldId id="266" r:id="rId19"/>
    <p:sldId id="260" r:id="rId20"/>
    <p:sldId id="262" r:id="rId21"/>
    <p:sldId id="264" r:id="rId22"/>
    <p:sldId id="292" r:id="rId23"/>
    <p:sldId id="287" r:id="rId24"/>
    <p:sldId id="277" r:id="rId25"/>
    <p:sldId id="286" r:id="rId26"/>
    <p:sldId id="278" r:id="rId27"/>
    <p:sldId id="279" r:id="rId28"/>
    <p:sldId id="280" r:id="rId29"/>
    <p:sldId id="281" r:id="rId30"/>
    <p:sldId id="282" r:id="rId31"/>
    <p:sldId id="283" r:id="rId32"/>
    <p:sldId id="275" r:id="rId33"/>
    <p:sldId id="273" r:id="rId34"/>
    <p:sldId id="274" r:id="rId35"/>
    <p:sldId id="284" r:id="rId36"/>
    <p:sldId id="285" r:id="rId37"/>
    <p:sldId id="293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5380EB-96AD-441F-A282-ECF66B4CD437}" v="30" dt="2023-02-21T10:40:14.9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67" d="100"/>
          <a:sy n="67" d="100"/>
        </p:scale>
        <p:origin x="1284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A75380EB-96AD-441F-A282-ECF66B4CD437}"/>
    <pc:docChg chg="custSel addSld modSld">
      <pc:chgData name="Mike" userId="0c974ed1-fc60-4471-bc87-793b58cadcc1" providerId="ADAL" clId="{A75380EB-96AD-441F-A282-ECF66B4CD437}" dt="2023-02-21T10:40:14.939" v="115"/>
      <pc:docMkLst>
        <pc:docMk/>
      </pc:docMkLst>
      <pc:sldChg chg="modSp mod">
        <pc:chgData name="Mike" userId="0c974ed1-fc60-4471-bc87-793b58cadcc1" providerId="ADAL" clId="{A75380EB-96AD-441F-A282-ECF66B4CD437}" dt="2023-02-21T10:38:18.924" v="77" actId="27636"/>
        <pc:sldMkLst>
          <pc:docMk/>
          <pc:sldMk cId="1988925345" sldId="256"/>
        </pc:sldMkLst>
        <pc:spChg chg="mod">
          <ac:chgData name="Mike" userId="0c974ed1-fc60-4471-bc87-793b58cadcc1" providerId="ADAL" clId="{A75380EB-96AD-441F-A282-ECF66B4CD437}" dt="2023-02-21T10:38:18.924" v="77" actId="27636"/>
          <ac:spMkLst>
            <pc:docMk/>
            <pc:sldMk cId="1988925345" sldId="256"/>
            <ac:spMk id="4" creationId="{00000000-0000-0000-0000-000000000000}"/>
          </ac:spMkLst>
        </pc:spChg>
      </pc:sldChg>
      <pc:sldChg chg="modSp modAnim">
        <pc:chgData name="Mike" userId="0c974ed1-fc60-4471-bc87-793b58cadcc1" providerId="ADAL" clId="{A75380EB-96AD-441F-A282-ECF66B4CD437}" dt="2023-02-21T10:38:32.768" v="99" actId="20577"/>
        <pc:sldMkLst>
          <pc:docMk/>
          <pc:sldMk cId="2955892257" sldId="267"/>
        </pc:sldMkLst>
        <pc:spChg chg="mod">
          <ac:chgData name="Mike" userId="0c974ed1-fc60-4471-bc87-793b58cadcc1" providerId="ADAL" clId="{A75380EB-96AD-441F-A282-ECF66B4CD437}" dt="2023-02-21T10:38:32.768" v="99" actId="20577"/>
          <ac:spMkLst>
            <pc:docMk/>
            <pc:sldMk cId="2955892257" sldId="267"/>
            <ac:spMk id="3" creationId="{00000000-0000-0000-0000-000000000000}"/>
          </ac:spMkLst>
        </pc:spChg>
      </pc:sldChg>
      <pc:sldChg chg="mod modShow">
        <pc:chgData name="Mike" userId="0c974ed1-fc60-4471-bc87-793b58cadcc1" providerId="ADAL" clId="{A75380EB-96AD-441F-A282-ECF66B4CD437}" dt="2023-02-21T09:24:53.681" v="1" actId="729"/>
        <pc:sldMkLst>
          <pc:docMk/>
          <pc:sldMk cId="3419388318" sldId="273"/>
        </pc:sldMkLst>
      </pc:sldChg>
      <pc:sldChg chg="mod modShow">
        <pc:chgData name="Mike" userId="0c974ed1-fc60-4471-bc87-793b58cadcc1" providerId="ADAL" clId="{A75380EB-96AD-441F-A282-ECF66B4CD437}" dt="2023-02-21T09:24:55.603" v="2" actId="729"/>
        <pc:sldMkLst>
          <pc:docMk/>
          <pc:sldMk cId="2218925820" sldId="274"/>
        </pc:sldMkLst>
      </pc:sldChg>
      <pc:sldChg chg="mod modShow">
        <pc:chgData name="Mike" userId="0c974ed1-fc60-4471-bc87-793b58cadcc1" providerId="ADAL" clId="{A75380EB-96AD-441F-A282-ECF66B4CD437}" dt="2023-02-21T09:24:51.999" v="0" actId="729"/>
        <pc:sldMkLst>
          <pc:docMk/>
          <pc:sldMk cId="1288729581" sldId="275"/>
        </pc:sldMkLst>
      </pc:sldChg>
      <pc:sldChg chg="mod modShow">
        <pc:chgData name="Mike" userId="0c974ed1-fc60-4471-bc87-793b58cadcc1" providerId="ADAL" clId="{A75380EB-96AD-441F-A282-ECF66B4CD437}" dt="2023-02-21T09:25:04.325" v="3" actId="729"/>
        <pc:sldMkLst>
          <pc:docMk/>
          <pc:sldMk cId="3644399913" sldId="284"/>
        </pc:sldMkLst>
      </pc:sldChg>
      <pc:sldChg chg="addSp delSp modSp new mod modClrScheme modAnim chgLayout">
        <pc:chgData name="Mike" userId="0c974ed1-fc60-4471-bc87-793b58cadcc1" providerId="ADAL" clId="{A75380EB-96AD-441F-A282-ECF66B4CD437}" dt="2023-02-21T10:40:14.939" v="115"/>
        <pc:sldMkLst>
          <pc:docMk/>
          <pc:sldMk cId="3177412361" sldId="294"/>
        </pc:sldMkLst>
        <pc:spChg chg="add mod">
          <ac:chgData name="Mike" userId="0c974ed1-fc60-4471-bc87-793b58cadcc1" providerId="ADAL" clId="{A75380EB-96AD-441F-A282-ECF66B4CD437}" dt="2023-02-21T10:37:35.433" v="18" actId="120"/>
          <ac:spMkLst>
            <pc:docMk/>
            <pc:sldMk cId="3177412361" sldId="294"/>
            <ac:spMk id="2" creationId="{CE61C149-CEDD-4836-C2E1-2F26F82908AE}"/>
          </ac:spMkLst>
        </pc:spChg>
        <pc:spChg chg="add del mod">
          <ac:chgData name="Mike" userId="0c974ed1-fc60-4471-bc87-793b58cadcc1" providerId="ADAL" clId="{A75380EB-96AD-441F-A282-ECF66B4CD437}" dt="2023-02-21T10:39:02.688" v="100"/>
          <ac:spMkLst>
            <pc:docMk/>
            <pc:sldMk cId="3177412361" sldId="294"/>
            <ac:spMk id="3" creationId="{D01F931C-B852-8C5B-1205-56FB30A7D40D}"/>
          </ac:spMkLst>
        </pc:spChg>
        <pc:spChg chg="add mod">
          <ac:chgData name="Mike" userId="0c974ed1-fc60-4471-bc87-793b58cadcc1" providerId="ADAL" clId="{A75380EB-96AD-441F-A282-ECF66B4CD437}" dt="2023-02-21T10:39:37.009" v="105" actId="13822"/>
          <ac:spMkLst>
            <pc:docMk/>
            <pc:sldMk cId="3177412361" sldId="294"/>
            <ac:spMk id="5" creationId="{96F97DF5-B773-515C-3B63-3A58E8877429}"/>
          </ac:spMkLst>
        </pc:spChg>
        <pc:spChg chg="add mod">
          <ac:chgData name="Mike" userId="0c974ed1-fc60-4471-bc87-793b58cadcc1" providerId="ADAL" clId="{A75380EB-96AD-441F-A282-ECF66B4CD437}" dt="2023-02-21T10:39:56.064" v="111" actId="1076"/>
          <ac:spMkLst>
            <pc:docMk/>
            <pc:sldMk cId="3177412361" sldId="294"/>
            <ac:spMk id="6" creationId="{75600350-D92C-6215-7492-AE66329B9141}"/>
          </ac:spMkLst>
        </pc:spChg>
        <pc:spChg chg="add mod">
          <ac:chgData name="Mike" userId="0c974ed1-fc60-4471-bc87-793b58cadcc1" providerId="ADAL" clId="{A75380EB-96AD-441F-A282-ECF66B4CD437}" dt="2023-02-21T10:39:51.698" v="110" actId="1076"/>
          <ac:spMkLst>
            <pc:docMk/>
            <pc:sldMk cId="3177412361" sldId="294"/>
            <ac:spMk id="7" creationId="{49F5F2CF-D0C9-AC24-6D10-296D82D05365}"/>
          </ac:spMkLst>
        </pc:spChg>
        <pc:spChg chg="add mod">
          <ac:chgData name="Mike" userId="0c974ed1-fc60-4471-bc87-793b58cadcc1" providerId="ADAL" clId="{A75380EB-96AD-441F-A282-ECF66B4CD437}" dt="2023-02-21T10:39:47.135" v="109" actId="1076"/>
          <ac:spMkLst>
            <pc:docMk/>
            <pc:sldMk cId="3177412361" sldId="294"/>
            <ac:spMk id="8" creationId="{69FE5AE8-588D-8CB2-2F4D-3F212447A936}"/>
          </ac:spMkLst>
        </pc:spChg>
        <pc:picChg chg="add mod">
          <ac:chgData name="Mike" userId="0c974ed1-fc60-4471-bc87-793b58cadcc1" providerId="ADAL" clId="{A75380EB-96AD-441F-A282-ECF66B4CD437}" dt="2023-02-21T10:39:18.767" v="103" actId="14100"/>
          <ac:picMkLst>
            <pc:docMk/>
            <pc:sldMk cId="3177412361" sldId="294"/>
            <ac:picMk id="4" creationId="{E8144D10-B96C-81CC-DA4F-E8FDE394623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850012-8543-465D-97F8-CE8C6C99F48E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A4AD0C-DE59-46C2-9852-84D90D6A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2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30406-3D2D-405D-8EA7-5C74C3F93898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3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E4C9-0C7C-40C8-9B15-C09C46693DC1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109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2A086-45EB-4111-9CAE-4905E2BD1CEB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12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3D68-DCA7-419F-87A9-A19F0AB7C6B8}" type="datetime1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5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9C8E6-7597-44A4-8B37-C270EB8C85F2}" type="datetime1">
              <a:rPr lang="en-GB" smtClean="0"/>
              <a:t>03/03/2024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3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77494-6877-4E62-A7A5-7C7C424C4B7F}" type="datetime1">
              <a:rPr lang="en-GB" smtClean="0"/>
              <a:t>03/03/2024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34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6C12-C748-4759-A612-60460490C09F}" type="datetime1">
              <a:rPr lang="en-GB" smtClean="0"/>
              <a:t>03/03/2024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10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FF23A-9858-44F1-8FE7-87F8B47A99DC}" type="datetime1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7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BD8A2-7337-4428-9BCD-F581DE9D8045}" type="datetime1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4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E016E-A668-4939-889C-047CB993DD0B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58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F3D0-2B79-462A-9D76-04791E9315B0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32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08524-7CA0-4698-B6D6-927125211856}" type="datetime1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6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vimeo.com/293420625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901831" y="1772815"/>
            <a:ext cx="3134665" cy="40233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Michael Porter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5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Five Forces and  Generic Strategies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5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Mike Durke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5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CB3826-FB0D-4A61-8A00-DAD3EFF1D2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0" y="1148048"/>
            <a:ext cx="4827411" cy="456190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3395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B68B2F-40D7-44AD-B620-C4B31ECCB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925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Learning Outcomes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0821" y="1556792"/>
            <a:ext cx="8142358" cy="38940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chemeClr val="bg1"/>
                </a:solidFill>
              </a:rPr>
              <a:t>Porter’s Five Forces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chemeClr val="bg1"/>
                </a:solidFill>
              </a:rPr>
              <a:t>Porter’s Generic Strategies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chemeClr val="bg1"/>
                </a:solidFill>
              </a:rPr>
              <a:t>Inconsistent Strategies - Stuck in the Middle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chemeClr val="bg1"/>
                </a:solidFill>
              </a:rPr>
              <a:t>Advantages and Disadvantages –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9672F4-43E4-A538-1033-2A07B6A63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89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1C149-CEDD-4836-C2E1-2F26F8290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Five Forces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144D10-B96C-81CC-DA4F-E8FDE39462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404056"/>
            <a:ext cx="6905741" cy="5179306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F97DF5-B773-515C-3B63-3A58E8877429}"/>
              </a:ext>
            </a:extLst>
          </p:cNvPr>
          <p:cNvSpPr/>
          <p:nvPr/>
        </p:nvSpPr>
        <p:spPr>
          <a:xfrm>
            <a:off x="1331640" y="3068960"/>
            <a:ext cx="1800200" cy="165618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5600350-D92C-6215-7492-AE66329B9141}"/>
              </a:ext>
            </a:extLst>
          </p:cNvPr>
          <p:cNvSpPr/>
          <p:nvPr/>
        </p:nvSpPr>
        <p:spPr>
          <a:xfrm>
            <a:off x="5043534" y="1374064"/>
            <a:ext cx="1800200" cy="165618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9F5F2CF-D0C9-AC24-6D10-296D82D05365}"/>
              </a:ext>
            </a:extLst>
          </p:cNvPr>
          <p:cNvSpPr/>
          <p:nvPr/>
        </p:nvSpPr>
        <p:spPr>
          <a:xfrm>
            <a:off x="2771800" y="1339007"/>
            <a:ext cx="1800200" cy="165618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9FE5AE8-588D-8CB2-2F4D-3F212447A936}"/>
              </a:ext>
            </a:extLst>
          </p:cNvPr>
          <p:cNvSpPr/>
          <p:nvPr/>
        </p:nvSpPr>
        <p:spPr>
          <a:xfrm>
            <a:off x="6455060" y="3068960"/>
            <a:ext cx="1800200" cy="1656184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EF9ADD-4835-697C-7656-5A29C8BA1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1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5052" y="1628800"/>
            <a:ext cx="5979155" cy="44254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In the 1980s, Professor Michael Porter argued that there were only four fundamental strategic options available to all companies: 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/>
                </a:solidFill>
              </a:rPr>
              <a:t>Porter’s Generic Strategy Options.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Although this approach has subsequently been challenged, it does help in developing market–based opportunities.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2093" y="632098"/>
            <a:ext cx="76515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Porter’s Generic Strategies</a:t>
            </a:r>
          </a:p>
        </p:txBody>
      </p:sp>
      <p:pic>
        <p:nvPicPr>
          <p:cNvPr id="1026" name="Picture 2" descr="Image result for michael porter black and whit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291" y="2132856"/>
            <a:ext cx="210839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BAF9A8-4EF6-548B-BD80-EEDC0EE47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53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67544" y="1740952"/>
            <a:ext cx="8229600" cy="31625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Porter’s conceptual economic starting point: the need to establish the prices and costs of an organisation in comparison with its competitors.</a:t>
            </a:r>
          </a:p>
          <a:p>
            <a:endParaRPr lang="en-GB" sz="35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46209" y="620688"/>
            <a:ext cx="76515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Porter’s Generic Strategies</a:t>
            </a:r>
          </a:p>
        </p:txBody>
      </p:sp>
      <p:pic>
        <p:nvPicPr>
          <p:cNvPr id="1026" name="Picture 2" descr="Image result for michael porter black and white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09" y="3284339"/>
            <a:ext cx="2519707" cy="309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95936" y="3505334"/>
            <a:ext cx="4680520" cy="265601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DA882-0AA5-02A0-1C01-0961B3B2A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8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9F3EE96-FD56-45D0-9693-D3A312945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582960" y="1556792"/>
            <a:ext cx="9433048" cy="5486061"/>
          </a:xfrm>
          <a:prstGeom prst="rect">
            <a:avLst/>
          </a:prstGeom>
        </p:spPr>
      </p:pic>
      <p:sp>
        <p:nvSpPr>
          <p:cNvPr id="2" name="Content Placeholder 2"/>
          <p:cNvSpPr txBox="1">
            <a:spLocks/>
          </p:cNvSpPr>
          <p:nvPr/>
        </p:nvSpPr>
        <p:spPr>
          <a:xfrm>
            <a:off x="5364088" y="1556792"/>
            <a:ext cx="3672408" cy="432048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endParaRPr lang="en-GB" sz="2800" b="1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Price: </a:t>
            </a:r>
            <a:r>
              <a:rPr lang="en-GB" sz="2800" dirty="0">
                <a:solidFill>
                  <a:schemeClr val="bg1"/>
                </a:solidFill>
              </a:rPr>
              <a:t>what the customer is willing to pay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bg1"/>
                </a:solidFill>
              </a:rPr>
              <a:t>Cost: </a:t>
            </a:r>
            <a:r>
              <a:rPr lang="en-GB" sz="2800" dirty="0">
                <a:solidFill>
                  <a:schemeClr val="bg1"/>
                </a:solidFill>
              </a:rPr>
              <a:t>what the product or service costs the organisation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349551"/>
            <a:ext cx="76515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Porter’s Generic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3B10F-C092-CD73-8915-C441DCE8D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55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ECE625-7C28-49C4-9B7D-A1B232A0D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772940"/>
            <a:ext cx="5680396" cy="56803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53F84A6-A0CE-4C31-9185-A176E8105B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8" y="65681"/>
            <a:ext cx="5173825" cy="45874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D4D771-7B9A-4341-B127-A478BA9D39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096" y="3356992"/>
            <a:ext cx="3168352" cy="31811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BA789-3CA0-5732-8122-1D17CE010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29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9A5EDC-2C95-4601-8322-B3D87EA41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104837" y="620307"/>
            <a:ext cx="7128792" cy="53465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538748-000C-46A1-95A7-182739EC5A59}"/>
              </a:ext>
            </a:extLst>
          </p:cNvPr>
          <p:cNvSpPr txBox="1"/>
          <p:nvPr/>
        </p:nvSpPr>
        <p:spPr>
          <a:xfrm>
            <a:off x="276943" y="1916832"/>
            <a:ext cx="37444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McDonald’s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Burger King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Beach House, </a:t>
            </a:r>
            <a:r>
              <a:rPr lang="en-GB" sz="3200" dirty="0" err="1">
                <a:solidFill>
                  <a:schemeClr val="bg1"/>
                </a:solidFill>
              </a:rPr>
              <a:t>Oxwich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2C78068-7CBC-4748-9DE8-2910B6921CBB}"/>
              </a:ext>
            </a:extLst>
          </p:cNvPr>
          <p:cNvSpPr/>
          <p:nvPr/>
        </p:nvSpPr>
        <p:spPr>
          <a:xfrm>
            <a:off x="6685720" y="1052736"/>
            <a:ext cx="50405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F65559-A84A-4A6F-A84F-9036F8336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7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2093" y="210222"/>
            <a:ext cx="77934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Porter’s Generic Strategies</a:t>
            </a:r>
          </a:p>
        </p:txBody>
      </p:sp>
      <p:sp>
        <p:nvSpPr>
          <p:cNvPr id="7" name="Freeform 6"/>
          <p:cNvSpPr/>
          <p:nvPr/>
        </p:nvSpPr>
        <p:spPr>
          <a:xfrm>
            <a:off x="4016902" y="3602392"/>
            <a:ext cx="2510721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17872"/>
                </a:lnTo>
                <a:lnTo>
                  <a:pt x="2510721" y="217872"/>
                </a:lnTo>
                <a:lnTo>
                  <a:pt x="2510721" y="435745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3971182" y="3602392"/>
            <a:ext cx="91440" cy="43574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35745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35D1F78-3502-DC4A-1055-A4EFAC1D34ED}"/>
              </a:ext>
            </a:extLst>
          </p:cNvPr>
          <p:cNvGrpSpPr/>
          <p:nvPr/>
        </p:nvGrpSpPr>
        <p:grpSpPr>
          <a:xfrm>
            <a:off x="396110" y="1828286"/>
            <a:ext cx="8351780" cy="3983955"/>
            <a:chOff x="468692" y="2564904"/>
            <a:chExt cx="8351780" cy="3983955"/>
          </a:xfrm>
        </p:grpSpPr>
        <p:sp>
          <p:nvSpPr>
            <p:cNvPr id="5" name="Freeform 4"/>
            <p:cNvSpPr/>
            <p:nvPr/>
          </p:nvSpPr>
          <p:spPr>
            <a:xfrm>
              <a:off x="6527624" y="5075626"/>
              <a:ext cx="1255360" cy="435745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17872"/>
                  </a:lnTo>
                  <a:lnTo>
                    <a:pt x="1255360" y="217872"/>
                  </a:lnTo>
                  <a:lnTo>
                    <a:pt x="1255360" y="435745"/>
                  </a:lnTo>
                </a:path>
              </a:pathLst>
            </a:cu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Freeform 5"/>
            <p:cNvSpPr/>
            <p:nvPr/>
          </p:nvSpPr>
          <p:spPr>
            <a:xfrm>
              <a:off x="5272263" y="5075626"/>
              <a:ext cx="1255360" cy="435745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255360" y="0"/>
                  </a:moveTo>
                  <a:lnTo>
                    <a:pt x="1255360" y="217872"/>
                  </a:lnTo>
                  <a:lnTo>
                    <a:pt x="0" y="217872"/>
                  </a:lnTo>
                  <a:lnTo>
                    <a:pt x="0" y="435745"/>
                  </a:lnTo>
                </a:path>
              </a:pathLst>
            </a:cu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8"/>
            <p:cNvSpPr/>
            <p:nvPr/>
          </p:nvSpPr>
          <p:spPr>
            <a:xfrm>
              <a:off x="1506180" y="3602392"/>
              <a:ext cx="2510721" cy="435745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2510721" y="0"/>
                  </a:moveTo>
                  <a:lnTo>
                    <a:pt x="2510721" y="217872"/>
                  </a:lnTo>
                  <a:lnTo>
                    <a:pt x="0" y="217872"/>
                  </a:lnTo>
                  <a:lnTo>
                    <a:pt x="0" y="435745"/>
                  </a:lnTo>
                </a:path>
              </a:pathLst>
            </a:cu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979414" y="2564904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Porter’s Generic Strategies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468692" y="4038137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Cost Leadership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979414" y="4038137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Differentiation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5490135" y="4038137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Focus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4234775" y="5511371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Focus Cost Leadership</a:t>
              </a:r>
            </a:p>
          </p:txBody>
        </p:sp>
        <p:sp>
          <p:nvSpPr>
            <p:cNvPr id="15" name="Freeform 14"/>
            <p:cNvSpPr/>
            <p:nvPr/>
          </p:nvSpPr>
          <p:spPr>
            <a:xfrm>
              <a:off x="6745496" y="5511371"/>
              <a:ext cx="2074976" cy="1037488"/>
            </a:xfrm>
            <a:custGeom>
              <a:avLst/>
              <a:gdLst>
                <a:gd name="connsiteX0" fmla="*/ 0 w 2074976"/>
                <a:gd name="connsiteY0" fmla="*/ 172918 h 1037488"/>
                <a:gd name="connsiteX1" fmla="*/ 172918 w 2074976"/>
                <a:gd name="connsiteY1" fmla="*/ 0 h 1037488"/>
                <a:gd name="connsiteX2" fmla="*/ 1902058 w 2074976"/>
                <a:gd name="connsiteY2" fmla="*/ 0 h 1037488"/>
                <a:gd name="connsiteX3" fmla="*/ 2074976 w 2074976"/>
                <a:gd name="connsiteY3" fmla="*/ 172918 h 1037488"/>
                <a:gd name="connsiteX4" fmla="*/ 2074976 w 2074976"/>
                <a:gd name="connsiteY4" fmla="*/ 864570 h 1037488"/>
                <a:gd name="connsiteX5" fmla="*/ 1902058 w 2074976"/>
                <a:gd name="connsiteY5" fmla="*/ 1037488 h 1037488"/>
                <a:gd name="connsiteX6" fmla="*/ 172918 w 2074976"/>
                <a:gd name="connsiteY6" fmla="*/ 1037488 h 1037488"/>
                <a:gd name="connsiteX7" fmla="*/ 0 w 2074976"/>
                <a:gd name="connsiteY7" fmla="*/ 864570 h 1037488"/>
                <a:gd name="connsiteX8" fmla="*/ 0 w 2074976"/>
                <a:gd name="connsiteY8" fmla="*/ 172918 h 1037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74976" h="1037488">
                  <a:moveTo>
                    <a:pt x="0" y="172918"/>
                  </a:moveTo>
                  <a:cubicBezTo>
                    <a:pt x="0" y="77418"/>
                    <a:pt x="77418" y="0"/>
                    <a:pt x="172918" y="0"/>
                  </a:cubicBezTo>
                  <a:lnTo>
                    <a:pt x="1902058" y="0"/>
                  </a:lnTo>
                  <a:cubicBezTo>
                    <a:pt x="1997558" y="0"/>
                    <a:pt x="2074976" y="77418"/>
                    <a:pt x="2074976" y="172918"/>
                  </a:cubicBezTo>
                  <a:lnTo>
                    <a:pt x="2074976" y="864570"/>
                  </a:lnTo>
                  <a:cubicBezTo>
                    <a:pt x="2074976" y="960070"/>
                    <a:pt x="1997558" y="1037488"/>
                    <a:pt x="1902058" y="1037488"/>
                  </a:cubicBezTo>
                  <a:lnTo>
                    <a:pt x="172918" y="1037488"/>
                  </a:lnTo>
                  <a:cubicBezTo>
                    <a:pt x="77418" y="1037488"/>
                    <a:pt x="0" y="960070"/>
                    <a:pt x="0" y="864570"/>
                  </a:cubicBezTo>
                  <a:lnTo>
                    <a:pt x="0" y="172918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65251" tIns="65251" rIns="65251" bIns="65251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00" kern="1200" dirty="0">
                  <a:solidFill>
                    <a:schemeClr val="bg1"/>
                  </a:solidFill>
                </a:rPr>
                <a:t>Focus Differentiation</a:t>
              </a:r>
            </a:p>
          </p:txBody>
        </p:sp>
      </p:grpSp>
      <p:sp>
        <p:nvSpPr>
          <p:cNvPr id="3" name="Rectangle 2"/>
          <p:cNvSpPr/>
          <p:nvPr/>
        </p:nvSpPr>
        <p:spPr>
          <a:xfrm>
            <a:off x="5250136" y="1519639"/>
            <a:ext cx="424847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800" b="1" dirty="0">
                <a:solidFill>
                  <a:schemeClr val="bg1"/>
                </a:solidFill>
              </a:rPr>
              <a:t>Porter (1980) identified primary sources of competitive advantage 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A5FA6271-4518-1653-0FBC-578621CC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00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77934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Porter’s Generic Strategies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851549" y="2478707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18751" y="2478707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200" kern="1200" dirty="0">
                <a:solidFill>
                  <a:schemeClr val="bg1"/>
                </a:solidFill>
              </a:rPr>
              <a:t>Overall Cost Leadership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851549" y="4386251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kern="1200" dirty="0">
                <a:solidFill>
                  <a:schemeClr val="bg1"/>
                </a:solidFill>
              </a:rPr>
              <a:t>Focus Differentiation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18751" y="4386251"/>
            <a:ext cx="2788366" cy="1635037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200" kern="1200" dirty="0">
                <a:solidFill>
                  <a:schemeClr val="bg1"/>
                </a:solidFill>
              </a:rPr>
              <a:t>Focus Cost Leadership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339381" y="2910755"/>
            <a:ext cx="136815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schemeClr val="bg1"/>
                </a:solidFill>
              </a:rPr>
              <a:t>Industry Wide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339381" y="4879733"/>
            <a:ext cx="1368152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schemeClr val="bg1"/>
                </a:solidFill>
              </a:rPr>
              <a:t>Segment Only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851549" y="1686619"/>
            <a:ext cx="278836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schemeClr val="bg1"/>
                </a:solidFill>
              </a:rPr>
              <a:t>Uniqueness Perceived by Customer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960098" y="1686231"/>
            <a:ext cx="278836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247650" tIns="247650" rIns="247650" bIns="247650" numCol="1" spcCol="1270" anchor="ctr" anchorCtr="0">
            <a:noAutofit/>
          </a:bodyPr>
          <a:lstStyle/>
          <a:p>
            <a:pPr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schemeClr val="bg1"/>
                </a:solidFill>
              </a:rPr>
              <a:t>Low Cost Position</a:t>
            </a:r>
          </a:p>
        </p:txBody>
      </p:sp>
      <p:sp>
        <p:nvSpPr>
          <p:cNvPr id="13" name="TextBox 12"/>
          <p:cNvSpPr txBox="1"/>
          <p:nvPr/>
        </p:nvSpPr>
        <p:spPr>
          <a:xfrm rot="16200000">
            <a:off x="-1069949" y="3788043"/>
            <a:ext cx="3614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Strategic Target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8CF9E3-5C80-EC13-E53B-EEFEDEE97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14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1"/>
          <p:cNvSpPr txBox="1">
            <a:spLocks noChangeArrowheads="1"/>
          </p:cNvSpPr>
          <p:nvPr/>
        </p:nvSpPr>
        <p:spPr>
          <a:xfrm>
            <a:off x="611833" y="476672"/>
            <a:ext cx="7772400" cy="920102"/>
          </a:xfrm>
          <a:prstGeom prst="rect">
            <a:avLst/>
          </a:prstGeom>
          <a:noFill/>
          <a:ln/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Generic Strategies</a:t>
            </a:r>
          </a:p>
        </p:txBody>
      </p:sp>
      <p:sp>
        <p:nvSpPr>
          <p:cNvPr id="3" name="Rectangle 32"/>
          <p:cNvSpPr txBox="1">
            <a:spLocks noChangeArrowheads="1"/>
          </p:cNvSpPr>
          <p:nvPr/>
        </p:nvSpPr>
        <p:spPr>
          <a:xfrm>
            <a:off x="395536" y="1409700"/>
            <a:ext cx="4250432" cy="5043636"/>
          </a:xfrm>
          <a:prstGeom prst="rect">
            <a:avLst/>
          </a:prstGeom>
          <a:noFill/>
          <a:ln/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 options based on company’s competitive advantages:</a:t>
            </a:r>
          </a:p>
          <a:p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Cost leadership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lowest costs in the industry</a:t>
            </a:r>
          </a:p>
          <a:p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distinctive product so can charge higher prices</a:t>
            </a:r>
          </a:p>
        </p:txBody>
      </p:sp>
      <p:sp>
        <p:nvSpPr>
          <p:cNvPr id="4" name="Rectangle 33"/>
          <p:cNvSpPr>
            <a:spLocks noChangeArrowheads="1"/>
          </p:cNvSpPr>
          <p:nvPr/>
        </p:nvSpPr>
        <p:spPr bwMode="auto">
          <a:xfrm>
            <a:off x="4645968" y="1412776"/>
            <a:ext cx="4038600" cy="496855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 options based on competitive scope in the marketplace: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Broad target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wide-ranging across much of the market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</a:pPr>
            <a:r>
              <a:rPr lang="en-GB" sz="2400" b="1" i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Narrow target</a:t>
            </a:r>
            <a:r>
              <a:rPr lang="en-GB" sz="2400" b="1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aimed towards a niche in the market place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9AE51-3AF5-63CF-4BC2-509225A43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16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3376" y="332656"/>
            <a:ext cx="6668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Cost Leadership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91579" y="1412776"/>
            <a:ext cx="793204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Lowest Cost producer in the industry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Continual focus on cost reduction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Economies of Scale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Does not need to set the lowest price in the industry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Competitive advantage comes from being more operationally efficient</a:t>
            </a:r>
          </a:p>
        </p:txBody>
      </p:sp>
      <p:pic>
        <p:nvPicPr>
          <p:cNvPr id="1026" name="Picture 2" descr="https://upload.wikimedia.org/wikipedia/en/thumb/b/be/Lidl_Stiftung_%26_Co._KG_logo.svg/1024px-Lidl_Stiftung_%26_Co._KG_logo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75" y="5157192"/>
            <a:ext cx="1224136" cy="12241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cottishconstructionnow.com/wp-content/uploads/sites/11/2015/08/Ald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24217"/>
            <a:ext cx="1006927" cy="12241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429" y="5157192"/>
            <a:ext cx="1933365" cy="107847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416" y="5060835"/>
            <a:ext cx="1912209" cy="132246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E4E60-2855-BAA0-1C2F-4E85779B7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8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307132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5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Low Cost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3528" y="1628800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>
                <a:solidFill>
                  <a:schemeClr val="bg1"/>
                </a:solidFill>
              </a:rPr>
              <a:t>Low Cost leadership – build and maintain plant and equipment plus low labour costs and working practices that deliver the lowest costs versus competitors (not necessarily the lowest prices).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>
                <a:solidFill>
                  <a:schemeClr val="bg1"/>
                </a:solidFill>
              </a:rPr>
              <a:t>Assuming the firm with the lowest costs charges the same prices as competitors, then it will have higher profitability and sustainable competition advantage over competitors.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4D024F7B-336F-4A5A-AA37-4D900EFAEBF7}" type="slidenum">
              <a:rPr lang="en-GB" smtClean="0">
                <a:solidFill>
                  <a:schemeClr val="bg1"/>
                </a:solidFill>
              </a:rPr>
              <a:pPr/>
              <a:t>13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1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7975" y="548680"/>
            <a:ext cx="58785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8900" y="1852474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Offers something that is perceived as unique or better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Can come in many forms, from service to quality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Premium Price can be charged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An offer is differentiated when it delivers augmented benefits beyond the customers’ core and actual benefits</a:t>
            </a:r>
          </a:p>
        </p:txBody>
      </p:sp>
      <p:pic>
        <p:nvPicPr>
          <p:cNvPr id="2050" name="Picture 2" descr="http://dynamo.kiev.ua/media/posts/2015/07/18/nik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5373216"/>
            <a:ext cx="174289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plimsoll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006" y="5373216"/>
            <a:ext cx="1474469" cy="10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301" y="4554860"/>
            <a:ext cx="1087908" cy="1880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93096"/>
            <a:ext cx="1307020" cy="2401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481872-62FD-02EC-2048-EFF472138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96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Differentiation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Generic strategy – differentiation: </a:t>
            </a:r>
          </a:p>
          <a:p>
            <a:pPr marL="457200" indent="-4572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Differentiation occurs when the products of an organisation meet the needs of some customers in the market place better than others:  branding, superior performance are examples of differentiation that will deliver sustainable competitive advantage.</a:t>
            </a:r>
          </a:p>
          <a:p>
            <a:pPr marL="457200" indent="-4572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bg1"/>
                </a:solidFill>
              </a:rPr>
              <a:t>Assumed that such a differentiated product can then charge and maintain a higher price than its competitors, delivering higher profitability than rivals.</a:t>
            </a:r>
          </a:p>
          <a:p>
            <a:endParaRPr lang="en-GB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4D024F7B-336F-4A5A-AA37-4D900EFAEBF7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/>
              <a:t>15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24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620688"/>
            <a:ext cx="43728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Focus or Niche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935935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Concentration on one or small niche markets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Specialisation and concentration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May be geographic area, specific customer need or segment, a specific technology, particular demographic</a:t>
            </a:r>
          </a:p>
        </p:txBody>
      </p:sp>
      <p:pic>
        <p:nvPicPr>
          <p:cNvPr id="3074" name="Picture 2" descr="http://www.penrillian.com/sites/default/files/customer_logos/Saga_Logo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335" y="1340768"/>
            <a:ext cx="322209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A6E129-37EB-1E6E-04FE-8A705F04C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1108" y="3140968"/>
            <a:ext cx="4483572" cy="237626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EB898-5642-693B-1A78-7C63AA09C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740569" y="188640"/>
            <a:ext cx="7772400" cy="1080120"/>
          </a:xfrm>
          <a:prstGeom prst="rect">
            <a:avLst/>
          </a:prstGeom>
          <a:noFill/>
          <a:ln/>
        </p:spPr>
        <p:txBody>
          <a:bodyPr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5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Focus or Niche</a:t>
            </a:r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433388" y="1628800"/>
            <a:ext cx="8171060" cy="4752528"/>
          </a:xfrm>
          <a:prstGeom prst="rect">
            <a:avLst/>
          </a:prstGeom>
          <a:noFill/>
          <a:ln/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</a:rPr>
              <a:t>A focus strategy occurs when the organisation concentrates on a specific niche in the marketplace and develops a competitive advantage by offering products especially for that niche (or segment).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</a:rPr>
              <a:t>Porter argued that the competitive advantage inside the niche could be based on either the lowest costs or some form of meaningful differentiation relevant to that niche.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</a:rPr>
              <a:t>Hence two forms of focus strategy: </a:t>
            </a:r>
          </a:p>
          <a:p>
            <a:pPr marL="857250" lvl="2" indent="-4572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Low cost </a:t>
            </a:r>
          </a:p>
          <a:p>
            <a:pPr marL="857250" lvl="2" indent="-4572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Differentiated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05FA46-6047-C90B-ECA9-6FF72C907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8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3902" y="188640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Inconsistent Strategies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8575" y="2655043"/>
            <a:ext cx="3706329" cy="2046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>
                    <a:lumMod val="50000"/>
                  </a:schemeClr>
                </a:solidFill>
              </a:rPr>
              <a:t>Generic Strategies risk being stuck in the middle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740043" y="884767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kern="1200" dirty="0">
                <a:solidFill>
                  <a:schemeClr val="bg1"/>
                </a:solidFill>
              </a:rPr>
              <a:t>Cost Leadership</a:t>
            </a:r>
          </a:p>
        </p:txBody>
      </p:sp>
      <p:sp>
        <p:nvSpPr>
          <p:cNvPr id="7" name="Freeform 6"/>
          <p:cNvSpPr/>
          <p:nvPr/>
        </p:nvSpPr>
        <p:spPr>
          <a:xfrm>
            <a:off x="3467926" y="3429000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kern="1200" dirty="0">
                <a:solidFill>
                  <a:schemeClr val="bg1"/>
                </a:solidFill>
              </a:rPr>
              <a:t>Focus</a:t>
            </a:r>
          </a:p>
        </p:txBody>
      </p:sp>
      <p:sp>
        <p:nvSpPr>
          <p:cNvPr id="8" name="Freeform 7"/>
          <p:cNvSpPr/>
          <p:nvPr/>
        </p:nvSpPr>
        <p:spPr>
          <a:xfrm>
            <a:off x="4740043" y="3428999"/>
            <a:ext cx="2544233" cy="2544234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2544233" y="0"/>
                </a:moveTo>
                <a:lnTo>
                  <a:pt x="1272116" y="2544233"/>
                </a:lnTo>
                <a:lnTo>
                  <a:pt x="0" y="0"/>
                </a:lnTo>
                <a:lnTo>
                  <a:pt x="2544233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53341" rIns="689398" bIns="1325457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kern="1200" dirty="0">
                <a:solidFill>
                  <a:schemeClr val="bg1"/>
                </a:solidFill>
              </a:rPr>
              <a:t>Stuck in the middle (strategic wilderness)</a:t>
            </a:r>
          </a:p>
        </p:txBody>
      </p:sp>
      <p:sp>
        <p:nvSpPr>
          <p:cNvPr id="9" name="Freeform 8"/>
          <p:cNvSpPr/>
          <p:nvPr/>
        </p:nvSpPr>
        <p:spPr>
          <a:xfrm>
            <a:off x="6012160" y="3429000"/>
            <a:ext cx="2544233" cy="2544233"/>
          </a:xfrm>
          <a:custGeom>
            <a:avLst/>
            <a:gdLst>
              <a:gd name="connsiteX0" fmla="*/ 0 w 2544233"/>
              <a:gd name="connsiteY0" fmla="*/ 2544233 h 2544233"/>
              <a:gd name="connsiteX1" fmla="*/ 1272117 w 2544233"/>
              <a:gd name="connsiteY1" fmla="*/ 0 h 2544233"/>
              <a:gd name="connsiteX2" fmla="*/ 2544233 w 2544233"/>
              <a:gd name="connsiteY2" fmla="*/ 2544233 h 2544233"/>
              <a:gd name="connsiteX3" fmla="*/ 0 w 2544233"/>
              <a:gd name="connsiteY3" fmla="*/ 2544233 h 2544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44233" h="2544233">
                <a:moveTo>
                  <a:pt x="0" y="2544233"/>
                </a:moveTo>
                <a:lnTo>
                  <a:pt x="1272117" y="0"/>
                </a:lnTo>
                <a:lnTo>
                  <a:pt x="2544233" y="2544233"/>
                </a:lnTo>
                <a:lnTo>
                  <a:pt x="0" y="254423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89398" tIns="1325457" rIns="689398" bIns="5334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19BEC2-5873-A768-232E-42AA6087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1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417438"/>
            <a:ext cx="7051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Cost Leadership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98857" y="1382522"/>
            <a:ext cx="37690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Ability to outperform rivals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Erect barriers to entry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 Resist the five forces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27984" y="1390137"/>
            <a:ext cx="46085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Vulnerability to Lower Cost operators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Possible Price Wars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 Difficulty of sustaining it long term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Lower Customer Loyalty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Association with lower quality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DB2749-7C76-47F2-8BA4-C939E74D0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530" y="3812272"/>
            <a:ext cx="3769087" cy="282681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7F3F2FB-7D0A-4041-A020-DA2640AB927F}"/>
              </a:ext>
            </a:extLst>
          </p:cNvPr>
          <p:cNvSpPr/>
          <p:nvPr/>
        </p:nvSpPr>
        <p:spPr>
          <a:xfrm>
            <a:off x="927710" y="4740846"/>
            <a:ext cx="88715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D01D871-C65C-47DB-B03E-8BC97117D887}"/>
              </a:ext>
            </a:extLst>
          </p:cNvPr>
          <p:cNvSpPr/>
          <p:nvPr/>
        </p:nvSpPr>
        <p:spPr>
          <a:xfrm>
            <a:off x="3722451" y="4740846"/>
            <a:ext cx="88715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B0F4580-5CD9-4607-9208-B4B7AFEC2942}"/>
              </a:ext>
            </a:extLst>
          </p:cNvPr>
          <p:cNvSpPr/>
          <p:nvPr/>
        </p:nvSpPr>
        <p:spPr>
          <a:xfrm>
            <a:off x="1718270" y="3848617"/>
            <a:ext cx="88715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CE20F1F-6882-4E81-B415-5B8504D7C584}"/>
              </a:ext>
            </a:extLst>
          </p:cNvPr>
          <p:cNvSpPr/>
          <p:nvPr/>
        </p:nvSpPr>
        <p:spPr>
          <a:xfrm>
            <a:off x="2917227" y="3827630"/>
            <a:ext cx="88715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8D55585-977A-2778-9CA0-18A08FD5A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6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405132"/>
            <a:ext cx="5760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716" y="1484784"/>
            <a:ext cx="443991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 distancing from others in the marketplace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The creation of a major competitive advantage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Flexibility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54810" y="1574194"/>
            <a:ext cx="439248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Difficulties of sustaining the bases for differentiation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Possibly higher costs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The difficulty to achieving true and meaningful differentiation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5D4D05-02C0-59C8-1788-0C7B0FC69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0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9882" y="136525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5400" b="1" u="sng" dirty="0">
                <a:solidFill>
                  <a:schemeClr val="bg1"/>
                </a:solidFill>
              </a:rPr>
              <a:t>Focus/Niche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91557" y="692996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Benefits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 more detailed understanding of the particular segment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The creation of barriers to entry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Reputation for specialisation, ability to concentrate efforts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57" y="3738145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Problems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Limited opportunities for growth and decline of sector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The possibility of outgrowing the market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 reputation for specialisation, which inhibits growth and development in other sectors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E0974-0EB4-035F-B36A-2399BD9FE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33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CD774B-2CB4-4932-99E6-E62B7C08C3DD}"/>
              </a:ext>
            </a:extLst>
          </p:cNvPr>
          <p:cNvSpPr txBox="1"/>
          <p:nvPr/>
        </p:nvSpPr>
        <p:spPr>
          <a:xfrm>
            <a:off x="3059832" y="61653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https://vimeo.com/293420625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2C9FB532-01D5-46BD-8A4E-AF2FEC4BC8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938212"/>
            <a:ext cx="8001000" cy="498157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A3CDBB-E7D1-9C24-FC94-6B30489E8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975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23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13983"/>
            <a:ext cx="7510214" cy="525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10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7509" y="2996952"/>
            <a:ext cx="2649967" cy="1854977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457200" y="344896"/>
            <a:ext cx="8229600" cy="87364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5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340768"/>
            <a:ext cx="6707088" cy="489335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These strategies are based on the principle that competitive advantage is achieved by providing customers with what they want or need.</a:t>
            </a:r>
          </a:p>
          <a:p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a competitive situation, customers make choices on the basis of their perception of value for money, the combination of price and perceived product/service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24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18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67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54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91520" y="1419780"/>
            <a:ext cx="8328952" cy="415891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‘strategy clock’ represents different positions in a market, where customers have different requirements in terms of value for money.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 helps managers understand the changing requirements of their markets and the choices they can make about positioning and competitive advantage. (Johnson </a:t>
            </a:r>
            <a:r>
              <a:rPr lang="en-GB" sz="2400" i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 </a:t>
            </a: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25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6339" y="4889271"/>
            <a:ext cx="2649967" cy="185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5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>
                <a:solidFill>
                  <a:schemeClr val="bg1"/>
                </a:solidFill>
              </a:rPr>
              <a:t>Strategy Clock</a:t>
            </a: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Focus Differentiation</a:t>
            </a: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6995010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No Frills</a:t>
            </a: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Low Price</a:t>
            </a: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Hybrid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3" name="Freeform 22"/>
          <p:cNvSpPr/>
          <p:nvPr/>
        </p:nvSpPr>
        <p:spPr>
          <a:xfrm>
            <a:off x="4039579" y="2320871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Price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Perceived Products / Service benefits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Destined for failure</a:t>
            </a:r>
          </a:p>
        </p:txBody>
      </p:sp>
      <p:pic>
        <p:nvPicPr>
          <p:cNvPr id="1026" name="Picture 2" descr="http://www.southsidewandsworth.com/images/shops/logos/poundlan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159" y="3975874"/>
            <a:ext cx="1490061" cy="44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heboltonnews.co.uk/resources/images/4033268/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09" y="73307"/>
            <a:ext cx="1193240" cy="66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78" y="758159"/>
            <a:ext cx="1002691" cy="77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065" y="47833"/>
            <a:ext cx="709146" cy="788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756" y="1797950"/>
            <a:ext cx="1104234" cy="8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B4C19C-1D77-2F44-9332-A6831D9B0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32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54868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No Frills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890983"/>
            <a:ext cx="6229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Low Price combined with low perceived product benefit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Focuses on price sensitive market segments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Commodity Markets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Low switching costs among buyers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Can be associated with poor quality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4125" y="1852065"/>
            <a:ext cx="2086347" cy="37029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8B367-93FF-2DCE-448A-C526CE3C6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65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4053" y="764704"/>
            <a:ext cx="46397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Hybrid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0708" y="1874728"/>
            <a:ext cx="75608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Looks to achieve differentiation and low price relative to competitors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Advantageous when: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Greater volumes can be achieved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Used as an entry strategy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Balance of quality and price are key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Can differentiate through brand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EEAF9-06A3-8664-0816-3B0E7975F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69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404664"/>
            <a:ext cx="69458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Differentiation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0298" y="1679669"/>
            <a:ext cx="794340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Seeks to provide products that offer benefits that differ from those offered by competitors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Wide variety of methods to differentiate: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Branding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Distribution channels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Product Features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Dependent upon: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Identifying and understanding strategic customers’ needs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Identifying key competitors’ strategies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02924D-F3A2-1A1D-7FBD-B0D68CC6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7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92696"/>
            <a:ext cx="6912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Focused Differentiation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8753" y="1988840"/>
            <a:ext cx="7920880" cy="3584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Seeks to provide high perceived product benefits, justifying price premiums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High quality and luxury goods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Careful selection of outlets and advertisement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Cheaper goods will often provide the same outcome. i.e. a Rolex and a Casio will both tell you the time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C92F5-A5BE-9E52-7916-72A3E7722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0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070873"/>
            <a:ext cx="56188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6-8 Destined to fail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2276872"/>
            <a:ext cx="8064896" cy="3584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6 – increases price without increasing service or product benefits –Standard products with a high price will lose market share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7 – High price and low value – this can only survive in a monopoly or oligopoly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8 – Low value and a standard price will result in loss of market share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984515-E7D6-AB0F-2F9E-056D2765C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2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CA927321-6ED9-48C5-B111-0B3EE4170C15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32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92928" y="55780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42517" y="1700808"/>
            <a:ext cx="8229600" cy="380588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 in decline by following a differentiation strategy and concentrating on the production of sports cars.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to this company and in what ways might they achieve this most effectively.</a:t>
            </a:r>
          </a:p>
        </p:txBody>
      </p:sp>
    </p:spTree>
    <p:extLst>
      <p:ext uri="{BB962C8B-B14F-4D97-AF65-F5344CB8AC3E}">
        <p14:creationId xmlns:p14="http://schemas.microsoft.com/office/powerpoint/2010/main" val="128872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Since the takeover by Walmart a number of years ago Asda have followed a cost leadership strategy and concentrated on the continual reduction of costs.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cost leadership strategy to Asda and in what ways might they achieve this most effectively.</a:t>
            </a:r>
          </a:p>
          <a:p>
            <a:pPr algn="just">
              <a:lnSpc>
                <a:spcPct val="150000"/>
              </a:lnSpc>
            </a:pPr>
            <a:endParaRPr lang="en-GB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4D024F7B-336F-4A5A-AA37-4D900EFAEBF7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33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38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4DEF0BAC-1698-4E28-9833-9973F27A5132}" type="slidenum">
              <a:rPr lang="en-GB" sz="11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34</a:t>
            </a:fld>
            <a:endParaRPr lang="en-GB" sz="11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3600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26876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manufacturer. It has decided to adopt a differentiation strategy in an effort to gain competitive advantage.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for this company and in what ways might they achieve this most effectively.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sz="24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92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EasyJet’s No Frills Strategy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EB224430-EB3A-4D24-A97E-C8C6A0E9D381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/>
              <a:t>35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1628800"/>
            <a:ext cx="81439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What are the bases for </a:t>
            </a:r>
            <a:r>
              <a:rPr lang="en-US" sz="28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EasyJet’s</a:t>
            </a: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‘no frills’ strategy?</a:t>
            </a:r>
          </a:p>
          <a:p>
            <a:endParaRPr lang="en-US" sz="28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How easy would it be for larger airlines such as BA to imitate the strategy?</a:t>
            </a:r>
          </a:p>
          <a:p>
            <a:endParaRPr lang="en-US" sz="28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On what bases could other low-price airlines compete with </a:t>
            </a:r>
            <a:r>
              <a:rPr lang="en-US" sz="28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</a:t>
            </a: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US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39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>
                <a:solidFill>
                  <a:schemeClr val="bg1"/>
                </a:solidFill>
              </a:rPr>
              <a:t>Strategy Clock</a:t>
            </a: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Focus Differentiation</a:t>
            </a: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6995010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No Frills</a:t>
            </a: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Low Price</a:t>
            </a: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Hybrid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3" name="Freeform 22"/>
          <p:cNvSpPr/>
          <p:nvPr/>
        </p:nvSpPr>
        <p:spPr>
          <a:xfrm>
            <a:off x="4039579" y="2320871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Price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Perceived Products / Service benefits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Destined for failure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332A6E7-5873-C3E5-0EA4-66629F47F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6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2AD795-A76A-4A23-A4A7-423D0406A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1" r="8915" b="-1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B142D9-7997-18DE-5AE0-D0F21C20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40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12111</TotalTime>
  <Words>1328</Words>
  <Application>Microsoft Office PowerPoint</Application>
  <PresentationFormat>On-screen Show (4:3)</PresentationFormat>
  <Paragraphs>231</Paragraphs>
  <Slides>37</Slides>
  <Notes>0</Notes>
  <HiddenSlides>4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Aptos</vt:lpstr>
      <vt:lpstr>Arial</vt:lpstr>
      <vt:lpstr>Calibri</vt:lpstr>
      <vt:lpstr>Tw Cen MT</vt:lpstr>
      <vt:lpstr>Verdana</vt:lpstr>
      <vt:lpstr>Wingdings</vt:lpstr>
      <vt:lpstr>Office Theme</vt:lpstr>
      <vt:lpstr>PowerPoint Presentation</vt:lpstr>
      <vt:lpstr>PowerPoint Presentation</vt:lpstr>
      <vt:lpstr>Five Forces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Hughes, Gareth</dc:creator>
  <cp:lastModifiedBy>Mike Durke</cp:lastModifiedBy>
  <cp:revision>35</cp:revision>
  <dcterms:created xsi:type="dcterms:W3CDTF">2015-02-09T16:08:59Z</dcterms:created>
  <dcterms:modified xsi:type="dcterms:W3CDTF">2024-03-03T13:00:06Z</dcterms:modified>
</cp:coreProperties>
</file>