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51"/>
  </p:notesMasterIdLst>
  <p:handoutMasterIdLst>
    <p:handoutMasterId r:id="rId52"/>
  </p:handoutMasterIdLst>
  <p:sldIdLst>
    <p:sldId id="256" r:id="rId2"/>
    <p:sldId id="257" r:id="rId3"/>
    <p:sldId id="306" r:id="rId4"/>
    <p:sldId id="259" r:id="rId5"/>
    <p:sldId id="258" r:id="rId6"/>
    <p:sldId id="261" r:id="rId7"/>
    <p:sldId id="262" r:id="rId8"/>
    <p:sldId id="263" r:id="rId9"/>
    <p:sldId id="264" r:id="rId10"/>
    <p:sldId id="265" r:id="rId11"/>
    <p:sldId id="266" r:id="rId12"/>
    <p:sldId id="267" r:id="rId13"/>
    <p:sldId id="271" r:id="rId14"/>
    <p:sldId id="272" r:id="rId15"/>
    <p:sldId id="270" r:id="rId16"/>
    <p:sldId id="273" r:id="rId17"/>
    <p:sldId id="305" r:id="rId18"/>
    <p:sldId id="278" r:id="rId19"/>
    <p:sldId id="274" r:id="rId20"/>
    <p:sldId id="275" r:id="rId21"/>
    <p:sldId id="276" r:id="rId22"/>
    <p:sldId id="277" r:id="rId23"/>
    <p:sldId id="269" r:id="rId24"/>
    <p:sldId id="309" r:id="rId25"/>
    <p:sldId id="304" r:id="rId26"/>
    <p:sldId id="279" r:id="rId27"/>
    <p:sldId id="280" r:id="rId28"/>
    <p:sldId id="281" r:id="rId29"/>
    <p:sldId id="282" r:id="rId30"/>
    <p:sldId id="283" r:id="rId31"/>
    <p:sldId id="284" r:id="rId32"/>
    <p:sldId id="285" r:id="rId33"/>
    <p:sldId id="286" r:id="rId34"/>
    <p:sldId id="287" r:id="rId35"/>
    <p:sldId id="288" r:id="rId36"/>
    <p:sldId id="289" r:id="rId37"/>
    <p:sldId id="291" r:id="rId38"/>
    <p:sldId id="290" r:id="rId39"/>
    <p:sldId id="293" r:id="rId40"/>
    <p:sldId id="295" r:id="rId41"/>
    <p:sldId id="296" r:id="rId42"/>
    <p:sldId id="297" r:id="rId43"/>
    <p:sldId id="299" r:id="rId44"/>
    <p:sldId id="303" r:id="rId45"/>
    <p:sldId id="298" r:id="rId46"/>
    <p:sldId id="300" r:id="rId47"/>
    <p:sldId id="301" r:id="rId48"/>
    <p:sldId id="302" r:id="rId49"/>
    <p:sldId id="307" r:id="rId50"/>
  </p:sldIdLst>
  <p:sldSz cx="11664950" cy="7237413"/>
  <p:notesSz cx="6797675" cy="9928225"/>
  <p:defaultTextStyle>
    <a:defPPr>
      <a:defRPr lang="en-US"/>
    </a:defPPr>
    <a:lvl1pPr algn="l" rtl="0" eaLnBrk="0" fontAlgn="base" hangingPunct="0">
      <a:spcBef>
        <a:spcPct val="0"/>
      </a:spcBef>
      <a:spcAft>
        <a:spcPct val="0"/>
      </a:spcAft>
      <a:defRPr kern="1200">
        <a:solidFill>
          <a:schemeClr val="tx1"/>
        </a:solidFill>
        <a:latin typeface="Arial" charset="0"/>
        <a:ea typeface="+mn-ea"/>
        <a:cs typeface="+mn-cs"/>
      </a:defRPr>
    </a:lvl1pPr>
    <a:lvl2pPr marL="517525" indent="-60325" algn="l" rtl="0" eaLnBrk="0" fontAlgn="base" hangingPunct="0">
      <a:spcBef>
        <a:spcPct val="0"/>
      </a:spcBef>
      <a:spcAft>
        <a:spcPct val="0"/>
      </a:spcAft>
      <a:defRPr kern="1200">
        <a:solidFill>
          <a:schemeClr val="tx1"/>
        </a:solidFill>
        <a:latin typeface="Arial" charset="0"/>
        <a:ea typeface="+mn-ea"/>
        <a:cs typeface="+mn-cs"/>
      </a:defRPr>
    </a:lvl2pPr>
    <a:lvl3pPr marL="1036638" indent="-122238" algn="l" rtl="0" eaLnBrk="0" fontAlgn="base" hangingPunct="0">
      <a:spcBef>
        <a:spcPct val="0"/>
      </a:spcBef>
      <a:spcAft>
        <a:spcPct val="0"/>
      </a:spcAft>
      <a:defRPr kern="1200">
        <a:solidFill>
          <a:schemeClr val="tx1"/>
        </a:solidFill>
        <a:latin typeface="Arial" charset="0"/>
        <a:ea typeface="+mn-ea"/>
        <a:cs typeface="+mn-cs"/>
      </a:defRPr>
    </a:lvl3pPr>
    <a:lvl4pPr marL="1554163" indent="-182563" algn="l" rtl="0" eaLnBrk="0" fontAlgn="base" hangingPunct="0">
      <a:spcBef>
        <a:spcPct val="0"/>
      </a:spcBef>
      <a:spcAft>
        <a:spcPct val="0"/>
      </a:spcAft>
      <a:defRPr kern="1200">
        <a:solidFill>
          <a:schemeClr val="tx1"/>
        </a:solidFill>
        <a:latin typeface="Arial" charset="0"/>
        <a:ea typeface="+mn-ea"/>
        <a:cs typeface="+mn-cs"/>
      </a:defRPr>
    </a:lvl4pPr>
    <a:lvl5pPr marL="2073275" indent="-244475"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xmlns="">
        <p15:guide id="1" orient="horz" pos="2280">
          <p15:clr>
            <a:srgbClr val="A4A3A4"/>
          </p15:clr>
        </p15:guide>
        <p15:guide id="2" pos="3675">
          <p15:clr>
            <a:srgbClr val="A4A3A4"/>
          </p15:clr>
        </p15:guide>
      </p15:sldGuideLst>
    </p:ext>
    <p:ext uri="{2D200454-40CA-4A62-9FC3-DE9A4176ACB9}">
      <p15:notesGuideLst xmlns:p15="http://schemas.microsoft.com/office/powerpoint/2012/main" xmlns="">
        <p15:guide id="1" orient="horz" pos="3128"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000000"/>
    <a:srgbClr val="FF3300"/>
    <a:srgbClr val="FF0066"/>
    <a:srgbClr val="FFFF99"/>
    <a:srgbClr val="FF9900"/>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snapToGrid="0">
      <p:cViewPr varScale="1">
        <p:scale>
          <a:sx n="70" d="100"/>
          <a:sy n="70" d="100"/>
        </p:scale>
        <p:origin x="-444" y="-96"/>
      </p:cViewPr>
      <p:guideLst>
        <p:guide orient="horz" pos="2280"/>
        <p:guide pos="3675"/>
      </p:guideLst>
    </p:cSldViewPr>
  </p:slideViewPr>
  <p:notesTextViewPr>
    <p:cViewPr>
      <p:scale>
        <a:sx n="100" d="100"/>
        <a:sy n="100" d="100"/>
      </p:scale>
      <p:origin x="0" y="0"/>
    </p:cViewPr>
  </p:notesTextViewPr>
  <p:sorterViewPr>
    <p:cViewPr>
      <p:scale>
        <a:sx n="66" d="100"/>
        <a:sy n="66" d="100"/>
      </p:scale>
      <p:origin x="0" y="3270"/>
    </p:cViewPr>
  </p:sorterViewPr>
  <p:notesViewPr>
    <p:cSldViewPr snapToGrid="0">
      <p:cViewPr varScale="1">
        <p:scale>
          <a:sx n="65" d="100"/>
          <a:sy n="65" d="100"/>
        </p:scale>
        <p:origin x="-2364" y="-114"/>
      </p:cViewPr>
      <p:guideLst>
        <p:guide orient="horz" pos="3128"/>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w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image" Target="../media/image15.wmf"/></Relationships>
</file>

<file path=ppt/drawings/_rels/vmlDrawing5.vml.rels><?xml version="1.0" encoding="UTF-8" standalone="yes"?>
<Relationships xmlns="http://schemas.openxmlformats.org/package/2006/relationships"><Relationship Id="rId2" Type="http://schemas.openxmlformats.org/officeDocument/2006/relationships/image" Target="../media/image27.wmf"/><Relationship Id="rId1" Type="http://schemas.openxmlformats.org/officeDocument/2006/relationships/image" Target="../media/image26.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411"/>
          </a:xfrm>
          <a:prstGeom prst="rect">
            <a:avLst/>
          </a:prstGeom>
        </p:spPr>
        <p:txBody>
          <a:bodyPr vert="horz" lIns="91440" tIns="45720" rIns="91440" bIns="45720" rtlCol="0"/>
          <a:lstStyle>
            <a:lvl1pPr algn="l">
              <a:defRPr sz="1200"/>
            </a:lvl1pPr>
          </a:lstStyle>
          <a:p>
            <a:pPr>
              <a:defRPr/>
            </a:pPr>
            <a:endParaRPr lang="en-US"/>
          </a:p>
        </p:txBody>
      </p:sp>
      <p:sp>
        <p:nvSpPr>
          <p:cNvPr id="3" name="Date Placeholder 2"/>
          <p:cNvSpPr>
            <a:spLocks noGrp="1"/>
          </p:cNvSpPr>
          <p:nvPr>
            <p:ph type="dt" sz="quarter" idx="1"/>
          </p:nvPr>
        </p:nvSpPr>
        <p:spPr>
          <a:xfrm>
            <a:off x="3850444" y="0"/>
            <a:ext cx="2945659" cy="496411"/>
          </a:xfrm>
          <a:prstGeom prst="rect">
            <a:avLst/>
          </a:prstGeom>
        </p:spPr>
        <p:txBody>
          <a:bodyPr vert="horz" lIns="91440" tIns="45720" rIns="91440" bIns="45720" rtlCol="0"/>
          <a:lstStyle>
            <a:lvl1pPr algn="r">
              <a:defRPr sz="1200"/>
            </a:lvl1pPr>
          </a:lstStyle>
          <a:p>
            <a:pPr>
              <a:defRPr/>
            </a:pPr>
            <a:fld id="{4CAB69B8-3A92-4B86-A1E6-1E9D79FC9D3D}" type="datetimeFigureOut">
              <a:rPr lang="en-US"/>
              <a:pPr>
                <a:defRPr/>
              </a:pPr>
              <a:t>3/8/2017</a:t>
            </a:fld>
            <a:endParaRPr lang="en-US"/>
          </a:p>
        </p:txBody>
      </p:sp>
      <p:sp>
        <p:nvSpPr>
          <p:cNvPr id="4" name="Footer Placeholder 3"/>
          <p:cNvSpPr>
            <a:spLocks noGrp="1"/>
          </p:cNvSpPr>
          <p:nvPr>
            <p:ph type="ftr" sz="quarter" idx="2"/>
          </p:nvPr>
        </p:nvSpPr>
        <p:spPr>
          <a:xfrm>
            <a:off x="1" y="9430091"/>
            <a:ext cx="2945659" cy="496411"/>
          </a:xfrm>
          <a:prstGeom prst="rect">
            <a:avLst/>
          </a:prstGeom>
        </p:spPr>
        <p:txBody>
          <a:bodyPr vert="horz" lIns="91440" tIns="45720" rIns="91440" bIns="45720" rtlCol="0" anchor="b"/>
          <a:lstStyle>
            <a:lvl1pPr algn="l">
              <a:defRPr sz="1200"/>
            </a:lvl1pPr>
          </a:lstStyle>
          <a:p>
            <a:pPr>
              <a:defRPr/>
            </a:pPr>
            <a:endParaRPr lang="en-US" dirty="0"/>
          </a:p>
        </p:txBody>
      </p:sp>
      <p:sp>
        <p:nvSpPr>
          <p:cNvPr id="5" name="Slide Number Placeholder 4"/>
          <p:cNvSpPr>
            <a:spLocks noGrp="1"/>
          </p:cNvSpPr>
          <p:nvPr>
            <p:ph type="sldNum" sz="quarter" idx="3"/>
          </p:nvPr>
        </p:nvSpPr>
        <p:spPr>
          <a:xfrm>
            <a:off x="3850444" y="9430091"/>
            <a:ext cx="2945659" cy="496411"/>
          </a:xfrm>
          <a:prstGeom prst="rect">
            <a:avLst/>
          </a:prstGeom>
        </p:spPr>
        <p:txBody>
          <a:bodyPr vert="horz" lIns="91440" tIns="45720" rIns="91440" bIns="45720" rtlCol="0" anchor="b"/>
          <a:lstStyle>
            <a:lvl1pPr algn="r">
              <a:defRPr sz="1200"/>
            </a:lvl1pPr>
          </a:lstStyle>
          <a:p>
            <a:pPr>
              <a:defRPr/>
            </a:pPr>
            <a:fld id="{67A9B1AF-D442-4596-A17C-E5C29EE1232A}" type="slidenum">
              <a:rPr lang="en-US"/>
              <a:pPr>
                <a:defRPr/>
              </a:pPr>
              <a:t>‹#›</a:t>
            </a:fld>
            <a:endParaRPr lang="en-US"/>
          </a:p>
        </p:txBody>
      </p:sp>
    </p:spTree>
    <p:extLst>
      <p:ext uri="{BB962C8B-B14F-4D97-AF65-F5344CB8AC3E}">
        <p14:creationId xmlns:p14="http://schemas.microsoft.com/office/powerpoint/2010/main" val="5583570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1" y="0"/>
            <a:ext cx="2945659" cy="49641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p>
        </p:txBody>
      </p:sp>
      <p:sp>
        <p:nvSpPr>
          <p:cNvPr id="3075" name="Rectangle 3"/>
          <p:cNvSpPr>
            <a:spLocks noGrp="1" noChangeArrowheads="1"/>
          </p:cNvSpPr>
          <p:nvPr>
            <p:ph type="dt" idx="1"/>
          </p:nvPr>
        </p:nvSpPr>
        <p:spPr bwMode="auto">
          <a:xfrm>
            <a:off x="3850444" y="0"/>
            <a:ext cx="2945659" cy="49641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p>
        </p:txBody>
      </p:sp>
      <p:sp>
        <p:nvSpPr>
          <p:cNvPr id="29700" name="Rectangle 4"/>
          <p:cNvSpPr>
            <a:spLocks noGrp="1" noRot="1" noChangeAspect="1" noChangeArrowheads="1" noTextEdit="1"/>
          </p:cNvSpPr>
          <p:nvPr>
            <p:ph type="sldImg" idx="2"/>
          </p:nvPr>
        </p:nvSpPr>
        <p:spPr bwMode="auto">
          <a:xfrm>
            <a:off x="400050" y="744538"/>
            <a:ext cx="5997575" cy="3722687"/>
          </a:xfrm>
          <a:prstGeom prst="rect">
            <a:avLst/>
          </a:prstGeom>
          <a:noFill/>
          <a:ln w="9525">
            <a:solidFill>
              <a:srgbClr val="000000"/>
            </a:solidFill>
            <a:miter lim="800000"/>
            <a:headEnd/>
            <a:tailEnd/>
          </a:ln>
        </p:spPr>
      </p:sp>
      <p:sp>
        <p:nvSpPr>
          <p:cNvPr id="3077" name="Rectangle 5"/>
          <p:cNvSpPr>
            <a:spLocks noGrp="1" noChangeArrowheads="1"/>
          </p:cNvSpPr>
          <p:nvPr>
            <p:ph type="body" sz="quarter" idx="3"/>
          </p:nvPr>
        </p:nvSpPr>
        <p:spPr bwMode="auto">
          <a:xfrm>
            <a:off x="679768" y="4715907"/>
            <a:ext cx="5438140" cy="4467701"/>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3078" name="Rectangle 6"/>
          <p:cNvSpPr>
            <a:spLocks noGrp="1" noChangeArrowheads="1"/>
          </p:cNvSpPr>
          <p:nvPr>
            <p:ph type="ftr" sz="quarter" idx="4"/>
          </p:nvPr>
        </p:nvSpPr>
        <p:spPr bwMode="auto">
          <a:xfrm>
            <a:off x="1" y="9430091"/>
            <a:ext cx="2945659" cy="496411"/>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p>
        </p:txBody>
      </p:sp>
      <p:sp>
        <p:nvSpPr>
          <p:cNvPr id="3079" name="Rectangle 7"/>
          <p:cNvSpPr>
            <a:spLocks noGrp="1" noChangeArrowheads="1"/>
          </p:cNvSpPr>
          <p:nvPr>
            <p:ph type="sldNum" sz="quarter" idx="5"/>
          </p:nvPr>
        </p:nvSpPr>
        <p:spPr bwMode="auto">
          <a:xfrm>
            <a:off x="3850444" y="9430091"/>
            <a:ext cx="2945659" cy="496411"/>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4579FE9-CCA7-4965-8ACD-90A34D655E65}" type="slidenum">
              <a:rPr lang="en-US"/>
              <a:pPr>
                <a:defRPr/>
              </a:pPr>
              <a:t>‹#›</a:t>
            </a:fld>
            <a:endParaRPr lang="en-US"/>
          </a:p>
        </p:txBody>
      </p:sp>
    </p:spTree>
    <p:extLst>
      <p:ext uri="{BB962C8B-B14F-4D97-AF65-F5344CB8AC3E}">
        <p14:creationId xmlns:p14="http://schemas.microsoft.com/office/powerpoint/2010/main" val="412404750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517525" algn="l" rtl="0" eaLnBrk="0" fontAlgn="base" hangingPunct="0">
      <a:spcBef>
        <a:spcPct val="30000"/>
      </a:spcBef>
      <a:spcAft>
        <a:spcPct val="0"/>
      </a:spcAft>
      <a:defRPr sz="1400" kern="1200">
        <a:solidFill>
          <a:schemeClr val="tx1"/>
        </a:solidFill>
        <a:latin typeface="Arial" charset="0"/>
        <a:ea typeface="+mn-ea"/>
        <a:cs typeface="+mn-cs"/>
      </a:defRPr>
    </a:lvl2pPr>
    <a:lvl3pPr marL="1036638" algn="l" rtl="0" eaLnBrk="0" fontAlgn="base" hangingPunct="0">
      <a:spcBef>
        <a:spcPct val="30000"/>
      </a:spcBef>
      <a:spcAft>
        <a:spcPct val="0"/>
      </a:spcAft>
      <a:defRPr sz="1400" kern="1200">
        <a:solidFill>
          <a:schemeClr val="tx1"/>
        </a:solidFill>
        <a:latin typeface="Arial" charset="0"/>
        <a:ea typeface="+mn-ea"/>
        <a:cs typeface="+mn-cs"/>
      </a:defRPr>
    </a:lvl3pPr>
    <a:lvl4pPr marL="1554163" algn="l" rtl="0" eaLnBrk="0" fontAlgn="base" hangingPunct="0">
      <a:spcBef>
        <a:spcPct val="30000"/>
      </a:spcBef>
      <a:spcAft>
        <a:spcPct val="0"/>
      </a:spcAft>
      <a:defRPr sz="1400" kern="1200">
        <a:solidFill>
          <a:schemeClr val="tx1"/>
        </a:solidFill>
        <a:latin typeface="Arial" charset="0"/>
        <a:ea typeface="+mn-ea"/>
        <a:cs typeface="+mn-cs"/>
      </a:defRPr>
    </a:lvl4pPr>
    <a:lvl5pPr marL="2073275" algn="l" rtl="0" eaLnBrk="0" fontAlgn="base" hangingPunct="0">
      <a:spcBef>
        <a:spcPct val="30000"/>
      </a:spcBef>
      <a:spcAft>
        <a:spcPct val="0"/>
      </a:spcAft>
      <a:defRPr sz="1400" kern="1200">
        <a:solidFill>
          <a:schemeClr val="tx1"/>
        </a:solidFill>
        <a:latin typeface="Arial" charset="0"/>
        <a:ea typeface="+mn-ea"/>
        <a:cs typeface="+mn-cs"/>
      </a:defRPr>
    </a:lvl5pPr>
    <a:lvl6pPr marL="2592095" algn="l" defTabSz="1036838" rtl="0" eaLnBrk="1" latinLnBrk="0" hangingPunct="1">
      <a:defRPr sz="1400" kern="1200">
        <a:solidFill>
          <a:schemeClr val="tx1"/>
        </a:solidFill>
        <a:latin typeface="+mn-lt"/>
        <a:ea typeface="+mn-ea"/>
        <a:cs typeface="+mn-cs"/>
      </a:defRPr>
    </a:lvl6pPr>
    <a:lvl7pPr marL="3110514" algn="l" defTabSz="1036838" rtl="0" eaLnBrk="1" latinLnBrk="0" hangingPunct="1">
      <a:defRPr sz="1400" kern="1200">
        <a:solidFill>
          <a:schemeClr val="tx1"/>
        </a:solidFill>
        <a:latin typeface="+mn-lt"/>
        <a:ea typeface="+mn-ea"/>
        <a:cs typeface="+mn-cs"/>
      </a:defRPr>
    </a:lvl7pPr>
    <a:lvl8pPr marL="3628934" algn="l" defTabSz="1036838" rtl="0" eaLnBrk="1" latinLnBrk="0" hangingPunct="1">
      <a:defRPr sz="1400" kern="1200">
        <a:solidFill>
          <a:schemeClr val="tx1"/>
        </a:solidFill>
        <a:latin typeface="+mn-lt"/>
        <a:ea typeface="+mn-ea"/>
        <a:cs typeface="+mn-cs"/>
      </a:defRPr>
    </a:lvl8pPr>
    <a:lvl9pPr marL="4147353" algn="l" defTabSz="1036838" rtl="0" eaLnBrk="1" latinLnBrk="0" hangingPunct="1">
      <a:defRPr sz="14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9436F7CD-BBF6-43E3-85AD-12CDD28534DE}" type="slidenum">
              <a:rPr lang="en-US" smtClean="0"/>
              <a:pPr/>
              <a:t>1</a:t>
            </a:fld>
            <a:endParaRPr lang="en-US" smtClean="0"/>
          </a:p>
        </p:txBody>
      </p:sp>
      <p:sp>
        <p:nvSpPr>
          <p:cNvPr id="30723" name="Rectangle 2"/>
          <p:cNvSpPr>
            <a:spLocks noGrp="1" noRot="1" noChangeAspect="1" noChangeArrowheads="1" noTextEdit="1"/>
          </p:cNvSpPr>
          <p:nvPr>
            <p:ph type="sldImg"/>
          </p:nvPr>
        </p:nvSpPr>
        <p:spPr>
          <a:xfrm>
            <a:off x="400050" y="744538"/>
            <a:ext cx="5997575" cy="3722687"/>
          </a:xfrm>
          <a:ln/>
        </p:spPr>
      </p:sp>
      <p:sp>
        <p:nvSpPr>
          <p:cNvPr id="30724" name="Rectangle 3"/>
          <p:cNvSpPr>
            <a:spLocks noGrp="1" noChangeArrowheads="1"/>
          </p:cNvSpPr>
          <p:nvPr>
            <p:ph type="body" idx="1"/>
          </p:nvPr>
        </p:nvSpPr>
        <p:spPr>
          <a:noFill/>
          <a:ln/>
        </p:spPr>
        <p:txBody>
          <a:bodyPr/>
          <a:lstStyle/>
          <a:p>
            <a:pPr eaLnBrk="1" hangingPunct="1"/>
            <a:endParaRPr lang="en-US" dirty="0" smtClean="0"/>
          </a:p>
        </p:txBody>
      </p:sp>
    </p:spTree>
    <p:extLst>
      <p:ext uri="{BB962C8B-B14F-4D97-AF65-F5344CB8AC3E}">
        <p14:creationId xmlns:p14="http://schemas.microsoft.com/office/powerpoint/2010/main" val="108786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C973CE28-0E3D-4587-8107-BF7626EC3267}" type="slidenum">
              <a:rPr lang="en-US" smtClean="0"/>
              <a:pPr/>
              <a:t>2</a:t>
            </a:fld>
            <a:endParaRPr lang="en-US" smtClean="0"/>
          </a:p>
        </p:txBody>
      </p:sp>
      <p:sp>
        <p:nvSpPr>
          <p:cNvPr id="31747" name="Rectangle 2"/>
          <p:cNvSpPr>
            <a:spLocks noGrp="1" noRot="1" noChangeAspect="1" noChangeArrowheads="1" noTextEdit="1"/>
          </p:cNvSpPr>
          <p:nvPr>
            <p:ph type="sldImg"/>
          </p:nvPr>
        </p:nvSpPr>
        <p:spPr>
          <a:xfrm>
            <a:off x="400050" y="744538"/>
            <a:ext cx="5997575" cy="3722687"/>
          </a:xfrm>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72202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041086F7-7646-4606-8273-E9FFB006BADC}" type="slidenum">
              <a:rPr lang="en-US" smtClean="0"/>
              <a:pPr/>
              <a:t>4</a:t>
            </a:fld>
            <a:endParaRPr lang="en-US" smtClean="0"/>
          </a:p>
        </p:txBody>
      </p:sp>
      <p:sp>
        <p:nvSpPr>
          <p:cNvPr id="32771" name="Rectangle 2"/>
          <p:cNvSpPr>
            <a:spLocks noGrp="1" noRot="1" noChangeAspect="1" noChangeArrowheads="1" noTextEdit="1"/>
          </p:cNvSpPr>
          <p:nvPr>
            <p:ph type="sldImg"/>
          </p:nvPr>
        </p:nvSpPr>
        <p:spPr>
          <a:xfrm>
            <a:off x="400050" y="744538"/>
            <a:ext cx="5997575" cy="3722687"/>
          </a:xfrm>
          <a:ln/>
        </p:spPr>
      </p:sp>
      <p:sp>
        <p:nvSpPr>
          <p:cNvPr id="3277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872434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33F51941-A2E8-440B-B94E-EBAD2BF3EF97}" type="slidenum">
              <a:rPr lang="en-US" smtClean="0"/>
              <a:pPr/>
              <a:t>5</a:t>
            </a:fld>
            <a:endParaRPr lang="en-US" smtClean="0"/>
          </a:p>
        </p:txBody>
      </p:sp>
      <p:sp>
        <p:nvSpPr>
          <p:cNvPr id="33795" name="Rectangle 2"/>
          <p:cNvSpPr>
            <a:spLocks noGrp="1" noRot="1" noChangeAspect="1" noChangeArrowheads="1" noTextEdit="1"/>
          </p:cNvSpPr>
          <p:nvPr>
            <p:ph type="sldImg"/>
          </p:nvPr>
        </p:nvSpPr>
        <p:spPr>
          <a:xfrm>
            <a:off x="400050" y="744538"/>
            <a:ext cx="5997575" cy="3722687"/>
          </a:xfrm>
          <a:ln/>
        </p:spPr>
      </p:sp>
      <p:sp>
        <p:nvSpPr>
          <p:cNvPr id="33796"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8474156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3A50BF61-2294-467C-B5BA-76C59EE6236A}" type="slidenum">
              <a:rPr lang="en-US" smtClean="0"/>
              <a:pPr/>
              <a:t>6</a:t>
            </a:fld>
            <a:endParaRPr lang="en-US" smtClean="0"/>
          </a:p>
        </p:txBody>
      </p:sp>
      <p:sp>
        <p:nvSpPr>
          <p:cNvPr id="34819" name="Rectangle 2"/>
          <p:cNvSpPr>
            <a:spLocks noGrp="1" noRot="1" noChangeAspect="1" noChangeArrowheads="1" noTextEdit="1"/>
          </p:cNvSpPr>
          <p:nvPr>
            <p:ph type="sldImg"/>
          </p:nvPr>
        </p:nvSpPr>
        <p:spPr>
          <a:xfrm>
            <a:off x="400050" y="744538"/>
            <a:ext cx="5997575" cy="3722687"/>
          </a:xfrm>
          <a:ln/>
        </p:spPr>
      </p:sp>
      <p:sp>
        <p:nvSpPr>
          <p:cNvPr id="3482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598112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F428D81D-E2EF-44A2-87C8-57610D40D9A5}" type="slidenum">
              <a:rPr lang="en-US" smtClean="0"/>
              <a:pPr/>
              <a:t>7</a:t>
            </a:fld>
            <a:endParaRPr lang="en-US" smtClean="0"/>
          </a:p>
        </p:txBody>
      </p:sp>
      <p:sp>
        <p:nvSpPr>
          <p:cNvPr id="35843" name="Rectangle 2"/>
          <p:cNvSpPr>
            <a:spLocks noGrp="1" noRot="1" noChangeAspect="1" noChangeArrowheads="1" noTextEdit="1"/>
          </p:cNvSpPr>
          <p:nvPr>
            <p:ph type="sldImg"/>
          </p:nvPr>
        </p:nvSpPr>
        <p:spPr>
          <a:xfrm>
            <a:off x="400050" y="744538"/>
            <a:ext cx="5997575" cy="3722687"/>
          </a:xfrm>
          <a:ln/>
        </p:spPr>
      </p:sp>
      <p:sp>
        <p:nvSpPr>
          <p:cNvPr id="3584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351770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F5E11902-D04C-491E-A4CF-DE6F4E3B8904}" type="slidenum">
              <a:rPr lang="en-US" smtClean="0"/>
              <a:pPr/>
              <a:t>8</a:t>
            </a:fld>
            <a:endParaRPr lang="en-US" smtClean="0"/>
          </a:p>
        </p:txBody>
      </p:sp>
      <p:sp>
        <p:nvSpPr>
          <p:cNvPr id="36867" name="Rectangle 2"/>
          <p:cNvSpPr>
            <a:spLocks noGrp="1" noRot="1" noChangeAspect="1" noChangeArrowheads="1" noTextEdit="1"/>
          </p:cNvSpPr>
          <p:nvPr>
            <p:ph type="sldImg"/>
          </p:nvPr>
        </p:nvSpPr>
        <p:spPr>
          <a:xfrm>
            <a:off x="400050" y="744538"/>
            <a:ext cx="5997575" cy="3722687"/>
          </a:xfrm>
          <a:ln/>
        </p:spPr>
      </p:sp>
      <p:sp>
        <p:nvSpPr>
          <p:cNvPr id="36868" name="Rectangle 3"/>
          <p:cNvSpPr>
            <a:spLocks noGrp="1" noChangeArrowheads="1"/>
          </p:cNvSpPr>
          <p:nvPr>
            <p:ph type="body" idx="1"/>
          </p:nvPr>
        </p:nvSpPr>
        <p:spPr>
          <a:noFill/>
          <a:ln/>
        </p:spPr>
        <p:txBody>
          <a:bodyPr/>
          <a:lstStyle/>
          <a:p>
            <a:pPr eaLnBrk="1" hangingPunct="1"/>
            <a:endParaRPr lang="en-US" dirty="0" smtClean="0"/>
          </a:p>
        </p:txBody>
      </p:sp>
    </p:spTree>
    <p:extLst>
      <p:ext uri="{BB962C8B-B14F-4D97-AF65-F5344CB8AC3E}">
        <p14:creationId xmlns:p14="http://schemas.microsoft.com/office/powerpoint/2010/main" val="29670273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p>
            <a:fld id="{47222A60-061D-432A-BD52-6B64D0A8E2AF}" type="slidenum">
              <a:rPr lang="en-US" smtClean="0"/>
              <a:pPr/>
              <a:t>9</a:t>
            </a:fld>
            <a:endParaRPr lang="en-US" smtClean="0"/>
          </a:p>
        </p:txBody>
      </p:sp>
      <p:sp>
        <p:nvSpPr>
          <p:cNvPr id="37891" name="Rectangle 2"/>
          <p:cNvSpPr>
            <a:spLocks noGrp="1" noRot="1" noChangeAspect="1" noChangeArrowheads="1" noTextEdit="1"/>
          </p:cNvSpPr>
          <p:nvPr>
            <p:ph type="sldImg"/>
          </p:nvPr>
        </p:nvSpPr>
        <p:spPr>
          <a:xfrm>
            <a:off x="400050" y="744538"/>
            <a:ext cx="5997575" cy="3722687"/>
          </a:xfrm>
          <a:ln/>
        </p:spPr>
      </p:sp>
      <p:sp>
        <p:nvSpPr>
          <p:cNvPr id="3789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955561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AADB7607-FACB-4F95-B69E-8DDE3BF2E669}" type="slidenum">
              <a:rPr lang="en-US" smtClean="0"/>
              <a:pPr/>
              <a:t>10</a:t>
            </a:fld>
            <a:endParaRPr lang="en-US" smtClean="0"/>
          </a:p>
        </p:txBody>
      </p:sp>
      <p:sp>
        <p:nvSpPr>
          <p:cNvPr id="38915" name="Rectangle 2"/>
          <p:cNvSpPr>
            <a:spLocks noGrp="1" noRot="1" noChangeAspect="1" noChangeArrowheads="1" noTextEdit="1"/>
          </p:cNvSpPr>
          <p:nvPr>
            <p:ph type="sldImg"/>
          </p:nvPr>
        </p:nvSpPr>
        <p:spPr>
          <a:xfrm>
            <a:off x="400050" y="744538"/>
            <a:ext cx="5997575" cy="3722687"/>
          </a:xfrm>
          <a:ln/>
        </p:spPr>
      </p:sp>
      <p:sp>
        <p:nvSpPr>
          <p:cNvPr id="38916"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2595307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8CCED5BF-F033-4C3F-AA29-E534EDBBDB07}" type="slidenum">
              <a:rPr lang="en-US" smtClean="0"/>
              <a:pPr/>
              <a:t>11</a:t>
            </a:fld>
            <a:endParaRPr lang="en-US" smtClean="0"/>
          </a:p>
        </p:txBody>
      </p:sp>
      <p:sp>
        <p:nvSpPr>
          <p:cNvPr id="39939" name="Rectangle 2"/>
          <p:cNvSpPr>
            <a:spLocks noGrp="1" noRot="1" noChangeAspect="1" noChangeArrowheads="1" noTextEdit="1"/>
          </p:cNvSpPr>
          <p:nvPr>
            <p:ph type="sldImg"/>
          </p:nvPr>
        </p:nvSpPr>
        <p:spPr>
          <a:xfrm>
            <a:off x="400050" y="744538"/>
            <a:ext cx="5997575" cy="3722687"/>
          </a:xfrm>
          <a:ln/>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32597881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A6A6E1F0-2DC0-440A-9A6D-9FF823F35D6D}" type="slidenum">
              <a:rPr lang="en-US" smtClean="0"/>
              <a:pPr/>
              <a:t>12</a:t>
            </a:fld>
            <a:endParaRPr lang="en-US" smtClean="0"/>
          </a:p>
        </p:txBody>
      </p:sp>
      <p:sp>
        <p:nvSpPr>
          <p:cNvPr id="40963" name="Rectangle 2"/>
          <p:cNvSpPr>
            <a:spLocks noGrp="1" noRot="1" noChangeAspect="1" noChangeArrowheads="1" noTextEdit="1"/>
          </p:cNvSpPr>
          <p:nvPr>
            <p:ph type="sldImg"/>
          </p:nvPr>
        </p:nvSpPr>
        <p:spPr>
          <a:xfrm>
            <a:off x="400050" y="744538"/>
            <a:ext cx="5997575" cy="3722687"/>
          </a:xfrm>
          <a:ln/>
        </p:spPr>
      </p:sp>
      <p:sp>
        <p:nvSpPr>
          <p:cNvPr id="40964"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071523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3825DD0A-EBDC-421A-9CBA-31B265BF8E27}" type="slidenum">
              <a:rPr lang="en-US" smtClean="0"/>
              <a:pPr/>
              <a:t>13</a:t>
            </a:fld>
            <a:endParaRPr lang="en-US" smtClean="0"/>
          </a:p>
        </p:txBody>
      </p:sp>
      <p:sp>
        <p:nvSpPr>
          <p:cNvPr id="41987" name="Rectangle 2"/>
          <p:cNvSpPr>
            <a:spLocks noGrp="1" noRot="1" noChangeAspect="1" noChangeArrowheads="1" noTextEdit="1"/>
          </p:cNvSpPr>
          <p:nvPr>
            <p:ph type="sldImg"/>
          </p:nvPr>
        </p:nvSpPr>
        <p:spPr>
          <a:xfrm>
            <a:off x="400050" y="744538"/>
            <a:ext cx="5997575" cy="3722687"/>
          </a:xfrm>
          <a:ln/>
        </p:spPr>
      </p:sp>
      <p:sp>
        <p:nvSpPr>
          <p:cNvPr id="41988"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3309005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400050" y="744538"/>
            <a:ext cx="5997575" cy="3722687"/>
          </a:xfrm>
          <a:ln/>
        </p:spPr>
      </p:sp>
      <p:sp>
        <p:nvSpPr>
          <p:cNvPr id="44035" name="Notes Placeholder 2"/>
          <p:cNvSpPr>
            <a:spLocks noGrp="1"/>
          </p:cNvSpPr>
          <p:nvPr>
            <p:ph type="body" idx="1"/>
          </p:nvPr>
        </p:nvSpPr>
        <p:spPr>
          <a:noFill/>
          <a:ln/>
        </p:spPr>
        <p:txBody>
          <a:bodyPr/>
          <a:lstStyle/>
          <a:p>
            <a:endParaRPr lang="en-US" smtClean="0"/>
          </a:p>
        </p:txBody>
      </p:sp>
      <p:sp>
        <p:nvSpPr>
          <p:cNvPr id="44036" name="Slide Number Placeholder 3"/>
          <p:cNvSpPr>
            <a:spLocks noGrp="1"/>
          </p:cNvSpPr>
          <p:nvPr>
            <p:ph type="sldNum" sz="quarter" idx="5"/>
          </p:nvPr>
        </p:nvSpPr>
        <p:spPr>
          <a:noFill/>
        </p:spPr>
        <p:txBody>
          <a:bodyPr/>
          <a:lstStyle/>
          <a:p>
            <a:fld id="{53082F72-09CF-4960-AC6B-955793717D7C}" type="slidenum">
              <a:rPr lang="en-US" smtClean="0"/>
              <a:pPr/>
              <a:t>15</a:t>
            </a:fld>
            <a:endParaRPr lang="en-US" smtClean="0"/>
          </a:p>
        </p:txBody>
      </p:sp>
    </p:spTree>
    <p:extLst>
      <p:ext uri="{BB962C8B-B14F-4D97-AF65-F5344CB8AC3E}">
        <p14:creationId xmlns:p14="http://schemas.microsoft.com/office/powerpoint/2010/main" val="22060507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04579FE9-CCA7-4965-8ACD-90A34D655E65}" type="slidenum">
              <a:rPr lang="en-US" smtClean="0"/>
              <a:pPr>
                <a:defRPr/>
              </a:pPr>
              <a:t>20</a:t>
            </a:fld>
            <a:endParaRPr lang="en-US"/>
          </a:p>
        </p:txBody>
      </p:sp>
    </p:spTree>
    <p:extLst>
      <p:ext uri="{BB962C8B-B14F-4D97-AF65-F5344CB8AC3E}">
        <p14:creationId xmlns:p14="http://schemas.microsoft.com/office/powerpoint/2010/main" val="15209349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400050" y="744538"/>
            <a:ext cx="5997575" cy="3722687"/>
          </a:xfrm>
          <a:ln/>
        </p:spPr>
      </p:sp>
      <p:sp>
        <p:nvSpPr>
          <p:cNvPr id="43011" name="Notes Placeholder 2"/>
          <p:cNvSpPr>
            <a:spLocks noGrp="1"/>
          </p:cNvSpPr>
          <p:nvPr>
            <p:ph type="body" idx="1"/>
          </p:nvPr>
        </p:nvSpPr>
        <p:spPr>
          <a:noFill/>
          <a:ln/>
        </p:spPr>
        <p:txBody>
          <a:bodyPr/>
          <a:lstStyle/>
          <a:p>
            <a:endParaRPr lang="en-US" smtClean="0"/>
          </a:p>
        </p:txBody>
      </p:sp>
      <p:sp>
        <p:nvSpPr>
          <p:cNvPr id="43012" name="Slide Number Placeholder 3"/>
          <p:cNvSpPr>
            <a:spLocks noGrp="1"/>
          </p:cNvSpPr>
          <p:nvPr>
            <p:ph type="sldNum" sz="quarter" idx="5"/>
          </p:nvPr>
        </p:nvSpPr>
        <p:spPr>
          <a:noFill/>
        </p:spPr>
        <p:txBody>
          <a:bodyPr/>
          <a:lstStyle/>
          <a:p>
            <a:fld id="{C83C23A0-9A88-4D1C-A347-2487A6EE741F}" type="slidenum">
              <a:rPr lang="en-US" smtClean="0"/>
              <a:pPr/>
              <a:t>23</a:t>
            </a:fld>
            <a:endParaRPr lang="en-US" smtClean="0"/>
          </a:p>
        </p:txBody>
      </p:sp>
    </p:spTree>
    <p:extLst>
      <p:ext uri="{BB962C8B-B14F-4D97-AF65-F5344CB8AC3E}">
        <p14:creationId xmlns:p14="http://schemas.microsoft.com/office/powerpoint/2010/main" val="7861918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4694" y="4502648"/>
            <a:ext cx="11660259" cy="2734766"/>
            <a:chOff x="2" y="2688"/>
            <a:chExt cx="5758" cy="1632"/>
          </a:xfrm>
        </p:grpSpPr>
        <p:sp>
          <p:nvSpPr>
            <p:cNvPr id="5" name="Freeform 3"/>
            <p:cNvSpPr>
              <a:spLocks/>
            </p:cNvSpPr>
            <p:nvPr/>
          </p:nvSpPr>
          <p:spPr bwMode="hidden">
            <a:xfrm>
              <a:off x="2" y="2688"/>
              <a:ext cx="5758" cy="1632"/>
            </a:xfrm>
            <a:custGeom>
              <a:avLst/>
              <a:gdLst/>
              <a:ahLst/>
              <a:cxnLst>
                <a:cxn ang="0">
                  <a:pos x="5740" y="4316"/>
                </a:cxn>
                <a:cxn ang="0">
                  <a:pos x="0" y="4316"/>
                </a:cxn>
                <a:cxn ang="0">
                  <a:pos x="0" y="0"/>
                </a:cxn>
                <a:cxn ang="0">
                  <a:pos x="5740" y="0"/>
                </a:cxn>
                <a:cxn ang="0">
                  <a:pos x="5740" y="4316"/>
                </a:cxn>
                <a:cxn ang="0">
                  <a:pos x="5740" y="4316"/>
                </a:cxn>
              </a:cxnLst>
              <a:rect l="0" t="0" r="r" b="b"/>
              <a:pathLst>
                <a:path w="5740" h="4316">
                  <a:moveTo>
                    <a:pt x="5740" y="4316"/>
                  </a:moveTo>
                  <a:lnTo>
                    <a:pt x="0" y="4316"/>
                  </a:lnTo>
                  <a:lnTo>
                    <a:pt x="0" y="0"/>
                  </a:lnTo>
                  <a:lnTo>
                    <a:pt x="5740" y="0"/>
                  </a:lnTo>
                  <a:lnTo>
                    <a:pt x="5740" y="4316"/>
                  </a:lnTo>
                  <a:lnTo>
                    <a:pt x="5740" y="431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grpSp>
          <p:nvGrpSpPr>
            <p:cNvPr id="6" name="Group 4"/>
            <p:cNvGrpSpPr>
              <a:grpSpLocks/>
            </p:cNvGrpSpPr>
            <p:nvPr userDrawn="1"/>
          </p:nvGrpSpPr>
          <p:grpSpPr bwMode="auto">
            <a:xfrm>
              <a:off x="3528" y="3715"/>
              <a:ext cx="792" cy="521"/>
              <a:chOff x="3527" y="3715"/>
              <a:chExt cx="792" cy="521"/>
            </a:xfrm>
          </p:grpSpPr>
          <p:sp>
            <p:nvSpPr>
              <p:cNvPr id="57" name="Oval 5"/>
              <p:cNvSpPr>
                <a:spLocks noChangeArrowheads="1"/>
              </p:cNvSpPr>
              <p:nvPr/>
            </p:nvSpPr>
            <p:spPr bwMode="hidden">
              <a:xfrm>
                <a:off x="3686" y="3810"/>
                <a:ext cx="532" cy="327"/>
              </a:xfrm>
              <a:prstGeom prst="ellipse">
                <a:avLst/>
              </a:prstGeom>
              <a:gradFill rotWithShape="0">
                <a:gsLst>
                  <a:gs pos="0">
                    <a:schemeClr val="accent2"/>
                  </a:gs>
                  <a:gs pos="100000">
                    <a:schemeClr val="accent2">
                      <a:gamma/>
                      <a:shade val="90980"/>
                      <a:invGamma/>
                    </a:schemeClr>
                  </a:gs>
                </a:gsLst>
                <a:path path="shape">
                  <a:fillToRect l="50000" t="50000" r="50000" b="50000"/>
                </a:path>
              </a:gradFill>
              <a:ln w="9525">
                <a:noFill/>
                <a:round/>
                <a:headEnd/>
                <a:tailEnd/>
              </a:ln>
              <a:effectLst/>
            </p:spPr>
            <p:txBody>
              <a:bodyPr/>
              <a:lstStyle/>
              <a:p>
                <a:pPr>
                  <a:defRPr/>
                </a:pPr>
                <a:endParaRPr lang="en-US"/>
              </a:p>
            </p:txBody>
          </p:sp>
          <p:sp>
            <p:nvSpPr>
              <p:cNvPr id="58" name="Oval 6"/>
              <p:cNvSpPr>
                <a:spLocks noChangeArrowheads="1"/>
              </p:cNvSpPr>
              <p:nvPr/>
            </p:nvSpPr>
            <p:spPr bwMode="hidden">
              <a:xfrm>
                <a:off x="3726" y="3840"/>
                <a:ext cx="452" cy="275"/>
              </a:xfrm>
              <a:prstGeom prst="ellipse">
                <a:avLst/>
              </a:prstGeom>
              <a:gradFill rotWithShape="0">
                <a:gsLst>
                  <a:gs pos="0">
                    <a:schemeClr val="accent2">
                      <a:gamma/>
                      <a:shade val="90980"/>
                      <a:invGamma/>
                    </a:schemeClr>
                  </a:gs>
                  <a:gs pos="100000">
                    <a:schemeClr val="accent2"/>
                  </a:gs>
                </a:gsLst>
                <a:lin ang="5400000" scaled="1"/>
              </a:gradFill>
              <a:ln w="9525">
                <a:noFill/>
                <a:round/>
                <a:headEnd/>
                <a:tailEnd/>
              </a:ln>
              <a:effectLst/>
            </p:spPr>
            <p:txBody>
              <a:bodyPr/>
              <a:lstStyle/>
              <a:p>
                <a:pPr>
                  <a:defRPr/>
                </a:pPr>
                <a:endParaRPr lang="en-US"/>
              </a:p>
            </p:txBody>
          </p:sp>
          <p:sp>
            <p:nvSpPr>
              <p:cNvPr id="59" name="Oval 7"/>
              <p:cNvSpPr>
                <a:spLocks noChangeArrowheads="1"/>
              </p:cNvSpPr>
              <p:nvPr/>
            </p:nvSpPr>
            <p:spPr bwMode="hidden">
              <a:xfrm>
                <a:off x="3782" y="3872"/>
                <a:ext cx="344" cy="206"/>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60" name="Oval 8"/>
              <p:cNvSpPr>
                <a:spLocks noChangeArrowheads="1"/>
              </p:cNvSpPr>
              <p:nvPr/>
            </p:nvSpPr>
            <p:spPr bwMode="hidden">
              <a:xfrm>
                <a:off x="3822" y="3896"/>
                <a:ext cx="262" cy="159"/>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US"/>
              </a:p>
            </p:txBody>
          </p:sp>
          <p:sp>
            <p:nvSpPr>
              <p:cNvPr id="61" name="Oval 9"/>
              <p:cNvSpPr>
                <a:spLocks noChangeArrowheads="1"/>
              </p:cNvSpPr>
              <p:nvPr/>
            </p:nvSpPr>
            <p:spPr bwMode="hidden">
              <a:xfrm>
                <a:off x="3856" y="3922"/>
                <a:ext cx="192" cy="107"/>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62" name="Freeform 10"/>
              <p:cNvSpPr>
                <a:spLocks/>
              </p:cNvSpPr>
              <p:nvPr/>
            </p:nvSpPr>
            <p:spPr bwMode="hidden">
              <a:xfrm>
                <a:off x="3575" y="3715"/>
                <a:ext cx="383" cy="161"/>
              </a:xfrm>
              <a:custGeom>
                <a:avLst/>
                <a:gdLst/>
                <a:ahLst/>
                <a:cxnLst>
                  <a:cxn ang="0">
                    <a:pos x="376" y="12"/>
                  </a:cxn>
                  <a:cxn ang="0">
                    <a:pos x="257" y="24"/>
                  </a:cxn>
                  <a:cxn ang="0">
                    <a:pos x="149" y="54"/>
                  </a:cxn>
                  <a:cxn ang="0">
                    <a:pos x="101" y="77"/>
                  </a:cxn>
                  <a:cxn ang="0">
                    <a:pos x="59" y="101"/>
                  </a:cxn>
                  <a:cxn ang="0">
                    <a:pos x="24" y="131"/>
                  </a:cxn>
                  <a:cxn ang="0">
                    <a:pos x="0" y="161"/>
                  </a:cxn>
                  <a:cxn ang="0">
                    <a:pos x="0" y="137"/>
                  </a:cxn>
                  <a:cxn ang="0">
                    <a:pos x="29" y="107"/>
                  </a:cxn>
                  <a:cxn ang="0">
                    <a:pos x="65" y="83"/>
                  </a:cxn>
                  <a:cxn ang="0">
                    <a:pos x="155" y="36"/>
                  </a:cxn>
                  <a:cxn ang="0">
                    <a:pos x="257" y="12"/>
                  </a:cxn>
                  <a:cxn ang="0">
                    <a:pos x="376" y="0"/>
                  </a:cxn>
                  <a:cxn ang="0">
                    <a:pos x="376" y="0"/>
                  </a:cxn>
                  <a:cxn ang="0">
                    <a:pos x="382" y="0"/>
                  </a:cxn>
                  <a:cxn ang="0">
                    <a:pos x="382" y="12"/>
                  </a:cxn>
                  <a:cxn ang="0">
                    <a:pos x="376" y="12"/>
                  </a:cxn>
                  <a:cxn ang="0">
                    <a:pos x="376" y="12"/>
                  </a:cxn>
                  <a:cxn ang="0">
                    <a:pos x="376" y="12"/>
                  </a:cxn>
                </a:cxnLst>
                <a:rect l="0" t="0" r="r" b="b"/>
                <a:pathLst>
                  <a:path w="382" h="161">
                    <a:moveTo>
                      <a:pt x="376" y="12"/>
                    </a:moveTo>
                    <a:lnTo>
                      <a:pt x="257" y="24"/>
                    </a:lnTo>
                    <a:lnTo>
                      <a:pt x="149" y="54"/>
                    </a:lnTo>
                    <a:lnTo>
                      <a:pt x="101" y="77"/>
                    </a:lnTo>
                    <a:lnTo>
                      <a:pt x="59" y="101"/>
                    </a:lnTo>
                    <a:lnTo>
                      <a:pt x="24" y="131"/>
                    </a:lnTo>
                    <a:lnTo>
                      <a:pt x="0" y="161"/>
                    </a:lnTo>
                    <a:lnTo>
                      <a:pt x="0" y="137"/>
                    </a:lnTo>
                    <a:lnTo>
                      <a:pt x="29" y="107"/>
                    </a:lnTo>
                    <a:lnTo>
                      <a:pt x="65" y="83"/>
                    </a:lnTo>
                    <a:lnTo>
                      <a:pt x="155" y="36"/>
                    </a:lnTo>
                    <a:lnTo>
                      <a:pt x="257" y="12"/>
                    </a:lnTo>
                    <a:lnTo>
                      <a:pt x="376" y="0"/>
                    </a:lnTo>
                    <a:lnTo>
                      <a:pt x="376" y="0"/>
                    </a:lnTo>
                    <a:lnTo>
                      <a:pt x="382" y="0"/>
                    </a:lnTo>
                    <a:lnTo>
                      <a:pt x="382" y="12"/>
                    </a:lnTo>
                    <a:lnTo>
                      <a:pt x="376" y="12"/>
                    </a:lnTo>
                    <a:lnTo>
                      <a:pt x="376" y="12"/>
                    </a:lnTo>
                    <a:lnTo>
                      <a:pt x="376" y="12"/>
                    </a:lnTo>
                    <a:close/>
                  </a:path>
                </a:pathLst>
              </a:custGeom>
              <a:gradFill rotWithShape="0">
                <a:gsLst>
                  <a:gs pos="0">
                    <a:schemeClr val="accent2">
                      <a:gamma/>
                      <a:shade val="94118"/>
                      <a:invGamma/>
                    </a:schemeClr>
                  </a:gs>
                  <a:gs pos="100000">
                    <a:schemeClr val="accent2"/>
                  </a:gs>
                </a:gsLst>
                <a:lin ang="5400000" scaled="1"/>
              </a:gradFill>
              <a:ln w="9525">
                <a:noFill/>
                <a:round/>
                <a:headEnd/>
                <a:tailEnd/>
              </a:ln>
            </p:spPr>
            <p:txBody>
              <a:bodyPr/>
              <a:lstStyle/>
              <a:p>
                <a:pPr>
                  <a:defRPr/>
                </a:pPr>
                <a:endParaRPr lang="en-US"/>
              </a:p>
            </p:txBody>
          </p:sp>
          <p:sp>
            <p:nvSpPr>
              <p:cNvPr id="63" name="Freeform 11"/>
              <p:cNvSpPr>
                <a:spLocks/>
              </p:cNvSpPr>
              <p:nvPr/>
            </p:nvSpPr>
            <p:spPr bwMode="hidden">
              <a:xfrm>
                <a:off x="3696" y="4170"/>
                <a:ext cx="444" cy="66"/>
              </a:xfrm>
              <a:custGeom>
                <a:avLst/>
                <a:gdLst/>
                <a:ahLst/>
                <a:cxnLst>
                  <a:cxn ang="0">
                    <a:pos x="257" y="54"/>
                  </a:cxn>
                  <a:cxn ang="0">
                    <a:pos x="353" y="48"/>
                  </a:cxn>
                  <a:cxn ang="0">
                    <a:pos x="443" y="24"/>
                  </a:cxn>
                  <a:cxn ang="0">
                    <a:pos x="443" y="36"/>
                  </a:cxn>
                  <a:cxn ang="0">
                    <a:pos x="353" y="60"/>
                  </a:cxn>
                  <a:cxn ang="0">
                    <a:pos x="257" y="66"/>
                  </a:cxn>
                  <a:cxn ang="0">
                    <a:pos x="186" y="60"/>
                  </a:cxn>
                  <a:cxn ang="0">
                    <a:pos x="120" y="48"/>
                  </a:cxn>
                  <a:cxn ang="0">
                    <a:pos x="60" y="36"/>
                  </a:cxn>
                  <a:cxn ang="0">
                    <a:pos x="0" y="12"/>
                  </a:cxn>
                  <a:cxn ang="0">
                    <a:pos x="0" y="0"/>
                  </a:cxn>
                  <a:cxn ang="0">
                    <a:pos x="54" y="24"/>
                  </a:cxn>
                  <a:cxn ang="0">
                    <a:pos x="120" y="36"/>
                  </a:cxn>
                  <a:cxn ang="0">
                    <a:pos x="186" y="48"/>
                  </a:cxn>
                  <a:cxn ang="0">
                    <a:pos x="257" y="54"/>
                  </a:cxn>
                  <a:cxn ang="0">
                    <a:pos x="257" y="54"/>
                  </a:cxn>
                </a:cxnLst>
                <a:rect l="0" t="0" r="r" b="b"/>
                <a:pathLst>
                  <a:path w="443" h="66">
                    <a:moveTo>
                      <a:pt x="257" y="54"/>
                    </a:moveTo>
                    <a:lnTo>
                      <a:pt x="353" y="48"/>
                    </a:lnTo>
                    <a:lnTo>
                      <a:pt x="443" y="24"/>
                    </a:lnTo>
                    <a:lnTo>
                      <a:pt x="443" y="36"/>
                    </a:lnTo>
                    <a:lnTo>
                      <a:pt x="353" y="60"/>
                    </a:lnTo>
                    <a:lnTo>
                      <a:pt x="257" y="66"/>
                    </a:lnTo>
                    <a:lnTo>
                      <a:pt x="186" y="60"/>
                    </a:lnTo>
                    <a:lnTo>
                      <a:pt x="120" y="48"/>
                    </a:lnTo>
                    <a:lnTo>
                      <a:pt x="60" y="36"/>
                    </a:lnTo>
                    <a:lnTo>
                      <a:pt x="0" y="12"/>
                    </a:lnTo>
                    <a:lnTo>
                      <a:pt x="0" y="0"/>
                    </a:lnTo>
                    <a:lnTo>
                      <a:pt x="54" y="24"/>
                    </a:lnTo>
                    <a:lnTo>
                      <a:pt x="120" y="36"/>
                    </a:lnTo>
                    <a:lnTo>
                      <a:pt x="186" y="48"/>
                    </a:lnTo>
                    <a:lnTo>
                      <a:pt x="257" y="54"/>
                    </a:lnTo>
                    <a:lnTo>
                      <a:pt x="257" y="54"/>
                    </a:lnTo>
                    <a:close/>
                  </a:path>
                </a:pathLst>
              </a:custGeom>
              <a:gradFill rotWithShape="0">
                <a:gsLst>
                  <a:gs pos="0">
                    <a:schemeClr val="accent2">
                      <a:gamma/>
                      <a:shade val="84706"/>
                      <a:invGamma/>
                    </a:schemeClr>
                  </a:gs>
                  <a:gs pos="100000">
                    <a:schemeClr val="accent2"/>
                  </a:gs>
                </a:gsLst>
                <a:lin ang="18900000" scaled="1"/>
              </a:gradFill>
              <a:ln w="9525">
                <a:noFill/>
                <a:round/>
                <a:headEnd/>
                <a:tailEnd/>
              </a:ln>
            </p:spPr>
            <p:txBody>
              <a:bodyPr/>
              <a:lstStyle/>
              <a:p>
                <a:pPr>
                  <a:defRPr/>
                </a:pPr>
                <a:endParaRPr lang="en-US"/>
              </a:p>
            </p:txBody>
          </p:sp>
          <p:sp>
            <p:nvSpPr>
              <p:cNvPr id="64" name="Freeform 12"/>
              <p:cNvSpPr>
                <a:spLocks/>
              </p:cNvSpPr>
              <p:nvPr/>
            </p:nvSpPr>
            <p:spPr bwMode="hidden">
              <a:xfrm>
                <a:off x="3527" y="3906"/>
                <a:ext cx="89" cy="216"/>
              </a:xfrm>
              <a:custGeom>
                <a:avLst/>
                <a:gdLst/>
                <a:ahLst/>
                <a:cxnLst>
                  <a:cxn ang="0">
                    <a:pos x="12" y="66"/>
                  </a:cxn>
                  <a:cxn ang="0">
                    <a:pos x="18" y="108"/>
                  </a:cxn>
                  <a:cxn ang="0">
                    <a:pos x="36" y="144"/>
                  </a:cxn>
                  <a:cxn ang="0">
                    <a:pos x="60" y="180"/>
                  </a:cxn>
                  <a:cxn ang="0">
                    <a:pos x="89" y="216"/>
                  </a:cxn>
                  <a:cxn ang="0">
                    <a:pos x="72" y="216"/>
                  </a:cxn>
                  <a:cxn ang="0">
                    <a:pos x="42" y="180"/>
                  </a:cxn>
                  <a:cxn ang="0">
                    <a:pos x="18" y="144"/>
                  </a:cxn>
                  <a:cxn ang="0">
                    <a:pos x="6" y="108"/>
                  </a:cxn>
                  <a:cxn ang="0">
                    <a:pos x="0" y="66"/>
                  </a:cxn>
                  <a:cxn ang="0">
                    <a:pos x="0" y="30"/>
                  </a:cxn>
                  <a:cxn ang="0">
                    <a:pos x="12" y="0"/>
                  </a:cxn>
                  <a:cxn ang="0">
                    <a:pos x="30" y="0"/>
                  </a:cxn>
                  <a:cxn ang="0">
                    <a:pos x="18" y="30"/>
                  </a:cxn>
                  <a:cxn ang="0">
                    <a:pos x="12" y="66"/>
                  </a:cxn>
                  <a:cxn ang="0">
                    <a:pos x="12" y="66"/>
                  </a:cxn>
                </a:cxnLst>
                <a:rect l="0" t="0" r="r" b="b"/>
                <a:pathLst>
                  <a:path w="89" h="216">
                    <a:moveTo>
                      <a:pt x="12" y="66"/>
                    </a:moveTo>
                    <a:lnTo>
                      <a:pt x="18" y="108"/>
                    </a:lnTo>
                    <a:lnTo>
                      <a:pt x="36" y="144"/>
                    </a:lnTo>
                    <a:lnTo>
                      <a:pt x="60" y="180"/>
                    </a:lnTo>
                    <a:lnTo>
                      <a:pt x="89" y="216"/>
                    </a:lnTo>
                    <a:lnTo>
                      <a:pt x="72" y="216"/>
                    </a:lnTo>
                    <a:lnTo>
                      <a:pt x="42" y="180"/>
                    </a:lnTo>
                    <a:lnTo>
                      <a:pt x="18" y="144"/>
                    </a:lnTo>
                    <a:lnTo>
                      <a:pt x="6" y="108"/>
                    </a:lnTo>
                    <a:lnTo>
                      <a:pt x="0" y="66"/>
                    </a:lnTo>
                    <a:lnTo>
                      <a:pt x="0" y="30"/>
                    </a:lnTo>
                    <a:lnTo>
                      <a:pt x="12" y="0"/>
                    </a:lnTo>
                    <a:lnTo>
                      <a:pt x="30" y="0"/>
                    </a:lnTo>
                    <a:lnTo>
                      <a:pt x="18" y="30"/>
                    </a:lnTo>
                    <a:lnTo>
                      <a:pt x="12" y="66"/>
                    </a:lnTo>
                    <a:lnTo>
                      <a:pt x="12" y="66"/>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65" name="Freeform 13"/>
              <p:cNvSpPr>
                <a:spLocks/>
              </p:cNvSpPr>
              <p:nvPr/>
            </p:nvSpPr>
            <p:spPr bwMode="hidden">
              <a:xfrm>
                <a:off x="3569" y="3745"/>
                <a:ext cx="750" cy="461"/>
              </a:xfrm>
              <a:custGeom>
                <a:avLst/>
                <a:gdLst/>
                <a:ahLst/>
                <a:cxnLst>
                  <a:cxn ang="0">
                    <a:pos x="382" y="443"/>
                  </a:cxn>
                  <a:cxn ang="0">
                    <a:pos x="311" y="437"/>
                  </a:cxn>
                  <a:cxn ang="0">
                    <a:pos x="245" y="425"/>
                  </a:cxn>
                  <a:cxn ang="0">
                    <a:pos x="185" y="407"/>
                  </a:cxn>
                  <a:cxn ang="0">
                    <a:pos x="131" y="383"/>
                  </a:cxn>
                  <a:cxn ang="0">
                    <a:pos x="83" y="347"/>
                  </a:cxn>
                  <a:cxn ang="0">
                    <a:pos x="53" y="311"/>
                  </a:cxn>
                  <a:cxn ang="0">
                    <a:pos x="30" y="269"/>
                  </a:cxn>
                  <a:cxn ang="0">
                    <a:pos x="24" y="227"/>
                  </a:cxn>
                  <a:cxn ang="0">
                    <a:pos x="30" y="185"/>
                  </a:cxn>
                  <a:cxn ang="0">
                    <a:pos x="53" y="143"/>
                  </a:cxn>
                  <a:cxn ang="0">
                    <a:pos x="83" y="107"/>
                  </a:cxn>
                  <a:cxn ang="0">
                    <a:pos x="131" y="77"/>
                  </a:cxn>
                  <a:cxn ang="0">
                    <a:pos x="185" y="47"/>
                  </a:cxn>
                  <a:cxn ang="0">
                    <a:pos x="245" y="30"/>
                  </a:cxn>
                  <a:cxn ang="0">
                    <a:pos x="311" y="18"/>
                  </a:cxn>
                  <a:cxn ang="0">
                    <a:pos x="382" y="12"/>
                  </a:cxn>
                  <a:cxn ang="0">
                    <a:pos x="478" y="18"/>
                  </a:cxn>
                  <a:cxn ang="0">
                    <a:pos x="562" y="41"/>
                  </a:cxn>
                  <a:cxn ang="0">
                    <a:pos x="562" y="36"/>
                  </a:cxn>
                  <a:cxn ang="0">
                    <a:pos x="562" y="30"/>
                  </a:cxn>
                  <a:cxn ang="0">
                    <a:pos x="478" y="6"/>
                  </a:cxn>
                  <a:cxn ang="0">
                    <a:pos x="382" y="0"/>
                  </a:cxn>
                  <a:cxn ang="0">
                    <a:pos x="305" y="6"/>
                  </a:cxn>
                  <a:cxn ang="0">
                    <a:pos x="233" y="18"/>
                  </a:cxn>
                  <a:cxn ang="0">
                    <a:pos x="167" y="41"/>
                  </a:cxn>
                  <a:cxn ang="0">
                    <a:pos x="113" y="65"/>
                  </a:cxn>
                  <a:cxn ang="0">
                    <a:pos x="65" y="101"/>
                  </a:cxn>
                  <a:cxn ang="0">
                    <a:pos x="30" y="137"/>
                  </a:cxn>
                  <a:cxn ang="0">
                    <a:pos x="6" y="179"/>
                  </a:cxn>
                  <a:cxn ang="0">
                    <a:pos x="0" y="227"/>
                  </a:cxn>
                  <a:cxn ang="0">
                    <a:pos x="6" y="275"/>
                  </a:cxn>
                  <a:cxn ang="0">
                    <a:pos x="30" y="317"/>
                  </a:cxn>
                  <a:cxn ang="0">
                    <a:pos x="65" y="359"/>
                  </a:cxn>
                  <a:cxn ang="0">
                    <a:pos x="113" y="395"/>
                  </a:cxn>
                  <a:cxn ang="0">
                    <a:pos x="167" y="419"/>
                  </a:cxn>
                  <a:cxn ang="0">
                    <a:pos x="233" y="443"/>
                  </a:cxn>
                  <a:cxn ang="0">
                    <a:pos x="305" y="455"/>
                  </a:cxn>
                  <a:cxn ang="0">
                    <a:pos x="382" y="461"/>
                  </a:cxn>
                  <a:cxn ang="0">
                    <a:pos x="448" y="455"/>
                  </a:cxn>
                  <a:cxn ang="0">
                    <a:pos x="508" y="449"/>
                  </a:cxn>
                  <a:cxn ang="0">
                    <a:pos x="609" y="413"/>
                  </a:cxn>
                  <a:cxn ang="0">
                    <a:pos x="657" y="389"/>
                  </a:cxn>
                  <a:cxn ang="0">
                    <a:pos x="693" y="359"/>
                  </a:cxn>
                  <a:cxn ang="0">
                    <a:pos x="723" y="329"/>
                  </a:cxn>
                  <a:cxn ang="0">
                    <a:pos x="747" y="293"/>
                  </a:cxn>
                  <a:cxn ang="0">
                    <a:pos x="741" y="287"/>
                  </a:cxn>
                  <a:cxn ang="0">
                    <a:pos x="729" y="281"/>
                  </a:cxn>
                  <a:cxn ang="0">
                    <a:pos x="711" y="317"/>
                  </a:cxn>
                  <a:cxn ang="0">
                    <a:pos x="681" y="347"/>
                  </a:cxn>
                  <a:cxn ang="0">
                    <a:pos x="645" y="377"/>
                  </a:cxn>
                  <a:cxn ang="0">
                    <a:pos x="604" y="401"/>
                  </a:cxn>
                  <a:cxn ang="0">
                    <a:pos x="502" y="431"/>
                  </a:cxn>
                  <a:cxn ang="0">
                    <a:pos x="442" y="443"/>
                  </a:cxn>
                  <a:cxn ang="0">
                    <a:pos x="382" y="443"/>
                  </a:cxn>
                  <a:cxn ang="0">
                    <a:pos x="382" y="443"/>
                  </a:cxn>
                </a:cxnLst>
                <a:rect l="0" t="0" r="r" b="b"/>
                <a:pathLst>
                  <a:path w="747" h="461">
                    <a:moveTo>
                      <a:pt x="382" y="443"/>
                    </a:moveTo>
                    <a:lnTo>
                      <a:pt x="311" y="437"/>
                    </a:lnTo>
                    <a:lnTo>
                      <a:pt x="245" y="425"/>
                    </a:lnTo>
                    <a:lnTo>
                      <a:pt x="185" y="407"/>
                    </a:lnTo>
                    <a:lnTo>
                      <a:pt x="131" y="383"/>
                    </a:lnTo>
                    <a:lnTo>
                      <a:pt x="83" y="347"/>
                    </a:lnTo>
                    <a:lnTo>
                      <a:pt x="53" y="311"/>
                    </a:lnTo>
                    <a:lnTo>
                      <a:pt x="30" y="269"/>
                    </a:lnTo>
                    <a:lnTo>
                      <a:pt x="24" y="227"/>
                    </a:lnTo>
                    <a:lnTo>
                      <a:pt x="30" y="185"/>
                    </a:lnTo>
                    <a:lnTo>
                      <a:pt x="53" y="143"/>
                    </a:lnTo>
                    <a:lnTo>
                      <a:pt x="83" y="107"/>
                    </a:lnTo>
                    <a:lnTo>
                      <a:pt x="131" y="77"/>
                    </a:lnTo>
                    <a:lnTo>
                      <a:pt x="185" y="47"/>
                    </a:lnTo>
                    <a:lnTo>
                      <a:pt x="245" y="30"/>
                    </a:lnTo>
                    <a:lnTo>
                      <a:pt x="311" y="18"/>
                    </a:lnTo>
                    <a:lnTo>
                      <a:pt x="382" y="12"/>
                    </a:lnTo>
                    <a:lnTo>
                      <a:pt x="478" y="18"/>
                    </a:lnTo>
                    <a:lnTo>
                      <a:pt x="562" y="41"/>
                    </a:lnTo>
                    <a:lnTo>
                      <a:pt x="562" y="36"/>
                    </a:lnTo>
                    <a:lnTo>
                      <a:pt x="562" y="30"/>
                    </a:lnTo>
                    <a:lnTo>
                      <a:pt x="478" y="6"/>
                    </a:lnTo>
                    <a:lnTo>
                      <a:pt x="382" y="0"/>
                    </a:lnTo>
                    <a:lnTo>
                      <a:pt x="305" y="6"/>
                    </a:lnTo>
                    <a:lnTo>
                      <a:pt x="233" y="18"/>
                    </a:lnTo>
                    <a:lnTo>
                      <a:pt x="167" y="41"/>
                    </a:lnTo>
                    <a:lnTo>
                      <a:pt x="113" y="65"/>
                    </a:lnTo>
                    <a:lnTo>
                      <a:pt x="65" y="101"/>
                    </a:lnTo>
                    <a:lnTo>
                      <a:pt x="30" y="137"/>
                    </a:lnTo>
                    <a:lnTo>
                      <a:pt x="6" y="179"/>
                    </a:lnTo>
                    <a:lnTo>
                      <a:pt x="0" y="227"/>
                    </a:lnTo>
                    <a:lnTo>
                      <a:pt x="6" y="275"/>
                    </a:lnTo>
                    <a:lnTo>
                      <a:pt x="30" y="317"/>
                    </a:lnTo>
                    <a:lnTo>
                      <a:pt x="65" y="359"/>
                    </a:lnTo>
                    <a:lnTo>
                      <a:pt x="113" y="395"/>
                    </a:lnTo>
                    <a:lnTo>
                      <a:pt x="167" y="419"/>
                    </a:lnTo>
                    <a:lnTo>
                      <a:pt x="233" y="443"/>
                    </a:lnTo>
                    <a:lnTo>
                      <a:pt x="305" y="455"/>
                    </a:lnTo>
                    <a:lnTo>
                      <a:pt x="382" y="461"/>
                    </a:lnTo>
                    <a:lnTo>
                      <a:pt x="448" y="455"/>
                    </a:lnTo>
                    <a:lnTo>
                      <a:pt x="508" y="449"/>
                    </a:lnTo>
                    <a:lnTo>
                      <a:pt x="609" y="413"/>
                    </a:lnTo>
                    <a:lnTo>
                      <a:pt x="657" y="389"/>
                    </a:lnTo>
                    <a:lnTo>
                      <a:pt x="693" y="359"/>
                    </a:lnTo>
                    <a:lnTo>
                      <a:pt x="723" y="329"/>
                    </a:lnTo>
                    <a:lnTo>
                      <a:pt x="747" y="293"/>
                    </a:lnTo>
                    <a:lnTo>
                      <a:pt x="741" y="287"/>
                    </a:lnTo>
                    <a:lnTo>
                      <a:pt x="729" y="281"/>
                    </a:lnTo>
                    <a:lnTo>
                      <a:pt x="711" y="317"/>
                    </a:lnTo>
                    <a:lnTo>
                      <a:pt x="681" y="347"/>
                    </a:lnTo>
                    <a:lnTo>
                      <a:pt x="645" y="377"/>
                    </a:lnTo>
                    <a:lnTo>
                      <a:pt x="604" y="401"/>
                    </a:lnTo>
                    <a:lnTo>
                      <a:pt x="502" y="431"/>
                    </a:lnTo>
                    <a:lnTo>
                      <a:pt x="442" y="443"/>
                    </a:lnTo>
                    <a:lnTo>
                      <a:pt x="382" y="443"/>
                    </a:lnTo>
                    <a:lnTo>
                      <a:pt x="382" y="443"/>
                    </a:lnTo>
                    <a:close/>
                  </a:path>
                </a:pathLst>
              </a:custGeom>
              <a:gradFill rotWithShape="0">
                <a:gsLst>
                  <a:gs pos="0">
                    <a:schemeClr val="accent2"/>
                  </a:gs>
                  <a:gs pos="100000">
                    <a:schemeClr val="accent2">
                      <a:gamma/>
                      <a:shade val="90980"/>
                      <a:invGamma/>
                    </a:schemeClr>
                  </a:gs>
                </a:gsLst>
                <a:path path="rect">
                  <a:fillToRect l="50000" t="50000" r="50000" b="50000"/>
                </a:path>
              </a:gradFill>
              <a:ln w="9525">
                <a:noFill/>
                <a:round/>
                <a:headEnd/>
                <a:tailEnd/>
              </a:ln>
            </p:spPr>
            <p:txBody>
              <a:bodyPr/>
              <a:lstStyle/>
              <a:p>
                <a:pPr>
                  <a:defRPr/>
                </a:pPr>
                <a:endParaRPr lang="en-US"/>
              </a:p>
            </p:txBody>
          </p:sp>
          <p:sp>
            <p:nvSpPr>
              <p:cNvPr id="66" name="Freeform 14"/>
              <p:cNvSpPr>
                <a:spLocks/>
              </p:cNvSpPr>
              <p:nvPr/>
            </p:nvSpPr>
            <p:spPr bwMode="hidden">
              <a:xfrm>
                <a:off x="4038" y="3718"/>
                <a:ext cx="96" cy="30"/>
              </a:xfrm>
              <a:custGeom>
                <a:avLst/>
                <a:gdLst/>
                <a:ahLst/>
                <a:cxnLst>
                  <a:cxn ang="0">
                    <a:pos x="0" y="0"/>
                  </a:cxn>
                  <a:cxn ang="0">
                    <a:pos x="0" y="12"/>
                  </a:cxn>
                  <a:cxn ang="0">
                    <a:pos x="48" y="18"/>
                  </a:cxn>
                  <a:cxn ang="0">
                    <a:pos x="96" y="30"/>
                  </a:cxn>
                  <a:cxn ang="0">
                    <a:pos x="96" y="24"/>
                  </a:cxn>
                  <a:cxn ang="0">
                    <a:pos x="96" y="18"/>
                  </a:cxn>
                  <a:cxn ang="0">
                    <a:pos x="48" y="12"/>
                  </a:cxn>
                  <a:cxn ang="0">
                    <a:pos x="0" y="0"/>
                  </a:cxn>
                  <a:cxn ang="0">
                    <a:pos x="0" y="0"/>
                  </a:cxn>
                </a:cxnLst>
                <a:rect l="0" t="0" r="r" b="b"/>
                <a:pathLst>
                  <a:path w="96" h="30">
                    <a:moveTo>
                      <a:pt x="0" y="0"/>
                    </a:moveTo>
                    <a:lnTo>
                      <a:pt x="0" y="12"/>
                    </a:lnTo>
                    <a:lnTo>
                      <a:pt x="48" y="18"/>
                    </a:lnTo>
                    <a:lnTo>
                      <a:pt x="96" y="30"/>
                    </a:lnTo>
                    <a:lnTo>
                      <a:pt x="96" y="24"/>
                    </a:lnTo>
                    <a:lnTo>
                      <a:pt x="96" y="18"/>
                    </a:lnTo>
                    <a:lnTo>
                      <a:pt x="48" y="12"/>
                    </a:lnTo>
                    <a:lnTo>
                      <a:pt x="0" y="0"/>
                    </a:lnTo>
                    <a:lnTo>
                      <a:pt x="0" y="0"/>
                    </a:lnTo>
                    <a:close/>
                  </a:path>
                </a:pathLst>
              </a:custGeom>
              <a:gradFill rotWithShape="0">
                <a:gsLst>
                  <a:gs pos="0">
                    <a:schemeClr val="accent2"/>
                  </a:gs>
                  <a:gs pos="100000">
                    <a:schemeClr val="accent2">
                      <a:gamma/>
                      <a:shade val="87843"/>
                      <a:invGamma/>
                    </a:schemeClr>
                  </a:gs>
                </a:gsLst>
                <a:lin ang="0" scaled="1"/>
              </a:gradFill>
              <a:ln w="9525">
                <a:noFill/>
                <a:round/>
                <a:headEnd/>
                <a:tailEnd/>
              </a:ln>
            </p:spPr>
            <p:txBody>
              <a:bodyPr/>
              <a:lstStyle/>
              <a:p>
                <a:pPr>
                  <a:defRPr/>
                </a:pPr>
                <a:endParaRPr lang="en-US"/>
              </a:p>
            </p:txBody>
          </p:sp>
          <p:sp>
            <p:nvSpPr>
              <p:cNvPr id="67" name="Oval 15"/>
              <p:cNvSpPr>
                <a:spLocks noChangeArrowheads="1"/>
              </p:cNvSpPr>
              <p:nvPr/>
            </p:nvSpPr>
            <p:spPr bwMode="hidden">
              <a:xfrm>
                <a:off x="3910" y="3948"/>
                <a:ext cx="84" cy="58"/>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grpSp>
        <p:grpSp>
          <p:nvGrpSpPr>
            <p:cNvPr id="7" name="Group 16"/>
            <p:cNvGrpSpPr>
              <a:grpSpLocks/>
            </p:cNvGrpSpPr>
            <p:nvPr userDrawn="1"/>
          </p:nvGrpSpPr>
          <p:grpSpPr bwMode="auto">
            <a:xfrm>
              <a:off x="1776" y="3631"/>
              <a:ext cx="1626" cy="688"/>
              <a:chOff x="1776" y="3631"/>
              <a:chExt cx="1626" cy="688"/>
            </a:xfrm>
          </p:grpSpPr>
          <p:sp>
            <p:nvSpPr>
              <p:cNvPr id="39" name="Oval 17"/>
              <p:cNvSpPr>
                <a:spLocks noChangeArrowheads="1"/>
              </p:cNvSpPr>
              <p:nvPr/>
            </p:nvSpPr>
            <p:spPr bwMode="hidden">
              <a:xfrm>
                <a:off x="2268" y="3934"/>
                <a:ext cx="638" cy="377"/>
              </a:xfrm>
              <a:prstGeom prst="ellipse">
                <a:avLst/>
              </a:prstGeom>
              <a:gradFill rotWithShape="0">
                <a:gsLst>
                  <a:gs pos="0">
                    <a:schemeClr val="accent2">
                      <a:gamma/>
                      <a:shade val="87843"/>
                      <a:invGamma/>
                    </a:schemeClr>
                  </a:gs>
                  <a:gs pos="100000">
                    <a:schemeClr val="accent2"/>
                  </a:gs>
                </a:gsLst>
                <a:lin ang="2700000" scaled="1"/>
              </a:gradFill>
              <a:ln w="9525">
                <a:noFill/>
                <a:round/>
                <a:headEnd/>
                <a:tailEnd/>
              </a:ln>
              <a:effectLst/>
            </p:spPr>
            <p:txBody>
              <a:bodyPr/>
              <a:lstStyle/>
              <a:p>
                <a:pPr>
                  <a:defRPr/>
                </a:pPr>
                <a:endParaRPr lang="en-US"/>
              </a:p>
            </p:txBody>
          </p:sp>
          <p:sp>
            <p:nvSpPr>
              <p:cNvPr id="40" name="Oval 18"/>
              <p:cNvSpPr>
                <a:spLocks noChangeArrowheads="1"/>
              </p:cNvSpPr>
              <p:nvPr/>
            </p:nvSpPr>
            <p:spPr bwMode="hidden">
              <a:xfrm>
                <a:off x="2314" y="3958"/>
                <a:ext cx="543" cy="337"/>
              </a:xfrm>
              <a:prstGeom prst="ellipse">
                <a:avLst/>
              </a:prstGeom>
              <a:gradFill rotWithShape="0">
                <a:gsLst>
                  <a:gs pos="0">
                    <a:schemeClr val="accent2"/>
                  </a:gs>
                  <a:gs pos="100000">
                    <a:schemeClr val="accent2">
                      <a:gamma/>
                      <a:shade val="87843"/>
                      <a:invGamma/>
                    </a:schemeClr>
                  </a:gs>
                </a:gsLst>
                <a:lin ang="2700000" scaled="1"/>
              </a:gradFill>
              <a:ln w="9525">
                <a:noFill/>
                <a:round/>
                <a:headEnd/>
                <a:tailEnd/>
              </a:ln>
              <a:effectLst/>
            </p:spPr>
            <p:txBody>
              <a:bodyPr/>
              <a:lstStyle/>
              <a:p>
                <a:pPr>
                  <a:defRPr/>
                </a:pPr>
                <a:endParaRPr lang="en-US"/>
              </a:p>
            </p:txBody>
          </p:sp>
          <p:sp>
            <p:nvSpPr>
              <p:cNvPr id="41" name="Oval 19"/>
              <p:cNvSpPr>
                <a:spLocks noChangeArrowheads="1"/>
              </p:cNvSpPr>
              <p:nvPr/>
            </p:nvSpPr>
            <p:spPr bwMode="hidden">
              <a:xfrm>
                <a:off x="2341" y="3979"/>
                <a:ext cx="501" cy="304"/>
              </a:xfrm>
              <a:prstGeom prst="ellipse">
                <a:avLst/>
              </a:prstGeom>
              <a:gradFill rotWithShape="0">
                <a:gsLst>
                  <a:gs pos="0">
                    <a:schemeClr val="accent2">
                      <a:gamma/>
                      <a:shade val="90980"/>
                      <a:invGamma/>
                    </a:schemeClr>
                  </a:gs>
                  <a:gs pos="100000">
                    <a:schemeClr val="accent2"/>
                  </a:gs>
                </a:gsLst>
                <a:lin ang="2700000" scaled="1"/>
              </a:gradFill>
              <a:ln w="9525">
                <a:noFill/>
                <a:round/>
                <a:headEnd/>
                <a:tailEnd/>
              </a:ln>
              <a:effectLst/>
            </p:spPr>
            <p:txBody>
              <a:bodyPr/>
              <a:lstStyle/>
              <a:p>
                <a:pPr>
                  <a:defRPr/>
                </a:pPr>
                <a:endParaRPr lang="en-US"/>
              </a:p>
            </p:txBody>
          </p:sp>
          <p:sp>
            <p:nvSpPr>
              <p:cNvPr id="42" name="Oval 20"/>
              <p:cNvSpPr>
                <a:spLocks noChangeArrowheads="1"/>
              </p:cNvSpPr>
              <p:nvPr/>
            </p:nvSpPr>
            <p:spPr bwMode="hidden">
              <a:xfrm>
                <a:off x="2368" y="3999"/>
                <a:ext cx="444" cy="256"/>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US"/>
              </a:p>
            </p:txBody>
          </p:sp>
          <p:sp>
            <p:nvSpPr>
              <p:cNvPr id="43" name="Oval 21"/>
              <p:cNvSpPr>
                <a:spLocks noChangeArrowheads="1"/>
              </p:cNvSpPr>
              <p:nvPr/>
            </p:nvSpPr>
            <p:spPr bwMode="hidden">
              <a:xfrm>
                <a:off x="2385" y="4005"/>
                <a:ext cx="413" cy="240"/>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sp>
            <p:nvSpPr>
              <p:cNvPr id="44" name="Oval 22"/>
              <p:cNvSpPr>
                <a:spLocks noChangeArrowheads="1"/>
              </p:cNvSpPr>
              <p:nvPr/>
            </p:nvSpPr>
            <p:spPr bwMode="hidden">
              <a:xfrm>
                <a:off x="2437" y="4026"/>
                <a:ext cx="306" cy="192"/>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US"/>
              </a:p>
            </p:txBody>
          </p:sp>
          <p:sp>
            <p:nvSpPr>
              <p:cNvPr id="45" name="Oval 23"/>
              <p:cNvSpPr>
                <a:spLocks noChangeArrowheads="1"/>
              </p:cNvSpPr>
              <p:nvPr/>
            </p:nvSpPr>
            <p:spPr bwMode="hidden">
              <a:xfrm>
                <a:off x="2476" y="4056"/>
                <a:ext cx="227" cy="135"/>
              </a:xfrm>
              <a:prstGeom prst="ellipse">
                <a:avLst/>
              </a:prstGeom>
              <a:gradFill rotWithShape="0">
                <a:gsLst>
                  <a:gs pos="0">
                    <a:schemeClr val="accent2"/>
                  </a:gs>
                  <a:gs pos="100000">
                    <a:schemeClr val="accent2">
                      <a:gamma/>
                      <a:shade val="90980"/>
                      <a:invGamma/>
                    </a:schemeClr>
                  </a:gs>
                </a:gsLst>
                <a:lin ang="2700000" scaled="1"/>
              </a:gradFill>
              <a:ln w="9525">
                <a:noFill/>
                <a:round/>
                <a:headEnd/>
                <a:tailEnd/>
              </a:ln>
              <a:effectLst/>
            </p:spPr>
            <p:txBody>
              <a:bodyPr/>
              <a:lstStyle/>
              <a:p>
                <a:pPr>
                  <a:defRPr/>
                </a:pPr>
                <a:endParaRPr lang="en-US"/>
              </a:p>
            </p:txBody>
          </p:sp>
          <p:sp>
            <p:nvSpPr>
              <p:cNvPr id="46" name="Oval 24"/>
              <p:cNvSpPr>
                <a:spLocks noChangeArrowheads="1"/>
              </p:cNvSpPr>
              <p:nvPr/>
            </p:nvSpPr>
            <p:spPr bwMode="hidden">
              <a:xfrm>
                <a:off x="2542" y="4097"/>
                <a:ext cx="90" cy="58"/>
              </a:xfrm>
              <a:prstGeom prst="ellipse">
                <a:avLst/>
              </a:prstGeom>
              <a:gradFill rotWithShape="0">
                <a:gsLst>
                  <a:gs pos="0">
                    <a:schemeClr val="accent2"/>
                  </a:gs>
                  <a:gs pos="100000">
                    <a:schemeClr val="accent2">
                      <a:gamma/>
                      <a:shade val="90980"/>
                      <a:invGamma/>
                    </a:schemeClr>
                  </a:gs>
                </a:gsLst>
                <a:lin ang="0" scaled="1"/>
              </a:gradFill>
              <a:ln w="9525">
                <a:noFill/>
                <a:round/>
                <a:headEnd/>
                <a:tailEnd/>
              </a:ln>
              <a:effectLst/>
            </p:spPr>
            <p:txBody>
              <a:bodyPr/>
              <a:lstStyle/>
              <a:p>
                <a:pPr>
                  <a:defRPr/>
                </a:pPr>
                <a:endParaRPr lang="en-US"/>
              </a:p>
            </p:txBody>
          </p:sp>
          <p:sp>
            <p:nvSpPr>
              <p:cNvPr id="47" name="Freeform 25"/>
              <p:cNvSpPr>
                <a:spLocks/>
              </p:cNvSpPr>
              <p:nvPr/>
            </p:nvSpPr>
            <p:spPr bwMode="hidden">
              <a:xfrm>
                <a:off x="2585" y="3822"/>
                <a:ext cx="449" cy="186"/>
              </a:xfrm>
              <a:custGeom>
                <a:avLst/>
                <a:gdLst/>
                <a:ahLst/>
                <a:cxnLst>
                  <a:cxn ang="0">
                    <a:pos x="6" y="6"/>
                  </a:cxn>
                  <a:cxn ang="0">
                    <a:pos x="78" y="12"/>
                  </a:cxn>
                  <a:cxn ang="0">
                    <a:pos x="150" y="18"/>
                  </a:cxn>
                  <a:cxn ang="0">
                    <a:pos x="215" y="36"/>
                  </a:cxn>
                  <a:cxn ang="0">
                    <a:pos x="275" y="60"/>
                  </a:cxn>
                  <a:cxn ang="0">
                    <a:pos x="329" y="84"/>
                  </a:cxn>
                  <a:cxn ang="0">
                    <a:pos x="377" y="114"/>
                  </a:cxn>
                  <a:cxn ang="0">
                    <a:pos x="419" y="150"/>
                  </a:cxn>
                  <a:cxn ang="0">
                    <a:pos x="448" y="186"/>
                  </a:cxn>
                  <a:cxn ang="0">
                    <a:pos x="448" y="162"/>
                  </a:cxn>
                  <a:cxn ang="0">
                    <a:pos x="413" y="126"/>
                  </a:cxn>
                  <a:cxn ang="0">
                    <a:pos x="371" y="96"/>
                  </a:cxn>
                  <a:cxn ang="0">
                    <a:pos x="323" y="66"/>
                  </a:cxn>
                  <a:cxn ang="0">
                    <a:pos x="269" y="48"/>
                  </a:cxn>
                  <a:cxn ang="0">
                    <a:pos x="144" y="12"/>
                  </a:cxn>
                  <a:cxn ang="0">
                    <a:pos x="78" y="6"/>
                  </a:cxn>
                  <a:cxn ang="0">
                    <a:pos x="6" y="0"/>
                  </a:cxn>
                  <a:cxn ang="0">
                    <a:pos x="0" y="0"/>
                  </a:cxn>
                  <a:cxn ang="0">
                    <a:pos x="0" y="0"/>
                  </a:cxn>
                  <a:cxn ang="0">
                    <a:pos x="0" y="6"/>
                  </a:cxn>
                  <a:cxn ang="0">
                    <a:pos x="0" y="6"/>
                  </a:cxn>
                  <a:cxn ang="0">
                    <a:pos x="6" y="6"/>
                  </a:cxn>
                  <a:cxn ang="0">
                    <a:pos x="6" y="6"/>
                  </a:cxn>
                </a:cxnLst>
                <a:rect l="0" t="0" r="r" b="b"/>
                <a:pathLst>
                  <a:path w="448" h="186">
                    <a:moveTo>
                      <a:pt x="6" y="6"/>
                    </a:moveTo>
                    <a:lnTo>
                      <a:pt x="78" y="12"/>
                    </a:lnTo>
                    <a:lnTo>
                      <a:pt x="150" y="18"/>
                    </a:lnTo>
                    <a:lnTo>
                      <a:pt x="215" y="36"/>
                    </a:lnTo>
                    <a:lnTo>
                      <a:pt x="275" y="60"/>
                    </a:lnTo>
                    <a:lnTo>
                      <a:pt x="329" y="84"/>
                    </a:lnTo>
                    <a:lnTo>
                      <a:pt x="377" y="114"/>
                    </a:lnTo>
                    <a:lnTo>
                      <a:pt x="419" y="150"/>
                    </a:lnTo>
                    <a:lnTo>
                      <a:pt x="448" y="186"/>
                    </a:lnTo>
                    <a:lnTo>
                      <a:pt x="448" y="162"/>
                    </a:lnTo>
                    <a:lnTo>
                      <a:pt x="413" y="126"/>
                    </a:lnTo>
                    <a:lnTo>
                      <a:pt x="371" y="96"/>
                    </a:lnTo>
                    <a:lnTo>
                      <a:pt x="323" y="66"/>
                    </a:lnTo>
                    <a:lnTo>
                      <a:pt x="269" y="48"/>
                    </a:lnTo>
                    <a:lnTo>
                      <a:pt x="144" y="12"/>
                    </a:lnTo>
                    <a:lnTo>
                      <a:pt x="78" y="6"/>
                    </a:lnTo>
                    <a:lnTo>
                      <a:pt x="6" y="0"/>
                    </a:lnTo>
                    <a:lnTo>
                      <a:pt x="0" y="0"/>
                    </a:lnTo>
                    <a:lnTo>
                      <a:pt x="0" y="0"/>
                    </a:lnTo>
                    <a:lnTo>
                      <a:pt x="0" y="6"/>
                    </a:lnTo>
                    <a:lnTo>
                      <a:pt x="0" y="6"/>
                    </a:lnTo>
                    <a:lnTo>
                      <a:pt x="6" y="6"/>
                    </a:lnTo>
                    <a:lnTo>
                      <a:pt x="6" y="6"/>
                    </a:lnTo>
                    <a:close/>
                  </a:path>
                </a:pathLst>
              </a:custGeom>
              <a:gradFill rotWithShape="0">
                <a:gsLst>
                  <a:gs pos="0">
                    <a:schemeClr val="accent2">
                      <a:gamma/>
                      <a:shade val="90980"/>
                      <a:invGamma/>
                    </a:schemeClr>
                  </a:gs>
                  <a:gs pos="100000">
                    <a:schemeClr val="accent2"/>
                  </a:gs>
                </a:gsLst>
                <a:lin ang="5400000" scaled="1"/>
              </a:gradFill>
              <a:ln w="9525">
                <a:noFill/>
                <a:round/>
                <a:headEnd/>
                <a:tailEnd/>
              </a:ln>
            </p:spPr>
            <p:txBody>
              <a:bodyPr/>
              <a:lstStyle/>
              <a:p>
                <a:pPr>
                  <a:defRPr/>
                </a:pPr>
                <a:endParaRPr lang="en-US"/>
              </a:p>
            </p:txBody>
          </p:sp>
          <p:sp>
            <p:nvSpPr>
              <p:cNvPr id="48" name="Freeform 26"/>
              <p:cNvSpPr>
                <a:spLocks/>
              </p:cNvSpPr>
              <p:nvPr/>
            </p:nvSpPr>
            <p:spPr bwMode="hidden">
              <a:xfrm>
                <a:off x="2142" y="3852"/>
                <a:ext cx="892" cy="462"/>
              </a:xfrm>
              <a:custGeom>
                <a:avLst/>
                <a:gdLst/>
                <a:ahLst/>
                <a:cxnLst>
                  <a:cxn ang="0">
                    <a:pos x="23" y="276"/>
                  </a:cxn>
                  <a:cxn ang="0">
                    <a:pos x="29" y="222"/>
                  </a:cxn>
                  <a:cxn ang="0">
                    <a:pos x="59" y="174"/>
                  </a:cxn>
                  <a:cxn ang="0">
                    <a:pos x="95" y="132"/>
                  </a:cxn>
                  <a:cxn ang="0">
                    <a:pos x="149" y="96"/>
                  </a:cxn>
                  <a:cxn ang="0">
                    <a:pos x="209" y="60"/>
                  </a:cxn>
                  <a:cxn ang="0">
                    <a:pos x="281" y="36"/>
                  </a:cxn>
                  <a:cxn ang="0">
                    <a:pos x="364" y="24"/>
                  </a:cxn>
                  <a:cxn ang="0">
                    <a:pos x="448" y="18"/>
                  </a:cxn>
                  <a:cxn ang="0">
                    <a:pos x="532" y="24"/>
                  </a:cxn>
                  <a:cxn ang="0">
                    <a:pos x="609" y="36"/>
                  </a:cxn>
                  <a:cxn ang="0">
                    <a:pos x="681" y="60"/>
                  </a:cxn>
                  <a:cxn ang="0">
                    <a:pos x="741" y="96"/>
                  </a:cxn>
                  <a:cxn ang="0">
                    <a:pos x="795" y="132"/>
                  </a:cxn>
                  <a:cxn ang="0">
                    <a:pos x="831" y="174"/>
                  </a:cxn>
                  <a:cxn ang="0">
                    <a:pos x="861" y="222"/>
                  </a:cxn>
                  <a:cxn ang="0">
                    <a:pos x="867" y="276"/>
                  </a:cxn>
                  <a:cxn ang="0">
                    <a:pos x="855" y="330"/>
                  </a:cxn>
                  <a:cxn ang="0">
                    <a:pos x="831" y="378"/>
                  </a:cxn>
                  <a:cxn ang="0">
                    <a:pos x="783" y="426"/>
                  </a:cxn>
                  <a:cxn ang="0">
                    <a:pos x="723" y="462"/>
                  </a:cxn>
                  <a:cxn ang="0">
                    <a:pos x="765" y="462"/>
                  </a:cxn>
                  <a:cxn ang="0">
                    <a:pos x="819" y="426"/>
                  </a:cxn>
                  <a:cxn ang="0">
                    <a:pos x="855" y="378"/>
                  </a:cxn>
                  <a:cxn ang="0">
                    <a:pos x="884" y="330"/>
                  </a:cxn>
                  <a:cxn ang="0">
                    <a:pos x="890" y="276"/>
                  </a:cxn>
                  <a:cxn ang="0">
                    <a:pos x="884" y="222"/>
                  </a:cxn>
                  <a:cxn ang="0">
                    <a:pos x="855" y="168"/>
                  </a:cxn>
                  <a:cxn ang="0">
                    <a:pos x="813" y="120"/>
                  </a:cxn>
                  <a:cxn ang="0">
                    <a:pos x="759" y="84"/>
                  </a:cxn>
                  <a:cxn ang="0">
                    <a:pos x="693" y="48"/>
                  </a:cxn>
                  <a:cxn ang="0">
                    <a:pos x="621" y="24"/>
                  </a:cxn>
                  <a:cxn ang="0">
                    <a:pos x="538" y="6"/>
                  </a:cxn>
                  <a:cxn ang="0">
                    <a:pos x="448" y="0"/>
                  </a:cxn>
                  <a:cxn ang="0">
                    <a:pos x="358" y="6"/>
                  </a:cxn>
                  <a:cxn ang="0">
                    <a:pos x="275" y="24"/>
                  </a:cxn>
                  <a:cxn ang="0">
                    <a:pos x="197" y="48"/>
                  </a:cxn>
                  <a:cxn ang="0">
                    <a:pos x="131" y="84"/>
                  </a:cxn>
                  <a:cxn ang="0">
                    <a:pos x="77" y="120"/>
                  </a:cxn>
                  <a:cxn ang="0">
                    <a:pos x="35" y="168"/>
                  </a:cxn>
                  <a:cxn ang="0">
                    <a:pos x="12" y="222"/>
                  </a:cxn>
                  <a:cxn ang="0">
                    <a:pos x="0" y="276"/>
                  </a:cxn>
                  <a:cxn ang="0">
                    <a:pos x="6" y="330"/>
                  </a:cxn>
                  <a:cxn ang="0">
                    <a:pos x="35" y="378"/>
                  </a:cxn>
                  <a:cxn ang="0">
                    <a:pos x="71" y="426"/>
                  </a:cxn>
                  <a:cxn ang="0">
                    <a:pos x="125" y="462"/>
                  </a:cxn>
                  <a:cxn ang="0">
                    <a:pos x="167" y="462"/>
                  </a:cxn>
                  <a:cxn ang="0">
                    <a:pos x="107" y="426"/>
                  </a:cxn>
                  <a:cxn ang="0">
                    <a:pos x="59" y="378"/>
                  </a:cxn>
                  <a:cxn ang="0">
                    <a:pos x="35" y="330"/>
                  </a:cxn>
                  <a:cxn ang="0">
                    <a:pos x="23" y="276"/>
                  </a:cxn>
                  <a:cxn ang="0">
                    <a:pos x="23" y="276"/>
                  </a:cxn>
                </a:cxnLst>
                <a:rect l="0" t="0" r="r" b="b"/>
                <a:pathLst>
                  <a:path w="890" h="462">
                    <a:moveTo>
                      <a:pt x="23" y="276"/>
                    </a:moveTo>
                    <a:lnTo>
                      <a:pt x="29" y="222"/>
                    </a:lnTo>
                    <a:lnTo>
                      <a:pt x="59" y="174"/>
                    </a:lnTo>
                    <a:lnTo>
                      <a:pt x="95" y="132"/>
                    </a:lnTo>
                    <a:lnTo>
                      <a:pt x="149" y="96"/>
                    </a:lnTo>
                    <a:lnTo>
                      <a:pt x="209" y="60"/>
                    </a:lnTo>
                    <a:lnTo>
                      <a:pt x="281" y="36"/>
                    </a:lnTo>
                    <a:lnTo>
                      <a:pt x="364" y="24"/>
                    </a:lnTo>
                    <a:lnTo>
                      <a:pt x="448" y="18"/>
                    </a:lnTo>
                    <a:lnTo>
                      <a:pt x="532" y="24"/>
                    </a:lnTo>
                    <a:lnTo>
                      <a:pt x="609" y="36"/>
                    </a:lnTo>
                    <a:lnTo>
                      <a:pt x="681" y="60"/>
                    </a:lnTo>
                    <a:lnTo>
                      <a:pt x="741" y="96"/>
                    </a:lnTo>
                    <a:lnTo>
                      <a:pt x="795" y="132"/>
                    </a:lnTo>
                    <a:lnTo>
                      <a:pt x="831" y="174"/>
                    </a:lnTo>
                    <a:lnTo>
                      <a:pt x="861" y="222"/>
                    </a:lnTo>
                    <a:lnTo>
                      <a:pt x="867" y="276"/>
                    </a:lnTo>
                    <a:lnTo>
                      <a:pt x="855" y="330"/>
                    </a:lnTo>
                    <a:lnTo>
                      <a:pt x="831" y="378"/>
                    </a:lnTo>
                    <a:lnTo>
                      <a:pt x="783" y="426"/>
                    </a:lnTo>
                    <a:lnTo>
                      <a:pt x="723" y="462"/>
                    </a:lnTo>
                    <a:lnTo>
                      <a:pt x="765" y="462"/>
                    </a:lnTo>
                    <a:lnTo>
                      <a:pt x="819" y="426"/>
                    </a:lnTo>
                    <a:lnTo>
                      <a:pt x="855" y="378"/>
                    </a:lnTo>
                    <a:lnTo>
                      <a:pt x="884" y="330"/>
                    </a:lnTo>
                    <a:lnTo>
                      <a:pt x="890" y="276"/>
                    </a:lnTo>
                    <a:lnTo>
                      <a:pt x="884" y="222"/>
                    </a:lnTo>
                    <a:lnTo>
                      <a:pt x="855" y="168"/>
                    </a:lnTo>
                    <a:lnTo>
                      <a:pt x="813" y="120"/>
                    </a:lnTo>
                    <a:lnTo>
                      <a:pt x="759" y="84"/>
                    </a:lnTo>
                    <a:lnTo>
                      <a:pt x="693" y="48"/>
                    </a:lnTo>
                    <a:lnTo>
                      <a:pt x="621" y="24"/>
                    </a:lnTo>
                    <a:lnTo>
                      <a:pt x="538" y="6"/>
                    </a:lnTo>
                    <a:lnTo>
                      <a:pt x="448" y="0"/>
                    </a:lnTo>
                    <a:lnTo>
                      <a:pt x="358" y="6"/>
                    </a:lnTo>
                    <a:lnTo>
                      <a:pt x="275" y="24"/>
                    </a:lnTo>
                    <a:lnTo>
                      <a:pt x="197" y="48"/>
                    </a:lnTo>
                    <a:lnTo>
                      <a:pt x="131" y="84"/>
                    </a:lnTo>
                    <a:lnTo>
                      <a:pt x="77" y="120"/>
                    </a:lnTo>
                    <a:lnTo>
                      <a:pt x="35" y="168"/>
                    </a:lnTo>
                    <a:lnTo>
                      <a:pt x="12" y="222"/>
                    </a:lnTo>
                    <a:lnTo>
                      <a:pt x="0" y="276"/>
                    </a:lnTo>
                    <a:lnTo>
                      <a:pt x="6" y="330"/>
                    </a:lnTo>
                    <a:lnTo>
                      <a:pt x="35" y="378"/>
                    </a:lnTo>
                    <a:lnTo>
                      <a:pt x="71" y="426"/>
                    </a:lnTo>
                    <a:lnTo>
                      <a:pt x="125" y="462"/>
                    </a:lnTo>
                    <a:lnTo>
                      <a:pt x="167" y="462"/>
                    </a:lnTo>
                    <a:lnTo>
                      <a:pt x="107" y="426"/>
                    </a:lnTo>
                    <a:lnTo>
                      <a:pt x="59" y="378"/>
                    </a:lnTo>
                    <a:lnTo>
                      <a:pt x="35" y="330"/>
                    </a:lnTo>
                    <a:lnTo>
                      <a:pt x="23" y="276"/>
                    </a:lnTo>
                    <a:lnTo>
                      <a:pt x="23" y="276"/>
                    </a:lnTo>
                    <a:close/>
                  </a:path>
                </a:pathLst>
              </a:custGeom>
              <a:gradFill rotWithShape="0">
                <a:gsLst>
                  <a:gs pos="0">
                    <a:schemeClr val="accent2"/>
                  </a:gs>
                  <a:gs pos="100000">
                    <a:schemeClr val="accent2">
                      <a:gamma/>
                      <a:shade val="84706"/>
                      <a:invGamma/>
                    </a:schemeClr>
                  </a:gs>
                </a:gsLst>
                <a:lin ang="2700000" scaled="1"/>
              </a:gradFill>
              <a:ln w="9525">
                <a:noFill/>
                <a:round/>
                <a:headEnd/>
                <a:tailEnd/>
              </a:ln>
            </p:spPr>
            <p:txBody>
              <a:bodyPr/>
              <a:lstStyle/>
              <a:p>
                <a:pPr>
                  <a:defRPr/>
                </a:pPr>
                <a:endParaRPr lang="en-US"/>
              </a:p>
            </p:txBody>
          </p:sp>
          <p:sp>
            <p:nvSpPr>
              <p:cNvPr id="49" name="Freeform 27"/>
              <p:cNvSpPr>
                <a:spLocks/>
              </p:cNvSpPr>
              <p:nvPr/>
            </p:nvSpPr>
            <p:spPr bwMode="hidden">
              <a:xfrm>
                <a:off x="2082" y="3828"/>
                <a:ext cx="407" cy="486"/>
              </a:xfrm>
              <a:custGeom>
                <a:avLst/>
                <a:gdLst/>
                <a:ahLst/>
                <a:cxnLst>
                  <a:cxn ang="0">
                    <a:pos x="18" y="300"/>
                  </a:cxn>
                  <a:cxn ang="0">
                    <a:pos x="24" y="246"/>
                  </a:cxn>
                  <a:cxn ang="0">
                    <a:pos x="48" y="198"/>
                  </a:cxn>
                  <a:cxn ang="0">
                    <a:pos x="83" y="150"/>
                  </a:cxn>
                  <a:cxn ang="0">
                    <a:pos x="131" y="108"/>
                  </a:cxn>
                  <a:cxn ang="0">
                    <a:pos x="185" y="72"/>
                  </a:cxn>
                  <a:cxn ang="0">
                    <a:pos x="251" y="42"/>
                  </a:cxn>
                  <a:cxn ang="0">
                    <a:pos x="329" y="24"/>
                  </a:cxn>
                  <a:cxn ang="0">
                    <a:pos x="406" y="6"/>
                  </a:cxn>
                  <a:cxn ang="0">
                    <a:pos x="406" y="0"/>
                  </a:cxn>
                  <a:cxn ang="0">
                    <a:pos x="323" y="12"/>
                  </a:cxn>
                  <a:cxn ang="0">
                    <a:pos x="245" y="36"/>
                  </a:cxn>
                  <a:cxn ang="0">
                    <a:pos x="179" y="66"/>
                  </a:cxn>
                  <a:cxn ang="0">
                    <a:pos x="119" y="102"/>
                  </a:cxn>
                  <a:cxn ang="0">
                    <a:pos x="72" y="144"/>
                  </a:cxn>
                  <a:cxn ang="0">
                    <a:pos x="30" y="192"/>
                  </a:cxn>
                  <a:cxn ang="0">
                    <a:pos x="6" y="246"/>
                  </a:cxn>
                  <a:cxn ang="0">
                    <a:pos x="0" y="300"/>
                  </a:cxn>
                  <a:cxn ang="0">
                    <a:pos x="6" y="348"/>
                  </a:cxn>
                  <a:cxn ang="0">
                    <a:pos x="30" y="396"/>
                  </a:cxn>
                  <a:cxn ang="0">
                    <a:pos x="66" y="444"/>
                  </a:cxn>
                  <a:cxn ang="0">
                    <a:pos x="107" y="486"/>
                  </a:cxn>
                  <a:cxn ang="0">
                    <a:pos x="131" y="486"/>
                  </a:cxn>
                  <a:cxn ang="0">
                    <a:pos x="83" y="450"/>
                  </a:cxn>
                  <a:cxn ang="0">
                    <a:pos x="48" y="402"/>
                  </a:cxn>
                  <a:cxn ang="0">
                    <a:pos x="24" y="354"/>
                  </a:cxn>
                  <a:cxn ang="0">
                    <a:pos x="18" y="300"/>
                  </a:cxn>
                  <a:cxn ang="0">
                    <a:pos x="18" y="300"/>
                  </a:cxn>
                </a:cxnLst>
                <a:rect l="0" t="0" r="r" b="b"/>
                <a:pathLst>
                  <a:path w="406" h="486">
                    <a:moveTo>
                      <a:pt x="18" y="300"/>
                    </a:moveTo>
                    <a:lnTo>
                      <a:pt x="24" y="246"/>
                    </a:lnTo>
                    <a:lnTo>
                      <a:pt x="48" y="198"/>
                    </a:lnTo>
                    <a:lnTo>
                      <a:pt x="83" y="150"/>
                    </a:lnTo>
                    <a:lnTo>
                      <a:pt x="131" y="108"/>
                    </a:lnTo>
                    <a:lnTo>
                      <a:pt x="185" y="72"/>
                    </a:lnTo>
                    <a:lnTo>
                      <a:pt x="251" y="42"/>
                    </a:lnTo>
                    <a:lnTo>
                      <a:pt x="329" y="24"/>
                    </a:lnTo>
                    <a:lnTo>
                      <a:pt x="406" y="6"/>
                    </a:lnTo>
                    <a:lnTo>
                      <a:pt x="406" y="0"/>
                    </a:lnTo>
                    <a:lnTo>
                      <a:pt x="323" y="12"/>
                    </a:lnTo>
                    <a:lnTo>
                      <a:pt x="245" y="36"/>
                    </a:lnTo>
                    <a:lnTo>
                      <a:pt x="179" y="66"/>
                    </a:lnTo>
                    <a:lnTo>
                      <a:pt x="119" y="102"/>
                    </a:lnTo>
                    <a:lnTo>
                      <a:pt x="72" y="144"/>
                    </a:lnTo>
                    <a:lnTo>
                      <a:pt x="30" y="192"/>
                    </a:lnTo>
                    <a:lnTo>
                      <a:pt x="6" y="246"/>
                    </a:lnTo>
                    <a:lnTo>
                      <a:pt x="0" y="300"/>
                    </a:lnTo>
                    <a:lnTo>
                      <a:pt x="6" y="348"/>
                    </a:lnTo>
                    <a:lnTo>
                      <a:pt x="30" y="396"/>
                    </a:lnTo>
                    <a:lnTo>
                      <a:pt x="66" y="444"/>
                    </a:lnTo>
                    <a:lnTo>
                      <a:pt x="107" y="486"/>
                    </a:lnTo>
                    <a:lnTo>
                      <a:pt x="131" y="486"/>
                    </a:lnTo>
                    <a:lnTo>
                      <a:pt x="83" y="450"/>
                    </a:lnTo>
                    <a:lnTo>
                      <a:pt x="48" y="402"/>
                    </a:lnTo>
                    <a:lnTo>
                      <a:pt x="24" y="354"/>
                    </a:lnTo>
                    <a:lnTo>
                      <a:pt x="18" y="300"/>
                    </a:lnTo>
                    <a:lnTo>
                      <a:pt x="18" y="300"/>
                    </a:lnTo>
                    <a:close/>
                  </a:path>
                </a:pathLst>
              </a:custGeom>
              <a:gradFill rotWithShape="0">
                <a:gsLst>
                  <a:gs pos="0">
                    <a:schemeClr val="accent2"/>
                  </a:gs>
                  <a:gs pos="100000">
                    <a:schemeClr val="accent2">
                      <a:gamma/>
                      <a:shade val="90980"/>
                      <a:invGamma/>
                    </a:schemeClr>
                  </a:gs>
                </a:gsLst>
                <a:lin ang="0" scaled="1"/>
              </a:gradFill>
              <a:ln w="9525">
                <a:noFill/>
                <a:round/>
                <a:headEnd/>
                <a:tailEnd/>
              </a:ln>
            </p:spPr>
            <p:txBody>
              <a:bodyPr/>
              <a:lstStyle/>
              <a:p>
                <a:pPr>
                  <a:defRPr/>
                </a:pPr>
                <a:endParaRPr lang="en-US"/>
              </a:p>
            </p:txBody>
          </p:sp>
          <p:sp>
            <p:nvSpPr>
              <p:cNvPr id="50" name="Freeform 28"/>
              <p:cNvSpPr>
                <a:spLocks/>
              </p:cNvSpPr>
              <p:nvPr/>
            </p:nvSpPr>
            <p:spPr bwMode="hidden">
              <a:xfrm>
                <a:off x="2986" y="4044"/>
                <a:ext cx="108" cy="256"/>
              </a:xfrm>
              <a:custGeom>
                <a:avLst/>
                <a:gdLst/>
                <a:ahLst/>
                <a:cxnLst>
                  <a:cxn ang="0">
                    <a:pos x="89" y="84"/>
                  </a:cxn>
                  <a:cxn ang="0">
                    <a:pos x="83" y="132"/>
                  </a:cxn>
                  <a:cxn ang="0">
                    <a:pos x="65" y="174"/>
                  </a:cxn>
                  <a:cxn ang="0">
                    <a:pos x="36" y="216"/>
                  </a:cxn>
                  <a:cxn ang="0">
                    <a:pos x="0" y="252"/>
                  </a:cxn>
                  <a:cxn ang="0">
                    <a:pos x="18" y="252"/>
                  </a:cxn>
                  <a:cxn ang="0">
                    <a:pos x="53" y="216"/>
                  </a:cxn>
                  <a:cxn ang="0">
                    <a:pos x="83" y="174"/>
                  </a:cxn>
                  <a:cxn ang="0">
                    <a:pos x="101" y="132"/>
                  </a:cxn>
                  <a:cxn ang="0">
                    <a:pos x="107" y="84"/>
                  </a:cxn>
                  <a:cxn ang="0">
                    <a:pos x="101" y="42"/>
                  </a:cxn>
                  <a:cxn ang="0">
                    <a:pos x="89" y="0"/>
                  </a:cxn>
                  <a:cxn ang="0">
                    <a:pos x="65" y="0"/>
                  </a:cxn>
                  <a:cxn ang="0">
                    <a:pos x="83" y="42"/>
                  </a:cxn>
                  <a:cxn ang="0">
                    <a:pos x="89" y="84"/>
                  </a:cxn>
                  <a:cxn ang="0">
                    <a:pos x="89" y="84"/>
                  </a:cxn>
                </a:cxnLst>
                <a:rect l="0" t="0" r="r" b="b"/>
                <a:pathLst>
                  <a:path w="107" h="252">
                    <a:moveTo>
                      <a:pt x="89" y="84"/>
                    </a:moveTo>
                    <a:lnTo>
                      <a:pt x="83" y="132"/>
                    </a:lnTo>
                    <a:lnTo>
                      <a:pt x="65" y="174"/>
                    </a:lnTo>
                    <a:lnTo>
                      <a:pt x="36" y="216"/>
                    </a:lnTo>
                    <a:lnTo>
                      <a:pt x="0" y="252"/>
                    </a:lnTo>
                    <a:lnTo>
                      <a:pt x="18" y="252"/>
                    </a:lnTo>
                    <a:lnTo>
                      <a:pt x="53" y="216"/>
                    </a:lnTo>
                    <a:lnTo>
                      <a:pt x="83" y="174"/>
                    </a:lnTo>
                    <a:lnTo>
                      <a:pt x="101" y="132"/>
                    </a:lnTo>
                    <a:lnTo>
                      <a:pt x="107" y="84"/>
                    </a:lnTo>
                    <a:lnTo>
                      <a:pt x="101" y="42"/>
                    </a:lnTo>
                    <a:lnTo>
                      <a:pt x="89" y="0"/>
                    </a:lnTo>
                    <a:lnTo>
                      <a:pt x="65" y="0"/>
                    </a:lnTo>
                    <a:lnTo>
                      <a:pt x="83" y="42"/>
                    </a:lnTo>
                    <a:lnTo>
                      <a:pt x="89" y="84"/>
                    </a:lnTo>
                    <a:lnTo>
                      <a:pt x="89" y="84"/>
                    </a:lnTo>
                    <a:close/>
                  </a:path>
                </a:pathLst>
              </a:custGeom>
              <a:gradFill rotWithShape="0">
                <a:gsLst>
                  <a:gs pos="0">
                    <a:schemeClr val="accent2"/>
                  </a:gs>
                  <a:gs pos="100000">
                    <a:schemeClr val="accent2">
                      <a:gamma/>
                      <a:shade val="81961"/>
                      <a:invGamma/>
                    </a:schemeClr>
                  </a:gs>
                </a:gsLst>
                <a:lin ang="5400000" scaled="1"/>
              </a:gradFill>
              <a:ln w="9525">
                <a:noFill/>
                <a:round/>
                <a:headEnd/>
                <a:tailEnd/>
              </a:ln>
            </p:spPr>
            <p:txBody>
              <a:bodyPr/>
              <a:lstStyle/>
              <a:p>
                <a:pPr>
                  <a:defRPr/>
                </a:pPr>
                <a:endParaRPr lang="en-US"/>
              </a:p>
            </p:txBody>
          </p:sp>
          <p:sp>
            <p:nvSpPr>
              <p:cNvPr id="51" name="Freeform 29"/>
              <p:cNvSpPr>
                <a:spLocks/>
              </p:cNvSpPr>
              <p:nvPr/>
            </p:nvSpPr>
            <p:spPr bwMode="hidden">
              <a:xfrm>
                <a:off x="2068" y="3685"/>
                <a:ext cx="835" cy="155"/>
              </a:xfrm>
              <a:custGeom>
                <a:avLst/>
                <a:gdLst/>
                <a:ahLst/>
                <a:cxnLst>
                  <a:cxn ang="0">
                    <a:pos x="518" y="18"/>
                  </a:cxn>
                  <a:cxn ang="0">
                    <a:pos x="597" y="24"/>
                  </a:cxn>
                  <a:cxn ang="0">
                    <a:pos x="682" y="30"/>
                  </a:cxn>
                  <a:cxn ang="0">
                    <a:pos x="755" y="42"/>
                  </a:cxn>
                  <a:cxn ang="0">
                    <a:pos x="828" y="60"/>
                  </a:cxn>
                  <a:cxn ang="0">
                    <a:pos x="835" y="42"/>
                  </a:cxn>
                  <a:cxn ang="0">
                    <a:pos x="761" y="24"/>
                  </a:cxn>
                  <a:cxn ang="0">
                    <a:pos x="688" y="12"/>
                  </a:cxn>
                  <a:cxn ang="0">
                    <a:pos x="603" y="6"/>
                  </a:cxn>
                  <a:cxn ang="0">
                    <a:pos x="518" y="0"/>
                  </a:cxn>
                  <a:cxn ang="0">
                    <a:pos x="372" y="12"/>
                  </a:cxn>
                  <a:cxn ang="0">
                    <a:pos x="232" y="36"/>
                  </a:cxn>
                  <a:cxn ang="0">
                    <a:pos x="110" y="78"/>
                  </a:cxn>
                  <a:cxn ang="0">
                    <a:pos x="0" y="132"/>
                  </a:cxn>
                  <a:cxn ang="0">
                    <a:pos x="19" y="150"/>
                  </a:cxn>
                  <a:cxn ang="0">
                    <a:pos x="122" y="96"/>
                  </a:cxn>
                  <a:cxn ang="0">
                    <a:pos x="244" y="54"/>
                  </a:cxn>
                  <a:cxn ang="0">
                    <a:pos x="378" y="30"/>
                  </a:cxn>
                  <a:cxn ang="0">
                    <a:pos x="518" y="18"/>
                  </a:cxn>
                  <a:cxn ang="0">
                    <a:pos x="518" y="18"/>
                  </a:cxn>
                </a:cxnLst>
                <a:rect l="0" t="0" r="r" b="b"/>
                <a:pathLst>
                  <a:path w="835" h="150">
                    <a:moveTo>
                      <a:pt x="518" y="18"/>
                    </a:moveTo>
                    <a:lnTo>
                      <a:pt x="597" y="24"/>
                    </a:lnTo>
                    <a:lnTo>
                      <a:pt x="682" y="30"/>
                    </a:lnTo>
                    <a:lnTo>
                      <a:pt x="755" y="42"/>
                    </a:lnTo>
                    <a:lnTo>
                      <a:pt x="828" y="60"/>
                    </a:lnTo>
                    <a:lnTo>
                      <a:pt x="835" y="42"/>
                    </a:lnTo>
                    <a:lnTo>
                      <a:pt x="761" y="24"/>
                    </a:lnTo>
                    <a:lnTo>
                      <a:pt x="688" y="12"/>
                    </a:lnTo>
                    <a:lnTo>
                      <a:pt x="603" y="6"/>
                    </a:lnTo>
                    <a:lnTo>
                      <a:pt x="518" y="0"/>
                    </a:lnTo>
                    <a:lnTo>
                      <a:pt x="372" y="12"/>
                    </a:lnTo>
                    <a:lnTo>
                      <a:pt x="232" y="36"/>
                    </a:lnTo>
                    <a:lnTo>
                      <a:pt x="110" y="78"/>
                    </a:lnTo>
                    <a:lnTo>
                      <a:pt x="0" y="132"/>
                    </a:lnTo>
                    <a:lnTo>
                      <a:pt x="19" y="150"/>
                    </a:lnTo>
                    <a:lnTo>
                      <a:pt x="122" y="96"/>
                    </a:lnTo>
                    <a:lnTo>
                      <a:pt x="244" y="54"/>
                    </a:lnTo>
                    <a:lnTo>
                      <a:pt x="378" y="30"/>
                    </a:lnTo>
                    <a:lnTo>
                      <a:pt x="518" y="18"/>
                    </a:lnTo>
                    <a:lnTo>
                      <a:pt x="518" y="18"/>
                    </a:lnTo>
                    <a:close/>
                  </a:path>
                </a:pathLst>
              </a:custGeom>
              <a:solidFill>
                <a:schemeClr val="accent2"/>
              </a:solidFill>
              <a:ln w="9525">
                <a:noFill/>
                <a:round/>
                <a:headEnd/>
                <a:tailEnd/>
              </a:ln>
            </p:spPr>
            <p:txBody>
              <a:bodyPr/>
              <a:lstStyle/>
              <a:p>
                <a:pPr>
                  <a:defRPr/>
                </a:pPr>
                <a:endParaRPr lang="en-US"/>
              </a:p>
            </p:txBody>
          </p:sp>
          <p:sp>
            <p:nvSpPr>
              <p:cNvPr id="52" name="Freeform 30"/>
              <p:cNvSpPr>
                <a:spLocks/>
              </p:cNvSpPr>
              <p:nvPr/>
            </p:nvSpPr>
            <p:spPr bwMode="hidden">
              <a:xfrm>
                <a:off x="1867" y="3853"/>
                <a:ext cx="171" cy="461"/>
              </a:xfrm>
              <a:custGeom>
                <a:avLst/>
                <a:gdLst/>
                <a:ahLst/>
                <a:cxnLst>
                  <a:cxn ang="0">
                    <a:pos x="31" y="263"/>
                  </a:cxn>
                  <a:cxn ang="0">
                    <a:pos x="43" y="191"/>
                  </a:cxn>
                  <a:cxn ang="0">
                    <a:pos x="67" y="131"/>
                  </a:cxn>
                  <a:cxn ang="0">
                    <a:pos x="116" y="72"/>
                  </a:cxn>
                  <a:cxn ang="0">
                    <a:pos x="171" y="18"/>
                  </a:cxn>
                  <a:cxn ang="0">
                    <a:pos x="153" y="0"/>
                  </a:cxn>
                  <a:cxn ang="0">
                    <a:pos x="86" y="60"/>
                  </a:cxn>
                  <a:cxn ang="0">
                    <a:pos x="43" y="120"/>
                  </a:cxn>
                  <a:cxn ang="0">
                    <a:pos x="13" y="191"/>
                  </a:cxn>
                  <a:cxn ang="0">
                    <a:pos x="0" y="263"/>
                  </a:cxn>
                  <a:cxn ang="0">
                    <a:pos x="6" y="317"/>
                  </a:cxn>
                  <a:cxn ang="0">
                    <a:pos x="25" y="365"/>
                  </a:cxn>
                  <a:cxn ang="0">
                    <a:pos x="49" y="413"/>
                  </a:cxn>
                  <a:cxn ang="0">
                    <a:pos x="86" y="461"/>
                  </a:cxn>
                  <a:cxn ang="0">
                    <a:pos x="122" y="461"/>
                  </a:cxn>
                  <a:cxn ang="0">
                    <a:pos x="86" y="413"/>
                  </a:cxn>
                  <a:cxn ang="0">
                    <a:pos x="55" y="365"/>
                  </a:cxn>
                  <a:cxn ang="0">
                    <a:pos x="37" y="317"/>
                  </a:cxn>
                  <a:cxn ang="0">
                    <a:pos x="31" y="263"/>
                  </a:cxn>
                  <a:cxn ang="0">
                    <a:pos x="31" y="263"/>
                  </a:cxn>
                </a:cxnLst>
                <a:rect l="0" t="0" r="r" b="b"/>
                <a:pathLst>
                  <a:path w="171" h="461">
                    <a:moveTo>
                      <a:pt x="31" y="263"/>
                    </a:moveTo>
                    <a:lnTo>
                      <a:pt x="43" y="191"/>
                    </a:lnTo>
                    <a:lnTo>
                      <a:pt x="67" y="131"/>
                    </a:lnTo>
                    <a:lnTo>
                      <a:pt x="116" y="72"/>
                    </a:lnTo>
                    <a:lnTo>
                      <a:pt x="171" y="18"/>
                    </a:lnTo>
                    <a:lnTo>
                      <a:pt x="153" y="0"/>
                    </a:lnTo>
                    <a:lnTo>
                      <a:pt x="86" y="60"/>
                    </a:lnTo>
                    <a:lnTo>
                      <a:pt x="43" y="120"/>
                    </a:lnTo>
                    <a:lnTo>
                      <a:pt x="13" y="191"/>
                    </a:lnTo>
                    <a:lnTo>
                      <a:pt x="0" y="263"/>
                    </a:lnTo>
                    <a:lnTo>
                      <a:pt x="6" y="317"/>
                    </a:lnTo>
                    <a:lnTo>
                      <a:pt x="25" y="365"/>
                    </a:lnTo>
                    <a:lnTo>
                      <a:pt x="49" y="413"/>
                    </a:lnTo>
                    <a:lnTo>
                      <a:pt x="86" y="461"/>
                    </a:lnTo>
                    <a:lnTo>
                      <a:pt x="122" y="461"/>
                    </a:lnTo>
                    <a:lnTo>
                      <a:pt x="86" y="413"/>
                    </a:lnTo>
                    <a:lnTo>
                      <a:pt x="55" y="365"/>
                    </a:lnTo>
                    <a:lnTo>
                      <a:pt x="37" y="317"/>
                    </a:lnTo>
                    <a:lnTo>
                      <a:pt x="31" y="263"/>
                    </a:lnTo>
                    <a:lnTo>
                      <a:pt x="31" y="263"/>
                    </a:lnTo>
                    <a:close/>
                  </a:path>
                </a:pathLst>
              </a:custGeom>
              <a:solidFill>
                <a:schemeClr val="accent2"/>
              </a:solidFill>
              <a:ln w="9525">
                <a:noFill/>
                <a:round/>
                <a:headEnd/>
                <a:tailEnd/>
              </a:ln>
            </p:spPr>
            <p:txBody>
              <a:bodyPr/>
              <a:lstStyle/>
              <a:p>
                <a:pPr>
                  <a:defRPr/>
                </a:pPr>
                <a:endParaRPr lang="en-US"/>
              </a:p>
            </p:txBody>
          </p:sp>
          <p:sp>
            <p:nvSpPr>
              <p:cNvPr id="53" name="Freeform 31"/>
              <p:cNvSpPr>
                <a:spLocks/>
              </p:cNvSpPr>
              <p:nvPr/>
            </p:nvSpPr>
            <p:spPr bwMode="hidden">
              <a:xfrm>
                <a:off x="2951" y="3751"/>
                <a:ext cx="360" cy="568"/>
              </a:xfrm>
              <a:custGeom>
                <a:avLst/>
                <a:gdLst/>
                <a:ahLst/>
                <a:cxnLst>
                  <a:cxn ang="0">
                    <a:pos x="360" y="365"/>
                  </a:cxn>
                  <a:cxn ang="0">
                    <a:pos x="353" y="305"/>
                  </a:cxn>
                  <a:cxn ang="0">
                    <a:pos x="335" y="251"/>
                  </a:cxn>
                  <a:cxn ang="0">
                    <a:pos x="305" y="204"/>
                  </a:cxn>
                  <a:cxn ang="0">
                    <a:pos x="262" y="156"/>
                  </a:cxn>
                  <a:cxn ang="0">
                    <a:pos x="213" y="108"/>
                  </a:cxn>
                  <a:cxn ang="0">
                    <a:pos x="159" y="66"/>
                  </a:cxn>
                  <a:cxn ang="0">
                    <a:pos x="92" y="30"/>
                  </a:cxn>
                  <a:cxn ang="0">
                    <a:pos x="19" y="0"/>
                  </a:cxn>
                  <a:cxn ang="0">
                    <a:pos x="0" y="12"/>
                  </a:cxn>
                  <a:cxn ang="0">
                    <a:pos x="67" y="42"/>
                  </a:cxn>
                  <a:cxn ang="0">
                    <a:pos x="134" y="78"/>
                  </a:cxn>
                  <a:cxn ang="0">
                    <a:pos x="189" y="114"/>
                  </a:cxn>
                  <a:cxn ang="0">
                    <a:pos x="238" y="162"/>
                  </a:cxn>
                  <a:cxn ang="0">
                    <a:pos x="274" y="210"/>
                  </a:cxn>
                  <a:cxn ang="0">
                    <a:pos x="299" y="257"/>
                  </a:cxn>
                  <a:cxn ang="0">
                    <a:pos x="317" y="311"/>
                  </a:cxn>
                  <a:cxn ang="0">
                    <a:pos x="323" y="365"/>
                  </a:cxn>
                  <a:cxn ang="0">
                    <a:pos x="317" y="419"/>
                  </a:cxn>
                  <a:cxn ang="0">
                    <a:pos x="299" y="467"/>
                  </a:cxn>
                  <a:cxn ang="0">
                    <a:pos x="274" y="515"/>
                  </a:cxn>
                  <a:cxn ang="0">
                    <a:pos x="238" y="563"/>
                  </a:cxn>
                  <a:cxn ang="0">
                    <a:pos x="268" y="563"/>
                  </a:cxn>
                  <a:cxn ang="0">
                    <a:pos x="311" y="515"/>
                  </a:cxn>
                  <a:cxn ang="0">
                    <a:pos x="335" y="467"/>
                  </a:cxn>
                  <a:cxn ang="0">
                    <a:pos x="353" y="419"/>
                  </a:cxn>
                  <a:cxn ang="0">
                    <a:pos x="360" y="365"/>
                  </a:cxn>
                  <a:cxn ang="0">
                    <a:pos x="360" y="365"/>
                  </a:cxn>
                </a:cxnLst>
                <a:rect l="0" t="0" r="r" b="b"/>
                <a:pathLst>
                  <a:path w="360" h="563">
                    <a:moveTo>
                      <a:pt x="360" y="365"/>
                    </a:moveTo>
                    <a:lnTo>
                      <a:pt x="353" y="305"/>
                    </a:lnTo>
                    <a:lnTo>
                      <a:pt x="335" y="251"/>
                    </a:lnTo>
                    <a:lnTo>
                      <a:pt x="305" y="204"/>
                    </a:lnTo>
                    <a:lnTo>
                      <a:pt x="262" y="156"/>
                    </a:lnTo>
                    <a:lnTo>
                      <a:pt x="213" y="108"/>
                    </a:lnTo>
                    <a:lnTo>
                      <a:pt x="159" y="66"/>
                    </a:lnTo>
                    <a:lnTo>
                      <a:pt x="92" y="30"/>
                    </a:lnTo>
                    <a:lnTo>
                      <a:pt x="19" y="0"/>
                    </a:lnTo>
                    <a:lnTo>
                      <a:pt x="0" y="12"/>
                    </a:lnTo>
                    <a:lnTo>
                      <a:pt x="67" y="42"/>
                    </a:lnTo>
                    <a:lnTo>
                      <a:pt x="134" y="78"/>
                    </a:lnTo>
                    <a:lnTo>
                      <a:pt x="189" y="114"/>
                    </a:lnTo>
                    <a:lnTo>
                      <a:pt x="238" y="162"/>
                    </a:lnTo>
                    <a:lnTo>
                      <a:pt x="274" y="210"/>
                    </a:lnTo>
                    <a:lnTo>
                      <a:pt x="299" y="257"/>
                    </a:lnTo>
                    <a:lnTo>
                      <a:pt x="317" y="311"/>
                    </a:lnTo>
                    <a:lnTo>
                      <a:pt x="323" y="365"/>
                    </a:lnTo>
                    <a:lnTo>
                      <a:pt x="317" y="419"/>
                    </a:lnTo>
                    <a:lnTo>
                      <a:pt x="299" y="467"/>
                    </a:lnTo>
                    <a:lnTo>
                      <a:pt x="274" y="515"/>
                    </a:lnTo>
                    <a:lnTo>
                      <a:pt x="238" y="563"/>
                    </a:lnTo>
                    <a:lnTo>
                      <a:pt x="268" y="563"/>
                    </a:lnTo>
                    <a:lnTo>
                      <a:pt x="311" y="515"/>
                    </a:lnTo>
                    <a:lnTo>
                      <a:pt x="335" y="467"/>
                    </a:lnTo>
                    <a:lnTo>
                      <a:pt x="353" y="419"/>
                    </a:lnTo>
                    <a:lnTo>
                      <a:pt x="360" y="365"/>
                    </a:lnTo>
                    <a:lnTo>
                      <a:pt x="360" y="36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54" name="Freeform 32"/>
              <p:cNvSpPr>
                <a:spLocks/>
              </p:cNvSpPr>
              <p:nvPr/>
            </p:nvSpPr>
            <p:spPr bwMode="hidden">
              <a:xfrm>
                <a:off x="2318" y="3631"/>
                <a:ext cx="1078" cy="425"/>
              </a:xfrm>
              <a:custGeom>
                <a:avLst/>
                <a:gdLst/>
                <a:ahLst/>
                <a:cxnLst>
                  <a:cxn ang="0">
                    <a:pos x="1053" y="425"/>
                  </a:cxn>
                  <a:cxn ang="0">
                    <a:pos x="1078" y="419"/>
                  </a:cxn>
                  <a:cxn ang="0">
                    <a:pos x="1066" y="377"/>
                  </a:cxn>
                  <a:cxn ang="0">
                    <a:pos x="1047" y="336"/>
                  </a:cxn>
                  <a:cxn ang="0">
                    <a:pos x="986" y="252"/>
                  </a:cxn>
                  <a:cxn ang="0">
                    <a:pos x="907" y="180"/>
                  </a:cxn>
                  <a:cxn ang="0">
                    <a:pos x="810" y="120"/>
                  </a:cxn>
                  <a:cxn ang="0">
                    <a:pos x="694" y="72"/>
                  </a:cxn>
                  <a:cxn ang="0">
                    <a:pos x="560" y="30"/>
                  </a:cxn>
                  <a:cxn ang="0">
                    <a:pos x="420" y="6"/>
                  </a:cxn>
                  <a:cxn ang="0">
                    <a:pos x="268" y="0"/>
                  </a:cxn>
                  <a:cxn ang="0">
                    <a:pos x="134" y="6"/>
                  </a:cxn>
                  <a:cxn ang="0">
                    <a:pos x="0" y="24"/>
                  </a:cxn>
                  <a:cxn ang="0">
                    <a:pos x="12" y="36"/>
                  </a:cxn>
                  <a:cxn ang="0">
                    <a:pos x="134" y="18"/>
                  </a:cxn>
                  <a:cxn ang="0">
                    <a:pos x="268" y="12"/>
                  </a:cxn>
                  <a:cxn ang="0">
                    <a:pos x="420" y="18"/>
                  </a:cxn>
                  <a:cxn ang="0">
                    <a:pos x="554" y="42"/>
                  </a:cxn>
                  <a:cxn ang="0">
                    <a:pos x="682" y="84"/>
                  </a:cxn>
                  <a:cxn ang="0">
                    <a:pos x="798" y="132"/>
                  </a:cxn>
                  <a:cxn ang="0">
                    <a:pos x="895" y="192"/>
                  </a:cxn>
                  <a:cxn ang="0">
                    <a:pos x="968" y="264"/>
                  </a:cxn>
                  <a:cxn ang="0">
                    <a:pos x="999" y="300"/>
                  </a:cxn>
                  <a:cxn ang="0">
                    <a:pos x="1023" y="342"/>
                  </a:cxn>
                  <a:cxn ang="0">
                    <a:pos x="1041" y="383"/>
                  </a:cxn>
                  <a:cxn ang="0">
                    <a:pos x="1053" y="425"/>
                  </a:cxn>
                  <a:cxn ang="0">
                    <a:pos x="1053" y="425"/>
                  </a:cxn>
                </a:cxnLst>
                <a:rect l="0" t="0" r="r" b="b"/>
                <a:pathLst>
                  <a:path w="1078" h="425">
                    <a:moveTo>
                      <a:pt x="1053" y="425"/>
                    </a:moveTo>
                    <a:lnTo>
                      <a:pt x="1078" y="419"/>
                    </a:lnTo>
                    <a:lnTo>
                      <a:pt x="1066" y="377"/>
                    </a:lnTo>
                    <a:lnTo>
                      <a:pt x="1047" y="336"/>
                    </a:lnTo>
                    <a:lnTo>
                      <a:pt x="986" y="252"/>
                    </a:lnTo>
                    <a:lnTo>
                      <a:pt x="907" y="180"/>
                    </a:lnTo>
                    <a:lnTo>
                      <a:pt x="810" y="120"/>
                    </a:lnTo>
                    <a:lnTo>
                      <a:pt x="694" y="72"/>
                    </a:lnTo>
                    <a:lnTo>
                      <a:pt x="560" y="30"/>
                    </a:lnTo>
                    <a:lnTo>
                      <a:pt x="420" y="6"/>
                    </a:lnTo>
                    <a:lnTo>
                      <a:pt x="268" y="0"/>
                    </a:lnTo>
                    <a:lnTo>
                      <a:pt x="134" y="6"/>
                    </a:lnTo>
                    <a:lnTo>
                      <a:pt x="0" y="24"/>
                    </a:lnTo>
                    <a:lnTo>
                      <a:pt x="12" y="36"/>
                    </a:lnTo>
                    <a:lnTo>
                      <a:pt x="134" y="18"/>
                    </a:lnTo>
                    <a:lnTo>
                      <a:pt x="268" y="12"/>
                    </a:lnTo>
                    <a:lnTo>
                      <a:pt x="420" y="18"/>
                    </a:lnTo>
                    <a:lnTo>
                      <a:pt x="554" y="42"/>
                    </a:lnTo>
                    <a:lnTo>
                      <a:pt x="682" y="84"/>
                    </a:lnTo>
                    <a:lnTo>
                      <a:pt x="798" y="132"/>
                    </a:lnTo>
                    <a:lnTo>
                      <a:pt x="895" y="192"/>
                    </a:lnTo>
                    <a:lnTo>
                      <a:pt x="968" y="264"/>
                    </a:lnTo>
                    <a:lnTo>
                      <a:pt x="999" y="300"/>
                    </a:lnTo>
                    <a:lnTo>
                      <a:pt x="1023" y="342"/>
                    </a:lnTo>
                    <a:lnTo>
                      <a:pt x="1041" y="383"/>
                    </a:lnTo>
                    <a:lnTo>
                      <a:pt x="1053" y="425"/>
                    </a:lnTo>
                    <a:lnTo>
                      <a:pt x="1053" y="42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55" name="Freeform 33"/>
              <p:cNvSpPr>
                <a:spLocks/>
              </p:cNvSpPr>
              <p:nvPr/>
            </p:nvSpPr>
            <p:spPr bwMode="hidden">
              <a:xfrm>
                <a:off x="3304" y="4081"/>
                <a:ext cx="98" cy="234"/>
              </a:xfrm>
              <a:custGeom>
                <a:avLst/>
                <a:gdLst/>
                <a:ahLst/>
                <a:cxnLst>
                  <a:cxn ang="0">
                    <a:pos x="0" y="234"/>
                  </a:cxn>
                  <a:cxn ang="0">
                    <a:pos x="25" y="234"/>
                  </a:cxn>
                  <a:cxn ang="0">
                    <a:pos x="55" y="186"/>
                  </a:cxn>
                  <a:cxn ang="0">
                    <a:pos x="80" y="138"/>
                  </a:cxn>
                  <a:cxn ang="0">
                    <a:pos x="92" y="90"/>
                  </a:cxn>
                  <a:cxn ang="0">
                    <a:pos x="98" y="36"/>
                  </a:cxn>
                  <a:cxn ang="0">
                    <a:pos x="98" y="0"/>
                  </a:cxn>
                  <a:cxn ang="0">
                    <a:pos x="74" y="0"/>
                  </a:cxn>
                  <a:cxn ang="0">
                    <a:pos x="74" y="36"/>
                  </a:cxn>
                  <a:cxn ang="0">
                    <a:pos x="67" y="90"/>
                  </a:cxn>
                  <a:cxn ang="0">
                    <a:pos x="55" y="138"/>
                  </a:cxn>
                  <a:cxn ang="0">
                    <a:pos x="31" y="186"/>
                  </a:cxn>
                  <a:cxn ang="0">
                    <a:pos x="0" y="234"/>
                  </a:cxn>
                  <a:cxn ang="0">
                    <a:pos x="0" y="234"/>
                  </a:cxn>
                </a:cxnLst>
                <a:rect l="0" t="0" r="r" b="b"/>
                <a:pathLst>
                  <a:path w="98" h="234">
                    <a:moveTo>
                      <a:pt x="0" y="234"/>
                    </a:moveTo>
                    <a:lnTo>
                      <a:pt x="25" y="234"/>
                    </a:lnTo>
                    <a:lnTo>
                      <a:pt x="55" y="186"/>
                    </a:lnTo>
                    <a:lnTo>
                      <a:pt x="80" y="138"/>
                    </a:lnTo>
                    <a:lnTo>
                      <a:pt x="92" y="90"/>
                    </a:lnTo>
                    <a:lnTo>
                      <a:pt x="98" y="36"/>
                    </a:lnTo>
                    <a:lnTo>
                      <a:pt x="98" y="0"/>
                    </a:lnTo>
                    <a:lnTo>
                      <a:pt x="74" y="0"/>
                    </a:lnTo>
                    <a:lnTo>
                      <a:pt x="74" y="36"/>
                    </a:lnTo>
                    <a:lnTo>
                      <a:pt x="67" y="90"/>
                    </a:lnTo>
                    <a:lnTo>
                      <a:pt x="55" y="138"/>
                    </a:lnTo>
                    <a:lnTo>
                      <a:pt x="31" y="186"/>
                    </a:lnTo>
                    <a:lnTo>
                      <a:pt x="0" y="234"/>
                    </a:lnTo>
                    <a:lnTo>
                      <a:pt x="0" y="234"/>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56" name="Freeform 34"/>
              <p:cNvSpPr>
                <a:spLocks/>
              </p:cNvSpPr>
              <p:nvPr/>
            </p:nvSpPr>
            <p:spPr bwMode="hidden">
              <a:xfrm>
                <a:off x="1776" y="3673"/>
                <a:ext cx="481" cy="641"/>
              </a:xfrm>
              <a:custGeom>
                <a:avLst/>
                <a:gdLst/>
                <a:ahLst/>
                <a:cxnLst>
                  <a:cxn ang="0">
                    <a:pos x="18" y="443"/>
                  </a:cxn>
                  <a:cxn ang="0">
                    <a:pos x="24" y="371"/>
                  </a:cxn>
                  <a:cxn ang="0">
                    <a:pos x="55" y="305"/>
                  </a:cxn>
                  <a:cxn ang="0">
                    <a:pos x="91" y="246"/>
                  </a:cxn>
                  <a:cxn ang="0">
                    <a:pos x="146" y="186"/>
                  </a:cxn>
                  <a:cxn ang="0">
                    <a:pos x="213" y="132"/>
                  </a:cxn>
                  <a:cxn ang="0">
                    <a:pos x="292" y="84"/>
                  </a:cxn>
                  <a:cxn ang="0">
                    <a:pos x="384" y="48"/>
                  </a:cxn>
                  <a:cxn ang="0">
                    <a:pos x="481" y="12"/>
                  </a:cxn>
                  <a:cxn ang="0">
                    <a:pos x="457" y="0"/>
                  </a:cxn>
                  <a:cxn ang="0">
                    <a:pos x="359" y="36"/>
                  </a:cxn>
                  <a:cxn ang="0">
                    <a:pos x="274" y="78"/>
                  </a:cxn>
                  <a:cxn ang="0">
                    <a:pos x="195" y="126"/>
                  </a:cxn>
                  <a:cxn ang="0">
                    <a:pos x="128" y="180"/>
                  </a:cxn>
                  <a:cxn ang="0">
                    <a:pos x="73" y="240"/>
                  </a:cxn>
                  <a:cxn ang="0">
                    <a:pos x="37" y="305"/>
                  </a:cxn>
                  <a:cxn ang="0">
                    <a:pos x="6" y="371"/>
                  </a:cxn>
                  <a:cxn ang="0">
                    <a:pos x="0" y="443"/>
                  </a:cxn>
                  <a:cxn ang="0">
                    <a:pos x="6" y="497"/>
                  </a:cxn>
                  <a:cxn ang="0">
                    <a:pos x="18" y="545"/>
                  </a:cxn>
                  <a:cxn ang="0">
                    <a:pos x="43" y="593"/>
                  </a:cxn>
                  <a:cxn ang="0">
                    <a:pos x="73" y="641"/>
                  </a:cxn>
                  <a:cxn ang="0">
                    <a:pos x="97" y="641"/>
                  </a:cxn>
                  <a:cxn ang="0">
                    <a:pos x="67" y="593"/>
                  </a:cxn>
                  <a:cxn ang="0">
                    <a:pos x="43" y="545"/>
                  </a:cxn>
                  <a:cxn ang="0">
                    <a:pos x="24" y="497"/>
                  </a:cxn>
                  <a:cxn ang="0">
                    <a:pos x="18" y="443"/>
                  </a:cxn>
                  <a:cxn ang="0">
                    <a:pos x="18" y="443"/>
                  </a:cxn>
                </a:cxnLst>
                <a:rect l="0" t="0" r="r" b="b"/>
                <a:pathLst>
                  <a:path w="481" h="641">
                    <a:moveTo>
                      <a:pt x="18" y="443"/>
                    </a:moveTo>
                    <a:lnTo>
                      <a:pt x="24" y="371"/>
                    </a:lnTo>
                    <a:lnTo>
                      <a:pt x="55" y="305"/>
                    </a:lnTo>
                    <a:lnTo>
                      <a:pt x="91" y="246"/>
                    </a:lnTo>
                    <a:lnTo>
                      <a:pt x="146" y="186"/>
                    </a:lnTo>
                    <a:lnTo>
                      <a:pt x="213" y="132"/>
                    </a:lnTo>
                    <a:lnTo>
                      <a:pt x="292" y="84"/>
                    </a:lnTo>
                    <a:lnTo>
                      <a:pt x="384" y="48"/>
                    </a:lnTo>
                    <a:lnTo>
                      <a:pt x="481" y="12"/>
                    </a:lnTo>
                    <a:lnTo>
                      <a:pt x="457" y="0"/>
                    </a:lnTo>
                    <a:lnTo>
                      <a:pt x="359" y="36"/>
                    </a:lnTo>
                    <a:lnTo>
                      <a:pt x="274" y="78"/>
                    </a:lnTo>
                    <a:lnTo>
                      <a:pt x="195" y="126"/>
                    </a:lnTo>
                    <a:lnTo>
                      <a:pt x="128" y="180"/>
                    </a:lnTo>
                    <a:lnTo>
                      <a:pt x="73" y="240"/>
                    </a:lnTo>
                    <a:lnTo>
                      <a:pt x="37" y="305"/>
                    </a:lnTo>
                    <a:lnTo>
                      <a:pt x="6" y="371"/>
                    </a:lnTo>
                    <a:lnTo>
                      <a:pt x="0" y="443"/>
                    </a:lnTo>
                    <a:lnTo>
                      <a:pt x="6" y="497"/>
                    </a:lnTo>
                    <a:lnTo>
                      <a:pt x="18" y="545"/>
                    </a:lnTo>
                    <a:lnTo>
                      <a:pt x="43" y="593"/>
                    </a:lnTo>
                    <a:lnTo>
                      <a:pt x="73" y="641"/>
                    </a:lnTo>
                    <a:lnTo>
                      <a:pt x="97" y="641"/>
                    </a:lnTo>
                    <a:lnTo>
                      <a:pt x="67" y="593"/>
                    </a:lnTo>
                    <a:lnTo>
                      <a:pt x="43" y="545"/>
                    </a:lnTo>
                    <a:lnTo>
                      <a:pt x="24" y="497"/>
                    </a:lnTo>
                    <a:lnTo>
                      <a:pt x="18" y="443"/>
                    </a:lnTo>
                    <a:lnTo>
                      <a:pt x="18" y="443"/>
                    </a:lnTo>
                    <a:close/>
                  </a:path>
                </a:pathLst>
              </a:custGeom>
              <a:solidFill>
                <a:schemeClr val="accent2"/>
              </a:solidFill>
              <a:ln w="9525">
                <a:noFill/>
                <a:round/>
                <a:headEnd/>
                <a:tailEnd/>
              </a:ln>
            </p:spPr>
            <p:txBody>
              <a:bodyPr/>
              <a:lstStyle/>
              <a:p>
                <a:pPr>
                  <a:defRPr/>
                </a:pPr>
                <a:endParaRPr lang="en-US"/>
              </a:p>
            </p:txBody>
          </p:sp>
        </p:grpSp>
        <p:grpSp>
          <p:nvGrpSpPr>
            <p:cNvPr id="8" name="Group 35"/>
            <p:cNvGrpSpPr>
              <a:grpSpLocks/>
            </p:cNvGrpSpPr>
            <p:nvPr userDrawn="1"/>
          </p:nvGrpSpPr>
          <p:grpSpPr bwMode="auto">
            <a:xfrm>
              <a:off x="4128" y="3360"/>
              <a:ext cx="1351" cy="821"/>
              <a:chOff x="4128" y="3360"/>
              <a:chExt cx="1351" cy="821"/>
            </a:xfrm>
          </p:grpSpPr>
          <p:sp>
            <p:nvSpPr>
              <p:cNvPr id="22" name="Freeform 36"/>
              <p:cNvSpPr>
                <a:spLocks noEditPoints="1"/>
              </p:cNvSpPr>
              <p:nvPr/>
            </p:nvSpPr>
            <p:spPr bwMode="hidden">
              <a:xfrm>
                <a:off x="4200" y="3405"/>
                <a:ext cx="1201" cy="731"/>
              </a:xfrm>
              <a:custGeom>
                <a:avLst/>
                <a:gdLst/>
                <a:ahLst/>
                <a:cxnLst>
                  <a:cxn ang="0">
                    <a:pos x="484" y="6"/>
                  </a:cxn>
                  <a:cxn ang="0">
                    <a:pos x="263" y="60"/>
                  </a:cxn>
                  <a:cxn ang="0">
                    <a:pos x="101" y="162"/>
                  </a:cxn>
                  <a:cxn ang="0">
                    <a:pos x="12" y="294"/>
                  </a:cxn>
                  <a:cxn ang="0">
                    <a:pos x="0" y="366"/>
                  </a:cxn>
                  <a:cxn ang="0">
                    <a:pos x="12" y="437"/>
                  </a:cxn>
                  <a:cxn ang="0">
                    <a:pos x="101" y="569"/>
                  </a:cxn>
                  <a:cxn ang="0">
                    <a:pos x="263" y="671"/>
                  </a:cxn>
                  <a:cxn ang="0">
                    <a:pos x="484" y="725"/>
                  </a:cxn>
                  <a:cxn ang="0">
                    <a:pos x="723" y="725"/>
                  </a:cxn>
                  <a:cxn ang="0">
                    <a:pos x="938" y="671"/>
                  </a:cxn>
                  <a:cxn ang="0">
                    <a:pos x="1100" y="569"/>
                  </a:cxn>
                  <a:cxn ang="0">
                    <a:pos x="1189" y="437"/>
                  </a:cxn>
                  <a:cxn ang="0">
                    <a:pos x="1201" y="366"/>
                  </a:cxn>
                  <a:cxn ang="0">
                    <a:pos x="1189" y="294"/>
                  </a:cxn>
                  <a:cxn ang="0">
                    <a:pos x="1100" y="162"/>
                  </a:cxn>
                  <a:cxn ang="0">
                    <a:pos x="938" y="60"/>
                  </a:cxn>
                  <a:cxn ang="0">
                    <a:pos x="723" y="6"/>
                  </a:cxn>
                  <a:cxn ang="0">
                    <a:pos x="604" y="0"/>
                  </a:cxn>
                  <a:cxn ang="0">
                    <a:pos x="490" y="701"/>
                  </a:cxn>
                  <a:cxn ang="0">
                    <a:pos x="287" y="647"/>
                  </a:cxn>
                  <a:cxn ang="0">
                    <a:pos x="131" y="557"/>
                  </a:cxn>
                  <a:cxn ang="0">
                    <a:pos x="48" y="437"/>
                  </a:cxn>
                  <a:cxn ang="0">
                    <a:pos x="36" y="366"/>
                  </a:cxn>
                  <a:cxn ang="0">
                    <a:pos x="48" y="300"/>
                  </a:cxn>
                  <a:cxn ang="0">
                    <a:pos x="131" y="174"/>
                  </a:cxn>
                  <a:cxn ang="0">
                    <a:pos x="287" y="84"/>
                  </a:cxn>
                  <a:cxn ang="0">
                    <a:pos x="490" y="30"/>
                  </a:cxn>
                  <a:cxn ang="0">
                    <a:pos x="717" y="30"/>
                  </a:cxn>
                  <a:cxn ang="0">
                    <a:pos x="920" y="84"/>
                  </a:cxn>
                  <a:cxn ang="0">
                    <a:pos x="1070" y="174"/>
                  </a:cxn>
                  <a:cxn ang="0">
                    <a:pos x="1153" y="300"/>
                  </a:cxn>
                  <a:cxn ang="0">
                    <a:pos x="1153" y="437"/>
                  </a:cxn>
                  <a:cxn ang="0">
                    <a:pos x="1070" y="557"/>
                  </a:cxn>
                  <a:cxn ang="0">
                    <a:pos x="920" y="647"/>
                  </a:cxn>
                  <a:cxn ang="0">
                    <a:pos x="717" y="701"/>
                  </a:cxn>
                  <a:cxn ang="0">
                    <a:pos x="604" y="707"/>
                  </a:cxn>
                </a:cxnLst>
                <a:rect l="0" t="0" r="r" b="b"/>
                <a:pathLst>
                  <a:path w="1201" h="731">
                    <a:moveTo>
                      <a:pt x="604" y="0"/>
                    </a:moveTo>
                    <a:lnTo>
                      <a:pt x="484" y="6"/>
                    </a:lnTo>
                    <a:lnTo>
                      <a:pt x="370" y="30"/>
                    </a:lnTo>
                    <a:lnTo>
                      <a:pt x="263" y="60"/>
                    </a:lnTo>
                    <a:lnTo>
                      <a:pt x="179" y="108"/>
                    </a:lnTo>
                    <a:lnTo>
                      <a:pt x="101" y="162"/>
                    </a:lnTo>
                    <a:lnTo>
                      <a:pt x="48" y="222"/>
                    </a:lnTo>
                    <a:lnTo>
                      <a:pt x="12" y="294"/>
                    </a:lnTo>
                    <a:lnTo>
                      <a:pt x="6" y="330"/>
                    </a:lnTo>
                    <a:lnTo>
                      <a:pt x="0" y="366"/>
                    </a:lnTo>
                    <a:lnTo>
                      <a:pt x="6" y="401"/>
                    </a:lnTo>
                    <a:lnTo>
                      <a:pt x="12" y="437"/>
                    </a:lnTo>
                    <a:lnTo>
                      <a:pt x="48" y="509"/>
                    </a:lnTo>
                    <a:lnTo>
                      <a:pt x="101" y="569"/>
                    </a:lnTo>
                    <a:lnTo>
                      <a:pt x="179" y="623"/>
                    </a:lnTo>
                    <a:lnTo>
                      <a:pt x="263" y="671"/>
                    </a:lnTo>
                    <a:lnTo>
                      <a:pt x="370" y="701"/>
                    </a:lnTo>
                    <a:lnTo>
                      <a:pt x="484" y="725"/>
                    </a:lnTo>
                    <a:lnTo>
                      <a:pt x="604" y="731"/>
                    </a:lnTo>
                    <a:lnTo>
                      <a:pt x="723" y="725"/>
                    </a:lnTo>
                    <a:lnTo>
                      <a:pt x="837" y="701"/>
                    </a:lnTo>
                    <a:lnTo>
                      <a:pt x="938" y="671"/>
                    </a:lnTo>
                    <a:lnTo>
                      <a:pt x="1028" y="623"/>
                    </a:lnTo>
                    <a:lnTo>
                      <a:pt x="1100" y="569"/>
                    </a:lnTo>
                    <a:lnTo>
                      <a:pt x="1153" y="509"/>
                    </a:lnTo>
                    <a:lnTo>
                      <a:pt x="1189" y="437"/>
                    </a:lnTo>
                    <a:lnTo>
                      <a:pt x="1201" y="401"/>
                    </a:lnTo>
                    <a:lnTo>
                      <a:pt x="1201" y="366"/>
                    </a:lnTo>
                    <a:lnTo>
                      <a:pt x="1201" y="330"/>
                    </a:lnTo>
                    <a:lnTo>
                      <a:pt x="1189" y="294"/>
                    </a:lnTo>
                    <a:lnTo>
                      <a:pt x="1153" y="222"/>
                    </a:lnTo>
                    <a:lnTo>
                      <a:pt x="1100" y="162"/>
                    </a:lnTo>
                    <a:lnTo>
                      <a:pt x="1028" y="108"/>
                    </a:lnTo>
                    <a:lnTo>
                      <a:pt x="938" y="60"/>
                    </a:lnTo>
                    <a:lnTo>
                      <a:pt x="837" y="30"/>
                    </a:lnTo>
                    <a:lnTo>
                      <a:pt x="723" y="6"/>
                    </a:lnTo>
                    <a:lnTo>
                      <a:pt x="604" y="0"/>
                    </a:lnTo>
                    <a:lnTo>
                      <a:pt x="604" y="0"/>
                    </a:lnTo>
                    <a:close/>
                    <a:moveTo>
                      <a:pt x="604" y="707"/>
                    </a:moveTo>
                    <a:lnTo>
                      <a:pt x="490" y="701"/>
                    </a:lnTo>
                    <a:lnTo>
                      <a:pt x="382" y="683"/>
                    </a:lnTo>
                    <a:lnTo>
                      <a:pt x="287" y="647"/>
                    </a:lnTo>
                    <a:lnTo>
                      <a:pt x="203" y="611"/>
                    </a:lnTo>
                    <a:lnTo>
                      <a:pt x="131" y="557"/>
                    </a:lnTo>
                    <a:lnTo>
                      <a:pt x="83" y="497"/>
                    </a:lnTo>
                    <a:lnTo>
                      <a:pt x="48" y="437"/>
                    </a:lnTo>
                    <a:lnTo>
                      <a:pt x="42" y="401"/>
                    </a:lnTo>
                    <a:lnTo>
                      <a:pt x="36" y="366"/>
                    </a:lnTo>
                    <a:lnTo>
                      <a:pt x="42" y="330"/>
                    </a:lnTo>
                    <a:lnTo>
                      <a:pt x="48" y="300"/>
                    </a:lnTo>
                    <a:lnTo>
                      <a:pt x="83" y="234"/>
                    </a:lnTo>
                    <a:lnTo>
                      <a:pt x="131" y="174"/>
                    </a:lnTo>
                    <a:lnTo>
                      <a:pt x="203" y="126"/>
                    </a:lnTo>
                    <a:lnTo>
                      <a:pt x="287" y="84"/>
                    </a:lnTo>
                    <a:lnTo>
                      <a:pt x="382" y="54"/>
                    </a:lnTo>
                    <a:lnTo>
                      <a:pt x="490" y="30"/>
                    </a:lnTo>
                    <a:lnTo>
                      <a:pt x="604" y="24"/>
                    </a:lnTo>
                    <a:lnTo>
                      <a:pt x="717" y="30"/>
                    </a:lnTo>
                    <a:lnTo>
                      <a:pt x="825" y="54"/>
                    </a:lnTo>
                    <a:lnTo>
                      <a:pt x="920" y="84"/>
                    </a:lnTo>
                    <a:lnTo>
                      <a:pt x="1004" y="126"/>
                    </a:lnTo>
                    <a:lnTo>
                      <a:pt x="1070" y="174"/>
                    </a:lnTo>
                    <a:lnTo>
                      <a:pt x="1124" y="234"/>
                    </a:lnTo>
                    <a:lnTo>
                      <a:pt x="1153" y="300"/>
                    </a:lnTo>
                    <a:lnTo>
                      <a:pt x="1165" y="366"/>
                    </a:lnTo>
                    <a:lnTo>
                      <a:pt x="1153" y="437"/>
                    </a:lnTo>
                    <a:lnTo>
                      <a:pt x="1124" y="497"/>
                    </a:lnTo>
                    <a:lnTo>
                      <a:pt x="1070" y="557"/>
                    </a:lnTo>
                    <a:lnTo>
                      <a:pt x="1004" y="611"/>
                    </a:lnTo>
                    <a:lnTo>
                      <a:pt x="920" y="647"/>
                    </a:lnTo>
                    <a:lnTo>
                      <a:pt x="825" y="683"/>
                    </a:lnTo>
                    <a:lnTo>
                      <a:pt x="717" y="701"/>
                    </a:lnTo>
                    <a:lnTo>
                      <a:pt x="604" y="707"/>
                    </a:lnTo>
                    <a:lnTo>
                      <a:pt x="604" y="707"/>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23" name="Freeform 37"/>
              <p:cNvSpPr>
                <a:spLocks/>
              </p:cNvSpPr>
              <p:nvPr/>
            </p:nvSpPr>
            <p:spPr bwMode="hidden">
              <a:xfrm>
                <a:off x="4128" y="3366"/>
                <a:ext cx="544" cy="737"/>
              </a:xfrm>
              <a:custGeom>
                <a:avLst/>
                <a:gdLst/>
                <a:ahLst/>
                <a:cxnLst>
                  <a:cxn ang="0">
                    <a:pos x="24" y="402"/>
                  </a:cxn>
                  <a:cxn ang="0">
                    <a:pos x="36" y="330"/>
                  </a:cxn>
                  <a:cxn ang="0">
                    <a:pos x="66" y="264"/>
                  </a:cxn>
                  <a:cxn ang="0">
                    <a:pos x="108" y="204"/>
                  </a:cxn>
                  <a:cxn ang="0">
                    <a:pos x="173" y="150"/>
                  </a:cxn>
                  <a:cxn ang="0">
                    <a:pos x="251" y="102"/>
                  </a:cxn>
                  <a:cxn ang="0">
                    <a:pos x="335" y="60"/>
                  </a:cxn>
                  <a:cxn ang="0">
                    <a:pos x="436" y="30"/>
                  </a:cxn>
                  <a:cxn ang="0">
                    <a:pos x="544" y="12"/>
                  </a:cxn>
                  <a:cxn ang="0">
                    <a:pos x="544" y="0"/>
                  </a:cxn>
                  <a:cxn ang="0">
                    <a:pos x="430" y="18"/>
                  </a:cxn>
                  <a:cxn ang="0">
                    <a:pos x="329" y="48"/>
                  </a:cxn>
                  <a:cxn ang="0">
                    <a:pos x="233" y="90"/>
                  </a:cxn>
                  <a:cxn ang="0">
                    <a:pos x="155" y="138"/>
                  </a:cxn>
                  <a:cxn ang="0">
                    <a:pos x="90" y="198"/>
                  </a:cxn>
                  <a:cxn ang="0">
                    <a:pos x="42" y="258"/>
                  </a:cxn>
                  <a:cxn ang="0">
                    <a:pos x="12" y="330"/>
                  </a:cxn>
                  <a:cxn ang="0">
                    <a:pos x="0" y="402"/>
                  </a:cxn>
                  <a:cxn ang="0">
                    <a:pos x="6" y="455"/>
                  </a:cxn>
                  <a:cxn ang="0">
                    <a:pos x="18" y="503"/>
                  </a:cxn>
                  <a:cxn ang="0">
                    <a:pos x="42" y="545"/>
                  </a:cxn>
                  <a:cxn ang="0">
                    <a:pos x="78" y="593"/>
                  </a:cxn>
                  <a:cxn ang="0">
                    <a:pos x="114" y="635"/>
                  </a:cxn>
                  <a:cxn ang="0">
                    <a:pos x="161" y="671"/>
                  </a:cxn>
                  <a:cxn ang="0">
                    <a:pos x="221" y="707"/>
                  </a:cxn>
                  <a:cxn ang="0">
                    <a:pos x="281" y="737"/>
                  </a:cxn>
                  <a:cxn ang="0">
                    <a:pos x="323" y="737"/>
                  </a:cxn>
                  <a:cxn ang="0">
                    <a:pos x="257" y="707"/>
                  </a:cxn>
                  <a:cxn ang="0">
                    <a:pos x="203" y="671"/>
                  </a:cxn>
                  <a:cxn ang="0">
                    <a:pos x="149" y="635"/>
                  </a:cxn>
                  <a:cxn ang="0">
                    <a:pos x="108" y="593"/>
                  </a:cxn>
                  <a:cxn ang="0">
                    <a:pos x="72" y="551"/>
                  </a:cxn>
                  <a:cxn ang="0">
                    <a:pos x="48" y="503"/>
                  </a:cxn>
                  <a:cxn ang="0">
                    <a:pos x="30" y="455"/>
                  </a:cxn>
                  <a:cxn ang="0">
                    <a:pos x="24" y="402"/>
                  </a:cxn>
                  <a:cxn ang="0">
                    <a:pos x="24" y="402"/>
                  </a:cxn>
                </a:cxnLst>
                <a:rect l="0" t="0" r="r" b="b"/>
                <a:pathLst>
                  <a:path w="544" h="737">
                    <a:moveTo>
                      <a:pt x="24" y="402"/>
                    </a:moveTo>
                    <a:lnTo>
                      <a:pt x="36" y="330"/>
                    </a:lnTo>
                    <a:lnTo>
                      <a:pt x="66" y="264"/>
                    </a:lnTo>
                    <a:lnTo>
                      <a:pt x="108" y="204"/>
                    </a:lnTo>
                    <a:lnTo>
                      <a:pt x="173" y="150"/>
                    </a:lnTo>
                    <a:lnTo>
                      <a:pt x="251" y="102"/>
                    </a:lnTo>
                    <a:lnTo>
                      <a:pt x="335" y="60"/>
                    </a:lnTo>
                    <a:lnTo>
                      <a:pt x="436" y="30"/>
                    </a:lnTo>
                    <a:lnTo>
                      <a:pt x="544" y="12"/>
                    </a:lnTo>
                    <a:lnTo>
                      <a:pt x="544" y="0"/>
                    </a:lnTo>
                    <a:lnTo>
                      <a:pt x="430" y="18"/>
                    </a:lnTo>
                    <a:lnTo>
                      <a:pt x="329" y="48"/>
                    </a:lnTo>
                    <a:lnTo>
                      <a:pt x="233" y="90"/>
                    </a:lnTo>
                    <a:lnTo>
                      <a:pt x="155" y="138"/>
                    </a:lnTo>
                    <a:lnTo>
                      <a:pt x="90" y="198"/>
                    </a:lnTo>
                    <a:lnTo>
                      <a:pt x="42" y="258"/>
                    </a:lnTo>
                    <a:lnTo>
                      <a:pt x="12" y="330"/>
                    </a:lnTo>
                    <a:lnTo>
                      <a:pt x="0" y="402"/>
                    </a:lnTo>
                    <a:lnTo>
                      <a:pt x="6" y="455"/>
                    </a:lnTo>
                    <a:lnTo>
                      <a:pt x="18" y="503"/>
                    </a:lnTo>
                    <a:lnTo>
                      <a:pt x="42" y="545"/>
                    </a:lnTo>
                    <a:lnTo>
                      <a:pt x="78" y="593"/>
                    </a:lnTo>
                    <a:lnTo>
                      <a:pt x="114" y="635"/>
                    </a:lnTo>
                    <a:lnTo>
                      <a:pt x="161" y="671"/>
                    </a:lnTo>
                    <a:lnTo>
                      <a:pt x="221" y="707"/>
                    </a:lnTo>
                    <a:lnTo>
                      <a:pt x="281" y="737"/>
                    </a:lnTo>
                    <a:lnTo>
                      <a:pt x="323" y="737"/>
                    </a:lnTo>
                    <a:lnTo>
                      <a:pt x="257" y="707"/>
                    </a:lnTo>
                    <a:lnTo>
                      <a:pt x="203" y="671"/>
                    </a:lnTo>
                    <a:lnTo>
                      <a:pt x="149" y="635"/>
                    </a:lnTo>
                    <a:lnTo>
                      <a:pt x="108" y="593"/>
                    </a:lnTo>
                    <a:lnTo>
                      <a:pt x="72" y="551"/>
                    </a:lnTo>
                    <a:lnTo>
                      <a:pt x="48" y="503"/>
                    </a:lnTo>
                    <a:lnTo>
                      <a:pt x="30" y="455"/>
                    </a:lnTo>
                    <a:lnTo>
                      <a:pt x="24" y="402"/>
                    </a:lnTo>
                    <a:lnTo>
                      <a:pt x="24" y="402"/>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24" name="Freeform 38"/>
              <p:cNvSpPr>
                <a:spLocks/>
              </p:cNvSpPr>
              <p:nvPr/>
            </p:nvSpPr>
            <p:spPr bwMode="hidden">
              <a:xfrm>
                <a:off x="4792" y="3360"/>
                <a:ext cx="609" cy="252"/>
              </a:xfrm>
              <a:custGeom>
                <a:avLst/>
                <a:gdLst/>
                <a:ahLst/>
                <a:cxnLst>
                  <a:cxn ang="0">
                    <a:pos x="12" y="12"/>
                  </a:cxn>
                  <a:cxn ang="0">
                    <a:pos x="113" y="18"/>
                  </a:cxn>
                  <a:cxn ang="0">
                    <a:pos x="203" y="30"/>
                  </a:cxn>
                  <a:cxn ang="0">
                    <a:pos x="292" y="48"/>
                  </a:cxn>
                  <a:cxn ang="0">
                    <a:pos x="376" y="78"/>
                  </a:cxn>
                  <a:cxn ang="0">
                    <a:pos x="448" y="114"/>
                  </a:cxn>
                  <a:cxn ang="0">
                    <a:pos x="514" y="156"/>
                  </a:cxn>
                  <a:cxn ang="0">
                    <a:pos x="567" y="198"/>
                  </a:cxn>
                  <a:cxn ang="0">
                    <a:pos x="609" y="252"/>
                  </a:cxn>
                  <a:cxn ang="0">
                    <a:pos x="609" y="216"/>
                  </a:cxn>
                  <a:cxn ang="0">
                    <a:pos x="561" y="168"/>
                  </a:cxn>
                  <a:cxn ang="0">
                    <a:pos x="502" y="126"/>
                  </a:cxn>
                  <a:cxn ang="0">
                    <a:pos x="436" y="90"/>
                  </a:cxn>
                  <a:cxn ang="0">
                    <a:pos x="364" y="60"/>
                  </a:cxn>
                  <a:cxn ang="0">
                    <a:pos x="286" y="36"/>
                  </a:cxn>
                  <a:cxn ang="0">
                    <a:pos x="197" y="18"/>
                  </a:cxn>
                  <a:cxn ang="0">
                    <a:pos x="107" y="6"/>
                  </a:cxn>
                  <a:cxn ang="0">
                    <a:pos x="12" y="0"/>
                  </a:cxn>
                  <a:cxn ang="0">
                    <a:pos x="6" y="0"/>
                  </a:cxn>
                  <a:cxn ang="0">
                    <a:pos x="0" y="0"/>
                  </a:cxn>
                  <a:cxn ang="0">
                    <a:pos x="0" y="12"/>
                  </a:cxn>
                  <a:cxn ang="0">
                    <a:pos x="6" y="12"/>
                  </a:cxn>
                  <a:cxn ang="0">
                    <a:pos x="12" y="12"/>
                  </a:cxn>
                  <a:cxn ang="0">
                    <a:pos x="12" y="12"/>
                  </a:cxn>
                </a:cxnLst>
                <a:rect l="0" t="0" r="r" b="b"/>
                <a:pathLst>
                  <a:path w="609" h="252">
                    <a:moveTo>
                      <a:pt x="12" y="12"/>
                    </a:moveTo>
                    <a:lnTo>
                      <a:pt x="113" y="18"/>
                    </a:lnTo>
                    <a:lnTo>
                      <a:pt x="203" y="30"/>
                    </a:lnTo>
                    <a:lnTo>
                      <a:pt x="292" y="48"/>
                    </a:lnTo>
                    <a:lnTo>
                      <a:pt x="376" y="78"/>
                    </a:lnTo>
                    <a:lnTo>
                      <a:pt x="448" y="114"/>
                    </a:lnTo>
                    <a:lnTo>
                      <a:pt x="514" y="156"/>
                    </a:lnTo>
                    <a:lnTo>
                      <a:pt x="567" y="198"/>
                    </a:lnTo>
                    <a:lnTo>
                      <a:pt x="609" y="252"/>
                    </a:lnTo>
                    <a:lnTo>
                      <a:pt x="609" y="216"/>
                    </a:lnTo>
                    <a:lnTo>
                      <a:pt x="561" y="168"/>
                    </a:lnTo>
                    <a:lnTo>
                      <a:pt x="502" y="126"/>
                    </a:lnTo>
                    <a:lnTo>
                      <a:pt x="436" y="90"/>
                    </a:lnTo>
                    <a:lnTo>
                      <a:pt x="364" y="60"/>
                    </a:lnTo>
                    <a:lnTo>
                      <a:pt x="286" y="36"/>
                    </a:lnTo>
                    <a:lnTo>
                      <a:pt x="197" y="18"/>
                    </a:lnTo>
                    <a:lnTo>
                      <a:pt x="107" y="6"/>
                    </a:lnTo>
                    <a:lnTo>
                      <a:pt x="12" y="0"/>
                    </a:lnTo>
                    <a:lnTo>
                      <a:pt x="6" y="0"/>
                    </a:lnTo>
                    <a:lnTo>
                      <a:pt x="0" y="0"/>
                    </a:lnTo>
                    <a:lnTo>
                      <a:pt x="0" y="12"/>
                    </a:lnTo>
                    <a:lnTo>
                      <a:pt x="6" y="12"/>
                    </a:lnTo>
                    <a:lnTo>
                      <a:pt x="12" y="12"/>
                    </a:lnTo>
                    <a:lnTo>
                      <a:pt x="12" y="12"/>
                    </a:lnTo>
                    <a:close/>
                  </a:path>
                </a:pathLst>
              </a:custGeom>
              <a:gradFill rotWithShape="0">
                <a:gsLst>
                  <a:gs pos="0">
                    <a:schemeClr val="accent2">
                      <a:gamma/>
                      <a:tint val="94118"/>
                      <a:invGamma/>
                    </a:schemeClr>
                  </a:gs>
                  <a:gs pos="100000">
                    <a:schemeClr val="accent2"/>
                  </a:gs>
                </a:gsLst>
                <a:lin ang="5400000" scaled="1"/>
              </a:gradFill>
              <a:ln w="9525">
                <a:noFill/>
                <a:round/>
                <a:headEnd/>
                <a:tailEnd/>
              </a:ln>
            </p:spPr>
            <p:txBody>
              <a:bodyPr/>
              <a:lstStyle/>
              <a:p>
                <a:pPr>
                  <a:defRPr/>
                </a:pPr>
                <a:endParaRPr lang="en-US"/>
              </a:p>
            </p:txBody>
          </p:sp>
          <p:sp>
            <p:nvSpPr>
              <p:cNvPr id="25" name="Freeform 39"/>
              <p:cNvSpPr>
                <a:spLocks/>
              </p:cNvSpPr>
              <p:nvPr/>
            </p:nvSpPr>
            <p:spPr bwMode="hidden">
              <a:xfrm>
                <a:off x="5246" y="4007"/>
                <a:ext cx="72" cy="58"/>
              </a:xfrm>
              <a:custGeom>
                <a:avLst/>
                <a:gdLst/>
                <a:ahLst/>
                <a:cxnLst>
                  <a:cxn ang="0">
                    <a:pos x="72" y="0"/>
                  </a:cxn>
                  <a:cxn ang="0">
                    <a:pos x="36" y="30"/>
                  </a:cxn>
                  <a:cxn ang="0">
                    <a:pos x="0" y="54"/>
                  </a:cxn>
                  <a:cxn ang="0">
                    <a:pos x="36" y="54"/>
                  </a:cxn>
                  <a:cxn ang="0">
                    <a:pos x="54" y="42"/>
                  </a:cxn>
                  <a:cxn ang="0">
                    <a:pos x="72" y="24"/>
                  </a:cxn>
                  <a:cxn ang="0">
                    <a:pos x="72" y="24"/>
                  </a:cxn>
                  <a:cxn ang="0">
                    <a:pos x="72" y="0"/>
                  </a:cxn>
                  <a:cxn ang="0">
                    <a:pos x="72" y="0"/>
                  </a:cxn>
                </a:cxnLst>
                <a:rect l="0" t="0" r="r" b="b"/>
                <a:pathLst>
                  <a:path w="72" h="54">
                    <a:moveTo>
                      <a:pt x="72" y="0"/>
                    </a:moveTo>
                    <a:lnTo>
                      <a:pt x="36" y="30"/>
                    </a:lnTo>
                    <a:lnTo>
                      <a:pt x="0" y="54"/>
                    </a:lnTo>
                    <a:lnTo>
                      <a:pt x="36" y="54"/>
                    </a:lnTo>
                    <a:lnTo>
                      <a:pt x="54" y="42"/>
                    </a:lnTo>
                    <a:lnTo>
                      <a:pt x="72" y="24"/>
                    </a:lnTo>
                    <a:lnTo>
                      <a:pt x="72" y="24"/>
                    </a:lnTo>
                    <a:lnTo>
                      <a:pt x="72" y="0"/>
                    </a:lnTo>
                    <a:lnTo>
                      <a:pt x="72" y="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26" name="Freeform 40"/>
              <p:cNvSpPr>
                <a:spLocks/>
              </p:cNvSpPr>
              <p:nvPr/>
            </p:nvSpPr>
            <p:spPr bwMode="hidden">
              <a:xfrm>
                <a:off x="4505" y="4073"/>
                <a:ext cx="706" cy="108"/>
              </a:xfrm>
              <a:custGeom>
                <a:avLst/>
                <a:gdLst/>
                <a:ahLst/>
                <a:cxnLst>
                  <a:cxn ang="0">
                    <a:pos x="299" y="90"/>
                  </a:cxn>
                  <a:cxn ang="0">
                    <a:pos x="221" y="90"/>
                  </a:cxn>
                  <a:cxn ang="0">
                    <a:pos x="143" y="78"/>
                  </a:cxn>
                  <a:cxn ang="0">
                    <a:pos x="0" y="48"/>
                  </a:cxn>
                  <a:cxn ang="0">
                    <a:pos x="0" y="66"/>
                  </a:cxn>
                  <a:cxn ang="0">
                    <a:pos x="143" y="96"/>
                  </a:cxn>
                  <a:cxn ang="0">
                    <a:pos x="221" y="108"/>
                  </a:cxn>
                  <a:cxn ang="0">
                    <a:pos x="299" y="108"/>
                  </a:cxn>
                  <a:cxn ang="0">
                    <a:pos x="412" y="102"/>
                  </a:cxn>
                  <a:cxn ang="0">
                    <a:pos x="520" y="84"/>
                  </a:cxn>
                  <a:cxn ang="0">
                    <a:pos x="615" y="60"/>
                  </a:cxn>
                  <a:cxn ang="0">
                    <a:pos x="705" y="24"/>
                  </a:cxn>
                  <a:cxn ang="0">
                    <a:pos x="705" y="0"/>
                  </a:cxn>
                  <a:cxn ang="0">
                    <a:pos x="615" y="42"/>
                  </a:cxn>
                  <a:cxn ang="0">
                    <a:pos x="520" y="66"/>
                  </a:cxn>
                  <a:cxn ang="0">
                    <a:pos x="412" y="84"/>
                  </a:cxn>
                  <a:cxn ang="0">
                    <a:pos x="299" y="90"/>
                  </a:cxn>
                  <a:cxn ang="0">
                    <a:pos x="299" y="90"/>
                  </a:cxn>
                </a:cxnLst>
                <a:rect l="0" t="0" r="r" b="b"/>
                <a:pathLst>
                  <a:path w="705" h="108">
                    <a:moveTo>
                      <a:pt x="299" y="90"/>
                    </a:moveTo>
                    <a:lnTo>
                      <a:pt x="221" y="90"/>
                    </a:lnTo>
                    <a:lnTo>
                      <a:pt x="143" y="78"/>
                    </a:lnTo>
                    <a:lnTo>
                      <a:pt x="0" y="48"/>
                    </a:lnTo>
                    <a:lnTo>
                      <a:pt x="0" y="66"/>
                    </a:lnTo>
                    <a:lnTo>
                      <a:pt x="143" y="96"/>
                    </a:lnTo>
                    <a:lnTo>
                      <a:pt x="221" y="108"/>
                    </a:lnTo>
                    <a:lnTo>
                      <a:pt x="299" y="108"/>
                    </a:lnTo>
                    <a:lnTo>
                      <a:pt x="412" y="102"/>
                    </a:lnTo>
                    <a:lnTo>
                      <a:pt x="520" y="84"/>
                    </a:lnTo>
                    <a:lnTo>
                      <a:pt x="615" y="60"/>
                    </a:lnTo>
                    <a:lnTo>
                      <a:pt x="705" y="24"/>
                    </a:lnTo>
                    <a:lnTo>
                      <a:pt x="705" y="0"/>
                    </a:lnTo>
                    <a:lnTo>
                      <a:pt x="615" y="42"/>
                    </a:lnTo>
                    <a:lnTo>
                      <a:pt x="520" y="66"/>
                    </a:lnTo>
                    <a:lnTo>
                      <a:pt x="412" y="84"/>
                    </a:lnTo>
                    <a:lnTo>
                      <a:pt x="299" y="90"/>
                    </a:lnTo>
                    <a:lnTo>
                      <a:pt x="29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27" name="Freeform 41"/>
              <p:cNvSpPr>
                <a:spLocks/>
              </p:cNvSpPr>
              <p:nvPr/>
            </p:nvSpPr>
            <p:spPr bwMode="hidden">
              <a:xfrm>
                <a:off x="5336" y="3654"/>
                <a:ext cx="143" cy="341"/>
              </a:xfrm>
              <a:custGeom>
                <a:avLst/>
                <a:gdLst/>
                <a:ahLst/>
                <a:cxnLst>
                  <a:cxn ang="0">
                    <a:pos x="119" y="114"/>
                  </a:cxn>
                  <a:cxn ang="0">
                    <a:pos x="113" y="173"/>
                  </a:cxn>
                  <a:cxn ang="0">
                    <a:pos x="89" y="239"/>
                  </a:cxn>
                  <a:cxn ang="0">
                    <a:pos x="47" y="293"/>
                  </a:cxn>
                  <a:cxn ang="0">
                    <a:pos x="0" y="341"/>
                  </a:cxn>
                  <a:cxn ang="0">
                    <a:pos x="29" y="341"/>
                  </a:cxn>
                  <a:cxn ang="0">
                    <a:pos x="77" y="287"/>
                  </a:cxn>
                  <a:cxn ang="0">
                    <a:pos x="113" y="233"/>
                  </a:cxn>
                  <a:cxn ang="0">
                    <a:pos x="137" y="173"/>
                  </a:cxn>
                  <a:cxn ang="0">
                    <a:pos x="143" y="114"/>
                  </a:cxn>
                  <a:cxn ang="0">
                    <a:pos x="137" y="60"/>
                  </a:cxn>
                  <a:cxn ang="0">
                    <a:pos x="119" y="0"/>
                  </a:cxn>
                  <a:cxn ang="0">
                    <a:pos x="89" y="0"/>
                  </a:cxn>
                  <a:cxn ang="0">
                    <a:pos x="113" y="60"/>
                  </a:cxn>
                  <a:cxn ang="0">
                    <a:pos x="119" y="114"/>
                  </a:cxn>
                  <a:cxn ang="0">
                    <a:pos x="119" y="114"/>
                  </a:cxn>
                </a:cxnLst>
                <a:rect l="0" t="0" r="r" b="b"/>
                <a:pathLst>
                  <a:path w="143" h="341">
                    <a:moveTo>
                      <a:pt x="119" y="114"/>
                    </a:moveTo>
                    <a:lnTo>
                      <a:pt x="113" y="173"/>
                    </a:lnTo>
                    <a:lnTo>
                      <a:pt x="89" y="239"/>
                    </a:lnTo>
                    <a:lnTo>
                      <a:pt x="47" y="293"/>
                    </a:lnTo>
                    <a:lnTo>
                      <a:pt x="0" y="341"/>
                    </a:lnTo>
                    <a:lnTo>
                      <a:pt x="29" y="341"/>
                    </a:lnTo>
                    <a:lnTo>
                      <a:pt x="77" y="287"/>
                    </a:lnTo>
                    <a:lnTo>
                      <a:pt x="113" y="233"/>
                    </a:lnTo>
                    <a:lnTo>
                      <a:pt x="137" y="173"/>
                    </a:lnTo>
                    <a:lnTo>
                      <a:pt x="143" y="114"/>
                    </a:lnTo>
                    <a:lnTo>
                      <a:pt x="137" y="60"/>
                    </a:lnTo>
                    <a:lnTo>
                      <a:pt x="119" y="0"/>
                    </a:lnTo>
                    <a:lnTo>
                      <a:pt x="89" y="0"/>
                    </a:lnTo>
                    <a:lnTo>
                      <a:pt x="113" y="60"/>
                    </a:lnTo>
                    <a:lnTo>
                      <a:pt x="119" y="114"/>
                    </a:lnTo>
                    <a:lnTo>
                      <a:pt x="119" y="114"/>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28" name="Freeform 42"/>
              <p:cNvSpPr>
                <a:spLocks/>
              </p:cNvSpPr>
              <p:nvPr/>
            </p:nvSpPr>
            <p:spPr bwMode="hidden">
              <a:xfrm>
                <a:off x="5061" y="3624"/>
                <a:ext cx="83" cy="91"/>
              </a:xfrm>
              <a:custGeom>
                <a:avLst/>
                <a:gdLst/>
                <a:ahLst/>
                <a:cxnLst>
                  <a:cxn ang="0">
                    <a:pos x="59" y="90"/>
                  </a:cxn>
                  <a:cxn ang="0">
                    <a:pos x="83" y="84"/>
                  </a:cxn>
                  <a:cxn ang="0">
                    <a:pos x="71" y="60"/>
                  </a:cxn>
                  <a:cxn ang="0">
                    <a:pos x="53" y="42"/>
                  </a:cxn>
                  <a:cxn ang="0">
                    <a:pos x="6" y="0"/>
                  </a:cxn>
                  <a:cxn ang="0">
                    <a:pos x="0" y="18"/>
                  </a:cxn>
                  <a:cxn ang="0">
                    <a:pos x="35" y="48"/>
                  </a:cxn>
                  <a:cxn ang="0">
                    <a:pos x="59" y="90"/>
                  </a:cxn>
                  <a:cxn ang="0">
                    <a:pos x="59" y="90"/>
                  </a:cxn>
                </a:cxnLst>
                <a:rect l="0" t="0" r="r" b="b"/>
                <a:pathLst>
                  <a:path w="83" h="90">
                    <a:moveTo>
                      <a:pt x="59" y="90"/>
                    </a:moveTo>
                    <a:lnTo>
                      <a:pt x="83" y="84"/>
                    </a:lnTo>
                    <a:lnTo>
                      <a:pt x="71" y="60"/>
                    </a:lnTo>
                    <a:lnTo>
                      <a:pt x="53" y="42"/>
                    </a:lnTo>
                    <a:lnTo>
                      <a:pt x="6" y="0"/>
                    </a:lnTo>
                    <a:lnTo>
                      <a:pt x="0" y="18"/>
                    </a:lnTo>
                    <a:lnTo>
                      <a:pt x="35" y="48"/>
                    </a:lnTo>
                    <a:lnTo>
                      <a:pt x="59" y="90"/>
                    </a:lnTo>
                    <a:lnTo>
                      <a:pt x="5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29" name="Freeform 43"/>
              <p:cNvSpPr>
                <a:spLocks/>
              </p:cNvSpPr>
              <p:nvPr/>
            </p:nvSpPr>
            <p:spPr bwMode="hidden">
              <a:xfrm>
                <a:off x="4445" y="3553"/>
                <a:ext cx="716" cy="431"/>
              </a:xfrm>
              <a:custGeom>
                <a:avLst/>
                <a:gdLst/>
                <a:ahLst/>
                <a:cxnLst>
                  <a:cxn ang="0">
                    <a:pos x="693" y="216"/>
                  </a:cxn>
                  <a:cxn ang="0">
                    <a:pos x="687" y="257"/>
                  </a:cxn>
                  <a:cxn ang="0">
                    <a:pos x="669" y="293"/>
                  </a:cxn>
                  <a:cxn ang="0">
                    <a:pos x="633" y="329"/>
                  </a:cxn>
                  <a:cxn ang="0">
                    <a:pos x="598" y="359"/>
                  </a:cxn>
                  <a:cxn ang="0">
                    <a:pos x="544" y="383"/>
                  </a:cxn>
                  <a:cxn ang="0">
                    <a:pos x="490" y="401"/>
                  </a:cxn>
                  <a:cxn ang="0">
                    <a:pos x="424" y="413"/>
                  </a:cxn>
                  <a:cxn ang="0">
                    <a:pos x="359" y="419"/>
                  </a:cxn>
                  <a:cxn ang="0">
                    <a:pos x="293" y="413"/>
                  </a:cxn>
                  <a:cxn ang="0">
                    <a:pos x="227" y="401"/>
                  </a:cxn>
                  <a:cxn ang="0">
                    <a:pos x="173" y="383"/>
                  </a:cxn>
                  <a:cxn ang="0">
                    <a:pos x="119" y="359"/>
                  </a:cxn>
                  <a:cxn ang="0">
                    <a:pos x="84" y="329"/>
                  </a:cxn>
                  <a:cxn ang="0">
                    <a:pos x="48" y="293"/>
                  </a:cxn>
                  <a:cxn ang="0">
                    <a:pos x="30" y="257"/>
                  </a:cxn>
                  <a:cxn ang="0">
                    <a:pos x="24" y="216"/>
                  </a:cxn>
                  <a:cxn ang="0">
                    <a:pos x="30" y="174"/>
                  </a:cxn>
                  <a:cxn ang="0">
                    <a:pos x="48" y="138"/>
                  </a:cxn>
                  <a:cxn ang="0">
                    <a:pos x="84" y="102"/>
                  </a:cxn>
                  <a:cxn ang="0">
                    <a:pos x="119" y="72"/>
                  </a:cxn>
                  <a:cxn ang="0">
                    <a:pos x="173" y="48"/>
                  </a:cxn>
                  <a:cxn ang="0">
                    <a:pos x="227" y="30"/>
                  </a:cxn>
                  <a:cxn ang="0">
                    <a:pos x="293" y="18"/>
                  </a:cxn>
                  <a:cxn ang="0">
                    <a:pos x="359" y="12"/>
                  </a:cxn>
                  <a:cxn ang="0">
                    <a:pos x="418" y="18"/>
                  </a:cxn>
                  <a:cxn ang="0">
                    <a:pos x="478" y="30"/>
                  </a:cxn>
                  <a:cxn ang="0">
                    <a:pos x="532" y="48"/>
                  </a:cxn>
                  <a:cxn ang="0">
                    <a:pos x="580" y="66"/>
                  </a:cxn>
                  <a:cxn ang="0">
                    <a:pos x="586" y="48"/>
                  </a:cxn>
                  <a:cxn ang="0">
                    <a:pos x="478" y="12"/>
                  </a:cxn>
                  <a:cxn ang="0">
                    <a:pos x="418" y="6"/>
                  </a:cxn>
                  <a:cxn ang="0">
                    <a:pos x="359" y="0"/>
                  </a:cxn>
                  <a:cxn ang="0">
                    <a:pos x="287" y="6"/>
                  </a:cxn>
                  <a:cxn ang="0">
                    <a:pos x="221" y="18"/>
                  </a:cxn>
                  <a:cxn ang="0">
                    <a:pos x="161" y="36"/>
                  </a:cxn>
                  <a:cxn ang="0">
                    <a:pos x="107" y="66"/>
                  </a:cxn>
                  <a:cxn ang="0">
                    <a:pos x="60" y="96"/>
                  </a:cxn>
                  <a:cxn ang="0">
                    <a:pos x="30" y="132"/>
                  </a:cxn>
                  <a:cxn ang="0">
                    <a:pos x="6" y="174"/>
                  </a:cxn>
                  <a:cxn ang="0">
                    <a:pos x="0" y="216"/>
                  </a:cxn>
                  <a:cxn ang="0">
                    <a:pos x="6" y="257"/>
                  </a:cxn>
                  <a:cxn ang="0">
                    <a:pos x="30" y="299"/>
                  </a:cxn>
                  <a:cxn ang="0">
                    <a:pos x="60" y="335"/>
                  </a:cxn>
                  <a:cxn ang="0">
                    <a:pos x="107" y="371"/>
                  </a:cxn>
                  <a:cxn ang="0">
                    <a:pos x="161" y="395"/>
                  </a:cxn>
                  <a:cxn ang="0">
                    <a:pos x="221" y="413"/>
                  </a:cxn>
                  <a:cxn ang="0">
                    <a:pos x="287" y="425"/>
                  </a:cxn>
                  <a:cxn ang="0">
                    <a:pos x="359" y="431"/>
                  </a:cxn>
                  <a:cxn ang="0">
                    <a:pos x="430" y="425"/>
                  </a:cxn>
                  <a:cxn ang="0">
                    <a:pos x="496" y="413"/>
                  </a:cxn>
                  <a:cxn ang="0">
                    <a:pos x="562" y="395"/>
                  </a:cxn>
                  <a:cxn ang="0">
                    <a:pos x="610" y="371"/>
                  </a:cxn>
                  <a:cxn ang="0">
                    <a:pos x="657" y="335"/>
                  </a:cxn>
                  <a:cxn ang="0">
                    <a:pos x="687" y="299"/>
                  </a:cxn>
                  <a:cxn ang="0">
                    <a:pos x="711" y="257"/>
                  </a:cxn>
                  <a:cxn ang="0">
                    <a:pos x="717" y="216"/>
                  </a:cxn>
                  <a:cxn ang="0">
                    <a:pos x="717" y="204"/>
                  </a:cxn>
                  <a:cxn ang="0">
                    <a:pos x="711" y="192"/>
                  </a:cxn>
                  <a:cxn ang="0">
                    <a:pos x="687" y="198"/>
                  </a:cxn>
                  <a:cxn ang="0">
                    <a:pos x="693" y="210"/>
                  </a:cxn>
                  <a:cxn ang="0">
                    <a:pos x="693" y="216"/>
                  </a:cxn>
                  <a:cxn ang="0">
                    <a:pos x="693" y="216"/>
                  </a:cxn>
                </a:cxnLst>
                <a:rect l="0" t="0" r="r" b="b"/>
                <a:pathLst>
                  <a:path w="717" h="431">
                    <a:moveTo>
                      <a:pt x="693" y="216"/>
                    </a:moveTo>
                    <a:lnTo>
                      <a:pt x="687" y="257"/>
                    </a:lnTo>
                    <a:lnTo>
                      <a:pt x="669" y="293"/>
                    </a:lnTo>
                    <a:lnTo>
                      <a:pt x="633" y="329"/>
                    </a:lnTo>
                    <a:lnTo>
                      <a:pt x="598" y="359"/>
                    </a:lnTo>
                    <a:lnTo>
                      <a:pt x="544" y="383"/>
                    </a:lnTo>
                    <a:lnTo>
                      <a:pt x="490" y="401"/>
                    </a:lnTo>
                    <a:lnTo>
                      <a:pt x="424" y="413"/>
                    </a:lnTo>
                    <a:lnTo>
                      <a:pt x="359" y="419"/>
                    </a:lnTo>
                    <a:lnTo>
                      <a:pt x="293" y="413"/>
                    </a:lnTo>
                    <a:lnTo>
                      <a:pt x="227" y="401"/>
                    </a:lnTo>
                    <a:lnTo>
                      <a:pt x="173" y="383"/>
                    </a:lnTo>
                    <a:lnTo>
                      <a:pt x="119" y="359"/>
                    </a:lnTo>
                    <a:lnTo>
                      <a:pt x="84" y="329"/>
                    </a:lnTo>
                    <a:lnTo>
                      <a:pt x="48" y="293"/>
                    </a:lnTo>
                    <a:lnTo>
                      <a:pt x="30" y="257"/>
                    </a:lnTo>
                    <a:lnTo>
                      <a:pt x="24" y="216"/>
                    </a:lnTo>
                    <a:lnTo>
                      <a:pt x="30" y="174"/>
                    </a:lnTo>
                    <a:lnTo>
                      <a:pt x="48" y="138"/>
                    </a:lnTo>
                    <a:lnTo>
                      <a:pt x="84" y="102"/>
                    </a:lnTo>
                    <a:lnTo>
                      <a:pt x="119" y="72"/>
                    </a:lnTo>
                    <a:lnTo>
                      <a:pt x="173" y="48"/>
                    </a:lnTo>
                    <a:lnTo>
                      <a:pt x="227" y="30"/>
                    </a:lnTo>
                    <a:lnTo>
                      <a:pt x="293" y="18"/>
                    </a:lnTo>
                    <a:lnTo>
                      <a:pt x="359" y="12"/>
                    </a:lnTo>
                    <a:lnTo>
                      <a:pt x="418" y="18"/>
                    </a:lnTo>
                    <a:lnTo>
                      <a:pt x="478" y="30"/>
                    </a:lnTo>
                    <a:lnTo>
                      <a:pt x="532" y="48"/>
                    </a:lnTo>
                    <a:lnTo>
                      <a:pt x="580" y="66"/>
                    </a:lnTo>
                    <a:lnTo>
                      <a:pt x="586" y="48"/>
                    </a:lnTo>
                    <a:lnTo>
                      <a:pt x="478" y="12"/>
                    </a:lnTo>
                    <a:lnTo>
                      <a:pt x="418" y="6"/>
                    </a:lnTo>
                    <a:lnTo>
                      <a:pt x="359" y="0"/>
                    </a:lnTo>
                    <a:lnTo>
                      <a:pt x="287" y="6"/>
                    </a:lnTo>
                    <a:lnTo>
                      <a:pt x="221" y="18"/>
                    </a:lnTo>
                    <a:lnTo>
                      <a:pt x="161" y="36"/>
                    </a:lnTo>
                    <a:lnTo>
                      <a:pt x="107" y="66"/>
                    </a:lnTo>
                    <a:lnTo>
                      <a:pt x="60" y="96"/>
                    </a:lnTo>
                    <a:lnTo>
                      <a:pt x="30" y="132"/>
                    </a:lnTo>
                    <a:lnTo>
                      <a:pt x="6" y="174"/>
                    </a:lnTo>
                    <a:lnTo>
                      <a:pt x="0" y="216"/>
                    </a:lnTo>
                    <a:lnTo>
                      <a:pt x="6" y="257"/>
                    </a:lnTo>
                    <a:lnTo>
                      <a:pt x="30" y="299"/>
                    </a:lnTo>
                    <a:lnTo>
                      <a:pt x="60" y="335"/>
                    </a:lnTo>
                    <a:lnTo>
                      <a:pt x="107" y="371"/>
                    </a:lnTo>
                    <a:lnTo>
                      <a:pt x="161" y="395"/>
                    </a:lnTo>
                    <a:lnTo>
                      <a:pt x="221" y="413"/>
                    </a:lnTo>
                    <a:lnTo>
                      <a:pt x="287" y="425"/>
                    </a:lnTo>
                    <a:lnTo>
                      <a:pt x="359" y="431"/>
                    </a:lnTo>
                    <a:lnTo>
                      <a:pt x="430" y="425"/>
                    </a:lnTo>
                    <a:lnTo>
                      <a:pt x="496" y="413"/>
                    </a:lnTo>
                    <a:lnTo>
                      <a:pt x="562" y="395"/>
                    </a:lnTo>
                    <a:lnTo>
                      <a:pt x="610" y="371"/>
                    </a:lnTo>
                    <a:lnTo>
                      <a:pt x="657" y="335"/>
                    </a:lnTo>
                    <a:lnTo>
                      <a:pt x="687" y="299"/>
                    </a:lnTo>
                    <a:lnTo>
                      <a:pt x="711" y="257"/>
                    </a:lnTo>
                    <a:lnTo>
                      <a:pt x="717" y="216"/>
                    </a:lnTo>
                    <a:lnTo>
                      <a:pt x="717" y="204"/>
                    </a:lnTo>
                    <a:lnTo>
                      <a:pt x="711" y="192"/>
                    </a:lnTo>
                    <a:lnTo>
                      <a:pt x="687" y="198"/>
                    </a:lnTo>
                    <a:lnTo>
                      <a:pt x="693" y="210"/>
                    </a:lnTo>
                    <a:lnTo>
                      <a:pt x="693" y="216"/>
                    </a:lnTo>
                    <a:lnTo>
                      <a:pt x="693" y="216"/>
                    </a:lnTo>
                    <a:close/>
                  </a:path>
                </a:pathLst>
              </a:custGeom>
              <a:solidFill>
                <a:schemeClr val="accent2"/>
              </a:solidFill>
              <a:ln w="9525">
                <a:noFill/>
                <a:round/>
                <a:headEnd/>
                <a:tailEnd/>
              </a:ln>
            </p:spPr>
            <p:txBody>
              <a:bodyPr/>
              <a:lstStyle/>
              <a:p>
                <a:pPr>
                  <a:defRPr/>
                </a:pPr>
                <a:endParaRPr lang="en-US"/>
              </a:p>
            </p:txBody>
          </p:sp>
          <p:sp>
            <p:nvSpPr>
              <p:cNvPr id="30" name="Freeform 44"/>
              <p:cNvSpPr>
                <a:spLocks/>
              </p:cNvSpPr>
              <p:nvPr/>
            </p:nvSpPr>
            <p:spPr bwMode="hidden">
              <a:xfrm>
                <a:off x="4349" y="3510"/>
                <a:ext cx="909" cy="536"/>
              </a:xfrm>
              <a:custGeom>
                <a:avLst/>
                <a:gdLst/>
                <a:ahLst/>
                <a:cxnLst>
                  <a:cxn ang="0">
                    <a:pos x="616" y="0"/>
                  </a:cxn>
                  <a:cxn ang="0">
                    <a:pos x="616" y="18"/>
                  </a:cxn>
                  <a:cxn ang="0">
                    <a:pos x="724" y="60"/>
                  </a:cxn>
                  <a:cxn ang="0">
                    <a:pos x="765" y="84"/>
                  </a:cxn>
                  <a:cxn ang="0">
                    <a:pos x="807" y="114"/>
                  </a:cxn>
                  <a:cxn ang="0">
                    <a:pos x="837" y="144"/>
                  </a:cxn>
                  <a:cxn ang="0">
                    <a:pos x="861" y="180"/>
                  </a:cxn>
                  <a:cxn ang="0">
                    <a:pos x="873" y="216"/>
                  </a:cxn>
                  <a:cxn ang="0">
                    <a:pos x="879" y="258"/>
                  </a:cxn>
                  <a:cxn ang="0">
                    <a:pos x="873" y="311"/>
                  </a:cxn>
                  <a:cxn ang="0">
                    <a:pos x="843" y="359"/>
                  </a:cxn>
                  <a:cxn ang="0">
                    <a:pos x="807" y="401"/>
                  </a:cxn>
                  <a:cxn ang="0">
                    <a:pos x="753" y="443"/>
                  </a:cxn>
                  <a:cxn ang="0">
                    <a:pos x="694" y="473"/>
                  </a:cxn>
                  <a:cxn ang="0">
                    <a:pos x="622" y="497"/>
                  </a:cxn>
                  <a:cxn ang="0">
                    <a:pos x="538" y="509"/>
                  </a:cxn>
                  <a:cxn ang="0">
                    <a:pos x="455" y="515"/>
                  </a:cxn>
                  <a:cxn ang="0">
                    <a:pos x="371" y="509"/>
                  </a:cxn>
                  <a:cxn ang="0">
                    <a:pos x="287" y="497"/>
                  </a:cxn>
                  <a:cxn ang="0">
                    <a:pos x="215" y="473"/>
                  </a:cxn>
                  <a:cxn ang="0">
                    <a:pos x="156" y="443"/>
                  </a:cxn>
                  <a:cxn ang="0">
                    <a:pos x="102" y="401"/>
                  </a:cxn>
                  <a:cxn ang="0">
                    <a:pos x="66" y="359"/>
                  </a:cxn>
                  <a:cxn ang="0">
                    <a:pos x="36" y="311"/>
                  </a:cxn>
                  <a:cxn ang="0">
                    <a:pos x="30" y="258"/>
                  </a:cxn>
                  <a:cxn ang="0">
                    <a:pos x="36" y="222"/>
                  </a:cxn>
                  <a:cxn ang="0">
                    <a:pos x="48" y="186"/>
                  </a:cxn>
                  <a:cxn ang="0">
                    <a:pos x="66" y="156"/>
                  </a:cxn>
                  <a:cxn ang="0">
                    <a:pos x="90" y="126"/>
                  </a:cxn>
                  <a:cxn ang="0">
                    <a:pos x="66" y="114"/>
                  </a:cxn>
                  <a:cxn ang="0">
                    <a:pos x="36" y="144"/>
                  </a:cxn>
                  <a:cxn ang="0">
                    <a:pos x="18" y="180"/>
                  </a:cxn>
                  <a:cxn ang="0">
                    <a:pos x="6" y="216"/>
                  </a:cxn>
                  <a:cxn ang="0">
                    <a:pos x="0" y="258"/>
                  </a:cxn>
                  <a:cxn ang="0">
                    <a:pos x="12" y="311"/>
                  </a:cxn>
                  <a:cxn ang="0">
                    <a:pos x="36" y="365"/>
                  </a:cxn>
                  <a:cxn ang="0">
                    <a:pos x="78" y="413"/>
                  </a:cxn>
                  <a:cxn ang="0">
                    <a:pos x="132" y="449"/>
                  </a:cxn>
                  <a:cxn ang="0">
                    <a:pos x="203" y="485"/>
                  </a:cxn>
                  <a:cxn ang="0">
                    <a:pos x="275" y="509"/>
                  </a:cxn>
                  <a:cxn ang="0">
                    <a:pos x="365" y="527"/>
                  </a:cxn>
                  <a:cxn ang="0">
                    <a:pos x="455" y="533"/>
                  </a:cxn>
                  <a:cxn ang="0">
                    <a:pos x="544" y="527"/>
                  </a:cxn>
                  <a:cxn ang="0">
                    <a:pos x="634" y="509"/>
                  </a:cxn>
                  <a:cxn ang="0">
                    <a:pos x="712" y="485"/>
                  </a:cxn>
                  <a:cxn ang="0">
                    <a:pos x="777" y="449"/>
                  </a:cxn>
                  <a:cxn ang="0">
                    <a:pos x="831" y="413"/>
                  </a:cxn>
                  <a:cxn ang="0">
                    <a:pos x="873" y="365"/>
                  </a:cxn>
                  <a:cxn ang="0">
                    <a:pos x="897" y="311"/>
                  </a:cxn>
                  <a:cxn ang="0">
                    <a:pos x="909" y="258"/>
                  </a:cxn>
                  <a:cxn ang="0">
                    <a:pos x="903" y="216"/>
                  </a:cxn>
                  <a:cxn ang="0">
                    <a:pos x="885" y="174"/>
                  </a:cxn>
                  <a:cxn ang="0">
                    <a:pos x="861" y="132"/>
                  </a:cxn>
                  <a:cxn ang="0">
                    <a:pos x="825" y="102"/>
                  </a:cxn>
                  <a:cxn ang="0">
                    <a:pos x="783" y="66"/>
                  </a:cxn>
                  <a:cxn ang="0">
                    <a:pos x="735" y="42"/>
                  </a:cxn>
                  <a:cxn ang="0">
                    <a:pos x="616" y="0"/>
                  </a:cxn>
                  <a:cxn ang="0">
                    <a:pos x="616" y="0"/>
                  </a:cxn>
                </a:cxnLst>
                <a:rect l="0" t="0" r="r" b="b"/>
                <a:pathLst>
                  <a:path w="909" h="533">
                    <a:moveTo>
                      <a:pt x="616" y="0"/>
                    </a:moveTo>
                    <a:lnTo>
                      <a:pt x="616" y="18"/>
                    </a:lnTo>
                    <a:lnTo>
                      <a:pt x="724" y="60"/>
                    </a:lnTo>
                    <a:lnTo>
                      <a:pt x="765" y="84"/>
                    </a:lnTo>
                    <a:lnTo>
                      <a:pt x="807" y="114"/>
                    </a:lnTo>
                    <a:lnTo>
                      <a:pt x="837" y="144"/>
                    </a:lnTo>
                    <a:lnTo>
                      <a:pt x="861" y="180"/>
                    </a:lnTo>
                    <a:lnTo>
                      <a:pt x="873" y="216"/>
                    </a:lnTo>
                    <a:lnTo>
                      <a:pt x="879" y="258"/>
                    </a:lnTo>
                    <a:lnTo>
                      <a:pt x="873" y="311"/>
                    </a:lnTo>
                    <a:lnTo>
                      <a:pt x="843" y="359"/>
                    </a:lnTo>
                    <a:lnTo>
                      <a:pt x="807" y="401"/>
                    </a:lnTo>
                    <a:lnTo>
                      <a:pt x="753" y="443"/>
                    </a:lnTo>
                    <a:lnTo>
                      <a:pt x="694" y="473"/>
                    </a:lnTo>
                    <a:lnTo>
                      <a:pt x="622" y="497"/>
                    </a:lnTo>
                    <a:lnTo>
                      <a:pt x="538" y="509"/>
                    </a:lnTo>
                    <a:lnTo>
                      <a:pt x="455" y="515"/>
                    </a:lnTo>
                    <a:lnTo>
                      <a:pt x="371" y="509"/>
                    </a:lnTo>
                    <a:lnTo>
                      <a:pt x="287" y="497"/>
                    </a:lnTo>
                    <a:lnTo>
                      <a:pt x="215" y="473"/>
                    </a:lnTo>
                    <a:lnTo>
                      <a:pt x="156" y="443"/>
                    </a:lnTo>
                    <a:lnTo>
                      <a:pt x="102" y="401"/>
                    </a:lnTo>
                    <a:lnTo>
                      <a:pt x="66" y="359"/>
                    </a:lnTo>
                    <a:lnTo>
                      <a:pt x="36" y="311"/>
                    </a:lnTo>
                    <a:lnTo>
                      <a:pt x="30" y="258"/>
                    </a:lnTo>
                    <a:lnTo>
                      <a:pt x="36" y="222"/>
                    </a:lnTo>
                    <a:lnTo>
                      <a:pt x="48" y="186"/>
                    </a:lnTo>
                    <a:lnTo>
                      <a:pt x="66" y="156"/>
                    </a:lnTo>
                    <a:lnTo>
                      <a:pt x="90" y="126"/>
                    </a:lnTo>
                    <a:lnTo>
                      <a:pt x="66" y="114"/>
                    </a:lnTo>
                    <a:lnTo>
                      <a:pt x="36" y="144"/>
                    </a:lnTo>
                    <a:lnTo>
                      <a:pt x="18" y="180"/>
                    </a:lnTo>
                    <a:lnTo>
                      <a:pt x="6" y="216"/>
                    </a:lnTo>
                    <a:lnTo>
                      <a:pt x="0" y="258"/>
                    </a:lnTo>
                    <a:lnTo>
                      <a:pt x="12" y="311"/>
                    </a:lnTo>
                    <a:lnTo>
                      <a:pt x="36" y="365"/>
                    </a:lnTo>
                    <a:lnTo>
                      <a:pt x="78" y="413"/>
                    </a:lnTo>
                    <a:lnTo>
                      <a:pt x="132" y="449"/>
                    </a:lnTo>
                    <a:lnTo>
                      <a:pt x="203" y="485"/>
                    </a:lnTo>
                    <a:lnTo>
                      <a:pt x="275" y="509"/>
                    </a:lnTo>
                    <a:lnTo>
                      <a:pt x="365" y="527"/>
                    </a:lnTo>
                    <a:lnTo>
                      <a:pt x="455" y="533"/>
                    </a:lnTo>
                    <a:lnTo>
                      <a:pt x="544" y="527"/>
                    </a:lnTo>
                    <a:lnTo>
                      <a:pt x="634" y="509"/>
                    </a:lnTo>
                    <a:lnTo>
                      <a:pt x="712" y="485"/>
                    </a:lnTo>
                    <a:lnTo>
                      <a:pt x="777" y="449"/>
                    </a:lnTo>
                    <a:lnTo>
                      <a:pt x="831" y="413"/>
                    </a:lnTo>
                    <a:lnTo>
                      <a:pt x="873" y="365"/>
                    </a:lnTo>
                    <a:lnTo>
                      <a:pt x="897" y="311"/>
                    </a:lnTo>
                    <a:lnTo>
                      <a:pt x="909" y="258"/>
                    </a:lnTo>
                    <a:lnTo>
                      <a:pt x="903" y="216"/>
                    </a:lnTo>
                    <a:lnTo>
                      <a:pt x="885" y="174"/>
                    </a:lnTo>
                    <a:lnTo>
                      <a:pt x="861" y="132"/>
                    </a:lnTo>
                    <a:lnTo>
                      <a:pt x="825" y="102"/>
                    </a:lnTo>
                    <a:lnTo>
                      <a:pt x="783" y="66"/>
                    </a:lnTo>
                    <a:lnTo>
                      <a:pt x="735" y="42"/>
                    </a:lnTo>
                    <a:lnTo>
                      <a:pt x="616" y="0"/>
                    </a:lnTo>
                    <a:lnTo>
                      <a:pt x="616" y="0"/>
                    </a:lnTo>
                    <a:close/>
                  </a:path>
                </a:pathLst>
              </a:custGeom>
              <a:gradFill rotWithShape="0">
                <a:gsLst>
                  <a:gs pos="0">
                    <a:schemeClr val="accent2">
                      <a:gamma/>
                      <a:tint val="96863"/>
                      <a:invGamma/>
                    </a:schemeClr>
                  </a:gs>
                  <a:gs pos="100000">
                    <a:schemeClr val="accent2"/>
                  </a:gs>
                </a:gsLst>
                <a:lin ang="0" scaled="1"/>
              </a:gradFill>
              <a:ln w="9525">
                <a:noFill/>
                <a:round/>
                <a:headEnd/>
                <a:tailEnd/>
              </a:ln>
            </p:spPr>
            <p:txBody>
              <a:bodyPr/>
              <a:lstStyle/>
              <a:p>
                <a:pPr>
                  <a:defRPr/>
                </a:pPr>
                <a:endParaRPr lang="en-US"/>
              </a:p>
            </p:txBody>
          </p:sp>
          <p:sp>
            <p:nvSpPr>
              <p:cNvPr id="31" name="Freeform 45"/>
              <p:cNvSpPr>
                <a:spLocks/>
              </p:cNvSpPr>
              <p:nvPr/>
            </p:nvSpPr>
            <p:spPr bwMode="hidden">
              <a:xfrm>
                <a:off x="4564" y="3492"/>
                <a:ext cx="365" cy="66"/>
              </a:xfrm>
              <a:custGeom>
                <a:avLst/>
                <a:gdLst/>
                <a:ahLst/>
                <a:cxnLst>
                  <a:cxn ang="0">
                    <a:pos x="240" y="18"/>
                  </a:cxn>
                  <a:cxn ang="0">
                    <a:pos x="299" y="24"/>
                  </a:cxn>
                  <a:cxn ang="0">
                    <a:pos x="359" y="30"/>
                  </a:cxn>
                  <a:cxn ang="0">
                    <a:pos x="365" y="12"/>
                  </a:cxn>
                  <a:cxn ang="0">
                    <a:pos x="305" y="6"/>
                  </a:cxn>
                  <a:cxn ang="0">
                    <a:pos x="240" y="0"/>
                  </a:cxn>
                  <a:cxn ang="0">
                    <a:pos x="174" y="6"/>
                  </a:cxn>
                  <a:cxn ang="0">
                    <a:pos x="114" y="12"/>
                  </a:cxn>
                  <a:cxn ang="0">
                    <a:pos x="0" y="42"/>
                  </a:cxn>
                  <a:cxn ang="0">
                    <a:pos x="0" y="66"/>
                  </a:cxn>
                  <a:cxn ang="0">
                    <a:pos x="54" y="48"/>
                  </a:cxn>
                  <a:cxn ang="0">
                    <a:pos x="114" y="30"/>
                  </a:cxn>
                  <a:cxn ang="0">
                    <a:pos x="174" y="24"/>
                  </a:cxn>
                  <a:cxn ang="0">
                    <a:pos x="240" y="18"/>
                  </a:cxn>
                  <a:cxn ang="0">
                    <a:pos x="240" y="18"/>
                  </a:cxn>
                </a:cxnLst>
                <a:rect l="0" t="0" r="r" b="b"/>
                <a:pathLst>
                  <a:path w="365" h="66">
                    <a:moveTo>
                      <a:pt x="240" y="18"/>
                    </a:moveTo>
                    <a:lnTo>
                      <a:pt x="299" y="24"/>
                    </a:lnTo>
                    <a:lnTo>
                      <a:pt x="359" y="30"/>
                    </a:lnTo>
                    <a:lnTo>
                      <a:pt x="365" y="12"/>
                    </a:lnTo>
                    <a:lnTo>
                      <a:pt x="305" y="6"/>
                    </a:lnTo>
                    <a:lnTo>
                      <a:pt x="240" y="0"/>
                    </a:lnTo>
                    <a:lnTo>
                      <a:pt x="174" y="6"/>
                    </a:lnTo>
                    <a:lnTo>
                      <a:pt x="114" y="12"/>
                    </a:lnTo>
                    <a:lnTo>
                      <a:pt x="0" y="42"/>
                    </a:lnTo>
                    <a:lnTo>
                      <a:pt x="0" y="66"/>
                    </a:lnTo>
                    <a:lnTo>
                      <a:pt x="54" y="48"/>
                    </a:lnTo>
                    <a:lnTo>
                      <a:pt x="114" y="30"/>
                    </a:lnTo>
                    <a:lnTo>
                      <a:pt x="174" y="24"/>
                    </a:lnTo>
                    <a:lnTo>
                      <a:pt x="240" y="18"/>
                    </a:lnTo>
                    <a:lnTo>
                      <a:pt x="240"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32" name="Freeform 46"/>
              <p:cNvSpPr>
                <a:spLocks/>
              </p:cNvSpPr>
              <p:nvPr/>
            </p:nvSpPr>
            <p:spPr bwMode="hidden">
              <a:xfrm>
                <a:off x="4463" y="3558"/>
                <a:ext cx="66" cy="48"/>
              </a:xfrm>
              <a:custGeom>
                <a:avLst/>
                <a:gdLst/>
                <a:ahLst/>
                <a:cxnLst>
                  <a:cxn ang="0">
                    <a:pos x="66" y="18"/>
                  </a:cxn>
                  <a:cxn ang="0">
                    <a:pos x="48" y="0"/>
                  </a:cxn>
                  <a:cxn ang="0">
                    <a:pos x="24" y="12"/>
                  </a:cxn>
                  <a:cxn ang="0">
                    <a:pos x="0" y="30"/>
                  </a:cxn>
                  <a:cxn ang="0">
                    <a:pos x="12" y="48"/>
                  </a:cxn>
                  <a:cxn ang="0">
                    <a:pos x="42" y="30"/>
                  </a:cxn>
                  <a:cxn ang="0">
                    <a:pos x="66" y="18"/>
                  </a:cxn>
                  <a:cxn ang="0">
                    <a:pos x="66" y="18"/>
                  </a:cxn>
                </a:cxnLst>
                <a:rect l="0" t="0" r="r" b="b"/>
                <a:pathLst>
                  <a:path w="66" h="48">
                    <a:moveTo>
                      <a:pt x="66" y="18"/>
                    </a:moveTo>
                    <a:lnTo>
                      <a:pt x="48" y="0"/>
                    </a:lnTo>
                    <a:lnTo>
                      <a:pt x="24" y="12"/>
                    </a:lnTo>
                    <a:lnTo>
                      <a:pt x="0" y="30"/>
                    </a:lnTo>
                    <a:lnTo>
                      <a:pt x="12" y="48"/>
                    </a:lnTo>
                    <a:lnTo>
                      <a:pt x="42" y="30"/>
                    </a:lnTo>
                    <a:lnTo>
                      <a:pt x="66" y="18"/>
                    </a:lnTo>
                    <a:lnTo>
                      <a:pt x="66"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33" name="Oval 47"/>
              <p:cNvSpPr>
                <a:spLocks noChangeArrowheads="1"/>
              </p:cNvSpPr>
              <p:nvPr/>
            </p:nvSpPr>
            <p:spPr bwMode="hidden">
              <a:xfrm>
                <a:off x="4546" y="3608"/>
                <a:ext cx="518" cy="321"/>
              </a:xfrm>
              <a:prstGeom prst="ellipse">
                <a:avLst/>
              </a:prstGeom>
              <a:gradFill rotWithShape="0">
                <a:gsLst>
                  <a:gs pos="0">
                    <a:schemeClr val="accent2">
                      <a:gamma/>
                      <a:shade val="94118"/>
                      <a:invGamma/>
                    </a:schemeClr>
                  </a:gs>
                  <a:gs pos="100000">
                    <a:schemeClr val="accent2"/>
                  </a:gs>
                </a:gsLst>
                <a:lin ang="0" scaled="1"/>
              </a:gradFill>
              <a:ln w="9525">
                <a:noFill/>
                <a:round/>
                <a:headEnd/>
                <a:tailEnd/>
              </a:ln>
              <a:effectLst/>
            </p:spPr>
            <p:txBody>
              <a:bodyPr/>
              <a:lstStyle/>
              <a:p>
                <a:pPr>
                  <a:defRPr/>
                </a:pPr>
                <a:endParaRPr lang="en-US"/>
              </a:p>
            </p:txBody>
          </p:sp>
          <p:sp>
            <p:nvSpPr>
              <p:cNvPr id="34" name="Oval 48"/>
              <p:cNvSpPr>
                <a:spLocks noChangeArrowheads="1"/>
              </p:cNvSpPr>
              <p:nvPr/>
            </p:nvSpPr>
            <p:spPr bwMode="hidden">
              <a:xfrm>
                <a:off x="4578" y="3630"/>
                <a:ext cx="446" cy="272"/>
              </a:xfrm>
              <a:prstGeom prst="ellipse">
                <a:avLst/>
              </a:prstGeom>
              <a:gradFill rotWithShape="0">
                <a:gsLst>
                  <a:gs pos="0">
                    <a:schemeClr val="accent2">
                      <a:gamma/>
                      <a:tint val="96863"/>
                      <a:invGamma/>
                    </a:schemeClr>
                  </a:gs>
                  <a:gs pos="100000">
                    <a:schemeClr val="accent2"/>
                  </a:gs>
                </a:gsLst>
                <a:lin ang="5400000" scaled="1"/>
              </a:gradFill>
              <a:ln w="9525">
                <a:noFill/>
                <a:round/>
                <a:headEnd/>
                <a:tailEnd/>
              </a:ln>
              <a:effectLst/>
            </p:spPr>
            <p:txBody>
              <a:bodyPr/>
              <a:lstStyle/>
              <a:p>
                <a:pPr>
                  <a:defRPr/>
                </a:pPr>
                <a:endParaRPr lang="en-US"/>
              </a:p>
            </p:txBody>
          </p:sp>
          <p:sp>
            <p:nvSpPr>
              <p:cNvPr id="35" name="Oval 49"/>
              <p:cNvSpPr>
                <a:spLocks noChangeArrowheads="1"/>
              </p:cNvSpPr>
              <p:nvPr/>
            </p:nvSpPr>
            <p:spPr bwMode="hidden">
              <a:xfrm>
                <a:off x="4610" y="3652"/>
                <a:ext cx="386" cy="233"/>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36" name="Oval 50"/>
              <p:cNvSpPr>
                <a:spLocks noChangeArrowheads="1"/>
              </p:cNvSpPr>
              <p:nvPr/>
            </p:nvSpPr>
            <p:spPr bwMode="hidden">
              <a:xfrm>
                <a:off x="4654" y="3678"/>
                <a:ext cx="298" cy="177"/>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sp>
            <p:nvSpPr>
              <p:cNvPr id="37" name="Oval 51"/>
              <p:cNvSpPr>
                <a:spLocks noChangeArrowheads="1"/>
              </p:cNvSpPr>
              <p:nvPr/>
            </p:nvSpPr>
            <p:spPr bwMode="hidden">
              <a:xfrm>
                <a:off x="4690" y="3702"/>
                <a:ext cx="222" cy="139"/>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38" name="Oval 52"/>
              <p:cNvSpPr>
                <a:spLocks noChangeArrowheads="1"/>
              </p:cNvSpPr>
              <p:nvPr/>
            </p:nvSpPr>
            <p:spPr bwMode="hidden">
              <a:xfrm>
                <a:off x="4738" y="3728"/>
                <a:ext cx="126" cy="81"/>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US"/>
              </a:p>
            </p:txBody>
          </p:sp>
        </p:grpSp>
        <p:grpSp>
          <p:nvGrpSpPr>
            <p:cNvPr id="9" name="Group 53"/>
            <p:cNvGrpSpPr>
              <a:grpSpLocks/>
            </p:cNvGrpSpPr>
            <p:nvPr userDrawn="1"/>
          </p:nvGrpSpPr>
          <p:grpSpPr bwMode="auto">
            <a:xfrm>
              <a:off x="5280" y="3024"/>
              <a:ext cx="425" cy="258"/>
              <a:chOff x="5280" y="3024"/>
              <a:chExt cx="425" cy="258"/>
            </a:xfrm>
          </p:grpSpPr>
          <p:sp>
            <p:nvSpPr>
              <p:cNvPr id="10" name="Freeform 54"/>
              <p:cNvSpPr>
                <a:spLocks/>
              </p:cNvSpPr>
              <p:nvPr/>
            </p:nvSpPr>
            <p:spPr bwMode="hidden">
              <a:xfrm>
                <a:off x="5280" y="3186"/>
                <a:ext cx="384" cy="96"/>
              </a:xfrm>
              <a:custGeom>
                <a:avLst/>
                <a:gdLst/>
                <a:ahLst/>
                <a:cxnLst>
                  <a:cxn ang="0">
                    <a:pos x="209" y="96"/>
                  </a:cxn>
                  <a:cxn ang="0">
                    <a:pos x="143" y="90"/>
                  </a:cxn>
                  <a:cxn ang="0">
                    <a:pos x="83" y="66"/>
                  </a:cxn>
                  <a:cxn ang="0">
                    <a:pos x="35" y="36"/>
                  </a:cxn>
                  <a:cxn ang="0">
                    <a:pos x="6" y="0"/>
                  </a:cxn>
                  <a:cxn ang="0">
                    <a:pos x="0" y="6"/>
                  </a:cxn>
                  <a:cxn ang="0">
                    <a:pos x="29" y="42"/>
                  </a:cxn>
                  <a:cxn ang="0">
                    <a:pos x="77" y="72"/>
                  </a:cxn>
                  <a:cxn ang="0">
                    <a:pos x="137" y="90"/>
                  </a:cxn>
                  <a:cxn ang="0">
                    <a:pos x="209" y="96"/>
                  </a:cxn>
                  <a:cxn ang="0">
                    <a:pos x="263" y="90"/>
                  </a:cxn>
                  <a:cxn ang="0">
                    <a:pos x="311" y="84"/>
                  </a:cxn>
                  <a:cxn ang="0">
                    <a:pos x="352" y="66"/>
                  </a:cxn>
                  <a:cxn ang="0">
                    <a:pos x="382" y="42"/>
                  </a:cxn>
                  <a:cxn ang="0">
                    <a:pos x="376" y="42"/>
                  </a:cxn>
                  <a:cxn ang="0">
                    <a:pos x="346" y="66"/>
                  </a:cxn>
                  <a:cxn ang="0">
                    <a:pos x="305" y="78"/>
                  </a:cxn>
                  <a:cxn ang="0">
                    <a:pos x="263" y="90"/>
                  </a:cxn>
                  <a:cxn ang="0">
                    <a:pos x="209" y="96"/>
                  </a:cxn>
                  <a:cxn ang="0">
                    <a:pos x="209" y="96"/>
                  </a:cxn>
                </a:cxnLst>
                <a:rect l="0" t="0" r="r" b="b"/>
                <a:pathLst>
                  <a:path w="382" h="96">
                    <a:moveTo>
                      <a:pt x="209" y="96"/>
                    </a:moveTo>
                    <a:lnTo>
                      <a:pt x="143" y="90"/>
                    </a:lnTo>
                    <a:lnTo>
                      <a:pt x="83" y="66"/>
                    </a:lnTo>
                    <a:lnTo>
                      <a:pt x="35" y="36"/>
                    </a:lnTo>
                    <a:lnTo>
                      <a:pt x="6" y="0"/>
                    </a:lnTo>
                    <a:lnTo>
                      <a:pt x="0" y="6"/>
                    </a:lnTo>
                    <a:lnTo>
                      <a:pt x="29" y="42"/>
                    </a:lnTo>
                    <a:lnTo>
                      <a:pt x="77" y="72"/>
                    </a:lnTo>
                    <a:lnTo>
                      <a:pt x="137" y="90"/>
                    </a:lnTo>
                    <a:lnTo>
                      <a:pt x="209" y="96"/>
                    </a:lnTo>
                    <a:lnTo>
                      <a:pt x="263" y="90"/>
                    </a:lnTo>
                    <a:lnTo>
                      <a:pt x="311" y="84"/>
                    </a:lnTo>
                    <a:lnTo>
                      <a:pt x="352" y="66"/>
                    </a:lnTo>
                    <a:lnTo>
                      <a:pt x="382" y="42"/>
                    </a:lnTo>
                    <a:lnTo>
                      <a:pt x="376" y="42"/>
                    </a:lnTo>
                    <a:lnTo>
                      <a:pt x="346" y="66"/>
                    </a:lnTo>
                    <a:lnTo>
                      <a:pt x="305" y="78"/>
                    </a:lnTo>
                    <a:lnTo>
                      <a:pt x="263" y="90"/>
                    </a:lnTo>
                    <a:lnTo>
                      <a:pt x="209" y="96"/>
                    </a:lnTo>
                    <a:lnTo>
                      <a:pt x="209" y="96"/>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11" name="Freeform 55"/>
              <p:cNvSpPr>
                <a:spLocks/>
              </p:cNvSpPr>
              <p:nvPr/>
            </p:nvSpPr>
            <p:spPr bwMode="hidden">
              <a:xfrm>
                <a:off x="5315" y="3024"/>
                <a:ext cx="259" cy="54"/>
              </a:xfrm>
              <a:custGeom>
                <a:avLst/>
                <a:gdLst/>
                <a:ahLst/>
                <a:cxnLst>
                  <a:cxn ang="0">
                    <a:pos x="174" y="0"/>
                  </a:cxn>
                  <a:cxn ang="0">
                    <a:pos x="216" y="6"/>
                  </a:cxn>
                  <a:cxn ang="0">
                    <a:pos x="258" y="12"/>
                  </a:cxn>
                  <a:cxn ang="0">
                    <a:pos x="252" y="6"/>
                  </a:cxn>
                  <a:cxn ang="0">
                    <a:pos x="216" y="0"/>
                  </a:cxn>
                  <a:cxn ang="0">
                    <a:pos x="174" y="0"/>
                  </a:cxn>
                  <a:cxn ang="0">
                    <a:pos x="120" y="6"/>
                  </a:cxn>
                  <a:cxn ang="0">
                    <a:pos x="78" y="12"/>
                  </a:cxn>
                  <a:cxn ang="0">
                    <a:pos x="36" y="30"/>
                  </a:cxn>
                  <a:cxn ang="0">
                    <a:pos x="0" y="48"/>
                  </a:cxn>
                  <a:cxn ang="0">
                    <a:pos x="6" y="54"/>
                  </a:cxn>
                  <a:cxn ang="0">
                    <a:pos x="36" y="36"/>
                  </a:cxn>
                  <a:cxn ang="0">
                    <a:pos x="78" y="18"/>
                  </a:cxn>
                  <a:cxn ang="0">
                    <a:pos x="120" y="6"/>
                  </a:cxn>
                  <a:cxn ang="0">
                    <a:pos x="174" y="0"/>
                  </a:cxn>
                  <a:cxn ang="0">
                    <a:pos x="174" y="0"/>
                  </a:cxn>
                </a:cxnLst>
                <a:rect l="0" t="0" r="r" b="b"/>
                <a:pathLst>
                  <a:path w="258" h="54">
                    <a:moveTo>
                      <a:pt x="174" y="0"/>
                    </a:moveTo>
                    <a:lnTo>
                      <a:pt x="216" y="6"/>
                    </a:lnTo>
                    <a:lnTo>
                      <a:pt x="258" y="12"/>
                    </a:lnTo>
                    <a:lnTo>
                      <a:pt x="252" y="6"/>
                    </a:lnTo>
                    <a:lnTo>
                      <a:pt x="216" y="0"/>
                    </a:lnTo>
                    <a:lnTo>
                      <a:pt x="174" y="0"/>
                    </a:lnTo>
                    <a:lnTo>
                      <a:pt x="120" y="6"/>
                    </a:lnTo>
                    <a:lnTo>
                      <a:pt x="78" y="12"/>
                    </a:lnTo>
                    <a:lnTo>
                      <a:pt x="36" y="30"/>
                    </a:lnTo>
                    <a:lnTo>
                      <a:pt x="0" y="48"/>
                    </a:lnTo>
                    <a:lnTo>
                      <a:pt x="6" y="54"/>
                    </a:lnTo>
                    <a:lnTo>
                      <a:pt x="36" y="36"/>
                    </a:lnTo>
                    <a:lnTo>
                      <a:pt x="78" y="18"/>
                    </a:lnTo>
                    <a:lnTo>
                      <a:pt x="120" y="6"/>
                    </a:lnTo>
                    <a:lnTo>
                      <a:pt x="174" y="0"/>
                    </a:lnTo>
                    <a:lnTo>
                      <a:pt x="174" y="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12" name="Freeform 56"/>
              <p:cNvSpPr>
                <a:spLocks/>
              </p:cNvSpPr>
              <p:nvPr/>
            </p:nvSpPr>
            <p:spPr bwMode="hidden">
              <a:xfrm>
                <a:off x="5645" y="3066"/>
                <a:ext cx="60" cy="156"/>
              </a:xfrm>
              <a:custGeom>
                <a:avLst/>
                <a:gdLst/>
                <a:ahLst/>
                <a:cxnLst>
                  <a:cxn ang="0">
                    <a:pos x="54" y="90"/>
                  </a:cxn>
                  <a:cxn ang="0">
                    <a:pos x="48" y="126"/>
                  </a:cxn>
                  <a:cxn ang="0">
                    <a:pos x="24" y="156"/>
                  </a:cxn>
                  <a:cxn ang="0">
                    <a:pos x="30" y="156"/>
                  </a:cxn>
                  <a:cxn ang="0">
                    <a:pos x="54" y="126"/>
                  </a:cxn>
                  <a:cxn ang="0">
                    <a:pos x="60" y="90"/>
                  </a:cxn>
                  <a:cxn ang="0">
                    <a:pos x="54" y="66"/>
                  </a:cxn>
                  <a:cxn ang="0">
                    <a:pos x="48" y="42"/>
                  </a:cxn>
                  <a:cxn ang="0">
                    <a:pos x="30" y="18"/>
                  </a:cxn>
                  <a:cxn ang="0">
                    <a:pos x="6" y="0"/>
                  </a:cxn>
                  <a:cxn ang="0">
                    <a:pos x="0" y="6"/>
                  </a:cxn>
                  <a:cxn ang="0">
                    <a:pos x="24" y="24"/>
                  </a:cxn>
                  <a:cxn ang="0">
                    <a:pos x="42" y="42"/>
                  </a:cxn>
                  <a:cxn ang="0">
                    <a:pos x="48" y="66"/>
                  </a:cxn>
                  <a:cxn ang="0">
                    <a:pos x="54" y="90"/>
                  </a:cxn>
                  <a:cxn ang="0">
                    <a:pos x="54" y="90"/>
                  </a:cxn>
                </a:cxnLst>
                <a:rect l="0" t="0" r="r" b="b"/>
                <a:pathLst>
                  <a:path w="60" h="156">
                    <a:moveTo>
                      <a:pt x="54" y="90"/>
                    </a:moveTo>
                    <a:lnTo>
                      <a:pt x="48" y="126"/>
                    </a:lnTo>
                    <a:lnTo>
                      <a:pt x="24" y="156"/>
                    </a:lnTo>
                    <a:lnTo>
                      <a:pt x="30" y="156"/>
                    </a:lnTo>
                    <a:lnTo>
                      <a:pt x="54" y="126"/>
                    </a:lnTo>
                    <a:lnTo>
                      <a:pt x="60" y="90"/>
                    </a:lnTo>
                    <a:lnTo>
                      <a:pt x="54" y="66"/>
                    </a:lnTo>
                    <a:lnTo>
                      <a:pt x="48" y="42"/>
                    </a:lnTo>
                    <a:lnTo>
                      <a:pt x="30" y="18"/>
                    </a:lnTo>
                    <a:lnTo>
                      <a:pt x="6" y="0"/>
                    </a:lnTo>
                    <a:lnTo>
                      <a:pt x="0" y="6"/>
                    </a:lnTo>
                    <a:lnTo>
                      <a:pt x="24" y="24"/>
                    </a:lnTo>
                    <a:lnTo>
                      <a:pt x="42" y="42"/>
                    </a:lnTo>
                    <a:lnTo>
                      <a:pt x="48" y="66"/>
                    </a:lnTo>
                    <a:lnTo>
                      <a:pt x="54" y="90"/>
                    </a:lnTo>
                    <a:lnTo>
                      <a:pt x="54" y="9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13" name="Freeform 57"/>
              <p:cNvSpPr>
                <a:spLocks/>
              </p:cNvSpPr>
              <p:nvPr/>
            </p:nvSpPr>
            <p:spPr bwMode="hidden">
              <a:xfrm>
                <a:off x="5375" y="3246"/>
                <a:ext cx="192" cy="18"/>
              </a:xfrm>
              <a:custGeom>
                <a:avLst/>
                <a:gdLst/>
                <a:ahLst/>
                <a:cxnLst>
                  <a:cxn ang="0">
                    <a:pos x="114" y="12"/>
                  </a:cxn>
                  <a:cxn ang="0">
                    <a:pos x="72" y="6"/>
                  </a:cxn>
                  <a:cxn ang="0">
                    <a:pos x="30" y="0"/>
                  </a:cxn>
                  <a:cxn ang="0">
                    <a:pos x="0" y="0"/>
                  </a:cxn>
                  <a:cxn ang="0">
                    <a:pos x="54" y="12"/>
                  </a:cxn>
                  <a:cxn ang="0">
                    <a:pos x="114" y="18"/>
                  </a:cxn>
                  <a:cxn ang="0">
                    <a:pos x="156" y="18"/>
                  </a:cxn>
                  <a:cxn ang="0">
                    <a:pos x="192" y="12"/>
                  </a:cxn>
                  <a:cxn ang="0">
                    <a:pos x="186" y="0"/>
                  </a:cxn>
                  <a:cxn ang="0">
                    <a:pos x="150" y="6"/>
                  </a:cxn>
                  <a:cxn ang="0">
                    <a:pos x="114" y="12"/>
                  </a:cxn>
                  <a:cxn ang="0">
                    <a:pos x="114" y="12"/>
                  </a:cxn>
                </a:cxnLst>
                <a:rect l="0" t="0" r="r" b="b"/>
                <a:pathLst>
                  <a:path w="192" h="18">
                    <a:moveTo>
                      <a:pt x="114" y="12"/>
                    </a:moveTo>
                    <a:lnTo>
                      <a:pt x="72" y="6"/>
                    </a:lnTo>
                    <a:lnTo>
                      <a:pt x="30" y="0"/>
                    </a:lnTo>
                    <a:lnTo>
                      <a:pt x="0" y="0"/>
                    </a:lnTo>
                    <a:lnTo>
                      <a:pt x="54" y="12"/>
                    </a:lnTo>
                    <a:lnTo>
                      <a:pt x="114" y="18"/>
                    </a:lnTo>
                    <a:lnTo>
                      <a:pt x="156" y="18"/>
                    </a:lnTo>
                    <a:lnTo>
                      <a:pt x="192" y="12"/>
                    </a:lnTo>
                    <a:lnTo>
                      <a:pt x="186" y="0"/>
                    </a:lnTo>
                    <a:lnTo>
                      <a:pt x="150" y="6"/>
                    </a:lnTo>
                    <a:lnTo>
                      <a:pt x="114" y="12"/>
                    </a:lnTo>
                    <a:lnTo>
                      <a:pt x="114" y="12"/>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14" name="Freeform 58"/>
              <p:cNvSpPr>
                <a:spLocks/>
              </p:cNvSpPr>
              <p:nvPr/>
            </p:nvSpPr>
            <p:spPr bwMode="hidden">
              <a:xfrm>
                <a:off x="5304" y="3042"/>
                <a:ext cx="161" cy="190"/>
              </a:xfrm>
              <a:custGeom>
                <a:avLst/>
                <a:gdLst/>
                <a:ahLst/>
                <a:cxnLst>
                  <a:cxn ang="0">
                    <a:pos x="11" y="114"/>
                  </a:cxn>
                  <a:cxn ang="0">
                    <a:pos x="17" y="96"/>
                  </a:cxn>
                  <a:cxn ang="0">
                    <a:pos x="23" y="78"/>
                  </a:cxn>
                  <a:cxn ang="0">
                    <a:pos x="53" y="42"/>
                  </a:cxn>
                  <a:cxn ang="0">
                    <a:pos x="101" y="18"/>
                  </a:cxn>
                  <a:cxn ang="0">
                    <a:pos x="155" y="6"/>
                  </a:cxn>
                  <a:cxn ang="0">
                    <a:pos x="161" y="0"/>
                  </a:cxn>
                  <a:cxn ang="0">
                    <a:pos x="95" y="12"/>
                  </a:cxn>
                  <a:cxn ang="0">
                    <a:pos x="47" y="36"/>
                  </a:cxn>
                  <a:cxn ang="0">
                    <a:pos x="11" y="72"/>
                  </a:cxn>
                  <a:cxn ang="0">
                    <a:pos x="5" y="90"/>
                  </a:cxn>
                  <a:cxn ang="0">
                    <a:pos x="0" y="114"/>
                  </a:cxn>
                  <a:cxn ang="0">
                    <a:pos x="11" y="150"/>
                  </a:cxn>
                  <a:cxn ang="0">
                    <a:pos x="23" y="168"/>
                  </a:cxn>
                  <a:cxn ang="0">
                    <a:pos x="41" y="186"/>
                  </a:cxn>
                  <a:cxn ang="0">
                    <a:pos x="65" y="186"/>
                  </a:cxn>
                  <a:cxn ang="0">
                    <a:pos x="41" y="168"/>
                  </a:cxn>
                  <a:cxn ang="0">
                    <a:pos x="23" y="150"/>
                  </a:cxn>
                  <a:cxn ang="0">
                    <a:pos x="17" y="132"/>
                  </a:cxn>
                  <a:cxn ang="0">
                    <a:pos x="11" y="114"/>
                  </a:cxn>
                  <a:cxn ang="0">
                    <a:pos x="11" y="114"/>
                  </a:cxn>
                </a:cxnLst>
                <a:rect l="0" t="0" r="r" b="b"/>
                <a:pathLst>
                  <a:path w="161" h="186">
                    <a:moveTo>
                      <a:pt x="11" y="114"/>
                    </a:moveTo>
                    <a:lnTo>
                      <a:pt x="17" y="96"/>
                    </a:lnTo>
                    <a:lnTo>
                      <a:pt x="23" y="78"/>
                    </a:lnTo>
                    <a:lnTo>
                      <a:pt x="53" y="42"/>
                    </a:lnTo>
                    <a:lnTo>
                      <a:pt x="101" y="18"/>
                    </a:lnTo>
                    <a:lnTo>
                      <a:pt x="155" y="6"/>
                    </a:lnTo>
                    <a:lnTo>
                      <a:pt x="161" y="0"/>
                    </a:lnTo>
                    <a:lnTo>
                      <a:pt x="95" y="12"/>
                    </a:lnTo>
                    <a:lnTo>
                      <a:pt x="47" y="36"/>
                    </a:lnTo>
                    <a:lnTo>
                      <a:pt x="11" y="72"/>
                    </a:lnTo>
                    <a:lnTo>
                      <a:pt x="5" y="90"/>
                    </a:lnTo>
                    <a:lnTo>
                      <a:pt x="0" y="114"/>
                    </a:lnTo>
                    <a:lnTo>
                      <a:pt x="11" y="150"/>
                    </a:lnTo>
                    <a:lnTo>
                      <a:pt x="23" y="168"/>
                    </a:lnTo>
                    <a:lnTo>
                      <a:pt x="41" y="186"/>
                    </a:lnTo>
                    <a:lnTo>
                      <a:pt x="65" y="186"/>
                    </a:lnTo>
                    <a:lnTo>
                      <a:pt x="41" y="168"/>
                    </a:lnTo>
                    <a:lnTo>
                      <a:pt x="23" y="150"/>
                    </a:lnTo>
                    <a:lnTo>
                      <a:pt x="17" y="132"/>
                    </a:lnTo>
                    <a:lnTo>
                      <a:pt x="11" y="114"/>
                    </a:lnTo>
                    <a:lnTo>
                      <a:pt x="11" y="114"/>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sp>
            <p:nvSpPr>
              <p:cNvPr id="15" name="Freeform 59"/>
              <p:cNvSpPr>
                <a:spLocks/>
              </p:cNvSpPr>
              <p:nvPr/>
            </p:nvSpPr>
            <p:spPr bwMode="hidden">
              <a:xfrm>
                <a:off x="5489" y="3042"/>
                <a:ext cx="186" cy="210"/>
              </a:xfrm>
              <a:custGeom>
                <a:avLst/>
                <a:gdLst/>
                <a:ahLst/>
                <a:cxnLst>
                  <a:cxn ang="0">
                    <a:pos x="0" y="6"/>
                  </a:cxn>
                  <a:cxn ang="0">
                    <a:pos x="66" y="12"/>
                  </a:cxn>
                  <a:cxn ang="0">
                    <a:pos x="119" y="36"/>
                  </a:cxn>
                  <a:cxn ang="0">
                    <a:pos x="155" y="72"/>
                  </a:cxn>
                  <a:cxn ang="0">
                    <a:pos x="161" y="90"/>
                  </a:cxn>
                  <a:cxn ang="0">
                    <a:pos x="167" y="114"/>
                  </a:cxn>
                  <a:cxn ang="0">
                    <a:pos x="161" y="138"/>
                  </a:cxn>
                  <a:cxn ang="0">
                    <a:pos x="149" y="162"/>
                  </a:cxn>
                  <a:cxn ang="0">
                    <a:pos x="119" y="180"/>
                  </a:cxn>
                  <a:cxn ang="0">
                    <a:pos x="90" y="198"/>
                  </a:cxn>
                  <a:cxn ang="0">
                    <a:pos x="96" y="210"/>
                  </a:cxn>
                  <a:cxn ang="0">
                    <a:pos x="131" y="192"/>
                  </a:cxn>
                  <a:cxn ang="0">
                    <a:pos x="161" y="168"/>
                  </a:cxn>
                  <a:cxn ang="0">
                    <a:pos x="179" y="144"/>
                  </a:cxn>
                  <a:cxn ang="0">
                    <a:pos x="185" y="114"/>
                  </a:cxn>
                  <a:cxn ang="0">
                    <a:pos x="179" y="90"/>
                  </a:cxn>
                  <a:cxn ang="0">
                    <a:pos x="173" y="66"/>
                  </a:cxn>
                  <a:cxn ang="0">
                    <a:pos x="155" y="48"/>
                  </a:cxn>
                  <a:cxn ang="0">
                    <a:pos x="131" y="30"/>
                  </a:cxn>
                  <a:cxn ang="0">
                    <a:pos x="72" y="6"/>
                  </a:cxn>
                  <a:cxn ang="0">
                    <a:pos x="0" y="0"/>
                  </a:cxn>
                  <a:cxn ang="0">
                    <a:pos x="0" y="6"/>
                  </a:cxn>
                  <a:cxn ang="0">
                    <a:pos x="0" y="6"/>
                  </a:cxn>
                  <a:cxn ang="0">
                    <a:pos x="0" y="6"/>
                  </a:cxn>
                </a:cxnLst>
                <a:rect l="0" t="0" r="r" b="b"/>
                <a:pathLst>
                  <a:path w="185" h="210">
                    <a:moveTo>
                      <a:pt x="0" y="6"/>
                    </a:moveTo>
                    <a:lnTo>
                      <a:pt x="66" y="12"/>
                    </a:lnTo>
                    <a:lnTo>
                      <a:pt x="119" y="36"/>
                    </a:lnTo>
                    <a:lnTo>
                      <a:pt x="155" y="72"/>
                    </a:lnTo>
                    <a:lnTo>
                      <a:pt x="161" y="90"/>
                    </a:lnTo>
                    <a:lnTo>
                      <a:pt x="167" y="114"/>
                    </a:lnTo>
                    <a:lnTo>
                      <a:pt x="161" y="138"/>
                    </a:lnTo>
                    <a:lnTo>
                      <a:pt x="149" y="162"/>
                    </a:lnTo>
                    <a:lnTo>
                      <a:pt x="119" y="180"/>
                    </a:lnTo>
                    <a:lnTo>
                      <a:pt x="90" y="198"/>
                    </a:lnTo>
                    <a:lnTo>
                      <a:pt x="96" y="210"/>
                    </a:lnTo>
                    <a:lnTo>
                      <a:pt x="131" y="192"/>
                    </a:lnTo>
                    <a:lnTo>
                      <a:pt x="161" y="168"/>
                    </a:lnTo>
                    <a:lnTo>
                      <a:pt x="179" y="144"/>
                    </a:lnTo>
                    <a:lnTo>
                      <a:pt x="185" y="114"/>
                    </a:lnTo>
                    <a:lnTo>
                      <a:pt x="179" y="90"/>
                    </a:lnTo>
                    <a:lnTo>
                      <a:pt x="173" y="66"/>
                    </a:lnTo>
                    <a:lnTo>
                      <a:pt x="155" y="48"/>
                    </a:lnTo>
                    <a:lnTo>
                      <a:pt x="131" y="30"/>
                    </a:lnTo>
                    <a:lnTo>
                      <a:pt x="72" y="6"/>
                    </a:lnTo>
                    <a:lnTo>
                      <a:pt x="0" y="0"/>
                    </a:lnTo>
                    <a:lnTo>
                      <a:pt x="0" y="6"/>
                    </a:lnTo>
                    <a:lnTo>
                      <a:pt x="0" y="6"/>
                    </a:lnTo>
                    <a:lnTo>
                      <a:pt x="0" y="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sp>
            <p:nvSpPr>
              <p:cNvPr id="16" name="Freeform 60"/>
              <p:cNvSpPr>
                <a:spLocks noEditPoints="1"/>
              </p:cNvSpPr>
              <p:nvPr/>
            </p:nvSpPr>
            <p:spPr bwMode="hidden">
              <a:xfrm>
                <a:off x="5345" y="3058"/>
                <a:ext cx="300" cy="190"/>
              </a:xfrm>
              <a:custGeom>
                <a:avLst/>
                <a:gdLst/>
                <a:ahLst/>
                <a:cxnLst>
                  <a:cxn ang="0">
                    <a:pos x="150" y="0"/>
                  </a:cxn>
                  <a:cxn ang="0">
                    <a:pos x="90" y="6"/>
                  </a:cxn>
                  <a:cxn ang="0">
                    <a:pos x="42" y="30"/>
                  </a:cxn>
                  <a:cxn ang="0">
                    <a:pos x="12" y="54"/>
                  </a:cxn>
                  <a:cxn ang="0">
                    <a:pos x="6" y="72"/>
                  </a:cxn>
                  <a:cxn ang="0">
                    <a:pos x="0" y="90"/>
                  </a:cxn>
                  <a:cxn ang="0">
                    <a:pos x="6" y="108"/>
                  </a:cxn>
                  <a:cxn ang="0">
                    <a:pos x="12" y="126"/>
                  </a:cxn>
                  <a:cxn ang="0">
                    <a:pos x="42" y="156"/>
                  </a:cxn>
                  <a:cxn ang="0">
                    <a:pos x="90" y="180"/>
                  </a:cxn>
                  <a:cxn ang="0">
                    <a:pos x="150" y="186"/>
                  </a:cxn>
                  <a:cxn ang="0">
                    <a:pos x="209" y="180"/>
                  </a:cxn>
                  <a:cxn ang="0">
                    <a:pos x="257" y="156"/>
                  </a:cxn>
                  <a:cxn ang="0">
                    <a:pos x="287" y="126"/>
                  </a:cxn>
                  <a:cxn ang="0">
                    <a:pos x="299" y="108"/>
                  </a:cxn>
                  <a:cxn ang="0">
                    <a:pos x="299" y="90"/>
                  </a:cxn>
                  <a:cxn ang="0">
                    <a:pos x="299" y="72"/>
                  </a:cxn>
                  <a:cxn ang="0">
                    <a:pos x="287" y="54"/>
                  </a:cxn>
                  <a:cxn ang="0">
                    <a:pos x="257" y="30"/>
                  </a:cxn>
                  <a:cxn ang="0">
                    <a:pos x="209" y="6"/>
                  </a:cxn>
                  <a:cxn ang="0">
                    <a:pos x="150" y="0"/>
                  </a:cxn>
                  <a:cxn ang="0">
                    <a:pos x="150" y="0"/>
                  </a:cxn>
                  <a:cxn ang="0">
                    <a:pos x="150" y="180"/>
                  </a:cxn>
                  <a:cxn ang="0">
                    <a:pos x="96" y="174"/>
                  </a:cxn>
                  <a:cxn ang="0">
                    <a:pos x="48" y="156"/>
                  </a:cxn>
                  <a:cxn ang="0">
                    <a:pos x="18" y="126"/>
                  </a:cxn>
                  <a:cxn ang="0">
                    <a:pos x="12" y="108"/>
                  </a:cxn>
                  <a:cxn ang="0">
                    <a:pos x="6" y="90"/>
                  </a:cxn>
                  <a:cxn ang="0">
                    <a:pos x="12" y="72"/>
                  </a:cxn>
                  <a:cxn ang="0">
                    <a:pos x="18" y="54"/>
                  </a:cxn>
                  <a:cxn ang="0">
                    <a:pos x="48" y="30"/>
                  </a:cxn>
                  <a:cxn ang="0">
                    <a:pos x="96" y="12"/>
                  </a:cxn>
                  <a:cxn ang="0">
                    <a:pos x="150" y="6"/>
                  </a:cxn>
                  <a:cxn ang="0">
                    <a:pos x="203" y="12"/>
                  </a:cxn>
                  <a:cxn ang="0">
                    <a:pos x="251" y="30"/>
                  </a:cxn>
                  <a:cxn ang="0">
                    <a:pos x="281" y="54"/>
                  </a:cxn>
                  <a:cxn ang="0">
                    <a:pos x="293" y="72"/>
                  </a:cxn>
                  <a:cxn ang="0">
                    <a:pos x="293" y="90"/>
                  </a:cxn>
                  <a:cxn ang="0">
                    <a:pos x="293" y="108"/>
                  </a:cxn>
                  <a:cxn ang="0">
                    <a:pos x="281" y="126"/>
                  </a:cxn>
                  <a:cxn ang="0">
                    <a:pos x="251" y="156"/>
                  </a:cxn>
                  <a:cxn ang="0">
                    <a:pos x="203" y="174"/>
                  </a:cxn>
                  <a:cxn ang="0">
                    <a:pos x="150" y="180"/>
                  </a:cxn>
                  <a:cxn ang="0">
                    <a:pos x="150" y="180"/>
                  </a:cxn>
                </a:cxnLst>
                <a:rect l="0" t="0" r="r" b="b"/>
                <a:pathLst>
                  <a:path w="299" h="186">
                    <a:moveTo>
                      <a:pt x="150" y="0"/>
                    </a:moveTo>
                    <a:lnTo>
                      <a:pt x="90" y="6"/>
                    </a:lnTo>
                    <a:lnTo>
                      <a:pt x="42" y="30"/>
                    </a:lnTo>
                    <a:lnTo>
                      <a:pt x="12" y="54"/>
                    </a:lnTo>
                    <a:lnTo>
                      <a:pt x="6" y="72"/>
                    </a:lnTo>
                    <a:lnTo>
                      <a:pt x="0" y="90"/>
                    </a:lnTo>
                    <a:lnTo>
                      <a:pt x="6" y="108"/>
                    </a:lnTo>
                    <a:lnTo>
                      <a:pt x="12" y="126"/>
                    </a:lnTo>
                    <a:lnTo>
                      <a:pt x="42" y="156"/>
                    </a:lnTo>
                    <a:lnTo>
                      <a:pt x="90" y="180"/>
                    </a:lnTo>
                    <a:lnTo>
                      <a:pt x="150" y="186"/>
                    </a:lnTo>
                    <a:lnTo>
                      <a:pt x="209" y="180"/>
                    </a:lnTo>
                    <a:lnTo>
                      <a:pt x="257" y="156"/>
                    </a:lnTo>
                    <a:lnTo>
                      <a:pt x="287" y="126"/>
                    </a:lnTo>
                    <a:lnTo>
                      <a:pt x="299" y="108"/>
                    </a:lnTo>
                    <a:lnTo>
                      <a:pt x="299" y="90"/>
                    </a:lnTo>
                    <a:lnTo>
                      <a:pt x="299" y="72"/>
                    </a:lnTo>
                    <a:lnTo>
                      <a:pt x="287" y="54"/>
                    </a:lnTo>
                    <a:lnTo>
                      <a:pt x="257" y="30"/>
                    </a:lnTo>
                    <a:lnTo>
                      <a:pt x="209" y="6"/>
                    </a:lnTo>
                    <a:lnTo>
                      <a:pt x="150" y="0"/>
                    </a:lnTo>
                    <a:lnTo>
                      <a:pt x="150" y="0"/>
                    </a:lnTo>
                    <a:close/>
                    <a:moveTo>
                      <a:pt x="150" y="180"/>
                    </a:moveTo>
                    <a:lnTo>
                      <a:pt x="96" y="174"/>
                    </a:lnTo>
                    <a:lnTo>
                      <a:pt x="48" y="156"/>
                    </a:lnTo>
                    <a:lnTo>
                      <a:pt x="18" y="126"/>
                    </a:lnTo>
                    <a:lnTo>
                      <a:pt x="12" y="108"/>
                    </a:lnTo>
                    <a:lnTo>
                      <a:pt x="6" y="90"/>
                    </a:lnTo>
                    <a:lnTo>
                      <a:pt x="12" y="72"/>
                    </a:lnTo>
                    <a:lnTo>
                      <a:pt x="18" y="54"/>
                    </a:lnTo>
                    <a:lnTo>
                      <a:pt x="48" y="30"/>
                    </a:lnTo>
                    <a:lnTo>
                      <a:pt x="96" y="12"/>
                    </a:lnTo>
                    <a:lnTo>
                      <a:pt x="150" y="6"/>
                    </a:lnTo>
                    <a:lnTo>
                      <a:pt x="203" y="12"/>
                    </a:lnTo>
                    <a:lnTo>
                      <a:pt x="251" y="30"/>
                    </a:lnTo>
                    <a:lnTo>
                      <a:pt x="281" y="54"/>
                    </a:lnTo>
                    <a:lnTo>
                      <a:pt x="293" y="72"/>
                    </a:lnTo>
                    <a:lnTo>
                      <a:pt x="293" y="90"/>
                    </a:lnTo>
                    <a:lnTo>
                      <a:pt x="293" y="108"/>
                    </a:lnTo>
                    <a:lnTo>
                      <a:pt x="281" y="126"/>
                    </a:lnTo>
                    <a:lnTo>
                      <a:pt x="251" y="156"/>
                    </a:lnTo>
                    <a:lnTo>
                      <a:pt x="203" y="174"/>
                    </a:lnTo>
                    <a:lnTo>
                      <a:pt x="150" y="180"/>
                    </a:lnTo>
                    <a:lnTo>
                      <a:pt x="150" y="18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grpSp>
            <p:nvGrpSpPr>
              <p:cNvPr id="17" name="Group 61"/>
              <p:cNvGrpSpPr>
                <a:grpSpLocks/>
              </p:cNvGrpSpPr>
              <p:nvPr/>
            </p:nvGrpSpPr>
            <p:grpSpPr bwMode="auto">
              <a:xfrm>
                <a:off x="5381" y="3085"/>
                <a:ext cx="227" cy="132"/>
                <a:chOff x="5381" y="3085"/>
                <a:chExt cx="227" cy="132"/>
              </a:xfrm>
            </p:grpSpPr>
            <p:sp>
              <p:nvSpPr>
                <p:cNvPr id="18" name="Oval 62"/>
                <p:cNvSpPr>
                  <a:spLocks noChangeArrowheads="1"/>
                </p:cNvSpPr>
                <p:nvPr userDrawn="1"/>
              </p:nvSpPr>
              <p:spPr bwMode="hidden">
                <a:xfrm>
                  <a:off x="5381" y="3085"/>
                  <a:ext cx="227" cy="13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US"/>
                </a:p>
              </p:txBody>
            </p:sp>
            <p:sp>
              <p:nvSpPr>
                <p:cNvPr id="19" name="Oval 63"/>
                <p:cNvSpPr>
                  <a:spLocks noChangeArrowheads="1"/>
                </p:cNvSpPr>
                <p:nvPr userDrawn="1"/>
              </p:nvSpPr>
              <p:spPr bwMode="hidden">
                <a:xfrm>
                  <a:off x="5403" y="3099"/>
                  <a:ext cx="182" cy="102"/>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US"/>
                </a:p>
              </p:txBody>
            </p:sp>
            <p:sp>
              <p:nvSpPr>
                <p:cNvPr id="20" name="Oval 64"/>
                <p:cNvSpPr>
                  <a:spLocks noChangeArrowheads="1"/>
                </p:cNvSpPr>
                <p:nvPr userDrawn="1"/>
              </p:nvSpPr>
              <p:spPr bwMode="hidden">
                <a:xfrm>
                  <a:off x="5431" y="3108"/>
                  <a:ext cx="125" cy="8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US"/>
                </a:p>
              </p:txBody>
            </p:sp>
            <p:sp>
              <p:nvSpPr>
                <p:cNvPr id="21" name="Oval 65"/>
                <p:cNvSpPr>
                  <a:spLocks noChangeArrowheads="1"/>
                </p:cNvSpPr>
                <p:nvPr userDrawn="1"/>
              </p:nvSpPr>
              <p:spPr bwMode="hidden">
                <a:xfrm>
                  <a:off x="5458" y="3125"/>
                  <a:ext cx="73" cy="47"/>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US"/>
                </a:p>
              </p:txBody>
            </p:sp>
          </p:grpSp>
        </p:grpSp>
      </p:grpSp>
      <p:sp>
        <p:nvSpPr>
          <p:cNvPr id="8258" name="Rectangle 66"/>
          <p:cNvSpPr>
            <a:spLocks noGrp="1" noChangeArrowheads="1"/>
          </p:cNvSpPr>
          <p:nvPr>
            <p:ph type="ctrTitle" sz="quarter"/>
          </p:nvPr>
        </p:nvSpPr>
        <p:spPr>
          <a:xfrm>
            <a:off x="874874" y="1785899"/>
            <a:ext cx="9915208" cy="1832808"/>
          </a:xfrm>
        </p:spPr>
        <p:txBody>
          <a:bodyPr anchor="b"/>
          <a:lstStyle>
            <a:lvl1pPr>
              <a:defRPr sz="5000"/>
            </a:lvl1pPr>
          </a:lstStyle>
          <a:p>
            <a:r>
              <a:rPr lang="en-US"/>
              <a:t>Click to edit Master title style</a:t>
            </a:r>
          </a:p>
        </p:txBody>
      </p:sp>
      <p:sp>
        <p:nvSpPr>
          <p:cNvPr id="8259" name="Rectangle 67"/>
          <p:cNvSpPr>
            <a:spLocks noGrp="1" noChangeArrowheads="1"/>
          </p:cNvSpPr>
          <p:nvPr>
            <p:ph type="subTitle" sz="quarter" idx="1"/>
          </p:nvPr>
        </p:nvSpPr>
        <p:spPr>
          <a:xfrm>
            <a:off x="1749743" y="4101203"/>
            <a:ext cx="8165466" cy="1849561"/>
          </a:xfrm>
        </p:spPr>
        <p:txBody>
          <a:bodyPr/>
          <a:lstStyle>
            <a:lvl1pPr marL="0" indent="0" algn="ctr">
              <a:buFont typeface="Wingdings" pitchFamily="2" charset="2"/>
              <a:buNone/>
              <a:defRPr/>
            </a:lvl1pPr>
          </a:lstStyle>
          <a:p>
            <a:r>
              <a:rPr lang="en-US"/>
              <a:t>Click to edit Master subtitle style</a:t>
            </a:r>
          </a:p>
        </p:txBody>
      </p:sp>
      <p:sp>
        <p:nvSpPr>
          <p:cNvPr id="68" name="Rectangle 68"/>
          <p:cNvSpPr>
            <a:spLocks noGrp="1" noChangeArrowheads="1"/>
          </p:cNvSpPr>
          <p:nvPr>
            <p:ph type="dt" sz="quarter" idx="10"/>
          </p:nvPr>
        </p:nvSpPr>
        <p:spPr>
          <a:xfrm>
            <a:off x="583091" y="6594405"/>
            <a:ext cx="2721614" cy="481863"/>
          </a:xfrm>
        </p:spPr>
        <p:txBody>
          <a:bodyPr/>
          <a:lstStyle>
            <a:lvl1pPr>
              <a:defRPr/>
            </a:lvl1pPr>
          </a:lstStyle>
          <a:p>
            <a:pPr>
              <a:defRPr/>
            </a:pPr>
            <a:endParaRPr lang="en-US"/>
          </a:p>
        </p:txBody>
      </p:sp>
      <p:sp>
        <p:nvSpPr>
          <p:cNvPr id="69" name="Rectangle 69"/>
          <p:cNvSpPr>
            <a:spLocks noGrp="1" noChangeArrowheads="1"/>
          </p:cNvSpPr>
          <p:nvPr>
            <p:ph type="ftr" sz="quarter" idx="11"/>
          </p:nvPr>
        </p:nvSpPr>
        <p:spPr>
          <a:xfrm>
            <a:off x="3986282" y="6594405"/>
            <a:ext cx="3692389" cy="481863"/>
          </a:xfrm>
        </p:spPr>
        <p:txBody>
          <a:bodyPr/>
          <a:lstStyle>
            <a:lvl1pPr>
              <a:defRPr/>
            </a:lvl1pPr>
          </a:lstStyle>
          <a:p>
            <a:pPr>
              <a:defRPr/>
            </a:pPr>
            <a:r>
              <a:rPr lang="en-US" smtClean="0"/>
              <a:t>Passive &amp; Active Filters 2016-17</a:t>
            </a:r>
            <a:endParaRPr lang="en-US"/>
          </a:p>
        </p:txBody>
      </p:sp>
      <p:sp>
        <p:nvSpPr>
          <p:cNvPr id="70" name="Rectangle 70"/>
          <p:cNvSpPr>
            <a:spLocks noGrp="1" noChangeArrowheads="1"/>
          </p:cNvSpPr>
          <p:nvPr>
            <p:ph type="sldNum" sz="quarter" idx="12"/>
          </p:nvPr>
        </p:nvSpPr>
        <p:spPr>
          <a:xfrm>
            <a:off x="8360248" y="6594405"/>
            <a:ext cx="2721614" cy="481863"/>
          </a:xfrm>
        </p:spPr>
        <p:txBody>
          <a:bodyPr/>
          <a:lstStyle>
            <a:lvl1pPr>
              <a:defRPr/>
            </a:lvl1pPr>
          </a:lstStyle>
          <a:p>
            <a:pPr>
              <a:defRPr/>
            </a:pPr>
            <a:fld id="{18F13BC0-F0AB-4317-BFC2-51CD14925F63}"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69"/>
          <p:cNvSpPr>
            <a:spLocks noGrp="1" noChangeArrowheads="1"/>
          </p:cNvSpPr>
          <p:nvPr>
            <p:ph type="dt" sz="half" idx="10"/>
          </p:nvPr>
        </p:nvSpPr>
        <p:spPr/>
        <p:txBody>
          <a:bodyPr/>
          <a:lstStyle>
            <a:lvl1pPr>
              <a:defRPr/>
            </a:lvl1pPr>
          </a:lstStyle>
          <a:p>
            <a:pPr>
              <a:defRPr/>
            </a:pPr>
            <a:endParaRPr lang="en-US"/>
          </a:p>
        </p:txBody>
      </p:sp>
      <p:sp>
        <p:nvSpPr>
          <p:cNvPr id="5"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a:p>
        </p:txBody>
      </p:sp>
      <p:sp>
        <p:nvSpPr>
          <p:cNvPr id="6" name="Rectangle 71"/>
          <p:cNvSpPr>
            <a:spLocks noGrp="1" noChangeArrowheads="1"/>
          </p:cNvSpPr>
          <p:nvPr>
            <p:ph type="sldNum" sz="quarter" idx="12"/>
          </p:nvPr>
        </p:nvSpPr>
        <p:spPr/>
        <p:txBody>
          <a:bodyPr/>
          <a:lstStyle>
            <a:lvl1pPr>
              <a:defRPr/>
            </a:lvl1pPr>
          </a:lstStyle>
          <a:p>
            <a:pPr>
              <a:defRPr/>
            </a:pPr>
            <a:fld id="{E678210C-CA83-4E5C-8F9C-A2603B5F64A9}"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21453" y="4650714"/>
            <a:ext cx="9915208" cy="1437431"/>
          </a:xfrm>
        </p:spPr>
        <p:txBody>
          <a:bodyPr anchor="t"/>
          <a:lstStyle>
            <a:lvl1pPr algn="l">
              <a:defRPr sz="4500" b="1" cap="all"/>
            </a:lvl1pPr>
          </a:lstStyle>
          <a:p>
            <a:r>
              <a:rPr lang="en-US" smtClean="0"/>
              <a:t>Click to edit Master title style</a:t>
            </a:r>
            <a:endParaRPr lang="en-US"/>
          </a:p>
        </p:txBody>
      </p:sp>
      <p:sp>
        <p:nvSpPr>
          <p:cNvPr id="3" name="Text Placeholder 2"/>
          <p:cNvSpPr>
            <a:spLocks noGrp="1"/>
          </p:cNvSpPr>
          <p:nvPr>
            <p:ph type="body" idx="1"/>
          </p:nvPr>
        </p:nvSpPr>
        <p:spPr>
          <a:xfrm>
            <a:off x="921453" y="3067530"/>
            <a:ext cx="9915208" cy="1583183"/>
          </a:xfrm>
        </p:spPr>
        <p:txBody>
          <a:bodyPr anchor="b"/>
          <a:lstStyle>
            <a:lvl1pPr marL="0" indent="0">
              <a:buNone/>
              <a:defRPr sz="2300"/>
            </a:lvl1pPr>
            <a:lvl2pPr marL="518419" indent="0">
              <a:buNone/>
              <a:defRPr sz="2000"/>
            </a:lvl2pPr>
            <a:lvl3pPr marL="1036838" indent="0">
              <a:buNone/>
              <a:defRPr sz="1800"/>
            </a:lvl3pPr>
            <a:lvl4pPr marL="1555257" indent="0">
              <a:buNone/>
              <a:defRPr sz="1600"/>
            </a:lvl4pPr>
            <a:lvl5pPr marL="2073676" indent="0">
              <a:buNone/>
              <a:defRPr sz="1600"/>
            </a:lvl5pPr>
            <a:lvl6pPr marL="2592095" indent="0">
              <a:buNone/>
              <a:defRPr sz="1600"/>
            </a:lvl6pPr>
            <a:lvl7pPr marL="3110514" indent="0">
              <a:buNone/>
              <a:defRPr sz="1600"/>
            </a:lvl7pPr>
            <a:lvl8pPr marL="3628934" indent="0">
              <a:buNone/>
              <a:defRPr sz="1600"/>
            </a:lvl8pPr>
            <a:lvl9pPr marL="4147353" indent="0">
              <a:buNone/>
              <a:defRPr sz="1600"/>
            </a:lvl9pPr>
          </a:lstStyle>
          <a:p>
            <a:pPr lvl="0"/>
            <a:r>
              <a:rPr lang="en-US" smtClean="0"/>
              <a:t>Click to edit Master text styles</a:t>
            </a:r>
          </a:p>
        </p:txBody>
      </p:sp>
      <p:sp>
        <p:nvSpPr>
          <p:cNvPr id="4" name="Rectangle 69"/>
          <p:cNvSpPr>
            <a:spLocks noGrp="1" noChangeArrowheads="1"/>
          </p:cNvSpPr>
          <p:nvPr>
            <p:ph type="dt" sz="half" idx="10"/>
          </p:nvPr>
        </p:nvSpPr>
        <p:spPr/>
        <p:txBody>
          <a:bodyPr/>
          <a:lstStyle>
            <a:lvl1pPr>
              <a:defRPr/>
            </a:lvl1pPr>
          </a:lstStyle>
          <a:p>
            <a:pPr>
              <a:defRPr/>
            </a:pPr>
            <a:endParaRPr lang="en-US"/>
          </a:p>
        </p:txBody>
      </p:sp>
      <p:sp>
        <p:nvSpPr>
          <p:cNvPr id="5"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a:p>
        </p:txBody>
      </p:sp>
      <p:sp>
        <p:nvSpPr>
          <p:cNvPr id="6" name="Rectangle 71"/>
          <p:cNvSpPr>
            <a:spLocks noGrp="1" noChangeArrowheads="1"/>
          </p:cNvSpPr>
          <p:nvPr>
            <p:ph type="sldNum" sz="quarter" idx="12"/>
          </p:nvPr>
        </p:nvSpPr>
        <p:spPr/>
        <p:txBody>
          <a:bodyPr/>
          <a:lstStyle>
            <a:lvl1pPr>
              <a:defRPr/>
            </a:lvl1pPr>
          </a:lstStyle>
          <a:p>
            <a:pPr>
              <a:defRPr/>
            </a:pPr>
            <a:fld id="{1DFF5E87-AF3A-4561-98CC-C6E89277C7DC}"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13134" y="1718889"/>
            <a:ext cx="5152020" cy="4776358"/>
          </a:xfrm>
        </p:spPr>
        <p:txBody>
          <a:bodyPr/>
          <a:lstStyle>
            <a:lvl1pPr>
              <a:defRPr sz="3200"/>
            </a:lvl1pPr>
            <a:lvl2pPr>
              <a:defRPr sz="2700"/>
            </a:lvl2pPr>
            <a:lvl3pPr>
              <a:defRPr sz="23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759569" y="1718889"/>
            <a:ext cx="5152020" cy="4776358"/>
          </a:xfrm>
        </p:spPr>
        <p:txBody>
          <a:bodyPr/>
          <a:lstStyle>
            <a:lvl1pPr>
              <a:defRPr sz="3200"/>
            </a:lvl1pPr>
            <a:lvl2pPr>
              <a:defRPr sz="2700"/>
            </a:lvl2pPr>
            <a:lvl3pPr>
              <a:defRPr sz="23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69"/>
          <p:cNvSpPr>
            <a:spLocks noGrp="1" noChangeArrowheads="1"/>
          </p:cNvSpPr>
          <p:nvPr>
            <p:ph type="dt" sz="half" idx="10"/>
          </p:nvPr>
        </p:nvSpPr>
        <p:spPr/>
        <p:txBody>
          <a:bodyPr/>
          <a:lstStyle>
            <a:lvl1pPr>
              <a:defRPr/>
            </a:lvl1pPr>
          </a:lstStyle>
          <a:p>
            <a:pPr>
              <a:defRPr/>
            </a:pPr>
            <a:endParaRPr lang="en-US"/>
          </a:p>
        </p:txBody>
      </p:sp>
      <p:sp>
        <p:nvSpPr>
          <p:cNvPr id="6"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a:p>
        </p:txBody>
      </p:sp>
      <p:sp>
        <p:nvSpPr>
          <p:cNvPr id="7" name="Rectangle 71"/>
          <p:cNvSpPr>
            <a:spLocks noGrp="1" noChangeArrowheads="1"/>
          </p:cNvSpPr>
          <p:nvPr>
            <p:ph type="sldNum" sz="quarter" idx="12"/>
          </p:nvPr>
        </p:nvSpPr>
        <p:spPr/>
        <p:txBody>
          <a:bodyPr/>
          <a:lstStyle>
            <a:lvl1pPr>
              <a:defRPr/>
            </a:lvl1pPr>
          </a:lstStyle>
          <a:p>
            <a:pPr>
              <a:defRPr/>
            </a:pPr>
            <a:fld id="{309D97F0-AE85-443E-A1D3-AC052B266F25}"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83252" y="289835"/>
            <a:ext cx="10498455" cy="1206235"/>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583251" y="1620043"/>
            <a:ext cx="5154045" cy="675156"/>
          </a:xfrm>
        </p:spPr>
        <p:txBody>
          <a:bodyPr anchor="b"/>
          <a:lstStyle>
            <a:lvl1pPr marL="0" indent="0">
              <a:buNone/>
              <a:defRPr sz="2700" b="1"/>
            </a:lvl1pPr>
            <a:lvl2pPr marL="518419" indent="0">
              <a:buNone/>
              <a:defRPr sz="2300" b="1"/>
            </a:lvl2pPr>
            <a:lvl3pPr marL="1036838" indent="0">
              <a:buNone/>
              <a:defRPr sz="2000" b="1"/>
            </a:lvl3pPr>
            <a:lvl4pPr marL="1555257" indent="0">
              <a:buNone/>
              <a:defRPr sz="1800" b="1"/>
            </a:lvl4pPr>
            <a:lvl5pPr marL="2073676" indent="0">
              <a:buNone/>
              <a:defRPr sz="1800" b="1"/>
            </a:lvl5pPr>
            <a:lvl6pPr marL="2592095" indent="0">
              <a:buNone/>
              <a:defRPr sz="1800" b="1"/>
            </a:lvl6pPr>
            <a:lvl7pPr marL="3110514" indent="0">
              <a:buNone/>
              <a:defRPr sz="1800" b="1"/>
            </a:lvl7pPr>
            <a:lvl8pPr marL="3628934" indent="0">
              <a:buNone/>
              <a:defRPr sz="1800" b="1"/>
            </a:lvl8pPr>
            <a:lvl9pPr marL="4147353" indent="0">
              <a:buNone/>
              <a:defRPr sz="1800" b="1"/>
            </a:lvl9pPr>
          </a:lstStyle>
          <a:p>
            <a:pPr lvl="0"/>
            <a:r>
              <a:rPr lang="en-US" smtClean="0"/>
              <a:t>Click to edit Master text styles</a:t>
            </a:r>
          </a:p>
        </p:txBody>
      </p:sp>
      <p:sp>
        <p:nvSpPr>
          <p:cNvPr id="4" name="Content Placeholder 3"/>
          <p:cNvSpPr>
            <a:spLocks noGrp="1"/>
          </p:cNvSpPr>
          <p:nvPr>
            <p:ph sz="half" idx="2"/>
          </p:nvPr>
        </p:nvSpPr>
        <p:spPr>
          <a:xfrm>
            <a:off x="583251" y="2295202"/>
            <a:ext cx="5154045" cy="4169889"/>
          </a:xfrm>
        </p:spPr>
        <p:txBody>
          <a:bodyPr/>
          <a:lstStyle>
            <a:lvl1pPr>
              <a:defRPr sz="2700"/>
            </a:lvl1pPr>
            <a:lvl2pPr>
              <a:defRPr sz="23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5925634" y="1620043"/>
            <a:ext cx="5156070" cy="675156"/>
          </a:xfrm>
        </p:spPr>
        <p:txBody>
          <a:bodyPr anchor="b"/>
          <a:lstStyle>
            <a:lvl1pPr marL="0" indent="0">
              <a:buNone/>
              <a:defRPr sz="2700" b="1"/>
            </a:lvl1pPr>
            <a:lvl2pPr marL="518419" indent="0">
              <a:buNone/>
              <a:defRPr sz="2300" b="1"/>
            </a:lvl2pPr>
            <a:lvl3pPr marL="1036838" indent="0">
              <a:buNone/>
              <a:defRPr sz="2000" b="1"/>
            </a:lvl3pPr>
            <a:lvl4pPr marL="1555257" indent="0">
              <a:buNone/>
              <a:defRPr sz="1800" b="1"/>
            </a:lvl4pPr>
            <a:lvl5pPr marL="2073676" indent="0">
              <a:buNone/>
              <a:defRPr sz="1800" b="1"/>
            </a:lvl5pPr>
            <a:lvl6pPr marL="2592095" indent="0">
              <a:buNone/>
              <a:defRPr sz="1800" b="1"/>
            </a:lvl6pPr>
            <a:lvl7pPr marL="3110514" indent="0">
              <a:buNone/>
              <a:defRPr sz="1800" b="1"/>
            </a:lvl7pPr>
            <a:lvl8pPr marL="3628934" indent="0">
              <a:buNone/>
              <a:defRPr sz="1800" b="1"/>
            </a:lvl8pPr>
            <a:lvl9pPr marL="4147353" indent="0">
              <a:buNone/>
              <a:defRPr sz="1800" b="1"/>
            </a:lvl9pPr>
          </a:lstStyle>
          <a:p>
            <a:pPr lvl="0"/>
            <a:r>
              <a:rPr lang="en-US" smtClean="0"/>
              <a:t>Click to edit Master text styles</a:t>
            </a:r>
          </a:p>
        </p:txBody>
      </p:sp>
      <p:sp>
        <p:nvSpPr>
          <p:cNvPr id="6" name="Content Placeholder 5"/>
          <p:cNvSpPr>
            <a:spLocks noGrp="1"/>
          </p:cNvSpPr>
          <p:nvPr>
            <p:ph sz="quarter" idx="4"/>
          </p:nvPr>
        </p:nvSpPr>
        <p:spPr>
          <a:xfrm>
            <a:off x="5925634" y="2295202"/>
            <a:ext cx="5156070" cy="4169889"/>
          </a:xfrm>
        </p:spPr>
        <p:txBody>
          <a:bodyPr/>
          <a:lstStyle>
            <a:lvl1pPr>
              <a:defRPr sz="2700"/>
            </a:lvl1pPr>
            <a:lvl2pPr>
              <a:defRPr sz="23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69"/>
          <p:cNvSpPr>
            <a:spLocks noGrp="1" noChangeArrowheads="1"/>
          </p:cNvSpPr>
          <p:nvPr>
            <p:ph type="dt" sz="half" idx="10"/>
          </p:nvPr>
        </p:nvSpPr>
        <p:spPr/>
        <p:txBody>
          <a:bodyPr/>
          <a:lstStyle>
            <a:lvl1pPr>
              <a:defRPr/>
            </a:lvl1pPr>
          </a:lstStyle>
          <a:p>
            <a:pPr>
              <a:defRPr/>
            </a:pPr>
            <a:endParaRPr lang="en-US"/>
          </a:p>
        </p:txBody>
      </p:sp>
      <p:sp>
        <p:nvSpPr>
          <p:cNvPr id="8"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a:p>
        </p:txBody>
      </p:sp>
      <p:sp>
        <p:nvSpPr>
          <p:cNvPr id="9" name="Rectangle 71"/>
          <p:cNvSpPr>
            <a:spLocks noGrp="1" noChangeArrowheads="1"/>
          </p:cNvSpPr>
          <p:nvPr>
            <p:ph type="sldNum" sz="quarter" idx="12"/>
          </p:nvPr>
        </p:nvSpPr>
        <p:spPr/>
        <p:txBody>
          <a:bodyPr/>
          <a:lstStyle>
            <a:lvl1pPr>
              <a:defRPr/>
            </a:lvl1pPr>
          </a:lstStyle>
          <a:p>
            <a:pPr>
              <a:defRPr/>
            </a:pPr>
            <a:fld id="{1C647F72-D9CB-4F5A-B2C6-32A0DE4D6288}"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FF00"/>
                </a:solidFill>
              </a:defRPr>
            </a:lvl1pPr>
          </a:lstStyle>
          <a:p>
            <a:r>
              <a:rPr lang="en-US" dirty="0" smtClean="0"/>
              <a:t>Click to edit Master title style</a:t>
            </a:r>
            <a:endParaRPr lang="en-US" dirty="0"/>
          </a:p>
        </p:txBody>
      </p:sp>
      <p:sp>
        <p:nvSpPr>
          <p:cNvPr id="3" name="Rectangle 69"/>
          <p:cNvSpPr>
            <a:spLocks noGrp="1" noChangeArrowheads="1"/>
          </p:cNvSpPr>
          <p:nvPr>
            <p:ph type="dt" sz="half" idx="10"/>
          </p:nvPr>
        </p:nvSpPr>
        <p:spPr/>
        <p:txBody>
          <a:bodyPr/>
          <a:lstStyle>
            <a:lvl1pPr>
              <a:defRPr/>
            </a:lvl1pPr>
          </a:lstStyle>
          <a:p>
            <a:pPr>
              <a:defRPr/>
            </a:pPr>
            <a:endParaRPr lang="en-US"/>
          </a:p>
        </p:txBody>
      </p:sp>
      <p:sp>
        <p:nvSpPr>
          <p:cNvPr id="4"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dirty="0"/>
          </a:p>
        </p:txBody>
      </p:sp>
      <p:sp>
        <p:nvSpPr>
          <p:cNvPr id="5" name="Rectangle 71"/>
          <p:cNvSpPr>
            <a:spLocks noGrp="1" noChangeArrowheads="1"/>
          </p:cNvSpPr>
          <p:nvPr>
            <p:ph type="sldNum" sz="quarter" idx="12"/>
          </p:nvPr>
        </p:nvSpPr>
        <p:spPr/>
        <p:txBody>
          <a:bodyPr/>
          <a:lstStyle>
            <a:lvl1pPr>
              <a:defRPr/>
            </a:lvl1pPr>
          </a:lstStyle>
          <a:p>
            <a:pPr>
              <a:defRPr/>
            </a:pPr>
            <a:fld id="{A7BE8F09-DF3A-4F88-A900-593F126E6A03}"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69"/>
          <p:cNvSpPr>
            <a:spLocks noGrp="1" noChangeArrowheads="1"/>
          </p:cNvSpPr>
          <p:nvPr>
            <p:ph type="dt" sz="half" idx="10"/>
          </p:nvPr>
        </p:nvSpPr>
        <p:spPr/>
        <p:txBody>
          <a:bodyPr/>
          <a:lstStyle>
            <a:lvl1pPr>
              <a:defRPr/>
            </a:lvl1pPr>
          </a:lstStyle>
          <a:p>
            <a:pPr>
              <a:defRPr/>
            </a:pPr>
            <a:endParaRPr lang="en-US"/>
          </a:p>
        </p:txBody>
      </p:sp>
      <p:sp>
        <p:nvSpPr>
          <p:cNvPr id="3"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a:p>
        </p:txBody>
      </p:sp>
      <p:sp>
        <p:nvSpPr>
          <p:cNvPr id="4" name="Rectangle 71"/>
          <p:cNvSpPr>
            <a:spLocks noGrp="1" noChangeArrowheads="1"/>
          </p:cNvSpPr>
          <p:nvPr>
            <p:ph type="sldNum" sz="quarter" idx="12"/>
          </p:nvPr>
        </p:nvSpPr>
        <p:spPr/>
        <p:txBody>
          <a:bodyPr/>
          <a:lstStyle>
            <a:lvl1pPr>
              <a:defRPr/>
            </a:lvl1pPr>
          </a:lstStyle>
          <a:p>
            <a:pPr>
              <a:defRPr/>
            </a:pPr>
            <a:fld id="{8376DED5-4696-4080-AC78-A1D036109490}"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3250" y="288161"/>
            <a:ext cx="3837688" cy="1226339"/>
          </a:xfrm>
        </p:spPr>
        <p:txBody>
          <a:bodyPr anchor="b"/>
          <a:lstStyle>
            <a:lvl1pPr algn="l">
              <a:defRPr sz="2300" b="1"/>
            </a:lvl1pPr>
          </a:lstStyle>
          <a:p>
            <a:r>
              <a:rPr lang="en-US" smtClean="0"/>
              <a:t>Click to edit Master title style</a:t>
            </a:r>
            <a:endParaRPr lang="en-US"/>
          </a:p>
        </p:txBody>
      </p:sp>
      <p:sp>
        <p:nvSpPr>
          <p:cNvPr id="3" name="Content Placeholder 2"/>
          <p:cNvSpPr>
            <a:spLocks noGrp="1"/>
          </p:cNvSpPr>
          <p:nvPr>
            <p:ph idx="1"/>
          </p:nvPr>
        </p:nvSpPr>
        <p:spPr>
          <a:xfrm>
            <a:off x="4560672" y="288157"/>
            <a:ext cx="6521032" cy="6176932"/>
          </a:xfrm>
        </p:spPr>
        <p:txBody>
          <a:bodyPr/>
          <a:lstStyle>
            <a:lvl1pPr>
              <a:defRPr sz="3600"/>
            </a:lvl1pPr>
            <a:lvl2pPr>
              <a:defRPr sz="3200"/>
            </a:lvl2pPr>
            <a:lvl3pPr>
              <a:defRPr sz="2700"/>
            </a:lvl3pPr>
            <a:lvl4pPr>
              <a:defRPr sz="2300"/>
            </a:lvl4pPr>
            <a:lvl5pPr>
              <a:defRPr sz="2300"/>
            </a:lvl5pPr>
            <a:lvl6pPr>
              <a:defRPr sz="2300"/>
            </a:lvl6pPr>
            <a:lvl7pPr>
              <a:defRPr sz="2300"/>
            </a:lvl7pPr>
            <a:lvl8pPr>
              <a:defRPr sz="2300"/>
            </a:lvl8pPr>
            <a:lvl9pPr>
              <a:defRPr sz="23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583250" y="1514497"/>
            <a:ext cx="3837688" cy="4950593"/>
          </a:xfrm>
        </p:spPr>
        <p:txBody>
          <a:bodyPr/>
          <a:lstStyle>
            <a:lvl1pPr marL="0" indent="0">
              <a:buNone/>
              <a:defRPr sz="1600"/>
            </a:lvl1pPr>
            <a:lvl2pPr marL="518419" indent="0">
              <a:buNone/>
              <a:defRPr sz="1400"/>
            </a:lvl2pPr>
            <a:lvl3pPr marL="1036838" indent="0">
              <a:buNone/>
              <a:defRPr sz="1100"/>
            </a:lvl3pPr>
            <a:lvl4pPr marL="1555257" indent="0">
              <a:buNone/>
              <a:defRPr sz="1000"/>
            </a:lvl4pPr>
            <a:lvl5pPr marL="2073676" indent="0">
              <a:buNone/>
              <a:defRPr sz="1000"/>
            </a:lvl5pPr>
            <a:lvl6pPr marL="2592095" indent="0">
              <a:buNone/>
              <a:defRPr sz="1000"/>
            </a:lvl6pPr>
            <a:lvl7pPr marL="3110514" indent="0">
              <a:buNone/>
              <a:defRPr sz="1000"/>
            </a:lvl7pPr>
            <a:lvl8pPr marL="3628934" indent="0">
              <a:buNone/>
              <a:defRPr sz="1000"/>
            </a:lvl8pPr>
            <a:lvl9pPr marL="4147353" indent="0">
              <a:buNone/>
              <a:defRPr sz="1000"/>
            </a:lvl9pPr>
          </a:lstStyle>
          <a:p>
            <a:pPr lvl="0"/>
            <a:r>
              <a:rPr lang="en-US" smtClean="0"/>
              <a:t>Click to edit Master text styles</a:t>
            </a:r>
          </a:p>
        </p:txBody>
      </p:sp>
      <p:sp>
        <p:nvSpPr>
          <p:cNvPr id="5" name="Rectangle 69"/>
          <p:cNvSpPr>
            <a:spLocks noGrp="1" noChangeArrowheads="1"/>
          </p:cNvSpPr>
          <p:nvPr>
            <p:ph type="dt" sz="half" idx="10"/>
          </p:nvPr>
        </p:nvSpPr>
        <p:spPr/>
        <p:txBody>
          <a:bodyPr/>
          <a:lstStyle>
            <a:lvl1pPr>
              <a:defRPr/>
            </a:lvl1pPr>
          </a:lstStyle>
          <a:p>
            <a:pPr>
              <a:defRPr/>
            </a:pPr>
            <a:endParaRPr lang="en-US"/>
          </a:p>
        </p:txBody>
      </p:sp>
      <p:sp>
        <p:nvSpPr>
          <p:cNvPr id="6"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a:p>
        </p:txBody>
      </p:sp>
      <p:sp>
        <p:nvSpPr>
          <p:cNvPr id="7" name="Rectangle 71"/>
          <p:cNvSpPr>
            <a:spLocks noGrp="1" noChangeArrowheads="1"/>
          </p:cNvSpPr>
          <p:nvPr>
            <p:ph type="sldNum" sz="quarter" idx="12"/>
          </p:nvPr>
        </p:nvSpPr>
        <p:spPr/>
        <p:txBody>
          <a:bodyPr/>
          <a:lstStyle>
            <a:lvl1pPr>
              <a:defRPr/>
            </a:lvl1pPr>
          </a:lstStyle>
          <a:p>
            <a:pPr>
              <a:defRPr/>
            </a:pPr>
            <a:fld id="{45CFE730-5029-4B64-8F54-A9A9CF9636EA}"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86413" y="5066190"/>
            <a:ext cx="6998970" cy="598092"/>
          </a:xfrm>
        </p:spPr>
        <p:txBody>
          <a:bodyPr anchor="b"/>
          <a:lstStyle>
            <a:lvl1pPr algn="l">
              <a:defRPr sz="2300" b="1"/>
            </a:lvl1pPr>
          </a:lstStyle>
          <a:p>
            <a:r>
              <a:rPr lang="en-US" smtClean="0"/>
              <a:t>Click to edit Master title style</a:t>
            </a:r>
            <a:endParaRPr lang="en-US"/>
          </a:p>
        </p:txBody>
      </p:sp>
      <p:sp>
        <p:nvSpPr>
          <p:cNvPr id="3" name="Picture Placeholder 2"/>
          <p:cNvSpPr>
            <a:spLocks noGrp="1"/>
          </p:cNvSpPr>
          <p:nvPr>
            <p:ph type="pic" idx="1"/>
          </p:nvPr>
        </p:nvSpPr>
        <p:spPr>
          <a:xfrm>
            <a:off x="2286413" y="646678"/>
            <a:ext cx="6998970" cy="4342448"/>
          </a:xfrm>
        </p:spPr>
        <p:txBody>
          <a:bodyPr/>
          <a:lstStyle>
            <a:lvl1pPr marL="0" indent="0">
              <a:buNone/>
              <a:defRPr sz="3600"/>
            </a:lvl1pPr>
            <a:lvl2pPr marL="518419" indent="0">
              <a:buNone/>
              <a:defRPr sz="3200"/>
            </a:lvl2pPr>
            <a:lvl3pPr marL="1036838" indent="0">
              <a:buNone/>
              <a:defRPr sz="2700"/>
            </a:lvl3pPr>
            <a:lvl4pPr marL="1555257" indent="0">
              <a:buNone/>
              <a:defRPr sz="2300"/>
            </a:lvl4pPr>
            <a:lvl5pPr marL="2073676" indent="0">
              <a:buNone/>
              <a:defRPr sz="2300"/>
            </a:lvl5pPr>
            <a:lvl6pPr marL="2592095" indent="0">
              <a:buNone/>
              <a:defRPr sz="2300"/>
            </a:lvl6pPr>
            <a:lvl7pPr marL="3110514" indent="0">
              <a:buNone/>
              <a:defRPr sz="2300"/>
            </a:lvl7pPr>
            <a:lvl8pPr marL="3628934" indent="0">
              <a:buNone/>
              <a:defRPr sz="2300"/>
            </a:lvl8pPr>
            <a:lvl9pPr marL="4147353" indent="0">
              <a:buNone/>
              <a:defRPr sz="2300"/>
            </a:lvl9pPr>
          </a:lstStyle>
          <a:p>
            <a:pPr lvl="0"/>
            <a:endParaRPr lang="en-US" noProof="0" smtClean="0"/>
          </a:p>
        </p:txBody>
      </p:sp>
      <p:sp>
        <p:nvSpPr>
          <p:cNvPr id="4" name="Text Placeholder 3"/>
          <p:cNvSpPr>
            <a:spLocks noGrp="1"/>
          </p:cNvSpPr>
          <p:nvPr>
            <p:ph type="body" sz="half" idx="2"/>
          </p:nvPr>
        </p:nvSpPr>
        <p:spPr>
          <a:xfrm>
            <a:off x="2286413" y="5664286"/>
            <a:ext cx="6998970" cy="849391"/>
          </a:xfrm>
        </p:spPr>
        <p:txBody>
          <a:bodyPr/>
          <a:lstStyle>
            <a:lvl1pPr marL="0" indent="0">
              <a:buNone/>
              <a:defRPr sz="1600"/>
            </a:lvl1pPr>
            <a:lvl2pPr marL="518419" indent="0">
              <a:buNone/>
              <a:defRPr sz="1400"/>
            </a:lvl2pPr>
            <a:lvl3pPr marL="1036838" indent="0">
              <a:buNone/>
              <a:defRPr sz="1100"/>
            </a:lvl3pPr>
            <a:lvl4pPr marL="1555257" indent="0">
              <a:buNone/>
              <a:defRPr sz="1000"/>
            </a:lvl4pPr>
            <a:lvl5pPr marL="2073676" indent="0">
              <a:buNone/>
              <a:defRPr sz="1000"/>
            </a:lvl5pPr>
            <a:lvl6pPr marL="2592095" indent="0">
              <a:buNone/>
              <a:defRPr sz="1000"/>
            </a:lvl6pPr>
            <a:lvl7pPr marL="3110514" indent="0">
              <a:buNone/>
              <a:defRPr sz="1000"/>
            </a:lvl7pPr>
            <a:lvl8pPr marL="3628934" indent="0">
              <a:buNone/>
              <a:defRPr sz="1000"/>
            </a:lvl8pPr>
            <a:lvl9pPr marL="4147353" indent="0">
              <a:buNone/>
              <a:defRPr sz="1000"/>
            </a:lvl9pPr>
          </a:lstStyle>
          <a:p>
            <a:pPr lvl="0"/>
            <a:r>
              <a:rPr lang="en-US" smtClean="0"/>
              <a:t>Click to edit Master text styles</a:t>
            </a:r>
          </a:p>
        </p:txBody>
      </p:sp>
      <p:sp>
        <p:nvSpPr>
          <p:cNvPr id="5" name="Rectangle 69"/>
          <p:cNvSpPr>
            <a:spLocks noGrp="1" noChangeArrowheads="1"/>
          </p:cNvSpPr>
          <p:nvPr>
            <p:ph type="dt" sz="half" idx="10"/>
          </p:nvPr>
        </p:nvSpPr>
        <p:spPr/>
        <p:txBody>
          <a:bodyPr/>
          <a:lstStyle>
            <a:lvl1pPr>
              <a:defRPr/>
            </a:lvl1pPr>
          </a:lstStyle>
          <a:p>
            <a:pPr>
              <a:defRPr/>
            </a:pPr>
            <a:endParaRPr lang="en-US"/>
          </a:p>
        </p:txBody>
      </p:sp>
      <p:sp>
        <p:nvSpPr>
          <p:cNvPr id="6"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a:p>
        </p:txBody>
      </p:sp>
      <p:sp>
        <p:nvSpPr>
          <p:cNvPr id="7" name="Rectangle 71"/>
          <p:cNvSpPr>
            <a:spLocks noGrp="1" noChangeArrowheads="1"/>
          </p:cNvSpPr>
          <p:nvPr>
            <p:ph type="sldNum" sz="quarter" idx="12"/>
          </p:nvPr>
        </p:nvSpPr>
        <p:spPr/>
        <p:txBody>
          <a:bodyPr/>
          <a:lstStyle>
            <a:lvl1pPr>
              <a:defRPr/>
            </a:lvl1pPr>
          </a:lstStyle>
          <a:p>
            <a:pPr>
              <a:defRPr/>
            </a:pPr>
            <a:fld id="{CD874D88-C08D-4805-8389-3D0A8EE4CC86}"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69"/>
          <p:cNvSpPr>
            <a:spLocks noGrp="1" noChangeArrowheads="1"/>
          </p:cNvSpPr>
          <p:nvPr>
            <p:ph type="dt" sz="half" idx="10"/>
          </p:nvPr>
        </p:nvSpPr>
        <p:spPr/>
        <p:txBody>
          <a:bodyPr/>
          <a:lstStyle>
            <a:lvl1pPr>
              <a:defRPr/>
            </a:lvl1pPr>
          </a:lstStyle>
          <a:p>
            <a:pPr>
              <a:defRPr/>
            </a:pPr>
            <a:endParaRPr lang="en-US"/>
          </a:p>
        </p:txBody>
      </p:sp>
      <p:sp>
        <p:nvSpPr>
          <p:cNvPr id="5"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a:p>
        </p:txBody>
      </p:sp>
      <p:sp>
        <p:nvSpPr>
          <p:cNvPr id="6" name="Rectangle 71"/>
          <p:cNvSpPr>
            <a:spLocks noGrp="1" noChangeArrowheads="1"/>
          </p:cNvSpPr>
          <p:nvPr>
            <p:ph type="sldNum" sz="quarter" idx="12"/>
          </p:nvPr>
        </p:nvSpPr>
        <p:spPr/>
        <p:txBody>
          <a:bodyPr/>
          <a:lstStyle>
            <a:lvl1pPr>
              <a:defRPr/>
            </a:lvl1pPr>
          </a:lstStyle>
          <a:p>
            <a:pPr>
              <a:defRPr/>
            </a:pPr>
            <a:fld id="{C389DA7E-3056-4F77-B3AB-092476C4157C}"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414564" y="293186"/>
            <a:ext cx="2667141" cy="62020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13138" y="293186"/>
            <a:ext cx="7807011" cy="620206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69"/>
          <p:cNvSpPr>
            <a:spLocks noGrp="1" noChangeArrowheads="1"/>
          </p:cNvSpPr>
          <p:nvPr>
            <p:ph type="dt" sz="half" idx="10"/>
          </p:nvPr>
        </p:nvSpPr>
        <p:spPr/>
        <p:txBody>
          <a:bodyPr/>
          <a:lstStyle>
            <a:lvl1pPr>
              <a:defRPr/>
            </a:lvl1pPr>
          </a:lstStyle>
          <a:p>
            <a:pPr>
              <a:defRPr/>
            </a:pPr>
            <a:endParaRPr lang="en-US"/>
          </a:p>
        </p:txBody>
      </p:sp>
      <p:sp>
        <p:nvSpPr>
          <p:cNvPr id="5"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a:p>
        </p:txBody>
      </p:sp>
      <p:sp>
        <p:nvSpPr>
          <p:cNvPr id="6" name="Rectangle 71"/>
          <p:cNvSpPr>
            <a:spLocks noGrp="1" noChangeArrowheads="1"/>
          </p:cNvSpPr>
          <p:nvPr>
            <p:ph type="sldNum" sz="quarter" idx="12"/>
          </p:nvPr>
        </p:nvSpPr>
        <p:spPr/>
        <p:txBody>
          <a:bodyPr/>
          <a:lstStyle>
            <a:lvl1pPr>
              <a:defRPr/>
            </a:lvl1pPr>
          </a:lstStyle>
          <a:p>
            <a:pPr>
              <a:defRPr/>
            </a:pPr>
            <a:fld id="{3FEFF83B-752A-4C51-A2B1-C6E4C8906295}"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583252" y="293183"/>
            <a:ext cx="10498455" cy="665104"/>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13134" y="1718889"/>
            <a:ext cx="5152020" cy="477635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5759569" y="1718885"/>
            <a:ext cx="5152020" cy="230692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5759569" y="4186649"/>
            <a:ext cx="5152020" cy="23086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69"/>
          <p:cNvSpPr>
            <a:spLocks noGrp="1" noChangeArrowheads="1"/>
          </p:cNvSpPr>
          <p:nvPr>
            <p:ph type="dt" sz="half" idx="10"/>
          </p:nvPr>
        </p:nvSpPr>
        <p:spPr/>
        <p:txBody>
          <a:bodyPr/>
          <a:lstStyle>
            <a:lvl1pPr>
              <a:defRPr/>
            </a:lvl1pPr>
          </a:lstStyle>
          <a:p>
            <a:pPr>
              <a:defRPr/>
            </a:pPr>
            <a:endParaRPr lang="en-US"/>
          </a:p>
        </p:txBody>
      </p:sp>
      <p:sp>
        <p:nvSpPr>
          <p:cNvPr id="7" name="Rectangle 70"/>
          <p:cNvSpPr>
            <a:spLocks noGrp="1" noChangeArrowheads="1"/>
          </p:cNvSpPr>
          <p:nvPr>
            <p:ph type="ftr" sz="quarter" idx="11"/>
          </p:nvPr>
        </p:nvSpPr>
        <p:spPr/>
        <p:txBody>
          <a:bodyPr/>
          <a:lstStyle>
            <a:lvl1pPr>
              <a:defRPr/>
            </a:lvl1pPr>
          </a:lstStyle>
          <a:p>
            <a:pPr>
              <a:defRPr/>
            </a:pPr>
            <a:r>
              <a:rPr lang="en-US" smtClean="0"/>
              <a:t>Passive &amp; Active Filters 2016-17</a:t>
            </a:r>
            <a:endParaRPr lang="en-US"/>
          </a:p>
        </p:txBody>
      </p:sp>
      <p:sp>
        <p:nvSpPr>
          <p:cNvPr id="8" name="Rectangle 71"/>
          <p:cNvSpPr>
            <a:spLocks noGrp="1" noChangeArrowheads="1"/>
          </p:cNvSpPr>
          <p:nvPr>
            <p:ph type="sldNum" sz="quarter" idx="12"/>
          </p:nvPr>
        </p:nvSpPr>
        <p:spPr/>
        <p:txBody>
          <a:bodyPr/>
          <a:lstStyle>
            <a:lvl1pPr>
              <a:defRPr/>
            </a:lvl1pPr>
          </a:lstStyle>
          <a:p>
            <a:pPr>
              <a:defRPr/>
            </a:pPr>
            <a:fld id="{9043B15F-5402-4C38-AE28-4E82906CD638}"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7170" name="Freeform 2"/>
          <p:cNvSpPr>
            <a:spLocks/>
          </p:cNvSpPr>
          <p:nvPr/>
        </p:nvSpPr>
        <p:spPr bwMode="hidden">
          <a:xfrm>
            <a:off x="8455606" y="6785570"/>
            <a:ext cx="364236" cy="221183"/>
          </a:xfrm>
          <a:custGeom>
            <a:avLst/>
            <a:gdLst/>
            <a:ahLst/>
            <a:cxnLst>
              <a:cxn ang="0">
                <a:pos x="0" y="132"/>
              </a:cxn>
              <a:cxn ang="0">
                <a:pos x="29" y="132"/>
              </a:cxn>
              <a:cxn ang="0">
                <a:pos x="77" y="108"/>
              </a:cxn>
              <a:cxn ang="0">
                <a:pos x="119" y="78"/>
              </a:cxn>
              <a:cxn ang="0">
                <a:pos x="155" y="48"/>
              </a:cxn>
              <a:cxn ang="0">
                <a:pos x="179" y="12"/>
              </a:cxn>
              <a:cxn ang="0">
                <a:pos x="173" y="6"/>
              </a:cxn>
              <a:cxn ang="0">
                <a:pos x="167" y="0"/>
              </a:cxn>
              <a:cxn ang="0">
                <a:pos x="137" y="42"/>
              </a:cxn>
              <a:cxn ang="0">
                <a:pos x="101" y="78"/>
              </a:cxn>
              <a:cxn ang="0">
                <a:pos x="53" y="108"/>
              </a:cxn>
              <a:cxn ang="0">
                <a:pos x="0" y="132"/>
              </a:cxn>
              <a:cxn ang="0">
                <a:pos x="0" y="132"/>
              </a:cxn>
            </a:cxnLst>
            <a:rect l="0" t="0" r="r" b="b"/>
            <a:pathLst>
              <a:path w="179" h="132">
                <a:moveTo>
                  <a:pt x="0" y="132"/>
                </a:moveTo>
                <a:lnTo>
                  <a:pt x="29" y="132"/>
                </a:lnTo>
                <a:lnTo>
                  <a:pt x="77" y="108"/>
                </a:lnTo>
                <a:lnTo>
                  <a:pt x="119" y="78"/>
                </a:lnTo>
                <a:lnTo>
                  <a:pt x="155" y="48"/>
                </a:lnTo>
                <a:lnTo>
                  <a:pt x="179" y="12"/>
                </a:lnTo>
                <a:lnTo>
                  <a:pt x="173" y="6"/>
                </a:lnTo>
                <a:lnTo>
                  <a:pt x="167" y="0"/>
                </a:lnTo>
                <a:lnTo>
                  <a:pt x="137" y="42"/>
                </a:lnTo>
                <a:lnTo>
                  <a:pt x="101" y="78"/>
                </a:lnTo>
                <a:lnTo>
                  <a:pt x="53" y="108"/>
                </a:lnTo>
                <a:lnTo>
                  <a:pt x="0" y="132"/>
                </a:lnTo>
                <a:lnTo>
                  <a:pt x="0" y="132"/>
                </a:lnTo>
                <a:close/>
              </a:path>
            </a:pathLst>
          </a:custGeom>
          <a:gradFill rotWithShape="0">
            <a:gsLst>
              <a:gs pos="0">
                <a:schemeClr val="accent2"/>
              </a:gs>
              <a:gs pos="100000">
                <a:schemeClr val="accent2">
                  <a:gamma/>
                  <a:shade val="87843"/>
                  <a:invGamma/>
                </a:schemeClr>
              </a:gs>
            </a:gsLst>
            <a:lin ang="18900000" scaled="1"/>
          </a:gradFill>
          <a:ln w="9525">
            <a:noFill/>
            <a:round/>
            <a:headEnd/>
            <a:tailEnd/>
          </a:ln>
        </p:spPr>
        <p:txBody>
          <a:bodyPr lIns="103684" tIns="51842" rIns="103684" bIns="51842"/>
          <a:lstStyle/>
          <a:p>
            <a:pPr>
              <a:defRPr/>
            </a:pPr>
            <a:endParaRPr lang="en-US"/>
          </a:p>
        </p:txBody>
      </p:sp>
      <p:grpSp>
        <p:nvGrpSpPr>
          <p:cNvPr id="3075" name="Group 3"/>
          <p:cNvGrpSpPr>
            <a:grpSpLocks/>
          </p:cNvGrpSpPr>
          <p:nvPr/>
        </p:nvGrpSpPr>
        <p:grpSpPr bwMode="auto">
          <a:xfrm>
            <a:off x="4694" y="4502648"/>
            <a:ext cx="11660259" cy="2734766"/>
            <a:chOff x="2" y="2688"/>
            <a:chExt cx="5758" cy="1632"/>
          </a:xfrm>
        </p:grpSpPr>
        <p:sp>
          <p:nvSpPr>
            <p:cNvPr id="7172" name="Freeform 4"/>
            <p:cNvSpPr>
              <a:spLocks/>
            </p:cNvSpPr>
            <p:nvPr/>
          </p:nvSpPr>
          <p:spPr bwMode="hidden">
            <a:xfrm>
              <a:off x="2" y="2688"/>
              <a:ext cx="5758" cy="1632"/>
            </a:xfrm>
            <a:custGeom>
              <a:avLst/>
              <a:gdLst/>
              <a:ahLst/>
              <a:cxnLst>
                <a:cxn ang="0">
                  <a:pos x="5740" y="4316"/>
                </a:cxn>
                <a:cxn ang="0">
                  <a:pos x="0" y="4316"/>
                </a:cxn>
                <a:cxn ang="0">
                  <a:pos x="0" y="0"/>
                </a:cxn>
                <a:cxn ang="0">
                  <a:pos x="5740" y="0"/>
                </a:cxn>
                <a:cxn ang="0">
                  <a:pos x="5740" y="4316"/>
                </a:cxn>
                <a:cxn ang="0">
                  <a:pos x="5740" y="4316"/>
                </a:cxn>
              </a:cxnLst>
              <a:rect l="0" t="0" r="r" b="b"/>
              <a:pathLst>
                <a:path w="5740" h="4316">
                  <a:moveTo>
                    <a:pt x="5740" y="4316"/>
                  </a:moveTo>
                  <a:lnTo>
                    <a:pt x="0" y="4316"/>
                  </a:lnTo>
                  <a:lnTo>
                    <a:pt x="0" y="0"/>
                  </a:lnTo>
                  <a:lnTo>
                    <a:pt x="5740" y="0"/>
                  </a:lnTo>
                  <a:lnTo>
                    <a:pt x="5740" y="4316"/>
                  </a:lnTo>
                  <a:lnTo>
                    <a:pt x="5740" y="431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grpSp>
          <p:nvGrpSpPr>
            <p:cNvPr id="3082" name="Group 5"/>
            <p:cNvGrpSpPr>
              <a:grpSpLocks/>
            </p:cNvGrpSpPr>
            <p:nvPr userDrawn="1"/>
          </p:nvGrpSpPr>
          <p:grpSpPr bwMode="auto">
            <a:xfrm>
              <a:off x="3528" y="3715"/>
              <a:ext cx="792" cy="521"/>
              <a:chOff x="3527" y="3715"/>
              <a:chExt cx="792" cy="521"/>
            </a:xfrm>
          </p:grpSpPr>
          <p:sp>
            <p:nvSpPr>
              <p:cNvPr id="7174" name="Oval 6"/>
              <p:cNvSpPr>
                <a:spLocks noChangeArrowheads="1"/>
              </p:cNvSpPr>
              <p:nvPr/>
            </p:nvSpPr>
            <p:spPr bwMode="hidden">
              <a:xfrm>
                <a:off x="3686" y="3810"/>
                <a:ext cx="532" cy="327"/>
              </a:xfrm>
              <a:prstGeom prst="ellipse">
                <a:avLst/>
              </a:prstGeom>
              <a:gradFill rotWithShape="0">
                <a:gsLst>
                  <a:gs pos="0">
                    <a:schemeClr val="accent2"/>
                  </a:gs>
                  <a:gs pos="100000">
                    <a:schemeClr val="accent2">
                      <a:gamma/>
                      <a:shade val="90980"/>
                      <a:invGamma/>
                    </a:schemeClr>
                  </a:gs>
                </a:gsLst>
                <a:path path="shape">
                  <a:fillToRect l="50000" t="50000" r="50000" b="50000"/>
                </a:path>
              </a:gradFill>
              <a:ln w="9525">
                <a:noFill/>
                <a:round/>
                <a:headEnd/>
                <a:tailEnd/>
              </a:ln>
              <a:effectLst/>
            </p:spPr>
            <p:txBody>
              <a:bodyPr/>
              <a:lstStyle/>
              <a:p>
                <a:pPr>
                  <a:defRPr/>
                </a:pPr>
                <a:endParaRPr lang="en-US"/>
              </a:p>
            </p:txBody>
          </p:sp>
          <p:sp>
            <p:nvSpPr>
              <p:cNvPr id="7175" name="Oval 7"/>
              <p:cNvSpPr>
                <a:spLocks noChangeArrowheads="1"/>
              </p:cNvSpPr>
              <p:nvPr/>
            </p:nvSpPr>
            <p:spPr bwMode="hidden">
              <a:xfrm>
                <a:off x="3726" y="3840"/>
                <a:ext cx="452" cy="275"/>
              </a:xfrm>
              <a:prstGeom prst="ellipse">
                <a:avLst/>
              </a:prstGeom>
              <a:gradFill rotWithShape="0">
                <a:gsLst>
                  <a:gs pos="0">
                    <a:schemeClr val="accent2">
                      <a:gamma/>
                      <a:shade val="90980"/>
                      <a:invGamma/>
                    </a:schemeClr>
                  </a:gs>
                  <a:gs pos="100000">
                    <a:schemeClr val="accent2"/>
                  </a:gs>
                </a:gsLst>
                <a:lin ang="5400000" scaled="1"/>
              </a:gradFill>
              <a:ln w="9525">
                <a:noFill/>
                <a:round/>
                <a:headEnd/>
                <a:tailEnd/>
              </a:ln>
              <a:effectLst/>
            </p:spPr>
            <p:txBody>
              <a:bodyPr/>
              <a:lstStyle/>
              <a:p>
                <a:pPr>
                  <a:defRPr/>
                </a:pPr>
                <a:endParaRPr lang="en-US"/>
              </a:p>
            </p:txBody>
          </p:sp>
          <p:sp>
            <p:nvSpPr>
              <p:cNvPr id="7176" name="Oval 8"/>
              <p:cNvSpPr>
                <a:spLocks noChangeArrowheads="1"/>
              </p:cNvSpPr>
              <p:nvPr/>
            </p:nvSpPr>
            <p:spPr bwMode="hidden">
              <a:xfrm>
                <a:off x="3782" y="3872"/>
                <a:ext cx="344" cy="206"/>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7177" name="Oval 9"/>
              <p:cNvSpPr>
                <a:spLocks noChangeArrowheads="1"/>
              </p:cNvSpPr>
              <p:nvPr/>
            </p:nvSpPr>
            <p:spPr bwMode="hidden">
              <a:xfrm>
                <a:off x="3822" y="3896"/>
                <a:ext cx="262" cy="159"/>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US"/>
              </a:p>
            </p:txBody>
          </p:sp>
          <p:sp>
            <p:nvSpPr>
              <p:cNvPr id="7178" name="Oval 10"/>
              <p:cNvSpPr>
                <a:spLocks noChangeArrowheads="1"/>
              </p:cNvSpPr>
              <p:nvPr/>
            </p:nvSpPr>
            <p:spPr bwMode="hidden">
              <a:xfrm>
                <a:off x="3856" y="3922"/>
                <a:ext cx="192" cy="107"/>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7179" name="Freeform 11"/>
              <p:cNvSpPr>
                <a:spLocks/>
              </p:cNvSpPr>
              <p:nvPr/>
            </p:nvSpPr>
            <p:spPr bwMode="hidden">
              <a:xfrm>
                <a:off x="3575" y="3715"/>
                <a:ext cx="383" cy="161"/>
              </a:xfrm>
              <a:custGeom>
                <a:avLst/>
                <a:gdLst/>
                <a:ahLst/>
                <a:cxnLst>
                  <a:cxn ang="0">
                    <a:pos x="376" y="12"/>
                  </a:cxn>
                  <a:cxn ang="0">
                    <a:pos x="257" y="24"/>
                  </a:cxn>
                  <a:cxn ang="0">
                    <a:pos x="149" y="54"/>
                  </a:cxn>
                  <a:cxn ang="0">
                    <a:pos x="101" y="77"/>
                  </a:cxn>
                  <a:cxn ang="0">
                    <a:pos x="59" y="101"/>
                  </a:cxn>
                  <a:cxn ang="0">
                    <a:pos x="24" y="131"/>
                  </a:cxn>
                  <a:cxn ang="0">
                    <a:pos x="0" y="161"/>
                  </a:cxn>
                  <a:cxn ang="0">
                    <a:pos x="0" y="137"/>
                  </a:cxn>
                  <a:cxn ang="0">
                    <a:pos x="29" y="107"/>
                  </a:cxn>
                  <a:cxn ang="0">
                    <a:pos x="65" y="83"/>
                  </a:cxn>
                  <a:cxn ang="0">
                    <a:pos x="155" y="36"/>
                  </a:cxn>
                  <a:cxn ang="0">
                    <a:pos x="257" y="12"/>
                  </a:cxn>
                  <a:cxn ang="0">
                    <a:pos x="376" y="0"/>
                  </a:cxn>
                  <a:cxn ang="0">
                    <a:pos x="376" y="0"/>
                  </a:cxn>
                  <a:cxn ang="0">
                    <a:pos x="382" y="0"/>
                  </a:cxn>
                  <a:cxn ang="0">
                    <a:pos x="382" y="12"/>
                  </a:cxn>
                  <a:cxn ang="0">
                    <a:pos x="376" y="12"/>
                  </a:cxn>
                  <a:cxn ang="0">
                    <a:pos x="376" y="12"/>
                  </a:cxn>
                  <a:cxn ang="0">
                    <a:pos x="376" y="12"/>
                  </a:cxn>
                </a:cxnLst>
                <a:rect l="0" t="0" r="r" b="b"/>
                <a:pathLst>
                  <a:path w="382" h="161">
                    <a:moveTo>
                      <a:pt x="376" y="12"/>
                    </a:moveTo>
                    <a:lnTo>
                      <a:pt x="257" y="24"/>
                    </a:lnTo>
                    <a:lnTo>
                      <a:pt x="149" y="54"/>
                    </a:lnTo>
                    <a:lnTo>
                      <a:pt x="101" y="77"/>
                    </a:lnTo>
                    <a:lnTo>
                      <a:pt x="59" y="101"/>
                    </a:lnTo>
                    <a:lnTo>
                      <a:pt x="24" y="131"/>
                    </a:lnTo>
                    <a:lnTo>
                      <a:pt x="0" y="161"/>
                    </a:lnTo>
                    <a:lnTo>
                      <a:pt x="0" y="137"/>
                    </a:lnTo>
                    <a:lnTo>
                      <a:pt x="29" y="107"/>
                    </a:lnTo>
                    <a:lnTo>
                      <a:pt x="65" y="83"/>
                    </a:lnTo>
                    <a:lnTo>
                      <a:pt x="155" y="36"/>
                    </a:lnTo>
                    <a:lnTo>
                      <a:pt x="257" y="12"/>
                    </a:lnTo>
                    <a:lnTo>
                      <a:pt x="376" y="0"/>
                    </a:lnTo>
                    <a:lnTo>
                      <a:pt x="376" y="0"/>
                    </a:lnTo>
                    <a:lnTo>
                      <a:pt x="382" y="0"/>
                    </a:lnTo>
                    <a:lnTo>
                      <a:pt x="382" y="12"/>
                    </a:lnTo>
                    <a:lnTo>
                      <a:pt x="376" y="12"/>
                    </a:lnTo>
                    <a:lnTo>
                      <a:pt x="376" y="12"/>
                    </a:lnTo>
                    <a:lnTo>
                      <a:pt x="376" y="12"/>
                    </a:lnTo>
                    <a:close/>
                  </a:path>
                </a:pathLst>
              </a:custGeom>
              <a:gradFill rotWithShape="0">
                <a:gsLst>
                  <a:gs pos="0">
                    <a:schemeClr val="accent2">
                      <a:gamma/>
                      <a:shade val="94118"/>
                      <a:invGamma/>
                    </a:schemeClr>
                  </a:gs>
                  <a:gs pos="100000">
                    <a:schemeClr val="accent2"/>
                  </a:gs>
                </a:gsLst>
                <a:lin ang="5400000" scaled="1"/>
              </a:gradFill>
              <a:ln w="9525">
                <a:noFill/>
                <a:round/>
                <a:headEnd/>
                <a:tailEnd/>
              </a:ln>
            </p:spPr>
            <p:txBody>
              <a:bodyPr/>
              <a:lstStyle/>
              <a:p>
                <a:pPr>
                  <a:defRPr/>
                </a:pPr>
                <a:endParaRPr lang="en-US"/>
              </a:p>
            </p:txBody>
          </p:sp>
          <p:sp>
            <p:nvSpPr>
              <p:cNvPr id="7180" name="Freeform 12"/>
              <p:cNvSpPr>
                <a:spLocks/>
              </p:cNvSpPr>
              <p:nvPr/>
            </p:nvSpPr>
            <p:spPr bwMode="hidden">
              <a:xfrm>
                <a:off x="3696" y="4170"/>
                <a:ext cx="444" cy="66"/>
              </a:xfrm>
              <a:custGeom>
                <a:avLst/>
                <a:gdLst/>
                <a:ahLst/>
                <a:cxnLst>
                  <a:cxn ang="0">
                    <a:pos x="257" y="54"/>
                  </a:cxn>
                  <a:cxn ang="0">
                    <a:pos x="353" y="48"/>
                  </a:cxn>
                  <a:cxn ang="0">
                    <a:pos x="443" y="24"/>
                  </a:cxn>
                  <a:cxn ang="0">
                    <a:pos x="443" y="36"/>
                  </a:cxn>
                  <a:cxn ang="0">
                    <a:pos x="353" y="60"/>
                  </a:cxn>
                  <a:cxn ang="0">
                    <a:pos x="257" y="66"/>
                  </a:cxn>
                  <a:cxn ang="0">
                    <a:pos x="186" y="60"/>
                  </a:cxn>
                  <a:cxn ang="0">
                    <a:pos x="120" y="48"/>
                  </a:cxn>
                  <a:cxn ang="0">
                    <a:pos x="60" y="36"/>
                  </a:cxn>
                  <a:cxn ang="0">
                    <a:pos x="0" y="12"/>
                  </a:cxn>
                  <a:cxn ang="0">
                    <a:pos x="0" y="0"/>
                  </a:cxn>
                  <a:cxn ang="0">
                    <a:pos x="54" y="24"/>
                  </a:cxn>
                  <a:cxn ang="0">
                    <a:pos x="120" y="36"/>
                  </a:cxn>
                  <a:cxn ang="0">
                    <a:pos x="186" y="48"/>
                  </a:cxn>
                  <a:cxn ang="0">
                    <a:pos x="257" y="54"/>
                  </a:cxn>
                  <a:cxn ang="0">
                    <a:pos x="257" y="54"/>
                  </a:cxn>
                </a:cxnLst>
                <a:rect l="0" t="0" r="r" b="b"/>
                <a:pathLst>
                  <a:path w="443" h="66">
                    <a:moveTo>
                      <a:pt x="257" y="54"/>
                    </a:moveTo>
                    <a:lnTo>
                      <a:pt x="353" y="48"/>
                    </a:lnTo>
                    <a:lnTo>
                      <a:pt x="443" y="24"/>
                    </a:lnTo>
                    <a:lnTo>
                      <a:pt x="443" y="36"/>
                    </a:lnTo>
                    <a:lnTo>
                      <a:pt x="353" y="60"/>
                    </a:lnTo>
                    <a:lnTo>
                      <a:pt x="257" y="66"/>
                    </a:lnTo>
                    <a:lnTo>
                      <a:pt x="186" y="60"/>
                    </a:lnTo>
                    <a:lnTo>
                      <a:pt x="120" y="48"/>
                    </a:lnTo>
                    <a:lnTo>
                      <a:pt x="60" y="36"/>
                    </a:lnTo>
                    <a:lnTo>
                      <a:pt x="0" y="12"/>
                    </a:lnTo>
                    <a:lnTo>
                      <a:pt x="0" y="0"/>
                    </a:lnTo>
                    <a:lnTo>
                      <a:pt x="54" y="24"/>
                    </a:lnTo>
                    <a:lnTo>
                      <a:pt x="120" y="36"/>
                    </a:lnTo>
                    <a:lnTo>
                      <a:pt x="186" y="48"/>
                    </a:lnTo>
                    <a:lnTo>
                      <a:pt x="257" y="54"/>
                    </a:lnTo>
                    <a:lnTo>
                      <a:pt x="257" y="54"/>
                    </a:lnTo>
                    <a:close/>
                  </a:path>
                </a:pathLst>
              </a:custGeom>
              <a:gradFill rotWithShape="0">
                <a:gsLst>
                  <a:gs pos="0">
                    <a:schemeClr val="accent2">
                      <a:gamma/>
                      <a:shade val="84706"/>
                      <a:invGamma/>
                    </a:schemeClr>
                  </a:gs>
                  <a:gs pos="100000">
                    <a:schemeClr val="accent2"/>
                  </a:gs>
                </a:gsLst>
                <a:lin ang="18900000" scaled="1"/>
              </a:gradFill>
              <a:ln w="9525">
                <a:noFill/>
                <a:round/>
                <a:headEnd/>
                <a:tailEnd/>
              </a:ln>
            </p:spPr>
            <p:txBody>
              <a:bodyPr/>
              <a:lstStyle/>
              <a:p>
                <a:pPr>
                  <a:defRPr/>
                </a:pPr>
                <a:endParaRPr lang="en-US"/>
              </a:p>
            </p:txBody>
          </p:sp>
          <p:sp>
            <p:nvSpPr>
              <p:cNvPr id="7181" name="Freeform 13"/>
              <p:cNvSpPr>
                <a:spLocks/>
              </p:cNvSpPr>
              <p:nvPr/>
            </p:nvSpPr>
            <p:spPr bwMode="hidden">
              <a:xfrm>
                <a:off x="3527" y="3906"/>
                <a:ext cx="89" cy="216"/>
              </a:xfrm>
              <a:custGeom>
                <a:avLst/>
                <a:gdLst/>
                <a:ahLst/>
                <a:cxnLst>
                  <a:cxn ang="0">
                    <a:pos x="12" y="66"/>
                  </a:cxn>
                  <a:cxn ang="0">
                    <a:pos x="18" y="108"/>
                  </a:cxn>
                  <a:cxn ang="0">
                    <a:pos x="36" y="144"/>
                  </a:cxn>
                  <a:cxn ang="0">
                    <a:pos x="60" y="180"/>
                  </a:cxn>
                  <a:cxn ang="0">
                    <a:pos x="89" y="216"/>
                  </a:cxn>
                  <a:cxn ang="0">
                    <a:pos x="72" y="216"/>
                  </a:cxn>
                  <a:cxn ang="0">
                    <a:pos x="42" y="180"/>
                  </a:cxn>
                  <a:cxn ang="0">
                    <a:pos x="18" y="144"/>
                  </a:cxn>
                  <a:cxn ang="0">
                    <a:pos x="6" y="108"/>
                  </a:cxn>
                  <a:cxn ang="0">
                    <a:pos x="0" y="66"/>
                  </a:cxn>
                  <a:cxn ang="0">
                    <a:pos x="0" y="30"/>
                  </a:cxn>
                  <a:cxn ang="0">
                    <a:pos x="12" y="0"/>
                  </a:cxn>
                  <a:cxn ang="0">
                    <a:pos x="30" y="0"/>
                  </a:cxn>
                  <a:cxn ang="0">
                    <a:pos x="18" y="30"/>
                  </a:cxn>
                  <a:cxn ang="0">
                    <a:pos x="12" y="66"/>
                  </a:cxn>
                  <a:cxn ang="0">
                    <a:pos x="12" y="66"/>
                  </a:cxn>
                </a:cxnLst>
                <a:rect l="0" t="0" r="r" b="b"/>
                <a:pathLst>
                  <a:path w="89" h="216">
                    <a:moveTo>
                      <a:pt x="12" y="66"/>
                    </a:moveTo>
                    <a:lnTo>
                      <a:pt x="18" y="108"/>
                    </a:lnTo>
                    <a:lnTo>
                      <a:pt x="36" y="144"/>
                    </a:lnTo>
                    <a:lnTo>
                      <a:pt x="60" y="180"/>
                    </a:lnTo>
                    <a:lnTo>
                      <a:pt x="89" y="216"/>
                    </a:lnTo>
                    <a:lnTo>
                      <a:pt x="72" y="216"/>
                    </a:lnTo>
                    <a:lnTo>
                      <a:pt x="42" y="180"/>
                    </a:lnTo>
                    <a:lnTo>
                      <a:pt x="18" y="144"/>
                    </a:lnTo>
                    <a:lnTo>
                      <a:pt x="6" y="108"/>
                    </a:lnTo>
                    <a:lnTo>
                      <a:pt x="0" y="66"/>
                    </a:lnTo>
                    <a:lnTo>
                      <a:pt x="0" y="30"/>
                    </a:lnTo>
                    <a:lnTo>
                      <a:pt x="12" y="0"/>
                    </a:lnTo>
                    <a:lnTo>
                      <a:pt x="30" y="0"/>
                    </a:lnTo>
                    <a:lnTo>
                      <a:pt x="18" y="30"/>
                    </a:lnTo>
                    <a:lnTo>
                      <a:pt x="12" y="66"/>
                    </a:lnTo>
                    <a:lnTo>
                      <a:pt x="12" y="66"/>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7182" name="Freeform 14"/>
              <p:cNvSpPr>
                <a:spLocks/>
              </p:cNvSpPr>
              <p:nvPr/>
            </p:nvSpPr>
            <p:spPr bwMode="hidden">
              <a:xfrm>
                <a:off x="3569" y="3745"/>
                <a:ext cx="750" cy="461"/>
              </a:xfrm>
              <a:custGeom>
                <a:avLst/>
                <a:gdLst/>
                <a:ahLst/>
                <a:cxnLst>
                  <a:cxn ang="0">
                    <a:pos x="382" y="443"/>
                  </a:cxn>
                  <a:cxn ang="0">
                    <a:pos x="311" y="437"/>
                  </a:cxn>
                  <a:cxn ang="0">
                    <a:pos x="245" y="425"/>
                  </a:cxn>
                  <a:cxn ang="0">
                    <a:pos x="185" y="407"/>
                  </a:cxn>
                  <a:cxn ang="0">
                    <a:pos x="131" y="383"/>
                  </a:cxn>
                  <a:cxn ang="0">
                    <a:pos x="83" y="347"/>
                  </a:cxn>
                  <a:cxn ang="0">
                    <a:pos x="53" y="311"/>
                  </a:cxn>
                  <a:cxn ang="0">
                    <a:pos x="30" y="269"/>
                  </a:cxn>
                  <a:cxn ang="0">
                    <a:pos x="24" y="227"/>
                  </a:cxn>
                  <a:cxn ang="0">
                    <a:pos x="30" y="185"/>
                  </a:cxn>
                  <a:cxn ang="0">
                    <a:pos x="53" y="143"/>
                  </a:cxn>
                  <a:cxn ang="0">
                    <a:pos x="83" y="107"/>
                  </a:cxn>
                  <a:cxn ang="0">
                    <a:pos x="131" y="77"/>
                  </a:cxn>
                  <a:cxn ang="0">
                    <a:pos x="185" y="47"/>
                  </a:cxn>
                  <a:cxn ang="0">
                    <a:pos x="245" y="30"/>
                  </a:cxn>
                  <a:cxn ang="0">
                    <a:pos x="311" y="18"/>
                  </a:cxn>
                  <a:cxn ang="0">
                    <a:pos x="382" y="12"/>
                  </a:cxn>
                  <a:cxn ang="0">
                    <a:pos x="478" y="18"/>
                  </a:cxn>
                  <a:cxn ang="0">
                    <a:pos x="562" y="41"/>
                  </a:cxn>
                  <a:cxn ang="0">
                    <a:pos x="562" y="36"/>
                  </a:cxn>
                  <a:cxn ang="0">
                    <a:pos x="562" y="30"/>
                  </a:cxn>
                  <a:cxn ang="0">
                    <a:pos x="478" y="6"/>
                  </a:cxn>
                  <a:cxn ang="0">
                    <a:pos x="382" y="0"/>
                  </a:cxn>
                  <a:cxn ang="0">
                    <a:pos x="305" y="6"/>
                  </a:cxn>
                  <a:cxn ang="0">
                    <a:pos x="233" y="18"/>
                  </a:cxn>
                  <a:cxn ang="0">
                    <a:pos x="167" y="41"/>
                  </a:cxn>
                  <a:cxn ang="0">
                    <a:pos x="113" y="65"/>
                  </a:cxn>
                  <a:cxn ang="0">
                    <a:pos x="65" y="101"/>
                  </a:cxn>
                  <a:cxn ang="0">
                    <a:pos x="30" y="137"/>
                  </a:cxn>
                  <a:cxn ang="0">
                    <a:pos x="6" y="179"/>
                  </a:cxn>
                  <a:cxn ang="0">
                    <a:pos x="0" y="227"/>
                  </a:cxn>
                  <a:cxn ang="0">
                    <a:pos x="6" y="275"/>
                  </a:cxn>
                  <a:cxn ang="0">
                    <a:pos x="30" y="317"/>
                  </a:cxn>
                  <a:cxn ang="0">
                    <a:pos x="65" y="359"/>
                  </a:cxn>
                  <a:cxn ang="0">
                    <a:pos x="113" y="395"/>
                  </a:cxn>
                  <a:cxn ang="0">
                    <a:pos x="167" y="419"/>
                  </a:cxn>
                  <a:cxn ang="0">
                    <a:pos x="233" y="443"/>
                  </a:cxn>
                  <a:cxn ang="0">
                    <a:pos x="305" y="455"/>
                  </a:cxn>
                  <a:cxn ang="0">
                    <a:pos x="382" y="461"/>
                  </a:cxn>
                  <a:cxn ang="0">
                    <a:pos x="448" y="455"/>
                  </a:cxn>
                  <a:cxn ang="0">
                    <a:pos x="508" y="449"/>
                  </a:cxn>
                  <a:cxn ang="0">
                    <a:pos x="609" y="413"/>
                  </a:cxn>
                  <a:cxn ang="0">
                    <a:pos x="657" y="389"/>
                  </a:cxn>
                  <a:cxn ang="0">
                    <a:pos x="693" y="359"/>
                  </a:cxn>
                  <a:cxn ang="0">
                    <a:pos x="723" y="329"/>
                  </a:cxn>
                  <a:cxn ang="0">
                    <a:pos x="747" y="293"/>
                  </a:cxn>
                  <a:cxn ang="0">
                    <a:pos x="741" y="287"/>
                  </a:cxn>
                  <a:cxn ang="0">
                    <a:pos x="729" y="281"/>
                  </a:cxn>
                  <a:cxn ang="0">
                    <a:pos x="711" y="317"/>
                  </a:cxn>
                  <a:cxn ang="0">
                    <a:pos x="681" y="347"/>
                  </a:cxn>
                  <a:cxn ang="0">
                    <a:pos x="645" y="377"/>
                  </a:cxn>
                  <a:cxn ang="0">
                    <a:pos x="604" y="401"/>
                  </a:cxn>
                  <a:cxn ang="0">
                    <a:pos x="502" y="431"/>
                  </a:cxn>
                  <a:cxn ang="0">
                    <a:pos x="442" y="443"/>
                  </a:cxn>
                  <a:cxn ang="0">
                    <a:pos x="382" y="443"/>
                  </a:cxn>
                  <a:cxn ang="0">
                    <a:pos x="382" y="443"/>
                  </a:cxn>
                </a:cxnLst>
                <a:rect l="0" t="0" r="r" b="b"/>
                <a:pathLst>
                  <a:path w="747" h="461">
                    <a:moveTo>
                      <a:pt x="382" y="443"/>
                    </a:moveTo>
                    <a:lnTo>
                      <a:pt x="311" y="437"/>
                    </a:lnTo>
                    <a:lnTo>
                      <a:pt x="245" y="425"/>
                    </a:lnTo>
                    <a:lnTo>
                      <a:pt x="185" y="407"/>
                    </a:lnTo>
                    <a:lnTo>
                      <a:pt x="131" y="383"/>
                    </a:lnTo>
                    <a:lnTo>
                      <a:pt x="83" y="347"/>
                    </a:lnTo>
                    <a:lnTo>
                      <a:pt x="53" y="311"/>
                    </a:lnTo>
                    <a:lnTo>
                      <a:pt x="30" y="269"/>
                    </a:lnTo>
                    <a:lnTo>
                      <a:pt x="24" y="227"/>
                    </a:lnTo>
                    <a:lnTo>
                      <a:pt x="30" y="185"/>
                    </a:lnTo>
                    <a:lnTo>
                      <a:pt x="53" y="143"/>
                    </a:lnTo>
                    <a:lnTo>
                      <a:pt x="83" y="107"/>
                    </a:lnTo>
                    <a:lnTo>
                      <a:pt x="131" y="77"/>
                    </a:lnTo>
                    <a:lnTo>
                      <a:pt x="185" y="47"/>
                    </a:lnTo>
                    <a:lnTo>
                      <a:pt x="245" y="30"/>
                    </a:lnTo>
                    <a:lnTo>
                      <a:pt x="311" y="18"/>
                    </a:lnTo>
                    <a:lnTo>
                      <a:pt x="382" y="12"/>
                    </a:lnTo>
                    <a:lnTo>
                      <a:pt x="478" y="18"/>
                    </a:lnTo>
                    <a:lnTo>
                      <a:pt x="562" y="41"/>
                    </a:lnTo>
                    <a:lnTo>
                      <a:pt x="562" y="36"/>
                    </a:lnTo>
                    <a:lnTo>
                      <a:pt x="562" y="30"/>
                    </a:lnTo>
                    <a:lnTo>
                      <a:pt x="478" y="6"/>
                    </a:lnTo>
                    <a:lnTo>
                      <a:pt x="382" y="0"/>
                    </a:lnTo>
                    <a:lnTo>
                      <a:pt x="305" y="6"/>
                    </a:lnTo>
                    <a:lnTo>
                      <a:pt x="233" y="18"/>
                    </a:lnTo>
                    <a:lnTo>
                      <a:pt x="167" y="41"/>
                    </a:lnTo>
                    <a:lnTo>
                      <a:pt x="113" y="65"/>
                    </a:lnTo>
                    <a:lnTo>
                      <a:pt x="65" y="101"/>
                    </a:lnTo>
                    <a:lnTo>
                      <a:pt x="30" y="137"/>
                    </a:lnTo>
                    <a:lnTo>
                      <a:pt x="6" y="179"/>
                    </a:lnTo>
                    <a:lnTo>
                      <a:pt x="0" y="227"/>
                    </a:lnTo>
                    <a:lnTo>
                      <a:pt x="6" y="275"/>
                    </a:lnTo>
                    <a:lnTo>
                      <a:pt x="30" y="317"/>
                    </a:lnTo>
                    <a:lnTo>
                      <a:pt x="65" y="359"/>
                    </a:lnTo>
                    <a:lnTo>
                      <a:pt x="113" y="395"/>
                    </a:lnTo>
                    <a:lnTo>
                      <a:pt x="167" y="419"/>
                    </a:lnTo>
                    <a:lnTo>
                      <a:pt x="233" y="443"/>
                    </a:lnTo>
                    <a:lnTo>
                      <a:pt x="305" y="455"/>
                    </a:lnTo>
                    <a:lnTo>
                      <a:pt x="382" y="461"/>
                    </a:lnTo>
                    <a:lnTo>
                      <a:pt x="448" y="455"/>
                    </a:lnTo>
                    <a:lnTo>
                      <a:pt x="508" y="449"/>
                    </a:lnTo>
                    <a:lnTo>
                      <a:pt x="609" y="413"/>
                    </a:lnTo>
                    <a:lnTo>
                      <a:pt x="657" y="389"/>
                    </a:lnTo>
                    <a:lnTo>
                      <a:pt x="693" y="359"/>
                    </a:lnTo>
                    <a:lnTo>
                      <a:pt x="723" y="329"/>
                    </a:lnTo>
                    <a:lnTo>
                      <a:pt x="747" y="293"/>
                    </a:lnTo>
                    <a:lnTo>
                      <a:pt x="741" y="287"/>
                    </a:lnTo>
                    <a:lnTo>
                      <a:pt x="729" y="281"/>
                    </a:lnTo>
                    <a:lnTo>
                      <a:pt x="711" y="317"/>
                    </a:lnTo>
                    <a:lnTo>
                      <a:pt x="681" y="347"/>
                    </a:lnTo>
                    <a:lnTo>
                      <a:pt x="645" y="377"/>
                    </a:lnTo>
                    <a:lnTo>
                      <a:pt x="604" y="401"/>
                    </a:lnTo>
                    <a:lnTo>
                      <a:pt x="502" y="431"/>
                    </a:lnTo>
                    <a:lnTo>
                      <a:pt x="442" y="443"/>
                    </a:lnTo>
                    <a:lnTo>
                      <a:pt x="382" y="443"/>
                    </a:lnTo>
                    <a:lnTo>
                      <a:pt x="382" y="443"/>
                    </a:lnTo>
                    <a:close/>
                  </a:path>
                </a:pathLst>
              </a:custGeom>
              <a:gradFill rotWithShape="0">
                <a:gsLst>
                  <a:gs pos="0">
                    <a:schemeClr val="accent2"/>
                  </a:gs>
                  <a:gs pos="100000">
                    <a:schemeClr val="accent2">
                      <a:gamma/>
                      <a:shade val="90980"/>
                      <a:invGamma/>
                    </a:schemeClr>
                  </a:gs>
                </a:gsLst>
                <a:path path="rect">
                  <a:fillToRect l="50000" t="50000" r="50000" b="50000"/>
                </a:path>
              </a:gradFill>
              <a:ln w="9525">
                <a:noFill/>
                <a:round/>
                <a:headEnd/>
                <a:tailEnd/>
              </a:ln>
            </p:spPr>
            <p:txBody>
              <a:bodyPr/>
              <a:lstStyle/>
              <a:p>
                <a:pPr>
                  <a:defRPr/>
                </a:pPr>
                <a:endParaRPr lang="en-US"/>
              </a:p>
            </p:txBody>
          </p:sp>
          <p:sp>
            <p:nvSpPr>
              <p:cNvPr id="7183" name="Freeform 15"/>
              <p:cNvSpPr>
                <a:spLocks/>
              </p:cNvSpPr>
              <p:nvPr/>
            </p:nvSpPr>
            <p:spPr bwMode="hidden">
              <a:xfrm>
                <a:off x="4038" y="3718"/>
                <a:ext cx="96" cy="30"/>
              </a:xfrm>
              <a:custGeom>
                <a:avLst/>
                <a:gdLst/>
                <a:ahLst/>
                <a:cxnLst>
                  <a:cxn ang="0">
                    <a:pos x="0" y="0"/>
                  </a:cxn>
                  <a:cxn ang="0">
                    <a:pos x="0" y="12"/>
                  </a:cxn>
                  <a:cxn ang="0">
                    <a:pos x="48" y="18"/>
                  </a:cxn>
                  <a:cxn ang="0">
                    <a:pos x="96" y="30"/>
                  </a:cxn>
                  <a:cxn ang="0">
                    <a:pos x="96" y="24"/>
                  </a:cxn>
                  <a:cxn ang="0">
                    <a:pos x="96" y="18"/>
                  </a:cxn>
                  <a:cxn ang="0">
                    <a:pos x="48" y="12"/>
                  </a:cxn>
                  <a:cxn ang="0">
                    <a:pos x="0" y="0"/>
                  </a:cxn>
                  <a:cxn ang="0">
                    <a:pos x="0" y="0"/>
                  </a:cxn>
                </a:cxnLst>
                <a:rect l="0" t="0" r="r" b="b"/>
                <a:pathLst>
                  <a:path w="96" h="30">
                    <a:moveTo>
                      <a:pt x="0" y="0"/>
                    </a:moveTo>
                    <a:lnTo>
                      <a:pt x="0" y="12"/>
                    </a:lnTo>
                    <a:lnTo>
                      <a:pt x="48" y="18"/>
                    </a:lnTo>
                    <a:lnTo>
                      <a:pt x="96" y="30"/>
                    </a:lnTo>
                    <a:lnTo>
                      <a:pt x="96" y="24"/>
                    </a:lnTo>
                    <a:lnTo>
                      <a:pt x="96" y="18"/>
                    </a:lnTo>
                    <a:lnTo>
                      <a:pt x="48" y="12"/>
                    </a:lnTo>
                    <a:lnTo>
                      <a:pt x="0" y="0"/>
                    </a:lnTo>
                    <a:lnTo>
                      <a:pt x="0" y="0"/>
                    </a:lnTo>
                    <a:close/>
                  </a:path>
                </a:pathLst>
              </a:custGeom>
              <a:gradFill rotWithShape="0">
                <a:gsLst>
                  <a:gs pos="0">
                    <a:schemeClr val="accent2"/>
                  </a:gs>
                  <a:gs pos="100000">
                    <a:schemeClr val="accent2">
                      <a:gamma/>
                      <a:shade val="87843"/>
                      <a:invGamma/>
                    </a:schemeClr>
                  </a:gs>
                </a:gsLst>
                <a:lin ang="0" scaled="1"/>
              </a:gradFill>
              <a:ln w="9525">
                <a:noFill/>
                <a:round/>
                <a:headEnd/>
                <a:tailEnd/>
              </a:ln>
            </p:spPr>
            <p:txBody>
              <a:bodyPr/>
              <a:lstStyle/>
              <a:p>
                <a:pPr>
                  <a:defRPr/>
                </a:pPr>
                <a:endParaRPr lang="en-US"/>
              </a:p>
            </p:txBody>
          </p:sp>
          <p:sp>
            <p:nvSpPr>
              <p:cNvPr id="7184" name="Oval 16"/>
              <p:cNvSpPr>
                <a:spLocks noChangeArrowheads="1"/>
              </p:cNvSpPr>
              <p:nvPr/>
            </p:nvSpPr>
            <p:spPr bwMode="hidden">
              <a:xfrm>
                <a:off x="3910" y="3948"/>
                <a:ext cx="84" cy="58"/>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grpSp>
        <p:grpSp>
          <p:nvGrpSpPr>
            <p:cNvPr id="3083" name="Group 17"/>
            <p:cNvGrpSpPr>
              <a:grpSpLocks/>
            </p:cNvGrpSpPr>
            <p:nvPr userDrawn="1"/>
          </p:nvGrpSpPr>
          <p:grpSpPr bwMode="auto">
            <a:xfrm>
              <a:off x="1776" y="3631"/>
              <a:ext cx="1626" cy="683"/>
              <a:chOff x="1776" y="3631"/>
              <a:chExt cx="1626" cy="683"/>
            </a:xfrm>
          </p:grpSpPr>
          <p:sp>
            <p:nvSpPr>
              <p:cNvPr id="7186" name="Oval 18"/>
              <p:cNvSpPr>
                <a:spLocks noChangeArrowheads="1"/>
              </p:cNvSpPr>
              <p:nvPr/>
            </p:nvSpPr>
            <p:spPr bwMode="hidden">
              <a:xfrm>
                <a:off x="2268" y="3934"/>
                <a:ext cx="638" cy="377"/>
              </a:xfrm>
              <a:prstGeom prst="ellipse">
                <a:avLst/>
              </a:prstGeom>
              <a:gradFill rotWithShape="0">
                <a:gsLst>
                  <a:gs pos="0">
                    <a:schemeClr val="accent2">
                      <a:gamma/>
                      <a:shade val="87843"/>
                      <a:invGamma/>
                    </a:schemeClr>
                  </a:gs>
                  <a:gs pos="100000">
                    <a:schemeClr val="accent2"/>
                  </a:gs>
                </a:gsLst>
                <a:lin ang="2700000" scaled="1"/>
              </a:gradFill>
              <a:ln w="9525">
                <a:noFill/>
                <a:round/>
                <a:headEnd/>
                <a:tailEnd/>
              </a:ln>
              <a:effectLst/>
            </p:spPr>
            <p:txBody>
              <a:bodyPr/>
              <a:lstStyle/>
              <a:p>
                <a:pPr>
                  <a:defRPr/>
                </a:pPr>
                <a:endParaRPr lang="en-US"/>
              </a:p>
            </p:txBody>
          </p:sp>
          <p:sp>
            <p:nvSpPr>
              <p:cNvPr id="7187" name="Oval 19"/>
              <p:cNvSpPr>
                <a:spLocks noChangeArrowheads="1"/>
              </p:cNvSpPr>
              <p:nvPr/>
            </p:nvSpPr>
            <p:spPr bwMode="hidden">
              <a:xfrm>
                <a:off x="2314" y="3958"/>
                <a:ext cx="543" cy="337"/>
              </a:xfrm>
              <a:prstGeom prst="ellipse">
                <a:avLst/>
              </a:prstGeom>
              <a:gradFill rotWithShape="0">
                <a:gsLst>
                  <a:gs pos="0">
                    <a:schemeClr val="accent2"/>
                  </a:gs>
                  <a:gs pos="100000">
                    <a:schemeClr val="accent2">
                      <a:gamma/>
                      <a:shade val="87843"/>
                      <a:invGamma/>
                    </a:schemeClr>
                  </a:gs>
                </a:gsLst>
                <a:lin ang="2700000" scaled="1"/>
              </a:gradFill>
              <a:ln w="9525">
                <a:noFill/>
                <a:round/>
                <a:headEnd/>
                <a:tailEnd/>
              </a:ln>
              <a:effectLst/>
            </p:spPr>
            <p:txBody>
              <a:bodyPr/>
              <a:lstStyle/>
              <a:p>
                <a:pPr>
                  <a:defRPr/>
                </a:pPr>
                <a:endParaRPr lang="en-US"/>
              </a:p>
            </p:txBody>
          </p:sp>
          <p:sp>
            <p:nvSpPr>
              <p:cNvPr id="7188" name="Oval 20"/>
              <p:cNvSpPr>
                <a:spLocks noChangeArrowheads="1"/>
              </p:cNvSpPr>
              <p:nvPr/>
            </p:nvSpPr>
            <p:spPr bwMode="hidden">
              <a:xfrm>
                <a:off x="2341" y="3979"/>
                <a:ext cx="501" cy="304"/>
              </a:xfrm>
              <a:prstGeom prst="ellipse">
                <a:avLst/>
              </a:prstGeom>
              <a:gradFill rotWithShape="0">
                <a:gsLst>
                  <a:gs pos="0">
                    <a:schemeClr val="accent2">
                      <a:gamma/>
                      <a:shade val="90980"/>
                      <a:invGamma/>
                    </a:schemeClr>
                  </a:gs>
                  <a:gs pos="100000">
                    <a:schemeClr val="accent2"/>
                  </a:gs>
                </a:gsLst>
                <a:lin ang="2700000" scaled="1"/>
              </a:gradFill>
              <a:ln w="9525">
                <a:noFill/>
                <a:round/>
                <a:headEnd/>
                <a:tailEnd/>
              </a:ln>
              <a:effectLst/>
            </p:spPr>
            <p:txBody>
              <a:bodyPr/>
              <a:lstStyle/>
              <a:p>
                <a:pPr>
                  <a:defRPr/>
                </a:pPr>
                <a:endParaRPr lang="en-US"/>
              </a:p>
            </p:txBody>
          </p:sp>
          <p:sp>
            <p:nvSpPr>
              <p:cNvPr id="7189" name="Oval 21"/>
              <p:cNvSpPr>
                <a:spLocks noChangeArrowheads="1"/>
              </p:cNvSpPr>
              <p:nvPr/>
            </p:nvSpPr>
            <p:spPr bwMode="hidden">
              <a:xfrm>
                <a:off x="2368" y="3999"/>
                <a:ext cx="444" cy="256"/>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US"/>
              </a:p>
            </p:txBody>
          </p:sp>
          <p:sp>
            <p:nvSpPr>
              <p:cNvPr id="7190" name="Oval 22"/>
              <p:cNvSpPr>
                <a:spLocks noChangeArrowheads="1"/>
              </p:cNvSpPr>
              <p:nvPr/>
            </p:nvSpPr>
            <p:spPr bwMode="hidden">
              <a:xfrm>
                <a:off x="2385" y="4005"/>
                <a:ext cx="413" cy="240"/>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sp>
            <p:nvSpPr>
              <p:cNvPr id="7191" name="Oval 23"/>
              <p:cNvSpPr>
                <a:spLocks noChangeArrowheads="1"/>
              </p:cNvSpPr>
              <p:nvPr/>
            </p:nvSpPr>
            <p:spPr bwMode="hidden">
              <a:xfrm>
                <a:off x="2437" y="4026"/>
                <a:ext cx="306" cy="192"/>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a:defRPr/>
                </a:pPr>
                <a:endParaRPr lang="en-US"/>
              </a:p>
            </p:txBody>
          </p:sp>
          <p:sp>
            <p:nvSpPr>
              <p:cNvPr id="7192" name="Oval 24"/>
              <p:cNvSpPr>
                <a:spLocks noChangeArrowheads="1"/>
              </p:cNvSpPr>
              <p:nvPr/>
            </p:nvSpPr>
            <p:spPr bwMode="hidden">
              <a:xfrm>
                <a:off x="2476" y="4056"/>
                <a:ext cx="227" cy="135"/>
              </a:xfrm>
              <a:prstGeom prst="ellipse">
                <a:avLst/>
              </a:prstGeom>
              <a:gradFill rotWithShape="0">
                <a:gsLst>
                  <a:gs pos="0">
                    <a:schemeClr val="accent2"/>
                  </a:gs>
                  <a:gs pos="100000">
                    <a:schemeClr val="accent2">
                      <a:gamma/>
                      <a:shade val="90980"/>
                      <a:invGamma/>
                    </a:schemeClr>
                  </a:gs>
                </a:gsLst>
                <a:lin ang="2700000" scaled="1"/>
              </a:gradFill>
              <a:ln w="9525">
                <a:noFill/>
                <a:round/>
                <a:headEnd/>
                <a:tailEnd/>
              </a:ln>
              <a:effectLst/>
            </p:spPr>
            <p:txBody>
              <a:bodyPr/>
              <a:lstStyle/>
              <a:p>
                <a:pPr>
                  <a:defRPr/>
                </a:pPr>
                <a:endParaRPr lang="en-US"/>
              </a:p>
            </p:txBody>
          </p:sp>
          <p:sp>
            <p:nvSpPr>
              <p:cNvPr id="7193" name="Oval 25"/>
              <p:cNvSpPr>
                <a:spLocks noChangeArrowheads="1"/>
              </p:cNvSpPr>
              <p:nvPr/>
            </p:nvSpPr>
            <p:spPr bwMode="hidden">
              <a:xfrm>
                <a:off x="2542" y="4097"/>
                <a:ext cx="90" cy="58"/>
              </a:xfrm>
              <a:prstGeom prst="ellipse">
                <a:avLst/>
              </a:prstGeom>
              <a:gradFill rotWithShape="0">
                <a:gsLst>
                  <a:gs pos="0">
                    <a:schemeClr val="accent2"/>
                  </a:gs>
                  <a:gs pos="100000">
                    <a:schemeClr val="accent2">
                      <a:gamma/>
                      <a:shade val="90980"/>
                      <a:invGamma/>
                    </a:schemeClr>
                  </a:gs>
                </a:gsLst>
                <a:lin ang="0" scaled="1"/>
              </a:gradFill>
              <a:ln w="9525">
                <a:noFill/>
                <a:round/>
                <a:headEnd/>
                <a:tailEnd/>
              </a:ln>
              <a:effectLst/>
            </p:spPr>
            <p:txBody>
              <a:bodyPr/>
              <a:lstStyle/>
              <a:p>
                <a:pPr>
                  <a:defRPr/>
                </a:pPr>
                <a:endParaRPr lang="en-US"/>
              </a:p>
            </p:txBody>
          </p:sp>
          <p:sp>
            <p:nvSpPr>
              <p:cNvPr id="7194" name="Freeform 26"/>
              <p:cNvSpPr>
                <a:spLocks/>
              </p:cNvSpPr>
              <p:nvPr/>
            </p:nvSpPr>
            <p:spPr bwMode="hidden">
              <a:xfrm>
                <a:off x="2585" y="3822"/>
                <a:ext cx="449" cy="186"/>
              </a:xfrm>
              <a:custGeom>
                <a:avLst/>
                <a:gdLst/>
                <a:ahLst/>
                <a:cxnLst>
                  <a:cxn ang="0">
                    <a:pos x="6" y="6"/>
                  </a:cxn>
                  <a:cxn ang="0">
                    <a:pos x="78" y="12"/>
                  </a:cxn>
                  <a:cxn ang="0">
                    <a:pos x="150" y="18"/>
                  </a:cxn>
                  <a:cxn ang="0">
                    <a:pos x="215" y="36"/>
                  </a:cxn>
                  <a:cxn ang="0">
                    <a:pos x="275" y="60"/>
                  </a:cxn>
                  <a:cxn ang="0">
                    <a:pos x="329" y="84"/>
                  </a:cxn>
                  <a:cxn ang="0">
                    <a:pos x="377" y="114"/>
                  </a:cxn>
                  <a:cxn ang="0">
                    <a:pos x="419" y="150"/>
                  </a:cxn>
                  <a:cxn ang="0">
                    <a:pos x="448" y="186"/>
                  </a:cxn>
                  <a:cxn ang="0">
                    <a:pos x="448" y="162"/>
                  </a:cxn>
                  <a:cxn ang="0">
                    <a:pos x="413" y="126"/>
                  </a:cxn>
                  <a:cxn ang="0">
                    <a:pos x="371" y="96"/>
                  </a:cxn>
                  <a:cxn ang="0">
                    <a:pos x="323" y="66"/>
                  </a:cxn>
                  <a:cxn ang="0">
                    <a:pos x="269" y="48"/>
                  </a:cxn>
                  <a:cxn ang="0">
                    <a:pos x="144" y="12"/>
                  </a:cxn>
                  <a:cxn ang="0">
                    <a:pos x="78" y="6"/>
                  </a:cxn>
                  <a:cxn ang="0">
                    <a:pos x="6" y="0"/>
                  </a:cxn>
                  <a:cxn ang="0">
                    <a:pos x="0" y="0"/>
                  </a:cxn>
                  <a:cxn ang="0">
                    <a:pos x="0" y="0"/>
                  </a:cxn>
                  <a:cxn ang="0">
                    <a:pos x="0" y="6"/>
                  </a:cxn>
                  <a:cxn ang="0">
                    <a:pos x="0" y="6"/>
                  </a:cxn>
                  <a:cxn ang="0">
                    <a:pos x="6" y="6"/>
                  </a:cxn>
                  <a:cxn ang="0">
                    <a:pos x="6" y="6"/>
                  </a:cxn>
                </a:cxnLst>
                <a:rect l="0" t="0" r="r" b="b"/>
                <a:pathLst>
                  <a:path w="448" h="186">
                    <a:moveTo>
                      <a:pt x="6" y="6"/>
                    </a:moveTo>
                    <a:lnTo>
                      <a:pt x="78" y="12"/>
                    </a:lnTo>
                    <a:lnTo>
                      <a:pt x="150" y="18"/>
                    </a:lnTo>
                    <a:lnTo>
                      <a:pt x="215" y="36"/>
                    </a:lnTo>
                    <a:lnTo>
                      <a:pt x="275" y="60"/>
                    </a:lnTo>
                    <a:lnTo>
                      <a:pt x="329" y="84"/>
                    </a:lnTo>
                    <a:lnTo>
                      <a:pt x="377" y="114"/>
                    </a:lnTo>
                    <a:lnTo>
                      <a:pt x="419" y="150"/>
                    </a:lnTo>
                    <a:lnTo>
                      <a:pt x="448" y="186"/>
                    </a:lnTo>
                    <a:lnTo>
                      <a:pt x="448" y="162"/>
                    </a:lnTo>
                    <a:lnTo>
                      <a:pt x="413" y="126"/>
                    </a:lnTo>
                    <a:lnTo>
                      <a:pt x="371" y="96"/>
                    </a:lnTo>
                    <a:lnTo>
                      <a:pt x="323" y="66"/>
                    </a:lnTo>
                    <a:lnTo>
                      <a:pt x="269" y="48"/>
                    </a:lnTo>
                    <a:lnTo>
                      <a:pt x="144" y="12"/>
                    </a:lnTo>
                    <a:lnTo>
                      <a:pt x="78" y="6"/>
                    </a:lnTo>
                    <a:lnTo>
                      <a:pt x="6" y="0"/>
                    </a:lnTo>
                    <a:lnTo>
                      <a:pt x="0" y="0"/>
                    </a:lnTo>
                    <a:lnTo>
                      <a:pt x="0" y="0"/>
                    </a:lnTo>
                    <a:lnTo>
                      <a:pt x="0" y="6"/>
                    </a:lnTo>
                    <a:lnTo>
                      <a:pt x="0" y="6"/>
                    </a:lnTo>
                    <a:lnTo>
                      <a:pt x="6" y="6"/>
                    </a:lnTo>
                    <a:lnTo>
                      <a:pt x="6" y="6"/>
                    </a:lnTo>
                    <a:close/>
                  </a:path>
                </a:pathLst>
              </a:custGeom>
              <a:gradFill rotWithShape="0">
                <a:gsLst>
                  <a:gs pos="0">
                    <a:schemeClr val="accent2">
                      <a:gamma/>
                      <a:shade val="90980"/>
                      <a:invGamma/>
                    </a:schemeClr>
                  </a:gs>
                  <a:gs pos="100000">
                    <a:schemeClr val="accent2"/>
                  </a:gs>
                </a:gsLst>
                <a:lin ang="5400000" scaled="1"/>
              </a:gradFill>
              <a:ln w="9525">
                <a:noFill/>
                <a:round/>
                <a:headEnd/>
                <a:tailEnd/>
              </a:ln>
            </p:spPr>
            <p:txBody>
              <a:bodyPr/>
              <a:lstStyle/>
              <a:p>
                <a:pPr>
                  <a:defRPr/>
                </a:pPr>
                <a:endParaRPr lang="en-US"/>
              </a:p>
            </p:txBody>
          </p:sp>
          <p:sp>
            <p:nvSpPr>
              <p:cNvPr id="7195" name="Freeform 27"/>
              <p:cNvSpPr>
                <a:spLocks/>
              </p:cNvSpPr>
              <p:nvPr/>
            </p:nvSpPr>
            <p:spPr bwMode="hidden">
              <a:xfrm>
                <a:off x="2142" y="3852"/>
                <a:ext cx="892" cy="462"/>
              </a:xfrm>
              <a:custGeom>
                <a:avLst/>
                <a:gdLst/>
                <a:ahLst/>
                <a:cxnLst>
                  <a:cxn ang="0">
                    <a:pos x="23" y="276"/>
                  </a:cxn>
                  <a:cxn ang="0">
                    <a:pos x="29" y="222"/>
                  </a:cxn>
                  <a:cxn ang="0">
                    <a:pos x="59" y="174"/>
                  </a:cxn>
                  <a:cxn ang="0">
                    <a:pos x="95" y="132"/>
                  </a:cxn>
                  <a:cxn ang="0">
                    <a:pos x="149" y="96"/>
                  </a:cxn>
                  <a:cxn ang="0">
                    <a:pos x="209" y="60"/>
                  </a:cxn>
                  <a:cxn ang="0">
                    <a:pos x="281" y="36"/>
                  </a:cxn>
                  <a:cxn ang="0">
                    <a:pos x="364" y="24"/>
                  </a:cxn>
                  <a:cxn ang="0">
                    <a:pos x="448" y="18"/>
                  </a:cxn>
                  <a:cxn ang="0">
                    <a:pos x="532" y="24"/>
                  </a:cxn>
                  <a:cxn ang="0">
                    <a:pos x="609" y="36"/>
                  </a:cxn>
                  <a:cxn ang="0">
                    <a:pos x="681" y="60"/>
                  </a:cxn>
                  <a:cxn ang="0">
                    <a:pos x="741" y="96"/>
                  </a:cxn>
                  <a:cxn ang="0">
                    <a:pos x="795" y="132"/>
                  </a:cxn>
                  <a:cxn ang="0">
                    <a:pos x="831" y="174"/>
                  </a:cxn>
                  <a:cxn ang="0">
                    <a:pos x="861" y="222"/>
                  </a:cxn>
                  <a:cxn ang="0">
                    <a:pos x="867" y="276"/>
                  </a:cxn>
                  <a:cxn ang="0">
                    <a:pos x="855" y="330"/>
                  </a:cxn>
                  <a:cxn ang="0">
                    <a:pos x="831" y="378"/>
                  </a:cxn>
                  <a:cxn ang="0">
                    <a:pos x="783" y="426"/>
                  </a:cxn>
                  <a:cxn ang="0">
                    <a:pos x="723" y="462"/>
                  </a:cxn>
                  <a:cxn ang="0">
                    <a:pos x="765" y="462"/>
                  </a:cxn>
                  <a:cxn ang="0">
                    <a:pos x="819" y="426"/>
                  </a:cxn>
                  <a:cxn ang="0">
                    <a:pos x="855" y="378"/>
                  </a:cxn>
                  <a:cxn ang="0">
                    <a:pos x="884" y="330"/>
                  </a:cxn>
                  <a:cxn ang="0">
                    <a:pos x="890" y="276"/>
                  </a:cxn>
                  <a:cxn ang="0">
                    <a:pos x="884" y="222"/>
                  </a:cxn>
                  <a:cxn ang="0">
                    <a:pos x="855" y="168"/>
                  </a:cxn>
                  <a:cxn ang="0">
                    <a:pos x="813" y="120"/>
                  </a:cxn>
                  <a:cxn ang="0">
                    <a:pos x="759" y="84"/>
                  </a:cxn>
                  <a:cxn ang="0">
                    <a:pos x="693" y="48"/>
                  </a:cxn>
                  <a:cxn ang="0">
                    <a:pos x="621" y="24"/>
                  </a:cxn>
                  <a:cxn ang="0">
                    <a:pos x="538" y="6"/>
                  </a:cxn>
                  <a:cxn ang="0">
                    <a:pos x="448" y="0"/>
                  </a:cxn>
                  <a:cxn ang="0">
                    <a:pos x="358" y="6"/>
                  </a:cxn>
                  <a:cxn ang="0">
                    <a:pos x="275" y="24"/>
                  </a:cxn>
                  <a:cxn ang="0">
                    <a:pos x="197" y="48"/>
                  </a:cxn>
                  <a:cxn ang="0">
                    <a:pos x="131" y="84"/>
                  </a:cxn>
                  <a:cxn ang="0">
                    <a:pos x="77" y="120"/>
                  </a:cxn>
                  <a:cxn ang="0">
                    <a:pos x="35" y="168"/>
                  </a:cxn>
                  <a:cxn ang="0">
                    <a:pos x="12" y="222"/>
                  </a:cxn>
                  <a:cxn ang="0">
                    <a:pos x="0" y="276"/>
                  </a:cxn>
                  <a:cxn ang="0">
                    <a:pos x="6" y="330"/>
                  </a:cxn>
                  <a:cxn ang="0">
                    <a:pos x="35" y="378"/>
                  </a:cxn>
                  <a:cxn ang="0">
                    <a:pos x="71" y="426"/>
                  </a:cxn>
                  <a:cxn ang="0">
                    <a:pos x="125" y="462"/>
                  </a:cxn>
                  <a:cxn ang="0">
                    <a:pos x="167" y="462"/>
                  </a:cxn>
                  <a:cxn ang="0">
                    <a:pos x="107" y="426"/>
                  </a:cxn>
                  <a:cxn ang="0">
                    <a:pos x="59" y="378"/>
                  </a:cxn>
                  <a:cxn ang="0">
                    <a:pos x="35" y="330"/>
                  </a:cxn>
                  <a:cxn ang="0">
                    <a:pos x="23" y="276"/>
                  </a:cxn>
                  <a:cxn ang="0">
                    <a:pos x="23" y="276"/>
                  </a:cxn>
                </a:cxnLst>
                <a:rect l="0" t="0" r="r" b="b"/>
                <a:pathLst>
                  <a:path w="890" h="462">
                    <a:moveTo>
                      <a:pt x="23" y="276"/>
                    </a:moveTo>
                    <a:lnTo>
                      <a:pt x="29" y="222"/>
                    </a:lnTo>
                    <a:lnTo>
                      <a:pt x="59" y="174"/>
                    </a:lnTo>
                    <a:lnTo>
                      <a:pt x="95" y="132"/>
                    </a:lnTo>
                    <a:lnTo>
                      <a:pt x="149" y="96"/>
                    </a:lnTo>
                    <a:lnTo>
                      <a:pt x="209" y="60"/>
                    </a:lnTo>
                    <a:lnTo>
                      <a:pt x="281" y="36"/>
                    </a:lnTo>
                    <a:lnTo>
                      <a:pt x="364" y="24"/>
                    </a:lnTo>
                    <a:lnTo>
                      <a:pt x="448" y="18"/>
                    </a:lnTo>
                    <a:lnTo>
                      <a:pt x="532" y="24"/>
                    </a:lnTo>
                    <a:lnTo>
                      <a:pt x="609" y="36"/>
                    </a:lnTo>
                    <a:lnTo>
                      <a:pt x="681" y="60"/>
                    </a:lnTo>
                    <a:lnTo>
                      <a:pt x="741" y="96"/>
                    </a:lnTo>
                    <a:lnTo>
                      <a:pt x="795" y="132"/>
                    </a:lnTo>
                    <a:lnTo>
                      <a:pt x="831" y="174"/>
                    </a:lnTo>
                    <a:lnTo>
                      <a:pt x="861" y="222"/>
                    </a:lnTo>
                    <a:lnTo>
                      <a:pt x="867" y="276"/>
                    </a:lnTo>
                    <a:lnTo>
                      <a:pt x="855" y="330"/>
                    </a:lnTo>
                    <a:lnTo>
                      <a:pt x="831" y="378"/>
                    </a:lnTo>
                    <a:lnTo>
                      <a:pt x="783" y="426"/>
                    </a:lnTo>
                    <a:lnTo>
                      <a:pt x="723" y="462"/>
                    </a:lnTo>
                    <a:lnTo>
                      <a:pt x="765" y="462"/>
                    </a:lnTo>
                    <a:lnTo>
                      <a:pt x="819" y="426"/>
                    </a:lnTo>
                    <a:lnTo>
                      <a:pt x="855" y="378"/>
                    </a:lnTo>
                    <a:lnTo>
                      <a:pt x="884" y="330"/>
                    </a:lnTo>
                    <a:lnTo>
                      <a:pt x="890" y="276"/>
                    </a:lnTo>
                    <a:lnTo>
                      <a:pt x="884" y="222"/>
                    </a:lnTo>
                    <a:lnTo>
                      <a:pt x="855" y="168"/>
                    </a:lnTo>
                    <a:lnTo>
                      <a:pt x="813" y="120"/>
                    </a:lnTo>
                    <a:lnTo>
                      <a:pt x="759" y="84"/>
                    </a:lnTo>
                    <a:lnTo>
                      <a:pt x="693" y="48"/>
                    </a:lnTo>
                    <a:lnTo>
                      <a:pt x="621" y="24"/>
                    </a:lnTo>
                    <a:lnTo>
                      <a:pt x="538" y="6"/>
                    </a:lnTo>
                    <a:lnTo>
                      <a:pt x="448" y="0"/>
                    </a:lnTo>
                    <a:lnTo>
                      <a:pt x="358" y="6"/>
                    </a:lnTo>
                    <a:lnTo>
                      <a:pt x="275" y="24"/>
                    </a:lnTo>
                    <a:lnTo>
                      <a:pt x="197" y="48"/>
                    </a:lnTo>
                    <a:lnTo>
                      <a:pt x="131" y="84"/>
                    </a:lnTo>
                    <a:lnTo>
                      <a:pt x="77" y="120"/>
                    </a:lnTo>
                    <a:lnTo>
                      <a:pt x="35" y="168"/>
                    </a:lnTo>
                    <a:lnTo>
                      <a:pt x="12" y="222"/>
                    </a:lnTo>
                    <a:lnTo>
                      <a:pt x="0" y="276"/>
                    </a:lnTo>
                    <a:lnTo>
                      <a:pt x="6" y="330"/>
                    </a:lnTo>
                    <a:lnTo>
                      <a:pt x="35" y="378"/>
                    </a:lnTo>
                    <a:lnTo>
                      <a:pt x="71" y="426"/>
                    </a:lnTo>
                    <a:lnTo>
                      <a:pt x="125" y="462"/>
                    </a:lnTo>
                    <a:lnTo>
                      <a:pt x="167" y="462"/>
                    </a:lnTo>
                    <a:lnTo>
                      <a:pt x="107" y="426"/>
                    </a:lnTo>
                    <a:lnTo>
                      <a:pt x="59" y="378"/>
                    </a:lnTo>
                    <a:lnTo>
                      <a:pt x="35" y="330"/>
                    </a:lnTo>
                    <a:lnTo>
                      <a:pt x="23" y="276"/>
                    </a:lnTo>
                    <a:lnTo>
                      <a:pt x="23" y="276"/>
                    </a:lnTo>
                    <a:close/>
                  </a:path>
                </a:pathLst>
              </a:custGeom>
              <a:gradFill rotWithShape="0">
                <a:gsLst>
                  <a:gs pos="0">
                    <a:schemeClr val="accent2"/>
                  </a:gs>
                  <a:gs pos="100000">
                    <a:schemeClr val="accent2">
                      <a:gamma/>
                      <a:shade val="84706"/>
                      <a:invGamma/>
                    </a:schemeClr>
                  </a:gs>
                </a:gsLst>
                <a:lin ang="2700000" scaled="1"/>
              </a:gradFill>
              <a:ln w="9525">
                <a:noFill/>
                <a:round/>
                <a:headEnd/>
                <a:tailEnd/>
              </a:ln>
            </p:spPr>
            <p:txBody>
              <a:bodyPr/>
              <a:lstStyle/>
              <a:p>
                <a:pPr>
                  <a:defRPr/>
                </a:pPr>
                <a:endParaRPr lang="en-US"/>
              </a:p>
            </p:txBody>
          </p:sp>
          <p:sp>
            <p:nvSpPr>
              <p:cNvPr id="7196" name="Freeform 28"/>
              <p:cNvSpPr>
                <a:spLocks/>
              </p:cNvSpPr>
              <p:nvPr/>
            </p:nvSpPr>
            <p:spPr bwMode="hidden">
              <a:xfrm>
                <a:off x="2082" y="3828"/>
                <a:ext cx="407" cy="486"/>
              </a:xfrm>
              <a:custGeom>
                <a:avLst/>
                <a:gdLst/>
                <a:ahLst/>
                <a:cxnLst>
                  <a:cxn ang="0">
                    <a:pos x="18" y="300"/>
                  </a:cxn>
                  <a:cxn ang="0">
                    <a:pos x="24" y="246"/>
                  </a:cxn>
                  <a:cxn ang="0">
                    <a:pos x="48" y="198"/>
                  </a:cxn>
                  <a:cxn ang="0">
                    <a:pos x="83" y="150"/>
                  </a:cxn>
                  <a:cxn ang="0">
                    <a:pos x="131" y="108"/>
                  </a:cxn>
                  <a:cxn ang="0">
                    <a:pos x="185" y="72"/>
                  </a:cxn>
                  <a:cxn ang="0">
                    <a:pos x="251" y="42"/>
                  </a:cxn>
                  <a:cxn ang="0">
                    <a:pos x="329" y="24"/>
                  </a:cxn>
                  <a:cxn ang="0">
                    <a:pos x="406" y="6"/>
                  </a:cxn>
                  <a:cxn ang="0">
                    <a:pos x="406" y="0"/>
                  </a:cxn>
                  <a:cxn ang="0">
                    <a:pos x="323" y="12"/>
                  </a:cxn>
                  <a:cxn ang="0">
                    <a:pos x="245" y="36"/>
                  </a:cxn>
                  <a:cxn ang="0">
                    <a:pos x="179" y="66"/>
                  </a:cxn>
                  <a:cxn ang="0">
                    <a:pos x="119" y="102"/>
                  </a:cxn>
                  <a:cxn ang="0">
                    <a:pos x="72" y="144"/>
                  </a:cxn>
                  <a:cxn ang="0">
                    <a:pos x="30" y="192"/>
                  </a:cxn>
                  <a:cxn ang="0">
                    <a:pos x="6" y="246"/>
                  </a:cxn>
                  <a:cxn ang="0">
                    <a:pos x="0" y="300"/>
                  </a:cxn>
                  <a:cxn ang="0">
                    <a:pos x="6" y="348"/>
                  </a:cxn>
                  <a:cxn ang="0">
                    <a:pos x="30" y="396"/>
                  </a:cxn>
                  <a:cxn ang="0">
                    <a:pos x="66" y="444"/>
                  </a:cxn>
                  <a:cxn ang="0">
                    <a:pos x="107" y="486"/>
                  </a:cxn>
                  <a:cxn ang="0">
                    <a:pos x="131" y="486"/>
                  </a:cxn>
                  <a:cxn ang="0">
                    <a:pos x="83" y="450"/>
                  </a:cxn>
                  <a:cxn ang="0">
                    <a:pos x="48" y="402"/>
                  </a:cxn>
                  <a:cxn ang="0">
                    <a:pos x="24" y="354"/>
                  </a:cxn>
                  <a:cxn ang="0">
                    <a:pos x="18" y="300"/>
                  </a:cxn>
                  <a:cxn ang="0">
                    <a:pos x="18" y="300"/>
                  </a:cxn>
                </a:cxnLst>
                <a:rect l="0" t="0" r="r" b="b"/>
                <a:pathLst>
                  <a:path w="406" h="486">
                    <a:moveTo>
                      <a:pt x="18" y="300"/>
                    </a:moveTo>
                    <a:lnTo>
                      <a:pt x="24" y="246"/>
                    </a:lnTo>
                    <a:lnTo>
                      <a:pt x="48" y="198"/>
                    </a:lnTo>
                    <a:lnTo>
                      <a:pt x="83" y="150"/>
                    </a:lnTo>
                    <a:lnTo>
                      <a:pt x="131" y="108"/>
                    </a:lnTo>
                    <a:lnTo>
                      <a:pt x="185" y="72"/>
                    </a:lnTo>
                    <a:lnTo>
                      <a:pt x="251" y="42"/>
                    </a:lnTo>
                    <a:lnTo>
                      <a:pt x="329" y="24"/>
                    </a:lnTo>
                    <a:lnTo>
                      <a:pt x="406" y="6"/>
                    </a:lnTo>
                    <a:lnTo>
                      <a:pt x="406" y="0"/>
                    </a:lnTo>
                    <a:lnTo>
                      <a:pt x="323" y="12"/>
                    </a:lnTo>
                    <a:lnTo>
                      <a:pt x="245" y="36"/>
                    </a:lnTo>
                    <a:lnTo>
                      <a:pt x="179" y="66"/>
                    </a:lnTo>
                    <a:lnTo>
                      <a:pt x="119" y="102"/>
                    </a:lnTo>
                    <a:lnTo>
                      <a:pt x="72" y="144"/>
                    </a:lnTo>
                    <a:lnTo>
                      <a:pt x="30" y="192"/>
                    </a:lnTo>
                    <a:lnTo>
                      <a:pt x="6" y="246"/>
                    </a:lnTo>
                    <a:lnTo>
                      <a:pt x="0" y="300"/>
                    </a:lnTo>
                    <a:lnTo>
                      <a:pt x="6" y="348"/>
                    </a:lnTo>
                    <a:lnTo>
                      <a:pt x="30" y="396"/>
                    </a:lnTo>
                    <a:lnTo>
                      <a:pt x="66" y="444"/>
                    </a:lnTo>
                    <a:lnTo>
                      <a:pt x="107" y="486"/>
                    </a:lnTo>
                    <a:lnTo>
                      <a:pt x="131" y="486"/>
                    </a:lnTo>
                    <a:lnTo>
                      <a:pt x="83" y="450"/>
                    </a:lnTo>
                    <a:lnTo>
                      <a:pt x="48" y="402"/>
                    </a:lnTo>
                    <a:lnTo>
                      <a:pt x="24" y="354"/>
                    </a:lnTo>
                    <a:lnTo>
                      <a:pt x="18" y="300"/>
                    </a:lnTo>
                    <a:lnTo>
                      <a:pt x="18" y="300"/>
                    </a:lnTo>
                    <a:close/>
                  </a:path>
                </a:pathLst>
              </a:custGeom>
              <a:gradFill rotWithShape="0">
                <a:gsLst>
                  <a:gs pos="0">
                    <a:schemeClr val="accent2"/>
                  </a:gs>
                  <a:gs pos="100000">
                    <a:schemeClr val="accent2">
                      <a:gamma/>
                      <a:shade val="90980"/>
                      <a:invGamma/>
                    </a:schemeClr>
                  </a:gs>
                </a:gsLst>
                <a:lin ang="0" scaled="1"/>
              </a:gradFill>
              <a:ln w="9525">
                <a:noFill/>
                <a:round/>
                <a:headEnd/>
                <a:tailEnd/>
              </a:ln>
            </p:spPr>
            <p:txBody>
              <a:bodyPr/>
              <a:lstStyle/>
              <a:p>
                <a:pPr>
                  <a:defRPr/>
                </a:pPr>
                <a:endParaRPr lang="en-US"/>
              </a:p>
            </p:txBody>
          </p:sp>
          <p:sp>
            <p:nvSpPr>
              <p:cNvPr id="7197" name="Freeform 29"/>
              <p:cNvSpPr>
                <a:spLocks/>
              </p:cNvSpPr>
              <p:nvPr/>
            </p:nvSpPr>
            <p:spPr bwMode="hidden">
              <a:xfrm>
                <a:off x="2986" y="4044"/>
                <a:ext cx="108" cy="256"/>
              </a:xfrm>
              <a:custGeom>
                <a:avLst/>
                <a:gdLst/>
                <a:ahLst/>
                <a:cxnLst>
                  <a:cxn ang="0">
                    <a:pos x="89" y="84"/>
                  </a:cxn>
                  <a:cxn ang="0">
                    <a:pos x="83" y="132"/>
                  </a:cxn>
                  <a:cxn ang="0">
                    <a:pos x="65" y="174"/>
                  </a:cxn>
                  <a:cxn ang="0">
                    <a:pos x="36" y="216"/>
                  </a:cxn>
                  <a:cxn ang="0">
                    <a:pos x="0" y="252"/>
                  </a:cxn>
                  <a:cxn ang="0">
                    <a:pos x="18" y="252"/>
                  </a:cxn>
                  <a:cxn ang="0">
                    <a:pos x="53" y="216"/>
                  </a:cxn>
                  <a:cxn ang="0">
                    <a:pos x="83" y="174"/>
                  </a:cxn>
                  <a:cxn ang="0">
                    <a:pos x="101" y="132"/>
                  </a:cxn>
                  <a:cxn ang="0">
                    <a:pos x="107" y="84"/>
                  </a:cxn>
                  <a:cxn ang="0">
                    <a:pos x="101" y="42"/>
                  </a:cxn>
                  <a:cxn ang="0">
                    <a:pos x="89" y="0"/>
                  </a:cxn>
                  <a:cxn ang="0">
                    <a:pos x="65" y="0"/>
                  </a:cxn>
                  <a:cxn ang="0">
                    <a:pos x="83" y="42"/>
                  </a:cxn>
                  <a:cxn ang="0">
                    <a:pos x="89" y="84"/>
                  </a:cxn>
                  <a:cxn ang="0">
                    <a:pos x="89" y="84"/>
                  </a:cxn>
                </a:cxnLst>
                <a:rect l="0" t="0" r="r" b="b"/>
                <a:pathLst>
                  <a:path w="107" h="252">
                    <a:moveTo>
                      <a:pt x="89" y="84"/>
                    </a:moveTo>
                    <a:lnTo>
                      <a:pt x="83" y="132"/>
                    </a:lnTo>
                    <a:lnTo>
                      <a:pt x="65" y="174"/>
                    </a:lnTo>
                    <a:lnTo>
                      <a:pt x="36" y="216"/>
                    </a:lnTo>
                    <a:lnTo>
                      <a:pt x="0" y="252"/>
                    </a:lnTo>
                    <a:lnTo>
                      <a:pt x="18" y="252"/>
                    </a:lnTo>
                    <a:lnTo>
                      <a:pt x="53" y="216"/>
                    </a:lnTo>
                    <a:lnTo>
                      <a:pt x="83" y="174"/>
                    </a:lnTo>
                    <a:lnTo>
                      <a:pt x="101" y="132"/>
                    </a:lnTo>
                    <a:lnTo>
                      <a:pt x="107" y="84"/>
                    </a:lnTo>
                    <a:lnTo>
                      <a:pt x="101" y="42"/>
                    </a:lnTo>
                    <a:lnTo>
                      <a:pt x="89" y="0"/>
                    </a:lnTo>
                    <a:lnTo>
                      <a:pt x="65" y="0"/>
                    </a:lnTo>
                    <a:lnTo>
                      <a:pt x="83" y="42"/>
                    </a:lnTo>
                    <a:lnTo>
                      <a:pt x="89" y="84"/>
                    </a:lnTo>
                    <a:lnTo>
                      <a:pt x="89" y="84"/>
                    </a:lnTo>
                    <a:close/>
                  </a:path>
                </a:pathLst>
              </a:custGeom>
              <a:gradFill rotWithShape="0">
                <a:gsLst>
                  <a:gs pos="0">
                    <a:schemeClr val="accent2"/>
                  </a:gs>
                  <a:gs pos="100000">
                    <a:schemeClr val="accent2">
                      <a:gamma/>
                      <a:shade val="81961"/>
                      <a:invGamma/>
                    </a:schemeClr>
                  </a:gs>
                </a:gsLst>
                <a:lin ang="5400000" scaled="1"/>
              </a:gradFill>
              <a:ln w="9525">
                <a:noFill/>
                <a:round/>
                <a:headEnd/>
                <a:tailEnd/>
              </a:ln>
            </p:spPr>
            <p:txBody>
              <a:bodyPr/>
              <a:lstStyle/>
              <a:p>
                <a:pPr>
                  <a:defRPr/>
                </a:pPr>
                <a:endParaRPr lang="en-US"/>
              </a:p>
            </p:txBody>
          </p:sp>
          <p:sp>
            <p:nvSpPr>
              <p:cNvPr id="7198" name="Freeform 30"/>
              <p:cNvSpPr>
                <a:spLocks/>
              </p:cNvSpPr>
              <p:nvPr/>
            </p:nvSpPr>
            <p:spPr bwMode="hidden">
              <a:xfrm>
                <a:off x="2068" y="3685"/>
                <a:ext cx="835" cy="155"/>
              </a:xfrm>
              <a:custGeom>
                <a:avLst/>
                <a:gdLst/>
                <a:ahLst/>
                <a:cxnLst>
                  <a:cxn ang="0">
                    <a:pos x="518" y="18"/>
                  </a:cxn>
                  <a:cxn ang="0">
                    <a:pos x="597" y="24"/>
                  </a:cxn>
                  <a:cxn ang="0">
                    <a:pos x="682" y="30"/>
                  </a:cxn>
                  <a:cxn ang="0">
                    <a:pos x="755" y="42"/>
                  </a:cxn>
                  <a:cxn ang="0">
                    <a:pos x="828" y="60"/>
                  </a:cxn>
                  <a:cxn ang="0">
                    <a:pos x="835" y="42"/>
                  </a:cxn>
                  <a:cxn ang="0">
                    <a:pos x="761" y="24"/>
                  </a:cxn>
                  <a:cxn ang="0">
                    <a:pos x="688" y="12"/>
                  </a:cxn>
                  <a:cxn ang="0">
                    <a:pos x="603" y="6"/>
                  </a:cxn>
                  <a:cxn ang="0">
                    <a:pos x="518" y="0"/>
                  </a:cxn>
                  <a:cxn ang="0">
                    <a:pos x="372" y="12"/>
                  </a:cxn>
                  <a:cxn ang="0">
                    <a:pos x="232" y="36"/>
                  </a:cxn>
                  <a:cxn ang="0">
                    <a:pos x="110" y="78"/>
                  </a:cxn>
                  <a:cxn ang="0">
                    <a:pos x="0" y="132"/>
                  </a:cxn>
                  <a:cxn ang="0">
                    <a:pos x="19" y="150"/>
                  </a:cxn>
                  <a:cxn ang="0">
                    <a:pos x="122" y="96"/>
                  </a:cxn>
                  <a:cxn ang="0">
                    <a:pos x="244" y="54"/>
                  </a:cxn>
                  <a:cxn ang="0">
                    <a:pos x="378" y="30"/>
                  </a:cxn>
                  <a:cxn ang="0">
                    <a:pos x="518" y="18"/>
                  </a:cxn>
                  <a:cxn ang="0">
                    <a:pos x="518" y="18"/>
                  </a:cxn>
                </a:cxnLst>
                <a:rect l="0" t="0" r="r" b="b"/>
                <a:pathLst>
                  <a:path w="835" h="150">
                    <a:moveTo>
                      <a:pt x="518" y="18"/>
                    </a:moveTo>
                    <a:lnTo>
                      <a:pt x="597" y="24"/>
                    </a:lnTo>
                    <a:lnTo>
                      <a:pt x="682" y="30"/>
                    </a:lnTo>
                    <a:lnTo>
                      <a:pt x="755" y="42"/>
                    </a:lnTo>
                    <a:lnTo>
                      <a:pt x="828" y="60"/>
                    </a:lnTo>
                    <a:lnTo>
                      <a:pt x="835" y="42"/>
                    </a:lnTo>
                    <a:lnTo>
                      <a:pt x="761" y="24"/>
                    </a:lnTo>
                    <a:lnTo>
                      <a:pt x="688" y="12"/>
                    </a:lnTo>
                    <a:lnTo>
                      <a:pt x="603" y="6"/>
                    </a:lnTo>
                    <a:lnTo>
                      <a:pt x="518" y="0"/>
                    </a:lnTo>
                    <a:lnTo>
                      <a:pt x="372" y="12"/>
                    </a:lnTo>
                    <a:lnTo>
                      <a:pt x="232" y="36"/>
                    </a:lnTo>
                    <a:lnTo>
                      <a:pt x="110" y="78"/>
                    </a:lnTo>
                    <a:lnTo>
                      <a:pt x="0" y="132"/>
                    </a:lnTo>
                    <a:lnTo>
                      <a:pt x="19" y="150"/>
                    </a:lnTo>
                    <a:lnTo>
                      <a:pt x="122" y="96"/>
                    </a:lnTo>
                    <a:lnTo>
                      <a:pt x="244" y="54"/>
                    </a:lnTo>
                    <a:lnTo>
                      <a:pt x="378" y="30"/>
                    </a:lnTo>
                    <a:lnTo>
                      <a:pt x="518" y="18"/>
                    </a:lnTo>
                    <a:lnTo>
                      <a:pt x="518" y="18"/>
                    </a:lnTo>
                    <a:close/>
                  </a:path>
                </a:pathLst>
              </a:custGeom>
              <a:solidFill>
                <a:schemeClr val="accent2"/>
              </a:solidFill>
              <a:ln w="9525">
                <a:noFill/>
                <a:round/>
                <a:headEnd/>
                <a:tailEnd/>
              </a:ln>
            </p:spPr>
            <p:txBody>
              <a:bodyPr/>
              <a:lstStyle/>
              <a:p>
                <a:pPr>
                  <a:defRPr/>
                </a:pPr>
                <a:endParaRPr lang="en-US"/>
              </a:p>
            </p:txBody>
          </p:sp>
          <p:sp>
            <p:nvSpPr>
              <p:cNvPr id="7199" name="Freeform 31"/>
              <p:cNvSpPr>
                <a:spLocks/>
              </p:cNvSpPr>
              <p:nvPr/>
            </p:nvSpPr>
            <p:spPr bwMode="hidden">
              <a:xfrm>
                <a:off x="1867" y="3853"/>
                <a:ext cx="171" cy="461"/>
              </a:xfrm>
              <a:custGeom>
                <a:avLst/>
                <a:gdLst/>
                <a:ahLst/>
                <a:cxnLst>
                  <a:cxn ang="0">
                    <a:pos x="31" y="263"/>
                  </a:cxn>
                  <a:cxn ang="0">
                    <a:pos x="43" y="191"/>
                  </a:cxn>
                  <a:cxn ang="0">
                    <a:pos x="67" y="131"/>
                  </a:cxn>
                  <a:cxn ang="0">
                    <a:pos x="116" y="72"/>
                  </a:cxn>
                  <a:cxn ang="0">
                    <a:pos x="171" y="18"/>
                  </a:cxn>
                  <a:cxn ang="0">
                    <a:pos x="153" y="0"/>
                  </a:cxn>
                  <a:cxn ang="0">
                    <a:pos x="86" y="60"/>
                  </a:cxn>
                  <a:cxn ang="0">
                    <a:pos x="43" y="120"/>
                  </a:cxn>
                  <a:cxn ang="0">
                    <a:pos x="13" y="191"/>
                  </a:cxn>
                  <a:cxn ang="0">
                    <a:pos x="0" y="263"/>
                  </a:cxn>
                  <a:cxn ang="0">
                    <a:pos x="6" y="317"/>
                  </a:cxn>
                  <a:cxn ang="0">
                    <a:pos x="25" y="365"/>
                  </a:cxn>
                  <a:cxn ang="0">
                    <a:pos x="49" y="413"/>
                  </a:cxn>
                  <a:cxn ang="0">
                    <a:pos x="86" y="461"/>
                  </a:cxn>
                  <a:cxn ang="0">
                    <a:pos x="122" y="461"/>
                  </a:cxn>
                  <a:cxn ang="0">
                    <a:pos x="86" y="413"/>
                  </a:cxn>
                  <a:cxn ang="0">
                    <a:pos x="55" y="365"/>
                  </a:cxn>
                  <a:cxn ang="0">
                    <a:pos x="37" y="317"/>
                  </a:cxn>
                  <a:cxn ang="0">
                    <a:pos x="31" y="263"/>
                  </a:cxn>
                  <a:cxn ang="0">
                    <a:pos x="31" y="263"/>
                  </a:cxn>
                </a:cxnLst>
                <a:rect l="0" t="0" r="r" b="b"/>
                <a:pathLst>
                  <a:path w="171" h="461">
                    <a:moveTo>
                      <a:pt x="31" y="263"/>
                    </a:moveTo>
                    <a:lnTo>
                      <a:pt x="43" y="191"/>
                    </a:lnTo>
                    <a:lnTo>
                      <a:pt x="67" y="131"/>
                    </a:lnTo>
                    <a:lnTo>
                      <a:pt x="116" y="72"/>
                    </a:lnTo>
                    <a:lnTo>
                      <a:pt x="171" y="18"/>
                    </a:lnTo>
                    <a:lnTo>
                      <a:pt x="153" y="0"/>
                    </a:lnTo>
                    <a:lnTo>
                      <a:pt x="86" y="60"/>
                    </a:lnTo>
                    <a:lnTo>
                      <a:pt x="43" y="120"/>
                    </a:lnTo>
                    <a:lnTo>
                      <a:pt x="13" y="191"/>
                    </a:lnTo>
                    <a:lnTo>
                      <a:pt x="0" y="263"/>
                    </a:lnTo>
                    <a:lnTo>
                      <a:pt x="6" y="317"/>
                    </a:lnTo>
                    <a:lnTo>
                      <a:pt x="25" y="365"/>
                    </a:lnTo>
                    <a:lnTo>
                      <a:pt x="49" y="413"/>
                    </a:lnTo>
                    <a:lnTo>
                      <a:pt x="86" y="461"/>
                    </a:lnTo>
                    <a:lnTo>
                      <a:pt x="122" y="461"/>
                    </a:lnTo>
                    <a:lnTo>
                      <a:pt x="86" y="413"/>
                    </a:lnTo>
                    <a:lnTo>
                      <a:pt x="55" y="365"/>
                    </a:lnTo>
                    <a:lnTo>
                      <a:pt x="37" y="317"/>
                    </a:lnTo>
                    <a:lnTo>
                      <a:pt x="31" y="263"/>
                    </a:lnTo>
                    <a:lnTo>
                      <a:pt x="31" y="263"/>
                    </a:lnTo>
                    <a:close/>
                  </a:path>
                </a:pathLst>
              </a:custGeom>
              <a:solidFill>
                <a:schemeClr val="accent2"/>
              </a:solidFill>
              <a:ln w="9525">
                <a:noFill/>
                <a:round/>
                <a:headEnd/>
                <a:tailEnd/>
              </a:ln>
            </p:spPr>
            <p:txBody>
              <a:bodyPr/>
              <a:lstStyle/>
              <a:p>
                <a:pPr>
                  <a:defRPr/>
                </a:pPr>
                <a:endParaRPr lang="en-US"/>
              </a:p>
            </p:txBody>
          </p:sp>
          <p:sp>
            <p:nvSpPr>
              <p:cNvPr id="7200" name="Freeform 32"/>
              <p:cNvSpPr>
                <a:spLocks/>
              </p:cNvSpPr>
              <p:nvPr/>
            </p:nvSpPr>
            <p:spPr bwMode="hidden">
              <a:xfrm>
                <a:off x="2951" y="3751"/>
                <a:ext cx="360" cy="568"/>
              </a:xfrm>
              <a:custGeom>
                <a:avLst/>
                <a:gdLst/>
                <a:ahLst/>
                <a:cxnLst>
                  <a:cxn ang="0">
                    <a:pos x="360" y="365"/>
                  </a:cxn>
                  <a:cxn ang="0">
                    <a:pos x="353" y="305"/>
                  </a:cxn>
                  <a:cxn ang="0">
                    <a:pos x="335" y="251"/>
                  </a:cxn>
                  <a:cxn ang="0">
                    <a:pos x="305" y="204"/>
                  </a:cxn>
                  <a:cxn ang="0">
                    <a:pos x="262" y="156"/>
                  </a:cxn>
                  <a:cxn ang="0">
                    <a:pos x="213" y="108"/>
                  </a:cxn>
                  <a:cxn ang="0">
                    <a:pos x="159" y="66"/>
                  </a:cxn>
                  <a:cxn ang="0">
                    <a:pos x="92" y="30"/>
                  </a:cxn>
                  <a:cxn ang="0">
                    <a:pos x="19" y="0"/>
                  </a:cxn>
                  <a:cxn ang="0">
                    <a:pos x="0" y="12"/>
                  </a:cxn>
                  <a:cxn ang="0">
                    <a:pos x="67" y="42"/>
                  </a:cxn>
                  <a:cxn ang="0">
                    <a:pos x="134" y="78"/>
                  </a:cxn>
                  <a:cxn ang="0">
                    <a:pos x="189" y="114"/>
                  </a:cxn>
                  <a:cxn ang="0">
                    <a:pos x="238" y="162"/>
                  </a:cxn>
                  <a:cxn ang="0">
                    <a:pos x="274" y="210"/>
                  </a:cxn>
                  <a:cxn ang="0">
                    <a:pos x="299" y="257"/>
                  </a:cxn>
                  <a:cxn ang="0">
                    <a:pos x="317" y="311"/>
                  </a:cxn>
                  <a:cxn ang="0">
                    <a:pos x="323" y="365"/>
                  </a:cxn>
                  <a:cxn ang="0">
                    <a:pos x="317" y="419"/>
                  </a:cxn>
                  <a:cxn ang="0">
                    <a:pos x="299" y="467"/>
                  </a:cxn>
                  <a:cxn ang="0">
                    <a:pos x="274" y="515"/>
                  </a:cxn>
                  <a:cxn ang="0">
                    <a:pos x="238" y="563"/>
                  </a:cxn>
                  <a:cxn ang="0">
                    <a:pos x="268" y="563"/>
                  </a:cxn>
                  <a:cxn ang="0">
                    <a:pos x="311" y="515"/>
                  </a:cxn>
                  <a:cxn ang="0">
                    <a:pos x="335" y="467"/>
                  </a:cxn>
                  <a:cxn ang="0">
                    <a:pos x="353" y="419"/>
                  </a:cxn>
                  <a:cxn ang="0">
                    <a:pos x="360" y="365"/>
                  </a:cxn>
                  <a:cxn ang="0">
                    <a:pos x="360" y="365"/>
                  </a:cxn>
                </a:cxnLst>
                <a:rect l="0" t="0" r="r" b="b"/>
                <a:pathLst>
                  <a:path w="360" h="563">
                    <a:moveTo>
                      <a:pt x="360" y="365"/>
                    </a:moveTo>
                    <a:lnTo>
                      <a:pt x="353" y="305"/>
                    </a:lnTo>
                    <a:lnTo>
                      <a:pt x="335" y="251"/>
                    </a:lnTo>
                    <a:lnTo>
                      <a:pt x="305" y="204"/>
                    </a:lnTo>
                    <a:lnTo>
                      <a:pt x="262" y="156"/>
                    </a:lnTo>
                    <a:lnTo>
                      <a:pt x="213" y="108"/>
                    </a:lnTo>
                    <a:lnTo>
                      <a:pt x="159" y="66"/>
                    </a:lnTo>
                    <a:lnTo>
                      <a:pt x="92" y="30"/>
                    </a:lnTo>
                    <a:lnTo>
                      <a:pt x="19" y="0"/>
                    </a:lnTo>
                    <a:lnTo>
                      <a:pt x="0" y="12"/>
                    </a:lnTo>
                    <a:lnTo>
                      <a:pt x="67" y="42"/>
                    </a:lnTo>
                    <a:lnTo>
                      <a:pt x="134" y="78"/>
                    </a:lnTo>
                    <a:lnTo>
                      <a:pt x="189" y="114"/>
                    </a:lnTo>
                    <a:lnTo>
                      <a:pt x="238" y="162"/>
                    </a:lnTo>
                    <a:lnTo>
                      <a:pt x="274" y="210"/>
                    </a:lnTo>
                    <a:lnTo>
                      <a:pt x="299" y="257"/>
                    </a:lnTo>
                    <a:lnTo>
                      <a:pt x="317" y="311"/>
                    </a:lnTo>
                    <a:lnTo>
                      <a:pt x="323" y="365"/>
                    </a:lnTo>
                    <a:lnTo>
                      <a:pt x="317" y="419"/>
                    </a:lnTo>
                    <a:lnTo>
                      <a:pt x="299" y="467"/>
                    </a:lnTo>
                    <a:lnTo>
                      <a:pt x="274" y="515"/>
                    </a:lnTo>
                    <a:lnTo>
                      <a:pt x="238" y="563"/>
                    </a:lnTo>
                    <a:lnTo>
                      <a:pt x="268" y="563"/>
                    </a:lnTo>
                    <a:lnTo>
                      <a:pt x="311" y="515"/>
                    </a:lnTo>
                    <a:lnTo>
                      <a:pt x="335" y="467"/>
                    </a:lnTo>
                    <a:lnTo>
                      <a:pt x="353" y="419"/>
                    </a:lnTo>
                    <a:lnTo>
                      <a:pt x="360" y="365"/>
                    </a:lnTo>
                    <a:lnTo>
                      <a:pt x="360" y="36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7201" name="Freeform 33"/>
              <p:cNvSpPr>
                <a:spLocks/>
              </p:cNvSpPr>
              <p:nvPr/>
            </p:nvSpPr>
            <p:spPr bwMode="hidden">
              <a:xfrm>
                <a:off x="2318" y="3631"/>
                <a:ext cx="1078" cy="425"/>
              </a:xfrm>
              <a:custGeom>
                <a:avLst/>
                <a:gdLst/>
                <a:ahLst/>
                <a:cxnLst>
                  <a:cxn ang="0">
                    <a:pos x="1053" y="425"/>
                  </a:cxn>
                  <a:cxn ang="0">
                    <a:pos x="1078" y="419"/>
                  </a:cxn>
                  <a:cxn ang="0">
                    <a:pos x="1066" y="377"/>
                  </a:cxn>
                  <a:cxn ang="0">
                    <a:pos x="1047" y="336"/>
                  </a:cxn>
                  <a:cxn ang="0">
                    <a:pos x="986" y="252"/>
                  </a:cxn>
                  <a:cxn ang="0">
                    <a:pos x="907" y="180"/>
                  </a:cxn>
                  <a:cxn ang="0">
                    <a:pos x="810" y="120"/>
                  </a:cxn>
                  <a:cxn ang="0">
                    <a:pos x="694" y="72"/>
                  </a:cxn>
                  <a:cxn ang="0">
                    <a:pos x="560" y="30"/>
                  </a:cxn>
                  <a:cxn ang="0">
                    <a:pos x="420" y="6"/>
                  </a:cxn>
                  <a:cxn ang="0">
                    <a:pos x="268" y="0"/>
                  </a:cxn>
                  <a:cxn ang="0">
                    <a:pos x="134" y="6"/>
                  </a:cxn>
                  <a:cxn ang="0">
                    <a:pos x="0" y="24"/>
                  </a:cxn>
                  <a:cxn ang="0">
                    <a:pos x="12" y="36"/>
                  </a:cxn>
                  <a:cxn ang="0">
                    <a:pos x="134" y="18"/>
                  </a:cxn>
                  <a:cxn ang="0">
                    <a:pos x="268" y="12"/>
                  </a:cxn>
                  <a:cxn ang="0">
                    <a:pos x="420" y="18"/>
                  </a:cxn>
                  <a:cxn ang="0">
                    <a:pos x="554" y="42"/>
                  </a:cxn>
                  <a:cxn ang="0">
                    <a:pos x="682" y="84"/>
                  </a:cxn>
                  <a:cxn ang="0">
                    <a:pos x="798" y="132"/>
                  </a:cxn>
                  <a:cxn ang="0">
                    <a:pos x="895" y="192"/>
                  </a:cxn>
                  <a:cxn ang="0">
                    <a:pos x="968" y="264"/>
                  </a:cxn>
                  <a:cxn ang="0">
                    <a:pos x="999" y="300"/>
                  </a:cxn>
                  <a:cxn ang="0">
                    <a:pos x="1023" y="342"/>
                  </a:cxn>
                  <a:cxn ang="0">
                    <a:pos x="1041" y="383"/>
                  </a:cxn>
                  <a:cxn ang="0">
                    <a:pos x="1053" y="425"/>
                  </a:cxn>
                  <a:cxn ang="0">
                    <a:pos x="1053" y="425"/>
                  </a:cxn>
                </a:cxnLst>
                <a:rect l="0" t="0" r="r" b="b"/>
                <a:pathLst>
                  <a:path w="1078" h="425">
                    <a:moveTo>
                      <a:pt x="1053" y="425"/>
                    </a:moveTo>
                    <a:lnTo>
                      <a:pt x="1078" y="419"/>
                    </a:lnTo>
                    <a:lnTo>
                      <a:pt x="1066" y="377"/>
                    </a:lnTo>
                    <a:lnTo>
                      <a:pt x="1047" y="336"/>
                    </a:lnTo>
                    <a:lnTo>
                      <a:pt x="986" y="252"/>
                    </a:lnTo>
                    <a:lnTo>
                      <a:pt x="907" y="180"/>
                    </a:lnTo>
                    <a:lnTo>
                      <a:pt x="810" y="120"/>
                    </a:lnTo>
                    <a:lnTo>
                      <a:pt x="694" y="72"/>
                    </a:lnTo>
                    <a:lnTo>
                      <a:pt x="560" y="30"/>
                    </a:lnTo>
                    <a:lnTo>
                      <a:pt x="420" y="6"/>
                    </a:lnTo>
                    <a:lnTo>
                      <a:pt x="268" y="0"/>
                    </a:lnTo>
                    <a:lnTo>
                      <a:pt x="134" y="6"/>
                    </a:lnTo>
                    <a:lnTo>
                      <a:pt x="0" y="24"/>
                    </a:lnTo>
                    <a:lnTo>
                      <a:pt x="12" y="36"/>
                    </a:lnTo>
                    <a:lnTo>
                      <a:pt x="134" y="18"/>
                    </a:lnTo>
                    <a:lnTo>
                      <a:pt x="268" y="12"/>
                    </a:lnTo>
                    <a:lnTo>
                      <a:pt x="420" y="18"/>
                    </a:lnTo>
                    <a:lnTo>
                      <a:pt x="554" y="42"/>
                    </a:lnTo>
                    <a:lnTo>
                      <a:pt x="682" y="84"/>
                    </a:lnTo>
                    <a:lnTo>
                      <a:pt x="798" y="132"/>
                    </a:lnTo>
                    <a:lnTo>
                      <a:pt x="895" y="192"/>
                    </a:lnTo>
                    <a:lnTo>
                      <a:pt x="968" y="264"/>
                    </a:lnTo>
                    <a:lnTo>
                      <a:pt x="999" y="300"/>
                    </a:lnTo>
                    <a:lnTo>
                      <a:pt x="1023" y="342"/>
                    </a:lnTo>
                    <a:lnTo>
                      <a:pt x="1041" y="383"/>
                    </a:lnTo>
                    <a:lnTo>
                      <a:pt x="1053" y="425"/>
                    </a:lnTo>
                    <a:lnTo>
                      <a:pt x="1053" y="42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7202" name="Freeform 34"/>
              <p:cNvSpPr>
                <a:spLocks/>
              </p:cNvSpPr>
              <p:nvPr/>
            </p:nvSpPr>
            <p:spPr bwMode="hidden">
              <a:xfrm>
                <a:off x="3304" y="4081"/>
                <a:ext cx="98" cy="234"/>
              </a:xfrm>
              <a:custGeom>
                <a:avLst/>
                <a:gdLst/>
                <a:ahLst/>
                <a:cxnLst>
                  <a:cxn ang="0">
                    <a:pos x="0" y="234"/>
                  </a:cxn>
                  <a:cxn ang="0">
                    <a:pos x="25" y="234"/>
                  </a:cxn>
                  <a:cxn ang="0">
                    <a:pos x="55" y="186"/>
                  </a:cxn>
                  <a:cxn ang="0">
                    <a:pos x="80" y="138"/>
                  </a:cxn>
                  <a:cxn ang="0">
                    <a:pos x="92" y="90"/>
                  </a:cxn>
                  <a:cxn ang="0">
                    <a:pos x="98" y="36"/>
                  </a:cxn>
                  <a:cxn ang="0">
                    <a:pos x="98" y="0"/>
                  </a:cxn>
                  <a:cxn ang="0">
                    <a:pos x="74" y="0"/>
                  </a:cxn>
                  <a:cxn ang="0">
                    <a:pos x="74" y="36"/>
                  </a:cxn>
                  <a:cxn ang="0">
                    <a:pos x="67" y="90"/>
                  </a:cxn>
                  <a:cxn ang="0">
                    <a:pos x="55" y="138"/>
                  </a:cxn>
                  <a:cxn ang="0">
                    <a:pos x="31" y="186"/>
                  </a:cxn>
                  <a:cxn ang="0">
                    <a:pos x="0" y="234"/>
                  </a:cxn>
                  <a:cxn ang="0">
                    <a:pos x="0" y="234"/>
                  </a:cxn>
                </a:cxnLst>
                <a:rect l="0" t="0" r="r" b="b"/>
                <a:pathLst>
                  <a:path w="98" h="234">
                    <a:moveTo>
                      <a:pt x="0" y="234"/>
                    </a:moveTo>
                    <a:lnTo>
                      <a:pt x="25" y="234"/>
                    </a:lnTo>
                    <a:lnTo>
                      <a:pt x="55" y="186"/>
                    </a:lnTo>
                    <a:lnTo>
                      <a:pt x="80" y="138"/>
                    </a:lnTo>
                    <a:lnTo>
                      <a:pt x="92" y="90"/>
                    </a:lnTo>
                    <a:lnTo>
                      <a:pt x="98" y="36"/>
                    </a:lnTo>
                    <a:lnTo>
                      <a:pt x="98" y="0"/>
                    </a:lnTo>
                    <a:lnTo>
                      <a:pt x="74" y="0"/>
                    </a:lnTo>
                    <a:lnTo>
                      <a:pt x="74" y="36"/>
                    </a:lnTo>
                    <a:lnTo>
                      <a:pt x="67" y="90"/>
                    </a:lnTo>
                    <a:lnTo>
                      <a:pt x="55" y="138"/>
                    </a:lnTo>
                    <a:lnTo>
                      <a:pt x="31" y="186"/>
                    </a:lnTo>
                    <a:lnTo>
                      <a:pt x="0" y="234"/>
                    </a:lnTo>
                    <a:lnTo>
                      <a:pt x="0" y="234"/>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a:defRPr/>
                </a:pPr>
                <a:endParaRPr lang="en-US"/>
              </a:p>
            </p:txBody>
          </p:sp>
          <p:sp>
            <p:nvSpPr>
              <p:cNvPr id="7203" name="Freeform 35"/>
              <p:cNvSpPr>
                <a:spLocks/>
              </p:cNvSpPr>
              <p:nvPr/>
            </p:nvSpPr>
            <p:spPr bwMode="hidden">
              <a:xfrm>
                <a:off x="1776" y="3673"/>
                <a:ext cx="481" cy="641"/>
              </a:xfrm>
              <a:custGeom>
                <a:avLst/>
                <a:gdLst/>
                <a:ahLst/>
                <a:cxnLst>
                  <a:cxn ang="0">
                    <a:pos x="18" y="443"/>
                  </a:cxn>
                  <a:cxn ang="0">
                    <a:pos x="24" y="371"/>
                  </a:cxn>
                  <a:cxn ang="0">
                    <a:pos x="55" y="305"/>
                  </a:cxn>
                  <a:cxn ang="0">
                    <a:pos x="91" y="246"/>
                  </a:cxn>
                  <a:cxn ang="0">
                    <a:pos x="146" y="186"/>
                  </a:cxn>
                  <a:cxn ang="0">
                    <a:pos x="213" y="132"/>
                  </a:cxn>
                  <a:cxn ang="0">
                    <a:pos x="292" y="84"/>
                  </a:cxn>
                  <a:cxn ang="0">
                    <a:pos x="384" y="48"/>
                  </a:cxn>
                  <a:cxn ang="0">
                    <a:pos x="481" y="12"/>
                  </a:cxn>
                  <a:cxn ang="0">
                    <a:pos x="457" y="0"/>
                  </a:cxn>
                  <a:cxn ang="0">
                    <a:pos x="359" y="36"/>
                  </a:cxn>
                  <a:cxn ang="0">
                    <a:pos x="274" y="78"/>
                  </a:cxn>
                  <a:cxn ang="0">
                    <a:pos x="195" y="126"/>
                  </a:cxn>
                  <a:cxn ang="0">
                    <a:pos x="128" y="180"/>
                  </a:cxn>
                  <a:cxn ang="0">
                    <a:pos x="73" y="240"/>
                  </a:cxn>
                  <a:cxn ang="0">
                    <a:pos x="37" y="305"/>
                  </a:cxn>
                  <a:cxn ang="0">
                    <a:pos x="6" y="371"/>
                  </a:cxn>
                  <a:cxn ang="0">
                    <a:pos x="0" y="443"/>
                  </a:cxn>
                  <a:cxn ang="0">
                    <a:pos x="6" y="497"/>
                  </a:cxn>
                  <a:cxn ang="0">
                    <a:pos x="18" y="545"/>
                  </a:cxn>
                  <a:cxn ang="0">
                    <a:pos x="43" y="593"/>
                  </a:cxn>
                  <a:cxn ang="0">
                    <a:pos x="73" y="641"/>
                  </a:cxn>
                  <a:cxn ang="0">
                    <a:pos x="97" y="641"/>
                  </a:cxn>
                  <a:cxn ang="0">
                    <a:pos x="67" y="593"/>
                  </a:cxn>
                  <a:cxn ang="0">
                    <a:pos x="43" y="545"/>
                  </a:cxn>
                  <a:cxn ang="0">
                    <a:pos x="24" y="497"/>
                  </a:cxn>
                  <a:cxn ang="0">
                    <a:pos x="18" y="443"/>
                  </a:cxn>
                  <a:cxn ang="0">
                    <a:pos x="18" y="443"/>
                  </a:cxn>
                </a:cxnLst>
                <a:rect l="0" t="0" r="r" b="b"/>
                <a:pathLst>
                  <a:path w="481" h="641">
                    <a:moveTo>
                      <a:pt x="18" y="443"/>
                    </a:moveTo>
                    <a:lnTo>
                      <a:pt x="24" y="371"/>
                    </a:lnTo>
                    <a:lnTo>
                      <a:pt x="55" y="305"/>
                    </a:lnTo>
                    <a:lnTo>
                      <a:pt x="91" y="246"/>
                    </a:lnTo>
                    <a:lnTo>
                      <a:pt x="146" y="186"/>
                    </a:lnTo>
                    <a:lnTo>
                      <a:pt x="213" y="132"/>
                    </a:lnTo>
                    <a:lnTo>
                      <a:pt x="292" y="84"/>
                    </a:lnTo>
                    <a:lnTo>
                      <a:pt x="384" y="48"/>
                    </a:lnTo>
                    <a:lnTo>
                      <a:pt x="481" y="12"/>
                    </a:lnTo>
                    <a:lnTo>
                      <a:pt x="457" y="0"/>
                    </a:lnTo>
                    <a:lnTo>
                      <a:pt x="359" y="36"/>
                    </a:lnTo>
                    <a:lnTo>
                      <a:pt x="274" y="78"/>
                    </a:lnTo>
                    <a:lnTo>
                      <a:pt x="195" y="126"/>
                    </a:lnTo>
                    <a:lnTo>
                      <a:pt x="128" y="180"/>
                    </a:lnTo>
                    <a:lnTo>
                      <a:pt x="73" y="240"/>
                    </a:lnTo>
                    <a:lnTo>
                      <a:pt x="37" y="305"/>
                    </a:lnTo>
                    <a:lnTo>
                      <a:pt x="6" y="371"/>
                    </a:lnTo>
                    <a:lnTo>
                      <a:pt x="0" y="443"/>
                    </a:lnTo>
                    <a:lnTo>
                      <a:pt x="6" y="497"/>
                    </a:lnTo>
                    <a:lnTo>
                      <a:pt x="18" y="545"/>
                    </a:lnTo>
                    <a:lnTo>
                      <a:pt x="43" y="593"/>
                    </a:lnTo>
                    <a:lnTo>
                      <a:pt x="73" y="641"/>
                    </a:lnTo>
                    <a:lnTo>
                      <a:pt x="97" y="641"/>
                    </a:lnTo>
                    <a:lnTo>
                      <a:pt x="67" y="593"/>
                    </a:lnTo>
                    <a:lnTo>
                      <a:pt x="43" y="545"/>
                    </a:lnTo>
                    <a:lnTo>
                      <a:pt x="24" y="497"/>
                    </a:lnTo>
                    <a:lnTo>
                      <a:pt x="18" y="443"/>
                    </a:lnTo>
                    <a:lnTo>
                      <a:pt x="18" y="443"/>
                    </a:lnTo>
                    <a:close/>
                  </a:path>
                </a:pathLst>
              </a:custGeom>
              <a:solidFill>
                <a:schemeClr val="accent2"/>
              </a:solidFill>
              <a:ln w="9525">
                <a:noFill/>
                <a:round/>
                <a:headEnd/>
                <a:tailEnd/>
              </a:ln>
            </p:spPr>
            <p:txBody>
              <a:bodyPr/>
              <a:lstStyle/>
              <a:p>
                <a:pPr>
                  <a:defRPr/>
                </a:pPr>
                <a:endParaRPr lang="en-US"/>
              </a:p>
            </p:txBody>
          </p:sp>
        </p:grpSp>
        <p:grpSp>
          <p:nvGrpSpPr>
            <p:cNvPr id="3084" name="Group 36"/>
            <p:cNvGrpSpPr>
              <a:grpSpLocks/>
            </p:cNvGrpSpPr>
            <p:nvPr userDrawn="1"/>
          </p:nvGrpSpPr>
          <p:grpSpPr bwMode="auto">
            <a:xfrm>
              <a:off x="4128" y="3360"/>
              <a:ext cx="1351" cy="821"/>
              <a:chOff x="4128" y="3360"/>
              <a:chExt cx="1351" cy="821"/>
            </a:xfrm>
          </p:grpSpPr>
          <p:sp>
            <p:nvSpPr>
              <p:cNvPr id="7205" name="Freeform 37"/>
              <p:cNvSpPr>
                <a:spLocks noEditPoints="1"/>
              </p:cNvSpPr>
              <p:nvPr/>
            </p:nvSpPr>
            <p:spPr bwMode="hidden">
              <a:xfrm>
                <a:off x="4200" y="3405"/>
                <a:ext cx="1201" cy="731"/>
              </a:xfrm>
              <a:custGeom>
                <a:avLst/>
                <a:gdLst/>
                <a:ahLst/>
                <a:cxnLst>
                  <a:cxn ang="0">
                    <a:pos x="484" y="6"/>
                  </a:cxn>
                  <a:cxn ang="0">
                    <a:pos x="263" y="60"/>
                  </a:cxn>
                  <a:cxn ang="0">
                    <a:pos x="101" y="162"/>
                  </a:cxn>
                  <a:cxn ang="0">
                    <a:pos x="12" y="294"/>
                  </a:cxn>
                  <a:cxn ang="0">
                    <a:pos x="0" y="366"/>
                  </a:cxn>
                  <a:cxn ang="0">
                    <a:pos x="12" y="437"/>
                  </a:cxn>
                  <a:cxn ang="0">
                    <a:pos x="101" y="569"/>
                  </a:cxn>
                  <a:cxn ang="0">
                    <a:pos x="263" y="671"/>
                  </a:cxn>
                  <a:cxn ang="0">
                    <a:pos x="484" y="725"/>
                  </a:cxn>
                  <a:cxn ang="0">
                    <a:pos x="723" y="725"/>
                  </a:cxn>
                  <a:cxn ang="0">
                    <a:pos x="938" y="671"/>
                  </a:cxn>
                  <a:cxn ang="0">
                    <a:pos x="1100" y="569"/>
                  </a:cxn>
                  <a:cxn ang="0">
                    <a:pos x="1189" y="437"/>
                  </a:cxn>
                  <a:cxn ang="0">
                    <a:pos x="1201" y="366"/>
                  </a:cxn>
                  <a:cxn ang="0">
                    <a:pos x="1189" y="294"/>
                  </a:cxn>
                  <a:cxn ang="0">
                    <a:pos x="1100" y="162"/>
                  </a:cxn>
                  <a:cxn ang="0">
                    <a:pos x="938" y="60"/>
                  </a:cxn>
                  <a:cxn ang="0">
                    <a:pos x="723" y="6"/>
                  </a:cxn>
                  <a:cxn ang="0">
                    <a:pos x="604" y="0"/>
                  </a:cxn>
                  <a:cxn ang="0">
                    <a:pos x="490" y="701"/>
                  </a:cxn>
                  <a:cxn ang="0">
                    <a:pos x="287" y="647"/>
                  </a:cxn>
                  <a:cxn ang="0">
                    <a:pos x="131" y="557"/>
                  </a:cxn>
                  <a:cxn ang="0">
                    <a:pos x="48" y="437"/>
                  </a:cxn>
                  <a:cxn ang="0">
                    <a:pos x="36" y="366"/>
                  </a:cxn>
                  <a:cxn ang="0">
                    <a:pos x="48" y="300"/>
                  </a:cxn>
                  <a:cxn ang="0">
                    <a:pos x="131" y="174"/>
                  </a:cxn>
                  <a:cxn ang="0">
                    <a:pos x="287" y="84"/>
                  </a:cxn>
                  <a:cxn ang="0">
                    <a:pos x="490" y="30"/>
                  </a:cxn>
                  <a:cxn ang="0">
                    <a:pos x="717" y="30"/>
                  </a:cxn>
                  <a:cxn ang="0">
                    <a:pos x="920" y="84"/>
                  </a:cxn>
                  <a:cxn ang="0">
                    <a:pos x="1070" y="174"/>
                  </a:cxn>
                  <a:cxn ang="0">
                    <a:pos x="1153" y="300"/>
                  </a:cxn>
                  <a:cxn ang="0">
                    <a:pos x="1153" y="437"/>
                  </a:cxn>
                  <a:cxn ang="0">
                    <a:pos x="1070" y="557"/>
                  </a:cxn>
                  <a:cxn ang="0">
                    <a:pos x="920" y="647"/>
                  </a:cxn>
                  <a:cxn ang="0">
                    <a:pos x="717" y="701"/>
                  </a:cxn>
                  <a:cxn ang="0">
                    <a:pos x="604" y="707"/>
                  </a:cxn>
                </a:cxnLst>
                <a:rect l="0" t="0" r="r" b="b"/>
                <a:pathLst>
                  <a:path w="1201" h="731">
                    <a:moveTo>
                      <a:pt x="604" y="0"/>
                    </a:moveTo>
                    <a:lnTo>
                      <a:pt x="484" y="6"/>
                    </a:lnTo>
                    <a:lnTo>
                      <a:pt x="370" y="30"/>
                    </a:lnTo>
                    <a:lnTo>
                      <a:pt x="263" y="60"/>
                    </a:lnTo>
                    <a:lnTo>
                      <a:pt x="179" y="108"/>
                    </a:lnTo>
                    <a:lnTo>
                      <a:pt x="101" y="162"/>
                    </a:lnTo>
                    <a:lnTo>
                      <a:pt x="48" y="222"/>
                    </a:lnTo>
                    <a:lnTo>
                      <a:pt x="12" y="294"/>
                    </a:lnTo>
                    <a:lnTo>
                      <a:pt x="6" y="330"/>
                    </a:lnTo>
                    <a:lnTo>
                      <a:pt x="0" y="366"/>
                    </a:lnTo>
                    <a:lnTo>
                      <a:pt x="6" y="401"/>
                    </a:lnTo>
                    <a:lnTo>
                      <a:pt x="12" y="437"/>
                    </a:lnTo>
                    <a:lnTo>
                      <a:pt x="48" y="509"/>
                    </a:lnTo>
                    <a:lnTo>
                      <a:pt x="101" y="569"/>
                    </a:lnTo>
                    <a:lnTo>
                      <a:pt x="179" y="623"/>
                    </a:lnTo>
                    <a:lnTo>
                      <a:pt x="263" y="671"/>
                    </a:lnTo>
                    <a:lnTo>
                      <a:pt x="370" y="701"/>
                    </a:lnTo>
                    <a:lnTo>
                      <a:pt x="484" y="725"/>
                    </a:lnTo>
                    <a:lnTo>
                      <a:pt x="604" y="731"/>
                    </a:lnTo>
                    <a:lnTo>
                      <a:pt x="723" y="725"/>
                    </a:lnTo>
                    <a:lnTo>
                      <a:pt x="837" y="701"/>
                    </a:lnTo>
                    <a:lnTo>
                      <a:pt x="938" y="671"/>
                    </a:lnTo>
                    <a:lnTo>
                      <a:pt x="1028" y="623"/>
                    </a:lnTo>
                    <a:lnTo>
                      <a:pt x="1100" y="569"/>
                    </a:lnTo>
                    <a:lnTo>
                      <a:pt x="1153" y="509"/>
                    </a:lnTo>
                    <a:lnTo>
                      <a:pt x="1189" y="437"/>
                    </a:lnTo>
                    <a:lnTo>
                      <a:pt x="1201" y="401"/>
                    </a:lnTo>
                    <a:lnTo>
                      <a:pt x="1201" y="366"/>
                    </a:lnTo>
                    <a:lnTo>
                      <a:pt x="1201" y="330"/>
                    </a:lnTo>
                    <a:lnTo>
                      <a:pt x="1189" y="294"/>
                    </a:lnTo>
                    <a:lnTo>
                      <a:pt x="1153" y="222"/>
                    </a:lnTo>
                    <a:lnTo>
                      <a:pt x="1100" y="162"/>
                    </a:lnTo>
                    <a:lnTo>
                      <a:pt x="1028" y="108"/>
                    </a:lnTo>
                    <a:lnTo>
                      <a:pt x="938" y="60"/>
                    </a:lnTo>
                    <a:lnTo>
                      <a:pt x="837" y="30"/>
                    </a:lnTo>
                    <a:lnTo>
                      <a:pt x="723" y="6"/>
                    </a:lnTo>
                    <a:lnTo>
                      <a:pt x="604" y="0"/>
                    </a:lnTo>
                    <a:lnTo>
                      <a:pt x="604" y="0"/>
                    </a:lnTo>
                    <a:close/>
                    <a:moveTo>
                      <a:pt x="604" y="707"/>
                    </a:moveTo>
                    <a:lnTo>
                      <a:pt x="490" y="701"/>
                    </a:lnTo>
                    <a:lnTo>
                      <a:pt x="382" y="683"/>
                    </a:lnTo>
                    <a:lnTo>
                      <a:pt x="287" y="647"/>
                    </a:lnTo>
                    <a:lnTo>
                      <a:pt x="203" y="611"/>
                    </a:lnTo>
                    <a:lnTo>
                      <a:pt x="131" y="557"/>
                    </a:lnTo>
                    <a:lnTo>
                      <a:pt x="83" y="497"/>
                    </a:lnTo>
                    <a:lnTo>
                      <a:pt x="48" y="437"/>
                    </a:lnTo>
                    <a:lnTo>
                      <a:pt x="42" y="401"/>
                    </a:lnTo>
                    <a:lnTo>
                      <a:pt x="36" y="366"/>
                    </a:lnTo>
                    <a:lnTo>
                      <a:pt x="42" y="330"/>
                    </a:lnTo>
                    <a:lnTo>
                      <a:pt x="48" y="300"/>
                    </a:lnTo>
                    <a:lnTo>
                      <a:pt x="83" y="234"/>
                    </a:lnTo>
                    <a:lnTo>
                      <a:pt x="131" y="174"/>
                    </a:lnTo>
                    <a:lnTo>
                      <a:pt x="203" y="126"/>
                    </a:lnTo>
                    <a:lnTo>
                      <a:pt x="287" y="84"/>
                    </a:lnTo>
                    <a:lnTo>
                      <a:pt x="382" y="54"/>
                    </a:lnTo>
                    <a:lnTo>
                      <a:pt x="490" y="30"/>
                    </a:lnTo>
                    <a:lnTo>
                      <a:pt x="604" y="24"/>
                    </a:lnTo>
                    <a:lnTo>
                      <a:pt x="717" y="30"/>
                    </a:lnTo>
                    <a:lnTo>
                      <a:pt x="825" y="54"/>
                    </a:lnTo>
                    <a:lnTo>
                      <a:pt x="920" y="84"/>
                    </a:lnTo>
                    <a:lnTo>
                      <a:pt x="1004" y="126"/>
                    </a:lnTo>
                    <a:lnTo>
                      <a:pt x="1070" y="174"/>
                    </a:lnTo>
                    <a:lnTo>
                      <a:pt x="1124" y="234"/>
                    </a:lnTo>
                    <a:lnTo>
                      <a:pt x="1153" y="300"/>
                    </a:lnTo>
                    <a:lnTo>
                      <a:pt x="1165" y="366"/>
                    </a:lnTo>
                    <a:lnTo>
                      <a:pt x="1153" y="437"/>
                    </a:lnTo>
                    <a:lnTo>
                      <a:pt x="1124" y="497"/>
                    </a:lnTo>
                    <a:lnTo>
                      <a:pt x="1070" y="557"/>
                    </a:lnTo>
                    <a:lnTo>
                      <a:pt x="1004" y="611"/>
                    </a:lnTo>
                    <a:lnTo>
                      <a:pt x="920" y="647"/>
                    </a:lnTo>
                    <a:lnTo>
                      <a:pt x="825" y="683"/>
                    </a:lnTo>
                    <a:lnTo>
                      <a:pt x="717" y="701"/>
                    </a:lnTo>
                    <a:lnTo>
                      <a:pt x="604" y="707"/>
                    </a:lnTo>
                    <a:lnTo>
                      <a:pt x="604" y="707"/>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7206" name="Freeform 38"/>
              <p:cNvSpPr>
                <a:spLocks/>
              </p:cNvSpPr>
              <p:nvPr/>
            </p:nvSpPr>
            <p:spPr bwMode="hidden">
              <a:xfrm>
                <a:off x="4128" y="3366"/>
                <a:ext cx="544" cy="737"/>
              </a:xfrm>
              <a:custGeom>
                <a:avLst/>
                <a:gdLst/>
                <a:ahLst/>
                <a:cxnLst>
                  <a:cxn ang="0">
                    <a:pos x="24" y="402"/>
                  </a:cxn>
                  <a:cxn ang="0">
                    <a:pos x="36" y="330"/>
                  </a:cxn>
                  <a:cxn ang="0">
                    <a:pos x="66" y="264"/>
                  </a:cxn>
                  <a:cxn ang="0">
                    <a:pos x="108" y="204"/>
                  </a:cxn>
                  <a:cxn ang="0">
                    <a:pos x="173" y="150"/>
                  </a:cxn>
                  <a:cxn ang="0">
                    <a:pos x="251" y="102"/>
                  </a:cxn>
                  <a:cxn ang="0">
                    <a:pos x="335" y="60"/>
                  </a:cxn>
                  <a:cxn ang="0">
                    <a:pos x="436" y="30"/>
                  </a:cxn>
                  <a:cxn ang="0">
                    <a:pos x="544" y="12"/>
                  </a:cxn>
                  <a:cxn ang="0">
                    <a:pos x="544" y="0"/>
                  </a:cxn>
                  <a:cxn ang="0">
                    <a:pos x="430" y="18"/>
                  </a:cxn>
                  <a:cxn ang="0">
                    <a:pos x="329" y="48"/>
                  </a:cxn>
                  <a:cxn ang="0">
                    <a:pos x="233" y="90"/>
                  </a:cxn>
                  <a:cxn ang="0">
                    <a:pos x="155" y="138"/>
                  </a:cxn>
                  <a:cxn ang="0">
                    <a:pos x="90" y="198"/>
                  </a:cxn>
                  <a:cxn ang="0">
                    <a:pos x="42" y="258"/>
                  </a:cxn>
                  <a:cxn ang="0">
                    <a:pos x="12" y="330"/>
                  </a:cxn>
                  <a:cxn ang="0">
                    <a:pos x="0" y="402"/>
                  </a:cxn>
                  <a:cxn ang="0">
                    <a:pos x="6" y="455"/>
                  </a:cxn>
                  <a:cxn ang="0">
                    <a:pos x="18" y="503"/>
                  </a:cxn>
                  <a:cxn ang="0">
                    <a:pos x="42" y="545"/>
                  </a:cxn>
                  <a:cxn ang="0">
                    <a:pos x="78" y="593"/>
                  </a:cxn>
                  <a:cxn ang="0">
                    <a:pos x="114" y="635"/>
                  </a:cxn>
                  <a:cxn ang="0">
                    <a:pos x="161" y="671"/>
                  </a:cxn>
                  <a:cxn ang="0">
                    <a:pos x="221" y="707"/>
                  </a:cxn>
                  <a:cxn ang="0">
                    <a:pos x="281" y="737"/>
                  </a:cxn>
                  <a:cxn ang="0">
                    <a:pos x="323" y="737"/>
                  </a:cxn>
                  <a:cxn ang="0">
                    <a:pos x="257" y="707"/>
                  </a:cxn>
                  <a:cxn ang="0">
                    <a:pos x="203" y="671"/>
                  </a:cxn>
                  <a:cxn ang="0">
                    <a:pos x="149" y="635"/>
                  </a:cxn>
                  <a:cxn ang="0">
                    <a:pos x="108" y="593"/>
                  </a:cxn>
                  <a:cxn ang="0">
                    <a:pos x="72" y="551"/>
                  </a:cxn>
                  <a:cxn ang="0">
                    <a:pos x="48" y="503"/>
                  </a:cxn>
                  <a:cxn ang="0">
                    <a:pos x="30" y="455"/>
                  </a:cxn>
                  <a:cxn ang="0">
                    <a:pos x="24" y="402"/>
                  </a:cxn>
                  <a:cxn ang="0">
                    <a:pos x="24" y="402"/>
                  </a:cxn>
                </a:cxnLst>
                <a:rect l="0" t="0" r="r" b="b"/>
                <a:pathLst>
                  <a:path w="544" h="737">
                    <a:moveTo>
                      <a:pt x="24" y="402"/>
                    </a:moveTo>
                    <a:lnTo>
                      <a:pt x="36" y="330"/>
                    </a:lnTo>
                    <a:lnTo>
                      <a:pt x="66" y="264"/>
                    </a:lnTo>
                    <a:lnTo>
                      <a:pt x="108" y="204"/>
                    </a:lnTo>
                    <a:lnTo>
                      <a:pt x="173" y="150"/>
                    </a:lnTo>
                    <a:lnTo>
                      <a:pt x="251" y="102"/>
                    </a:lnTo>
                    <a:lnTo>
                      <a:pt x="335" y="60"/>
                    </a:lnTo>
                    <a:lnTo>
                      <a:pt x="436" y="30"/>
                    </a:lnTo>
                    <a:lnTo>
                      <a:pt x="544" y="12"/>
                    </a:lnTo>
                    <a:lnTo>
                      <a:pt x="544" y="0"/>
                    </a:lnTo>
                    <a:lnTo>
                      <a:pt x="430" y="18"/>
                    </a:lnTo>
                    <a:lnTo>
                      <a:pt x="329" y="48"/>
                    </a:lnTo>
                    <a:lnTo>
                      <a:pt x="233" y="90"/>
                    </a:lnTo>
                    <a:lnTo>
                      <a:pt x="155" y="138"/>
                    </a:lnTo>
                    <a:lnTo>
                      <a:pt x="90" y="198"/>
                    </a:lnTo>
                    <a:lnTo>
                      <a:pt x="42" y="258"/>
                    </a:lnTo>
                    <a:lnTo>
                      <a:pt x="12" y="330"/>
                    </a:lnTo>
                    <a:lnTo>
                      <a:pt x="0" y="402"/>
                    </a:lnTo>
                    <a:lnTo>
                      <a:pt x="6" y="455"/>
                    </a:lnTo>
                    <a:lnTo>
                      <a:pt x="18" y="503"/>
                    </a:lnTo>
                    <a:lnTo>
                      <a:pt x="42" y="545"/>
                    </a:lnTo>
                    <a:lnTo>
                      <a:pt x="78" y="593"/>
                    </a:lnTo>
                    <a:lnTo>
                      <a:pt x="114" y="635"/>
                    </a:lnTo>
                    <a:lnTo>
                      <a:pt x="161" y="671"/>
                    </a:lnTo>
                    <a:lnTo>
                      <a:pt x="221" y="707"/>
                    </a:lnTo>
                    <a:lnTo>
                      <a:pt x="281" y="737"/>
                    </a:lnTo>
                    <a:lnTo>
                      <a:pt x="323" y="737"/>
                    </a:lnTo>
                    <a:lnTo>
                      <a:pt x="257" y="707"/>
                    </a:lnTo>
                    <a:lnTo>
                      <a:pt x="203" y="671"/>
                    </a:lnTo>
                    <a:lnTo>
                      <a:pt x="149" y="635"/>
                    </a:lnTo>
                    <a:lnTo>
                      <a:pt x="108" y="593"/>
                    </a:lnTo>
                    <a:lnTo>
                      <a:pt x="72" y="551"/>
                    </a:lnTo>
                    <a:lnTo>
                      <a:pt x="48" y="503"/>
                    </a:lnTo>
                    <a:lnTo>
                      <a:pt x="30" y="455"/>
                    </a:lnTo>
                    <a:lnTo>
                      <a:pt x="24" y="402"/>
                    </a:lnTo>
                    <a:lnTo>
                      <a:pt x="24" y="402"/>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7207" name="Freeform 39"/>
              <p:cNvSpPr>
                <a:spLocks/>
              </p:cNvSpPr>
              <p:nvPr/>
            </p:nvSpPr>
            <p:spPr bwMode="hidden">
              <a:xfrm>
                <a:off x="4792" y="3360"/>
                <a:ext cx="609" cy="252"/>
              </a:xfrm>
              <a:custGeom>
                <a:avLst/>
                <a:gdLst/>
                <a:ahLst/>
                <a:cxnLst>
                  <a:cxn ang="0">
                    <a:pos x="12" y="12"/>
                  </a:cxn>
                  <a:cxn ang="0">
                    <a:pos x="113" y="18"/>
                  </a:cxn>
                  <a:cxn ang="0">
                    <a:pos x="203" y="30"/>
                  </a:cxn>
                  <a:cxn ang="0">
                    <a:pos x="292" y="48"/>
                  </a:cxn>
                  <a:cxn ang="0">
                    <a:pos x="376" y="78"/>
                  </a:cxn>
                  <a:cxn ang="0">
                    <a:pos x="448" y="114"/>
                  </a:cxn>
                  <a:cxn ang="0">
                    <a:pos x="514" y="156"/>
                  </a:cxn>
                  <a:cxn ang="0">
                    <a:pos x="567" y="198"/>
                  </a:cxn>
                  <a:cxn ang="0">
                    <a:pos x="609" y="252"/>
                  </a:cxn>
                  <a:cxn ang="0">
                    <a:pos x="609" y="216"/>
                  </a:cxn>
                  <a:cxn ang="0">
                    <a:pos x="561" y="168"/>
                  </a:cxn>
                  <a:cxn ang="0">
                    <a:pos x="502" y="126"/>
                  </a:cxn>
                  <a:cxn ang="0">
                    <a:pos x="436" y="90"/>
                  </a:cxn>
                  <a:cxn ang="0">
                    <a:pos x="364" y="60"/>
                  </a:cxn>
                  <a:cxn ang="0">
                    <a:pos x="286" y="36"/>
                  </a:cxn>
                  <a:cxn ang="0">
                    <a:pos x="197" y="18"/>
                  </a:cxn>
                  <a:cxn ang="0">
                    <a:pos x="107" y="6"/>
                  </a:cxn>
                  <a:cxn ang="0">
                    <a:pos x="12" y="0"/>
                  </a:cxn>
                  <a:cxn ang="0">
                    <a:pos x="6" y="0"/>
                  </a:cxn>
                  <a:cxn ang="0">
                    <a:pos x="0" y="0"/>
                  </a:cxn>
                  <a:cxn ang="0">
                    <a:pos x="0" y="12"/>
                  </a:cxn>
                  <a:cxn ang="0">
                    <a:pos x="6" y="12"/>
                  </a:cxn>
                  <a:cxn ang="0">
                    <a:pos x="12" y="12"/>
                  </a:cxn>
                  <a:cxn ang="0">
                    <a:pos x="12" y="12"/>
                  </a:cxn>
                </a:cxnLst>
                <a:rect l="0" t="0" r="r" b="b"/>
                <a:pathLst>
                  <a:path w="609" h="252">
                    <a:moveTo>
                      <a:pt x="12" y="12"/>
                    </a:moveTo>
                    <a:lnTo>
                      <a:pt x="113" y="18"/>
                    </a:lnTo>
                    <a:lnTo>
                      <a:pt x="203" y="30"/>
                    </a:lnTo>
                    <a:lnTo>
                      <a:pt x="292" y="48"/>
                    </a:lnTo>
                    <a:lnTo>
                      <a:pt x="376" y="78"/>
                    </a:lnTo>
                    <a:lnTo>
                      <a:pt x="448" y="114"/>
                    </a:lnTo>
                    <a:lnTo>
                      <a:pt x="514" y="156"/>
                    </a:lnTo>
                    <a:lnTo>
                      <a:pt x="567" y="198"/>
                    </a:lnTo>
                    <a:lnTo>
                      <a:pt x="609" y="252"/>
                    </a:lnTo>
                    <a:lnTo>
                      <a:pt x="609" y="216"/>
                    </a:lnTo>
                    <a:lnTo>
                      <a:pt x="561" y="168"/>
                    </a:lnTo>
                    <a:lnTo>
                      <a:pt x="502" y="126"/>
                    </a:lnTo>
                    <a:lnTo>
                      <a:pt x="436" y="90"/>
                    </a:lnTo>
                    <a:lnTo>
                      <a:pt x="364" y="60"/>
                    </a:lnTo>
                    <a:lnTo>
                      <a:pt x="286" y="36"/>
                    </a:lnTo>
                    <a:lnTo>
                      <a:pt x="197" y="18"/>
                    </a:lnTo>
                    <a:lnTo>
                      <a:pt x="107" y="6"/>
                    </a:lnTo>
                    <a:lnTo>
                      <a:pt x="12" y="0"/>
                    </a:lnTo>
                    <a:lnTo>
                      <a:pt x="6" y="0"/>
                    </a:lnTo>
                    <a:lnTo>
                      <a:pt x="0" y="0"/>
                    </a:lnTo>
                    <a:lnTo>
                      <a:pt x="0" y="12"/>
                    </a:lnTo>
                    <a:lnTo>
                      <a:pt x="6" y="12"/>
                    </a:lnTo>
                    <a:lnTo>
                      <a:pt x="12" y="12"/>
                    </a:lnTo>
                    <a:lnTo>
                      <a:pt x="12" y="12"/>
                    </a:lnTo>
                    <a:close/>
                  </a:path>
                </a:pathLst>
              </a:custGeom>
              <a:gradFill rotWithShape="0">
                <a:gsLst>
                  <a:gs pos="0">
                    <a:schemeClr val="accent2">
                      <a:gamma/>
                      <a:tint val="94118"/>
                      <a:invGamma/>
                    </a:schemeClr>
                  </a:gs>
                  <a:gs pos="100000">
                    <a:schemeClr val="accent2"/>
                  </a:gs>
                </a:gsLst>
                <a:lin ang="5400000" scaled="1"/>
              </a:gradFill>
              <a:ln w="9525">
                <a:noFill/>
                <a:round/>
                <a:headEnd/>
                <a:tailEnd/>
              </a:ln>
            </p:spPr>
            <p:txBody>
              <a:bodyPr/>
              <a:lstStyle/>
              <a:p>
                <a:pPr>
                  <a:defRPr/>
                </a:pPr>
                <a:endParaRPr lang="en-US"/>
              </a:p>
            </p:txBody>
          </p:sp>
          <p:sp>
            <p:nvSpPr>
              <p:cNvPr id="7208" name="Freeform 40"/>
              <p:cNvSpPr>
                <a:spLocks/>
              </p:cNvSpPr>
              <p:nvPr/>
            </p:nvSpPr>
            <p:spPr bwMode="hidden">
              <a:xfrm>
                <a:off x="5246" y="4007"/>
                <a:ext cx="72" cy="58"/>
              </a:xfrm>
              <a:custGeom>
                <a:avLst/>
                <a:gdLst/>
                <a:ahLst/>
                <a:cxnLst>
                  <a:cxn ang="0">
                    <a:pos x="72" y="0"/>
                  </a:cxn>
                  <a:cxn ang="0">
                    <a:pos x="36" y="30"/>
                  </a:cxn>
                  <a:cxn ang="0">
                    <a:pos x="0" y="54"/>
                  </a:cxn>
                  <a:cxn ang="0">
                    <a:pos x="36" y="54"/>
                  </a:cxn>
                  <a:cxn ang="0">
                    <a:pos x="54" y="42"/>
                  </a:cxn>
                  <a:cxn ang="0">
                    <a:pos x="72" y="24"/>
                  </a:cxn>
                  <a:cxn ang="0">
                    <a:pos x="72" y="24"/>
                  </a:cxn>
                  <a:cxn ang="0">
                    <a:pos x="72" y="0"/>
                  </a:cxn>
                  <a:cxn ang="0">
                    <a:pos x="72" y="0"/>
                  </a:cxn>
                </a:cxnLst>
                <a:rect l="0" t="0" r="r" b="b"/>
                <a:pathLst>
                  <a:path w="72" h="54">
                    <a:moveTo>
                      <a:pt x="72" y="0"/>
                    </a:moveTo>
                    <a:lnTo>
                      <a:pt x="36" y="30"/>
                    </a:lnTo>
                    <a:lnTo>
                      <a:pt x="0" y="54"/>
                    </a:lnTo>
                    <a:lnTo>
                      <a:pt x="36" y="54"/>
                    </a:lnTo>
                    <a:lnTo>
                      <a:pt x="54" y="42"/>
                    </a:lnTo>
                    <a:lnTo>
                      <a:pt x="72" y="24"/>
                    </a:lnTo>
                    <a:lnTo>
                      <a:pt x="72" y="24"/>
                    </a:lnTo>
                    <a:lnTo>
                      <a:pt x="72" y="0"/>
                    </a:lnTo>
                    <a:lnTo>
                      <a:pt x="72" y="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7209" name="Freeform 41"/>
              <p:cNvSpPr>
                <a:spLocks/>
              </p:cNvSpPr>
              <p:nvPr/>
            </p:nvSpPr>
            <p:spPr bwMode="hidden">
              <a:xfrm>
                <a:off x="4505" y="4073"/>
                <a:ext cx="706" cy="108"/>
              </a:xfrm>
              <a:custGeom>
                <a:avLst/>
                <a:gdLst/>
                <a:ahLst/>
                <a:cxnLst>
                  <a:cxn ang="0">
                    <a:pos x="299" y="90"/>
                  </a:cxn>
                  <a:cxn ang="0">
                    <a:pos x="221" y="90"/>
                  </a:cxn>
                  <a:cxn ang="0">
                    <a:pos x="143" y="78"/>
                  </a:cxn>
                  <a:cxn ang="0">
                    <a:pos x="0" y="48"/>
                  </a:cxn>
                  <a:cxn ang="0">
                    <a:pos x="0" y="66"/>
                  </a:cxn>
                  <a:cxn ang="0">
                    <a:pos x="143" y="96"/>
                  </a:cxn>
                  <a:cxn ang="0">
                    <a:pos x="221" y="108"/>
                  </a:cxn>
                  <a:cxn ang="0">
                    <a:pos x="299" y="108"/>
                  </a:cxn>
                  <a:cxn ang="0">
                    <a:pos x="412" y="102"/>
                  </a:cxn>
                  <a:cxn ang="0">
                    <a:pos x="520" y="84"/>
                  </a:cxn>
                  <a:cxn ang="0">
                    <a:pos x="615" y="60"/>
                  </a:cxn>
                  <a:cxn ang="0">
                    <a:pos x="705" y="24"/>
                  </a:cxn>
                  <a:cxn ang="0">
                    <a:pos x="705" y="0"/>
                  </a:cxn>
                  <a:cxn ang="0">
                    <a:pos x="615" y="42"/>
                  </a:cxn>
                  <a:cxn ang="0">
                    <a:pos x="520" y="66"/>
                  </a:cxn>
                  <a:cxn ang="0">
                    <a:pos x="412" y="84"/>
                  </a:cxn>
                  <a:cxn ang="0">
                    <a:pos x="299" y="90"/>
                  </a:cxn>
                  <a:cxn ang="0">
                    <a:pos x="299" y="90"/>
                  </a:cxn>
                </a:cxnLst>
                <a:rect l="0" t="0" r="r" b="b"/>
                <a:pathLst>
                  <a:path w="705" h="108">
                    <a:moveTo>
                      <a:pt x="299" y="90"/>
                    </a:moveTo>
                    <a:lnTo>
                      <a:pt x="221" y="90"/>
                    </a:lnTo>
                    <a:lnTo>
                      <a:pt x="143" y="78"/>
                    </a:lnTo>
                    <a:lnTo>
                      <a:pt x="0" y="48"/>
                    </a:lnTo>
                    <a:lnTo>
                      <a:pt x="0" y="66"/>
                    </a:lnTo>
                    <a:lnTo>
                      <a:pt x="143" y="96"/>
                    </a:lnTo>
                    <a:lnTo>
                      <a:pt x="221" y="108"/>
                    </a:lnTo>
                    <a:lnTo>
                      <a:pt x="299" y="108"/>
                    </a:lnTo>
                    <a:lnTo>
                      <a:pt x="412" y="102"/>
                    </a:lnTo>
                    <a:lnTo>
                      <a:pt x="520" y="84"/>
                    </a:lnTo>
                    <a:lnTo>
                      <a:pt x="615" y="60"/>
                    </a:lnTo>
                    <a:lnTo>
                      <a:pt x="705" y="24"/>
                    </a:lnTo>
                    <a:lnTo>
                      <a:pt x="705" y="0"/>
                    </a:lnTo>
                    <a:lnTo>
                      <a:pt x="615" y="42"/>
                    </a:lnTo>
                    <a:lnTo>
                      <a:pt x="520" y="66"/>
                    </a:lnTo>
                    <a:lnTo>
                      <a:pt x="412" y="84"/>
                    </a:lnTo>
                    <a:lnTo>
                      <a:pt x="299" y="90"/>
                    </a:lnTo>
                    <a:lnTo>
                      <a:pt x="29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7210" name="Freeform 42"/>
              <p:cNvSpPr>
                <a:spLocks/>
              </p:cNvSpPr>
              <p:nvPr/>
            </p:nvSpPr>
            <p:spPr bwMode="hidden">
              <a:xfrm>
                <a:off x="5336" y="3654"/>
                <a:ext cx="143" cy="341"/>
              </a:xfrm>
              <a:custGeom>
                <a:avLst/>
                <a:gdLst/>
                <a:ahLst/>
                <a:cxnLst>
                  <a:cxn ang="0">
                    <a:pos x="119" y="114"/>
                  </a:cxn>
                  <a:cxn ang="0">
                    <a:pos x="113" y="173"/>
                  </a:cxn>
                  <a:cxn ang="0">
                    <a:pos x="89" y="239"/>
                  </a:cxn>
                  <a:cxn ang="0">
                    <a:pos x="47" y="293"/>
                  </a:cxn>
                  <a:cxn ang="0">
                    <a:pos x="0" y="341"/>
                  </a:cxn>
                  <a:cxn ang="0">
                    <a:pos x="29" y="341"/>
                  </a:cxn>
                  <a:cxn ang="0">
                    <a:pos x="77" y="287"/>
                  </a:cxn>
                  <a:cxn ang="0">
                    <a:pos x="113" y="233"/>
                  </a:cxn>
                  <a:cxn ang="0">
                    <a:pos x="137" y="173"/>
                  </a:cxn>
                  <a:cxn ang="0">
                    <a:pos x="143" y="114"/>
                  </a:cxn>
                  <a:cxn ang="0">
                    <a:pos x="137" y="60"/>
                  </a:cxn>
                  <a:cxn ang="0">
                    <a:pos x="119" y="0"/>
                  </a:cxn>
                  <a:cxn ang="0">
                    <a:pos x="89" y="0"/>
                  </a:cxn>
                  <a:cxn ang="0">
                    <a:pos x="113" y="60"/>
                  </a:cxn>
                  <a:cxn ang="0">
                    <a:pos x="119" y="114"/>
                  </a:cxn>
                  <a:cxn ang="0">
                    <a:pos x="119" y="114"/>
                  </a:cxn>
                </a:cxnLst>
                <a:rect l="0" t="0" r="r" b="b"/>
                <a:pathLst>
                  <a:path w="143" h="341">
                    <a:moveTo>
                      <a:pt x="119" y="114"/>
                    </a:moveTo>
                    <a:lnTo>
                      <a:pt x="113" y="173"/>
                    </a:lnTo>
                    <a:lnTo>
                      <a:pt x="89" y="239"/>
                    </a:lnTo>
                    <a:lnTo>
                      <a:pt x="47" y="293"/>
                    </a:lnTo>
                    <a:lnTo>
                      <a:pt x="0" y="341"/>
                    </a:lnTo>
                    <a:lnTo>
                      <a:pt x="29" y="341"/>
                    </a:lnTo>
                    <a:lnTo>
                      <a:pt x="77" y="287"/>
                    </a:lnTo>
                    <a:lnTo>
                      <a:pt x="113" y="233"/>
                    </a:lnTo>
                    <a:lnTo>
                      <a:pt x="137" y="173"/>
                    </a:lnTo>
                    <a:lnTo>
                      <a:pt x="143" y="114"/>
                    </a:lnTo>
                    <a:lnTo>
                      <a:pt x="137" y="60"/>
                    </a:lnTo>
                    <a:lnTo>
                      <a:pt x="119" y="0"/>
                    </a:lnTo>
                    <a:lnTo>
                      <a:pt x="89" y="0"/>
                    </a:lnTo>
                    <a:lnTo>
                      <a:pt x="113" y="60"/>
                    </a:lnTo>
                    <a:lnTo>
                      <a:pt x="119" y="114"/>
                    </a:lnTo>
                    <a:lnTo>
                      <a:pt x="119" y="114"/>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7211" name="Freeform 43"/>
              <p:cNvSpPr>
                <a:spLocks/>
              </p:cNvSpPr>
              <p:nvPr/>
            </p:nvSpPr>
            <p:spPr bwMode="hidden">
              <a:xfrm>
                <a:off x="5061" y="3624"/>
                <a:ext cx="83" cy="91"/>
              </a:xfrm>
              <a:custGeom>
                <a:avLst/>
                <a:gdLst/>
                <a:ahLst/>
                <a:cxnLst>
                  <a:cxn ang="0">
                    <a:pos x="59" y="90"/>
                  </a:cxn>
                  <a:cxn ang="0">
                    <a:pos x="83" y="84"/>
                  </a:cxn>
                  <a:cxn ang="0">
                    <a:pos x="71" y="60"/>
                  </a:cxn>
                  <a:cxn ang="0">
                    <a:pos x="53" y="42"/>
                  </a:cxn>
                  <a:cxn ang="0">
                    <a:pos x="6" y="0"/>
                  </a:cxn>
                  <a:cxn ang="0">
                    <a:pos x="0" y="18"/>
                  </a:cxn>
                  <a:cxn ang="0">
                    <a:pos x="35" y="48"/>
                  </a:cxn>
                  <a:cxn ang="0">
                    <a:pos x="59" y="90"/>
                  </a:cxn>
                  <a:cxn ang="0">
                    <a:pos x="59" y="90"/>
                  </a:cxn>
                </a:cxnLst>
                <a:rect l="0" t="0" r="r" b="b"/>
                <a:pathLst>
                  <a:path w="83" h="90">
                    <a:moveTo>
                      <a:pt x="59" y="90"/>
                    </a:moveTo>
                    <a:lnTo>
                      <a:pt x="83" y="84"/>
                    </a:lnTo>
                    <a:lnTo>
                      <a:pt x="71" y="60"/>
                    </a:lnTo>
                    <a:lnTo>
                      <a:pt x="53" y="42"/>
                    </a:lnTo>
                    <a:lnTo>
                      <a:pt x="6" y="0"/>
                    </a:lnTo>
                    <a:lnTo>
                      <a:pt x="0" y="18"/>
                    </a:lnTo>
                    <a:lnTo>
                      <a:pt x="35" y="48"/>
                    </a:lnTo>
                    <a:lnTo>
                      <a:pt x="59" y="90"/>
                    </a:lnTo>
                    <a:lnTo>
                      <a:pt x="5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a:defRPr/>
                </a:pPr>
                <a:endParaRPr lang="en-US"/>
              </a:p>
            </p:txBody>
          </p:sp>
          <p:sp>
            <p:nvSpPr>
              <p:cNvPr id="7212" name="Freeform 44"/>
              <p:cNvSpPr>
                <a:spLocks/>
              </p:cNvSpPr>
              <p:nvPr/>
            </p:nvSpPr>
            <p:spPr bwMode="hidden">
              <a:xfrm>
                <a:off x="4445" y="3553"/>
                <a:ext cx="716" cy="431"/>
              </a:xfrm>
              <a:custGeom>
                <a:avLst/>
                <a:gdLst/>
                <a:ahLst/>
                <a:cxnLst>
                  <a:cxn ang="0">
                    <a:pos x="693" y="216"/>
                  </a:cxn>
                  <a:cxn ang="0">
                    <a:pos x="687" y="257"/>
                  </a:cxn>
                  <a:cxn ang="0">
                    <a:pos x="669" y="293"/>
                  </a:cxn>
                  <a:cxn ang="0">
                    <a:pos x="633" y="329"/>
                  </a:cxn>
                  <a:cxn ang="0">
                    <a:pos x="598" y="359"/>
                  </a:cxn>
                  <a:cxn ang="0">
                    <a:pos x="544" y="383"/>
                  </a:cxn>
                  <a:cxn ang="0">
                    <a:pos x="490" y="401"/>
                  </a:cxn>
                  <a:cxn ang="0">
                    <a:pos x="424" y="413"/>
                  </a:cxn>
                  <a:cxn ang="0">
                    <a:pos x="359" y="419"/>
                  </a:cxn>
                  <a:cxn ang="0">
                    <a:pos x="293" y="413"/>
                  </a:cxn>
                  <a:cxn ang="0">
                    <a:pos x="227" y="401"/>
                  </a:cxn>
                  <a:cxn ang="0">
                    <a:pos x="173" y="383"/>
                  </a:cxn>
                  <a:cxn ang="0">
                    <a:pos x="119" y="359"/>
                  </a:cxn>
                  <a:cxn ang="0">
                    <a:pos x="84" y="329"/>
                  </a:cxn>
                  <a:cxn ang="0">
                    <a:pos x="48" y="293"/>
                  </a:cxn>
                  <a:cxn ang="0">
                    <a:pos x="30" y="257"/>
                  </a:cxn>
                  <a:cxn ang="0">
                    <a:pos x="24" y="216"/>
                  </a:cxn>
                  <a:cxn ang="0">
                    <a:pos x="30" y="174"/>
                  </a:cxn>
                  <a:cxn ang="0">
                    <a:pos x="48" y="138"/>
                  </a:cxn>
                  <a:cxn ang="0">
                    <a:pos x="84" y="102"/>
                  </a:cxn>
                  <a:cxn ang="0">
                    <a:pos x="119" y="72"/>
                  </a:cxn>
                  <a:cxn ang="0">
                    <a:pos x="173" y="48"/>
                  </a:cxn>
                  <a:cxn ang="0">
                    <a:pos x="227" y="30"/>
                  </a:cxn>
                  <a:cxn ang="0">
                    <a:pos x="293" y="18"/>
                  </a:cxn>
                  <a:cxn ang="0">
                    <a:pos x="359" y="12"/>
                  </a:cxn>
                  <a:cxn ang="0">
                    <a:pos x="418" y="18"/>
                  </a:cxn>
                  <a:cxn ang="0">
                    <a:pos x="478" y="30"/>
                  </a:cxn>
                  <a:cxn ang="0">
                    <a:pos x="532" y="48"/>
                  </a:cxn>
                  <a:cxn ang="0">
                    <a:pos x="580" y="66"/>
                  </a:cxn>
                  <a:cxn ang="0">
                    <a:pos x="586" y="48"/>
                  </a:cxn>
                  <a:cxn ang="0">
                    <a:pos x="478" y="12"/>
                  </a:cxn>
                  <a:cxn ang="0">
                    <a:pos x="418" y="6"/>
                  </a:cxn>
                  <a:cxn ang="0">
                    <a:pos x="359" y="0"/>
                  </a:cxn>
                  <a:cxn ang="0">
                    <a:pos x="287" y="6"/>
                  </a:cxn>
                  <a:cxn ang="0">
                    <a:pos x="221" y="18"/>
                  </a:cxn>
                  <a:cxn ang="0">
                    <a:pos x="161" y="36"/>
                  </a:cxn>
                  <a:cxn ang="0">
                    <a:pos x="107" y="66"/>
                  </a:cxn>
                  <a:cxn ang="0">
                    <a:pos x="60" y="96"/>
                  </a:cxn>
                  <a:cxn ang="0">
                    <a:pos x="30" y="132"/>
                  </a:cxn>
                  <a:cxn ang="0">
                    <a:pos x="6" y="174"/>
                  </a:cxn>
                  <a:cxn ang="0">
                    <a:pos x="0" y="216"/>
                  </a:cxn>
                  <a:cxn ang="0">
                    <a:pos x="6" y="257"/>
                  </a:cxn>
                  <a:cxn ang="0">
                    <a:pos x="30" y="299"/>
                  </a:cxn>
                  <a:cxn ang="0">
                    <a:pos x="60" y="335"/>
                  </a:cxn>
                  <a:cxn ang="0">
                    <a:pos x="107" y="371"/>
                  </a:cxn>
                  <a:cxn ang="0">
                    <a:pos x="161" y="395"/>
                  </a:cxn>
                  <a:cxn ang="0">
                    <a:pos x="221" y="413"/>
                  </a:cxn>
                  <a:cxn ang="0">
                    <a:pos x="287" y="425"/>
                  </a:cxn>
                  <a:cxn ang="0">
                    <a:pos x="359" y="431"/>
                  </a:cxn>
                  <a:cxn ang="0">
                    <a:pos x="430" y="425"/>
                  </a:cxn>
                  <a:cxn ang="0">
                    <a:pos x="496" y="413"/>
                  </a:cxn>
                  <a:cxn ang="0">
                    <a:pos x="562" y="395"/>
                  </a:cxn>
                  <a:cxn ang="0">
                    <a:pos x="610" y="371"/>
                  </a:cxn>
                  <a:cxn ang="0">
                    <a:pos x="657" y="335"/>
                  </a:cxn>
                  <a:cxn ang="0">
                    <a:pos x="687" y="299"/>
                  </a:cxn>
                  <a:cxn ang="0">
                    <a:pos x="711" y="257"/>
                  </a:cxn>
                  <a:cxn ang="0">
                    <a:pos x="717" y="216"/>
                  </a:cxn>
                  <a:cxn ang="0">
                    <a:pos x="717" y="204"/>
                  </a:cxn>
                  <a:cxn ang="0">
                    <a:pos x="711" y="192"/>
                  </a:cxn>
                  <a:cxn ang="0">
                    <a:pos x="687" y="198"/>
                  </a:cxn>
                  <a:cxn ang="0">
                    <a:pos x="693" y="210"/>
                  </a:cxn>
                  <a:cxn ang="0">
                    <a:pos x="693" y="216"/>
                  </a:cxn>
                  <a:cxn ang="0">
                    <a:pos x="693" y="216"/>
                  </a:cxn>
                </a:cxnLst>
                <a:rect l="0" t="0" r="r" b="b"/>
                <a:pathLst>
                  <a:path w="717" h="431">
                    <a:moveTo>
                      <a:pt x="693" y="216"/>
                    </a:moveTo>
                    <a:lnTo>
                      <a:pt x="687" y="257"/>
                    </a:lnTo>
                    <a:lnTo>
                      <a:pt x="669" y="293"/>
                    </a:lnTo>
                    <a:lnTo>
                      <a:pt x="633" y="329"/>
                    </a:lnTo>
                    <a:lnTo>
                      <a:pt x="598" y="359"/>
                    </a:lnTo>
                    <a:lnTo>
                      <a:pt x="544" y="383"/>
                    </a:lnTo>
                    <a:lnTo>
                      <a:pt x="490" y="401"/>
                    </a:lnTo>
                    <a:lnTo>
                      <a:pt x="424" y="413"/>
                    </a:lnTo>
                    <a:lnTo>
                      <a:pt x="359" y="419"/>
                    </a:lnTo>
                    <a:lnTo>
                      <a:pt x="293" y="413"/>
                    </a:lnTo>
                    <a:lnTo>
                      <a:pt x="227" y="401"/>
                    </a:lnTo>
                    <a:lnTo>
                      <a:pt x="173" y="383"/>
                    </a:lnTo>
                    <a:lnTo>
                      <a:pt x="119" y="359"/>
                    </a:lnTo>
                    <a:lnTo>
                      <a:pt x="84" y="329"/>
                    </a:lnTo>
                    <a:lnTo>
                      <a:pt x="48" y="293"/>
                    </a:lnTo>
                    <a:lnTo>
                      <a:pt x="30" y="257"/>
                    </a:lnTo>
                    <a:lnTo>
                      <a:pt x="24" y="216"/>
                    </a:lnTo>
                    <a:lnTo>
                      <a:pt x="30" y="174"/>
                    </a:lnTo>
                    <a:lnTo>
                      <a:pt x="48" y="138"/>
                    </a:lnTo>
                    <a:lnTo>
                      <a:pt x="84" y="102"/>
                    </a:lnTo>
                    <a:lnTo>
                      <a:pt x="119" y="72"/>
                    </a:lnTo>
                    <a:lnTo>
                      <a:pt x="173" y="48"/>
                    </a:lnTo>
                    <a:lnTo>
                      <a:pt x="227" y="30"/>
                    </a:lnTo>
                    <a:lnTo>
                      <a:pt x="293" y="18"/>
                    </a:lnTo>
                    <a:lnTo>
                      <a:pt x="359" y="12"/>
                    </a:lnTo>
                    <a:lnTo>
                      <a:pt x="418" y="18"/>
                    </a:lnTo>
                    <a:lnTo>
                      <a:pt x="478" y="30"/>
                    </a:lnTo>
                    <a:lnTo>
                      <a:pt x="532" y="48"/>
                    </a:lnTo>
                    <a:lnTo>
                      <a:pt x="580" y="66"/>
                    </a:lnTo>
                    <a:lnTo>
                      <a:pt x="586" y="48"/>
                    </a:lnTo>
                    <a:lnTo>
                      <a:pt x="478" y="12"/>
                    </a:lnTo>
                    <a:lnTo>
                      <a:pt x="418" y="6"/>
                    </a:lnTo>
                    <a:lnTo>
                      <a:pt x="359" y="0"/>
                    </a:lnTo>
                    <a:lnTo>
                      <a:pt x="287" y="6"/>
                    </a:lnTo>
                    <a:lnTo>
                      <a:pt x="221" y="18"/>
                    </a:lnTo>
                    <a:lnTo>
                      <a:pt x="161" y="36"/>
                    </a:lnTo>
                    <a:lnTo>
                      <a:pt x="107" y="66"/>
                    </a:lnTo>
                    <a:lnTo>
                      <a:pt x="60" y="96"/>
                    </a:lnTo>
                    <a:lnTo>
                      <a:pt x="30" y="132"/>
                    </a:lnTo>
                    <a:lnTo>
                      <a:pt x="6" y="174"/>
                    </a:lnTo>
                    <a:lnTo>
                      <a:pt x="0" y="216"/>
                    </a:lnTo>
                    <a:lnTo>
                      <a:pt x="6" y="257"/>
                    </a:lnTo>
                    <a:lnTo>
                      <a:pt x="30" y="299"/>
                    </a:lnTo>
                    <a:lnTo>
                      <a:pt x="60" y="335"/>
                    </a:lnTo>
                    <a:lnTo>
                      <a:pt x="107" y="371"/>
                    </a:lnTo>
                    <a:lnTo>
                      <a:pt x="161" y="395"/>
                    </a:lnTo>
                    <a:lnTo>
                      <a:pt x="221" y="413"/>
                    </a:lnTo>
                    <a:lnTo>
                      <a:pt x="287" y="425"/>
                    </a:lnTo>
                    <a:lnTo>
                      <a:pt x="359" y="431"/>
                    </a:lnTo>
                    <a:lnTo>
                      <a:pt x="430" y="425"/>
                    </a:lnTo>
                    <a:lnTo>
                      <a:pt x="496" y="413"/>
                    </a:lnTo>
                    <a:lnTo>
                      <a:pt x="562" y="395"/>
                    </a:lnTo>
                    <a:lnTo>
                      <a:pt x="610" y="371"/>
                    </a:lnTo>
                    <a:lnTo>
                      <a:pt x="657" y="335"/>
                    </a:lnTo>
                    <a:lnTo>
                      <a:pt x="687" y="299"/>
                    </a:lnTo>
                    <a:lnTo>
                      <a:pt x="711" y="257"/>
                    </a:lnTo>
                    <a:lnTo>
                      <a:pt x="717" y="216"/>
                    </a:lnTo>
                    <a:lnTo>
                      <a:pt x="717" y="204"/>
                    </a:lnTo>
                    <a:lnTo>
                      <a:pt x="711" y="192"/>
                    </a:lnTo>
                    <a:lnTo>
                      <a:pt x="687" y="198"/>
                    </a:lnTo>
                    <a:lnTo>
                      <a:pt x="693" y="210"/>
                    </a:lnTo>
                    <a:lnTo>
                      <a:pt x="693" y="216"/>
                    </a:lnTo>
                    <a:lnTo>
                      <a:pt x="693" y="216"/>
                    </a:lnTo>
                    <a:close/>
                  </a:path>
                </a:pathLst>
              </a:custGeom>
              <a:solidFill>
                <a:schemeClr val="accent2"/>
              </a:solidFill>
              <a:ln w="9525">
                <a:noFill/>
                <a:round/>
                <a:headEnd/>
                <a:tailEnd/>
              </a:ln>
            </p:spPr>
            <p:txBody>
              <a:bodyPr/>
              <a:lstStyle/>
              <a:p>
                <a:pPr>
                  <a:defRPr/>
                </a:pPr>
                <a:endParaRPr lang="en-US"/>
              </a:p>
            </p:txBody>
          </p:sp>
          <p:sp>
            <p:nvSpPr>
              <p:cNvPr id="7213" name="Freeform 45"/>
              <p:cNvSpPr>
                <a:spLocks/>
              </p:cNvSpPr>
              <p:nvPr/>
            </p:nvSpPr>
            <p:spPr bwMode="hidden">
              <a:xfrm>
                <a:off x="4349" y="3510"/>
                <a:ext cx="909" cy="536"/>
              </a:xfrm>
              <a:custGeom>
                <a:avLst/>
                <a:gdLst/>
                <a:ahLst/>
                <a:cxnLst>
                  <a:cxn ang="0">
                    <a:pos x="616" y="0"/>
                  </a:cxn>
                  <a:cxn ang="0">
                    <a:pos x="616" y="18"/>
                  </a:cxn>
                  <a:cxn ang="0">
                    <a:pos x="724" y="60"/>
                  </a:cxn>
                  <a:cxn ang="0">
                    <a:pos x="765" y="84"/>
                  </a:cxn>
                  <a:cxn ang="0">
                    <a:pos x="807" y="114"/>
                  </a:cxn>
                  <a:cxn ang="0">
                    <a:pos x="837" y="144"/>
                  </a:cxn>
                  <a:cxn ang="0">
                    <a:pos x="861" y="180"/>
                  </a:cxn>
                  <a:cxn ang="0">
                    <a:pos x="873" y="216"/>
                  </a:cxn>
                  <a:cxn ang="0">
                    <a:pos x="879" y="258"/>
                  </a:cxn>
                  <a:cxn ang="0">
                    <a:pos x="873" y="311"/>
                  </a:cxn>
                  <a:cxn ang="0">
                    <a:pos x="843" y="359"/>
                  </a:cxn>
                  <a:cxn ang="0">
                    <a:pos x="807" y="401"/>
                  </a:cxn>
                  <a:cxn ang="0">
                    <a:pos x="753" y="443"/>
                  </a:cxn>
                  <a:cxn ang="0">
                    <a:pos x="694" y="473"/>
                  </a:cxn>
                  <a:cxn ang="0">
                    <a:pos x="622" y="497"/>
                  </a:cxn>
                  <a:cxn ang="0">
                    <a:pos x="538" y="509"/>
                  </a:cxn>
                  <a:cxn ang="0">
                    <a:pos x="455" y="515"/>
                  </a:cxn>
                  <a:cxn ang="0">
                    <a:pos x="371" y="509"/>
                  </a:cxn>
                  <a:cxn ang="0">
                    <a:pos x="287" y="497"/>
                  </a:cxn>
                  <a:cxn ang="0">
                    <a:pos x="215" y="473"/>
                  </a:cxn>
                  <a:cxn ang="0">
                    <a:pos x="156" y="443"/>
                  </a:cxn>
                  <a:cxn ang="0">
                    <a:pos x="102" y="401"/>
                  </a:cxn>
                  <a:cxn ang="0">
                    <a:pos x="66" y="359"/>
                  </a:cxn>
                  <a:cxn ang="0">
                    <a:pos x="36" y="311"/>
                  </a:cxn>
                  <a:cxn ang="0">
                    <a:pos x="30" y="258"/>
                  </a:cxn>
                  <a:cxn ang="0">
                    <a:pos x="36" y="222"/>
                  </a:cxn>
                  <a:cxn ang="0">
                    <a:pos x="48" y="186"/>
                  </a:cxn>
                  <a:cxn ang="0">
                    <a:pos x="66" y="156"/>
                  </a:cxn>
                  <a:cxn ang="0">
                    <a:pos x="90" y="126"/>
                  </a:cxn>
                  <a:cxn ang="0">
                    <a:pos x="66" y="114"/>
                  </a:cxn>
                  <a:cxn ang="0">
                    <a:pos x="36" y="144"/>
                  </a:cxn>
                  <a:cxn ang="0">
                    <a:pos x="18" y="180"/>
                  </a:cxn>
                  <a:cxn ang="0">
                    <a:pos x="6" y="216"/>
                  </a:cxn>
                  <a:cxn ang="0">
                    <a:pos x="0" y="258"/>
                  </a:cxn>
                  <a:cxn ang="0">
                    <a:pos x="12" y="311"/>
                  </a:cxn>
                  <a:cxn ang="0">
                    <a:pos x="36" y="365"/>
                  </a:cxn>
                  <a:cxn ang="0">
                    <a:pos x="78" y="413"/>
                  </a:cxn>
                  <a:cxn ang="0">
                    <a:pos x="132" y="449"/>
                  </a:cxn>
                  <a:cxn ang="0">
                    <a:pos x="203" y="485"/>
                  </a:cxn>
                  <a:cxn ang="0">
                    <a:pos x="275" y="509"/>
                  </a:cxn>
                  <a:cxn ang="0">
                    <a:pos x="365" y="527"/>
                  </a:cxn>
                  <a:cxn ang="0">
                    <a:pos x="455" y="533"/>
                  </a:cxn>
                  <a:cxn ang="0">
                    <a:pos x="544" y="527"/>
                  </a:cxn>
                  <a:cxn ang="0">
                    <a:pos x="634" y="509"/>
                  </a:cxn>
                  <a:cxn ang="0">
                    <a:pos x="712" y="485"/>
                  </a:cxn>
                  <a:cxn ang="0">
                    <a:pos x="777" y="449"/>
                  </a:cxn>
                  <a:cxn ang="0">
                    <a:pos x="831" y="413"/>
                  </a:cxn>
                  <a:cxn ang="0">
                    <a:pos x="873" y="365"/>
                  </a:cxn>
                  <a:cxn ang="0">
                    <a:pos x="897" y="311"/>
                  </a:cxn>
                  <a:cxn ang="0">
                    <a:pos x="909" y="258"/>
                  </a:cxn>
                  <a:cxn ang="0">
                    <a:pos x="903" y="216"/>
                  </a:cxn>
                  <a:cxn ang="0">
                    <a:pos x="885" y="174"/>
                  </a:cxn>
                  <a:cxn ang="0">
                    <a:pos x="861" y="132"/>
                  </a:cxn>
                  <a:cxn ang="0">
                    <a:pos x="825" y="102"/>
                  </a:cxn>
                  <a:cxn ang="0">
                    <a:pos x="783" y="66"/>
                  </a:cxn>
                  <a:cxn ang="0">
                    <a:pos x="735" y="42"/>
                  </a:cxn>
                  <a:cxn ang="0">
                    <a:pos x="616" y="0"/>
                  </a:cxn>
                  <a:cxn ang="0">
                    <a:pos x="616" y="0"/>
                  </a:cxn>
                </a:cxnLst>
                <a:rect l="0" t="0" r="r" b="b"/>
                <a:pathLst>
                  <a:path w="909" h="533">
                    <a:moveTo>
                      <a:pt x="616" y="0"/>
                    </a:moveTo>
                    <a:lnTo>
                      <a:pt x="616" y="18"/>
                    </a:lnTo>
                    <a:lnTo>
                      <a:pt x="724" y="60"/>
                    </a:lnTo>
                    <a:lnTo>
                      <a:pt x="765" y="84"/>
                    </a:lnTo>
                    <a:lnTo>
                      <a:pt x="807" y="114"/>
                    </a:lnTo>
                    <a:lnTo>
                      <a:pt x="837" y="144"/>
                    </a:lnTo>
                    <a:lnTo>
                      <a:pt x="861" y="180"/>
                    </a:lnTo>
                    <a:lnTo>
                      <a:pt x="873" y="216"/>
                    </a:lnTo>
                    <a:lnTo>
                      <a:pt x="879" y="258"/>
                    </a:lnTo>
                    <a:lnTo>
                      <a:pt x="873" y="311"/>
                    </a:lnTo>
                    <a:lnTo>
                      <a:pt x="843" y="359"/>
                    </a:lnTo>
                    <a:lnTo>
                      <a:pt x="807" y="401"/>
                    </a:lnTo>
                    <a:lnTo>
                      <a:pt x="753" y="443"/>
                    </a:lnTo>
                    <a:lnTo>
                      <a:pt x="694" y="473"/>
                    </a:lnTo>
                    <a:lnTo>
                      <a:pt x="622" y="497"/>
                    </a:lnTo>
                    <a:lnTo>
                      <a:pt x="538" y="509"/>
                    </a:lnTo>
                    <a:lnTo>
                      <a:pt x="455" y="515"/>
                    </a:lnTo>
                    <a:lnTo>
                      <a:pt x="371" y="509"/>
                    </a:lnTo>
                    <a:lnTo>
                      <a:pt x="287" y="497"/>
                    </a:lnTo>
                    <a:lnTo>
                      <a:pt x="215" y="473"/>
                    </a:lnTo>
                    <a:lnTo>
                      <a:pt x="156" y="443"/>
                    </a:lnTo>
                    <a:lnTo>
                      <a:pt x="102" y="401"/>
                    </a:lnTo>
                    <a:lnTo>
                      <a:pt x="66" y="359"/>
                    </a:lnTo>
                    <a:lnTo>
                      <a:pt x="36" y="311"/>
                    </a:lnTo>
                    <a:lnTo>
                      <a:pt x="30" y="258"/>
                    </a:lnTo>
                    <a:lnTo>
                      <a:pt x="36" y="222"/>
                    </a:lnTo>
                    <a:lnTo>
                      <a:pt x="48" y="186"/>
                    </a:lnTo>
                    <a:lnTo>
                      <a:pt x="66" y="156"/>
                    </a:lnTo>
                    <a:lnTo>
                      <a:pt x="90" y="126"/>
                    </a:lnTo>
                    <a:lnTo>
                      <a:pt x="66" y="114"/>
                    </a:lnTo>
                    <a:lnTo>
                      <a:pt x="36" y="144"/>
                    </a:lnTo>
                    <a:lnTo>
                      <a:pt x="18" y="180"/>
                    </a:lnTo>
                    <a:lnTo>
                      <a:pt x="6" y="216"/>
                    </a:lnTo>
                    <a:lnTo>
                      <a:pt x="0" y="258"/>
                    </a:lnTo>
                    <a:lnTo>
                      <a:pt x="12" y="311"/>
                    </a:lnTo>
                    <a:lnTo>
                      <a:pt x="36" y="365"/>
                    </a:lnTo>
                    <a:lnTo>
                      <a:pt x="78" y="413"/>
                    </a:lnTo>
                    <a:lnTo>
                      <a:pt x="132" y="449"/>
                    </a:lnTo>
                    <a:lnTo>
                      <a:pt x="203" y="485"/>
                    </a:lnTo>
                    <a:lnTo>
                      <a:pt x="275" y="509"/>
                    </a:lnTo>
                    <a:lnTo>
                      <a:pt x="365" y="527"/>
                    </a:lnTo>
                    <a:lnTo>
                      <a:pt x="455" y="533"/>
                    </a:lnTo>
                    <a:lnTo>
                      <a:pt x="544" y="527"/>
                    </a:lnTo>
                    <a:lnTo>
                      <a:pt x="634" y="509"/>
                    </a:lnTo>
                    <a:lnTo>
                      <a:pt x="712" y="485"/>
                    </a:lnTo>
                    <a:lnTo>
                      <a:pt x="777" y="449"/>
                    </a:lnTo>
                    <a:lnTo>
                      <a:pt x="831" y="413"/>
                    </a:lnTo>
                    <a:lnTo>
                      <a:pt x="873" y="365"/>
                    </a:lnTo>
                    <a:lnTo>
                      <a:pt x="897" y="311"/>
                    </a:lnTo>
                    <a:lnTo>
                      <a:pt x="909" y="258"/>
                    </a:lnTo>
                    <a:lnTo>
                      <a:pt x="903" y="216"/>
                    </a:lnTo>
                    <a:lnTo>
                      <a:pt x="885" y="174"/>
                    </a:lnTo>
                    <a:lnTo>
                      <a:pt x="861" y="132"/>
                    </a:lnTo>
                    <a:lnTo>
                      <a:pt x="825" y="102"/>
                    </a:lnTo>
                    <a:lnTo>
                      <a:pt x="783" y="66"/>
                    </a:lnTo>
                    <a:lnTo>
                      <a:pt x="735" y="42"/>
                    </a:lnTo>
                    <a:lnTo>
                      <a:pt x="616" y="0"/>
                    </a:lnTo>
                    <a:lnTo>
                      <a:pt x="616" y="0"/>
                    </a:lnTo>
                    <a:close/>
                  </a:path>
                </a:pathLst>
              </a:custGeom>
              <a:gradFill rotWithShape="0">
                <a:gsLst>
                  <a:gs pos="0">
                    <a:schemeClr val="accent2">
                      <a:gamma/>
                      <a:tint val="96863"/>
                      <a:invGamma/>
                    </a:schemeClr>
                  </a:gs>
                  <a:gs pos="100000">
                    <a:schemeClr val="accent2"/>
                  </a:gs>
                </a:gsLst>
                <a:lin ang="0" scaled="1"/>
              </a:gradFill>
              <a:ln w="9525">
                <a:noFill/>
                <a:round/>
                <a:headEnd/>
                <a:tailEnd/>
              </a:ln>
            </p:spPr>
            <p:txBody>
              <a:bodyPr/>
              <a:lstStyle/>
              <a:p>
                <a:pPr>
                  <a:defRPr/>
                </a:pPr>
                <a:endParaRPr lang="en-US"/>
              </a:p>
            </p:txBody>
          </p:sp>
          <p:sp>
            <p:nvSpPr>
              <p:cNvPr id="7214" name="Freeform 46"/>
              <p:cNvSpPr>
                <a:spLocks/>
              </p:cNvSpPr>
              <p:nvPr/>
            </p:nvSpPr>
            <p:spPr bwMode="hidden">
              <a:xfrm>
                <a:off x="4564" y="3492"/>
                <a:ext cx="365" cy="66"/>
              </a:xfrm>
              <a:custGeom>
                <a:avLst/>
                <a:gdLst/>
                <a:ahLst/>
                <a:cxnLst>
                  <a:cxn ang="0">
                    <a:pos x="240" y="18"/>
                  </a:cxn>
                  <a:cxn ang="0">
                    <a:pos x="299" y="24"/>
                  </a:cxn>
                  <a:cxn ang="0">
                    <a:pos x="359" y="30"/>
                  </a:cxn>
                  <a:cxn ang="0">
                    <a:pos x="365" y="12"/>
                  </a:cxn>
                  <a:cxn ang="0">
                    <a:pos x="305" y="6"/>
                  </a:cxn>
                  <a:cxn ang="0">
                    <a:pos x="240" y="0"/>
                  </a:cxn>
                  <a:cxn ang="0">
                    <a:pos x="174" y="6"/>
                  </a:cxn>
                  <a:cxn ang="0">
                    <a:pos x="114" y="12"/>
                  </a:cxn>
                  <a:cxn ang="0">
                    <a:pos x="0" y="42"/>
                  </a:cxn>
                  <a:cxn ang="0">
                    <a:pos x="0" y="66"/>
                  </a:cxn>
                  <a:cxn ang="0">
                    <a:pos x="54" y="48"/>
                  </a:cxn>
                  <a:cxn ang="0">
                    <a:pos x="114" y="30"/>
                  </a:cxn>
                  <a:cxn ang="0">
                    <a:pos x="174" y="24"/>
                  </a:cxn>
                  <a:cxn ang="0">
                    <a:pos x="240" y="18"/>
                  </a:cxn>
                  <a:cxn ang="0">
                    <a:pos x="240" y="18"/>
                  </a:cxn>
                </a:cxnLst>
                <a:rect l="0" t="0" r="r" b="b"/>
                <a:pathLst>
                  <a:path w="365" h="66">
                    <a:moveTo>
                      <a:pt x="240" y="18"/>
                    </a:moveTo>
                    <a:lnTo>
                      <a:pt x="299" y="24"/>
                    </a:lnTo>
                    <a:lnTo>
                      <a:pt x="359" y="30"/>
                    </a:lnTo>
                    <a:lnTo>
                      <a:pt x="365" y="12"/>
                    </a:lnTo>
                    <a:lnTo>
                      <a:pt x="305" y="6"/>
                    </a:lnTo>
                    <a:lnTo>
                      <a:pt x="240" y="0"/>
                    </a:lnTo>
                    <a:lnTo>
                      <a:pt x="174" y="6"/>
                    </a:lnTo>
                    <a:lnTo>
                      <a:pt x="114" y="12"/>
                    </a:lnTo>
                    <a:lnTo>
                      <a:pt x="0" y="42"/>
                    </a:lnTo>
                    <a:lnTo>
                      <a:pt x="0" y="66"/>
                    </a:lnTo>
                    <a:lnTo>
                      <a:pt x="54" y="48"/>
                    </a:lnTo>
                    <a:lnTo>
                      <a:pt x="114" y="30"/>
                    </a:lnTo>
                    <a:lnTo>
                      <a:pt x="174" y="24"/>
                    </a:lnTo>
                    <a:lnTo>
                      <a:pt x="240" y="18"/>
                    </a:lnTo>
                    <a:lnTo>
                      <a:pt x="240"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7215" name="Freeform 47"/>
              <p:cNvSpPr>
                <a:spLocks/>
              </p:cNvSpPr>
              <p:nvPr/>
            </p:nvSpPr>
            <p:spPr bwMode="hidden">
              <a:xfrm>
                <a:off x="4463" y="3558"/>
                <a:ext cx="66" cy="48"/>
              </a:xfrm>
              <a:custGeom>
                <a:avLst/>
                <a:gdLst/>
                <a:ahLst/>
                <a:cxnLst>
                  <a:cxn ang="0">
                    <a:pos x="66" y="18"/>
                  </a:cxn>
                  <a:cxn ang="0">
                    <a:pos x="48" y="0"/>
                  </a:cxn>
                  <a:cxn ang="0">
                    <a:pos x="24" y="12"/>
                  </a:cxn>
                  <a:cxn ang="0">
                    <a:pos x="0" y="30"/>
                  </a:cxn>
                  <a:cxn ang="0">
                    <a:pos x="12" y="48"/>
                  </a:cxn>
                  <a:cxn ang="0">
                    <a:pos x="42" y="30"/>
                  </a:cxn>
                  <a:cxn ang="0">
                    <a:pos x="66" y="18"/>
                  </a:cxn>
                  <a:cxn ang="0">
                    <a:pos x="66" y="18"/>
                  </a:cxn>
                </a:cxnLst>
                <a:rect l="0" t="0" r="r" b="b"/>
                <a:pathLst>
                  <a:path w="66" h="48">
                    <a:moveTo>
                      <a:pt x="66" y="18"/>
                    </a:moveTo>
                    <a:lnTo>
                      <a:pt x="48" y="0"/>
                    </a:lnTo>
                    <a:lnTo>
                      <a:pt x="24" y="12"/>
                    </a:lnTo>
                    <a:lnTo>
                      <a:pt x="0" y="30"/>
                    </a:lnTo>
                    <a:lnTo>
                      <a:pt x="12" y="48"/>
                    </a:lnTo>
                    <a:lnTo>
                      <a:pt x="42" y="30"/>
                    </a:lnTo>
                    <a:lnTo>
                      <a:pt x="66" y="18"/>
                    </a:lnTo>
                    <a:lnTo>
                      <a:pt x="66"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a:defRPr/>
                </a:pPr>
                <a:endParaRPr lang="en-US"/>
              </a:p>
            </p:txBody>
          </p:sp>
          <p:sp>
            <p:nvSpPr>
              <p:cNvPr id="7216" name="Oval 48"/>
              <p:cNvSpPr>
                <a:spLocks noChangeArrowheads="1"/>
              </p:cNvSpPr>
              <p:nvPr/>
            </p:nvSpPr>
            <p:spPr bwMode="hidden">
              <a:xfrm>
                <a:off x="4546" y="3608"/>
                <a:ext cx="518" cy="321"/>
              </a:xfrm>
              <a:prstGeom prst="ellipse">
                <a:avLst/>
              </a:prstGeom>
              <a:gradFill rotWithShape="0">
                <a:gsLst>
                  <a:gs pos="0">
                    <a:schemeClr val="accent2">
                      <a:gamma/>
                      <a:shade val="94118"/>
                      <a:invGamma/>
                    </a:schemeClr>
                  </a:gs>
                  <a:gs pos="100000">
                    <a:schemeClr val="accent2"/>
                  </a:gs>
                </a:gsLst>
                <a:lin ang="0" scaled="1"/>
              </a:gradFill>
              <a:ln w="9525">
                <a:noFill/>
                <a:round/>
                <a:headEnd/>
                <a:tailEnd/>
              </a:ln>
              <a:effectLst/>
            </p:spPr>
            <p:txBody>
              <a:bodyPr/>
              <a:lstStyle/>
              <a:p>
                <a:pPr>
                  <a:defRPr/>
                </a:pPr>
                <a:endParaRPr lang="en-US"/>
              </a:p>
            </p:txBody>
          </p:sp>
          <p:sp>
            <p:nvSpPr>
              <p:cNvPr id="7217" name="Oval 49"/>
              <p:cNvSpPr>
                <a:spLocks noChangeArrowheads="1"/>
              </p:cNvSpPr>
              <p:nvPr/>
            </p:nvSpPr>
            <p:spPr bwMode="hidden">
              <a:xfrm>
                <a:off x="4578" y="3630"/>
                <a:ext cx="446" cy="272"/>
              </a:xfrm>
              <a:prstGeom prst="ellipse">
                <a:avLst/>
              </a:prstGeom>
              <a:gradFill rotWithShape="0">
                <a:gsLst>
                  <a:gs pos="0">
                    <a:schemeClr val="accent2">
                      <a:gamma/>
                      <a:tint val="96863"/>
                      <a:invGamma/>
                    </a:schemeClr>
                  </a:gs>
                  <a:gs pos="100000">
                    <a:schemeClr val="accent2"/>
                  </a:gs>
                </a:gsLst>
                <a:lin ang="5400000" scaled="1"/>
              </a:gradFill>
              <a:ln w="9525">
                <a:noFill/>
                <a:round/>
                <a:headEnd/>
                <a:tailEnd/>
              </a:ln>
              <a:effectLst/>
            </p:spPr>
            <p:txBody>
              <a:bodyPr/>
              <a:lstStyle/>
              <a:p>
                <a:pPr>
                  <a:defRPr/>
                </a:pPr>
                <a:endParaRPr lang="en-US"/>
              </a:p>
            </p:txBody>
          </p:sp>
          <p:sp>
            <p:nvSpPr>
              <p:cNvPr id="7218" name="Oval 50"/>
              <p:cNvSpPr>
                <a:spLocks noChangeArrowheads="1"/>
              </p:cNvSpPr>
              <p:nvPr/>
            </p:nvSpPr>
            <p:spPr bwMode="hidden">
              <a:xfrm>
                <a:off x="4610" y="3652"/>
                <a:ext cx="386" cy="233"/>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7219" name="Oval 51"/>
              <p:cNvSpPr>
                <a:spLocks noChangeArrowheads="1"/>
              </p:cNvSpPr>
              <p:nvPr/>
            </p:nvSpPr>
            <p:spPr bwMode="hidden">
              <a:xfrm>
                <a:off x="4654" y="3678"/>
                <a:ext cx="298" cy="177"/>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a:defRPr/>
                </a:pPr>
                <a:endParaRPr lang="en-US"/>
              </a:p>
            </p:txBody>
          </p:sp>
          <p:sp>
            <p:nvSpPr>
              <p:cNvPr id="7220" name="Oval 52"/>
              <p:cNvSpPr>
                <a:spLocks noChangeArrowheads="1"/>
              </p:cNvSpPr>
              <p:nvPr/>
            </p:nvSpPr>
            <p:spPr bwMode="hidden">
              <a:xfrm>
                <a:off x="4690" y="3702"/>
                <a:ext cx="222" cy="139"/>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a:defRPr/>
                </a:pPr>
                <a:endParaRPr lang="en-US"/>
              </a:p>
            </p:txBody>
          </p:sp>
          <p:sp>
            <p:nvSpPr>
              <p:cNvPr id="7221" name="Oval 53"/>
              <p:cNvSpPr>
                <a:spLocks noChangeArrowheads="1"/>
              </p:cNvSpPr>
              <p:nvPr/>
            </p:nvSpPr>
            <p:spPr bwMode="hidden">
              <a:xfrm>
                <a:off x="4738" y="3728"/>
                <a:ext cx="126" cy="81"/>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a:defRPr/>
                </a:pPr>
                <a:endParaRPr lang="en-US"/>
              </a:p>
            </p:txBody>
          </p:sp>
        </p:grpSp>
        <p:grpSp>
          <p:nvGrpSpPr>
            <p:cNvPr id="3085" name="Group 54"/>
            <p:cNvGrpSpPr>
              <a:grpSpLocks/>
            </p:cNvGrpSpPr>
            <p:nvPr userDrawn="1"/>
          </p:nvGrpSpPr>
          <p:grpSpPr bwMode="auto">
            <a:xfrm>
              <a:off x="5280" y="3024"/>
              <a:ext cx="425" cy="258"/>
              <a:chOff x="5280" y="3024"/>
              <a:chExt cx="425" cy="258"/>
            </a:xfrm>
          </p:grpSpPr>
          <p:sp>
            <p:nvSpPr>
              <p:cNvPr id="7223" name="Freeform 55"/>
              <p:cNvSpPr>
                <a:spLocks/>
              </p:cNvSpPr>
              <p:nvPr/>
            </p:nvSpPr>
            <p:spPr bwMode="hidden">
              <a:xfrm>
                <a:off x="5280" y="3186"/>
                <a:ext cx="384" cy="96"/>
              </a:xfrm>
              <a:custGeom>
                <a:avLst/>
                <a:gdLst/>
                <a:ahLst/>
                <a:cxnLst>
                  <a:cxn ang="0">
                    <a:pos x="209" y="96"/>
                  </a:cxn>
                  <a:cxn ang="0">
                    <a:pos x="143" y="90"/>
                  </a:cxn>
                  <a:cxn ang="0">
                    <a:pos x="83" y="66"/>
                  </a:cxn>
                  <a:cxn ang="0">
                    <a:pos x="35" y="36"/>
                  </a:cxn>
                  <a:cxn ang="0">
                    <a:pos x="6" y="0"/>
                  </a:cxn>
                  <a:cxn ang="0">
                    <a:pos x="0" y="6"/>
                  </a:cxn>
                  <a:cxn ang="0">
                    <a:pos x="29" y="42"/>
                  </a:cxn>
                  <a:cxn ang="0">
                    <a:pos x="77" y="72"/>
                  </a:cxn>
                  <a:cxn ang="0">
                    <a:pos x="137" y="90"/>
                  </a:cxn>
                  <a:cxn ang="0">
                    <a:pos x="209" y="96"/>
                  </a:cxn>
                  <a:cxn ang="0">
                    <a:pos x="263" y="90"/>
                  </a:cxn>
                  <a:cxn ang="0">
                    <a:pos x="311" y="84"/>
                  </a:cxn>
                  <a:cxn ang="0">
                    <a:pos x="352" y="66"/>
                  </a:cxn>
                  <a:cxn ang="0">
                    <a:pos x="382" y="42"/>
                  </a:cxn>
                  <a:cxn ang="0">
                    <a:pos x="376" y="42"/>
                  </a:cxn>
                  <a:cxn ang="0">
                    <a:pos x="346" y="66"/>
                  </a:cxn>
                  <a:cxn ang="0">
                    <a:pos x="305" y="78"/>
                  </a:cxn>
                  <a:cxn ang="0">
                    <a:pos x="263" y="90"/>
                  </a:cxn>
                  <a:cxn ang="0">
                    <a:pos x="209" y="96"/>
                  </a:cxn>
                  <a:cxn ang="0">
                    <a:pos x="209" y="96"/>
                  </a:cxn>
                </a:cxnLst>
                <a:rect l="0" t="0" r="r" b="b"/>
                <a:pathLst>
                  <a:path w="382" h="96">
                    <a:moveTo>
                      <a:pt x="209" y="96"/>
                    </a:moveTo>
                    <a:lnTo>
                      <a:pt x="143" y="90"/>
                    </a:lnTo>
                    <a:lnTo>
                      <a:pt x="83" y="66"/>
                    </a:lnTo>
                    <a:lnTo>
                      <a:pt x="35" y="36"/>
                    </a:lnTo>
                    <a:lnTo>
                      <a:pt x="6" y="0"/>
                    </a:lnTo>
                    <a:lnTo>
                      <a:pt x="0" y="6"/>
                    </a:lnTo>
                    <a:lnTo>
                      <a:pt x="29" y="42"/>
                    </a:lnTo>
                    <a:lnTo>
                      <a:pt x="77" y="72"/>
                    </a:lnTo>
                    <a:lnTo>
                      <a:pt x="137" y="90"/>
                    </a:lnTo>
                    <a:lnTo>
                      <a:pt x="209" y="96"/>
                    </a:lnTo>
                    <a:lnTo>
                      <a:pt x="263" y="90"/>
                    </a:lnTo>
                    <a:lnTo>
                      <a:pt x="311" y="84"/>
                    </a:lnTo>
                    <a:lnTo>
                      <a:pt x="352" y="66"/>
                    </a:lnTo>
                    <a:lnTo>
                      <a:pt x="382" y="42"/>
                    </a:lnTo>
                    <a:lnTo>
                      <a:pt x="376" y="42"/>
                    </a:lnTo>
                    <a:lnTo>
                      <a:pt x="346" y="66"/>
                    </a:lnTo>
                    <a:lnTo>
                      <a:pt x="305" y="78"/>
                    </a:lnTo>
                    <a:lnTo>
                      <a:pt x="263" y="90"/>
                    </a:lnTo>
                    <a:lnTo>
                      <a:pt x="209" y="96"/>
                    </a:lnTo>
                    <a:lnTo>
                      <a:pt x="209" y="96"/>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7224" name="Freeform 56"/>
              <p:cNvSpPr>
                <a:spLocks/>
              </p:cNvSpPr>
              <p:nvPr/>
            </p:nvSpPr>
            <p:spPr bwMode="hidden">
              <a:xfrm>
                <a:off x="5315" y="3024"/>
                <a:ext cx="259" cy="54"/>
              </a:xfrm>
              <a:custGeom>
                <a:avLst/>
                <a:gdLst/>
                <a:ahLst/>
                <a:cxnLst>
                  <a:cxn ang="0">
                    <a:pos x="174" y="0"/>
                  </a:cxn>
                  <a:cxn ang="0">
                    <a:pos x="216" y="6"/>
                  </a:cxn>
                  <a:cxn ang="0">
                    <a:pos x="258" y="12"/>
                  </a:cxn>
                  <a:cxn ang="0">
                    <a:pos x="252" y="6"/>
                  </a:cxn>
                  <a:cxn ang="0">
                    <a:pos x="216" y="0"/>
                  </a:cxn>
                  <a:cxn ang="0">
                    <a:pos x="174" y="0"/>
                  </a:cxn>
                  <a:cxn ang="0">
                    <a:pos x="120" y="6"/>
                  </a:cxn>
                  <a:cxn ang="0">
                    <a:pos x="78" y="12"/>
                  </a:cxn>
                  <a:cxn ang="0">
                    <a:pos x="36" y="30"/>
                  </a:cxn>
                  <a:cxn ang="0">
                    <a:pos x="0" y="48"/>
                  </a:cxn>
                  <a:cxn ang="0">
                    <a:pos x="6" y="54"/>
                  </a:cxn>
                  <a:cxn ang="0">
                    <a:pos x="36" y="36"/>
                  </a:cxn>
                  <a:cxn ang="0">
                    <a:pos x="78" y="18"/>
                  </a:cxn>
                  <a:cxn ang="0">
                    <a:pos x="120" y="6"/>
                  </a:cxn>
                  <a:cxn ang="0">
                    <a:pos x="174" y="0"/>
                  </a:cxn>
                  <a:cxn ang="0">
                    <a:pos x="174" y="0"/>
                  </a:cxn>
                </a:cxnLst>
                <a:rect l="0" t="0" r="r" b="b"/>
                <a:pathLst>
                  <a:path w="258" h="54">
                    <a:moveTo>
                      <a:pt x="174" y="0"/>
                    </a:moveTo>
                    <a:lnTo>
                      <a:pt x="216" y="6"/>
                    </a:lnTo>
                    <a:lnTo>
                      <a:pt x="258" y="12"/>
                    </a:lnTo>
                    <a:lnTo>
                      <a:pt x="252" y="6"/>
                    </a:lnTo>
                    <a:lnTo>
                      <a:pt x="216" y="0"/>
                    </a:lnTo>
                    <a:lnTo>
                      <a:pt x="174" y="0"/>
                    </a:lnTo>
                    <a:lnTo>
                      <a:pt x="120" y="6"/>
                    </a:lnTo>
                    <a:lnTo>
                      <a:pt x="78" y="12"/>
                    </a:lnTo>
                    <a:lnTo>
                      <a:pt x="36" y="30"/>
                    </a:lnTo>
                    <a:lnTo>
                      <a:pt x="0" y="48"/>
                    </a:lnTo>
                    <a:lnTo>
                      <a:pt x="6" y="54"/>
                    </a:lnTo>
                    <a:lnTo>
                      <a:pt x="36" y="36"/>
                    </a:lnTo>
                    <a:lnTo>
                      <a:pt x="78" y="18"/>
                    </a:lnTo>
                    <a:lnTo>
                      <a:pt x="120" y="6"/>
                    </a:lnTo>
                    <a:lnTo>
                      <a:pt x="174" y="0"/>
                    </a:lnTo>
                    <a:lnTo>
                      <a:pt x="174" y="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7225" name="Freeform 57"/>
              <p:cNvSpPr>
                <a:spLocks/>
              </p:cNvSpPr>
              <p:nvPr/>
            </p:nvSpPr>
            <p:spPr bwMode="hidden">
              <a:xfrm>
                <a:off x="5645" y="3066"/>
                <a:ext cx="60" cy="156"/>
              </a:xfrm>
              <a:custGeom>
                <a:avLst/>
                <a:gdLst/>
                <a:ahLst/>
                <a:cxnLst>
                  <a:cxn ang="0">
                    <a:pos x="54" y="90"/>
                  </a:cxn>
                  <a:cxn ang="0">
                    <a:pos x="48" y="126"/>
                  </a:cxn>
                  <a:cxn ang="0">
                    <a:pos x="24" y="156"/>
                  </a:cxn>
                  <a:cxn ang="0">
                    <a:pos x="30" y="156"/>
                  </a:cxn>
                  <a:cxn ang="0">
                    <a:pos x="54" y="126"/>
                  </a:cxn>
                  <a:cxn ang="0">
                    <a:pos x="60" y="90"/>
                  </a:cxn>
                  <a:cxn ang="0">
                    <a:pos x="54" y="66"/>
                  </a:cxn>
                  <a:cxn ang="0">
                    <a:pos x="48" y="42"/>
                  </a:cxn>
                  <a:cxn ang="0">
                    <a:pos x="30" y="18"/>
                  </a:cxn>
                  <a:cxn ang="0">
                    <a:pos x="6" y="0"/>
                  </a:cxn>
                  <a:cxn ang="0">
                    <a:pos x="0" y="6"/>
                  </a:cxn>
                  <a:cxn ang="0">
                    <a:pos x="24" y="24"/>
                  </a:cxn>
                  <a:cxn ang="0">
                    <a:pos x="42" y="42"/>
                  </a:cxn>
                  <a:cxn ang="0">
                    <a:pos x="48" y="66"/>
                  </a:cxn>
                  <a:cxn ang="0">
                    <a:pos x="54" y="90"/>
                  </a:cxn>
                  <a:cxn ang="0">
                    <a:pos x="54" y="90"/>
                  </a:cxn>
                </a:cxnLst>
                <a:rect l="0" t="0" r="r" b="b"/>
                <a:pathLst>
                  <a:path w="60" h="156">
                    <a:moveTo>
                      <a:pt x="54" y="90"/>
                    </a:moveTo>
                    <a:lnTo>
                      <a:pt x="48" y="126"/>
                    </a:lnTo>
                    <a:lnTo>
                      <a:pt x="24" y="156"/>
                    </a:lnTo>
                    <a:lnTo>
                      <a:pt x="30" y="156"/>
                    </a:lnTo>
                    <a:lnTo>
                      <a:pt x="54" y="126"/>
                    </a:lnTo>
                    <a:lnTo>
                      <a:pt x="60" y="90"/>
                    </a:lnTo>
                    <a:lnTo>
                      <a:pt x="54" y="66"/>
                    </a:lnTo>
                    <a:lnTo>
                      <a:pt x="48" y="42"/>
                    </a:lnTo>
                    <a:lnTo>
                      <a:pt x="30" y="18"/>
                    </a:lnTo>
                    <a:lnTo>
                      <a:pt x="6" y="0"/>
                    </a:lnTo>
                    <a:lnTo>
                      <a:pt x="0" y="6"/>
                    </a:lnTo>
                    <a:lnTo>
                      <a:pt x="24" y="24"/>
                    </a:lnTo>
                    <a:lnTo>
                      <a:pt x="42" y="42"/>
                    </a:lnTo>
                    <a:lnTo>
                      <a:pt x="48" y="66"/>
                    </a:lnTo>
                    <a:lnTo>
                      <a:pt x="54" y="90"/>
                    </a:lnTo>
                    <a:lnTo>
                      <a:pt x="54" y="9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7226" name="Freeform 58"/>
              <p:cNvSpPr>
                <a:spLocks/>
              </p:cNvSpPr>
              <p:nvPr/>
            </p:nvSpPr>
            <p:spPr bwMode="hidden">
              <a:xfrm>
                <a:off x="5375" y="3246"/>
                <a:ext cx="192" cy="18"/>
              </a:xfrm>
              <a:custGeom>
                <a:avLst/>
                <a:gdLst/>
                <a:ahLst/>
                <a:cxnLst>
                  <a:cxn ang="0">
                    <a:pos x="114" y="12"/>
                  </a:cxn>
                  <a:cxn ang="0">
                    <a:pos x="72" y="6"/>
                  </a:cxn>
                  <a:cxn ang="0">
                    <a:pos x="30" y="0"/>
                  </a:cxn>
                  <a:cxn ang="0">
                    <a:pos x="0" y="0"/>
                  </a:cxn>
                  <a:cxn ang="0">
                    <a:pos x="54" y="12"/>
                  </a:cxn>
                  <a:cxn ang="0">
                    <a:pos x="114" y="18"/>
                  </a:cxn>
                  <a:cxn ang="0">
                    <a:pos x="156" y="18"/>
                  </a:cxn>
                  <a:cxn ang="0">
                    <a:pos x="192" y="12"/>
                  </a:cxn>
                  <a:cxn ang="0">
                    <a:pos x="186" y="0"/>
                  </a:cxn>
                  <a:cxn ang="0">
                    <a:pos x="150" y="6"/>
                  </a:cxn>
                  <a:cxn ang="0">
                    <a:pos x="114" y="12"/>
                  </a:cxn>
                  <a:cxn ang="0">
                    <a:pos x="114" y="12"/>
                  </a:cxn>
                </a:cxnLst>
                <a:rect l="0" t="0" r="r" b="b"/>
                <a:pathLst>
                  <a:path w="192" h="18">
                    <a:moveTo>
                      <a:pt x="114" y="12"/>
                    </a:moveTo>
                    <a:lnTo>
                      <a:pt x="72" y="6"/>
                    </a:lnTo>
                    <a:lnTo>
                      <a:pt x="30" y="0"/>
                    </a:lnTo>
                    <a:lnTo>
                      <a:pt x="0" y="0"/>
                    </a:lnTo>
                    <a:lnTo>
                      <a:pt x="54" y="12"/>
                    </a:lnTo>
                    <a:lnTo>
                      <a:pt x="114" y="18"/>
                    </a:lnTo>
                    <a:lnTo>
                      <a:pt x="156" y="18"/>
                    </a:lnTo>
                    <a:lnTo>
                      <a:pt x="192" y="12"/>
                    </a:lnTo>
                    <a:lnTo>
                      <a:pt x="186" y="0"/>
                    </a:lnTo>
                    <a:lnTo>
                      <a:pt x="150" y="6"/>
                    </a:lnTo>
                    <a:lnTo>
                      <a:pt x="114" y="12"/>
                    </a:lnTo>
                    <a:lnTo>
                      <a:pt x="114" y="12"/>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sp>
            <p:nvSpPr>
              <p:cNvPr id="7227" name="Freeform 59"/>
              <p:cNvSpPr>
                <a:spLocks/>
              </p:cNvSpPr>
              <p:nvPr/>
            </p:nvSpPr>
            <p:spPr bwMode="hidden">
              <a:xfrm>
                <a:off x="5304" y="3042"/>
                <a:ext cx="161" cy="190"/>
              </a:xfrm>
              <a:custGeom>
                <a:avLst/>
                <a:gdLst/>
                <a:ahLst/>
                <a:cxnLst>
                  <a:cxn ang="0">
                    <a:pos x="11" y="114"/>
                  </a:cxn>
                  <a:cxn ang="0">
                    <a:pos x="17" y="96"/>
                  </a:cxn>
                  <a:cxn ang="0">
                    <a:pos x="23" y="78"/>
                  </a:cxn>
                  <a:cxn ang="0">
                    <a:pos x="53" y="42"/>
                  </a:cxn>
                  <a:cxn ang="0">
                    <a:pos x="101" y="18"/>
                  </a:cxn>
                  <a:cxn ang="0">
                    <a:pos x="155" y="6"/>
                  </a:cxn>
                  <a:cxn ang="0">
                    <a:pos x="161" y="0"/>
                  </a:cxn>
                  <a:cxn ang="0">
                    <a:pos x="95" y="12"/>
                  </a:cxn>
                  <a:cxn ang="0">
                    <a:pos x="47" y="36"/>
                  </a:cxn>
                  <a:cxn ang="0">
                    <a:pos x="11" y="72"/>
                  </a:cxn>
                  <a:cxn ang="0">
                    <a:pos x="5" y="90"/>
                  </a:cxn>
                  <a:cxn ang="0">
                    <a:pos x="0" y="114"/>
                  </a:cxn>
                  <a:cxn ang="0">
                    <a:pos x="11" y="150"/>
                  </a:cxn>
                  <a:cxn ang="0">
                    <a:pos x="23" y="168"/>
                  </a:cxn>
                  <a:cxn ang="0">
                    <a:pos x="41" y="186"/>
                  </a:cxn>
                  <a:cxn ang="0">
                    <a:pos x="65" y="186"/>
                  </a:cxn>
                  <a:cxn ang="0">
                    <a:pos x="41" y="168"/>
                  </a:cxn>
                  <a:cxn ang="0">
                    <a:pos x="23" y="150"/>
                  </a:cxn>
                  <a:cxn ang="0">
                    <a:pos x="17" y="132"/>
                  </a:cxn>
                  <a:cxn ang="0">
                    <a:pos x="11" y="114"/>
                  </a:cxn>
                  <a:cxn ang="0">
                    <a:pos x="11" y="114"/>
                  </a:cxn>
                </a:cxnLst>
                <a:rect l="0" t="0" r="r" b="b"/>
                <a:pathLst>
                  <a:path w="161" h="186">
                    <a:moveTo>
                      <a:pt x="11" y="114"/>
                    </a:moveTo>
                    <a:lnTo>
                      <a:pt x="17" y="96"/>
                    </a:lnTo>
                    <a:lnTo>
                      <a:pt x="23" y="78"/>
                    </a:lnTo>
                    <a:lnTo>
                      <a:pt x="53" y="42"/>
                    </a:lnTo>
                    <a:lnTo>
                      <a:pt x="101" y="18"/>
                    </a:lnTo>
                    <a:lnTo>
                      <a:pt x="155" y="6"/>
                    </a:lnTo>
                    <a:lnTo>
                      <a:pt x="161" y="0"/>
                    </a:lnTo>
                    <a:lnTo>
                      <a:pt x="95" y="12"/>
                    </a:lnTo>
                    <a:lnTo>
                      <a:pt x="47" y="36"/>
                    </a:lnTo>
                    <a:lnTo>
                      <a:pt x="11" y="72"/>
                    </a:lnTo>
                    <a:lnTo>
                      <a:pt x="5" y="90"/>
                    </a:lnTo>
                    <a:lnTo>
                      <a:pt x="0" y="114"/>
                    </a:lnTo>
                    <a:lnTo>
                      <a:pt x="11" y="150"/>
                    </a:lnTo>
                    <a:lnTo>
                      <a:pt x="23" y="168"/>
                    </a:lnTo>
                    <a:lnTo>
                      <a:pt x="41" y="186"/>
                    </a:lnTo>
                    <a:lnTo>
                      <a:pt x="65" y="186"/>
                    </a:lnTo>
                    <a:lnTo>
                      <a:pt x="41" y="168"/>
                    </a:lnTo>
                    <a:lnTo>
                      <a:pt x="23" y="150"/>
                    </a:lnTo>
                    <a:lnTo>
                      <a:pt x="17" y="132"/>
                    </a:lnTo>
                    <a:lnTo>
                      <a:pt x="11" y="114"/>
                    </a:lnTo>
                    <a:lnTo>
                      <a:pt x="11" y="114"/>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sp>
            <p:nvSpPr>
              <p:cNvPr id="7228" name="Freeform 60"/>
              <p:cNvSpPr>
                <a:spLocks/>
              </p:cNvSpPr>
              <p:nvPr/>
            </p:nvSpPr>
            <p:spPr bwMode="hidden">
              <a:xfrm>
                <a:off x="5489" y="3042"/>
                <a:ext cx="186" cy="210"/>
              </a:xfrm>
              <a:custGeom>
                <a:avLst/>
                <a:gdLst/>
                <a:ahLst/>
                <a:cxnLst>
                  <a:cxn ang="0">
                    <a:pos x="0" y="6"/>
                  </a:cxn>
                  <a:cxn ang="0">
                    <a:pos x="66" y="12"/>
                  </a:cxn>
                  <a:cxn ang="0">
                    <a:pos x="119" y="36"/>
                  </a:cxn>
                  <a:cxn ang="0">
                    <a:pos x="155" y="72"/>
                  </a:cxn>
                  <a:cxn ang="0">
                    <a:pos x="161" y="90"/>
                  </a:cxn>
                  <a:cxn ang="0">
                    <a:pos x="167" y="114"/>
                  </a:cxn>
                  <a:cxn ang="0">
                    <a:pos x="161" y="138"/>
                  </a:cxn>
                  <a:cxn ang="0">
                    <a:pos x="149" y="162"/>
                  </a:cxn>
                  <a:cxn ang="0">
                    <a:pos x="119" y="180"/>
                  </a:cxn>
                  <a:cxn ang="0">
                    <a:pos x="90" y="198"/>
                  </a:cxn>
                  <a:cxn ang="0">
                    <a:pos x="96" y="210"/>
                  </a:cxn>
                  <a:cxn ang="0">
                    <a:pos x="131" y="192"/>
                  </a:cxn>
                  <a:cxn ang="0">
                    <a:pos x="161" y="168"/>
                  </a:cxn>
                  <a:cxn ang="0">
                    <a:pos x="179" y="144"/>
                  </a:cxn>
                  <a:cxn ang="0">
                    <a:pos x="185" y="114"/>
                  </a:cxn>
                  <a:cxn ang="0">
                    <a:pos x="179" y="90"/>
                  </a:cxn>
                  <a:cxn ang="0">
                    <a:pos x="173" y="66"/>
                  </a:cxn>
                  <a:cxn ang="0">
                    <a:pos x="155" y="48"/>
                  </a:cxn>
                  <a:cxn ang="0">
                    <a:pos x="131" y="30"/>
                  </a:cxn>
                  <a:cxn ang="0">
                    <a:pos x="72" y="6"/>
                  </a:cxn>
                  <a:cxn ang="0">
                    <a:pos x="0" y="0"/>
                  </a:cxn>
                  <a:cxn ang="0">
                    <a:pos x="0" y="6"/>
                  </a:cxn>
                  <a:cxn ang="0">
                    <a:pos x="0" y="6"/>
                  </a:cxn>
                  <a:cxn ang="0">
                    <a:pos x="0" y="6"/>
                  </a:cxn>
                </a:cxnLst>
                <a:rect l="0" t="0" r="r" b="b"/>
                <a:pathLst>
                  <a:path w="185" h="210">
                    <a:moveTo>
                      <a:pt x="0" y="6"/>
                    </a:moveTo>
                    <a:lnTo>
                      <a:pt x="66" y="12"/>
                    </a:lnTo>
                    <a:lnTo>
                      <a:pt x="119" y="36"/>
                    </a:lnTo>
                    <a:lnTo>
                      <a:pt x="155" y="72"/>
                    </a:lnTo>
                    <a:lnTo>
                      <a:pt x="161" y="90"/>
                    </a:lnTo>
                    <a:lnTo>
                      <a:pt x="167" y="114"/>
                    </a:lnTo>
                    <a:lnTo>
                      <a:pt x="161" y="138"/>
                    </a:lnTo>
                    <a:lnTo>
                      <a:pt x="149" y="162"/>
                    </a:lnTo>
                    <a:lnTo>
                      <a:pt x="119" y="180"/>
                    </a:lnTo>
                    <a:lnTo>
                      <a:pt x="90" y="198"/>
                    </a:lnTo>
                    <a:lnTo>
                      <a:pt x="96" y="210"/>
                    </a:lnTo>
                    <a:lnTo>
                      <a:pt x="131" y="192"/>
                    </a:lnTo>
                    <a:lnTo>
                      <a:pt x="161" y="168"/>
                    </a:lnTo>
                    <a:lnTo>
                      <a:pt x="179" y="144"/>
                    </a:lnTo>
                    <a:lnTo>
                      <a:pt x="185" y="114"/>
                    </a:lnTo>
                    <a:lnTo>
                      <a:pt x="179" y="90"/>
                    </a:lnTo>
                    <a:lnTo>
                      <a:pt x="173" y="66"/>
                    </a:lnTo>
                    <a:lnTo>
                      <a:pt x="155" y="48"/>
                    </a:lnTo>
                    <a:lnTo>
                      <a:pt x="131" y="30"/>
                    </a:lnTo>
                    <a:lnTo>
                      <a:pt x="72" y="6"/>
                    </a:lnTo>
                    <a:lnTo>
                      <a:pt x="0" y="0"/>
                    </a:lnTo>
                    <a:lnTo>
                      <a:pt x="0" y="6"/>
                    </a:lnTo>
                    <a:lnTo>
                      <a:pt x="0" y="6"/>
                    </a:lnTo>
                    <a:lnTo>
                      <a:pt x="0" y="6"/>
                    </a:lnTo>
                    <a:close/>
                  </a:path>
                </a:pathLst>
              </a:custGeom>
              <a:gradFill rotWithShape="0">
                <a:gsLst>
                  <a:gs pos="0">
                    <a:schemeClr val="bg1"/>
                  </a:gs>
                  <a:gs pos="100000">
                    <a:schemeClr val="accent2"/>
                  </a:gs>
                </a:gsLst>
                <a:lin ang="5400000" scaled="1"/>
              </a:gradFill>
              <a:ln w="9525">
                <a:noFill/>
                <a:round/>
                <a:headEnd/>
                <a:tailEnd/>
              </a:ln>
            </p:spPr>
            <p:txBody>
              <a:bodyPr/>
              <a:lstStyle/>
              <a:p>
                <a:pPr>
                  <a:defRPr/>
                </a:pPr>
                <a:endParaRPr lang="en-US"/>
              </a:p>
            </p:txBody>
          </p:sp>
          <p:sp>
            <p:nvSpPr>
              <p:cNvPr id="7229" name="Freeform 61"/>
              <p:cNvSpPr>
                <a:spLocks noEditPoints="1"/>
              </p:cNvSpPr>
              <p:nvPr/>
            </p:nvSpPr>
            <p:spPr bwMode="hidden">
              <a:xfrm>
                <a:off x="5345" y="3058"/>
                <a:ext cx="300" cy="190"/>
              </a:xfrm>
              <a:custGeom>
                <a:avLst/>
                <a:gdLst/>
                <a:ahLst/>
                <a:cxnLst>
                  <a:cxn ang="0">
                    <a:pos x="150" y="0"/>
                  </a:cxn>
                  <a:cxn ang="0">
                    <a:pos x="90" y="6"/>
                  </a:cxn>
                  <a:cxn ang="0">
                    <a:pos x="42" y="30"/>
                  </a:cxn>
                  <a:cxn ang="0">
                    <a:pos x="12" y="54"/>
                  </a:cxn>
                  <a:cxn ang="0">
                    <a:pos x="6" y="72"/>
                  </a:cxn>
                  <a:cxn ang="0">
                    <a:pos x="0" y="90"/>
                  </a:cxn>
                  <a:cxn ang="0">
                    <a:pos x="6" y="108"/>
                  </a:cxn>
                  <a:cxn ang="0">
                    <a:pos x="12" y="126"/>
                  </a:cxn>
                  <a:cxn ang="0">
                    <a:pos x="42" y="156"/>
                  </a:cxn>
                  <a:cxn ang="0">
                    <a:pos x="90" y="180"/>
                  </a:cxn>
                  <a:cxn ang="0">
                    <a:pos x="150" y="186"/>
                  </a:cxn>
                  <a:cxn ang="0">
                    <a:pos x="209" y="180"/>
                  </a:cxn>
                  <a:cxn ang="0">
                    <a:pos x="257" y="156"/>
                  </a:cxn>
                  <a:cxn ang="0">
                    <a:pos x="287" y="126"/>
                  </a:cxn>
                  <a:cxn ang="0">
                    <a:pos x="299" y="108"/>
                  </a:cxn>
                  <a:cxn ang="0">
                    <a:pos x="299" y="90"/>
                  </a:cxn>
                  <a:cxn ang="0">
                    <a:pos x="299" y="72"/>
                  </a:cxn>
                  <a:cxn ang="0">
                    <a:pos x="287" y="54"/>
                  </a:cxn>
                  <a:cxn ang="0">
                    <a:pos x="257" y="30"/>
                  </a:cxn>
                  <a:cxn ang="0">
                    <a:pos x="209" y="6"/>
                  </a:cxn>
                  <a:cxn ang="0">
                    <a:pos x="150" y="0"/>
                  </a:cxn>
                  <a:cxn ang="0">
                    <a:pos x="150" y="0"/>
                  </a:cxn>
                  <a:cxn ang="0">
                    <a:pos x="150" y="180"/>
                  </a:cxn>
                  <a:cxn ang="0">
                    <a:pos x="96" y="174"/>
                  </a:cxn>
                  <a:cxn ang="0">
                    <a:pos x="48" y="156"/>
                  </a:cxn>
                  <a:cxn ang="0">
                    <a:pos x="18" y="126"/>
                  </a:cxn>
                  <a:cxn ang="0">
                    <a:pos x="12" y="108"/>
                  </a:cxn>
                  <a:cxn ang="0">
                    <a:pos x="6" y="90"/>
                  </a:cxn>
                  <a:cxn ang="0">
                    <a:pos x="12" y="72"/>
                  </a:cxn>
                  <a:cxn ang="0">
                    <a:pos x="18" y="54"/>
                  </a:cxn>
                  <a:cxn ang="0">
                    <a:pos x="48" y="30"/>
                  </a:cxn>
                  <a:cxn ang="0">
                    <a:pos x="96" y="12"/>
                  </a:cxn>
                  <a:cxn ang="0">
                    <a:pos x="150" y="6"/>
                  </a:cxn>
                  <a:cxn ang="0">
                    <a:pos x="203" y="12"/>
                  </a:cxn>
                  <a:cxn ang="0">
                    <a:pos x="251" y="30"/>
                  </a:cxn>
                  <a:cxn ang="0">
                    <a:pos x="281" y="54"/>
                  </a:cxn>
                  <a:cxn ang="0">
                    <a:pos x="293" y="72"/>
                  </a:cxn>
                  <a:cxn ang="0">
                    <a:pos x="293" y="90"/>
                  </a:cxn>
                  <a:cxn ang="0">
                    <a:pos x="293" y="108"/>
                  </a:cxn>
                  <a:cxn ang="0">
                    <a:pos x="281" y="126"/>
                  </a:cxn>
                  <a:cxn ang="0">
                    <a:pos x="251" y="156"/>
                  </a:cxn>
                  <a:cxn ang="0">
                    <a:pos x="203" y="174"/>
                  </a:cxn>
                  <a:cxn ang="0">
                    <a:pos x="150" y="180"/>
                  </a:cxn>
                  <a:cxn ang="0">
                    <a:pos x="150" y="180"/>
                  </a:cxn>
                </a:cxnLst>
                <a:rect l="0" t="0" r="r" b="b"/>
                <a:pathLst>
                  <a:path w="299" h="186">
                    <a:moveTo>
                      <a:pt x="150" y="0"/>
                    </a:moveTo>
                    <a:lnTo>
                      <a:pt x="90" y="6"/>
                    </a:lnTo>
                    <a:lnTo>
                      <a:pt x="42" y="30"/>
                    </a:lnTo>
                    <a:lnTo>
                      <a:pt x="12" y="54"/>
                    </a:lnTo>
                    <a:lnTo>
                      <a:pt x="6" y="72"/>
                    </a:lnTo>
                    <a:lnTo>
                      <a:pt x="0" y="90"/>
                    </a:lnTo>
                    <a:lnTo>
                      <a:pt x="6" y="108"/>
                    </a:lnTo>
                    <a:lnTo>
                      <a:pt x="12" y="126"/>
                    </a:lnTo>
                    <a:lnTo>
                      <a:pt x="42" y="156"/>
                    </a:lnTo>
                    <a:lnTo>
                      <a:pt x="90" y="180"/>
                    </a:lnTo>
                    <a:lnTo>
                      <a:pt x="150" y="186"/>
                    </a:lnTo>
                    <a:lnTo>
                      <a:pt x="209" y="180"/>
                    </a:lnTo>
                    <a:lnTo>
                      <a:pt x="257" y="156"/>
                    </a:lnTo>
                    <a:lnTo>
                      <a:pt x="287" y="126"/>
                    </a:lnTo>
                    <a:lnTo>
                      <a:pt x="299" y="108"/>
                    </a:lnTo>
                    <a:lnTo>
                      <a:pt x="299" y="90"/>
                    </a:lnTo>
                    <a:lnTo>
                      <a:pt x="299" y="72"/>
                    </a:lnTo>
                    <a:lnTo>
                      <a:pt x="287" y="54"/>
                    </a:lnTo>
                    <a:lnTo>
                      <a:pt x="257" y="30"/>
                    </a:lnTo>
                    <a:lnTo>
                      <a:pt x="209" y="6"/>
                    </a:lnTo>
                    <a:lnTo>
                      <a:pt x="150" y="0"/>
                    </a:lnTo>
                    <a:lnTo>
                      <a:pt x="150" y="0"/>
                    </a:lnTo>
                    <a:close/>
                    <a:moveTo>
                      <a:pt x="150" y="180"/>
                    </a:moveTo>
                    <a:lnTo>
                      <a:pt x="96" y="174"/>
                    </a:lnTo>
                    <a:lnTo>
                      <a:pt x="48" y="156"/>
                    </a:lnTo>
                    <a:lnTo>
                      <a:pt x="18" y="126"/>
                    </a:lnTo>
                    <a:lnTo>
                      <a:pt x="12" y="108"/>
                    </a:lnTo>
                    <a:lnTo>
                      <a:pt x="6" y="90"/>
                    </a:lnTo>
                    <a:lnTo>
                      <a:pt x="12" y="72"/>
                    </a:lnTo>
                    <a:lnTo>
                      <a:pt x="18" y="54"/>
                    </a:lnTo>
                    <a:lnTo>
                      <a:pt x="48" y="30"/>
                    </a:lnTo>
                    <a:lnTo>
                      <a:pt x="96" y="12"/>
                    </a:lnTo>
                    <a:lnTo>
                      <a:pt x="150" y="6"/>
                    </a:lnTo>
                    <a:lnTo>
                      <a:pt x="203" y="12"/>
                    </a:lnTo>
                    <a:lnTo>
                      <a:pt x="251" y="30"/>
                    </a:lnTo>
                    <a:lnTo>
                      <a:pt x="281" y="54"/>
                    </a:lnTo>
                    <a:lnTo>
                      <a:pt x="293" y="72"/>
                    </a:lnTo>
                    <a:lnTo>
                      <a:pt x="293" y="90"/>
                    </a:lnTo>
                    <a:lnTo>
                      <a:pt x="293" y="108"/>
                    </a:lnTo>
                    <a:lnTo>
                      <a:pt x="281" y="126"/>
                    </a:lnTo>
                    <a:lnTo>
                      <a:pt x="251" y="156"/>
                    </a:lnTo>
                    <a:lnTo>
                      <a:pt x="203" y="174"/>
                    </a:lnTo>
                    <a:lnTo>
                      <a:pt x="150" y="180"/>
                    </a:lnTo>
                    <a:lnTo>
                      <a:pt x="150" y="180"/>
                    </a:lnTo>
                    <a:close/>
                  </a:path>
                </a:pathLst>
              </a:custGeom>
              <a:gradFill rotWithShape="0">
                <a:gsLst>
                  <a:gs pos="0">
                    <a:schemeClr val="accent2"/>
                  </a:gs>
                  <a:gs pos="100000">
                    <a:schemeClr val="bg1"/>
                  </a:gs>
                </a:gsLst>
                <a:lin ang="5400000" scaled="1"/>
              </a:gradFill>
              <a:ln w="9525">
                <a:noFill/>
                <a:round/>
                <a:headEnd/>
                <a:tailEnd/>
              </a:ln>
            </p:spPr>
            <p:txBody>
              <a:bodyPr/>
              <a:lstStyle/>
              <a:p>
                <a:pPr>
                  <a:defRPr/>
                </a:pPr>
                <a:endParaRPr lang="en-US"/>
              </a:p>
            </p:txBody>
          </p:sp>
          <p:grpSp>
            <p:nvGrpSpPr>
              <p:cNvPr id="3093" name="Group 62"/>
              <p:cNvGrpSpPr>
                <a:grpSpLocks/>
              </p:cNvGrpSpPr>
              <p:nvPr/>
            </p:nvGrpSpPr>
            <p:grpSpPr bwMode="auto">
              <a:xfrm>
                <a:off x="5381" y="3085"/>
                <a:ext cx="227" cy="132"/>
                <a:chOff x="5381" y="3085"/>
                <a:chExt cx="227" cy="132"/>
              </a:xfrm>
            </p:grpSpPr>
            <p:sp>
              <p:nvSpPr>
                <p:cNvPr id="7231" name="Oval 63"/>
                <p:cNvSpPr>
                  <a:spLocks noChangeArrowheads="1"/>
                </p:cNvSpPr>
                <p:nvPr userDrawn="1"/>
              </p:nvSpPr>
              <p:spPr bwMode="hidden">
                <a:xfrm>
                  <a:off x="5381" y="3085"/>
                  <a:ext cx="227" cy="13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US"/>
                </a:p>
              </p:txBody>
            </p:sp>
            <p:sp>
              <p:nvSpPr>
                <p:cNvPr id="7232" name="Oval 64"/>
                <p:cNvSpPr>
                  <a:spLocks noChangeArrowheads="1"/>
                </p:cNvSpPr>
                <p:nvPr userDrawn="1"/>
              </p:nvSpPr>
              <p:spPr bwMode="hidden">
                <a:xfrm>
                  <a:off x="5403" y="3099"/>
                  <a:ext cx="182" cy="102"/>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US"/>
                </a:p>
              </p:txBody>
            </p:sp>
            <p:sp>
              <p:nvSpPr>
                <p:cNvPr id="7233" name="Oval 65"/>
                <p:cNvSpPr>
                  <a:spLocks noChangeArrowheads="1"/>
                </p:cNvSpPr>
                <p:nvPr userDrawn="1"/>
              </p:nvSpPr>
              <p:spPr bwMode="hidden">
                <a:xfrm>
                  <a:off x="5431" y="3108"/>
                  <a:ext cx="125" cy="8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a:defRPr/>
                  </a:pPr>
                  <a:endParaRPr lang="en-US"/>
                </a:p>
              </p:txBody>
            </p:sp>
            <p:sp>
              <p:nvSpPr>
                <p:cNvPr id="7234" name="Oval 66"/>
                <p:cNvSpPr>
                  <a:spLocks noChangeArrowheads="1"/>
                </p:cNvSpPr>
                <p:nvPr userDrawn="1"/>
              </p:nvSpPr>
              <p:spPr bwMode="hidden">
                <a:xfrm>
                  <a:off x="5458" y="3125"/>
                  <a:ext cx="73" cy="47"/>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a:defRPr/>
                  </a:pPr>
                  <a:endParaRPr lang="en-US"/>
                </a:p>
              </p:txBody>
            </p:sp>
          </p:grpSp>
        </p:grpSp>
      </p:grpSp>
      <p:sp>
        <p:nvSpPr>
          <p:cNvPr id="7235" name="Rectangle 67"/>
          <p:cNvSpPr>
            <a:spLocks noGrp="1" noChangeArrowheads="1"/>
          </p:cNvSpPr>
          <p:nvPr>
            <p:ph type="title"/>
          </p:nvPr>
        </p:nvSpPr>
        <p:spPr bwMode="auto">
          <a:xfrm>
            <a:off x="583092" y="293858"/>
            <a:ext cx="10498767" cy="665128"/>
          </a:xfrm>
          <a:prstGeom prst="rect">
            <a:avLst/>
          </a:prstGeom>
          <a:noFill/>
          <a:ln w="9525">
            <a:noFill/>
            <a:miter lim="800000"/>
            <a:headEnd/>
            <a:tailEnd/>
          </a:ln>
          <a:effectLst/>
        </p:spPr>
        <p:txBody>
          <a:bodyPr vert="horz" wrap="square" lIns="103684" tIns="51842" rIns="103684" bIns="51842" numCol="1" anchor="ctr" anchorCtr="1" compatLnSpc="1">
            <a:prstTxWarp prst="textNoShape">
              <a:avLst/>
            </a:prstTxWarp>
          </a:bodyPr>
          <a:lstStyle/>
          <a:p>
            <a:pPr lvl="0"/>
            <a:r>
              <a:rPr lang="en-US" smtClean="0"/>
              <a:t>Click to edit Master title style</a:t>
            </a:r>
          </a:p>
        </p:txBody>
      </p:sp>
      <p:sp>
        <p:nvSpPr>
          <p:cNvPr id="7236" name="Rectangle 68"/>
          <p:cNvSpPr>
            <a:spLocks noGrp="1" noChangeArrowheads="1"/>
          </p:cNvSpPr>
          <p:nvPr>
            <p:ph type="body" idx="1"/>
          </p:nvPr>
        </p:nvSpPr>
        <p:spPr bwMode="auto">
          <a:xfrm>
            <a:off x="412698" y="1718907"/>
            <a:ext cx="10498767" cy="4775966"/>
          </a:xfrm>
          <a:prstGeom prst="rect">
            <a:avLst/>
          </a:prstGeom>
          <a:noFill/>
          <a:ln w="9525">
            <a:noFill/>
            <a:miter lim="800000"/>
            <a:headEnd/>
            <a:tailEnd/>
          </a:ln>
          <a:effectLst/>
        </p:spPr>
        <p:txBody>
          <a:bodyPr vert="horz" wrap="square" lIns="103684" tIns="51842" rIns="103684" bIns="51842" numCol="1" anchor="t" anchorCtr="0" compatLnSpc="1">
            <a:prstTxWarp prst="textNoShape">
              <a:avLst/>
            </a:prstTxWarp>
          </a:bodyPr>
          <a:lstStyle/>
          <a:p>
            <a:pPr lvl="0"/>
            <a:r>
              <a:rPr lang="en-US" smtClean="0"/>
              <a:t>Click to edit Master text styles</a:t>
            </a:r>
          </a:p>
          <a:p>
            <a:pPr lvl="0"/>
            <a:endParaRPr lang="en-GB" smtClean="0"/>
          </a:p>
          <a:p>
            <a:pPr lvl="0"/>
            <a:endParaRPr lang="en-US" smtClean="0"/>
          </a:p>
          <a:p>
            <a:pPr lvl="0"/>
            <a:endParaRPr lang="en-US" smtClean="0"/>
          </a:p>
        </p:txBody>
      </p:sp>
      <p:sp>
        <p:nvSpPr>
          <p:cNvPr id="7237" name="Rectangle 69"/>
          <p:cNvSpPr>
            <a:spLocks noGrp="1" noChangeArrowheads="1"/>
          </p:cNvSpPr>
          <p:nvPr>
            <p:ph type="dt" sz="half" idx="2"/>
          </p:nvPr>
        </p:nvSpPr>
        <p:spPr bwMode="auto">
          <a:xfrm>
            <a:off x="583091" y="6591247"/>
            <a:ext cx="2721614" cy="502401"/>
          </a:xfrm>
          <a:prstGeom prst="rect">
            <a:avLst/>
          </a:prstGeom>
          <a:noFill/>
          <a:ln w="9525">
            <a:noFill/>
            <a:miter lim="800000"/>
            <a:headEnd/>
            <a:tailEnd/>
          </a:ln>
          <a:effectLst/>
        </p:spPr>
        <p:txBody>
          <a:bodyPr vert="horz" wrap="square" lIns="103684" tIns="51842" rIns="103684" bIns="51842" numCol="1" anchor="b" anchorCtr="0" compatLnSpc="1">
            <a:prstTxWarp prst="textNoShape">
              <a:avLst/>
            </a:prstTxWarp>
          </a:bodyPr>
          <a:lstStyle>
            <a:lvl1pPr eaLnBrk="1" hangingPunct="1">
              <a:defRPr sz="1600">
                <a:effectLst>
                  <a:outerShdw blurRad="38100" dist="38100" dir="2700000" algn="tl">
                    <a:srgbClr val="000000"/>
                  </a:outerShdw>
                </a:effectLst>
              </a:defRPr>
            </a:lvl1pPr>
          </a:lstStyle>
          <a:p>
            <a:pPr>
              <a:defRPr/>
            </a:pPr>
            <a:endParaRPr lang="en-US"/>
          </a:p>
        </p:txBody>
      </p:sp>
      <p:sp>
        <p:nvSpPr>
          <p:cNvPr id="7238" name="Rectangle 70"/>
          <p:cNvSpPr>
            <a:spLocks noGrp="1" noChangeArrowheads="1"/>
          </p:cNvSpPr>
          <p:nvPr>
            <p:ph type="ftr" sz="quarter" idx="3"/>
          </p:nvPr>
        </p:nvSpPr>
        <p:spPr bwMode="auto">
          <a:xfrm>
            <a:off x="3986282" y="6591247"/>
            <a:ext cx="3692389" cy="502401"/>
          </a:xfrm>
          <a:prstGeom prst="rect">
            <a:avLst/>
          </a:prstGeom>
          <a:noFill/>
          <a:ln w="9525">
            <a:noFill/>
            <a:miter lim="800000"/>
            <a:headEnd/>
            <a:tailEnd/>
          </a:ln>
          <a:effectLst/>
        </p:spPr>
        <p:txBody>
          <a:bodyPr vert="horz" wrap="square" lIns="103684" tIns="51842" rIns="103684" bIns="51842" numCol="1" anchor="b" anchorCtr="0" compatLnSpc="1">
            <a:prstTxWarp prst="textNoShape">
              <a:avLst/>
            </a:prstTxWarp>
          </a:bodyPr>
          <a:lstStyle>
            <a:lvl1pPr algn="ctr" eaLnBrk="1" hangingPunct="1">
              <a:defRPr sz="1600">
                <a:effectLst>
                  <a:outerShdw blurRad="38100" dist="38100" dir="2700000" algn="tl">
                    <a:srgbClr val="000000"/>
                  </a:outerShdw>
                </a:effectLst>
              </a:defRPr>
            </a:lvl1pPr>
          </a:lstStyle>
          <a:p>
            <a:pPr>
              <a:defRPr/>
            </a:pPr>
            <a:r>
              <a:rPr lang="en-US" smtClean="0"/>
              <a:t>Passive &amp; Active Filters 2016-17</a:t>
            </a:r>
            <a:endParaRPr lang="en-US"/>
          </a:p>
        </p:txBody>
      </p:sp>
      <p:sp>
        <p:nvSpPr>
          <p:cNvPr id="7239" name="Rectangle 71"/>
          <p:cNvSpPr>
            <a:spLocks noGrp="1" noChangeArrowheads="1"/>
          </p:cNvSpPr>
          <p:nvPr>
            <p:ph type="sldNum" sz="quarter" idx="4"/>
          </p:nvPr>
        </p:nvSpPr>
        <p:spPr bwMode="auto">
          <a:xfrm>
            <a:off x="8360248" y="6591247"/>
            <a:ext cx="2721614" cy="502401"/>
          </a:xfrm>
          <a:prstGeom prst="rect">
            <a:avLst/>
          </a:prstGeom>
          <a:noFill/>
          <a:ln w="9525">
            <a:noFill/>
            <a:miter lim="800000"/>
            <a:headEnd/>
            <a:tailEnd/>
          </a:ln>
          <a:effectLst/>
        </p:spPr>
        <p:txBody>
          <a:bodyPr vert="horz" wrap="square" lIns="103684" tIns="51842" rIns="103684" bIns="51842" numCol="1" anchor="b" anchorCtr="0" compatLnSpc="1">
            <a:prstTxWarp prst="textNoShape">
              <a:avLst/>
            </a:prstTxWarp>
          </a:bodyPr>
          <a:lstStyle>
            <a:lvl1pPr algn="r" eaLnBrk="1" hangingPunct="1">
              <a:defRPr sz="1600">
                <a:effectLst>
                  <a:outerShdw blurRad="38100" dist="38100" dir="2700000" algn="tl">
                    <a:srgbClr val="000000"/>
                  </a:outerShdw>
                </a:effectLst>
              </a:defRPr>
            </a:lvl1pPr>
          </a:lstStyle>
          <a:p>
            <a:pPr>
              <a:defRPr/>
            </a:pPr>
            <a:fld id="{9DAD5C26-CB34-4B0E-9A5B-95380D997294}"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Lst>
  <p:timing>
    <p:tnLst>
      <p:par>
        <p:cTn id="1" dur="indefinite" restart="never" nodeType="tmRoot"/>
      </p:par>
    </p:tnLst>
  </p:timing>
  <p:hf hdr="0" dt="0"/>
  <p:txStyles>
    <p:titleStyle>
      <a:lvl1pPr algn="ctr" rtl="0" eaLnBrk="0" fontAlgn="base" hangingPunct="0">
        <a:spcBef>
          <a:spcPct val="0"/>
        </a:spcBef>
        <a:spcAft>
          <a:spcPct val="0"/>
        </a:spcAft>
        <a:defRPr sz="41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100">
          <a:solidFill>
            <a:schemeClr val="tx2"/>
          </a:solidFill>
          <a:effectLst>
            <a:outerShdw blurRad="38100" dist="38100" dir="2700000" algn="tl">
              <a:srgbClr val="000000"/>
            </a:outerShdw>
          </a:effectLst>
          <a:latin typeface="Arial" charset="0"/>
        </a:defRPr>
      </a:lvl2pPr>
      <a:lvl3pPr algn="ctr" rtl="0" eaLnBrk="0" fontAlgn="base" hangingPunct="0">
        <a:spcBef>
          <a:spcPct val="0"/>
        </a:spcBef>
        <a:spcAft>
          <a:spcPct val="0"/>
        </a:spcAft>
        <a:defRPr sz="4100">
          <a:solidFill>
            <a:schemeClr val="tx2"/>
          </a:solidFill>
          <a:effectLst>
            <a:outerShdw blurRad="38100" dist="38100" dir="2700000" algn="tl">
              <a:srgbClr val="000000"/>
            </a:outerShdw>
          </a:effectLst>
          <a:latin typeface="Arial" charset="0"/>
        </a:defRPr>
      </a:lvl3pPr>
      <a:lvl4pPr algn="ctr" rtl="0" eaLnBrk="0" fontAlgn="base" hangingPunct="0">
        <a:spcBef>
          <a:spcPct val="0"/>
        </a:spcBef>
        <a:spcAft>
          <a:spcPct val="0"/>
        </a:spcAft>
        <a:defRPr sz="4100">
          <a:solidFill>
            <a:schemeClr val="tx2"/>
          </a:solidFill>
          <a:effectLst>
            <a:outerShdw blurRad="38100" dist="38100" dir="2700000" algn="tl">
              <a:srgbClr val="000000"/>
            </a:outerShdw>
          </a:effectLst>
          <a:latin typeface="Arial" charset="0"/>
        </a:defRPr>
      </a:lvl4pPr>
      <a:lvl5pPr algn="ctr" rtl="0" eaLnBrk="0" fontAlgn="base" hangingPunct="0">
        <a:spcBef>
          <a:spcPct val="0"/>
        </a:spcBef>
        <a:spcAft>
          <a:spcPct val="0"/>
        </a:spcAft>
        <a:defRPr sz="4100">
          <a:solidFill>
            <a:schemeClr val="tx2"/>
          </a:solidFill>
          <a:effectLst>
            <a:outerShdw blurRad="38100" dist="38100" dir="2700000" algn="tl">
              <a:srgbClr val="000000"/>
            </a:outerShdw>
          </a:effectLst>
          <a:latin typeface="Arial" charset="0"/>
        </a:defRPr>
      </a:lvl5pPr>
      <a:lvl6pPr marL="518419" algn="ctr" rtl="0" fontAlgn="base">
        <a:spcBef>
          <a:spcPct val="0"/>
        </a:spcBef>
        <a:spcAft>
          <a:spcPct val="0"/>
        </a:spcAft>
        <a:defRPr sz="4100">
          <a:solidFill>
            <a:schemeClr val="tx2"/>
          </a:solidFill>
          <a:effectLst>
            <a:outerShdw blurRad="38100" dist="38100" dir="2700000" algn="tl">
              <a:srgbClr val="000000"/>
            </a:outerShdw>
          </a:effectLst>
          <a:latin typeface="Arial" charset="0"/>
        </a:defRPr>
      </a:lvl6pPr>
      <a:lvl7pPr marL="1036838" algn="ctr" rtl="0" fontAlgn="base">
        <a:spcBef>
          <a:spcPct val="0"/>
        </a:spcBef>
        <a:spcAft>
          <a:spcPct val="0"/>
        </a:spcAft>
        <a:defRPr sz="4100">
          <a:solidFill>
            <a:schemeClr val="tx2"/>
          </a:solidFill>
          <a:effectLst>
            <a:outerShdw blurRad="38100" dist="38100" dir="2700000" algn="tl">
              <a:srgbClr val="000000"/>
            </a:outerShdw>
          </a:effectLst>
          <a:latin typeface="Arial" charset="0"/>
        </a:defRPr>
      </a:lvl7pPr>
      <a:lvl8pPr marL="1555257" algn="ctr" rtl="0" fontAlgn="base">
        <a:spcBef>
          <a:spcPct val="0"/>
        </a:spcBef>
        <a:spcAft>
          <a:spcPct val="0"/>
        </a:spcAft>
        <a:defRPr sz="4100">
          <a:solidFill>
            <a:schemeClr val="tx2"/>
          </a:solidFill>
          <a:effectLst>
            <a:outerShdw blurRad="38100" dist="38100" dir="2700000" algn="tl">
              <a:srgbClr val="000000"/>
            </a:outerShdw>
          </a:effectLst>
          <a:latin typeface="Arial" charset="0"/>
        </a:defRPr>
      </a:lvl8pPr>
      <a:lvl9pPr marL="2073676" algn="ctr" rtl="0" fontAlgn="base">
        <a:spcBef>
          <a:spcPct val="0"/>
        </a:spcBef>
        <a:spcAft>
          <a:spcPct val="0"/>
        </a:spcAft>
        <a:defRPr sz="4100">
          <a:solidFill>
            <a:schemeClr val="tx2"/>
          </a:solidFill>
          <a:effectLst>
            <a:outerShdw blurRad="38100" dist="38100" dir="2700000" algn="tl">
              <a:srgbClr val="000000"/>
            </a:outerShdw>
          </a:effectLst>
          <a:latin typeface="Arial" charset="0"/>
        </a:defRPr>
      </a:lvl9pPr>
    </p:titleStyle>
    <p:bodyStyle>
      <a:lvl1pPr marL="387350" indent="-387350" algn="l" rtl="0" eaLnBrk="0" fontAlgn="base" hangingPunct="0">
        <a:spcBef>
          <a:spcPct val="20000"/>
        </a:spcBef>
        <a:spcAft>
          <a:spcPct val="100000"/>
        </a:spcAft>
        <a:buClr>
          <a:schemeClr val="hlink"/>
        </a:buClr>
        <a:buSzPct val="80000"/>
        <a:buFont typeface="Wingdings" pitchFamily="2" charset="2"/>
        <a:buChar char="Ø"/>
        <a:defRPr sz="2700">
          <a:solidFill>
            <a:schemeClr val="tx1"/>
          </a:solidFill>
          <a:effectLst>
            <a:outerShdw blurRad="38100" dist="38100" dir="2700000" algn="tl">
              <a:srgbClr val="000000"/>
            </a:outerShdw>
          </a:effectLst>
          <a:latin typeface="+mn-lt"/>
          <a:ea typeface="+mn-ea"/>
          <a:cs typeface="+mn-cs"/>
        </a:defRPr>
      </a:lvl1pPr>
      <a:lvl2pPr marL="841375" indent="-323850" algn="l" rtl="0" eaLnBrk="0" fontAlgn="base" hangingPunct="0">
        <a:lnSpc>
          <a:spcPct val="200000"/>
        </a:lnSpc>
        <a:spcBef>
          <a:spcPct val="20000"/>
        </a:spcBef>
        <a:spcAft>
          <a:spcPct val="0"/>
        </a:spcAft>
        <a:buClr>
          <a:schemeClr val="tx2"/>
        </a:buClr>
        <a:buSzPct val="50000"/>
        <a:buFont typeface="Wingdings" pitchFamily="2" charset="2"/>
        <a:buChar char="–"/>
        <a:defRPr sz="2700">
          <a:solidFill>
            <a:schemeClr val="tx1"/>
          </a:solidFill>
          <a:effectLst>
            <a:outerShdw blurRad="38100" dist="38100" dir="2700000" algn="tl">
              <a:srgbClr val="000000"/>
            </a:outerShdw>
          </a:effectLst>
          <a:latin typeface="+mn-lt"/>
        </a:defRPr>
      </a:lvl2pPr>
      <a:lvl3pPr marL="1295400" indent="-258763" algn="l" rtl="0" eaLnBrk="0" fontAlgn="base" hangingPunct="0">
        <a:lnSpc>
          <a:spcPct val="200000"/>
        </a:lnSpc>
        <a:spcBef>
          <a:spcPct val="20000"/>
        </a:spcBef>
        <a:spcAft>
          <a:spcPct val="0"/>
        </a:spcAft>
        <a:buClr>
          <a:schemeClr val="accent2"/>
        </a:buClr>
        <a:buChar char="•"/>
        <a:defRPr sz="2700">
          <a:solidFill>
            <a:schemeClr val="tx1"/>
          </a:solidFill>
          <a:effectLst>
            <a:outerShdw blurRad="38100" dist="38100" dir="2700000" algn="tl">
              <a:srgbClr val="000000"/>
            </a:outerShdw>
          </a:effectLst>
          <a:latin typeface="+mn-lt"/>
        </a:defRPr>
      </a:lvl3pPr>
      <a:lvl4pPr marL="1812925" indent="-258763" algn="l" rtl="0" eaLnBrk="0" fontAlgn="base" hangingPunct="0">
        <a:lnSpc>
          <a:spcPct val="200000"/>
        </a:lnSpc>
        <a:spcBef>
          <a:spcPct val="20000"/>
        </a:spcBef>
        <a:spcAft>
          <a:spcPct val="0"/>
        </a:spcAft>
        <a:buClr>
          <a:schemeClr val="folHlink"/>
        </a:buClr>
        <a:buSzPct val="50000"/>
        <a:buFont typeface="Wingdings" pitchFamily="2" charset="2"/>
        <a:buChar char="–"/>
        <a:defRPr sz="2700">
          <a:solidFill>
            <a:schemeClr val="tx1"/>
          </a:solidFill>
          <a:effectLst>
            <a:outerShdw blurRad="38100" dist="38100" dir="2700000" algn="tl">
              <a:srgbClr val="000000"/>
            </a:outerShdw>
          </a:effectLst>
          <a:latin typeface="+mn-lt"/>
        </a:defRPr>
      </a:lvl4pPr>
      <a:lvl5pPr marL="2346325" indent="-258763" algn="l" rtl="0" eaLnBrk="0" fontAlgn="base" hangingPunct="0">
        <a:lnSpc>
          <a:spcPct val="200000"/>
        </a:lnSpc>
        <a:spcBef>
          <a:spcPct val="20000"/>
        </a:spcBef>
        <a:spcAft>
          <a:spcPct val="0"/>
        </a:spcAft>
        <a:buClr>
          <a:schemeClr val="hlink"/>
        </a:buClr>
        <a:buChar char="»"/>
        <a:defRPr sz="2700">
          <a:solidFill>
            <a:schemeClr val="tx1"/>
          </a:solidFill>
          <a:effectLst>
            <a:outerShdw blurRad="38100" dist="38100" dir="2700000" algn="tl">
              <a:srgbClr val="000000"/>
            </a:outerShdw>
          </a:effectLst>
          <a:latin typeface="+mn-lt"/>
        </a:defRPr>
      </a:lvl5pPr>
      <a:lvl6pPr marL="2865705" indent="-259210" algn="l" rtl="0" fontAlgn="base">
        <a:lnSpc>
          <a:spcPct val="200000"/>
        </a:lnSpc>
        <a:spcBef>
          <a:spcPct val="20000"/>
        </a:spcBef>
        <a:spcAft>
          <a:spcPct val="0"/>
        </a:spcAft>
        <a:buClr>
          <a:schemeClr val="hlink"/>
        </a:buClr>
        <a:defRPr sz="2700">
          <a:solidFill>
            <a:schemeClr val="tx1"/>
          </a:solidFill>
          <a:effectLst>
            <a:outerShdw blurRad="38100" dist="38100" dir="2700000" algn="tl">
              <a:srgbClr val="000000"/>
            </a:outerShdw>
          </a:effectLst>
          <a:latin typeface="+mn-lt"/>
        </a:defRPr>
      </a:lvl6pPr>
      <a:lvl7pPr marL="3384125" indent="-259210" algn="l" rtl="0" fontAlgn="base">
        <a:lnSpc>
          <a:spcPct val="200000"/>
        </a:lnSpc>
        <a:spcBef>
          <a:spcPct val="20000"/>
        </a:spcBef>
        <a:spcAft>
          <a:spcPct val="0"/>
        </a:spcAft>
        <a:buClr>
          <a:schemeClr val="hlink"/>
        </a:buClr>
        <a:defRPr sz="2700">
          <a:solidFill>
            <a:schemeClr val="tx1"/>
          </a:solidFill>
          <a:effectLst>
            <a:outerShdw blurRad="38100" dist="38100" dir="2700000" algn="tl">
              <a:srgbClr val="000000"/>
            </a:outerShdw>
          </a:effectLst>
          <a:latin typeface="+mn-lt"/>
        </a:defRPr>
      </a:lvl7pPr>
      <a:lvl8pPr marL="3902544" indent="-259210" algn="l" rtl="0" fontAlgn="base">
        <a:lnSpc>
          <a:spcPct val="200000"/>
        </a:lnSpc>
        <a:spcBef>
          <a:spcPct val="20000"/>
        </a:spcBef>
        <a:spcAft>
          <a:spcPct val="0"/>
        </a:spcAft>
        <a:buClr>
          <a:schemeClr val="hlink"/>
        </a:buClr>
        <a:defRPr sz="2700">
          <a:solidFill>
            <a:schemeClr val="tx1"/>
          </a:solidFill>
          <a:effectLst>
            <a:outerShdw blurRad="38100" dist="38100" dir="2700000" algn="tl">
              <a:srgbClr val="000000"/>
            </a:outerShdw>
          </a:effectLst>
          <a:latin typeface="+mn-lt"/>
        </a:defRPr>
      </a:lvl8pPr>
      <a:lvl9pPr marL="4420963" indent="-259210" algn="l" rtl="0" fontAlgn="base">
        <a:lnSpc>
          <a:spcPct val="200000"/>
        </a:lnSpc>
        <a:spcBef>
          <a:spcPct val="20000"/>
        </a:spcBef>
        <a:spcAft>
          <a:spcPct val="0"/>
        </a:spcAft>
        <a:buClr>
          <a:schemeClr val="hlink"/>
        </a:buClr>
        <a:defRPr sz="2700">
          <a:solidFill>
            <a:schemeClr val="tx1"/>
          </a:solidFill>
          <a:effectLst>
            <a:outerShdw blurRad="38100" dist="38100" dir="2700000" algn="tl">
              <a:srgbClr val="000000"/>
            </a:outerShdw>
          </a:effectLst>
          <a:latin typeface="+mn-lt"/>
        </a:defRPr>
      </a:lvl9pPr>
    </p:bodyStyle>
    <p:otherStyle>
      <a:defPPr>
        <a:defRPr lang="en-US"/>
      </a:defPPr>
      <a:lvl1pPr marL="0" algn="l" defTabSz="1036838" rtl="0" eaLnBrk="1" latinLnBrk="0" hangingPunct="1">
        <a:defRPr sz="2000" kern="1200">
          <a:solidFill>
            <a:schemeClr val="tx1"/>
          </a:solidFill>
          <a:latin typeface="+mn-lt"/>
          <a:ea typeface="+mn-ea"/>
          <a:cs typeface="+mn-cs"/>
        </a:defRPr>
      </a:lvl1pPr>
      <a:lvl2pPr marL="518419" algn="l" defTabSz="1036838" rtl="0" eaLnBrk="1" latinLnBrk="0" hangingPunct="1">
        <a:defRPr sz="2000" kern="1200">
          <a:solidFill>
            <a:schemeClr val="tx1"/>
          </a:solidFill>
          <a:latin typeface="+mn-lt"/>
          <a:ea typeface="+mn-ea"/>
          <a:cs typeface="+mn-cs"/>
        </a:defRPr>
      </a:lvl2pPr>
      <a:lvl3pPr marL="1036838" algn="l" defTabSz="1036838" rtl="0" eaLnBrk="1" latinLnBrk="0" hangingPunct="1">
        <a:defRPr sz="2000" kern="1200">
          <a:solidFill>
            <a:schemeClr val="tx1"/>
          </a:solidFill>
          <a:latin typeface="+mn-lt"/>
          <a:ea typeface="+mn-ea"/>
          <a:cs typeface="+mn-cs"/>
        </a:defRPr>
      </a:lvl3pPr>
      <a:lvl4pPr marL="1555257" algn="l" defTabSz="1036838" rtl="0" eaLnBrk="1" latinLnBrk="0" hangingPunct="1">
        <a:defRPr sz="2000" kern="1200">
          <a:solidFill>
            <a:schemeClr val="tx1"/>
          </a:solidFill>
          <a:latin typeface="+mn-lt"/>
          <a:ea typeface="+mn-ea"/>
          <a:cs typeface="+mn-cs"/>
        </a:defRPr>
      </a:lvl4pPr>
      <a:lvl5pPr marL="2073676" algn="l" defTabSz="1036838" rtl="0" eaLnBrk="1" latinLnBrk="0" hangingPunct="1">
        <a:defRPr sz="2000" kern="1200">
          <a:solidFill>
            <a:schemeClr val="tx1"/>
          </a:solidFill>
          <a:latin typeface="+mn-lt"/>
          <a:ea typeface="+mn-ea"/>
          <a:cs typeface="+mn-cs"/>
        </a:defRPr>
      </a:lvl5pPr>
      <a:lvl6pPr marL="2592095" algn="l" defTabSz="1036838" rtl="0" eaLnBrk="1" latinLnBrk="0" hangingPunct="1">
        <a:defRPr sz="2000" kern="1200">
          <a:solidFill>
            <a:schemeClr val="tx1"/>
          </a:solidFill>
          <a:latin typeface="+mn-lt"/>
          <a:ea typeface="+mn-ea"/>
          <a:cs typeface="+mn-cs"/>
        </a:defRPr>
      </a:lvl6pPr>
      <a:lvl7pPr marL="3110514" algn="l" defTabSz="1036838" rtl="0" eaLnBrk="1" latinLnBrk="0" hangingPunct="1">
        <a:defRPr sz="2000" kern="1200">
          <a:solidFill>
            <a:schemeClr val="tx1"/>
          </a:solidFill>
          <a:latin typeface="+mn-lt"/>
          <a:ea typeface="+mn-ea"/>
          <a:cs typeface="+mn-cs"/>
        </a:defRPr>
      </a:lvl7pPr>
      <a:lvl8pPr marL="3628934" algn="l" defTabSz="1036838" rtl="0" eaLnBrk="1" latinLnBrk="0" hangingPunct="1">
        <a:defRPr sz="2000" kern="1200">
          <a:solidFill>
            <a:schemeClr val="tx1"/>
          </a:solidFill>
          <a:latin typeface="+mn-lt"/>
          <a:ea typeface="+mn-ea"/>
          <a:cs typeface="+mn-cs"/>
        </a:defRPr>
      </a:lvl8pPr>
      <a:lvl9pPr marL="4147353" algn="l" defTabSz="1036838" rtl="0" eaLnBrk="1" latinLnBrk="0" hangingPunct="1">
        <a:defRPr sz="2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w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vmlDrawing" Target="../drawings/vmlDrawing2.vml"/><Relationship Id="rId6" Type="http://schemas.openxmlformats.org/officeDocument/2006/relationships/image" Target="../media/image4.emf"/><Relationship Id="rId5" Type="http://schemas.openxmlformats.org/officeDocument/2006/relationships/oleObject" Target="../embeddings/oleObject2.bin"/><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slideLayout" Target="../slideLayouts/slideLayout7.xml"/><Relationship Id="rId1" Type="http://schemas.openxmlformats.org/officeDocument/2006/relationships/vmlDrawing" Target="../drawings/vmlDrawing3.vml"/><Relationship Id="rId5" Type="http://schemas.openxmlformats.org/officeDocument/2006/relationships/image" Target="../media/image13.wmf"/><Relationship Id="rId4" Type="http://schemas.openxmlformats.org/officeDocument/2006/relationships/oleObject" Target="../embeddings/oleObject3.bin"/></Relationships>
</file>

<file path=ppt/slides/_rels/slide2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notesSlide" Target="../notesSlides/notesSlide14.xml"/><Relationship Id="rId7" Type="http://schemas.openxmlformats.org/officeDocument/2006/relationships/image" Target="../media/image16.wmf"/><Relationship Id="rId2" Type="http://schemas.openxmlformats.org/officeDocument/2006/relationships/slideLayout" Target="../slideLayouts/slideLayout7.xml"/><Relationship Id="rId1" Type="http://schemas.openxmlformats.org/officeDocument/2006/relationships/vmlDrawing" Target="../drawings/vmlDrawing4.vml"/><Relationship Id="rId6" Type="http://schemas.openxmlformats.org/officeDocument/2006/relationships/oleObject" Target="../embeddings/oleObject5.bin"/><Relationship Id="rId5" Type="http://schemas.openxmlformats.org/officeDocument/2006/relationships/image" Target="../media/image15.wmf"/><Relationship Id="rId4" Type="http://schemas.openxmlformats.org/officeDocument/2006/relationships/oleObject" Target="../embeddings/oleObject4.bin"/></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6.xml"/><Relationship Id="rId5" Type="http://schemas.openxmlformats.org/officeDocument/2006/relationships/image" Target="../media/image25.png"/><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6.xml"/><Relationship Id="rId1" Type="http://schemas.openxmlformats.org/officeDocument/2006/relationships/vmlDrawing" Target="../drawings/vmlDrawing5.vml"/><Relationship Id="rId6" Type="http://schemas.openxmlformats.org/officeDocument/2006/relationships/image" Target="../media/image27.wmf"/><Relationship Id="rId5" Type="http://schemas.openxmlformats.org/officeDocument/2006/relationships/oleObject" Target="../embeddings/oleObject7.bin"/><Relationship Id="rId4" Type="http://schemas.openxmlformats.org/officeDocument/2006/relationships/image" Target="../media/image26.wm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70"/>
          <p:cNvSpPr>
            <a:spLocks noGrp="1" noChangeArrowheads="1"/>
          </p:cNvSpPr>
          <p:nvPr>
            <p:ph type="sldNum" sz="quarter" idx="12"/>
          </p:nvPr>
        </p:nvSpPr>
        <p:spPr/>
        <p:txBody>
          <a:bodyPr/>
          <a:lstStyle/>
          <a:p>
            <a:pPr>
              <a:defRPr/>
            </a:pPr>
            <a:fld id="{A47067B8-1951-4006-9BA5-3F0F2CCAC76A}" type="slidenum">
              <a:rPr lang="en-US"/>
              <a:pPr>
                <a:defRPr/>
              </a:pPr>
              <a:t>1</a:t>
            </a:fld>
            <a:endParaRPr lang="en-US"/>
          </a:p>
        </p:txBody>
      </p:sp>
      <p:sp>
        <p:nvSpPr>
          <p:cNvPr id="16387" name="Text Box 4"/>
          <p:cNvSpPr txBox="1">
            <a:spLocks noChangeArrowheads="1"/>
          </p:cNvSpPr>
          <p:nvPr/>
        </p:nvSpPr>
        <p:spPr bwMode="auto">
          <a:xfrm>
            <a:off x="504933" y="199067"/>
            <a:ext cx="10655092" cy="381695"/>
          </a:xfrm>
          <a:prstGeom prst="rect">
            <a:avLst/>
          </a:prstGeom>
          <a:noFill/>
          <a:ln w="9525">
            <a:noFill/>
            <a:miter lim="800000"/>
            <a:headEnd/>
            <a:tailEnd/>
          </a:ln>
        </p:spPr>
        <p:txBody>
          <a:bodyPr lIns="103684" tIns="51842" rIns="103684" bIns="51842">
            <a:spAutoFit/>
          </a:bodyPr>
          <a:lstStyle/>
          <a:p>
            <a:pPr eaLnBrk="1" hangingPunct="1">
              <a:spcBef>
                <a:spcPct val="50000"/>
              </a:spcBef>
            </a:pPr>
            <a:endParaRPr lang="en-US"/>
          </a:p>
        </p:txBody>
      </p:sp>
      <p:sp>
        <p:nvSpPr>
          <p:cNvPr id="2053" name="Rectangle 5"/>
          <p:cNvSpPr>
            <a:spLocks noGrp="1" noChangeArrowheads="1"/>
          </p:cNvSpPr>
          <p:nvPr>
            <p:ph type="ctrTitle"/>
          </p:nvPr>
        </p:nvSpPr>
        <p:spPr>
          <a:xfrm>
            <a:off x="875421" y="2730030"/>
            <a:ext cx="9914114" cy="889471"/>
          </a:xfrm>
          <a:solidFill>
            <a:srgbClr val="000000"/>
          </a:solidFill>
        </p:spPr>
        <p:txBody>
          <a:bodyPr/>
          <a:lstStyle/>
          <a:p>
            <a:pPr eaLnBrk="1" hangingPunct="1">
              <a:defRPr/>
            </a:pPr>
            <a:r>
              <a:rPr lang="en-GB" dirty="0" smtClean="0">
                <a:solidFill>
                  <a:srgbClr val="FFFF00"/>
                </a:solidFill>
                <a:effectLst>
                  <a:outerShdw blurRad="38100" dist="38100" dir="2700000" algn="tl">
                    <a:srgbClr val="000000">
                      <a:alpha val="43137"/>
                    </a:srgbClr>
                  </a:outerShdw>
                </a:effectLst>
              </a:rPr>
              <a:t>PASSIVE &amp; ACTIVE FILTERS</a:t>
            </a:r>
            <a:endParaRPr lang="en-US" dirty="0" smtClean="0">
              <a:solidFill>
                <a:srgbClr val="FFFF00"/>
              </a:solidFill>
              <a:effectLst>
                <a:outerShdw blurRad="38100" dist="38100" dir="2700000" algn="tl">
                  <a:srgbClr val="000000">
                    <a:alpha val="43137"/>
                  </a:srgbClr>
                </a:outerShdw>
              </a:effectLst>
            </a:endParaRPr>
          </a:p>
        </p:txBody>
      </p:sp>
      <p:sp>
        <p:nvSpPr>
          <p:cNvPr id="2054" name="Rectangle 6"/>
          <p:cNvSpPr>
            <a:spLocks noGrp="1" noChangeArrowheads="1"/>
          </p:cNvSpPr>
          <p:nvPr>
            <p:ph type="subTitle" idx="1"/>
          </p:nvPr>
        </p:nvSpPr>
        <p:spPr>
          <a:xfrm>
            <a:off x="1749278" y="4101359"/>
            <a:ext cx="8166403" cy="1850036"/>
          </a:xfrm>
        </p:spPr>
        <p:txBody>
          <a:bodyPr/>
          <a:lstStyle/>
          <a:p>
            <a:pPr eaLnBrk="1" hangingPunct="1">
              <a:defRPr/>
            </a:pPr>
            <a:endParaRPr lang="en-US" smtClean="0"/>
          </a:p>
        </p:txBody>
      </p:sp>
      <p:sp>
        <p:nvSpPr>
          <p:cNvPr id="7" name="Footer Placeholder 6"/>
          <p:cNvSpPr>
            <a:spLocks noGrp="1"/>
          </p:cNvSpPr>
          <p:nvPr>
            <p:ph type="ftr" sz="quarter" idx="11"/>
          </p:nvPr>
        </p:nvSpPr>
        <p:spPr/>
        <p:txBody>
          <a:bodyPr/>
          <a:lstStyle/>
          <a:p>
            <a:pPr>
              <a:defRPr/>
            </a:pPr>
            <a:r>
              <a:rPr lang="en-US" smtClean="0"/>
              <a:t>Passive &amp; Active Filters 2016-17</a:t>
            </a:r>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A08FC787-1AB9-448E-B2D6-687CB41DAB1F}" type="slidenum">
              <a:rPr lang="en-US"/>
              <a:pPr>
                <a:defRPr/>
              </a:pPr>
              <a:t>2</a:t>
            </a:fld>
            <a:endParaRPr lang="en-US"/>
          </a:p>
        </p:txBody>
      </p:sp>
      <p:sp>
        <p:nvSpPr>
          <p:cNvPr id="10242" name="Rectangle 2"/>
          <p:cNvSpPr>
            <a:spLocks noGrp="1" noChangeArrowheads="1"/>
          </p:cNvSpPr>
          <p:nvPr>
            <p:ph type="title"/>
          </p:nvPr>
        </p:nvSpPr>
        <p:spPr>
          <a:solidFill>
            <a:srgbClr val="000000"/>
          </a:solidFill>
        </p:spPr>
        <p:txBody>
          <a:bodyPr/>
          <a:lstStyle/>
          <a:p>
            <a:pPr eaLnBrk="1" hangingPunct="1">
              <a:defRPr/>
            </a:pPr>
            <a:r>
              <a:rPr lang="en-GB" sz="3600" b="1" dirty="0" smtClean="0">
                <a:solidFill>
                  <a:srgbClr val="FFFF00"/>
                </a:solidFill>
              </a:rPr>
              <a:t>WHAT IS THE PURPOSE OF A FILTER?</a:t>
            </a:r>
            <a:endParaRPr lang="en-US" sz="3600" b="1" dirty="0" smtClean="0">
              <a:solidFill>
                <a:srgbClr val="FFFF00"/>
              </a:solidFill>
            </a:endParaRPr>
          </a:p>
        </p:txBody>
      </p:sp>
      <p:sp>
        <p:nvSpPr>
          <p:cNvPr id="10243" name="Rectangle 3"/>
          <p:cNvSpPr>
            <a:spLocks noGrp="1" noChangeArrowheads="1"/>
          </p:cNvSpPr>
          <p:nvPr>
            <p:ph type="body" idx="1"/>
          </p:nvPr>
        </p:nvSpPr>
        <p:spPr>
          <a:xfrm>
            <a:off x="819150" y="1718907"/>
            <a:ext cx="10092315" cy="4775966"/>
          </a:xfrm>
        </p:spPr>
        <p:txBody>
          <a:bodyPr/>
          <a:lstStyle/>
          <a:p>
            <a:pPr marL="388814" indent="-388814" eaLnBrk="1" hangingPunct="1">
              <a:spcBef>
                <a:spcPct val="65000"/>
              </a:spcBef>
              <a:defRPr/>
            </a:pPr>
            <a:r>
              <a:rPr lang="en-GB" dirty="0" smtClean="0"/>
              <a:t>The purpose of a filter is to allow or prevent the passage of a given signal or signals depending on the frequency of those signals.</a:t>
            </a:r>
          </a:p>
          <a:p>
            <a:pPr marL="388814" indent="-388814" eaLnBrk="1" hangingPunct="1">
              <a:spcBef>
                <a:spcPct val="65000"/>
              </a:spcBef>
              <a:defRPr/>
            </a:pPr>
            <a:r>
              <a:rPr lang="en-GB" dirty="0" smtClean="0"/>
              <a:t>Filters are a set of electronic circuits that, either consisting solely of </a:t>
            </a:r>
            <a:r>
              <a:rPr lang="en-GB" b="1" dirty="0" smtClean="0">
                <a:solidFill>
                  <a:srgbClr val="FFFF00"/>
                </a:solidFill>
              </a:rPr>
              <a:t>PASSIVE</a:t>
            </a:r>
            <a:r>
              <a:rPr lang="en-GB" dirty="0" smtClean="0"/>
              <a:t> devices such as resistors, capacitors and inductors </a:t>
            </a:r>
            <a:r>
              <a:rPr lang="en-GB" dirty="0" smtClean="0">
                <a:solidFill>
                  <a:srgbClr val="FFFF00"/>
                </a:solidFill>
              </a:rPr>
              <a:t>or</a:t>
            </a:r>
            <a:r>
              <a:rPr lang="en-GB" dirty="0" smtClean="0"/>
              <a:t> consisting of </a:t>
            </a:r>
            <a:r>
              <a:rPr lang="en-GB" b="1" dirty="0" smtClean="0">
                <a:solidFill>
                  <a:srgbClr val="FFFF00"/>
                </a:solidFill>
              </a:rPr>
              <a:t>ACTIVE</a:t>
            </a:r>
            <a:r>
              <a:rPr lang="en-GB" dirty="0" smtClean="0">
                <a:solidFill>
                  <a:srgbClr val="FF3300"/>
                </a:solidFill>
              </a:rPr>
              <a:t> </a:t>
            </a:r>
            <a:r>
              <a:rPr lang="en-GB" dirty="0" smtClean="0"/>
              <a:t>devices such as amplifiers, as well as resistors and capacitors. </a:t>
            </a:r>
          </a:p>
          <a:p>
            <a:pPr marL="388814" indent="-388814" eaLnBrk="1" hangingPunct="1">
              <a:spcBef>
                <a:spcPct val="65000"/>
              </a:spcBef>
              <a:defRPr/>
            </a:pPr>
            <a:endParaRPr lang="en-GB" dirty="0" smtClean="0"/>
          </a:p>
        </p:txBody>
      </p:sp>
      <p:sp>
        <p:nvSpPr>
          <p:cNvPr id="6" name="Footer Placeholder 5"/>
          <p:cNvSpPr>
            <a:spLocks noGrp="1"/>
          </p:cNvSpPr>
          <p:nvPr>
            <p:ph type="ftr" sz="quarter" idx="11"/>
          </p:nvPr>
        </p:nvSpPr>
        <p:spPr/>
        <p:txBody>
          <a:bodyPr/>
          <a:lstStyle/>
          <a:p>
            <a:pPr>
              <a:defRPr/>
            </a:pPr>
            <a:r>
              <a:rPr lang="en-US" smtClean="0"/>
              <a:t>Passive &amp; Active Filters 2016-17</a:t>
            </a:r>
            <a:endParaRPr lang="en-US" dirty="0"/>
          </a:p>
        </p:txBody>
      </p:sp>
      <p:graphicFrame>
        <p:nvGraphicFramePr>
          <p:cNvPr id="1026" name="Object 4"/>
          <p:cNvGraphicFramePr>
            <a:graphicFrameLocks noChangeAspect="1"/>
          </p:cNvGraphicFramePr>
          <p:nvPr/>
        </p:nvGraphicFramePr>
        <p:xfrm>
          <a:off x="5757444" y="3459931"/>
          <a:ext cx="150071" cy="315975"/>
        </p:xfrm>
        <a:graphic>
          <a:graphicData uri="http://schemas.openxmlformats.org/presentationml/2006/ole">
            <mc:AlternateContent xmlns:mc="http://schemas.openxmlformats.org/markup-compatibility/2006">
              <mc:Choice xmlns:v="urn:schemas-microsoft-com:vml" Requires="v">
                <p:oleObj spid="_x0000_s1038" name="Equation" r:id="rId4" imgW="152280" imgH="317160" progId="Equation.3">
                  <p:embed/>
                </p:oleObj>
              </mc:Choice>
              <mc:Fallback>
                <p:oleObj name="Equation" r:id="rId4" imgW="152280" imgH="317160" progId="Equation.3">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57444" y="3459931"/>
                        <a:ext cx="150071" cy="3159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p:cNvSpPr/>
          <p:nvPr/>
        </p:nvSpPr>
        <p:spPr bwMode="auto">
          <a:xfrm>
            <a:off x="4419600" y="2876550"/>
            <a:ext cx="2324100" cy="1485900"/>
          </a:xfrm>
          <a:prstGeom prst="rect">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charset="0"/>
            </a:endParaRPr>
          </a:p>
        </p:txBody>
      </p:sp>
      <p:sp>
        <p:nvSpPr>
          <p:cNvPr id="2" name="Title 1"/>
          <p:cNvSpPr>
            <a:spLocks noGrp="1"/>
          </p:cNvSpPr>
          <p:nvPr>
            <p:ph type="title"/>
          </p:nvPr>
        </p:nvSpPr>
        <p:spPr>
          <a:xfrm>
            <a:off x="583092" y="636758"/>
            <a:ext cx="10498767" cy="887242"/>
          </a:xfrm>
          <a:solidFill>
            <a:srgbClr val="000000"/>
          </a:solidFill>
        </p:spPr>
        <p:txBody>
          <a:bodyPr/>
          <a:lstStyle/>
          <a:p>
            <a:r>
              <a:rPr lang="en-GB" sz="2800" b="1" dirty="0" smtClean="0">
                <a:solidFill>
                  <a:srgbClr val="FFFF00"/>
                </a:solidFill>
              </a:rPr>
              <a:t>EXAMPLE OF A FILTER REMOVING UNWANTED NOISE/INTERFERENCE</a:t>
            </a:r>
            <a:endParaRPr lang="en-GB" sz="2800" b="1" dirty="0">
              <a:solidFill>
                <a:srgbClr val="FFFF00"/>
              </a:solidFill>
            </a:endParaRPr>
          </a:p>
        </p:txBody>
      </p:sp>
      <p:sp>
        <p:nvSpPr>
          <p:cNvPr id="4" name="Footer Placeholder 3"/>
          <p:cNvSpPr>
            <a:spLocks noGrp="1"/>
          </p:cNvSpPr>
          <p:nvPr>
            <p:ph type="ftr" sz="quarter" idx="11"/>
          </p:nvPr>
        </p:nvSpPr>
        <p:spPr/>
        <p:txBody>
          <a:bodyPr/>
          <a:lstStyle/>
          <a:p>
            <a:pPr>
              <a:defRPr/>
            </a:pPr>
            <a:r>
              <a:rPr lang="en-US" smtClean="0"/>
              <a:t>Passive &amp; Active Filters 2016-17</a:t>
            </a:r>
            <a:endParaRPr lang="en-US"/>
          </a:p>
        </p:txBody>
      </p:sp>
      <p:sp>
        <p:nvSpPr>
          <p:cNvPr id="5" name="Slide Number Placeholder 4"/>
          <p:cNvSpPr>
            <a:spLocks noGrp="1"/>
          </p:cNvSpPr>
          <p:nvPr>
            <p:ph type="sldNum" sz="quarter" idx="12"/>
          </p:nvPr>
        </p:nvSpPr>
        <p:spPr/>
        <p:txBody>
          <a:bodyPr/>
          <a:lstStyle/>
          <a:p>
            <a:pPr>
              <a:defRPr/>
            </a:pPr>
            <a:fld id="{E678210C-CA83-4E5C-8F9C-A2603B5F64A9}" type="slidenum">
              <a:rPr lang="en-US" smtClean="0"/>
              <a:pPr>
                <a:defRPr/>
              </a:pPr>
              <a:t>3</a:t>
            </a:fld>
            <a:endParaRPr lang="en-US"/>
          </a:p>
        </p:txBody>
      </p:sp>
      <p:pic>
        <p:nvPicPr>
          <p:cNvPr id="20481" name="Picture 1"/>
          <p:cNvPicPr>
            <a:picLocks noGrp="1" noChangeAspect="1" noChangeArrowheads="1"/>
          </p:cNvPicPr>
          <p:nvPr>
            <p:ph idx="1"/>
          </p:nvPr>
        </p:nvPicPr>
        <p:blipFill>
          <a:blip r:embed="rId2" cstate="print"/>
          <a:srcRect/>
          <a:stretch>
            <a:fillRect/>
          </a:stretch>
        </p:blipFill>
        <p:spPr bwMode="auto">
          <a:xfrm>
            <a:off x="1194594" y="2840038"/>
            <a:ext cx="2152650" cy="1543050"/>
          </a:xfrm>
          <a:prstGeom prst="rect">
            <a:avLst/>
          </a:prstGeom>
          <a:noFill/>
          <a:ln w="9525">
            <a:noFill/>
            <a:miter lim="800000"/>
            <a:headEnd/>
            <a:tailEnd/>
          </a:ln>
        </p:spPr>
      </p:pic>
      <p:pic>
        <p:nvPicPr>
          <p:cNvPr id="20482" name="Picture 2"/>
          <p:cNvPicPr>
            <a:picLocks noChangeAspect="1" noChangeArrowheads="1"/>
          </p:cNvPicPr>
          <p:nvPr/>
        </p:nvPicPr>
        <p:blipFill>
          <a:blip r:embed="rId3" cstate="print"/>
          <a:srcRect/>
          <a:stretch>
            <a:fillRect/>
          </a:stretch>
        </p:blipFill>
        <p:spPr bwMode="auto">
          <a:xfrm>
            <a:off x="7770813" y="2827338"/>
            <a:ext cx="2066925" cy="1543050"/>
          </a:xfrm>
          <a:prstGeom prst="rect">
            <a:avLst/>
          </a:prstGeom>
          <a:noFill/>
          <a:ln w="9525">
            <a:noFill/>
            <a:miter lim="800000"/>
            <a:headEnd/>
            <a:tailEnd/>
          </a:ln>
        </p:spPr>
      </p:pic>
      <p:sp>
        <p:nvSpPr>
          <p:cNvPr id="10" name="TextBox 9"/>
          <p:cNvSpPr txBox="1"/>
          <p:nvPr/>
        </p:nvSpPr>
        <p:spPr>
          <a:xfrm>
            <a:off x="4762500" y="3390900"/>
            <a:ext cx="2324100" cy="523220"/>
          </a:xfrm>
          <a:prstGeom prst="rect">
            <a:avLst/>
          </a:prstGeom>
          <a:noFill/>
        </p:spPr>
        <p:txBody>
          <a:bodyPr wrap="square" rtlCol="0">
            <a:spAutoFit/>
          </a:bodyPr>
          <a:lstStyle/>
          <a:p>
            <a:r>
              <a:rPr lang="en-GB" sz="2800" dirty="0" smtClean="0"/>
              <a:t>FILTER</a:t>
            </a:r>
            <a:endParaRPr lang="en-GB" sz="2800" dirty="0"/>
          </a:p>
        </p:txBody>
      </p:sp>
      <p:sp>
        <p:nvSpPr>
          <p:cNvPr id="16" name="Right Arrow 15"/>
          <p:cNvSpPr/>
          <p:nvPr/>
        </p:nvSpPr>
        <p:spPr bwMode="auto">
          <a:xfrm>
            <a:off x="3467100" y="3448050"/>
            <a:ext cx="781050" cy="247650"/>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charset="0"/>
            </a:endParaRPr>
          </a:p>
        </p:txBody>
      </p:sp>
      <p:sp>
        <p:nvSpPr>
          <p:cNvPr id="17" name="Right Arrow 16"/>
          <p:cNvSpPr/>
          <p:nvPr/>
        </p:nvSpPr>
        <p:spPr bwMode="auto">
          <a:xfrm>
            <a:off x="6877050" y="3429000"/>
            <a:ext cx="781050" cy="285750"/>
          </a:xfrm>
          <a:prstGeom prst="rightArrow">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charset="0"/>
            </a:endParaRPr>
          </a:p>
        </p:txBody>
      </p:sp>
      <p:sp>
        <p:nvSpPr>
          <p:cNvPr id="12" name="TextBox 11"/>
          <p:cNvSpPr txBox="1"/>
          <p:nvPr/>
        </p:nvSpPr>
        <p:spPr>
          <a:xfrm>
            <a:off x="1190847" y="4561367"/>
            <a:ext cx="2158409" cy="1477328"/>
          </a:xfrm>
          <a:prstGeom prst="rect">
            <a:avLst/>
          </a:prstGeom>
          <a:noFill/>
        </p:spPr>
        <p:txBody>
          <a:bodyPr wrap="square" rtlCol="0">
            <a:spAutoFit/>
          </a:bodyPr>
          <a:lstStyle/>
          <a:p>
            <a:r>
              <a:rPr lang="en-GB" b="1" dirty="0" smtClean="0">
                <a:solidFill>
                  <a:srgbClr val="FFFF00"/>
                </a:solidFill>
              </a:rPr>
              <a:t>Required low frequency </a:t>
            </a:r>
            <a:r>
              <a:rPr lang="en-GB" b="1" dirty="0" smtClean="0"/>
              <a:t>input</a:t>
            </a:r>
            <a:r>
              <a:rPr lang="en-GB" b="1" dirty="0" smtClean="0">
                <a:solidFill>
                  <a:srgbClr val="FFC000"/>
                </a:solidFill>
              </a:rPr>
              <a:t> </a:t>
            </a:r>
            <a:r>
              <a:rPr lang="en-GB" b="1" dirty="0" smtClean="0">
                <a:solidFill>
                  <a:srgbClr val="FFFF00"/>
                </a:solidFill>
              </a:rPr>
              <a:t>sinusoid with unwanted high frequency  noise</a:t>
            </a:r>
            <a:r>
              <a:rPr lang="en-GB" b="1" dirty="0" smtClean="0"/>
              <a:t>.</a:t>
            </a:r>
            <a:endParaRPr lang="en-GB" b="1" dirty="0"/>
          </a:p>
        </p:txBody>
      </p:sp>
      <p:sp>
        <p:nvSpPr>
          <p:cNvPr id="13" name="TextBox 12"/>
          <p:cNvSpPr txBox="1"/>
          <p:nvPr/>
        </p:nvSpPr>
        <p:spPr>
          <a:xfrm>
            <a:off x="7772400" y="4688958"/>
            <a:ext cx="2392326" cy="1200329"/>
          </a:xfrm>
          <a:prstGeom prst="rect">
            <a:avLst/>
          </a:prstGeom>
          <a:noFill/>
        </p:spPr>
        <p:txBody>
          <a:bodyPr wrap="square" rtlCol="0">
            <a:spAutoFit/>
          </a:bodyPr>
          <a:lstStyle/>
          <a:p>
            <a:r>
              <a:rPr lang="en-GB" b="1" dirty="0" smtClean="0">
                <a:solidFill>
                  <a:srgbClr val="FFFF00"/>
                </a:solidFill>
              </a:rPr>
              <a:t>Required low frequency </a:t>
            </a:r>
            <a:r>
              <a:rPr lang="en-GB" b="1" dirty="0" smtClean="0"/>
              <a:t>output </a:t>
            </a:r>
            <a:r>
              <a:rPr lang="en-GB" b="1" dirty="0" smtClean="0">
                <a:solidFill>
                  <a:srgbClr val="FFFF00"/>
                </a:solidFill>
              </a:rPr>
              <a:t>sinusoid with the noise removed.</a:t>
            </a:r>
            <a:endParaRPr lang="en-GB" b="1" dirty="0">
              <a:solidFill>
                <a:srgbClr val="FFFF00"/>
              </a:solidFill>
            </a:endParaRPr>
          </a:p>
        </p:txBody>
      </p:sp>
      <p:sp>
        <p:nvSpPr>
          <p:cNvPr id="14" name="TextBox 13"/>
          <p:cNvSpPr txBox="1"/>
          <p:nvPr/>
        </p:nvSpPr>
        <p:spPr>
          <a:xfrm>
            <a:off x="4433777" y="4614530"/>
            <a:ext cx="2349795" cy="646331"/>
          </a:xfrm>
          <a:prstGeom prst="rect">
            <a:avLst/>
          </a:prstGeom>
          <a:noFill/>
        </p:spPr>
        <p:txBody>
          <a:bodyPr wrap="square" rtlCol="0">
            <a:spAutoFit/>
          </a:bodyPr>
          <a:lstStyle/>
          <a:p>
            <a:r>
              <a:rPr lang="en-GB" b="1" dirty="0" smtClean="0">
                <a:solidFill>
                  <a:srgbClr val="FFFF00"/>
                </a:solidFill>
              </a:rPr>
              <a:t>Noise removed within the filter.</a:t>
            </a:r>
            <a:endParaRPr lang="en-GB" b="1" dirty="0">
              <a:solidFill>
                <a:srgbClr val="FFFF00"/>
              </a:solidFill>
            </a:endParaRPr>
          </a:p>
        </p:txBody>
      </p:sp>
      <p:sp>
        <p:nvSpPr>
          <p:cNvPr id="3" name="TextBox 2"/>
          <p:cNvSpPr txBox="1"/>
          <p:nvPr/>
        </p:nvSpPr>
        <p:spPr>
          <a:xfrm>
            <a:off x="1190847" y="2361231"/>
            <a:ext cx="8562753" cy="400110"/>
          </a:xfrm>
          <a:prstGeom prst="rect">
            <a:avLst/>
          </a:prstGeom>
          <a:noFill/>
        </p:spPr>
        <p:txBody>
          <a:bodyPr wrap="square" rtlCol="0">
            <a:spAutoFit/>
          </a:bodyPr>
          <a:lstStyle/>
          <a:p>
            <a:r>
              <a:rPr lang="en-GB" sz="2000" b="1" dirty="0" smtClean="0"/>
              <a:t>         INPUT                                 PROCESS                           OUTPUT</a:t>
            </a:r>
            <a:endParaRPr lang="en-GB" sz="2000" b="1"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88492886-104E-4946-9E2D-E212351A1812}" type="slidenum">
              <a:rPr lang="en-US"/>
              <a:pPr>
                <a:defRPr/>
              </a:pPr>
              <a:t>4</a:t>
            </a:fld>
            <a:endParaRPr lang="en-US"/>
          </a:p>
        </p:txBody>
      </p:sp>
      <p:sp>
        <p:nvSpPr>
          <p:cNvPr id="20482" name="Rectangle 2"/>
          <p:cNvSpPr>
            <a:spLocks noGrp="1" noChangeArrowheads="1"/>
          </p:cNvSpPr>
          <p:nvPr>
            <p:ph type="title"/>
          </p:nvPr>
        </p:nvSpPr>
        <p:spPr>
          <a:xfrm>
            <a:off x="800100" y="293858"/>
            <a:ext cx="10281759" cy="665128"/>
          </a:xfrm>
          <a:solidFill>
            <a:srgbClr val="000000"/>
          </a:solidFill>
        </p:spPr>
        <p:txBody>
          <a:bodyPr/>
          <a:lstStyle/>
          <a:p>
            <a:pPr eaLnBrk="1" hangingPunct="1">
              <a:defRPr/>
            </a:pPr>
            <a:r>
              <a:rPr lang="en-GB" sz="3600" b="1" dirty="0" smtClean="0">
                <a:solidFill>
                  <a:srgbClr val="FFFF00"/>
                </a:solidFill>
              </a:rPr>
              <a:t>TYPICAL FILTER RESPONSES</a:t>
            </a:r>
            <a:endParaRPr lang="en-US" sz="3600" b="1" dirty="0" smtClean="0">
              <a:solidFill>
                <a:srgbClr val="FFFF00"/>
              </a:solidFill>
            </a:endParaRPr>
          </a:p>
        </p:txBody>
      </p:sp>
      <p:sp>
        <p:nvSpPr>
          <p:cNvPr id="20483" name="Rectangle 3"/>
          <p:cNvSpPr>
            <a:spLocks noGrp="1" noChangeArrowheads="1"/>
          </p:cNvSpPr>
          <p:nvPr>
            <p:ph type="body" idx="1"/>
          </p:nvPr>
        </p:nvSpPr>
        <p:spPr>
          <a:xfrm>
            <a:off x="857250" y="1718907"/>
            <a:ext cx="10054215" cy="4775966"/>
          </a:xfrm>
        </p:spPr>
        <p:txBody>
          <a:bodyPr/>
          <a:lstStyle/>
          <a:p>
            <a:pPr marL="388814" indent="-388814" eaLnBrk="1" hangingPunct="1">
              <a:defRPr/>
            </a:pPr>
            <a:r>
              <a:rPr lang="en-GB" dirty="0" smtClean="0"/>
              <a:t>A filter is characterised by its </a:t>
            </a:r>
            <a:r>
              <a:rPr lang="en-GB" b="1" dirty="0" smtClean="0">
                <a:solidFill>
                  <a:srgbClr val="FFFF00"/>
                </a:solidFill>
              </a:rPr>
              <a:t>TRANSFER FUNCTION</a:t>
            </a:r>
          </a:p>
          <a:p>
            <a:pPr marL="388814" indent="-388814" eaLnBrk="1" hangingPunct="1">
              <a:defRPr/>
            </a:pPr>
            <a:r>
              <a:rPr lang="en-GB" dirty="0" smtClean="0"/>
              <a:t>A transfer function describes the way in which a filter will change the </a:t>
            </a:r>
            <a:r>
              <a:rPr lang="en-GB" b="1" dirty="0" smtClean="0">
                <a:solidFill>
                  <a:srgbClr val="FFFF00"/>
                </a:solidFill>
              </a:rPr>
              <a:t>MAGNITUDE</a:t>
            </a:r>
            <a:r>
              <a:rPr lang="en-GB" dirty="0" smtClean="0"/>
              <a:t> and </a:t>
            </a:r>
            <a:r>
              <a:rPr lang="en-GB" b="1" dirty="0" smtClean="0">
                <a:solidFill>
                  <a:srgbClr val="FFFF00"/>
                </a:solidFill>
              </a:rPr>
              <a:t>PHASE</a:t>
            </a:r>
            <a:r>
              <a:rPr lang="en-GB" dirty="0" smtClean="0"/>
              <a:t> of a frequency or range of frequency components within a signal.</a:t>
            </a:r>
          </a:p>
          <a:p>
            <a:pPr marL="388814" indent="-388814" eaLnBrk="1" hangingPunct="1">
              <a:defRPr/>
            </a:pPr>
            <a:r>
              <a:rPr lang="en-GB" dirty="0" smtClean="0"/>
              <a:t>The typical filter responses used are:</a:t>
            </a:r>
          </a:p>
          <a:p>
            <a:pPr marL="388814" indent="-388814" eaLnBrk="1" hangingPunct="1">
              <a:buFont typeface="Wingdings" pitchFamily="2" charset="2"/>
              <a:buNone/>
              <a:defRPr/>
            </a:pPr>
            <a:r>
              <a:rPr lang="en-GB" dirty="0" smtClean="0"/>
              <a:t> 	</a:t>
            </a:r>
            <a:r>
              <a:rPr lang="en-GB" b="1" dirty="0" smtClean="0">
                <a:solidFill>
                  <a:srgbClr val="FFFF00"/>
                </a:solidFill>
              </a:rPr>
              <a:t>LOW PASS , HIGH PASS, BANDPASS and NOTCH</a:t>
            </a:r>
            <a:r>
              <a:rPr lang="en-GB" b="1" dirty="0" smtClean="0">
                <a:solidFill>
                  <a:srgbClr val="FF3300"/>
                </a:solidFill>
              </a:rPr>
              <a:t>.</a:t>
            </a:r>
          </a:p>
          <a:p>
            <a:pPr marL="388814" indent="-388814" eaLnBrk="1" hangingPunct="1">
              <a:buFont typeface="Wingdings" pitchFamily="2" charset="2"/>
              <a:buNone/>
              <a:defRPr/>
            </a:pPr>
            <a:endParaRPr lang="en-US" dirty="0" smtClean="0">
              <a:solidFill>
                <a:srgbClr val="FF3300"/>
              </a:solidFill>
            </a:endParaRPr>
          </a:p>
        </p:txBody>
      </p:sp>
      <p:sp>
        <p:nvSpPr>
          <p:cNvPr id="6" name="Footer Placeholder 5"/>
          <p:cNvSpPr>
            <a:spLocks noGrp="1"/>
          </p:cNvSpPr>
          <p:nvPr>
            <p:ph type="ftr" sz="quarter" idx="11"/>
          </p:nvPr>
        </p:nvSpPr>
        <p:spPr/>
        <p:txBody>
          <a:bodyPr/>
          <a:lstStyle/>
          <a:p>
            <a:pPr>
              <a:defRPr/>
            </a:pPr>
            <a:r>
              <a:rPr lang="en-US" dirty="0" smtClean="0"/>
              <a:t>Passive &amp; Active Filters 2016-17</a:t>
            </a: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 name="Slide Number Placeholder 7"/>
          <p:cNvSpPr>
            <a:spLocks noGrp="1"/>
          </p:cNvSpPr>
          <p:nvPr>
            <p:ph type="sldNum" sz="quarter" idx="12"/>
          </p:nvPr>
        </p:nvSpPr>
        <p:spPr/>
        <p:txBody>
          <a:bodyPr/>
          <a:lstStyle/>
          <a:p>
            <a:pPr>
              <a:defRPr/>
            </a:pPr>
            <a:fld id="{F986B62D-012C-433E-9037-C42461BB4425}" type="slidenum">
              <a:rPr lang="en-US"/>
              <a:pPr>
                <a:defRPr/>
              </a:pPr>
              <a:t>5</a:t>
            </a:fld>
            <a:endParaRPr lang="en-US"/>
          </a:p>
        </p:txBody>
      </p:sp>
      <p:sp>
        <p:nvSpPr>
          <p:cNvPr id="18434" name="Rectangle 2"/>
          <p:cNvSpPr>
            <a:spLocks noGrp="1" noChangeArrowheads="1"/>
          </p:cNvSpPr>
          <p:nvPr>
            <p:ph type="title"/>
          </p:nvPr>
        </p:nvSpPr>
        <p:spPr>
          <a:xfrm>
            <a:off x="583092" y="293858"/>
            <a:ext cx="10498767" cy="665128"/>
          </a:xfrm>
          <a:solidFill>
            <a:srgbClr val="000000"/>
          </a:solidFill>
        </p:spPr>
        <p:txBody>
          <a:bodyPr/>
          <a:lstStyle/>
          <a:p>
            <a:pPr eaLnBrk="1" hangingPunct="1">
              <a:defRPr/>
            </a:pPr>
            <a:r>
              <a:rPr lang="en-GB" sz="3600" b="1" dirty="0" smtClean="0">
                <a:solidFill>
                  <a:srgbClr val="FFFF00"/>
                </a:solidFill>
              </a:rPr>
              <a:t>PASSIVE FILTERS</a:t>
            </a:r>
            <a:endParaRPr lang="en-US" sz="3600" b="1" dirty="0" smtClean="0">
              <a:solidFill>
                <a:srgbClr val="FFFF00"/>
              </a:solidFill>
            </a:endParaRPr>
          </a:p>
        </p:txBody>
      </p:sp>
      <p:sp>
        <p:nvSpPr>
          <p:cNvPr id="18435" name="Rectangle 3"/>
          <p:cNvSpPr>
            <a:spLocks noGrp="1" noChangeArrowheads="1"/>
          </p:cNvSpPr>
          <p:nvPr>
            <p:ph type="body" sz="half" idx="1"/>
          </p:nvPr>
        </p:nvSpPr>
        <p:spPr>
          <a:xfrm>
            <a:off x="933450" y="1115392"/>
            <a:ext cx="10171861" cy="5379478"/>
          </a:xfrm>
        </p:spPr>
        <p:txBody>
          <a:bodyPr/>
          <a:lstStyle/>
          <a:p>
            <a:pPr marL="388814" indent="-388814" eaLnBrk="1" hangingPunct="1">
              <a:defRPr/>
            </a:pPr>
            <a:r>
              <a:rPr lang="en-GB" sz="2300" b="1" dirty="0" smtClean="0"/>
              <a:t>Passive filters consist of specific combinations of </a:t>
            </a:r>
            <a:r>
              <a:rPr lang="en-GB" sz="2300" b="1" dirty="0" smtClean="0">
                <a:solidFill>
                  <a:srgbClr val="FFFF00"/>
                </a:solidFill>
              </a:rPr>
              <a:t>RESISTORS, CAPACITORS &amp; INDUCTORS.</a:t>
            </a:r>
          </a:p>
          <a:p>
            <a:pPr marL="388814" indent="-388814" eaLnBrk="1" hangingPunct="1">
              <a:defRPr/>
            </a:pPr>
            <a:r>
              <a:rPr lang="en-GB" sz="2300" b="1" dirty="0" smtClean="0"/>
              <a:t>By combining these devices we can produce circuits that allow us to change the characteristics of a variety of different signals in a variety of different ways.</a:t>
            </a:r>
          </a:p>
          <a:p>
            <a:pPr marL="388814" indent="-388814" eaLnBrk="1" hangingPunct="1">
              <a:defRPr/>
            </a:pPr>
            <a:r>
              <a:rPr lang="en-GB" sz="2300" b="1" dirty="0" smtClean="0"/>
              <a:t>Example of a simple, passive, </a:t>
            </a:r>
            <a:r>
              <a:rPr lang="en-GB" sz="2300" b="1" dirty="0" smtClean="0">
                <a:solidFill>
                  <a:srgbClr val="FFFF00"/>
                </a:solidFill>
              </a:rPr>
              <a:t>Low Pass Filter ( LPF )</a:t>
            </a:r>
          </a:p>
          <a:p>
            <a:pPr marL="388814" indent="-388814" eaLnBrk="1" hangingPunct="1">
              <a:defRPr/>
            </a:pPr>
            <a:endParaRPr lang="en-GB" sz="2300" dirty="0" smtClean="0"/>
          </a:p>
          <a:p>
            <a:pPr marL="388814" indent="-388814" eaLnBrk="1" hangingPunct="1">
              <a:buFont typeface="Wingdings" pitchFamily="2" charset="2"/>
              <a:buNone/>
              <a:defRPr/>
            </a:pPr>
            <a:endParaRPr lang="en-US" sz="2300" dirty="0" smtClean="0"/>
          </a:p>
        </p:txBody>
      </p:sp>
      <p:sp>
        <p:nvSpPr>
          <p:cNvPr id="2054" name="Text Box 17"/>
          <p:cNvSpPr txBox="1">
            <a:spLocks noChangeArrowheads="1"/>
          </p:cNvSpPr>
          <p:nvPr/>
        </p:nvSpPr>
        <p:spPr bwMode="auto">
          <a:xfrm>
            <a:off x="9524869" y="6354263"/>
            <a:ext cx="1386599" cy="320140"/>
          </a:xfrm>
          <a:prstGeom prst="rect">
            <a:avLst/>
          </a:prstGeom>
          <a:noFill/>
          <a:ln w="9525">
            <a:noFill/>
            <a:miter lim="800000"/>
            <a:headEnd/>
            <a:tailEnd/>
          </a:ln>
        </p:spPr>
        <p:txBody>
          <a:bodyPr lIns="103684" tIns="51842" rIns="103684" bIns="51842">
            <a:spAutoFit/>
          </a:bodyPr>
          <a:lstStyle/>
          <a:p>
            <a:pPr>
              <a:spcBef>
                <a:spcPct val="50000"/>
              </a:spcBef>
            </a:pPr>
            <a:r>
              <a:rPr lang="en-GB" sz="1400" b="1">
                <a:latin typeface="Times New Roman" pitchFamily="18" charset="0"/>
              </a:rPr>
              <a:t>Log f</a:t>
            </a:r>
            <a:endParaRPr lang="en-US" sz="1400" b="1">
              <a:latin typeface="Times New Roman" pitchFamily="18" charset="0"/>
            </a:endParaRPr>
          </a:p>
        </p:txBody>
      </p:sp>
      <p:grpSp>
        <p:nvGrpSpPr>
          <p:cNvPr id="2055" name="Group 41"/>
          <p:cNvGrpSpPr>
            <a:grpSpLocks/>
          </p:cNvGrpSpPr>
          <p:nvPr/>
        </p:nvGrpSpPr>
        <p:grpSpPr bwMode="auto">
          <a:xfrm>
            <a:off x="1281865" y="4725411"/>
            <a:ext cx="8427466" cy="1788515"/>
            <a:chOff x="633" y="2821"/>
            <a:chExt cx="4161" cy="1067"/>
          </a:xfrm>
        </p:grpSpPr>
        <p:pic>
          <p:nvPicPr>
            <p:cNvPr id="2059" name="Picture 4"/>
            <p:cNvPicPr>
              <a:picLocks noChangeAspect="1" noChangeArrowheads="1"/>
            </p:cNvPicPr>
            <p:nvPr/>
          </p:nvPicPr>
          <p:blipFill>
            <a:blip r:embed="rId4" cstate="print"/>
            <a:srcRect/>
            <a:stretch>
              <a:fillRect/>
            </a:stretch>
          </p:blipFill>
          <p:spPr bwMode="auto">
            <a:xfrm>
              <a:off x="633" y="2850"/>
              <a:ext cx="1812" cy="978"/>
            </a:xfrm>
            <a:prstGeom prst="rect">
              <a:avLst/>
            </a:prstGeom>
            <a:noFill/>
            <a:ln w="9525">
              <a:noFill/>
              <a:miter lim="800000"/>
              <a:headEnd/>
              <a:tailEnd/>
            </a:ln>
          </p:spPr>
        </p:pic>
        <p:sp>
          <p:nvSpPr>
            <p:cNvPr id="2060" name="Line 6"/>
            <p:cNvSpPr>
              <a:spLocks noChangeShapeType="1"/>
            </p:cNvSpPr>
            <p:nvPr/>
          </p:nvSpPr>
          <p:spPr bwMode="auto">
            <a:xfrm>
              <a:off x="1589" y="3075"/>
              <a:ext cx="816" cy="0"/>
            </a:xfrm>
            <a:prstGeom prst="line">
              <a:avLst/>
            </a:prstGeom>
            <a:noFill/>
            <a:ln w="12700">
              <a:solidFill>
                <a:srgbClr val="000000"/>
              </a:solidFill>
              <a:round/>
              <a:headEnd/>
              <a:tailEnd/>
            </a:ln>
          </p:spPr>
          <p:txBody>
            <a:bodyPr/>
            <a:lstStyle/>
            <a:p>
              <a:endParaRPr lang="en-GB"/>
            </a:p>
          </p:txBody>
        </p:sp>
        <p:sp>
          <p:nvSpPr>
            <p:cNvPr id="2061" name="Line 7"/>
            <p:cNvSpPr>
              <a:spLocks noChangeShapeType="1"/>
            </p:cNvSpPr>
            <p:nvPr/>
          </p:nvSpPr>
          <p:spPr bwMode="auto">
            <a:xfrm>
              <a:off x="1135" y="3578"/>
              <a:ext cx="1270" cy="0"/>
            </a:xfrm>
            <a:prstGeom prst="line">
              <a:avLst/>
            </a:prstGeom>
            <a:noFill/>
            <a:ln w="12700">
              <a:solidFill>
                <a:srgbClr val="000000"/>
              </a:solidFill>
              <a:round/>
              <a:headEnd/>
              <a:tailEnd/>
            </a:ln>
          </p:spPr>
          <p:txBody>
            <a:bodyPr/>
            <a:lstStyle/>
            <a:p>
              <a:endParaRPr lang="en-GB"/>
            </a:p>
          </p:txBody>
        </p:sp>
        <p:sp>
          <p:nvSpPr>
            <p:cNvPr id="2062" name="Text Box 8"/>
            <p:cNvSpPr txBox="1">
              <a:spLocks noChangeArrowheads="1"/>
            </p:cNvSpPr>
            <p:nvPr/>
          </p:nvSpPr>
          <p:spPr bwMode="auto">
            <a:xfrm>
              <a:off x="681" y="2894"/>
              <a:ext cx="454" cy="220"/>
            </a:xfrm>
            <a:prstGeom prst="rect">
              <a:avLst/>
            </a:prstGeom>
            <a:noFill/>
            <a:ln w="9525">
              <a:noFill/>
              <a:miter lim="800000"/>
              <a:headEnd/>
              <a:tailEnd/>
            </a:ln>
          </p:spPr>
          <p:txBody>
            <a:bodyPr>
              <a:spAutoFit/>
            </a:bodyPr>
            <a:lstStyle/>
            <a:p>
              <a:pPr>
                <a:spcBef>
                  <a:spcPct val="50000"/>
                </a:spcBef>
              </a:pPr>
              <a:r>
                <a:rPr lang="en-GB" b="1">
                  <a:solidFill>
                    <a:srgbClr val="000000"/>
                  </a:solidFill>
                </a:rPr>
                <a:t>Vin</a:t>
              </a:r>
              <a:endParaRPr lang="en-US" b="1">
                <a:solidFill>
                  <a:srgbClr val="000000"/>
                </a:solidFill>
              </a:endParaRPr>
            </a:p>
          </p:txBody>
        </p:sp>
        <p:sp>
          <p:nvSpPr>
            <p:cNvPr id="2063" name="Text Box 9"/>
            <p:cNvSpPr txBox="1">
              <a:spLocks noChangeArrowheads="1"/>
            </p:cNvSpPr>
            <p:nvPr/>
          </p:nvSpPr>
          <p:spPr bwMode="auto">
            <a:xfrm>
              <a:off x="2044" y="2896"/>
              <a:ext cx="635" cy="220"/>
            </a:xfrm>
            <a:prstGeom prst="rect">
              <a:avLst/>
            </a:prstGeom>
            <a:noFill/>
            <a:ln w="9525">
              <a:noFill/>
              <a:miter lim="800000"/>
              <a:headEnd/>
              <a:tailEnd/>
            </a:ln>
          </p:spPr>
          <p:txBody>
            <a:bodyPr>
              <a:spAutoFit/>
            </a:bodyPr>
            <a:lstStyle/>
            <a:p>
              <a:pPr>
                <a:spcBef>
                  <a:spcPct val="50000"/>
                </a:spcBef>
              </a:pPr>
              <a:r>
                <a:rPr lang="en-GB" b="1" dirty="0">
                  <a:solidFill>
                    <a:srgbClr val="000000"/>
                  </a:solidFill>
                </a:rPr>
                <a:t>Vout</a:t>
              </a:r>
              <a:endParaRPr lang="en-US" b="1" dirty="0">
                <a:solidFill>
                  <a:srgbClr val="000000"/>
                </a:solidFill>
              </a:endParaRPr>
            </a:p>
          </p:txBody>
        </p:sp>
        <p:sp>
          <p:nvSpPr>
            <p:cNvPr id="2064" name="Line 27"/>
            <p:cNvSpPr>
              <a:spLocks noChangeShapeType="1"/>
            </p:cNvSpPr>
            <p:nvPr/>
          </p:nvSpPr>
          <p:spPr bwMode="auto">
            <a:xfrm flipV="1">
              <a:off x="3316" y="2821"/>
              <a:ext cx="0" cy="884"/>
            </a:xfrm>
            <a:prstGeom prst="line">
              <a:avLst/>
            </a:prstGeom>
            <a:noFill/>
            <a:ln w="28575">
              <a:solidFill>
                <a:schemeClr val="tx1"/>
              </a:solidFill>
              <a:round/>
              <a:headEnd/>
              <a:tailEnd type="triangle" w="med" len="med"/>
            </a:ln>
          </p:spPr>
          <p:txBody>
            <a:bodyPr/>
            <a:lstStyle/>
            <a:p>
              <a:endParaRPr lang="en-GB"/>
            </a:p>
          </p:txBody>
        </p:sp>
        <p:sp>
          <p:nvSpPr>
            <p:cNvPr id="2065" name="Line 28"/>
            <p:cNvSpPr>
              <a:spLocks noChangeShapeType="1"/>
            </p:cNvSpPr>
            <p:nvPr/>
          </p:nvSpPr>
          <p:spPr bwMode="auto">
            <a:xfrm>
              <a:off x="3292" y="3697"/>
              <a:ext cx="1502" cy="0"/>
            </a:xfrm>
            <a:prstGeom prst="line">
              <a:avLst/>
            </a:prstGeom>
            <a:noFill/>
            <a:ln w="28575">
              <a:solidFill>
                <a:schemeClr val="tx1"/>
              </a:solidFill>
              <a:round/>
              <a:headEnd/>
              <a:tailEnd type="triangle" w="med" len="med"/>
            </a:ln>
          </p:spPr>
          <p:txBody>
            <a:bodyPr/>
            <a:lstStyle/>
            <a:p>
              <a:endParaRPr lang="en-GB"/>
            </a:p>
          </p:txBody>
        </p:sp>
        <p:sp>
          <p:nvSpPr>
            <p:cNvPr id="2066" name="Line 29"/>
            <p:cNvSpPr>
              <a:spLocks noChangeShapeType="1"/>
            </p:cNvSpPr>
            <p:nvPr/>
          </p:nvSpPr>
          <p:spPr bwMode="auto">
            <a:xfrm>
              <a:off x="3120" y="3116"/>
              <a:ext cx="1632" cy="0"/>
            </a:xfrm>
            <a:prstGeom prst="line">
              <a:avLst/>
            </a:prstGeom>
            <a:noFill/>
            <a:ln w="28575">
              <a:solidFill>
                <a:srgbClr val="FFFF00"/>
              </a:solidFill>
              <a:prstDash val="sysDot"/>
              <a:round/>
              <a:headEnd/>
              <a:tailEnd/>
            </a:ln>
          </p:spPr>
          <p:txBody>
            <a:bodyPr/>
            <a:lstStyle/>
            <a:p>
              <a:endParaRPr lang="en-GB"/>
            </a:p>
          </p:txBody>
        </p:sp>
        <p:sp>
          <p:nvSpPr>
            <p:cNvPr id="2067" name="Freeform 30"/>
            <p:cNvSpPr>
              <a:spLocks/>
            </p:cNvSpPr>
            <p:nvPr/>
          </p:nvSpPr>
          <p:spPr bwMode="auto">
            <a:xfrm>
              <a:off x="3316" y="3101"/>
              <a:ext cx="1371" cy="549"/>
            </a:xfrm>
            <a:custGeom>
              <a:avLst/>
              <a:gdLst>
                <a:gd name="T0" fmla="*/ 0 w 953"/>
                <a:gd name="T1" fmla="*/ 42 h 423"/>
                <a:gd name="T2" fmla="*/ 1554 w 953"/>
                <a:gd name="T3" fmla="*/ 42 h 423"/>
                <a:gd name="T4" fmla="*/ 2723 w 953"/>
                <a:gd name="T5" fmla="*/ 301 h 423"/>
                <a:gd name="T6" fmla="*/ 4081 w 953"/>
                <a:gd name="T7" fmla="*/ 1201 h 423"/>
                <a:gd name="T8" fmla="*/ 0 60000 65536"/>
                <a:gd name="T9" fmla="*/ 0 60000 65536"/>
                <a:gd name="T10" fmla="*/ 0 60000 65536"/>
                <a:gd name="T11" fmla="*/ 0 60000 65536"/>
                <a:gd name="T12" fmla="*/ 0 w 953"/>
                <a:gd name="T13" fmla="*/ 0 h 423"/>
                <a:gd name="T14" fmla="*/ 953 w 953"/>
                <a:gd name="T15" fmla="*/ 423 h 423"/>
              </a:gdLst>
              <a:ahLst/>
              <a:cxnLst>
                <a:cxn ang="T8">
                  <a:pos x="T0" y="T1"/>
                </a:cxn>
                <a:cxn ang="T9">
                  <a:pos x="T2" y="T3"/>
                </a:cxn>
                <a:cxn ang="T10">
                  <a:pos x="T4" y="T5"/>
                </a:cxn>
                <a:cxn ang="T11">
                  <a:pos x="T6" y="T7"/>
                </a:cxn>
              </a:cxnLst>
              <a:rect l="T12" t="T13" r="T14" b="T15"/>
              <a:pathLst>
                <a:path w="953" h="423">
                  <a:moveTo>
                    <a:pt x="0" y="15"/>
                  </a:moveTo>
                  <a:cubicBezTo>
                    <a:pt x="128" y="7"/>
                    <a:pt x="257" y="0"/>
                    <a:pt x="363" y="15"/>
                  </a:cubicBezTo>
                  <a:cubicBezTo>
                    <a:pt x="469" y="30"/>
                    <a:pt x="538" y="38"/>
                    <a:pt x="636" y="106"/>
                  </a:cubicBezTo>
                  <a:cubicBezTo>
                    <a:pt x="734" y="174"/>
                    <a:pt x="900" y="370"/>
                    <a:pt x="953" y="423"/>
                  </a:cubicBezTo>
                </a:path>
              </a:pathLst>
            </a:custGeom>
            <a:noFill/>
            <a:ln w="38100">
              <a:solidFill>
                <a:schemeClr val="tx1"/>
              </a:solidFill>
              <a:round/>
              <a:headEnd/>
              <a:tailEnd/>
            </a:ln>
          </p:spPr>
          <p:txBody>
            <a:bodyPr/>
            <a:lstStyle/>
            <a:p>
              <a:endParaRPr lang="en-GB"/>
            </a:p>
          </p:txBody>
        </p:sp>
        <p:sp>
          <p:nvSpPr>
            <p:cNvPr id="2068" name="Line 31"/>
            <p:cNvSpPr>
              <a:spLocks noChangeShapeType="1"/>
            </p:cNvSpPr>
            <p:nvPr/>
          </p:nvSpPr>
          <p:spPr bwMode="auto">
            <a:xfrm flipH="1">
              <a:off x="3107" y="3257"/>
              <a:ext cx="1595" cy="0"/>
            </a:xfrm>
            <a:prstGeom prst="line">
              <a:avLst/>
            </a:prstGeom>
            <a:noFill/>
            <a:ln w="28575">
              <a:solidFill>
                <a:srgbClr val="FFFF00"/>
              </a:solidFill>
              <a:prstDash val="sysDot"/>
              <a:round/>
              <a:headEnd/>
              <a:tailEnd/>
            </a:ln>
          </p:spPr>
          <p:txBody>
            <a:bodyPr/>
            <a:lstStyle/>
            <a:p>
              <a:endParaRPr lang="en-GB"/>
            </a:p>
          </p:txBody>
        </p:sp>
        <p:sp>
          <p:nvSpPr>
            <p:cNvPr id="2069" name="Text Box 32"/>
            <p:cNvSpPr txBox="1">
              <a:spLocks noChangeArrowheads="1"/>
            </p:cNvSpPr>
            <p:nvPr/>
          </p:nvSpPr>
          <p:spPr bwMode="auto">
            <a:xfrm>
              <a:off x="2570" y="2982"/>
              <a:ext cx="733" cy="184"/>
            </a:xfrm>
            <a:prstGeom prst="rect">
              <a:avLst/>
            </a:prstGeom>
            <a:noFill/>
            <a:ln w="28575">
              <a:noFill/>
              <a:miter lim="800000"/>
              <a:headEnd/>
              <a:tailEnd/>
            </a:ln>
          </p:spPr>
          <p:txBody>
            <a:bodyPr wrap="square">
              <a:spAutoFit/>
            </a:bodyPr>
            <a:lstStyle/>
            <a:p>
              <a:pPr>
                <a:spcBef>
                  <a:spcPct val="50000"/>
                </a:spcBef>
              </a:pPr>
              <a:r>
                <a:rPr lang="en-GB" sz="1400" b="1" dirty="0" smtClean="0">
                  <a:latin typeface="Times New Roman" pitchFamily="18" charset="0"/>
                </a:rPr>
                <a:t>0dB </a:t>
              </a:r>
              <a:r>
                <a:rPr lang="en-GB" sz="1400" b="1" dirty="0" smtClean="0">
                  <a:solidFill>
                    <a:srgbClr val="FFFF00"/>
                  </a:solidFill>
                  <a:latin typeface="Times New Roman" pitchFamily="18" charset="0"/>
                </a:rPr>
                <a:t>(100%)</a:t>
              </a:r>
              <a:endParaRPr lang="en-US" sz="1400" b="1" dirty="0">
                <a:solidFill>
                  <a:srgbClr val="FFFF00"/>
                </a:solidFill>
                <a:latin typeface="Times New Roman" pitchFamily="18" charset="0"/>
              </a:endParaRPr>
            </a:p>
          </p:txBody>
        </p:sp>
        <p:sp>
          <p:nvSpPr>
            <p:cNvPr id="2070" name="Text Box 33"/>
            <p:cNvSpPr txBox="1">
              <a:spLocks noChangeArrowheads="1"/>
            </p:cNvSpPr>
            <p:nvPr/>
          </p:nvSpPr>
          <p:spPr bwMode="auto">
            <a:xfrm>
              <a:off x="2570" y="3169"/>
              <a:ext cx="721" cy="184"/>
            </a:xfrm>
            <a:prstGeom prst="rect">
              <a:avLst/>
            </a:prstGeom>
            <a:noFill/>
            <a:ln w="28575">
              <a:noFill/>
              <a:miter lim="800000"/>
              <a:headEnd/>
              <a:tailEnd/>
            </a:ln>
          </p:spPr>
          <p:txBody>
            <a:bodyPr wrap="square">
              <a:spAutoFit/>
            </a:bodyPr>
            <a:lstStyle/>
            <a:p>
              <a:pPr>
                <a:spcBef>
                  <a:spcPct val="50000"/>
                </a:spcBef>
              </a:pPr>
              <a:r>
                <a:rPr lang="en-GB" sz="1400" b="1" dirty="0">
                  <a:latin typeface="Times New Roman" pitchFamily="18" charset="0"/>
                </a:rPr>
                <a:t>-3 </a:t>
              </a:r>
              <a:r>
                <a:rPr lang="en-GB" sz="1400" b="1" dirty="0" smtClean="0">
                  <a:latin typeface="Times New Roman" pitchFamily="18" charset="0"/>
                </a:rPr>
                <a:t>dB </a:t>
              </a:r>
              <a:r>
                <a:rPr lang="en-GB" sz="1400" b="1" dirty="0" smtClean="0">
                  <a:solidFill>
                    <a:srgbClr val="FFFF00"/>
                  </a:solidFill>
                  <a:latin typeface="Times New Roman" pitchFamily="18" charset="0"/>
                </a:rPr>
                <a:t>(70.7%)</a:t>
              </a:r>
              <a:endParaRPr lang="en-US" sz="1400" b="1" dirty="0">
                <a:solidFill>
                  <a:srgbClr val="FFFF00"/>
                </a:solidFill>
                <a:latin typeface="Times New Roman" pitchFamily="18" charset="0"/>
              </a:endParaRPr>
            </a:p>
          </p:txBody>
        </p:sp>
        <p:sp>
          <p:nvSpPr>
            <p:cNvPr id="2071" name="Line 34"/>
            <p:cNvSpPr>
              <a:spLocks noChangeShapeType="1"/>
            </p:cNvSpPr>
            <p:nvPr/>
          </p:nvSpPr>
          <p:spPr bwMode="auto">
            <a:xfrm flipV="1">
              <a:off x="4264" y="2826"/>
              <a:ext cx="0" cy="862"/>
            </a:xfrm>
            <a:prstGeom prst="line">
              <a:avLst/>
            </a:prstGeom>
            <a:noFill/>
            <a:ln w="28575">
              <a:solidFill>
                <a:srgbClr val="FFFF00"/>
              </a:solidFill>
              <a:prstDash val="dash"/>
              <a:round/>
              <a:headEnd/>
              <a:tailEnd/>
            </a:ln>
          </p:spPr>
          <p:txBody>
            <a:bodyPr/>
            <a:lstStyle/>
            <a:p>
              <a:endParaRPr lang="en-GB"/>
            </a:p>
          </p:txBody>
        </p:sp>
        <p:sp>
          <p:nvSpPr>
            <p:cNvPr id="2072" name="Text Box 35"/>
            <p:cNvSpPr txBox="1">
              <a:spLocks noChangeArrowheads="1"/>
            </p:cNvSpPr>
            <p:nvPr/>
          </p:nvSpPr>
          <p:spPr bwMode="auto">
            <a:xfrm>
              <a:off x="4132" y="3704"/>
              <a:ext cx="627" cy="184"/>
            </a:xfrm>
            <a:prstGeom prst="rect">
              <a:avLst/>
            </a:prstGeom>
            <a:noFill/>
            <a:ln w="28575">
              <a:noFill/>
              <a:miter lim="800000"/>
              <a:headEnd/>
              <a:tailEnd/>
            </a:ln>
          </p:spPr>
          <p:txBody>
            <a:bodyPr>
              <a:spAutoFit/>
            </a:bodyPr>
            <a:lstStyle/>
            <a:p>
              <a:pPr>
                <a:spcBef>
                  <a:spcPct val="50000"/>
                </a:spcBef>
              </a:pPr>
              <a:r>
                <a:rPr lang="en-GB" sz="1400" b="1" dirty="0"/>
                <a:t>f</a:t>
              </a:r>
              <a:r>
                <a:rPr lang="en-GB" sz="1400" b="1" baseline="-25000" dirty="0"/>
                <a:t>c</a:t>
              </a:r>
              <a:endParaRPr lang="en-US" sz="1400" b="1" dirty="0"/>
            </a:p>
          </p:txBody>
        </p:sp>
      </p:grpSp>
      <p:graphicFrame>
        <p:nvGraphicFramePr>
          <p:cNvPr id="2050" name="Object 36"/>
          <p:cNvGraphicFramePr>
            <a:graphicFrameLocks noGrp="1" noChangeAspect="1"/>
          </p:cNvGraphicFramePr>
          <p:nvPr>
            <p:ph sz="quarter" idx="3"/>
          </p:nvPr>
        </p:nvGraphicFramePr>
        <p:xfrm>
          <a:off x="6701642" y="4305164"/>
          <a:ext cx="126622" cy="219602"/>
        </p:xfrm>
        <a:graphic>
          <a:graphicData uri="http://schemas.openxmlformats.org/presentationml/2006/ole">
            <mc:AlternateContent xmlns:mc="http://schemas.openxmlformats.org/markup-compatibility/2006">
              <mc:Choice xmlns:v="urn:schemas-microsoft-com:vml" Requires="v">
                <p:oleObj spid="_x0000_s2062" name="Equation" r:id="rId5" imgW="152280" imgH="317160" progId="Equation.3">
                  <p:embed/>
                </p:oleObj>
              </mc:Choice>
              <mc:Fallback>
                <p:oleObj name="Equation" r:id="rId5" imgW="152280" imgH="317160" progId="Equation.3">
                  <p:embed/>
                  <p:pic>
                    <p:nvPicPr>
                      <p:cNvPr id="0" name="Object 3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01642" y="4305164"/>
                        <a:ext cx="126622" cy="21960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8474" name="Text Box 42"/>
          <p:cNvSpPr txBox="1">
            <a:spLocks noChangeArrowheads="1"/>
          </p:cNvSpPr>
          <p:nvPr/>
        </p:nvSpPr>
        <p:spPr bwMode="auto">
          <a:xfrm>
            <a:off x="7017372" y="4182881"/>
            <a:ext cx="3548571" cy="412473"/>
          </a:xfrm>
          <a:prstGeom prst="rect">
            <a:avLst/>
          </a:prstGeom>
          <a:noFill/>
          <a:ln w="9525">
            <a:noFill/>
            <a:miter lim="800000"/>
            <a:headEnd/>
            <a:tailEnd/>
          </a:ln>
          <a:effectLst/>
        </p:spPr>
        <p:txBody>
          <a:bodyPr lIns="103684" tIns="51842" rIns="103684" bIns="51842">
            <a:spAutoFit/>
          </a:bodyPr>
          <a:lstStyle/>
          <a:p>
            <a:pPr>
              <a:defRPr/>
            </a:pPr>
            <a:r>
              <a:rPr lang="en-GB" sz="2000" b="1" dirty="0">
                <a:solidFill>
                  <a:srgbClr val="FFFF00"/>
                </a:solidFill>
                <a:effectLst>
                  <a:outerShdw blurRad="38100" dist="38100" dir="2700000" algn="tl">
                    <a:srgbClr val="000000">
                      <a:alpha val="43137"/>
                    </a:srgbClr>
                  </a:outerShdw>
                </a:effectLst>
              </a:rPr>
              <a:t>LPF Frequency response</a:t>
            </a:r>
            <a:endParaRPr lang="en-US" sz="2000" b="1" dirty="0">
              <a:solidFill>
                <a:srgbClr val="FFFF00"/>
              </a:solidFill>
              <a:effectLst>
                <a:outerShdw blurRad="38100" dist="38100" dir="2700000" algn="tl">
                  <a:srgbClr val="000000">
                    <a:alpha val="43137"/>
                  </a:srgbClr>
                </a:outerShdw>
              </a:effectLst>
            </a:endParaRPr>
          </a:p>
        </p:txBody>
      </p:sp>
      <p:sp>
        <p:nvSpPr>
          <p:cNvPr id="2057" name="Text Box 46"/>
          <p:cNvSpPr txBox="1">
            <a:spLocks noChangeArrowheads="1"/>
          </p:cNvSpPr>
          <p:nvPr/>
        </p:nvSpPr>
        <p:spPr bwMode="auto">
          <a:xfrm>
            <a:off x="6306140" y="4343081"/>
            <a:ext cx="936385" cy="381695"/>
          </a:xfrm>
          <a:prstGeom prst="rect">
            <a:avLst/>
          </a:prstGeom>
          <a:noFill/>
          <a:ln w="9525">
            <a:noFill/>
            <a:miter lim="800000"/>
            <a:headEnd/>
            <a:tailEnd/>
          </a:ln>
        </p:spPr>
        <p:txBody>
          <a:bodyPr lIns="103684" tIns="51842" rIns="103684" bIns="51842">
            <a:spAutoFit/>
          </a:bodyPr>
          <a:lstStyle/>
          <a:p>
            <a:pPr>
              <a:spcBef>
                <a:spcPct val="50000"/>
              </a:spcBef>
            </a:pPr>
            <a:r>
              <a:rPr lang="en-GB" dirty="0">
                <a:latin typeface="Times New Roman" pitchFamily="18" charset="0"/>
              </a:rPr>
              <a:t>Vout</a:t>
            </a:r>
            <a:endParaRPr lang="en-US" dirty="0">
              <a:latin typeface="Times New Roman" pitchFamily="18" charset="0"/>
            </a:endParaRPr>
          </a:p>
        </p:txBody>
      </p:sp>
      <p:sp>
        <p:nvSpPr>
          <p:cNvPr id="25" name="Footer Placeholder 24"/>
          <p:cNvSpPr>
            <a:spLocks noGrp="1"/>
          </p:cNvSpPr>
          <p:nvPr>
            <p:ph type="ftr" sz="quarter" idx="11"/>
          </p:nvPr>
        </p:nvSpPr>
        <p:spPr/>
        <p:txBody>
          <a:bodyPr/>
          <a:lstStyle/>
          <a:p>
            <a:pPr>
              <a:defRPr/>
            </a:pPr>
            <a:r>
              <a:rPr lang="en-US" smtClean="0"/>
              <a:t>Passive &amp; Active Filters 2016-17</a:t>
            </a:r>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18F8A310-354F-4F55-8625-B018A0B4333A}" type="slidenum">
              <a:rPr lang="en-US"/>
              <a:pPr>
                <a:defRPr/>
              </a:pPr>
              <a:t>6</a:t>
            </a:fld>
            <a:endParaRPr lang="en-US"/>
          </a:p>
        </p:txBody>
      </p:sp>
      <p:sp>
        <p:nvSpPr>
          <p:cNvPr id="27650" name="Rectangle 2"/>
          <p:cNvSpPr>
            <a:spLocks noGrp="1" noChangeArrowheads="1"/>
          </p:cNvSpPr>
          <p:nvPr>
            <p:ph type="title"/>
          </p:nvPr>
        </p:nvSpPr>
        <p:spPr>
          <a:solidFill>
            <a:srgbClr val="000000"/>
          </a:solidFill>
        </p:spPr>
        <p:txBody>
          <a:bodyPr/>
          <a:lstStyle/>
          <a:p>
            <a:pPr eaLnBrk="1" hangingPunct="1">
              <a:defRPr/>
            </a:pPr>
            <a:r>
              <a:rPr lang="en-GB" sz="2700" b="1" dirty="0" smtClean="0">
                <a:solidFill>
                  <a:srgbClr val="FFFF00"/>
                </a:solidFill>
              </a:rPr>
              <a:t>MEANING OF THE FREQUENCY RESPONSE CURVE</a:t>
            </a:r>
            <a:endParaRPr lang="en-US" sz="2700" b="1" dirty="0" smtClean="0">
              <a:solidFill>
                <a:srgbClr val="FFFF00"/>
              </a:solidFill>
            </a:endParaRPr>
          </a:p>
        </p:txBody>
      </p:sp>
      <p:sp>
        <p:nvSpPr>
          <p:cNvPr id="27651" name="Rectangle 3"/>
          <p:cNvSpPr>
            <a:spLocks noGrp="1" noChangeArrowheads="1"/>
          </p:cNvSpPr>
          <p:nvPr>
            <p:ph type="body" idx="1"/>
          </p:nvPr>
        </p:nvSpPr>
        <p:spPr>
          <a:xfrm>
            <a:off x="876300" y="1286019"/>
            <a:ext cx="10035165" cy="5208852"/>
          </a:xfrm>
        </p:spPr>
        <p:txBody>
          <a:bodyPr/>
          <a:lstStyle/>
          <a:p>
            <a:pPr marL="388814" indent="-388814" eaLnBrk="1" hangingPunct="1">
              <a:defRPr/>
            </a:pPr>
            <a:r>
              <a:rPr lang="en-GB" sz="2300" b="1" dirty="0" smtClean="0"/>
              <a:t>The frequency response curve defines the way in which the filter modifies the amplitude of the signal frequency components applied to the circuit.</a:t>
            </a:r>
          </a:p>
          <a:p>
            <a:pPr marL="388814" indent="-388814" eaLnBrk="1" hangingPunct="1">
              <a:defRPr/>
            </a:pPr>
            <a:r>
              <a:rPr lang="en-GB" sz="2300" b="1" dirty="0" smtClean="0"/>
              <a:t>The diagram shows that the output voltage of the circuit decreases (</a:t>
            </a:r>
            <a:r>
              <a:rPr lang="en-GB" sz="2300" b="1" dirty="0" smtClean="0">
                <a:solidFill>
                  <a:srgbClr val="FFFF00"/>
                </a:solidFill>
              </a:rPr>
              <a:t>attenuates</a:t>
            </a:r>
            <a:r>
              <a:rPr lang="en-GB" sz="2300" b="1" dirty="0" smtClean="0"/>
              <a:t>) progressively as the input frequency approaches close to f</a:t>
            </a:r>
            <a:r>
              <a:rPr lang="en-GB" sz="2300" b="1" baseline="-25000" dirty="0" smtClean="0"/>
              <a:t>c</a:t>
            </a:r>
            <a:r>
              <a:rPr lang="en-GB" sz="2300" b="1" dirty="0" smtClean="0"/>
              <a:t> and continues to decrease but at a constant </a:t>
            </a:r>
            <a:r>
              <a:rPr lang="en-GB" sz="2300" b="1" dirty="0" smtClean="0">
                <a:solidFill>
                  <a:srgbClr val="FFFF00"/>
                </a:solidFill>
              </a:rPr>
              <a:t>roll- off </a:t>
            </a:r>
            <a:r>
              <a:rPr lang="en-GB" sz="2300" b="1" dirty="0" smtClean="0"/>
              <a:t>of </a:t>
            </a:r>
            <a:r>
              <a:rPr lang="en-GB" sz="2300" b="1" dirty="0" smtClean="0">
                <a:solidFill>
                  <a:srgbClr val="FFFF00"/>
                </a:solidFill>
              </a:rPr>
              <a:t>-20dB per decade even though the amplitude of the input ( Vin ) remains constant.</a:t>
            </a:r>
          </a:p>
          <a:p>
            <a:pPr marL="388814" indent="-388814" eaLnBrk="1" hangingPunct="1">
              <a:defRPr/>
            </a:pPr>
            <a:r>
              <a:rPr lang="en-GB" sz="2300" b="1" dirty="0" smtClean="0"/>
              <a:t>The </a:t>
            </a:r>
            <a:r>
              <a:rPr lang="en-GB" sz="2300" b="1" dirty="0" smtClean="0">
                <a:solidFill>
                  <a:srgbClr val="FFFF00"/>
                </a:solidFill>
              </a:rPr>
              <a:t>cut-off frequency (f</a:t>
            </a:r>
            <a:r>
              <a:rPr lang="en-GB" sz="2300" b="1" baseline="-25000" dirty="0" smtClean="0">
                <a:solidFill>
                  <a:srgbClr val="FFFF00"/>
                </a:solidFill>
              </a:rPr>
              <a:t>c</a:t>
            </a:r>
            <a:r>
              <a:rPr lang="en-GB" sz="2300" b="1" dirty="0" smtClean="0">
                <a:solidFill>
                  <a:srgbClr val="FFFF00"/>
                </a:solidFill>
              </a:rPr>
              <a:t> ) </a:t>
            </a:r>
            <a:r>
              <a:rPr lang="en-GB" sz="2300" b="1" dirty="0" smtClean="0"/>
              <a:t>is defined as the</a:t>
            </a:r>
            <a:r>
              <a:rPr lang="en-GB" sz="2300" b="1" dirty="0" smtClean="0">
                <a:solidFill>
                  <a:srgbClr val="FF3300"/>
                </a:solidFill>
              </a:rPr>
              <a:t> </a:t>
            </a:r>
            <a:r>
              <a:rPr lang="en-GB" sz="2300" b="1" dirty="0" smtClean="0">
                <a:solidFill>
                  <a:srgbClr val="FFFF00"/>
                </a:solidFill>
              </a:rPr>
              <a:t>frequency at which the output voltage reduces by 3dB compared with its maximum output </a:t>
            </a:r>
            <a:r>
              <a:rPr lang="en-GB" sz="2300" b="1" dirty="0" smtClean="0"/>
              <a:t>i.e. its – 3dB point. The -3dB point equates to 70.7% of maximum.</a:t>
            </a:r>
            <a:endParaRPr lang="en-US" sz="2300" b="1" baseline="-25000" dirty="0" smtClean="0"/>
          </a:p>
        </p:txBody>
      </p:sp>
      <p:sp>
        <p:nvSpPr>
          <p:cNvPr id="6" name="Footer Placeholder 5"/>
          <p:cNvSpPr>
            <a:spLocks noGrp="1"/>
          </p:cNvSpPr>
          <p:nvPr>
            <p:ph type="ftr" sz="quarter" idx="11"/>
          </p:nvPr>
        </p:nvSpPr>
        <p:spPr/>
        <p:txBody>
          <a:bodyPr/>
          <a:lstStyle/>
          <a:p>
            <a:pPr>
              <a:defRPr/>
            </a:pPr>
            <a:r>
              <a:rPr lang="en-US" smtClean="0"/>
              <a:t>Passive &amp; Active Filters 2016-17</a:t>
            </a:r>
            <a:endParaRPr lang="en-US"/>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Slide Number Placeholder 5"/>
          <p:cNvSpPr>
            <a:spLocks noGrp="1"/>
          </p:cNvSpPr>
          <p:nvPr>
            <p:ph type="sldNum" sz="quarter" idx="12"/>
          </p:nvPr>
        </p:nvSpPr>
        <p:spPr/>
        <p:txBody>
          <a:bodyPr/>
          <a:lstStyle/>
          <a:p>
            <a:pPr>
              <a:defRPr/>
            </a:pPr>
            <a:fld id="{3D1774DB-2810-4965-A857-8AFB98044481}" type="slidenum">
              <a:rPr lang="en-US"/>
              <a:pPr>
                <a:defRPr/>
              </a:pPr>
              <a:t>7</a:t>
            </a:fld>
            <a:endParaRPr lang="en-US"/>
          </a:p>
        </p:txBody>
      </p:sp>
      <p:sp>
        <p:nvSpPr>
          <p:cNvPr id="29699" name="Rectangle 3"/>
          <p:cNvSpPr>
            <a:spLocks noGrp="1" noChangeArrowheads="1"/>
          </p:cNvSpPr>
          <p:nvPr>
            <p:ph type="body" idx="1"/>
          </p:nvPr>
        </p:nvSpPr>
        <p:spPr>
          <a:xfrm>
            <a:off x="1066800" y="445526"/>
            <a:ext cx="9844665" cy="6049346"/>
          </a:xfrm>
        </p:spPr>
        <p:txBody>
          <a:bodyPr/>
          <a:lstStyle/>
          <a:p>
            <a:pPr marL="388814" indent="-388814" eaLnBrk="1" hangingPunct="1">
              <a:defRPr/>
            </a:pPr>
            <a:r>
              <a:rPr lang="en-GB" b="1" dirty="0" smtClean="0"/>
              <a:t>The low pass filter will filter out high frequencies from a signal. The point at which it starts is difficult to define, however, the -3dB point serves as an indicator.</a:t>
            </a:r>
          </a:p>
          <a:p>
            <a:pPr marL="388814" indent="-388814" eaLnBrk="1" hangingPunct="1">
              <a:defRPr/>
            </a:pPr>
            <a:r>
              <a:rPr lang="en-GB" b="1" dirty="0" smtClean="0"/>
              <a:t>By the time a given input reaches a frequency of f</a:t>
            </a:r>
            <a:r>
              <a:rPr lang="en-GB" b="1" baseline="-25000" dirty="0" smtClean="0"/>
              <a:t>c</a:t>
            </a:r>
            <a:r>
              <a:rPr lang="en-GB" b="1" dirty="0" smtClean="0"/>
              <a:t> the signal will be attenuated by approximately 30% i.e. it is only approximately 70% of its original size.</a:t>
            </a:r>
          </a:p>
          <a:p>
            <a:pPr marL="388814" indent="-388814" eaLnBrk="1" hangingPunct="1">
              <a:defRPr/>
            </a:pPr>
            <a:r>
              <a:rPr lang="en-GB" b="1" dirty="0" smtClean="0"/>
              <a:t>This circuit may be used to filter high frequency noise from a low frequency signal, for example.</a:t>
            </a:r>
            <a:endParaRPr lang="en-US" b="1" baseline="-25000" dirty="0" smtClean="0"/>
          </a:p>
        </p:txBody>
      </p:sp>
      <p:sp>
        <p:nvSpPr>
          <p:cNvPr id="19460" name="Line 5"/>
          <p:cNvSpPr>
            <a:spLocks noChangeShapeType="1"/>
          </p:cNvSpPr>
          <p:nvPr/>
        </p:nvSpPr>
        <p:spPr bwMode="auto">
          <a:xfrm flipV="1">
            <a:off x="3638550" y="5482170"/>
            <a:ext cx="1188758" cy="23280"/>
          </a:xfrm>
          <a:prstGeom prst="line">
            <a:avLst/>
          </a:prstGeom>
          <a:noFill/>
          <a:ln w="57150">
            <a:solidFill>
              <a:schemeClr val="tx1"/>
            </a:solidFill>
            <a:round/>
            <a:headEnd/>
            <a:tailEnd type="triangle" w="med" len="med"/>
          </a:ln>
        </p:spPr>
        <p:txBody>
          <a:bodyPr lIns="103684" tIns="51842" rIns="103684" bIns="51842"/>
          <a:lstStyle/>
          <a:p>
            <a:endParaRPr lang="en-GB"/>
          </a:p>
        </p:txBody>
      </p:sp>
      <p:sp>
        <p:nvSpPr>
          <p:cNvPr id="19461" name="Rectangle 6"/>
          <p:cNvSpPr>
            <a:spLocks noChangeArrowheads="1"/>
          </p:cNvSpPr>
          <p:nvPr/>
        </p:nvSpPr>
        <p:spPr bwMode="auto">
          <a:xfrm>
            <a:off x="4877332" y="5025586"/>
            <a:ext cx="2024405" cy="965304"/>
          </a:xfrm>
          <a:prstGeom prst="rect">
            <a:avLst/>
          </a:prstGeom>
          <a:solidFill>
            <a:schemeClr val="accent1"/>
          </a:solidFill>
          <a:ln w="9525">
            <a:solidFill>
              <a:schemeClr val="tx1"/>
            </a:solidFill>
            <a:miter lim="800000"/>
            <a:headEnd/>
            <a:tailEnd/>
          </a:ln>
        </p:spPr>
        <p:txBody>
          <a:bodyPr wrap="none" lIns="103684" tIns="51842" rIns="103684" bIns="51842" anchor="ctr"/>
          <a:lstStyle/>
          <a:p>
            <a:endParaRPr lang="en-US"/>
          </a:p>
        </p:txBody>
      </p:sp>
      <p:sp>
        <p:nvSpPr>
          <p:cNvPr id="19462" name="Line 7"/>
          <p:cNvSpPr>
            <a:spLocks noChangeShapeType="1"/>
          </p:cNvSpPr>
          <p:nvPr/>
        </p:nvSpPr>
        <p:spPr bwMode="auto">
          <a:xfrm>
            <a:off x="6965831" y="5509028"/>
            <a:ext cx="1231839" cy="0"/>
          </a:xfrm>
          <a:prstGeom prst="line">
            <a:avLst/>
          </a:prstGeom>
          <a:noFill/>
          <a:ln w="57150">
            <a:solidFill>
              <a:schemeClr val="tx1"/>
            </a:solidFill>
            <a:round/>
            <a:headEnd/>
            <a:tailEnd type="triangle" w="med" len="med"/>
          </a:ln>
        </p:spPr>
        <p:txBody>
          <a:bodyPr lIns="103684" tIns="51842" rIns="103684" bIns="51842"/>
          <a:lstStyle/>
          <a:p>
            <a:endParaRPr lang="en-GB"/>
          </a:p>
        </p:txBody>
      </p:sp>
      <p:sp>
        <p:nvSpPr>
          <p:cNvPr id="29704" name="Text Box 8"/>
          <p:cNvSpPr txBox="1">
            <a:spLocks noChangeArrowheads="1"/>
          </p:cNvSpPr>
          <p:nvPr/>
        </p:nvSpPr>
        <p:spPr bwMode="auto">
          <a:xfrm>
            <a:off x="5022713" y="5240452"/>
            <a:ext cx="1685180" cy="520195"/>
          </a:xfrm>
          <a:prstGeom prst="rect">
            <a:avLst/>
          </a:prstGeom>
          <a:noFill/>
          <a:ln w="9525">
            <a:noFill/>
            <a:miter lim="800000"/>
            <a:headEnd/>
            <a:tailEnd/>
          </a:ln>
          <a:effectLst/>
        </p:spPr>
        <p:txBody>
          <a:bodyPr lIns="103684" tIns="51842" rIns="103684" bIns="51842">
            <a:spAutoFit/>
          </a:bodyPr>
          <a:lstStyle/>
          <a:p>
            <a:pPr>
              <a:spcBef>
                <a:spcPct val="50000"/>
              </a:spcBef>
              <a:defRPr/>
            </a:pPr>
            <a:r>
              <a:rPr lang="en-GB" sz="2700" dirty="0"/>
              <a:t>   </a:t>
            </a:r>
            <a:r>
              <a:rPr lang="en-GB" sz="2700" b="1" dirty="0">
                <a:effectLst>
                  <a:outerShdw blurRad="38100" dist="38100" dir="2700000" algn="tl">
                    <a:srgbClr val="000000"/>
                  </a:outerShdw>
                </a:effectLst>
              </a:rPr>
              <a:t>LPF</a:t>
            </a:r>
            <a:endParaRPr lang="en-US" sz="2700" b="1" dirty="0">
              <a:effectLst>
                <a:outerShdw blurRad="38100" dist="38100" dir="2700000" algn="tl">
                  <a:srgbClr val="000000"/>
                </a:outerShdw>
              </a:effectLst>
            </a:endParaRPr>
          </a:p>
        </p:txBody>
      </p:sp>
      <p:sp>
        <p:nvSpPr>
          <p:cNvPr id="29705" name="Text Box 9"/>
          <p:cNvSpPr txBox="1">
            <a:spLocks noChangeArrowheads="1"/>
          </p:cNvSpPr>
          <p:nvPr/>
        </p:nvSpPr>
        <p:spPr bwMode="auto">
          <a:xfrm>
            <a:off x="1090499" y="5039806"/>
            <a:ext cx="2673153" cy="935693"/>
          </a:xfrm>
          <a:prstGeom prst="rect">
            <a:avLst/>
          </a:prstGeom>
          <a:noFill/>
          <a:ln w="9525">
            <a:noFill/>
            <a:miter lim="800000"/>
            <a:headEnd/>
            <a:tailEnd/>
          </a:ln>
          <a:effectLst/>
        </p:spPr>
        <p:txBody>
          <a:bodyPr lIns="103684" tIns="51842" rIns="103684" bIns="51842">
            <a:spAutoFit/>
          </a:bodyPr>
          <a:lstStyle/>
          <a:p>
            <a:pPr>
              <a:spcBef>
                <a:spcPct val="50000"/>
              </a:spcBef>
              <a:defRPr/>
            </a:pPr>
            <a:r>
              <a:rPr lang="en-GB" b="1" dirty="0">
                <a:solidFill>
                  <a:srgbClr val="FFFF00"/>
                </a:solidFill>
                <a:effectLst>
                  <a:outerShdw blurRad="38100" dist="38100" dir="2700000" algn="tl">
                    <a:srgbClr val="000000"/>
                  </a:outerShdw>
                </a:effectLst>
              </a:rPr>
              <a:t>Low frequency signal plus high frequency noise.</a:t>
            </a:r>
            <a:endParaRPr lang="en-US" b="1" dirty="0">
              <a:solidFill>
                <a:srgbClr val="FFFF00"/>
              </a:solidFill>
              <a:effectLst>
                <a:outerShdw blurRad="38100" dist="38100" dir="2700000" algn="tl">
                  <a:srgbClr val="000000"/>
                </a:outerShdw>
              </a:effectLst>
            </a:endParaRPr>
          </a:p>
        </p:txBody>
      </p:sp>
      <p:sp>
        <p:nvSpPr>
          <p:cNvPr id="29706" name="Text Box 10"/>
          <p:cNvSpPr txBox="1">
            <a:spLocks noChangeArrowheads="1"/>
          </p:cNvSpPr>
          <p:nvPr/>
        </p:nvSpPr>
        <p:spPr bwMode="auto">
          <a:xfrm>
            <a:off x="8294590" y="4812305"/>
            <a:ext cx="3029573" cy="935693"/>
          </a:xfrm>
          <a:prstGeom prst="rect">
            <a:avLst/>
          </a:prstGeom>
          <a:noFill/>
          <a:ln w="9525">
            <a:noFill/>
            <a:miter lim="800000"/>
            <a:headEnd/>
            <a:tailEnd/>
          </a:ln>
          <a:effectLst/>
        </p:spPr>
        <p:txBody>
          <a:bodyPr lIns="103684" tIns="51842" rIns="103684" bIns="51842">
            <a:spAutoFit/>
          </a:bodyPr>
          <a:lstStyle/>
          <a:p>
            <a:pPr>
              <a:spcBef>
                <a:spcPct val="50000"/>
              </a:spcBef>
              <a:defRPr/>
            </a:pPr>
            <a:r>
              <a:rPr lang="en-GB" b="1" dirty="0">
                <a:solidFill>
                  <a:srgbClr val="FFFF00"/>
                </a:solidFill>
                <a:effectLst>
                  <a:outerShdw blurRad="38100" dist="38100" dir="2700000" algn="tl">
                    <a:srgbClr val="000000"/>
                  </a:outerShdw>
                </a:effectLst>
              </a:rPr>
              <a:t>Low frequency signal plus attenuated high frequency noise.</a:t>
            </a:r>
            <a:endParaRPr lang="en-US" b="1" dirty="0">
              <a:solidFill>
                <a:srgbClr val="FFFF00"/>
              </a:solidFill>
              <a:effectLst>
                <a:outerShdw blurRad="38100" dist="38100" dir="2700000" algn="tl">
                  <a:srgbClr val="000000"/>
                </a:outerShdw>
              </a:effectLst>
            </a:endParaRPr>
          </a:p>
        </p:txBody>
      </p:sp>
      <p:sp>
        <p:nvSpPr>
          <p:cNvPr id="11" name="Footer Placeholder 10"/>
          <p:cNvSpPr>
            <a:spLocks noGrp="1"/>
          </p:cNvSpPr>
          <p:nvPr>
            <p:ph type="ftr" sz="quarter" idx="11"/>
          </p:nvPr>
        </p:nvSpPr>
        <p:spPr/>
        <p:txBody>
          <a:bodyPr/>
          <a:lstStyle/>
          <a:p>
            <a:pPr>
              <a:defRPr/>
            </a:pPr>
            <a:r>
              <a:rPr lang="en-US" smtClean="0"/>
              <a:t>Passive &amp; Active Filters 2016-17</a:t>
            </a:r>
            <a:endParaRPr 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D353C421-DCD3-4E51-8DA8-F1AA18A128C8}" type="slidenum">
              <a:rPr lang="en-US"/>
              <a:pPr>
                <a:defRPr/>
              </a:pPr>
              <a:t>8</a:t>
            </a:fld>
            <a:endParaRPr lang="en-US"/>
          </a:p>
        </p:txBody>
      </p:sp>
      <p:sp>
        <p:nvSpPr>
          <p:cNvPr id="31748" name="Text Box 4"/>
          <p:cNvSpPr txBox="1">
            <a:spLocks noChangeArrowheads="1"/>
          </p:cNvSpPr>
          <p:nvPr/>
        </p:nvSpPr>
        <p:spPr bwMode="auto">
          <a:xfrm>
            <a:off x="933450" y="4807568"/>
            <a:ext cx="9326142" cy="1628191"/>
          </a:xfrm>
          <a:prstGeom prst="rect">
            <a:avLst/>
          </a:prstGeom>
          <a:noFill/>
          <a:ln w="9525">
            <a:noFill/>
            <a:miter lim="800000"/>
            <a:headEnd/>
            <a:tailEnd/>
          </a:ln>
          <a:effectLst/>
        </p:spPr>
        <p:txBody>
          <a:bodyPr wrap="square" lIns="103684" tIns="51842" rIns="103684" bIns="51842">
            <a:spAutoFit/>
          </a:bodyPr>
          <a:lstStyle/>
          <a:p>
            <a:pPr>
              <a:spcBef>
                <a:spcPct val="50000"/>
              </a:spcBef>
              <a:defRPr/>
            </a:pPr>
            <a:r>
              <a:rPr lang="en-GB" b="1">
                <a:effectLst>
                  <a:outerShdw blurRad="38100" dist="38100" dir="2700000" algn="tl">
                    <a:srgbClr val="000000"/>
                  </a:outerShdw>
                </a:effectLst>
              </a:rPr>
              <a:t>The </a:t>
            </a:r>
            <a:r>
              <a:rPr lang="en-GB" b="1" smtClean="0">
                <a:effectLst>
                  <a:outerShdw blurRad="38100" dist="38100" dir="2700000" algn="tl">
                    <a:srgbClr val="000000"/>
                  </a:outerShdw>
                </a:effectLst>
              </a:rPr>
              <a:t>blue </a:t>
            </a:r>
            <a:r>
              <a:rPr lang="en-GB" b="1" dirty="0">
                <a:effectLst>
                  <a:outerShdw blurRad="38100" dist="38100" dir="2700000" algn="tl">
                    <a:srgbClr val="000000"/>
                  </a:outerShdw>
                </a:effectLst>
              </a:rPr>
              <a:t>trace = Vin</a:t>
            </a:r>
          </a:p>
          <a:p>
            <a:pPr>
              <a:spcBef>
                <a:spcPct val="50000"/>
              </a:spcBef>
              <a:defRPr/>
            </a:pPr>
            <a:r>
              <a:rPr lang="en-GB" b="1" dirty="0">
                <a:effectLst>
                  <a:outerShdw blurRad="38100" dist="38100" dir="2700000" algn="tl">
                    <a:srgbClr val="000000"/>
                  </a:outerShdw>
                </a:effectLst>
              </a:rPr>
              <a:t>       red trace = Vout</a:t>
            </a:r>
          </a:p>
          <a:p>
            <a:pPr>
              <a:spcBef>
                <a:spcPct val="50000"/>
              </a:spcBef>
              <a:defRPr/>
            </a:pPr>
            <a:r>
              <a:rPr lang="en-GB" b="1" dirty="0">
                <a:effectLst>
                  <a:outerShdw blurRad="38100" dist="38100" dir="2700000" algn="tl">
                    <a:srgbClr val="000000"/>
                  </a:outerShdw>
                </a:effectLst>
              </a:rPr>
              <a:t>Notice reduction in high frequency component of Vout. </a:t>
            </a:r>
          </a:p>
          <a:p>
            <a:pPr>
              <a:spcBef>
                <a:spcPct val="50000"/>
              </a:spcBef>
              <a:defRPr/>
            </a:pPr>
            <a:r>
              <a:rPr lang="en-GB" b="1" dirty="0">
                <a:effectLst>
                  <a:outerShdw blurRad="38100" dist="38100" dir="2700000" algn="tl">
                    <a:srgbClr val="000000"/>
                  </a:outerShdw>
                </a:effectLst>
              </a:rPr>
              <a:t>Low frequency component of Vout remains unchanged</a:t>
            </a:r>
            <a:r>
              <a:rPr lang="en-GB" b="1" dirty="0" smtClean="0">
                <a:solidFill>
                  <a:srgbClr val="FF0066"/>
                </a:solidFill>
                <a:effectLst>
                  <a:outerShdw blurRad="38100" dist="38100" dir="2700000" algn="tl">
                    <a:srgbClr val="000000"/>
                  </a:outerShdw>
                </a:effectLst>
              </a:rPr>
              <a:t>.  </a:t>
            </a:r>
            <a:r>
              <a:rPr lang="en-GB" b="1" dirty="0" smtClean="0">
                <a:solidFill>
                  <a:srgbClr val="FFC000"/>
                </a:solidFill>
                <a:effectLst>
                  <a:outerShdw blurRad="38100" dist="38100" dir="2700000" algn="tl">
                    <a:srgbClr val="000000"/>
                  </a:outerShdw>
                </a:effectLst>
              </a:rPr>
              <a:t>Ref: LPF1passive.ms12</a:t>
            </a:r>
            <a:endParaRPr lang="en-US" b="1" dirty="0">
              <a:solidFill>
                <a:srgbClr val="FFC000"/>
              </a:solidFill>
              <a:effectLst>
                <a:outerShdw blurRad="38100" dist="38100" dir="2700000" algn="tl">
                  <a:srgbClr val="000000"/>
                </a:outerShdw>
              </a:effectLst>
            </a:endParaRPr>
          </a:p>
        </p:txBody>
      </p:sp>
      <p:sp>
        <p:nvSpPr>
          <p:cNvPr id="6" name="Footer Placeholder 5"/>
          <p:cNvSpPr>
            <a:spLocks noGrp="1"/>
          </p:cNvSpPr>
          <p:nvPr>
            <p:ph type="ftr" sz="quarter" idx="11"/>
          </p:nvPr>
        </p:nvSpPr>
        <p:spPr/>
        <p:txBody>
          <a:bodyPr/>
          <a:lstStyle/>
          <a:p>
            <a:pPr>
              <a:defRPr/>
            </a:pPr>
            <a:r>
              <a:rPr lang="en-US" smtClean="0"/>
              <a:t>Passive &amp; Active Filters 2016-17</a:t>
            </a:r>
            <a:endParaRPr lang="en-US"/>
          </a:p>
        </p:txBody>
      </p:sp>
      <p:pic>
        <p:nvPicPr>
          <p:cNvPr id="40961" name="Picture 1"/>
          <p:cNvPicPr>
            <a:picLocks noGrp="1" noChangeAspect="1" noChangeArrowheads="1"/>
          </p:cNvPicPr>
          <p:nvPr>
            <p:ph idx="1"/>
          </p:nvPr>
        </p:nvPicPr>
        <p:blipFill>
          <a:blip r:embed="rId3" cstate="print"/>
          <a:srcRect/>
          <a:stretch>
            <a:fillRect/>
          </a:stretch>
        </p:blipFill>
        <p:spPr bwMode="auto">
          <a:xfrm>
            <a:off x="461540" y="605559"/>
            <a:ext cx="4629150" cy="4010025"/>
          </a:xfrm>
          <a:prstGeom prst="rect">
            <a:avLst/>
          </a:prstGeom>
          <a:noFill/>
          <a:ln w="9525">
            <a:noFill/>
            <a:miter lim="800000"/>
            <a:headEnd/>
            <a:tailEnd/>
          </a:ln>
        </p:spPr>
      </p:pic>
      <p:pic>
        <p:nvPicPr>
          <p:cNvPr id="40962" name="Picture 2"/>
          <p:cNvPicPr>
            <a:picLocks noChangeAspect="1" noChangeArrowheads="1"/>
          </p:cNvPicPr>
          <p:nvPr/>
        </p:nvPicPr>
        <p:blipFill>
          <a:blip r:embed="rId4" cstate="print"/>
          <a:srcRect/>
          <a:stretch>
            <a:fillRect/>
          </a:stretch>
        </p:blipFill>
        <p:spPr bwMode="auto">
          <a:xfrm>
            <a:off x="5379049" y="401309"/>
            <a:ext cx="5324475" cy="4248150"/>
          </a:xfrm>
          <a:prstGeom prst="rect">
            <a:avLst/>
          </a:prstGeom>
          <a:noFill/>
          <a:ln w="9525">
            <a:noFill/>
            <a:miter lim="800000"/>
            <a:headEnd/>
            <a:tailEnd/>
          </a:ln>
        </p:spPr>
      </p:pic>
      <p:sp>
        <p:nvSpPr>
          <p:cNvPr id="2" name="TextBox 1"/>
          <p:cNvSpPr txBox="1"/>
          <p:nvPr/>
        </p:nvSpPr>
        <p:spPr>
          <a:xfrm>
            <a:off x="1693332" y="2423783"/>
            <a:ext cx="790222" cy="1323439"/>
          </a:xfrm>
          <a:prstGeom prst="rect">
            <a:avLst/>
          </a:prstGeom>
          <a:noFill/>
        </p:spPr>
        <p:txBody>
          <a:bodyPr wrap="square" rtlCol="0">
            <a:spAutoFit/>
          </a:bodyPr>
          <a:lstStyle/>
          <a:p>
            <a:r>
              <a:rPr lang="en-GB" sz="1600" dirty="0" smtClean="0">
                <a:solidFill>
                  <a:srgbClr val="FF0000"/>
                </a:solidFill>
              </a:rPr>
              <a:t>Signal</a:t>
            </a:r>
          </a:p>
          <a:p>
            <a:endParaRPr lang="en-GB" sz="1600" dirty="0">
              <a:solidFill>
                <a:srgbClr val="FF0000"/>
              </a:solidFill>
            </a:endParaRPr>
          </a:p>
          <a:p>
            <a:endParaRPr lang="en-GB" sz="1600" dirty="0" smtClean="0">
              <a:solidFill>
                <a:srgbClr val="FF0000"/>
              </a:solidFill>
            </a:endParaRPr>
          </a:p>
          <a:p>
            <a:endParaRPr lang="en-GB" sz="1600" dirty="0">
              <a:solidFill>
                <a:srgbClr val="FF0000"/>
              </a:solidFill>
            </a:endParaRPr>
          </a:p>
          <a:p>
            <a:r>
              <a:rPr lang="en-GB" sz="1600" dirty="0" smtClean="0">
                <a:solidFill>
                  <a:srgbClr val="FF0000"/>
                </a:solidFill>
              </a:rPr>
              <a:t>Noise</a:t>
            </a:r>
            <a:endParaRPr lang="en-GB" sz="1600" dirty="0">
              <a:solidFill>
                <a:srgbClr val="FF0000"/>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1B000E91-FAEE-4D77-8447-8AF280D37368}" type="slidenum">
              <a:rPr lang="en-US"/>
              <a:pPr>
                <a:defRPr/>
              </a:pPr>
              <a:t>9</a:t>
            </a:fld>
            <a:endParaRPr lang="en-US"/>
          </a:p>
        </p:txBody>
      </p:sp>
      <p:sp>
        <p:nvSpPr>
          <p:cNvPr id="33794" name="Rectangle 2"/>
          <p:cNvSpPr>
            <a:spLocks noGrp="1" noChangeArrowheads="1"/>
          </p:cNvSpPr>
          <p:nvPr>
            <p:ph type="title"/>
          </p:nvPr>
        </p:nvSpPr>
        <p:spPr>
          <a:solidFill>
            <a:srgbClr val="000000"/>
          </a:solidFill>
        </p:spPr>
        <p:txBody>
          <a:bodyPr/>
          <a:lstStyle/>
          <a:p>
            <a:pPr eaLnBrk="1" hangingPunct="1">
              <a:defRPr/>
            </a:pPr>
            <a:r>
              <a:rPr lang="en-GB" sz="3600" b="1" dirty="0" smtClean="0">
                <a:solidFill>
                  <a:srgbClr val="FFFF00"/>
                </a:solidFill>
              </a:rPr>
              <a:t>THE HIGH PASS FILTER</a:t>
            </a:r>
            <a:endParaRPr lang="en-US" sz="3600" b="1" dirty="0" smtClean="0">
              <a:solidFill>
                <a:srgbClr val="FFFF00"/>
              </a:solidFill>
            </a:endParaRPr>
          </a:p>
        </p:txBody>
      </p:sp>
      <p:sp>
        <p:nvSpPr>
          <p:cNvPr id="33795" name="Rectangle 3"/>
          <p:cNvSpPr>
            <a:spLocks noGrp="1" noChangeArrowheads="1"/>
          </p:cNvSpPr>
          <p:nvPr>
            <p:ph type="body" idx="1"/>
          </p:nvPr>
        </p:nvSpPr>
        <p:spPr>
          <a:xfrm>
            <a:off x="857250" y="1142252"/>
            <a:ext cx="10054215" cy="5352620"/>
          </a:xfrm>
        </p:spPr>
        <p:txBody>
          <a:bodyPr/>
          <a:lstStyle/>
          <a:p>
            <a:pPr marL="388814" indent="-388814" eaLnBrk="1" hangingPunct="1">
              <a:defRPr/>
            </a:pPr>
            <a:r>
              <a:rPr lang="en-GB" dirty="0" smtClean="0"/>
              <a:t>The high pass filter (HPF) works in such a way that it filters out the low frequencies and passes the high frequencies, i.e. it performs the opposite filtering function to a LPF.</a:t>
            </a:r>
          </a:p>
          <a:p>
            <a:pPr marL="388814" indent="-388814" eaLnBrk="1" hangingPunct="1">
              <a:defRPr/>
            </a:pPr>
            <a:endParaRPr lang="en-US" dirty="0" smtClean="0"/>
          </a:p>
        </p:txBody>
      </p:sp>
      <p:sp>
        <p:nvSpPr>
          <p:cNvPr id="7" name="Footer Placeholder 6"/>
          <p:cNvSpPr>
            <a:spLocks noGrp="1"/>
          </p:cNvSpPr>
          <p:nvPr>
            <p:ph type="ftr" sz="quarter" idx="11"/>
          </p:nvPr>
        </p:nvSpPr>
        <p:spPr/>
        <p:txBody>
          <a:bodyPr/>
          <a:lstStyle/>
          <a:p>
            <a:pPr>
              <a:defRPr/>
            </a:pPr>
            <a:r>
              <a:rPr lang="en-US" smtClean="0"/>
              <a:t>Passive &amp; Active Filters 2016-17</a:t>
            </a:r>
            <a:endParaRPr lang="en-US"/>
          </a:p>
        </p:txBody>
      </p:sp>
      <p:pic>
        <p:nvPicPr>
          <p:cNvPr id="38913" name="Picture 1"/>
          <p:cNvPicPr>
            <a:picLocks noChangeAspect="1" noChangeArrowheads="1"/>
          </p:cNvPicPr>
          <p:nvPr/>
        </p:nvPicPr>
        <p:blipFill>
          <a:blip r:embed="rId3" cstate="print"/>
          <a:srcRect/>
          <a:stretch>
            <a:fillRect/>
          </a:stretch>
        </p:blipFill>
        <p:spPr bwMode="auto">
          <a:xfrm>
            <a:off x="705922" y="2544928"/>
            <a:ext cx="4329216" cy="4087806"/>
          </a:xfrm>
          <a:prstGeom prst="rect">
            <a:avLst/>
          </a:prstGeom>
          <a:noFill/>
          <a:ln w="9525">
            <a:noFill/>
            <a:miter lim="800000"/>
            <a:headEnd/>
            <a:tailEnd/>
          </a:ln>
        </p:spPr>
      </p:pic>
      <p:pic>
        <p:nvPicPr>
          <p:cNvPr id="38914" name="Picture 2"/>
          <p:cNvPicPr>
            <a:picLocks noChangeAspect="1" noChangeArrowheads="1"/>
          </p:cNvPicPr>
          <p:nvPr/>
        </p:nvPicPr>
        <p:blipFill>
          <a:blip r:embed="rId4" cstate="print"/>
          <a:srcRect/>
          <a:stretch>
            <a:fillRect/>
          </a:stretch>
        </p:blipFill>
        <p:spPr bwMode="auto">
          <a:xfrm>
            <a:off x="5675993" y="2536640"/>
            <a:ext cx="5276850" cy="4133850"/>
          </a:xfrm>
          <a:prstGeom prst="rect">
            <a:avLst/>
          </a:prstGeom>
          <a:noFill/>
          <a:ln w="9525">
            <a:noFill/>
            <a:miter lim="800000"/>
            <a:headEnd/>
            <a:tailEnd/>
          </a:ln>
        </p:spPr>
      </p:pic>
      <p:sp>
        <p:nvSpPr>
          <p:cNvPr id="2" name="TextBox 1"/>
          <p:cNvSpPr txBox="1"/>
          <p:nvPr/>
        </p:nvSpPr>
        <p:spPr>
          <a:xfrm>
            <a:off x="2540000" y="4267200"/>
            <a:ext cx="1061156" cy="1477328"/>
          </a:xfrm>
          <a:prstGeom prst="rect">
            <a:avLst/>
          </a:prstGeom>
          <a:noFill/>
        </p:spPr>
        <p:txBody>
          <a:bodyPr wrap="square" rtlCol="0">
            <a:spAutoFit/>
          </a:bodyPr>
          <a:lstStyle/>
          <a:p>
            <a:r>
              <a:rPr lang="en-GB" dirty="0" smtClean="0">
                <a:solidFill>
                  <a:srgbClr val="FF0000"/>
                </a:solidFill>
              </a:rPr>
              <a:t>Noise</a:t>
            </a:r>
          </a:p>
          <a:p>
            <a:endParaRPr lang="en-GB" dirty="0">
              <a:solidFill>
                <a:srgbClr val="FF0000"/>
              </a:solidFill>
            </a:endParaRPr>
          </a:p>
          <a:p>
            <a:endParaRPr lang="en-GB" dirty="0" smtClean="0">
              <a:solidFill>
                <a:srgbClr val="FF0000"/>
              </a:solidFill>
            </a:endParaRPr>
          </a:p>
          <a:p>
            <a:endParaRPr lang="en-GB" dirty="0">
              <a:solidFill>
                <a:srgbClr val="FF0000"/>
              </a:solidFill>
            </a:endParaRPr>
          </a:p>
          <a:p>
            <a:r>
              <a:rPr lang="en-GB" dirty="0" smtClean="0">
                <a:solidFill>
                  <a:srgbClr val="FF0000"/>
                </a:solidFill>
              </a:rPr>
              <a:t>Signal</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 name="Slide Number Placeholder 5"/>
          <p:cNvSpPr>
            <a:spLocks noGrp="1"/>
          </p:cNvSpPr>
          <p:nvPr>
            <p:ph type="sldNum" sz="quarter" idx="12"/>
          </p:nvPr>
        </p:nvSpPr>
        <p:spPr/>
        <p:txBody>
          <a:bodyPr/>
          <a:lstStyle/>
          <a:p>
            <a:pPr>
              <a:defRPr/>
            </a:pPr>
            <a:fld id="{861363E4-3AEF-4DFE-B4E0-CC0E931A1A03}" type="slidenum">
              <a:rPr lang="en-US"/>
              <a:pPr>
                <a:defRPr/>
              </a:pPr>
              <a:t>10</a:t>
            </a:fld>
            <a:endParaRPr lang="en-US"/>
          </a:p>
        </p:txBody>
      </p:sp>
      <p:sp>
        <p:nvSpPr>
          <p:cNvPr id="35843" name="Rectangle 3"/>
          <p:cNvSpPr>
            <a:spLocks noGrp="1" noChangeArrowheads="1"/>
          </p:cNvSpPr>
          <p:nvPr>
            <p:ph type="body" idx="1"/>
          </p:nvPr>
        </p:nvSpPr>
        <p:spPr>
          <a:xfrm>
            <a:off x="971550" y="352315"/>
            <a:ext cx="10133760" cy="4775965"/>
          </a:xfrm>
        </p:spPr>
        <p:txBody>
          <a:bodyPr/>
          <a:lstStyle/>
          <a:p>
            <a:pPr marL="388814" indent="-388814" eaLnBrk="1" hangingPunct="1">
              <a:defRPr/>
            </a:pPr>
            <a:r>
              <a:rPr lang="en-GB" b="1" dirty="0" smtClean="0"/>
              <a:t>From the above diagram we can see that this time it is the high frequency that forms the major component in the output and the low frequency has been greatly attenuated, </a:t>
            </a:r>
            <a:r>
              <a:rPr lang="en-GB" b="1" dirty="0" smtClean="0">
                <a:solidFill>
                  <a:srgbClr val="FFFF00"/>
                </a:solidFill>
              </a:rPr>
              <a:t>but is just discernable.</a:t>
            </a:r>
          </a:p>
          <a:p>
            <a:pPr marL="388814" indent="-388814" eaLnBrk="1" hangingPunct="1">
              <a:defRPr/>
            </a:pPr>
            <a:r>
              <a:rPr lang="en-GB" b="1" dirty="0" smtClean="0"/>
              <a:t>The diagram below shows the frequency response for the HPF</a:t>
            </a:r>
            <a:r>
              <a:rPr lang="en-GB" dirty="0" smtClean="0"/>
              <a:t>.</a:t>
            </a:r>
          </a:p>
          <a:p>
            <a:pPr marL="388814" indent="-388814" eaLnBrk="1" hangingPunct="1">
              <a:defRPr/>
            </a:pPr>
            <a:endParaRPr lang="en-US" dirty="0" smtClean="0"/>
          </a:p>
        </p:txBody>
      </p:sp>
      <p:sp>
        <p:nvSpPr>
          <p:cNvPr id="22532" name="Text Box 10"/>
          <p:cNvSpPr txBox="1">
            <a:spLocks noChangeArrowheads="1"/>
          </p:cNvSpPr>
          <p:nvPr/>
        </p:nvSpPr>
        <p:spPr bwMode="auto">
          <a:xfrm>
            <a:off x="3540756" y="3499428"/>
            <a:ext cx="1977507" cy="320140"/>
          </a:xfrm>
          <a:prstGeom prst="rect">
            <a:avLst/>
          </a:prstGeom>
          <a:noFill/>
          <a:ln w="9525">
            <a:noFill/>
            <a:miter lim="800000"/>
            <a:headEnd/>
            <a:tailEnd/>
          </a:ln>
        </p:spPr>
        <p:txBody>
          <a:bodyPr lIns="103684" tIns="51842" rIns="103684" bIns="51842">
            <a:spAutoFit/>
          </a:bodyPr>
          <a:lstStyle/>
          <a:p>
            <a:pPr>
              <a:spcBef>
                <a:spcPct val="50000"/>
              </a:spcBef>
            </a:pPr>
            <a:endParaRPr lang="en-US" sz="1400"/>
          </a:p>
        </p:txBody>
      </p:sp>
      <p:grpSp>
        <p:nvGrpSpPr>
          <p:cNvPr id="22533" name="Group 25"/>
          <p:cNvGrpSpPr>
            <a:grpSpLocks/>
          </p:cNvGrpSpPr>
          <p:nvPr/>
        </p:nvGrpSpPr>
        <p:grpSpPr bwMode="auto">
          <a:xfrm>
            <a:off x="2915456" y="3055483"/>
            <a:ext cx="6213907" cy="3151949"/>
            <a:chOff x="1496" y="2256"/>
            <a:chExt cx="3068" cy="1881"/>
          </a:xfrm>
        </p:grpSpPr>
        <p:sp>
          <p:nvSpPr>
            <p:cNvPr id="22535" name="Line 6"/>
            <p:cNvSpPr>
              <a:spLocks noChangeShapeType="1"/>
            </p:cNvSpPr>
            <p:nvPr/>
          </p:nvSpPr>
          <p:spPr bwMode="auto">
            <a:xfrm flipV="1">
              <a:off x="2174" y="2487"/>
              <a:ext cx="0" cy="1410"/>
            </a:xfrm>
            <a:prstGeom prst="line">
              <a:avLst/>
            </a:prstGeom>
            <a:noFill/>
            <a:ln w="38100">
              <a:solidFill>
                <a:schemeClr val="tx1"/>
              </a:solidFill>
              <a:round/>
              <a:headEnd/>
              <a:tailEnd type="triangle" w="med" len="med"/>
            </a:ln>
          </p:spPr>
          <p:txBody>
            <a:bodyPr/>
            <a:lstStyle/>
            <a:p>
              <a:endParaRPr lang="en-GB"/>
            </a:p>
          </p:txBody>
        </p:sp>
        <p:sp>
          <p:nvSpPr>
            <p:cNvPr id="22536" name="Line 7"/>
            <p:cNvSpPr>
              <a:spLocks noChangeShapeType="1"/>
            </p:cNvSpPr>
            <p:nvPr/>
          </p:nvSpPr>
          <p:spPr bwMode="auto">
            <a:xfrm>
              <a:off x="2174" y="3897"/>
              <a:ext cx="1876" cy="0"/>
            </a:xfrm>
            <a:prstGeom prst="line">
              <a:avLst/>
            </a:prstGeom>
            <a:noFill/>
            <a:ln w="38100">
              <a:solidFill>
                <a:schemeClr val="tx1"/>
              </a:solidFill>
              <a:round/>
              <a:headEnd/>
              <a:tailEnd type="triangle" w="med" len="med"/>
            </a:ln>
          </p:spPr>
          <p:txBody>
            <a:bodyPr/>
            <a:lstStyle/>
            <a:p>
              <a:endParaRPr lang="en-GB"/>
            </a:p>
          </p:txBody>
        </p:sp>
        <p:sp>
          <p:nvSpPr>
            <p:cNvPr id="22537" name="Line 8"/>
            <p:cNvSpPr>
              <a:spLocks noChangeShapeType="1"/>
            </p:cNvSpPr>
            <p:nvPr/>
          </p:nvSpPr>
          <p:spPr bwMode="auto">
            <a:xfrm>
              <a:off x="1929" y="2957"/>
              <a:ext cx="2038" cy="0"/>
            </a:xfrm>
            <a:prstGeom prst="line">
              <a:avLst/>
            </a:prstGeom>
            <a:noFill/>
            <a:ln w="28575">
              <a:solidFill>
                <a:srgbClr val="FFFF00"/>
              </a:solidFill>
              <a:prstDash val="sysDot"/>
              <a:round/>
              <a:headEnd/>
              <a:tailEnd/>
            </a:ln>
          </p:spPr>
          <p:txBody>
            <a:bodyPr/>
            <a:lstStyle/>
            <a:p>
              <a:endParaRPr lang="en-GB"/>
            </a:p>
          </p:txBody>
        </p:sp>
        <p:sp>
          <p:nvSpPr>
            <p:cNvPr id="22538" name="Freeform 9"/>
            <p:cNvSpPr>
              <a:spLocks/>
            </p:cNvSpPr>
            <p:nvPr/>
          </p:nvSpPr>
          <p:spPr bwMode="auto">
            <a:xfrm flipH="1">
              <a:off x="2332" y="2934"/>
              <a:ext cx="1713" cy="876"/>
            </a:xfrm>
            <a:custGeom>
              <a:avLst/>
              <a:gdLst>
                <a:gd name="T0" fmla="*/ 0 w 953"/>
                <a:gd name="T1" fmla="*/ 275 h 423"/>
                <a:gd name="T2" fmla="*/ 3787 w 953"/>
                <a:gd name="T3" fmla="*/ 275 h 423"/>
                <a:gd name="T4" fmla="*/ 6640 w 953"/>
                <a:gd name="T5" fmla="*/ 1955 h 423"/>
                <a:gd name="T6" fmla="*/ 9947 w 953"/>
                <a:gd name="T7" fmla="*/ 7780 h 423"/>
                <a:gd name="T8" fmla="*/ 0 60000 65536"/>
                <a:gd name="T9" fmla="*/ 0 60000 65536"/>
                <a:gd name="T10" fmla="*/ 0 60000 65536"/>
                <a:gd name="T11" fmla="*/ 0 60000 65536"/>
                <a:gd name="T12" fmla="*/ 0 w 953"/>
                <a:gd name="T13" fmla="*/ 0 h 423"/>
                <a:gd name="T14" fmla="*/ 953 w 953"/>
                <a:gd name="T15" fmla="*/ 423 h 423"/>
              </a:gdLst>
              <a:ahLst/>
              <a:cxnLst>
                <a:cxn ang="T8">
                  <a:pos x="T0" y="T1"/>
                </a:cxn>
                <a:cxn ang="T9">
                  <a:pos x="T2" y="T3"/>
                </a:cxn>
                <a:cxn ang="T10">
                  <a:pos x="T4" y="T5"/>
                </a:cxn>
                <a:cxn ang="T11">
                  <a:pos x="T6" y="T7"/>
                </a:cxn>
              </a:cxnLst>
              <a:rect l="T12" t="T13" r="T14" b="T15"/>
              <a:pathLst>
                <a:path w="953" h="423">
                  <a:moveTo>
                    <a:pt x="0" y="15"/>
                  </a:moveTo>
                  <a:cubicBezTo>
                    <a:pt x="128" y="7"/>
                    <a:pt x="257" y="0"/>
                    <a:pt x="363" y="15"/>
                  </a:cubicBezTo>
                  <a:cubicBezTo>
                    <a:pt x="469" y="30"/>
                    <a:pt x="538" y="38"/>
                    <a:pt x="636" y="106"/>
                  </a:cubicBezTo>
                  <a:cubicBezTo>
                    <a:pt x="734" y="174"/>
                    <a:pt x="900" y="370"/>
                    <a:pt x="953" y="423"/>
                  </a:cubicBezTo>
                </a:path>
              </a:pathLst>
            </a:custGeom>
            <a:noFill/>
            <a:ln w="31750">
              <a:solidFill>
                <a:schemeClr val="tx1"/>
              </a:solidFill>
              <a:round/>
              <a:headEnd/>
              <a:tailEnd/>
            </a:ln>
          </p:spPr>
          <p:txBody>
            <a:bodyPr/>
            <a:lstStyle/>
            <a:p>
              <a:endParaRPr lang="en-GB"/>
            </a:p>
          </p:txBody>
        </p:sp>
        <p:sp>
          <p:nvSpPr>
            <p:cNvPr id="22539" name="Line 11"/>
            <p:cNvSpPr>
              <a:spLocks noChangeShapeType="1"/>
            </p:cNvSpPr>
            <p:nvPr/>
          </p:nvSpPr>
          <p:spPr bwMode="auto">
            <a:xfrm flipH="1">
              <a:off x="1913" y="3182"/>
              <a:ext cx="1991" cy="0"/>
            </a:xfrm>
            <a:prstGeom prst="line">
              <a:avLst/>
            </a:prstGeom>
            <a:noFill/>
            <a:ln w="28575">
              <a:solidFill>
                <a:srgbClr val="FFFF00"/>
              </a:solidFill>
              <a:prstDash val="sysDot"/>
              <a:round/>
              <a:headEnd/>
              <a:tailEnd/>
            </a:ln>
          </p:spPr>
          <p:txBody>
            <a:bodyPr/>
            <a:lstStyle/>
            <a:p>
              <a:endParaRPr lang="en-GB"/>
            </a:p>
          </p:txBody>
        </p:sp>
        <p:sp>
          <p:nvSpPr>
            <p:cNvPr id="35852" name="Text Box 12"/>
            <p:cNvSpPr txBox="1">
              <a:spLocks noChangeArrowheads="1"/>
            </p:cNvSpPr>
            <p:nvPr/>
          </p:nvSpPr>
          <p:spPr bwMode="auto">
            <a:xfrm>
              <a:off x="1568" y="2743"/>
              <a:ext cx="589" cy="220"/>
            </a:xfrm>
            <a:prstGeom prst="rect">
              <a:avLst/>
            </a:prstGeom>
            <a:noFill/>
            <a:ln w="9525">
              <a:noFill/>
              <a:miter lim="800000"/>
              <a:headEnd/>
              <a:tailEnd/>
            </a:ln>
            <a:effectLst/>
          </p:spPr>
          <p:txBody>
            <a:bodyPr>
              <a:spAutoFit/>
            </a:bodyPr>
            <a:lstStyle/>
            <a:p>
              <a:pPr>
                <a:spcBef>
                  <a:spcPct val="50000"/>
                </a:spcBef>
                <a:defRPr/>
              </a:pPr>
              <a:r>
                <a:rPr lang="en-GB" b="1">
                  <a:effectLst>
                    <a:outerShdw blurRad="38100" dist="38100" dir="2700000" algn="tl">
                      <a:srgbClr val="000000"/>
                    </a:outerShdw>
                  </a:effectLst>
                  <a:latin typeface="Times New Roman" pitchFamily="18" charset="0"/>
                </a:rPr>
                <a:t>0dB</a:t>
              </a:r>
              <a:endParaRPr lang="en-US" b="1">
                <a:effectLst>
                  <a:outerShdw blurRad="38100" dist="38100" dir="2700000" algn="tl">
                    <a:srgbClr val="000000"/>
                  </a:outerShdw>
                </a:effectLst>
                <a:latin typeface="Times New Roman" pitchFamily="18" charset="0"/>
              </a:endParaRPr>
            </a:p>
          </p:txBody>
        </p:sp>
        <p:sp>
          <p:nvSpPr>
            <p:cNvPr id="35853" name="Text Box 13"/>
            <p:cNvSpPr txBox="1">
              <a:spLocks noChangeArrowheads="1"/>
            </p:cNvSpPr>
            <p:nvPr/>
          </p:nvSpPr>
          <p:spPr bwMode="auto">
            <a:xfrm>
              <a:off x="1496" y="3041"/>
              <a:ext cx="647" cy="220"/>
            </a:xfrm>
            <a:prstGeom prst="rect">
              <a:avLst/>
            </a:prstGeom>
            <a:noFill/>
            <a:ln w="9525">
              <a:noFill/>
              <a:miter lim="800000"/>
              <a:headEnd/>
              <a:tailEnd/>
            </a:ln>
            <a:effectLst/>
          </p:spPr>
          <p:txBody>
            <a:bodyPr>
              <a:spAutoFit/>
            </a:bodyPr>
            <a:lstStyle/>
            <a:p>
              <a:pPr>
                <a:spcBef>
                  <a:spcPct val="50000"/>
                </a:spcBef>
                <a:defRPr/>
              </a:pPr>
              <a:r>
                <a:rPr lang="en-GB" b="1">
                  <a:effectLst>
                    <a:outerShdw blurRad="38100" dist="38100" dir="2700000" algn="tl">
                      <a:srgbClr val="000000"/>
                    </a:outerShdw>
                  </a:effectLst>
                  <a:latin typeface="Times New Roman" pitchFamily="18" charset="0"/>
                </a:rPr>
                <a:t>-3 dB</a:t>
              </a:r>
              <a:endParaRPr lang="en-US" b="1">
                <a:effectLst>
                  <a:outerShdw blurRad="38100" dist="38100" dir="2700000" algn="tl">
                    <a:srgbClr val="000000"/>
                  </a:outerShdw>
                </a:effectLst>
                <a:latin typeface="Times New Roman" pitchFamily="18" charset="0"/>
              </a:endParaRPr>
            </a:p>
          </p:txBody>
        </p:sp>
        <p:sp>
          <p:nvSpPr>
            <p:cNvPr id="22542" name="Line 14"/>
            <p:cNvSpPr>
              <a:spLocks noChangeShapeType="1"/>
            </p:cNvSpPr>
            <p:nvPr/>
          </p:nvSpPr>
          <p:spPr bwMode="auto">
            <a:xfrm flipV="1">
              <a:off x="2869" y="2536"/>
              <a:ext cx="0" cy="1375"/>
            </a:xfrm>
            <a:prstGeom prst="line">
              <a:avLst/>
            </a:prstGeom>
            <a:noFill/>
            <a:ln w="28575">
              <a:solidFill>
                <a:schemeClr val="tx1"/>
              </a:solidFill>
              <a:prstDash val="sysDot"/>
              <a:round/>
              <a:headEnd/>
              <a:tailEnd/>
            </a:ln>
          </p:spPr>
          <p:txBody>
            <a:bodyPr/>
            <a:lstStyle/>
            <a:p>
              <a:endParaRPr lang="en-GB"/>
            </a:p>
          </p:txBody>
        </p:sp>
        <p:sp>
          <p:nvSpPr>
            <p:cNvPr id="35855" name="Text Box 15"/>
            <p:cNvSpPr txBox="1">
              <a:spLocks noChangeArrowheads="1"/>
            </p:cNvSpPr>
            <p:nvPr/>
          </p:nvSpPr>
          <p:spPr bwMode="auto">
            <a:xfrm>
              <a:off x="2751" y="3917"/>
              <a:ext cx="784" cy="220"/>
            </a:xfrm>
            <a:prstGeom prst="rect">
              <a:avLst/>
            </a:prstGeom>
            <a:noFill/>
            <a:ln w="9525">
              <a:noFill/>
              <a:miter lim="800000"/>
              <a:headEnd/>
              <a:tailEnd/>
            </a:ln>
            <a:effectLst/>
          </p:spPr>
          <p:txBody>
            <a:bodyPr>
              <a:spAutoFit/>
            </a:bodyPr>
            <a:lstStyle/>
            <a:p>
              <a:pPr>
                <a:spcBef>
                  <a:spcPct val="50000"/>
                </a:spcBef>
                <a:defRPr/>
              </a:pPr>
              <a:r>
                <a:rPr lang="en-GB" b="1" dirty="0">
                  <a:effectLst>
                    <a:outerShdw blurRad="38100" dist="38100" dir="2700000" algn="tl">
                      <a:srgbClr val="000000"/>
                    </a:outerShdw>
                  </a:effectLst>
                </a:rPr>
                <a:t>f</a:t>
              </a:r>
              <a:r>
                <a:rPr lang="en-GB" b="1" baseline="-25000" dirty="0">
                  <a:effectLst>
                    <a:outerShdw blurRad="38100" dist="38100" dir="2700000" algn="tl">
                      <a:srgbClr val="000000"/>
                    </a:outerShdw>
                  </a:effectLst>
                </a:rPr>
                <a:t>c</a:t>
              </a:r>
              <a:endParaRPr lang="en-US" b="1" dirty="0">
                <a:effectLst>
                  <a:outerShdw blurRad="38100" dist="38100" dir="2700000" algn="tl">
                    <a:srgbClr val="000000"/>
                  </a:outerShdw>
                </a:effectLst>
              </a:endParaRPr>
            </a:p>
          </p:txBody>
        </p:sp>
        <p:sp>
          <p:nvSpPr>
            <p:cNvPr id="35863" name="Text Box 23"/>
            <p:cNvSpPr txBox="1">
              <a:spLocks noChangeArrowheads="1"/>
            </p:cNvSpPr>
            <p:nvPr/>
          </p:nvSpPr>
          <p:spPr bwMode="auto">
            <a:xfrm>
              <a:off x="1864" y="2256"/>
              <a:ext cx="688" cy="220"/>
            </a:xfrm>
            <a:prstGeom prst="rect">
              <a:avLst/>
            </a:prstGeom>
            <a:noFill/>
            <a:ln w="9525">
              <a:noFill/>
              <a:miter lim="800000"/>
              <a:headEnd/>
              <a:tailEnd/>
            </a:ln>
            <a:effectLst/>
          </p:spPr>
          <p:txBody>
            <a:bodyPr>
              <a:spAutoFit/>
            </a:bodyPr>
            <a:lstStyle/>
            <a:p>
              <a:pPr>
                <a:spcBef>
                  <a:spcPct val="50000"/>
                </a:spcBef>
                <a:defRPr/>
              </a:pPr>
              <a:r>
                <a:rPr lang="en-GB" b="1" dirty="0">
                  <a:effectLst>
                    <a:outerShdw blurRad="38100" dist="38100" dir="2700000" algn="tl">
                      <a:srgbClr val="000000"/>
                    </a:outerShdw>
                  </a:effectLst>
                  <a:latin typeface="Times New Roman" pitchFamily="18" charset="0"/>
                </a:rPr>
                <a:t>Vout</a:t>
              </a:r>
              <a:endParaRPr lang="en-US" b="1" dirty="0">
                <a:effectLst>
                  <a:outerShdw blurRad="38100" dist="38100" dir="2700000" algn="tl">
                    <a:srgbClr val="000000"/>
                  </a:outerShdw>
                </a:effectLst>
                <a:latin typeface="Times New Roman" pitchFamily="18" charset="0"/>
              </a:endParaRPr>
            </a:p>
          </p:txBody>
        </p:sp>
        <p:sp>
          <p:nvSpPr>
            <p:cNvPr id="35864" name="Text Box 24"/>
            <p:cNvSpPr txBox="1">
              <a:spLocks noChangeArrowheads="1"/>
            </p:cNvSpPr>
            <p:nvPr/>
          </p:nvSpPr>
          <p:spPr bwMode="auto">
            <a:xfrm>
              <a:off x="4088" y="3816"/>
              <a:ext cx="476" cy="220"/>
            </a:xfrm>
            <a:prstGeom prst="rect">
              <a:avLst/>
            </a:prstGeom>
            <a:noFill/>
            <a:ln w="9525">
              <a:noFill/>
              <a:miter lim="800000"/>
              <a:headEnd/>
              <a:tailEnd/>
            </a:ln>
            <a:effectLst/>
          </p:spPr>
          <p:txBody>
            <a:bodyPr>
              <a:spAutoFit/>
            </a:bodyPr>
            <a:lstStyle/>
            <a:p>
              <a:pPr>
                <a:spcBef>
                  <a:spcPct val="50000"/>
                </a:spcBef>
                <a:defRPr/>
              </a:pPr>
              <a:r>
                <a:rPr lang="en-GB" b="1">
                  <a:effectLst>
                    <a:outerShdw blurRad="38100" dist="38100" dir="2700000" algn="tl">
                      <a:srgbClr val="000000"/>
                    </a:outerShdw>
                  </a:effectLst>
                  <a:latin typeface="Times New Roman" pitchFamily="18" charset="0"/>
                </a:rPr>
                <a:t>Log f</a:t>
              </a:r>
              <a:endParaRPr lang="en-US" b="1">
                <a:effectLst>
                  <a:outerShdw blurRad="38100" dist="38100" dir="2700000" algn="tl">
                    <a:srgbClr val="000000"/>
                  </a:outerShdw>
                </a:effectLst>
                <a:latin typeface="Times New Roman" pitchFamily="18" charset="0"/>
              </a:endParaRPr>
            </a:p>
          </p:txBody>
        </p:sp>
      </p:grpSp>
      <p:sp>
        <p:nvSpPr>
          <p:cNvPr id="18" name="Footer Placeholder 17"/>
          <p:cNvSpPr>
            <a:spLocks noGrp="1"/>
          </p:cNvSpPr>
          <p:nvPr>
            <p:ph type="ftr" sz="quarter" idx="11"/>
          </p:nvPr>
        </p:nvSpPr>
        <p:spPr/>
        <p:txBody>
          <a:bodyPr/>
          <a:lstStyle/>
          <a:p>
            <a:pPr>
              <a:defRPr/>
            </a:pPr>
            <a:r>
              <a:rPr lang="en-US" smtClean="0"/>
              <a:t>Passive &amp; Active Filters 2016-17</a:t>
            </a:r>
            <a:endParaRPr lang="en-US"/>
          </a:p>
        </p:txBody>
      </p:sp>
      <p:sp>
        <p:nvSpPr>
          <p:cNvPr id="19" name="TextBox 18"/>
          <p:cNvSpPr txBox="1"/>
          <p:nvPr/>
        </p:nvSpPr>
        <p:spPr>
          <a:xfrm>
            <a:off x="7315200" y="3438525"/>
            <a:ext cx="2600696" cy="369332"/>
          </a:xfrm>
          <a:prstGeom prst="rect">
            <a:avLst/>
          </a:prstGeom>
          <a:noFill/>
        </p:spPr>
        <p:txBody>
          <a:bodyPr wrap="square" rtlCol="0">
            <a:spAutoFit/>
          </a:bodyPr>
          <a:lstStyle/>
          <a:p>
            <a:r>
              <a:rPr lang="en-GB" dirty="0" smtClean="0">
                <a:solidFill>
                  <a:srgbClr val="FFC000"/>
                </a:solidFill>
              </a:rPr>
              <a:t>Ref:HPF1passive.ms12</a:t>
            </a:r>
            <a:endParaRPr lang="en-GB" dirty="0">
              <a:solidFill>
                <a:srgbClr val="FFC000"/>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AD105558-1207-46AF-867D-479B823AC0EA}" type="slidenum">
              <a:rPr lang="en-US"/>
              <a:pPr>
                <a:defRPr/>
              </a:pPr>
              <a:t>11</a:t>
            </a:fld>
            <a:endParaRPr lang="en-US"/>
          </a:p>
        </p:txBody>
      </p:sp>
      <p:sp>
        <p:nvSpPr>
          <p:cNvPr id="37890" name="Rectangle 2"/>
          <p:cNvSpPr>
            <a:spLocks noGrp="1" noChangeArrowheads="1"/>
          </p:cNvSpPr>
          <p:nvPr>
            <p:ph type="title"/>
          </p:nvPr>
        </p:nvSpPr>
        <p:spPr>
          <a:xfrm>
            <a:off x="933451" y="293858"/>
            <a:ext cx="9848850" cy="665128"/>
          </a:xfrm>
          <a:solidFill>
            <a:srgbClr val="000000"/>
          </a:solidFill>
        </p:spPr>
        <p:txBody>
          <a:bodyPr/>
          <a:lstStyle/>
          <a:p>
            <a:pPr eaLnBrk="1" hangingPunct="1">
              <a:defRPr/>
            </a:pPr>
            <a:r>
              <a:rPr lang="en-GB" sz="3600" b="1" dirty="0" smtClean="0">
                <a:solidFill>
                  <a:srgbClr val="FFFF00"/>
                </a:solidFill>
              </a:rPr>
              <a:t>CALCULATION OF f</a:t>
            </a:r>
            <a:r>
              <a:rPr lang="en-GB" sz="3600" b="1" baseline="-25000" dirty="0" smtClean="0">
                <a:solidFill>
                  <a:srgbClr val="FFFF00"/>
                </a:solidFill>
              </a:rPr>
              <a:t>c</a:t>
            </a:r>
            <a:endParaRPr lang="en-US" sz="3600" b="1" baseline="-25000" dirty="0" smtClean="0">
              <a:solidFill>
                <a:srgbClr val="FFFF00"/>
              </a:solidFill>
            </a:endParaRPr>
          </a:p>
        </p:txBody>
      </p:sp>
      <p:sp>
        <p:nvSpPr>
          <p:cNvPr id="37891" name="Rectangle 3"/>
          <p:cNvSpPr>
            <a:spLocks noGrp="1" noChangeArrowheads="1"/>
          </p:cNvSpPr>
          <p:nvPr>
            <p:ph type="body" idx="1"/>
          </p:nvPr>
        </p:nvSpPr>
        <p:spPr>
          <a:xfrm>
            <a:off x="952500" y="1142253"/>
            <a:ext cx="9894872" cy="4775965"/>
          </a:xfrm>
        </p:spPr>
        <p:txBody>
          <a:bodyPr/>
          <a:lstStyle/>
          <a:p>
            <a:pPr marL="388814" indent="-388814" eaLnBrk="1" hangingPunct="1">
              <a:buFont typeface="Wingdings" pitchFamily="2" charset="2"/>
              <a:buNone/>
              <a:defRPr/>
            </a:pPr>
            <a:endParaRPr lang="en-GB" dirty="0" smtClean="0"/>
          </a:p>
          <a:p>
            <a:pPr marL="388814" indent="-388814" eaLnBrk="1" hangingPunct="1">
              <a:defRPr/>
            </a:pPr>
            <a:r>
              <a:rPr lang="en-GB" dirty="0" smtClean="0"/>
              <a:t>The cut off frequency for both LPF and HPF is calculated in the same way, i.e.</a:t>
            </a:r>
          </a:p>
          <a:p>
            <a:pPr marL="388814" indent="-388814" eaLnBrk="1" hangingPunct="1">
              <a:defRPr/>
            </a:pPr>
            <a:r>
              <a:rPr lang="en-GB" b="1" u="sng" dirty="0" smtClean="0">
                <a:solidFill>
                  <a:srgbClr val="FFFF00"/>
                </a:solidFill>
              </a:rPr>
              <a:t>f</a:t>
            </a:r>
            <a:r>
              <a:rPr lang="en-GB" b="1" u="sng" baseline="-25000" dirty="0" smtClean="0">
                <a:solidFill>
                  <a:srgbClr val="FFFF00"/>
                </a:solidFill>
              </a:rPr>
              <a:t>c</a:t>
            </a:r>
            <a:r>
              <a:rPr lang="en-GB" b="1" u="sng" dirty="0" smtClean="0">
                <a:solidFill>
                  <a:srgbClr val="FFFF00"/>
                </a:solidFill>
              </a:rPr>
              <a:t> = 1/ (2.</a:t>
            </a:r>
            <a:r>
              <a:rPr lang="el-GR" b="1" u="sng" dirty="0" smtClean="0">
                <a:solidFill>
                  <a:srgbClr val="FFFF00"/>
                </a:solidFill>
                <a:latin typeface="Arial Unicode MS" pitchFamily="34" charset="-128"/>
                <a:ea typeface="Arial Unicode MS" pitchFamily="34" charset="-128"/>
                <a:cs typeface="Arial Unicode MS" pitchFamily="34" charset="-128"/>
              </a:rPr>
              <a:t>π</a:t>
            </a:r>
            <a:r>
              <a:rPr lang="en-GB" b="1" u="sng" dirty="0" smtClean="0">
                <a:solidFill>
                  <a:srgbClr val="FFFF00"/>
                </a:solidFill>
                <a:latin typeface="Arial Unicode MS" pitchFamily="34" charset="-128"/>
                <a:ea typeface="Arial Unicode MS" pitchFamily="34" charset="-128"/>
                <a:cs typeface="Arial Unicode MS" pitchFamily="34" charset="-128"/>
              </a:rPr>
              <a:t>.R.C)</a:t>
            </a:r>
          </a:p>
          <a:p>
            <a:pPr marL="388814" indent="-388814" eaLnBrk="1" hangingPunct="1">
              <a:defRPr/>
            </a:pPr>
            <a:r>
              <a:rPr lang="en-GB" dirty="0" smtClean="0">
                <a:latin typeface="Arial Unicode MS" pitchFamily="34" charset="-128"/>
                <a:ea typeface="Arial Unicode MS" pitchFamily="34" charset="-128"/>
                <a:cs typeface="Arial Unicode MS" pitchFamily="34" charset="-128"/>
              </a:rPr>
              <a:t>For example in the circuits above, the cut-off frequency for both the LPF and HPF is given by:</a:t>
            </a:r>
          </a:p>
          <a:p>
            <a:pPr marL="388814" indent="-388814" eaLnBrk="1" hangingPunct="1">
              <a:defRPr/>
            </a:pPr>
            <a:r>
              <a:rPr lang="en-GB" dirty="0" smtClean="0">
                <a:latin typeface="Arial Unicode MS" pitchFamily="34" charset="-128"/>
                <a:ea typeface="Arial Unicode MS" pitchFamily="34" charset="-128"/>
                <a:cs typeface="Arial Unicode MS" pitchFamily="34" charset="-128"/>
              </a:rPr>
              <a:t>f</a:t>
            </a:r>
            <a:r>
              <a:rPr lang="en-GB" baseline="-25000" dirty="0" smtClean="0">
                <a:latin typeface="Arial Unicode MS" pitchFamily="34" charset="-128"/>
                <a:ea typeface="Arial Unicode MS" pitchFamily="34" charset="-128"/>
                <a:cs typeface="Arial Unicode MS" pitchFamily="34" charset="-128"/>
              </a:rPr>
              <a:t>c</a:t>
            </a:r>
            <a:r>
              <a:rPr lang="en-GB" dirty="0" smtClean="0">
                <a:latin typeface="Arial Unicode MS" pitchFamily="34" charset="-128"/>
                <a:ea typeface="Arial Unicode MS" pitchFamily="34" charset="-128"/>
                <a:cs typeface="Arial Unicode MS" pitchFamily="34" charset="-128"/>
              </a:rPr>
              <a:t> = 1 / ( 2.</a:t>
            </a:r>
            <a:r>
              <a:rPr lang="el-GR" dirty="0" smtClean="0">
                <a:latin typeface="Arial Unicode MS" pitchFamily="34" charset="-128"/>
                <a:ea typeface="Arial Unicode MS" pitchFamily="34" charset="-128"/>
                <a:cs typeface="Arial Unicode MS" pitchFamily="34" charset="-128"/>
              </a:rPr>
              <a:t>π</a:t>
            </a:r>
            <a:r>
              <a:rPr lang="en-GB" dirty="0" smtClean="0">
                <a:latin typeface="Arial Unicode MS" pitchFamily="34" charset="-128"/>
                <a:ea typeface="Arial Unicode MS" pitchFamily="34" charset="-128"/>
                <a:cs typeface="Arial Unicode MS" pitchFamily="34" charset="-128"/>
              </a:rPr>
              <a:t>.10.1.10</a:t>
            </a:r>
            <a:r>
              <a:rPr lang="en-GB" baseline="30000" dirty="0" smtClean="0">
                <a:latin typeface="Arial Unicode MS" pitchFamily="34" charset="-128"/>
                <a:ea typeface="Arial Unicode MS" pitchFamily="34" charset="-128"/>
                <a:cs typeface="Arial Unicode MS" pitchFamily="34" charset="-128"/>
              </a:rPr>
              <a:t>-6</a:t>
            </a:r>
            <a:r>
              <a:rPr lang="en-GB" dirty="0" smtClean="0">
                <a:latin typeface="Arial Unicode MS" pitchFamily="34" charset="-128"/>
                <a:ea typeface="Arial Unicode MS" pitchFamily="34" charset="-128"/>
                <a:cs typeface="Arial Unicode MS" pitchFamily="34" charset="-128"/>
              </a:rPr>
              <a:t>) = </a:t>
            </a:r>
            <a:r>
              <a:rPr lang="en-GB" b="1" u="sng" dirty="0" smtClean="0">
                <a:solidFill>
                  <a:srgbClr val="FFFF00"/>
                </a:solidFill>
                <a:latin typeface="Arial Unicode MS" pitchFamily="34" charset="-128"/>
                <a:ea typeface="Arial Unicode MS" pitchFamily="34" charset="-128"/>
                <a:cs typeface="Arial Unicode MS" pitchFamily="34" charset="-128"/>
              </a:rPr>
              <a:t>15.915 kHz.</a:t>
            </a:r>
            <a:endParaRPr lang="el-GR" b="1" u="sng" baseline="-25000" dirty="0" smtClean="0">
              <a:solidFill>
                <a:srgbClr val="FFFF00"/>
              </a:solidFill>
              <a:latin typeface="Arial Unicode MS" pitchFamily="34" charset="-128"/>
              <a:ea typeface="Arial Unicode MS" pitchFamily="34" charset="-128"/>
              <a:cs typeface="Arial Unicode MS" pitchFamily="34" charset="-128"/>
            </a:endParaRPr>
          </a:p>
        </p:txBody>
      </p:sp>
      <p:sp>
        <p:nvSpPr>
          <p:cNvPr id="6" name="Footer Placeholder 5"/>
          <p:cNvSpPr>
            <a:spLocks noGrp="1"/>
          </p:cNvSpPr>
          <p:nvPr>
            <p:ph type="ftr" sz="quarter" idx="11"/>
          </p:nvPr>
        </p:nvSpPr>
        <p:spPr/>
        <p:txBody>
          <a:bodyPr/>
          <a:lstStyle/>
          <a:p>
            <a:pPr>
              <a:defRPr/>
            </a:pPr>
            <a:r>
              <a:rPr lang="en-US" smtClean="0"/>
              <a:t>Passive &amp; Active Filters 2016-17</a:t>
            </a:r>
            <a:endParaRPr lang="en-US"/>
          </a:p>
        </p:txBody>
      </p:sp>
      <p:sp>
        <p:nvSpPr>
          <p:cNvPr id="7" name="TextBox 6"/>
          <p:cNvSpPr txBox="1"/>
          <p:nvPr/>
        </p:nvSpPr>
        <p:spPr>
          <a:xfrm>
            <a:off x="4694830" y="3179928"/>
            <a:ext cx="4763069" cy="707886"/>
          </a:xfrm>
          <a:prstGeom prst="rect">
            <a:avLst/>
          </a:prstGeom>
          <a:noFill/>
        </p:spPr>
        <p:txBody>
          <a:bodyPr wrap="square" rtlCol="0">
            <a:spAutoFit/>
          </a:bodyPr>
          <a:lstStyle/>
          <a:p>
            <a:r>
              <a:rPr lang="en-GB" sz="4000" dirty="0" smtClean="0">
                <a:solidFill>
                  <a:srgbClr val="FF0000"/>
                </a:solidFill>
                <a:effectLst>
                  <a:outerShdw blurRad="38100" dist="38100" dir="2700000" algn="tl">
                    <a:srgbClr val="000000">
                      <a:alpha val="43137"/>
                    </a:srgbClr>
                  </a:outerShdw>
                </a:effectLst>
              </a:rPr>
              <a:t>MEMORISE THIS</a:t>
            </a:r>
            <a:endParaRPr lang="en-GB" sz="4000" dirty="0">
              <a:solidFill>
                <a:srgbClr val="FF0000"/>
              </a:solidFill>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2770" name="Picture 2"/>
          <p:cNvPicPr>
            <a:picLocks noGrp="1" noChangeAspect="1" noChangeArrowheads="1"/>
          </p:cNvPicPr>
          <p:nvPr>
            <p:ph idx="1"/>
          </p:nvPr>
        </p:nvPicPr>
        <p:blipFill>
          <a:blip r:embed="rId3" cstate="print"/>
          <a:srcRect/>
          <a:stretch>
            <a:fillRect/>
          </a:stretch>
        </p:blipFill>
        <p:spPr bwMode="auto">
          <a:xfrm>
            <a:off x="170201" y="344384"/>
            <a:ext cx="10980729" cy="6341424"/>
          </a:xfrm>
          <a:prstGeom prst="rect">
            <a:avLst/>
          </a:prstGeom>
          <a:noFill/>
          <a:ln w="9525">
            <a:noFill/>
            <a:miter lim="800000"/>
            <a:headEnd/>
            <a:tailEnd/>
          </a:ln>
        </p:spPr>
      </p:pic>
      <p:sp>
        <p:nvSpPr>
          <p:cNvPr id="7" name="TextBox 6"/>
          <p:cNvSpPr txBox="1"/>
          <p:nvPr/>
        </p:nvSpPr>
        <p:spPr>
          <a:xfrm>
            <a:off x="9144002" y="3847605"/>
            <a:ext cx="1951630" cy="1661993"/>
          </a:xfrm>
          <a:prstGeom prst="rect">
            <a:avLst/>
          </a:prstGeom>
          <a:solidFill>
            <a:schemeClr val="tx1"/>
          </a:solidFill>
        </p:spPr>
        <p:txBody>
          <a:bodyPr wrap="square" rtlCol="0">
            <a:spAutoFit/>
          </a:bodyPr>
          <a:lstStyle/>
          <a:p>
            <a:r>
              <a:rPr lang="en-GB" sz="1600" dirty="0" smtClean="0">
                <a:solidFill>
                  <a:srgbClr val="000000"/>
                </a:solidFill>
              </a:rPr>
              <a:t>Phase shift is 0</a:t>
            </a:r>
            <a:r>
              <a:rPr lang="en-GB" sz="1600" dirty="0" smtClean="0">
                <a:solidFill>
                  <a:srgbClr val="000000"/>
                </a:solidFill>
                <a:latin typeface="Calibri"/>
                <a:cs typeface="Calibri"/>
              </a:rPr>
              <a:t>⁰</a:t>
            </a:r>
            <a:r>
              <a:rPr lang="en-GB" sz="1600" dirty="0" smtClean="0">
                <a:solidFill>
                  <a:srgbClr val="000000"/>
                </a:solidFill>
              </a:rPr>
              <a:t> within passband but increases to 90</a:t>
            </a:r>
            <a:r>
              <a:rPr lang="en-GB" sz="1600" dirty="0" smtClean="0">
                <a:solidFill>
                  <a:srgbClr val="000000"/>
                </a:solidFill>
                <a:latin typeface="Calibri"/>
                <a:cs typeface="Calibri"/>
              </a:rPr>
              <a:t>⁰ </a:t>
            </a:r>
            <a:r>
              <a:rPr lang="en-GB" dirty="0" smtClean="0">
                <a:solidFill>
                  <a:srgbClr val="000000"/>
                </a:solidFill>
                <a:latin typeface="Calibri"/>
                <a:cs typeface="Calibri"/>
              </a:rPr>
              <a:t>in the stop band and is 45⁰ at fc.</a:t>
            </a:r>
            <a:endParaRPr lang="en-GB" dirty="0"/>
          </a:p>
        </p:txBody>
      </p:sp>
      <p:sp>
        <p:nvSpPr>
          <p:cNvPr id="5" name="Slide Number Placeholder 5"/>
          <p:cNvSpPr>
            <a:spLocks noGrp="1"/>
          </p:cNvSpPr>
          <p:nvPr>
            <p:ph type="sldNum" sz="quarter" idx="12"/>
          </p:nvPr>
        </p:nvSpPr>
        <p:spPr/>
        <p:txBody>
          <a:bodyPr/>
          <a:lstStyle/>
          <a:p>
            <a:pPr>
              <a:defRPr/>
            </a:pPr>
            <a:fld id="{B1C1999B-5F1C-4F68-9F14-34D946578B6A}" type="slidenum">
              <a:rPr lang="en-US"/>
              <a:pPr>
                <a:defRPr/>
              </a:pPr>
              <a:t>12</a:t>
            </a:fld>
            <a:endParaRPr lang="en-US"/>
          </a:p>
        </p:txBody>
      </p:sp>
      <p:sp>
        <p:nvSpPr>
          <p:cNvPr id="6" name="Footer Placeholder 5"/>
          <p:cNvSpPr>
            <a:spLocks noGrp="1"/>
          </p:cNvSpPr>
          <p:nvPr>
            <p:ph type="ftr" sz="quarter" idx="11"/>
          </p:nvPr>
        </p:nvSpPr>
        <p:spPr/>
        <p:txBody>
          <a:bodyPr/>
          <a:lstStyle/>
          <a:p>
            <a:pPr>
              <a:defRPr/>
            </a:pPr>
            <a:r>
              <a:rPr lang="en-US" smtClean="0"/>
              <a:t>Passive &amp; Active Filters 2016-17</a:t>
            </a:r>
            <a:endParaRPr lang="en-US"/>
          </a:p>
        </p:txBody>
      </p:sp>
      <p:cxnSp>
        <p:nvCxnSpPr>
          <p:cNvPr id="12" name="Straight Connector 11"/>
          <p:cNvCxnSpPr/>
          <p:nvPr/>
        </p:nvCxnSpPr>
        <p:spPr bwMode="auto">
          <a:xfrm>
            <a:off x="8645236" y="2897579"/>
            <a:ext cx="0" cy="2351315"/>
          </a:xfrm>
          <a:prstGeom prst="line">
            <a:avLst/>
          </a:prstGeom>
          <a:solidFill>
            <a:schemeClr val="accent1"/>
          </a:solidFill>
          <a:ln w="22225" cap="flat" cmpd="sng" algn="ctr">
            <a:solidFill>
              <a:srgbClr val="FF0000"/>
            </a:solidFill>
            <a:prstDash val="dash"/>
            <a:round/>
            <a:headEnd type="none" w="med" len="med"/>
            <a:tailEnd type="none" w="med" len="med"/>
          </a:ln>
          <a:effectLst/>
        </p:spPr>
      </p:cxn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pPr>
              <a:defRPr/>
            </a:pPr>
            <a:fld id="{014A81F8-2152-4A99-8767-F73517688D14}" type="slidenum">
              <a:rPr lang="en-US"/>
              <a:pPr>
                <a:defRPr/>
              </a:pPr>
              <a:t>13</a:t>
            </a:fld>
            <a:endParaRPr lang="en-US"/>
          </a:p>
        </p:txBody>
      </p:sp>
      <p:sp>
        <p:nvSpPr>
          <p:cNvPr id="37890" name="Rectangle 2"/>
          <p:cNvSpPr>
            <a:spLocks noGrp="1" noChangeArrowheads="1"/>
          </p:cNvSpPr>
          <p:nvPr>
            <p:ph type="title"/>
          </p:nvPr>
        </p:nvSpPr>
        <p:spPr>
          <a:xfrm>
            <a:off x="1123951" y="293858"/>
            <a:ext cx="9620250" cy="665128"/>
          </a:xfrm>
          <a:solidFill>
            <a:srgbClr val="000000"/>
          </a:solidFill>
        </p:spPr>
        <p:txBody>
          <a:bodyPr/>
          <a:lstStyle/>
          <a:p>
            <a:pPr eaLnBrk="1" hangingPunct="1">
              <a:defRPr/>
            </a:pPr>
            <a:r>
              <a:rPr lang="en-GB" sz="3600" b="1" dirty="0" smtClean="0">
                <a:solidFill>
                  <a:srgbClr val="FFFF00"/>
                </a:solidFill>
              </a:rPr>
              <a:t>BANDPASS FILTER CHARACTERISTIC</a:t>
            </a:r>
            <a:endParaRPr lang="en-US" sz="3600" b="1" baseline="-25000" dirty="0" smtClean="0">
              <a:solidFill>
                <a:srgbClr val="FFFF00"/>
              </a:solidFill>
            </a:endParaRPr>
          </a:p>
        </p:txBody>
      </p:sp>
      <p:sp>
        <p:nvSpPr>
          <p:cNvPr id="37891" name="Rectangle 3"/>
          <p:cNvSpPr>
            <a:spLocks noGrp="1" noChangeArrowheads="1"/>
          </p:cNvSpPr>
          <p:nvPr>
            <p:ph type="body" idx="1"/>
          </p:nvPr>
        </p:nvSpPr>
        <p:spPr>
          <a:xfrm>
            <a:off x="348605" y="1142253"/>
            <a:ext cx="10498767" cy="4775965"/>
          </a:xfrm>
        </p:spPr>
        <p:txBody>
          <a:bodyPr/>
          <a:lstStyle/>
          <a:p>
            <a:pPr marL="388814" indent="-388814" eaLnBrk="1" hangingPunct="1">
              <a:defRPr/>
            </a:pPr>
            <a:endParaRPr lang="en-GB" b="1" u="sng" baseline="-25000" dirty="0" smtClean="0">
              <a:solidFill>
                <a:srgbClr val="FFFF00"/>
              </a:solidFill>
              <a:latin typeface="Arial Unicode MS" pitchFamily="34" charset="-128"/>
              <a:ea typeface="Arial Unicode MS" pitchFamily="34" charset="-128"/>
              <a:cs typeface="Arial Unicode MS" pitchFamily="34" charset="-128"/>
            </a:endParaRPr>
          </a:p>
          <a:p>
            <a:pPr marL="388814" indent="-388814" eaLnBrk="1" hangingPunct="1">
              <a:defRPr/>
            </a:pPr>
            <a:endParaRPr lang="en-GB" b="1" u="sng" baseline="-25000" dirty="0" smtClean="0">
              <a:solidFill>
                <a:srgbClr val="FFFF00"/>
              </a:solidFill>
              <a:latin typeface="Arial Unicode MS" pitchFamily="34" charset="-128"/>
              <a:ea typeface="Arial Unicode MS" pitchFamily="34" charset="-128"/>
              <a:cs typeface="Arial Unicode MS" pitchFamily="34" charset="-128"/>
            </a:endParaRPr>
          </a:p>
          <a:p>
            <a:pPr marL="388814" indent="-388814" eaLnBrk="1" hangingPunct="1">
              <a:defRPr/>
            </a:pPr>
            <a:endParaRPr lang="en-GB" b="1" u="sng" baseline="-25000" dirty="0" smtClean="0">
              <a:solidFill>
                <a:srgbClr val="FFFF00"/>
              </a:solidFill>
              <a:latin typeface="Arial Unicode MS" pitchFamily="34" charset="-128"/>
              <a:ea typeface="Arial Unicode MS" pitchFamily="34" charset="-128"/>
              <a:cs typeface="Arial Unicode MS" pitchFamily="34" charset="-128"/>
            </a:endParaRPr>
          </a:p>
          <a:p>
            <a:pPr marL="388814" indent="-388814" eaLnBrk="1" hangingPunct="1">
              <a:defRPr/>
            </a:pPr>
            <a:endParaRPr lang="en-GB" b="1" u="sng" baseline="-25000" dirty="0" smtClean="0">
              <a:solidFill>
                <a:srgbClr val="FFFF00"/>
              </a:solidFill>
              <a:latin typeface="Arial Unicode MS" pitchFamily="34" charset="-128"/>
              <a:ea typeface="Arial Unicode MS" pitchFamily="34" charset="-128"/>
              <a:cs typeface="Arial Unicode MS" pitchFamily="34" charset="-128"/>
            </a:endParaRPr>
          </a:p>
          <a:p>
            <a:pPr marL="388814" indent="-388814" eaLnBrk="1" hangingPunct="1">
              <a:defRPr/>
            </a:pPr>
            <a:endParaRPr lang="en-GB" b="1" u="sng" baseline="-25000" dirty="0" smtClean="0">
              <a:solidFill>
                <a:srgbClr val="FFFF00"/>
              </a:solidFill>
              <a:latin typeface="Arial Unicode MS" pitchFamily="34" charset="-128"/>
              <a:ea typeface="Arial Unicode MS" pitchFamily="34" charset="-128"/>
              <a:cs typeface="Arial Unicode MS" pitchFamily="34" charset="-128"/>
            </a:endParaRPr>
          </a:p>
          <a:p>
            <a:pPr marL="388814" indent="-388814" eaLnBrk="1" hangingPunct="1">
              <a:buClr>
                <a:srgbClr val="00B050"/>
              </a:buClr>
              <a:defRPr/>
            </a:pPr>
            <a:endParaRPr lang="el-GR" b="1" u="sng" baseline="-25000" dirty="0" smtClean="0">
              <a:solidFill>
                <a:schemeClr val="tx1">
                  <a:lumMod val="95000"/>
                </a:schemeClr>
              </a:solidFill>
              <a:latin typeface="Arial Unicode MS" pitchFamily="34" charset="-128"/>
              <a:ea typeface="Arial Unicode MS" pitchFamily="34" charset="-128"/>
              <a:cs typeface="Arial Unicode MS" pitchFamily="34" charset="-128"/>
            </a:endParaRPr>
          </a:p>
        </p:txBody>
      </p:sp>
      <p:sp>
        <p:nvSpPr>
          <p:cNvPr id="6" name="Footer Placeholder 5"/>
          <p:cNvSpPr>
            <a:spLocks noGrp="1"/>
          </p:cNvSpPr>
          <p:nvPr>
            <p:ph type="ftr" sz="quarter" idx="11"/>
          </p:nvPr>
        </p:nvSpPr>
        <p:spPr/>
        <p:txBody>
          <a:bodyPr/>
          <a:lstStyle/>
          <a:p>
            <a:pPr>
              <a:defRPr/>
            </a:pPr>
            <a:r>
              <a:rPr lang="en-US" smtClean="0"/>
              <a:t>Passive &amp; Active Filters 2016-17</a:t>
            </a:r>
            <a:endParaRPr lang="en-US" dirty="0"/>
          </a:p>
        </p:txBody>
      </p:sp>
      <p:grpSp>
        <p:nvGrpSpPr>
          <p:cNvPr id="25606" name="Group 35"/>
          <p:cNvGrpSpPr>
            <a:grpSpLocks/>
          </p:cNvGrpSpPr>
          <p:nvPr/>
        </p:nvGrpSpPr>
        <p:grpSpPr bwMode="auto">
          <a:xfrm>
            <a:off x="2408967" y="2259224"/>
            <a:ext cx="7148729" cy="3326076"/>
            <a:chOff x="2446391" y="2270761"/>
            <a:chExt cx="7259776" cy="3341054"/>
          </a:xfrm>
        </p:grpSpPr>
        <p:grpSp>
          <p:nvGrpSpPr>
            <p:cNvPr id="25608" name="Group 25"/>
            <p:cNvGrpSpPr>
              <a:grpSpLocks/>
            </p:cNvGrpSpPr>
            <p:nvPr/>
          </p:nvGrpSpPr>
          <p:grpSpPr bwMode="auto">
            <a:xfrm>
              <a:off x="2941321" y="2270761"/>
              <a:ext cx="6764846" cy="3341054"/>
              <a:chOff x="1864" y="2256"/>
              <a:chExt cx="3245" cy="1908"/>
            </a:xfrm>
          </p:grpSpPr>
          <p:sp>
            <p:nvSpPr>
              <p:cNvPr id="25619" name="Line 6"/>
              <p:cNvSpPr>
                <a:spLocks noChangeShapeType="1"/>
              </p:cNvSpPr>
              <p:nvPr/>
            </p:nvSpPr>
            <p:spPr bwMode="auto">
              <a:xfrm flipV="1">
                <a:off x="2174" y="2487"/>
                <a:ext cx="0" cy="1410"/>
              </a:xfrm>
              <a:prstGeom prst="line">
                <a:avLst/>
              </a:prstGeom>
              <a:noFill/>
              <a:ln w="38100">
                <a:solidFill>
                  <a:schemeClr val="tx1"/>
                </a:solidFill>
                <a:round/>
                <a:headEnd/>
                <a:tailEnd type="triangle" w="med" len="med"/>
              </a:ln>
            </p:spPr>
            <p:txBody>
              <a:bodyPr/>
              <a:lstStyle/>
              <a:p>
                <a:endParaRPr lang="en-GB"/>
              </a:p>
            </p:txBody>
          </p:sp>
          <p:sp>
            <p:nvSpPr>
              <p:cNvPr id="25620" name="Line 8"/>
              <p:cNvSpPr>
                <a:spLocks noChangeShapeType="1"/>
              </p:cNvSpPr>
              <p:nvPr/>
            </p:nvSpPr>
            <p:spPr bwMode="auto">
              <a:xfrm>
                <a:off x="1929" y="2957"/>
                <a:ext cx="2038" cy="0"/>
              </a:xfrm>
              <a:prstGeom prst="line">
                <a:avLst/>
              </a:prstGeom>
              <a:noFill/>
              <a:ln w="28575">
                <a:solidFill>
                  <a:srgbClr val="FFFF00"/>
                </a:solidFill>
                <a:prstDash val="sysDot"/>
                <a:round/>
                <a:headEnd/>
                <a:tailEnd/>
              </a:ln>
            </p:spPr>
            <p:txBody>
              <a:bodyPr/>
              <a:lstStyle/>
              <a:p>
                <a:endParaRPr lang="en-GB"/>
              </a:p>
            </p:txBody>
          </p:sp>
          <p:sp>
            <p:nvSpPr>
              <p:cNvPr id="25621" name="Freeform 9"/>
              <p:cNvSpPr>
                <a:spLocks/>
              </p:cNvSpPr>
              <p:nvPr/>
            </p:nvSpPr>
            <p:spPr bwMode="auto">
              <a:xfrm flipH="1">
                <a:off x="2332" y="2934"/>
                <a:ext cx="1713" cy="876"/>
              </a:xfrm>
              <a:custGeom>
                <a:avLst/>
                <a:gdLst>
                  <a:gd name="T0" fmla="*/ 0 w 953"/>
                  <a:gd name="T1" fmla="*/ 275 h 423"/>
                  <a:gd name="T2" fmla="*/ 3787 w 953"/>
                  <a:gd name="T3" fmla="*/ 275 h 423"/>
                  <a:gd name="T4" fmla="*/ 6640 w 953"/>
                  <a:gd name="T5" fmla="*/ 1955 h 423"/>
                  <a:gd name="T6" fmla="*/ 9947 w 953"/>
                  <a:gd name="T7" fmla="*/ 7780 h 423"/>
                  <a:gd name="T8" fmla="*/ 0 60000 65536"/>
                  <a:gd name="T9" fmla="*/ 0 60000 65536"/>
                  <a:gd name="T10" fmla="*/ 0 60000 65536"/>
                  <a:gd name="T11" fmla="*/ 0 60000 65536"/>
                  <a:gd name="T12" fmla="*/ 0 w 953"/>
                  <a:gd name="T13" fmla="*/ 0 h 423"/>
                  <a:gd name="T14" fmla="*/ 953 w 953"/>
                  <a:gd name="T15" fmla="*/ 423 h 423"/>
                </a:gdLst>
                <a:ahLst/>
                <a:cxnLst>
                  <a:cxn ang="T8">
                    <a:pos x="T0" y="T1"/>
                  </a:cxn>
                  <a:cxn ang="T9">
                    <a:pos x="T2" y="T3"/>
                  </a:cxn>
                  <a:cxn ang="T10">
                    <a:pos x="T4" y="T5"/>
                  </a:cxn>
                  <a:cxn ang="T11">
                    <a:pos x="T6" y="T7"/>
                  </a:cxn>
                </a:cxnLst>
                <a:rect l="T12" t="T13" r="T14" b="T15"/>
                <a:pathLst>
                  <a:path w="953" h="423">
                    <a:moveTo>
                      <a:pt x="0" y="15"/>
                    </a:moveTo>
                    <a:cubicBezTo>
                      <a:pt x="128" y="7"/>
                      <a:pt x="257" y="0"/>
                      <a:pt x="363" y="15"/>
                    </a:cubicBezTo>
                    <a:cubicBezTo>
                      <a:pt x="469" y="30"/>
                      <a:pt x="538" y="38"/>
                      <a:pt x="636" y="106"/>
                    </a:cubicBezTo>
                    <a:cubicBezTo>
                      <a:pt x="734" y="174"/>
                      <a:pt x="900" y="370"/>
                      <a:pt x="953" y="423"/>
                    </a:cubicBezTo>
                  </a:path>
                </a:pathLst>
              </a:custGeom>
              <a:noFill/>
              <a:ln w="31750">
                <a:solidFill>
                  <a:srgbClr val="FF0000"/>
                </a:solidFill>
                <a:prstDash val="dash"/>
                <a:round/>
                <a:headEnd/>
                <a:tailEnd/>
              </a:ln>
            </p:spPr>
            <p:txBody>
              <a:bodyPr/>
              <a:lstStyle/>
              <a:p>
                <a:endParaRPr lang="en-GB"/>
              </a:p>
            </p:txBody>
          </p:sp>
          <p:sp>
            <p:nvSpPr>
              <p:cNvPr id="25622" name="Line 11"/>
              <p:cNvSpPr>
                <a:spLocks noChangeShapeType="1"/>
              </p:cNvSpPr>
              <p:nvPr/>
            </p:nvSpPr>
            <p:spPr bwMode="auto">
              <a:xfrm flipH="1">
                <a:off x="1913" y="3182"/>
                <a:ext cx="1991" cy="0"/>
              </a:xfrm>
              <a:prstGeom prst="line">
                <a:avLst/>
              </a:prstGeom>
              <a:noFill/>
              <a:ln w="28575">
                <a:solidFill>
                  <a:srgbClr val="FFFF00"/>
                </a:solidFill>
                <a:prstDash val="sysDot"/>
                <a:round/>
                <a:headEnd/>
                <a:tailEnd/>
              </a:ln>
            </p:spPr>
            <p:txBody>
              <a:bodyPr/>
              <a:lstStyle/>
              <a:p>
                <a:endParaRPr lang="en-GB"/>
              </a:p>
            </p:txBody>
          </p:sp>
          <p:sp>
            <p:nvSpPr>
              <p:cNvPr id="25623" name="Line 14"/>
              <p:cNvSpPr>
                <a:spLocks noChangeShapeType="1"/>
              </p:cNvSpPr>
              <p:nvPr/>
            </p:nvSpPr>
            <p:spPr bwMode="auto">
              <a:xfrm flipV="1">
                <a:off x="2869" y="2536"/>
                <a:ext cx="0" cy="1375"/>
              </a:xfrm>
              <a:prstGeom prst="line">
                <a:avLst/>
              </a:prstGeom>
              <a:noFill/>
              <a:ln w="28575">
                <a:solidFill>
                  <a:schemeClr val="tx1"/>
                </a:solidFill>
                <a:prstDash val="sysDot"/>
                <a:round/>
                <a:headEnd/>
                <a:tailEnd/>
              </a:ln>
            </p:spPr>
            <p:txBody>
              <a:bodyPr/>
              <a:lstStyle/>
              <a:p>
                <a:endParaRPr lang="en-GB"/>
              </a:p>
            </p:txBody>
          </p:sp>
          <p:sp>
            <p:nvSpPr>
              <p:cNvPr id="16" name="Text Box 15"/>
              <p:cNvSpPr txBox="1">
                <a:spLocks noChangeArrowheads="1"/>
              </p:cNvSpPr>
              <p:nvPr/>
            </p:nvSpPr>
            <p:spPr bwMode="auto">
              <a:xfrm>
                <a:off x="2751" y="3917"/>
                <a:ext cx="784" cy="212"/>
              </a:xfrm>
              <a:prstGeom prst="rect">
                <a:avLst/>
              </a:prstGeom>
              <a:noFill/>
              <a:ln w="9525">
                <a:noFill/>
                <a:miter lim="800000"/>
                <a:headEnd/>
                <a:tailEnd/>
              </a:ln>
              <a:effectLst/>
            </p:spPr>
            <p:txBody>
              <a:bodyPr>
                <a:spAutoFit/>
              </a:bodyPr>
              <a:lstStyle/>
              <a:p>
                <a:pPr>
                  <a:spcBef>
                    <a:spcPct val="50000"/>
                  </a:spcBef>
                  <a:defRPr/>
                </a:pPr>
                <a:r>
                  <a:rPr lang="en-GB" b="1" dirty="0" err="1">
                    <a:effectLst>
                      <a:outerShdw blurRad="38100" dist="38100" dir="2700000" algn="tl">
                        <a:srgbClr val="000000"/>
                      </a:outerShdw>
                    </a:effectLst>
                  </a:rPr>
                  <a:t>f</a:t>
                </a:r>
                <a:r>
                  <a:rPr lang="en-GB" sz="1100" b="1" dirty="0" err="1">
                    <a:effectLst>
                      <a:outerShdw blurRad="38100" dist="38100" dir="2700000" algn="tl">
                        <a:srgbClr val="000000"/>
                      </a:outerShdw>
                    </a:effectLst>
                  </a:rPr>
                  <a:t>L</a:t>
                </a:r>
                <a:endParaRPr lang="en-US" sz="1100" b="1" dirty="0">
                  <a:effectLst>
                    <a:outerShdw blurRad="38100" dist="38100" dir="2700000" algn="tl">
                      <a:srgbClr val="000000"/>
                    </a:outerShdw>
                  </a:effectLst>
                </a:endParaRPr>
              </a:p>
            </p:txBody>
          </p:sp>
          <p:sp>
            <p:nvSpPr>
              <p:cNvPr id="17" name="Text Box 23"/>
              <p:cNvSpPr txBox="1">
                <a:spLocks noChangeArrowheads="1"/>
              </p:cNvSpPr>
              <p:nvPr/>
            </p:nvSpPr>
            <p:spPr bwMode="auto">
              <a:xfrm>
                <a:off x="1864" y="2256"/>
                <a:ext cx="688" cy="212"/>
              </a:xfrm>
              <a:prstGeom prst="rect">
                <a:avLst/>
              </a:prstGeom>
              <a:noFill/>
              <a:ln w="9525">
                <a:noFill/>
                <a:miter lim="800000"/>
                <a:headEnd/>
                <a:tailEnd/>
              </a:ln>
              <a:effectLst/>
            </p:spPr>
            <p:txBody>
              <a:bodyPr>
                <a:spAutoFit/>
              </a:bodyPr>
              <a:lstStyle/>
              <a:p>
                <a:pPr>
                  <a:spcBef>
                    <a:spcPct val="50000"/>
                  </a:spcBef>
                  <a:defRPr/>
                </a:pPr>
                <a:r>
                  <a:rPr lang="en-GB" b="1" dirty="0">
                    <a:effectLst>
                      <a:outerShdw blurRad="38100" dist="38100" dir="2700000" algn="tl">
                        <a:srgbClr val="000000"/>
                      </a:outerShdw>
                    </a:effectLst>
                    <a:latin typeface="Times New Roman" pitchFamily="18" charset="0"/>
                  </a:rPr>
                  <a:t>Vout</a:t>
                </a:r>
                <a:endParaRPr lang="en-US" b="1" dirty="0">
                  <a:effectLst>
                    <a:outerShdw blurRad="38100" dist="38100" dir="2700000" algn="tl">
                      <a:srgbClr val="000000"/>
                    </a:outerShdw>
                  </a:effectLst>
                  <a:latin typeface="Times New Roman" pitchFamily="18" charset="0"/>
                </a:endParaRPr>
              </a:p>
            </p:txBody>
          </p:sp>
          <p:sp>
            <p:nvSpPr>
              <p:cNvPr id="18" name="Text Box 24"/>
              <p:cNvSpPr txBox="1">
                <a:spLocks noChangeArrowheads="1"/>
              </p:cNvSpPr>
              <p:nvPr/>
            </p:nvSpPr>
            <p:spPr bwMode="auto">
              <a:xfrm>
                <a:off x="4633" y="3952"/>
                <a:ext cx="476" cy="212"/>
              </a:xfrm>
              <a:prstGeom prst="rect">
                <a:avLst/>
              </a:prstGeom>
              <a:noFill/>
              <a:ln w="9525">
                <a:noFill/>
                <a:miter lim="800000"/>
                <a:headEnd/>
                <a:tailEnd/>
              </a:ln>
              <a:effectLst/>
            </p:spPr>
            <p:txBody>
              <a:bodyPr>
                <a:spAutoFit/>
              </a:bodyPr>
              <a:lstStyle/>
              <a:p>
                <a:pPr>
                  <a:spcBef>
                    <a:spcPct val="50000"/>
                  </a:spcBef>
                  <a:defRPr/>
                </a:pPr>
                <a:r>
                  <a:rPr lang="en-GB" b="1" dirty="0">
                    <a:effectLst>
                      <a:outerShdw blurRad="38100" dist="38100" dir="2700000" algn="tl">
                        <a:srgbClr val="000000"/>
                      </a:outerShdw>
                    </a:effectLst>
                    <a:latin typeface="Times New Roman" pitchFamily="18" charset="0"/>
                  </a:rPr>
                  <a:t>Log f</a:t>
                </a:r>
                <a:endParaRPr lang="en-US" b="1" dirty="0">
                  <a:effectLst>
                    <a:outerShdw blurRad="38100" dist="38100" dir="2700000" algn="tl">
                      <a:srgbClr val="000000"/>
                    </a:outerShdw>
                  </a:effectLst>
                  <a:latin typeface="Times New Roman" pitchFamily="18" charset="0"/>
                </a:endParaRPr>
              </a:p>
            </p:txBody>
          </p:sp>
        </p:grpSp>
        <p:grpSp>
          <p:nvGrpSpPr>
            <p:cNvPr id="25609" name="Group 41"/>
            <p:cNvGrpSpPr>
              <a:grpSpLocks/>
            </p:cNvGrpSpPr>
            <p:nvPr/>
          </p:nvGrpSpPr>
          <p:grpSpPr bwMode="auto">
            <a:xfrm>
              <a:off x="2446391" y="2638684"/>
              <a:ext cx="6817655" cy="2870581"/>
              <a:chOff x="2773" y="2816"/>
              <a:chExt cx="2048" cy="1020"/>
            </a:xfrm>
          </p:grpSpPr>
          <p:sp>
            <p:nvSpPr>
              <p:cNvPr id="25610" name="Line 27"/>
              <p:cNvSpPr>
                <a:spLocks noChangeShapeType="1"/>
              </p:cNvSpPr>
              <p:nvPr/>
            </p:nvSpPr>
            <p:spPr bwMode="auto">
              <a:xfrm flipV="1">
                <a:off x="3316" y="2816"/>
                <a:ext cx="0" cy="884"/>
              </a:xfrm>
              <a:prstGeom prst="line">
                <a:avLst/>
              </a:prstGeom>
              <a:noFill/>
              <a:ln w="28575">
                <a:solidFill>
                  <a:schemeClr val="tx1"/>
                </a:solidFill>
                <a:round/>
                <a:headEnd/>
                <a:tailEnd type="triangle" w="med" len="med"/>
              </a:ln>
            </p:spPr>
            <p:txBody>
              <a:bodyPr/>
              <a:lstStyle/>
              <a:p>
                <a:endParaRPr lang="en-GB"/>
              </a:p>
            </p:txBody>
          </p:sp>
          <p:sp>
            <p:nvSpPr>
              <p:cNvPr id="25611" name="Line 28"/>
              <p:cNvSpPr>
                <a:spLocks noChangeShapeType="1"/>
              </p:cNvSpPr>
              <p:nvPr/>
            </p:nvSpPr>
            <p:spPr bwMode="auto">
              <a:xfrm>
                <a:off x="3096" y="3708"/>
                <a:ext cx="1725" cy="0"/>
              </a:xfrm>
              <a:prstGeom prst="line">
                <a:avLst/>
              </a:prstGeom>
              <a:noFill/>
              <a:ln w="28575">
                <a:solidFill>
                  <a:schemeClr val="tx1"/>
                </a:solidFill>
                <a:round/>
                <a:headEnd/>
                <a:tailEnd type="triangle" w="med" len="med"/>
              </a:ln>
            </p:spPr>
            <p:txBody>
              <a:bodyPr/>
              <a:lstStyle/>
              <a:p>
                <a:endParaRPr lang="en-GB"/>
              </a:p>
            </p:txBody>
          </p:sp>
          <p:sp>
            <p:nvSpPr>
              <p:cNvPr id="25612" name="Line 29"/>
              <p:cNvSpPr>
                <a:spLocks noChangeShapeType="1"/>
              </p:cNvSpPr>
              <p:nvPr/>
            </p:nvSpPr>
            <p:spPr bwMode="auto">
              <a:xfrm>
                <a:off x="3120" y="3116"/>
                <a:ext cx="1632" cy="0"/>
              </a:xfrm>
              <a:prstGeom prst="line">
                <a:avLst/>
              </a:prstGeom>
              <a:noFill/>
              <a:ln w="28575">
                <a:solidFill>
                  <a:srgbClr val="FFFF00"/>
                </a:solidFill>
                <a:prstDash val="sysDot"/>
                <a:round/>
                <a:headEnd/>
                <a:tailEnd/>
              </a:ln>
            </p:spPr>
            <p:txBody>
              <a:bodyPr/>
              <a:lstStyle/>
              <a:p>
                <a:endParaRPr lang="en-GB"/>
              </a:p>
            </p:txBody>
          </p:sp>
          <p:sp>
            <p:nvSpPr>
              <p:cNvPr id="25613" name="Freeform 30"/>
              <p:cNvSpPr>
                <a:spLocks/>
              </p:cNvSpPr>
              <p:nvPr/>
            </p:nvSpPr>
            <p:spPr bwMode="auto">
              <a:xfrm>
                <a:off x="3316" y="3101"/>
                <a:ext cx="1371" cy="549"/>
              </a:xfrm>
              <a:custGeom>
                <a:avLst/>
                <a:gdLst>
                  <a:gd name="T0" fmla="*/ 0 w 953"/>
                  <a:gd name="T1" fmla="*/ 42 h 423"/>
                  <a:gd name="T2" fmla="*/ 1554 w 953"/>
                  <a:gd name="T3" fmla="*/ 42 h 423"/>
                  <a:gd name="T4" fmla="*/ 2723 w 953"/>
                  <a:gd name="T5" fmla="*/ 301 h 423"/>
                  <a:gd name="T6" fmla="*/ 4081 w 953"/>
                  <a:gd name="T7" fmla="*/ 1201 h 423"/>
                  <a:gd name="T8" fmla="*/ 0 60000 65536"/>
                  <a:gd name="T9" fmla="*/ 0 60000 65536"/>
                  <a:gd name="T10" fmla="*/ 0 60000 65536"/>
                  <a:gd name="T11" fmla="*/ 0 60000 65536"/>
                  <a:gd name="T12" fmla="*/ 0 w 953"/>
                  <a:gd name="T13" fmla="*/ 0 h 423"/>
                  <a:gd name="T14" fmla="*/ 953 w 953"/>
                  <a:gd name="T15" fmla="*/ 423 h 423"/>
                </a:gdLst>
                <a:ahLst/>
                <a:cxnLst>
                  <a:cxn ang="T8">
                    <a:pos x="T0" y="T1"/>
                  </a:cxn>
                  <a:cxn ang="T9">
                    <a:pos x="T2" y="T3"/>
                  </a:cxn>
                  <a:cxn ang="T10">
                    <a:pos x="T4" y="T5"/>
                  </a:cxn>
                  <a:cxn ang="T11">
                    <a:pos x="T6" y="T7"/>
                  </a:cxn>
                </a:cxnLst>
                <a:rect l="T12" t="T13" r="T14" b="T15"/>
                <a:pathLst>
                  <a:path w="953" h="423">
                    <a:moveTo>
                      <a:pt x="0" y="15"/>
                    </a:moveTo>
                    <a:cubicBezTo>
                      <a:pt x="128" y="7"/>
                      <a:pt x="257" y="0"/>
                      <a:pt x="363" y="15"/>
                    </a:cubicBezTo>
                    <a:cubicBezTo>
                      <a:pt x="469" y="30"/>
                      <a:pt x="538" y="38"/>
                      <a:pt x="636" y="106"/>
                    </a:cubicBezTo>
                    <a:cubicBezTo>
                      <a:pt x="734" y="174"/>
                      <a:pt x="900" y="370"/>
                      <a:pt x="953" y="423"/>
                    </a:cubicBezTo>
                  </a:path>
                </a:pathLst>
              </a:custGeom>
              <a:noFill/>
              <a:ln w="38100">
                <a:solidFill>
                  <a:srgbClr val="FFFF00"/>
                </a:solidFill>
                <a:round/>
                <a:headEnd/>
                <a:tailEnd/>
              </a:ln>
            </p:spPr>
            <p:txBody>
              <a:bodyPr/>
              <a:lstStyle/>
              <a:p>
                <a:endParaRPr lang="en-GB"/>
              </a:p>
            </p:txBody>
          </p:sp>
          <p:sp>
            <p:nvSpPr>
              <p:cNvPr id="25614" name="Line 31"/>
              <p:cNvSpPr>
                <a:spLocks noChangeShapeType="1"/>
              </p:cNvSpPr>
              <p:nvPr/>
            </p:nvSpPr>
            <p:spPr bwMode="auto">
              <a:xfrm flipH="1">
                <a:off x="3107" y="3257"/>
                <a:ext cx="1595" cy="0"/>
              </a:xfrm>
              <a:prstGeom prst="line">
                <a:avLst/>
              </a:prstGeom>
              <a:noFill/>
              <a:ln w="28575">
                <a:solidFill>
                  <a:srgbClr val="FFFF00"/>
                </a:solidFill>
                <a:prstDash val="sysDot"/>
                <a:round/>
                <a:headEnd/>
                <a:tailEnd/>
              </a:ln>
            </p:spPr>
            <p:txBody>
              <a:bodyPr/>
              <a:lstStyle/>
              <a:p>
                <a:endParaRPr lang="en-GB"/>
              </a:p>
            </p:txBody>
          </p:sp>
          <p:sp>
            <p:nvSpPr>
              <p:cNvPr id="25615" name="Text Box 32"/>
              <p:cNvSpPr txBox="1">
                <a:spLocks noChangeArrowheads="1"/>
              </p:cNvSpPr>
              <p:nvPr/>
            </p:nvSpPr>
            <p:spPr bwMode="auto">
              <a:xfrm>
                <a:off x="2831" y="2982"/>
                <a:ext cx="472" cy="110"/>
              </a:xfrm>
              <a:prstGeom prst="rect">
                <a:avLst/>
              </a:prstGeom>
              <a:noFill/>
              <a:ln w="28575">
                <a:noFill/>
                <a:miter lim="800000"/>
                <a:headEnd/>
                <a:tailEnd/>
              </a:ln>
            </p:spPr>
            <p:txBody>
              <a:bodyPr>
                <a:spAutoFit/>
              </a:bodyPr>
              <a:lstStyle/>
              <a:p>
                <a:pPr>
                  <a:spcBef>
                    <a:spcPct val="50000"/>
                  </a:spcBef>
                </a:pPr>
                <a:r>
                  <a:rPr lang="en-GB" sz="1400" b="1">
                    <a:latin typeface="Times New Roman" pitchFamily="18" charset="0"/>
                  </a:rPr>
                  <a:t>0dB</a:t>
                </a:r>
                <a:endParaRPr lang="en-US" sz="1400" b="1">
                  <a:latin typeface="Times New Roman" pitchFamily="18" charset="0"/>
                </a:endParaRPr>
              </a:p>
            </p:txBody>
          </p:sp>
          <p:sp>
            <p:nvSpPr>
              <p:cNvPr id="25616" name="Text Box 33"/>
              <p:cNvSpPr txBox="1">
                <a:spLocks noChangeArrowheads="1"/>
              </p:cNvSpPr>
              <p:nvPr/>
            </p:nvSpPr>
            <p:spPr bwMode="auto">
              <a:xfrm>
                <a:off x="2773" y="3169"/>
                <a:ext cx="518" cy="110"/>
              </a:xfrm>
              <a:prstGeom prst="rect">
                <a:avLst/>
              </a:prstGeom>
              <a:noFill/>
              <a:ln w="28575">
                <a:noFill/>
                <a:miter lim="800000"/>
                <a:headEnd/>
                <a:tailEnd/>
              </a:ln>
            </p:spPr>
            <p:txBody>
              <a:bodyPr>
                <a:spAutoFit/>
              </a:bodyPr>
              <a:lstStyle/>
              <a:p>
                <a:pPr>
                  <a:spcBef>
                    <a:spcPct val="50000"/>
                  </a:spcBef>
                </a:pPr>
                <a:r>
                  <a:rPr lang="en-GB" sz="1400" b="1">
                    <a:latin typeface="Times New Roman" pitchFamily="18" charset="0"/>
                  </a:rPr>
                  <a:t>-3 dB</a:t>
                </a:r>
                <a:endParaRPr lang="en-US" sz="1400" b="1">
                  <a:latin typeface="Times New Roman" pitchFamily="18" charset="0"/>
                </a:endParaRPr>
              </a:p>
            </p:txBody>
          </p:sp>
          <p:sp>
            <p:nvSpPr>
              <p:cNvPr id="25617" name="Line 34"/>
              <p:cNvSpPr>
                <a:spLocks noChangeShapeType="1"/>
              </p:cNvSpPr>
              <p:nvPr/>
            </p:nvSpPr>
            <p:spPr bwMode="auto">
              <a:xfrm flipV="1">
                <a:off x="4264" y="2826"/>
                <a:ext cx="0" cy="862"/>
              </a:xfrm>
              <a:prstGeom prst="line">
                <a:avLst/>
              </a:prstGeom>
              <a:noFill/>
              <a:ln w="28575">
                <a:solidFill>
                  <a:srgbClr val="FFFF00"/>
                </a:solidFill>
                <a:prstDash val="dash"/>
                <a:round/>
                <a:headEnd/>
                <a:tailEnd/>
              </a:ln>
            </p:spPr>
            <p:txBody>
              <a:bodyPr/>
              <a:lstStyle/>
              <a:p>
                <a:endParaRPr lang="en-GB"/>
              </a:p>
            </p:txBody>
          </p:sp>
          <p:sp>
            <p:nvSpPr>
              <p:cNvPr id="25618" name="Text Box 35"/>
              <p:cNvSpPr txBox="1">
                <a:spLocks noChangeArrowheads="1"/>
              </p:cNvSpPr>
              <p:nvPr/>
            </p:nvSpPr>
            <p:spPr bwMode="auto">
              <a:xfrm>
                <a:off x="4132" y="3726"/>
                <a:ext cx="627" cy="110"/>
              </a:xfrm>
              <a:prstGeom prst="rect">
                <a:avLst/>
              </a:prstGeom>
              <a:noFill/>
              <a:ln w="28575">
                <a:noFill/>
                <a:miter lim="800000"/>
                <a:headEnd/>
                <a:tailEnd/>
              </a:ln>
            </p:spPr>
            <p:txBody>
              <a:bodyPr>
                <a:spAutoFit/>
              </a:bodyPr>
              <a:lstStyle/>
              <a:p>
                <a:pPr>
                  <a:spcBef>
                    <a:spcPct val="50000"/>
                  </a:spcBef>
                </a:pPr>
                <a:r>
                  <a:rPr lang="en-GB" sz="1400" b="1"/>
                  <a:t>      fu</a:t>
                </a:r>
                <a:endParaRPr lang="en-US" sz="1400" b="1"/>
              </a:p>
            </p:txBody>
          </p:sp>
        </p:grpSp>
      </p:grpSp>
      <p:sp>
        <p:nvSpPr>
          <p:cNvPr id="35" name="TextBox 34"/>
          <p:cNvSpPr txBox="1"/>
          <p:nvPr/>
        </p:nvSpPr>
        <p:spPr>
          <a:xfrm>
            <a:off x="1314450" y="1243365"/>
            <a:ext cx="9325013" cy="830997"/>
          </a:xfrm>
          <a:prstGeom prst="rect">
            <a:avLst/>
          </a:prstGeom>
          <a:noFill/>
        </p:spPr>
        <p:txBody>
          <a:bodyPr wrap="square">
            <a:spAutoFit/>
          </a:bodyPr>
          <a:lstStyle/>
          <a:p>
            <a:pPr>
              <a:defRPr/>
            </a:pPr>
            <a:r>
              <a:rPr lang="en-GB" sz="2400" b="1" dirty="0">
                <a:effectLst>
                  <a:outerShdw blurRad="38100" dist="38100" dir="2700000" algn="tl">
                    <a:srgbClr val="000000">
                      <a:alpha val="43137"/>
                    </a:srgbClr>
                  </a:outerShdw>
                </a:effectLst>
              </a:rPr>
              <a:t>A simple Bandpass filter characteristic is shown below. It has been achieved by cascading a LPF and </a:t>
            </a:r>
            <a:r>
              <a:rPr lang="en-GB" sz="2400" b="1" dirty="0" smtClean="0">
                <a:effectLst>
                  <a:outerShdw blurRad="38100" dist="38100" dir="2700000" algn="tl">
                    <a:srgbClr val="000000">
                      <a:alpha val="43137"/>
                    </a:srgbClr>
                  </a:outerShdw>
                </a:effectLst>
              </a:rPr>
              <a:t>HPF.</a:t>
            </a:r>
            <a:endParaRPr lang="en-GB" sz="24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dirty="0"/>
          </a:p>
        </p:txBody>
      </p:sp>
      <p:sp>
        <p:nvSpPr>
          <p:cNvPr id="3" name="Slide Number Placeholder 2"/>
          <p:cNvSpPr>
            <a:spLocks noGrp="1"/>
          </p:cNvSpPr>
          <p:nvPr>
            <p:ph type="sldNum" sz="quarter" idx="12"/>
          </p:nvPr>
        </p:nvSpPr>
        <p:spPr/>
        <p:txBody>
          <a:bodyPr/>
          <a:lstStyle/>
          <a:p>
            <a:pPr>
              <a:defRPr/>
            </a:pPr>
            <a:fld id="{D9A3DF70-EF06-40AE-8EB4-DC6928B38564}" type="slidenum">
              <a:rPr lang="en-US" smtClean="0"/>
              <a:pPr>
                <a:defRPr/>
              </a:pPr>
              <a:t>14</a:t>
            </a:fld>
            <a:endParaRPr lang="en-US"/>
          </a:p>
        </p:txBody>
      </p:sp>
      <p:sp>
        <p:nvSpPr>
          <p:cNvPr id="4" name="TextBox 3"/>
          <p:cNvSpPr txBox="1"/>
          <p:nvPr/>
        </p:nvSpPr>
        <p:spPr>
          <a:xfrm>
            <a:off x="1245908" y="728324"/>
            <a:ext cx="9484220" cy="2169825"/>
          </a:xfrm>
          <a:prstGeom prst="rect">
            <a:avLst/>
          </a:prstGeom>
          <a:noFill/>
        </p:spPr>
        <p:txBody>
          <a:bodyPr>
            <a:spAutoFit/>
          </a:bodyPr>
          <a:lstStyle/>
          <a:p>
            <a:pPr marL="274638" indent="-274638">
              <a:buFont typeface="Wingdings" pitchFamily="2" charset="2"/>
              <a:buChar char="Ø"/>
              <a:defRPr/>
            </a:pPr>
            <a:r>
              <a:rPr lang="en-GB" sz="2700" b="1" dirty="0">
                <a:effectLst>
                  <a:outerShdw blurRad="38100" dist="38100" dir="2700000" algn="tl">
                    <a:srgbClr val="000000">
                      <a:alpha val="43137"/>
                    </a:srgbClr>
                  </a:outerShdw>
                </a:effectLst>
              </a:rPr>
              <a:t>It is possible to achieve a sharper response by a variety of </a:t>
            </a:r>
            <a:r>
              <a:rPr lang="en-GB" sz="2700" b="1" dirty="0" smtClean="0">
                <a:effectLst>
                  <a:outerShdw blurRad="38100" dist="38100" dir="2700000" algn="tl">
                    <a:srgbClr val="000000">
                      <a:alpha val="43137"/>
                    </a:srgbClr>
                  </a:outerShdw>
                </a:effectLst>
              </a:rPr>
              <a:t>means</a:t>
            </a:r>
            <a:endParaRPr lang="en-GB" sz="2700" b="1" dirty="0">
              <a:effectLst>
                <a:outerShdw blurRad="38100" dist="38100" dir="2700000" algn="tl">
                  <a:srgbClr val="000000">
                    <a:alpha val="43137"/>
                  </a:srgbClr>
                </a:outerShdw>
              </a:effectLst>
            </a:endParaRPr>
          </a:p>
          <a:p>
            <a:pPr marL="274638" indent="-274638">
              <a:buFont typeface="Wingdings" pitchFamily="2" charset="2"/>
              <a:buChar char="Ø"/>
              <a:defRPr/>
            </a:pPr>
            <a:endParaRPr lang="en-GB" sz="2700" b="1" dirty="0">
              <a:effectLst>
                <a:outerShdw blurRad="38100" dist="38100" dir="2700000" algn="tl">
                  <a:srgbClr val="000000">
                    <a:alpha val="43137"/>
                  </a:srgbClr>
                </a:outerShdw>
              </a:effectLst>
            </a:endParaRPr>
          </a:p>
          <a:p>
            <a:pPr marL="274638" indent="-274638">
              <a:buFont typeface="Wingdings" pitchFamily="2" charset="2"/>
              <a:buChar char="Ø"/>
              <a:defRPr/>
            </a:pPr>
            <a:r>
              <a:rPr lang="en-GB" sz="2700" b="1" dirty="0">
                <a:effectLst>
                  <a:outerShdw blurRad="38100" dist="38100" dir="2700000" algn="tl">
                    <a:srgbClr val="000000">
                      <a:alpha val="43137"/>
                    </a:srgbClr>
                  </a:outerShdw>
                </a:effectLst>
              </a:rPr>
              <a:t>A typical </a:t>
            </a:r>
            <a:r>
              <a:rPr lang="en-GB" sz="2700" b="1" dirty="0" smtClean="0">
                <a:effectLst>
                  <a:outerShdw blurRad="38100" dist="38100" dir="2700000" algn="tl">
                    <a:srgbClr val="000000">
                      <a:alpha val="43137"/>
                    </a:srgbClr>
                  </a:outerShdw>
                </a:effectLst>
              </a:rPr>
              <a:t>set of bandpass responses </a:t>
            </a:r>
            <a:r>
              <a:rPr lang="en-GB" sz="2700" b="1" dirty="0">
                <a:effectLst>
                  <a:outerShdw blurRad="38100" dist="38100" dir="2700000" algn="tl">
                    <a:srgbClr val="000000">
                      <a:alpha val="43137"/>
                    </a:srgbClr>
                  </a:outerShdw>
                </a:effectLst>
              </a:rPr>
              <a:t>is as </a:t>
            </a:r>
            <a:r>
              <a:rPr lang="en-GB" sz="2700" b="1" dirty="0" smtClean="0">
                <a:effectLst>
                  <a:outerShdw blurRad="38100" dist="38100" dir="2700000" algn="tl">
                    <a:srgbClr val="000000">
                      <a:alpha val="43137"/>
                    </a:srgbClr>
                  </a:outerShdw>
                </a:effectLst>
              </a:rPr>
              <a:t>shown below:</a:t>
            </a:r>
            <a:endParaRPr lang="en-GB" sz="27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9049" y="293858"/>
            <a:ext cx="10462813" cy="1146990"/>
          </a:xfrm>
          <a:solidFill>
            <a:srgbClr val="000000"/>
          </a:solidFill>
        </p:spPr>
        <p:txBody>
          <a:bodyPr/>
          <a:lstStyle/>
          <a:p>
            <a:pPr>
              <a:defRPr/>
            </a:pPr>
            <a:r>
              <a:rPr lang="en-US" sz="3600" dirty="0" smtClean="0"/>
              <a:t>IDEAL AND TYPICAL BANDPASS RESPONSE CURVES</a:t>
            </a:r>
            <a:endParaRPr lang="en-US" sz="3600" dirty="0"/>
          </a:p>
        </p:txBody>
      </p:sp>
      <p:sp>
        <p:nvSpPr>
          <p:cNvPr id="3" name="Footer Placeholder 2"/>
          <p:cNvSpPr>
            <a:spLocks noGrp="1"/>
          </p:cNvSpPr>
          <p:nvPr>
            <p:ph type="ftr" sz="quarter" idx="11"/>
          </p:nvPr>
        </p:nvSpPr>
        <p:spPr/>
        <p:txBody>
          <a:bodyPr/>
          <a:lstStyle/>
          <a:p>
            <a:pPr>
              <a:defRPr/>
            </a:pPr>
            <a:r>
              <a:rPr lang="en-US" smtClean="0"/>
              <a:t>Passive &amp; Active Filters 2016-17</a:t>
            </a:r>
            <a:endParaRPr lang="en-US" dirty="0"/>
          </a:p>
        </p:txBody>
      </p:sp>
      <p:sp>
        <p:nvSpPr>
          <p:cNvPr id="4" name="Slide Number Placeholder 3"/>
          <p:cNvSpPr>
            <a:spLocks noGrp="1"/>
          </p:cNvSpPr>
          <p:nvPr>
            <p:ph type="sldNum" sz="quarter" idx="12"/>
          </p:nvPr>
        </p:nvSpPr>
        <p:spPr/>
        <p:txBody>
          <a:bodyPr/>
          <a:lstStyle/>
          <a:p>
            <a:pPr>
              <a:defRPr/>
            </a:pPr>
            <a:fld id="{DAC06EF5-D356-4375-A1F2-53932189B966}" type="slidenum">
              <a:rPr lang="en-US" smtClean="0"/>
              <a:pPr>
                <a:defRPr/>
              </a:pPr>
              <a:t>15</a:t>
            </a:fld>
            <a:endParaRPr lang="en-US"/>
          </a:p>
        </p:txBody>
      </p:sp>
      <p:pic>
        <p:nvPicPr>
          <p:cNvPr id="5" name="Picture 4"/>
          <p:cNvPicPr/>
          <p:nvPr/>
        </p:nvPicPr>
        <p:blipFill>
          <a:blip r:embed="rId3" cstate="print"/>
          <a:srcRect/>
          <a:stretch>
            <a:fillRect/>
          </a:stretch>
        </p:blipFill>
        <p:spPr bwMode="auto">
          <a:xfrm>
            <a:off x="637808" y="1687311"/>
            <a:ext cx="10542539" cy="473962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16</a:t>
            </a:fld>
            <a:endParaRPr lang="en-US"/>
          </a:p>
        </p:txBody>
      </p:sp>
      <p:sp>
        <p:nvSpPr>
          <p:cNvPr id="58369" name="Rectangle 1"/>
          <p:cNvSpPr>
            <a:spLocks noChangeArrowheads="1"/>
          </p:cNvSpPr>
          <p:nvPr/>
        </p:nvSpPr>
        <p:spPr bwMode="auto">
          <a:xfrm>
            <a:off x="1085850" y="1120616"/>
            <a:ext cx="9772650" cy="449353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sz="2700" b="1" dirty="0" smtClean="0">
                <a:effectLst>
                  <a:outerShdw blurRad="38100" dist="38100" dir="2700000" algn="tl">
                    <a:srgbClr val="000000">
                      <a:alpha val="43137"/>
                    </a:srgbClr>
                  </a:outerShdw>
                </a:effectLst>
                <a:latin typeface="+mn-lt"/>
                <a:ea typeface="Calibri" pitchFamily="34" charset="0"/>
                <a:cs typeface="III02400"/>
              </a:rPr>
              <a:t>Curve </a:t>
            </a:r>
            <a:r>
              <a:rPr kumimoji="0" lang="en-US" sz="2700" b="1" i="0" u="none" strike="noStrike" cap="none" normalizeH="0" baseline="0" dirty="0" smtClean="0">
                <a:ln>
                  <a:noFill/>
                </a:ln>
                <a:solidFill>
                  <a:schemeClr val="tx1"/>
                </a:solidFill>
                <a:effectLst>
                  <a:outerShdw blurRad="38100" dist="38100" dir="2700000" algn="tl">
                    <a:srgbClr val="000000">
                      <a:alpha val="43137"/>
                    </a:srgbClr>
                  </a:outerShdw>
                </a:effectLst>
                <a:latin typeface="+mn-lt"/>
                <a:ea typeface="Calibri" pitchFamily="34" charset="0"/>
                <a:cs typeface="III02400"/>
              </a:rPr>
              <a:t>a)</a:t>
            </a:r>
          </a:p>
          <a:p>
            <a:pPr marL="0" marR="0" lvl="0" indent="0" algn="l" defTabSz="914400" rtl="0" eaLnBrk="0" fontAlgn="base" latinLnBrk="0" hangingPunct="0">
              <a:lnSpc>
                <a:spcPct val="100000"/>
              </a:lnSpc>
              <a:spcBef>
                <a:spcPct val="0"/>
              </a:spcBef>
              <a:spcAft>
                <a:spcPct val="0"/>
              </a:spcAft>
              <a:buClrTx/>
              <a:buSzTx/>
              <a:buFontTx/>
              <a:buNone/>
              <a:tabLst/>
            </a:pPr>
            <a:endParaRPr lang="en-US" sz="2700" b="1" dirty="0" smtClean="0">
              <a:effectLst>
                <a:outerShdw blurRad="38100" dist="38100" dir="2700000" algn="tl">
                  <a:srgbClr val="000000">
                    <a:alpha val="43137"/>
                  </a:srgbClr>
                </a:outerShdw>
              </a:effectLst>
              <a:latin typeface="+mn-lt"/>
              <a:ea typeface="Calibri" pitchFamily="34" charset="0"/>
              <a:cs typeface="III0240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700" b="1" i="0" u="none" strike="noStrike" cap="none" normalizeH="0" baseline="0" dirty="0" smtClean="0">
              <a:ln>
                <a:noFill/>
              </a:ln>
              <a:solidFill>
                <a:schemeClr val="tx1"/>
              </a:solidFill>
              <a:effectLst>
                <a:outerShdw blurRad="38100" dist="38100" dir="2700000" algn="tl">
                  <a:srgbClr val="000000">
                    <a:alpha val="43137"/>
                  </a:srgbClr>
                </a:outerShdw>
              </a:effectLst>
              <a:latin typeface="+mn-lt"/>
              <a:ea typeface="Calibri" pitchFamily="34" charset="0"/>
              <a:cs typeface="III0240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700" b="1" i="0" u="none" strike="noStrike" cap="none" normalizeH="0" baseline="0" dirty="0" smtClean="0">
                <a:ln>
                  <a:noFill/>
                </a:ln>
                <a:solidFill>
                  <a:schemeClr val="tx1"/>
                </a:solidFill>
                <a:effectLst>
                  <a:outerShdw blurRad="38100" dist="38100" dir="2700000" algn="tl">
                    <a:srgbClr val="000000">
                      <a:alpha val="43137"/>
                    </a:srgbClr>
                  </a:outerShdw>
                </a:effectLst>
                <a:latin typeface="+mn-lt"/>
                <a:ea typeface="Calibri" pitchFamily="34" charset="0"/>
                <a:cs typeface="III02400"/>
              </a:rPr>
              <a:t> is what might be called an ``ideal'' bandpass response, with absolutely constant gain within the passband, zero gain outside the passband, and an abrupt boundary between the two. This response characteristic is impossible to realise in practice, but it can be approximated to varying degrees of accuracy by real filters.</a:t>
            </a:r>
            <a:r>
              <a:rPr kumimoji="0" lang="en-US" sz="2700" b="0" i="0" u="none" strike="noStrike" cap="none" normalizeH="0" baseline="0" dirty="0" smtClean="0">
                <a:ln>
                  <a:noFill/>
                </a:ln>
                <a:solidFill>
                  <a:schemeClr val="tx1"/>
                </a:solidFill>
                <a:effectLst/>
                <a:latin typeface="+mn-lt"/>
                <a:ea typeface="Calibri" pitchFamily="34" charset="0"/>
                <a:cs typeface="III0240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smtClean="0">
              <a:ln>
                <a:noFill/>
              </a:ln>
              <a:solidFill>
                <a:schemeClr val="tx1"/>
              </a:solidFill>
              <a:effectLst/>
              <a:latin typeface="Calibri" pitchFamily="34" charset="0"/>
              <a:ea typeface="Calibri" pitchFamily="34" charset="0"/>
              <a:cs typeface="III0240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17</a:t>
            </a:fld>
            <a:endParaRPr lang="en-US"/>
          </a:p>
        </p:txBody>
      </p:sp>
      <p:sp>
        <p:nvSpPr>
          <p:cNvPr id="4" name="TextBox 3"/>
          <p:cNvSpPr txBox="1"/>
          <p:nvPr/>
        </p:nvSpPr>
        <p:spPr>
          <a:xfrm>
            <a:off x="1466850" y="742950"/>
            <a:ext cx="8782050" cy="5078313"/>
          </a:xfrm>
          <a:prstGeom prst="rect">
            <a:avLst/>
          </a:prstGeom>
          <a:noFill/>
        </p:spPr>
        <p:txBody>
          <a:bodyPr wrap="square" rtlCol="0">
            <a:spAutoFit/>
          </a:bodyPr>
          <a:lstStyle/>
          <a:p>
            <a:pPr lvl="0"/>
            <a:r>
              <a:rPr lang="en-US" sz="2700" b="1" dirty="0" smtClean="0">
                <a:effectLst>
                  <a:outerShdw blurRad="38100" dist="38100" dir="2700000" algn="tl">
                    <a:srgbClr val="000000">
                      <a:alpha val="43137"/>
                    </a:srgbClr>
                  </a:outerShdw>
                </a:effectLst>
                <a:latin typeface="+mn-lt"/>
                <a:ea typeface="Calibri" pitchFamily="34" charset="0"/>
                <a:cs typeface="III02400"/>
              </a:rPr>
              <a:t>Curves (b)through (f) are examples of a few bandpass amplitude response curves that approximate the ideal curves with varying degrees of accuracy. Note that while some bandpass responses are very smooth, other have </a:t>
            </a:r>
            <a:r>
              <a:rPr lang="en-US" sz="2700" b="1" dirty="0" smtClean="0">
                <a:effectLst>
                  <a:outerShdw blurRad="38100" dist="38100" dir="2700000" algn="tl">
                    <a:srgbClr val="000000">
                      <a:alpha val="43137"/>
                    </a:srgbClr>
                  </a:outerShdw>
                </a:effectLst>
                <a:latin typeface="+mn-lt"/>
                <a:ea typeface="Calibri" pitchFamily="34" charset="0"/>
                <a:cs typeface="III01430"/>
              </a:rPr>
              <a:t>ripple </a:t>
            </a:r>
            <a:r>
              <a:rPr lang="en-US" sz="2700" b="1" dirty="0" smtClean="0">
                <a:effectLst>
                  <a:outerShdw blurRad="38100" dist="38100" dir="2700000" algn="tl">
                    <a:srgbClr val="000000">
                      <a:alpha val="43137"/>
                    </a:srgbClr>
                  </a:outerShdw>
                </a:effectLst>
                <a:latin typeface="+mn-lt"/>
                <a:ea typeface="Calibri" pitchFamily="34" charset="0"/>
                <a:cs typeface="III02400"/>
              </a:rPr>
              <a:t>(gain variations in their passbands. Others have ripple in their </a:t>
            </a:r>
            <a:r>
              <a:rPr lang="en-US" sz="2700" b="1" dirty="0" smtClean="0">
                <a:effectLst>
                  <a:outerShdw blurRad="38100" dist="38100" dir="2700000" algn="tl">
                    <a:srgbClr val="000000">
                      <a:alpha val="43137"/>
                    </a:srgbClr>
                  </a:outerShdw>
                </a:effectLst>
                <a:latin typeface="+mn-lt"/>
                <a:ea typeface="Calibri" pitchFamily="34" charset="0"/>
                <a:cs typeface="III01430"/>
              </a:rPr>
              <a:t>stopbands </a:t>
            </a:r>
            <a:r>
              <a:rPr lang="en-US" sz="2700" b="1" dirty="0" smtClean="0">
                <a:effectLst>
                  <a:outerShdw blurRad="38100" dist="38100" dir="2700000" algn="tl">
                    <a:srgbClr val="000000">
                      <a:alpha val="43137"/>
                    </a:srgbClr>
                  </a:outerShdw>
                </a:effectLst>
                <a:latin typeface="+mn-lt"/>
                <a:ea typeface="Calibri" pitchFamily="34" charset="0"/>
                <a:cs typeface="III02400"/>
              </a:rPr>
              <a:t>as well. </a:t>
            </a:r>
          </a:p>
          <a:p>
            <a:pPr lvl="0"/>
            <a:endParaRPr lang="en-US" sz="2700" b="1" dirty="0" smtClean="0">
              <a:effectLst>
                <a:outerShdw blurRad="38100" dist="38100" dir="2700000" algn="tl">
                  <a:srgbClr val="000000">
                    <a:alpha val="43137"/>
                  </a:srgbClr>
                </a:outerShdw>
              </a:effectLst>
              <a:latin typeface="+mn-lt"/>
              <a:ea typeface="Calibri" pitchFamily="34" charset="0"/>
              <a:cs typeface="III02400"/>
            </a:endParaRPr>
          </a:p>
          <a:p>
            <a:pPr lvl="0"/>
            <a:r>
              <a:rPr lang="en-US" sz="2700" b="1" dirty="0" smtClean="0">
                <a:effectLst>
                  <a:outerShdw blurRad="38100" dist="38100" dir="2700000" algn="tl">
                    <a:srgbClr val="000000">
                      <a:alpha val="43137"/>
                    </a:srgbClr>
                  </a:outerShdw>
                </a:effectLst>
                <a:latin typeface="+mn-lt"/>
                <a:ea typeface="Calibri" pitchFamily="34" charset="0"/>
                <a:cs typeface="III02400"/>
              </a:rPr>
              <a:t>The stopband is the range of frequencies over which unwanted signals are attenuated. Bandpass filters have two stopbands, one above and one below the passband.</a:t>
            </a:r>
            <a:endParaRPr lang="en-GB" sz="2700" b="1" dirty="0" smtClean="0">
              <a:effectLst>
                <a:outerShdw blurRad="38100" dist="38100" dir="2700000" algn="tl">
                  <a:srgbClr val="000000">
                    <a:alpha val="43137"/>
                  </a:srgbClr>
                </a:outerShdw>
              </a:effectLst>
              <a:latin typeface="+mn-lt"/>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18</a:t>
            </a:fld>
            <a:endParaRPr lang="en-US"/>
          </a:p>
        </p:txBody>
      </p:sp>
      <p:pic>
        <p:nvPicPr>
          <p:cNvPr id="4" name="Picture 3"/>
          <p:cNvPicPr/>
          <p:nvPr/>
        </p:nvPicPr>
        <p:blipFill>
          <a:blip r:embed="rId2" cstate="print"/>
          <a:srcRect/>
          <a:stretch>
            <a:fillRect/>
          </a:stretch>
        </p:blipFill>
        <p:spPr bwMode="auto">
          <a:xfrm>
            <a:off x="2015890" y="747023"/>
            <a:ext cx="7982920" cy="5650202"/>
          </a:xfrm>
          <a:prstGeom prst="rect">
            <a:avLst/>
          </a:prstGeom>
          <a:noFill/>
          <a:ln w="9525">
            <a:noFill/>
            <a:miter lim="800000"/>
            <a:headEnd/>
            <a:tailEnd/>
          </a:ln>
        </p:spPr>
      </p:pic>
      <p:sp>
        <p:nvSpPr>
          <p:cNvPr id="6" name="TextBox 5"/>
          <p:cNvSpPr txBox="1"/>
          <p:nvPr/>
        </p:nvSpPr>
        <p:spPr>
          <a:xfrm>
            <a:off x="2002453" y="692693"/>
            <a:ext cx="7969481" cy="369332"/>
          </a:xfrm>
          <a:prstGeom prst="rect">
            <a:avLst/>
          </a:prstGeom>
          <a:noFill/>
        </p:spPr>
        <p:txBody>
          <a:bodyPr wrap="square" rtlCol="0">
            <a:spAutoFit/>
          </a:bodyPr>
          <a:lstStyle/>
          <a:p>
            <a:r>
              <a:rPr lang="en-GB" dirty="0" smtClean="0"/>
              <a:t>BB</a:t>
            </a:r>
            <a:endParaRPr lang="en-GB" dirty="0"/>
          </a:p>
        </p:txBody>
      </p:sp>
      <p:sp>
        <p:nvSpPr>
          <p:cNvPr id="7" name="Rectangle 6"/>
          <p:cNvSpPr/>
          <p:nvPr/>
        </p:nvSpPr>
        <p:spPr bwMode="auto">
          <a:xfrm>
            <a:off x="3736115" y="5935432"/>
            <a:ext cx="4031777" cy="32597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charset="0"/>
            </a:endParaRPr>
          </a:p>
        </p:txBody>
      </p:sp>
      <p:sp>
        <p:nvSpPr>
          <p:cNvPr id="8" name="TextBox 7"/>
          <p:cNvSpPr txBox="1"/>
          <p:nvPr/>
        </p:nvSpPr>
        <p:spPr>
          <a:xfrm>
            <a:off x="3816750" y="5881101"/>
            <a:ext cx="3910824" cy="369332"/>
          </a:xfrm>
          <a:prstGeom prst="rect">
            <a:avLst/>
          </a:prstGeom>
          <a:noFill/>
        </p:spPr>
        <p:txBody>
          <a:bodyPr wrap="square" rtlCol="0">
            <a:spAutoFit/>
          </a:bodyPr>
          <a:lstStyle/>
          <a:p>
            <a:r>
              <a:rPr lang="en-GB" dirty="0" smtClean="0">
                <a:solidFill>
                  <a:srgbClr val="000000"/>
                </a:solidFill>
              </a:rPr>
              <a:t>    </a:t>
            </a:r>
            <a:r>
              <a:rPr lang="en-GB" dirty="0" err="1" smtClean="0">
                <a:solidFill>
                  <a:srgbClr val="000000"/>
                </a:solidFill>
              </a:rPr>
              <a:t>f</a:t>
            </a:r>
            <a:r>
              <a:rPr lang="en-GB" baseline="-25000" dirty="0" err="1" smtClean="0">
                <a:solidFill>
                  <a:srgbClr val="000000"/>
                </a:solidFill>
              </a:rPr>
              <a:t>L</a:t>
            </a:r>
            <a:r>
              <a:rPr lang="en-GB" dirty="0" smtClean="0">
                <a:solidFill>
                  <a:srgbClr val="000000"/>
                </a:solidFill>
              </a:rPr>
              <a:t>                      </a:t>
            </a:r>
            <a:r>
              <a:rPr lang="en-GB" dirty="0" err="1" smtClean="0">
                <a:solidFill>
                  <a:srgbClr val="000000"/>
                </a:solidFill>
              </a:rPr>
              <a:t>f</a:t>
            </a:r>
            <a:r>
              <a:rPr lang="en-GB" baseline="-25000" dirty="0" err="1" smtClean="0">
                <a:solidFill>
                  <a:srgbClr val="000000"/>
                </a:solidFill>
              </a:rPr>
              <a:t>r</a:t>
            </a:r>
            <a:r>
              <a:rPr lang="en-GB" dirty="0" smtClean="0">
                <a:solidFill>
                  <a:srgbClr val="000000"/>
                </a:solidFill>
              </a:rPr>
              <a:t>                         </a:t>
            </a:r>
            <a:r>
              <a:rPr lang="en-GB" dirty="0" err="1" smtClean="0">
                <a:solidFill>
                  <a:srgbClr val="000000"/>
                </a:solidFill>
              </a:rPr>
              <a:t>f</a:t>
            </a:r>
            <a:r>
              <a:rPr lang="en-GB" baseline="-25000" dirty="0" err="1" smtClean="0">
                <a:solidFill>
                  <a:srgbClr val="000000"/>
                </a:solidFill>
              </a:rPr>
              <a:t>U</a:t>
            </a:r>
            <a:endParaRPr lang="en-GB" baseline="-25000" dirty="0">
              <a:solidFill>
                <a:srgbClr val="000000"/>
              </a:solidFill>
            </a:endParaRPr>
          </a:p>
        </p:txBody>
      </p:sp>
      <p:sp>
        <p:nvSpPr>
          <p:cNvPr id="9" name="TextBox 8"/>
          <p:cNvSpPr txBox="1"/>
          <p:nvPr/>
        </p:nvSpPr>
        <p:spPr>
          <a:xfrm>
            <a:off x="4300566" y="4101831"/>
            <a:ext cx="3077590" cy="369332"/>
          </a:xfrm>
          <a:prstGeom prst="rect">
            <a:avLst/>
          </a:prstGeom>
          <a:noFill/>
        </p:spPr>
        <p:txBody>
          <a:bodyPr wrap="square" rtlCol="0">
            <a:spAutoFit/>
          </a:bodyPr>
          <a:lstStyle/>
          <a:p>
            <a:r>
              <a:rPr lang="en-GB" dirty="0" smtClean="0">
                <a:solidFill>
                  <a:srgbClr val="000000"/>
                </a:solidFill>
              </a:rPr>
              <a:t>Bandwidth (BW) = </a:t>
            </a:r>
            <a:r>
              <a:rPr lang="en-GB" dirty="0" err="1" smtClean="0">
                <a:solidFill>
                  <a:srgbClr val="000000"/>
                </a:solidFill>
              </a:rPr>
              <a:t>f</a:t>
            </a:r>
            <a:r>
              <a:rPr lang="en-GB" baseline="-25000" dirty="0" err="1" smtClean="0">
                <a:solidFill>
                  <a:srgbClr val="000000"/>
                </a:solidFill>
              </a:rPr>
              <a:t>U</a:t>
            </a:r>
            <a:r>
              <a:rPr lang="en-GB" dirty="0" smtClean="0">
                <a:solidFill>
                  <a:srgbClr val="000000"/>
                </a:solidFill>
              </a:rPr>
              <a:t> -</a:t>
            </a:r>
            <a:r>
              <a:rPr lang="en-GB" dirty="0" err="1" smtClean="0">
                <a:solidFill>
                  <a:srgbClr val="000000"/>
                </a:solidFill>
              </a:rPr>
              <a:t>f</a:t>
            </a:r>
            <a:r>
              <a:rPr lang="en-GB" baseline="-25000" dirty="0" err="1" smtClean="0">
                <a:solidFill>
                  <a:srgbClr val="000000"/>
                </a:solidFill>
              </a:rPr>
              <a:t>L</a:t>
            </a:r>
            <a:endParaRPr lang="en-GB" baseline="-25000" dirty="0">
              <a:solidFill>
                <a:srgbClr val="000000"/>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19</a:t>
            </a:fld>
            <a:endParaRPr lang="en-US"/>
          </a:p>
        </p:txBody>
      </p:sp>
      <p:graphicFrame>
        <p:nvGraphicFramePr>
          <p:cNvPr id="5" name="Table 4"/>
          <p:cNvGraphicFramePr>
            <a:graphicFrameLocks noGrp="1"/>
          </p:cNvGraphicFramePr>
          <p:nvPr/>
        </p:nvGraphicFramePr>
        <p:xfrm>
          <a:off x="4988323" y="3514057"/>
          <a:ext cx="1688307" cy="210312"/>
        </p:xfrm>
        <a:graphic>
          <a:graphicData uri="http://schemas.openxmlformats.org/drawingml/2006/table">
            <a:tbl>
              <a:tblPr/>
              <a:tblGrid>
                <a:gridCol w="1688307"/>
              </a:tblGrid>
              <a:tr h="209302">
                <a:tc>
                  <a:txBody>
                    <a:bodyPr/>
                    <a:lstStyle/>
                    <a:p>
                      <a:pPr>
                        <a:lnSpc>
                          <a:spcPct val="115000"/>
                        </a:lnSpc>
                        <a:spcAft>
                          <a:spcPts val="0"/>
                        </a:spcAft>
                      </a:pPr>
                      <a:endParaRPr lang="en-US" sz="1200">
                        <a:latin typeface="Times New Roman"/>
                        <a:ea typeface="Times New Roman"/>
                        <a:cs typeface="Times New Roman"/>
                      </a:endParaRPr>
                    </a:p>
                  </a:txBody>
                  <a:tcPr marL="0" marR="0" marT="0" marB="0" anchor="ctr">
                    <a:lnL>
                      <a:noFill/>
                    </a:lnL>
                    <a:lnR>
                      <a:noFill/>
                    </a:lnR>
                    <a:lnT>
                      <a:noFill/>
                    </a:lnT>
                    <a:lnB>
                      <a:noFill/>
                    </a:lnB>
                    <a:solidFill>
                      <a:srgbClr val="FAFAFA"/>
                    </a:solidFill>
                  </a:tcPr>
                </a:tc>
              </a:tr>
            </a:tbl>
          </a:graphicData>
        </a:graphic>
      </p:graphicFrame>
      <p:graphicFrame>
        <p:nvGraphicFramePr>
          <p:cNvPr id="6" name="Table 5"/>
          <p:cNvGraphicFramePr>
            <a:graphicFrameLocks noGrp="1"/>
          </p:cNvGraphicFramePr>
          <p:nvPr/>
        </p:nvGraphicFramePr>
        <p:xfrm>
          <a:off x="3862785" y="3514056"/>
          <a:ext cx="2883724" cy="1294050"/>
        </p:xfrm>
        <a:graphic>
          <a:graphicData uri="http://schemas.openxmlformats.org/drawingml/2006/table">
            <a:tbl>
              <a:tblPr/>
              <a:tblGrid>
                <a:gridCol w="2883724"/>
              </a:tblGrid>
              <a:tr h="1294050">
                <a:tc>
                  <a:txBody>
                    <a:bodyPr/>
                    <a:lstStyle/>
                    <a:p>
                      <a:pPr>
                        <a:lnSpc>
                          <a:spcPct val="115000"/>
                        </a:lnSpc>
                        <a:spcAft>
                          <a:spcPts val="0"/>
                        </a:spcAft>
                      </a:pPr>
                      <a:endParaRPr lang="en-US" sz="1200" dirty="0">
                        <a:latin typeface="Times New Roman"/>
                        <a:ea typeface="Times New Roman"/>
                        <a:cs typeface="Times New Roman"/>
                      </a:endParaRPr>
                    </a:p>
                  </a:txBody>
                  <a:tcPr marL="0" marR="0" marT="0" marB="0" anchor="ctr">
                    <a:lnL>
                      <a:noFill/>
                    </a:lnL>
                    <a:lnR>
                      <a:noFill/>
                    </a:lnR>
                    <a:lnT>
                      <a:noFill/>
                    </a:lnT>
                    <a:lnB>
                      <a:noFill/>
                    </a:lnB>
                    <a:solidFill>
                      <a:srgbClr val="FAFAFA"/>
                    </a:solidFill>
                  </a:tcPr>
                </a:tc>
              </a:tr>
            </a:tbl>
          </a:graphicData>
        </a:graphic>
      </p:graphicFrame>
      <p:pic>
        <p:nvPicPr>
          <p:cNvPr id="22530" name="Picture 6" descr="Resonant Frequency"/>
          <p:cNvPicPr>
            <a:picLocks noChangeAspect="1" noChangeArrowheads="1"/>
          </p:cNvPicPr>
          <p:nvPr/>
        </p:nvPicPr>
        <p:blipFill>
          <a:blip r:embed="rId3" cstate="print"/>
          <a:srcRect/>
          <a:stretch>
            <a:fillRect/>
          </a:stretch>
        </p:blipFill>
        <p:spPr bwMode="auto">
          <a:xfrm>
            <a:off x="3" y="0"/>
            <a:ext cx="1500718" cy="379170"/>
          </a:xfrm>
          <a:prstGeom prst="rect">
            <a:avLst/>
          </a:prstGeom>
          <a:noFill/>
        </p:spPr>
      </p:pic>
      <p:sp>
        <p:nvSpPr>
          <p:cNvPr id="22531" name="Rectangle 3"/>
          <p:cNvSpPr>
            <a:spLocks noChangeArrowheads="1"/>
          </p:cNvSpPr>
          <p:nvPr/>
        </p:nvSpPr>
        <p:spPr bwMode="auto">
          <a:xfrm>
            <a:off x="990599" y="455606"/>
            <a:ext cx="9620251" cy="34163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Resonant Frequency</a:t>
            </a:r>
            <a:endPar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The actual shape of the frequency response curve for any passive or active band pass filter will depend upon the characteristics of the filter circuit .</a:t>
            </a:r>
            <a:r>
              <a:rPr kumimoji="0" lang="en-US" sz="2400" b="1" i="0" u="none" strike="sng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with the curve above being defined as an "ideal" band pass response</a:t>
            </a:r>
            <a:r>
              <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The </a:t>
            </a:r>
            <a:r>
              <a:rPr kumimoji="0" lang="en-US" sz="2400" b="1" i="0" u="none" strike="noStrike" cap="none" normalizeH="0" baseline="0" dirty="0" smtClean="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Resonant Frequency(</a:t>
            </a:r>
            <a:r>
              <a:rPr kumimoji="0" lang="en-US" sz="2400" b="1" i="0" u="none" strike="noStrike" cap="none" normalizeH="0" baseline="0" dirty="0" err="1" smtClean="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ƒr</a:t>
            </a:r>
            <a:r>
              <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or  </a:t>
            </a:r>
            <a:r>
              <a:rPr kumimoji="0" lang="en-US" sz="2400" b="1" i="0" u="none" strike="noStrike" cap="none" normalizeH="0" baseline="0" dirty="0" smtClean="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"centre frequency", </a:t>
            </a:r>
            <a:r>
              <a:rPr kumimoji="0" lang="en-US" sz="2400" b="1" i="0" u="none" strike="noStrike" cap="none" normalizeH="0" baseline="0" dirty="0" err="1" smtClean="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ƒc</a:t>
            </a:r>
            <a:r>
              <a:rPr kumimoji="0" lang="en-US" sz="2400" b="1" i="0" u="none" strike="noStrike" cap="none" normalizeH="0" baseline="0" dirty="0" smtClean="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a:t>
            </a:r>
            <a:r>
              <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is generally calculated as being the geometric mean of the two -3dB frequencies between the upper and the lower cut-off points with the resonant frequency (point of oscillation) being given as:</a:t>
            </a:r>
            <a:endParaRPr kumimoji="0" lang="en-GB"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dirty="0" smtClean="0">
              <a:ln>
                <a:noFill/>
              </a:ln>
              <a:solidFill>
                <a:schemeClr val="tx1"/>
              </a:solidFill>
              <a:effectLst/>
              <a:latin typeface="Arial" pitchFamily="34" charset="0"/>
              <a:cs typeface="Arial" pitchFamily="34" charset="0"/>
            </a:endParaRPr>
          </a:p>
        </p:txBody>
      </p:sp>
      <p:sp>
        <p:nvSpPr>
          <p:cNvPr id="22532" name="Rectangle 4"/>
          <p:cNvSpPr>
            <a:spLocks noChangeArrowheads="1"/>
          </p:cNvSpPr>
          <p:nvPr/>
        </p:nvSpPr>
        <p:spPr bwMode="auto">
          <a:xfrm>
            <a:off x="1085851" y="4157208"/>
            <a:ext cx="9963150" cy="258532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Where:</a:t>
            </a:r>
            <a:endPar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err="1"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ƒ</a:t>
            </a:r>
            <a:r>
              <a:rPr kumimoji="0" lang="en-US" sz="2400" b="1" i="0" u="none" strike="noStrike" cap="none" normalizeH="0" baseline="-30000" dirty="0" err="1"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r</a:t>
            </a:r>
            <a:r>
              <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is the resonant or Centre Frequency</a:t>
            </a:r>
            <a:endPar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err="1"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ƒ</a:t>
            </a:r>
            <a:r>
              <a:rPr kumimoji="0" lang="en-US" sz="2400" b="1" i="0" u="none" strike="noStrike" cap="none" normalizeH="0" baseline="-30000" dirty="0" err="1"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L</a:t>
            </a:r>
            <a:r>
              <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is the lower -3dB cut-off frequency point</a:t>
            </a:r>
            <a:endPar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a:t>
            </a:r>
            <a:r>
              <a:rPr kumimoji="0" lang="en-US" sz="2400" b="1" i="0" u="none" strike="noStrike" cap="none" normalizeH="0" baseline="0" dirty="0" err="1"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f</a:t>
            </a:r>
            <a:r>
              <a:rPr kumimoji="0" lang="en-US" sz="2400" b="1" i="0" u="none" strike="noStrike" cap="none" normalizeH="0" baseline="-25000" dirty="0" err="1"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U</a:t>
            </a:r>
            <a:r>
              <a:rPr kumimoji="0" lang="en-US"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is the upper -3db cut-off frequency point</a:t>
            </a:r>
            <a:endParaRPr kumimoji="0" lang="en-GB" sz="2400" b="1" i="0" u="none" strike="noStrike" cap="none" normalizeH="0" baseline="0" dirty="0" smtClean="0">
              <a:ln>
                <a:noFill/>
              </a:ln>
              <a:solidFill>
                <a:schemeClr val="tx1"/>
              </a:solidFill>
              <a:effectLst>
                <a:outerShdw blurRad="38100" dist="38100" dir="2700000" algn="tl">
                  <a:srgbClr val="000000">
                    <a:alpha val="43137"/>
                  </a:srgbClr>
                </a:outerShdw>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15" name="Object 14"/>
          <p:cNvGraphicFramePr>
            <a:graphicFrameLocks noChangeAspect="1"/>
          </p:cNvGraphicFramePr>
          <p:nvPr/>
        </p:nvGraphicFramePr>
        <p:xfrm>
          <a:off x="4076700" y="3689350"/>
          <a:ext cx="2146300" cy="711200"/>
        </p:xfrm>
        <a:graphic>
          <a:graphicData uri="http://schemas.openxmlformats.org/presentationml/2006/ole">
            <mc:AlternateContent xmlns:mc="http://schemas.openxmlformats.org/markup-compatibility/2006">
              <mc:Choice xmlns:v="urn:schemas-microsoft-com:vml" Requires="v">
                <p:oleObj spid="_x0000_s22548" name="Equation" r:id="rId4" imgW="812520" imgH="266400" progId="Equation.3">
                  <p:embed/>
                </p:oleObj>
              </mc:Choice>
              <mc:Fallback>
                <p:oleObj name="Equation" r:id="rId4" imgW="812520" imgH="266400" progId="Equation.3">
                  <p:embed/>
                  <p:pic>
                    <p:nvPicPr>
                      <p:cNvPr id="0"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76700" y="3689350"/>
                        <a:ext cx="2146300" cy="711200"/>
                      </a:xfrm>
                      <a:prstGeom prst="rect">
                        <a:avLst/>
                      </a:prstGeom>
                      <a:solidFill>
                        <a:srgbClr val="FFFF99"/>
                      </a:solidFill>
                    </p:spPr>
                  </p:pic>
                </p:oleObj>
              </mc:Fallback>
            </mc:AlternateContent>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 name="Rectangle 10"/>
          <p:cNvSpPr/>
          <p:nvPr/>
        </p:nvSpPr>
        <p:spPr bwMode="auto">
          <a:xfrm>
            <a:off x="2540022" y="2797940"/>
            <a:ext cx="2862562" cy="679111"/>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charset="0"/>
            </a:endParaRPr>
          </a:p>
        </p:txBody>
      </p:sp>
      <p:sp>
        <p:nvSpPr>
          <p:cNvPr id="10" name="Rectangle 9"/>
          <p:cNvSpPr/>
          <p:nvPr/>
        </p:nvSpPr>
        <p:spPr bwMode="auto">
          <a:xfrm>
            <a:off x="2553463" y="1847182"/>
            <a:ext cx="2298114" cy="638364"/>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charset="0"/>
            </a:endParaRPr>
          </a:p>
        </p:txBody>
      </p:sp>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20</a:t>
            </a:fld>
            <a:endParaRPr lang="en-US"/>
          </a:p>
        </p:txBody>
      </p:sp>
      <p:sp>
        <p:nvSpPr>
          <p:cNvPr id="5" name="TextBox 4"/>
          <p:cNvSpPr txBox="1"/>
          <p:nvPr/>
        </p:nvSpPr>
        <p:spPr>
          <a:xfrm>
            <a:off x="1196097" y="801351"/>
            <a:ext cx="9098377" cy="4616648"/>
          </a:xfrm>
          <a:prstGeom prst="rect">
            <a:avLst/>
          </a:prstGeom>
          <a:noFill/>
        </p:spPr>
        <p:txBody>
          <a:bodyPr wrap="square" rtlCol="0">
            <a:spAutoFit/>
          </a:bodyPr>
          <a:lstStyle/>
          <a:p>
            <a:r>
              <a:rPr lang="en-GB" sz="2400" b="1" dirty="0" smtClean="0">
                <a:effectLst>
                  <a:outerShdw blurRad="38100" dist="38100" dir="2700000" algn="tl">
                    <a:srgbClr val="000000">
                      <a:alpha val="43137"/>
                    </a:srgbClr>
                  </a:outerShdw>
                </a:effectLst>
              </a:rPr>
              <a:t>Suppose we want a bandpass filter with an upper cut-off frequency of 600 Hz  and a lower cut-off frequency of 400Hz.</a:t>
            </a:r>
          </a:p>
          <a:p>
            <a:endParaRPr lang="en-GB" sz="2400" dirty="0" smtClean="0"/>
          </a:p>
          <a:p>
            <a:r>
              <a:rPr lang="en-GB" sz="2400" b="1" dirty="0" smtClean="0">
                <a:effectLst>
                  <a:outerShdw blurRad="38100" dist="38100" dir="2700000" algn="tl">
                    <a:srgbClr val="000000">
                      <a:alpha val="43137"/>
                    </a:srgbClr>
                  </a:outerShdw>
                </a:effectLst>
              </a:rPr>
              <a:t>Since</a:t>
            </a:r>
          </a:p>
          <a:p>
            <a:endParaRPr lang="en-GB" sz="2400" dirty="0" smtClean="0"/>
          </a:p>
          <a:p>
            <a:endParaRPr lang="en-GB" sz="2400" dirty="0" smtClean="0"/>
          </a:p>
          <a:p>
            <a:r>
              <a:rPr lang="en-GB" sz="2400" dirty="0" smtClean="0"/>
              <a:t>Then                                               </a:t>
            </a:r>
            <a:r>
              <a:rPr lang="en-GB" sz="2400" u="sng" dirty="0" smtClean="0">
                <a:solidFill>
                  <a:srgbClr val="FFFF99"/>
                </a:solidFill>
              </a:rPr>
              <a:t>=  489.9Hz</a:t>
            </a:r>
          </a:p>
          <a:p>
            <a:endParaRPr lang="en-GB" dirty="0" smtClean="0"/>
          </a:p>
          <a:p>
            <a:endParaRPr lang="en-GB" dirty="0" smtClean="0"/>
          </a:p>
          <a:p>
            <a:endParaRPr lang="en-GB" dirty="0" smtClean="0"/>
          </a:p>
          <a:p>
            <a:r>
              <a:rPr lang="en-GB" dirty="0" smtClean="0"/>
              <a:t> </a:t>
            </a:r>
          </a:p>
          <a:p>
            <a:endParaRPr lang="en-GB" dirty="0" smtClean="0"/>
          </a:p>
          <a:p>
            <a:endParaRPr lang="en-GB" dirty="0" smtClean="0"/>
          </a:p>
          <a:p>
            <a:r>
              <a:rPr lang="en-GB" dirty="0" smtClean="0"/>
              <a:t> </a:t>
            </a:r>
            <a:endParaRPr lang="en-GB" dirty="0"/>
          </a:p>
        </p:txBody>
      </p:sp>
      <p:graphicFrame>
        <p:nvGraphicFramePr>
          <p:cNvPr id="48130" name="Object 2"/>
          <p:cNvGraphicFramePr>
            <a:graphicFrameLocks noChangeAspect="1"/>
          </p:cNvGraphicFramePr>
          <p:nvPr/>
        </p:nvGraphicFramePr>
        <p:xfrm>
          <a:off x="2625725" y="1801813"/>
          <a:ext cx="2144713" cy="709612"/>
        </p:xfrm>
        <a:graphic>
          <a:graphicData uri="http://schemas.openxmlformats.org/presentationml/2006/ole">
            <mc:AlternateContent xmlns:mc="http://schemas.openxmlformats.org/markup-compatibility/2006">
              <mc:Choice xmlns:v="urn:schemas-microsoft-com:vml" Requires="v">
                <p:oleObj spid="_x0000_s48154" name="Equation" r:id="rId4" imgW="812520" imgH="266400" progId="Equation.3">
                  <p:embed/>
                </p:oleObj>
              </mc:Choice>
              <mc:Fallback>
                <p:oleObj name="Equation" r:id="rId4" imgW="812520" imgH="266400" progId="Equation.3">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5725" y="1801813"/>
                        <a:ext cx="2144713" cy="709612"/>
                      </a:xfrm>
                      <a:prstGeom prst="rect">
                        <a:avLst/>
                      </a:prstGeom>
                      <a:solidFill>
                        <a:srgbClr val="FFFF99"/>
                      </a:solidFill>
                    </p:spPr>
                  </p:pic>
                </p:oleObj>
              </mc:Fallback>
            </mc:AlternateContent>
          </a:graphicData>
        </a:graphic>
      </p:graphicFrame>
      <p:graphicFrame>
        <p:nvGraphicFramePr>
          <p:cNvPr id="48131" name="Object 3"/>
          <p:cNvGraphicFramePr>
            <a:graphicFrameLocks noChangeAspect="1"/>
          </p:cNvGraphicFramePr>
          <p:nvPr/>
        </p:nvGraphicFramePr>
        <p:xfrm>
          <a:off x="2679700" y="2809875"/>
          <a:ext cx="2649538" cy="642938"/>
        </p:xfrm>
        <a:graphic>
          <a:graphicData uri="http://schemas.openxmlformats.org/presentationml/2006/ole">
            <mc:AlternateContent xmlns:mc="http://schemas.openxmlformats.org/markup-compatibility/2006">
              <mc:Choice xmlns:v="urn:schemas-microsoft-com:vml" Requires="v">
                <p:oleObj spid="_x0000_s48155" name="Equation" r:id="rId6" imgW="1002960" imgH="241200" progId="Equation.3">
                  <p:embed/>
                </p:oleObj>
              </mc:Choice>
              <mc:Fallback>
                <p:oleObj name="Equation" r:id="rId6" imgW="1002960" imgH="241200" progId="Equation.3">
                  <p:embed/>
                  <p:pic>
                    <p:nvPicPr>
                      <p:cNvPr id="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79700" y="2809875"/>
                        <a:ext cx="2649538" cy="642938"/>
                      </a:xfrm>
                      <a:prstGeom prst="rect">
                        <a:avLst/>
                      </a:prstGeom>
                      <a:solidFill>
                        <a:srgbClr val="FFFF99"/>
                      </a:solidFill>
                      <a:ln w="9525">
                        <a:solidFill>
                          <a:srgbClr val="FFFFFF"/>
                        </a:solidFill>
                        <a:miter lim="800000"/>
                        <a:headEnd/>
                        <a:tailEnd/>
                      </a:ln>
                    </p:spPr>
                  </p:pic>
                </p:oleObj>
              </mc:Fallback>
            </mc:AlternateContent>
          </a:graphicData>
        </a:graphic>
      </p:graphicFrame>
      <p:pic>
        <p:nvPicPr>
          <p:cNvPr id="9" name="Picture 8"/>
          <p:cNvPicPr/>
          <p:nvPr/>
        </p:nvPicPr>
        <p:blipFill>
          <a:blip r:embed="rId8" cstate="print"/>
          <a:srcRect/>
          <a:stretch>
            <a:fillRect/>
          </a:stretch>
        </p:blipFill>
        <p:spPr bwMode="auto">
          <a:xfrm>
            <a:off x="2548660" y="3942982"/>
            <a:ext cx="5116195" cy="250252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21</a:t>
            </a:fld>
            <a:endParaRPr lang="en-US"/>
          </a:p>
        </p:txBody>
      </p:sp>
      <p:sp>
        <p:nvSpPr>
          <p:cNvPr id="49153" name="Rectangle 1"/>
          <p:cNvSpPr>
            <a:spLocks noChangeArrowheads="1"/>
          </p:cNvSpPr>
          <p:nvPr/>
        </p:nvSpPr>
        <p:spPr bwMode="auto">
          <a:xfrm>
            <a:off x="1181100" y="1120814"/>
            <a:ext cx="9677400" cy="452431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700" b="1" i="0" u="none" strike="noStrike" cap="none" normalizeH="0" baseline="0" dirty="0" smtClean="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The "Q" or Quality Factor</a:t>
            </a:r>
            <a:endParaRPr kumimoji="0" lang="en-US" sz="2700" b="1" i="0" u="none" strike="noStrike" cap="none" normalizeH="0" baseline="0" dirty="0" smtClean="0">
              <a:ln>
                <a:noFill/>
              </a:ln>
              <a:solidFill>
                <a:srgbClr val="FFFF00"/>
              </a:solidFill>
              <a:effectLst>
                <a:outerShdw blurRad="38100" dist="38100" dir="2700000" algn="tl">
                  <a:srgbClr val="000000">
                    <a:alpha val="43137"/>
                  </a:srgbClr>
                </a:outerShdw>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7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In a Bandpass Filter circuit, the overall width of the actual passband between the upper and lower -3dB corner points of the filter determines the Quality Factor or Q-point of the circuit.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7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7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This </a:t>
            </a:r>
            <a:r>
              <a:rPr kumimoji="0" lang="en-US" sz="2700" b="1" i="0" u="none" strike="noStrike" cap="none" normalizeH="0" baseline="0" dirty="0" smtClean="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Q Factor </a:t>
            </a:r>
            <a:r>
              <a:rPr kumimoji="0" lang="en-US" sz="27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is a measure of how </a:t>
            </a:r>
            <a:r>
              <a:rPr kumimoji="0" lang="en-US" sz="2700" b="1" i="0" u="none" strike="noStrike" cap="none" normalizeH="0" baseline="0" dirty="0" smtClean="0">
                <a:ln>
                  <a:noFill/>
                </a:ln>
                <a:solidFill>
                  <a:srgbClr val="FFFF00"/>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"Selective" or "Un-selective"</a:t>
            </a:r>
            <a:r>
              <a:rPr kumimoji="0" lang="en-US" sz="2700" b="1" i="0" u="none" strike="noStrike" cap="none" normalizeH="0" baseline="0" dirty="0" smtClean="0">
                <a:ln>
                  <a:noFill/>
                </a:ln>
                <a:solidFill>
                  <a:schemeClr val="tx1"/>
                </a:solidFill>
                <a:effectLst>
                  <a:outerShdw blurRad="38100" dist="38100" dir="2700000" algn="tl">
                    <a:srgbClr val="000000">
                      <a:alpha val="43137"/>
                    </a:srgbClr>
                  </a:outerShdw>
                </a:effectLst>
                <a:latin typeface="Calibri" pitchFamily="34" charset="0"/>
                <a:ea typeface="Times New Roman" pitchFamily="18" charset="0"/>
                <a:cs typeface="Times New Roman" pitchFamily="18" charset="0"/>
              </a:rPr>
              <a:t> the band pass filter is towards a given spread of frequencies. The lower the value of the Q factor the wider is the bandwidth of the filter and consequently the higher the Q factor the narrower and more "selective" is the filter.</a:t>
            </a:r>
            <a:endParaRPr kumimoji="0" lang="en-US" sz="2700" b="1" i="0" u="none" strike="noStrike" cap="none" normalizeH="0" baseline="0" dirty="0" smtClean="0">
              <a:ln>
                <a:noFill/>
              </a:ln>
              <a:solidFill>
                <a:schemeClr val="tx1"/>
              </a:solidFill>
              <a:effectLst>
                <a:outerShdw blurRad="38100" dist="38100" dir="2700000" algn="tl">
                  <a:srgbClr val="000000">
                    <a:alpha val="43137"/>
                  </a:srgbClr>
                </a:outerShdw>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1" i="0" u="none" strike="noStrike" cap="none" normalizeH="0" baseline="0" dirty="0" smtClean="0">
              <a:ln>
                <a:noFill/>
              </a:ln>
              <a:solidFill>
                <a:schemeClr val="tx1"/>
              </a:solidFill>
              <a:effectLst>
                <a:outerShdw blurRad="38100" dist="38100" dir="2700000" algn="tl">
                  <a:srgbClr val="000000">
                    <a:alpha val="43137"/>
                  </a:srgbClr>
                </a:outerShdw>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22</a:t>
            </a:fld>
            <a:endParaRPr lang="en-US"/>
          </a:p>
        </p:txBody>
      </p:sp>
      <p:sp>
        <p:nvSpPr>
          <p:cNvPr id="4" name="Rectangle 3"/>
          <p:cNvSpPr/>
          <p:nvPr/>
        </p:nvSpPr>
        <p:spPr>
          <a:xfrm>
            <a:off x="954889" y="603003"/>
            <a:ext cx="9648688" cy="3000821"/>
          </a:xfrm>
          <a:prstGeom prst="rect">
            <a:avLst/>
          </a:prstGeom>
        </p:spPr>
        <p:txBody>
          <a:bodyPr wrap="square">
            <a:spAutoFit/>
          </a:bodyPr>
          <a:lstStyle/>
          <a:p>
            <a:pPr lvl="0"/>
            <a:r>
              <a:rPr lang="en-US" sz="2700" b="1" dirty="0" smtClean="0">
                <a:effectLst>
                  <a:outerShdw blurRad="38100" dist="38100" dir="2700000" algn="tl">
                    <a:srgbClr val="000000">
                      <a:alpha val="43137"/>
                    </a:srgbClr>
                  </a:outerShdw>
                </a:effectLst>
                <a:latin typeface="Arial" pitchFamily="34" charset="0"/>
                <a:ea typeface="Times New Roman" pitchFamily="18" charset="0"/>
                <a:cs typeface="Arial" pitchFamily="34" charset="0"/>
              </a:rPr>
              <a:t>Then for our simple example above the quality factor "Q" of the band pass filter is given as:</a:t>
            </a:r>
          </a:p>
          <a:p>
            <a:pPr lvl="0"/>
            <a:endParaRPr lang="en-US" sz="2700" b="1" dirty="0" smtClean="0">
              <a:effectLst>
                <a:outerShdw blurRad="38100" dist="38100" dir="2700000" algn="tl">
                  <a:srgbClr val="000000">
                    <a:alpha val="43137"/>
                  </a:srgbClr>
                </a:outerShdw>
              </a:effectLst>
              <a:latin typeface="Arial" pitchFamily="34" charset="0"/>
              <a:ea typeface="Times New Roman" pitchFamily="18" charset="0"/>
              <a:cs typeface="Arial" pitchFamily="34" charset="0"/>
            </a:endParaRPr>
          </a:p>
          <a:p>
            <a:pPr lvl="0"/>
            <a:r>
              <a:rPr lang="en-US" sz="2700" b="1" dirty="0" smtClean="0">
                <a:effectLst>
                  <a:outerShdw blurRad="38100" dist="38100" dir="2700000" algn="tl">
                    <a:srgbClr val="000000">
                      <a:alpha val="43137"/>
                    </a:srgbClr>
                  </a:outerShdw>
                </a:effectLst>
                <a:latin typeface="Arial" pitchFamily="34" charset="0"/>
                <a:ea typeface="Times New Roman" pitchFamily="18" charset="0"/>
                <a:cs typeface="Arial" pitchFamily="34" charset="0"/>
              </a:rPr>
              <a:t>Q = Centre frequency / Bandwidth</a:t>
            </a:r>
          </a:p>
          <a:p>
            <a:pPr lvl="0"/>
            <a:endParaRPr lang="en-US" sz="2700" b="1" dirty="0" smtClean="0">
              <a:effectLst>
                <a:outerShdw blurRad="38100" dist="38100" dir="2700000" algn="tl">
                  <a:srgbClr val="000000">
                    <a:alpha val="43137"/>
                  </a:srgbClr>
                </a:outerShdw>
              </a:effectLst>
              <a:latin typeface="Arial" pitchFamily="34" charset="0"/>
              <a:ea typeface="Times New Roman" pitchFamily="18" charset="0"/>
              <a:cs typeface="Arial" pitchFamily="34" charset="0"/>
            </a:endParaRPr>
          </a:p>
          <a:p>
            <a:pPr lvl="0"/>
            <a:r>
              <a:rPr lang="en-US" sz="2700" b="1" dirty="0" smtClean="0">
                <a:effectLst>
                  <a:outerShdw blurRad="38100" dist="38100" dir="2700000" algn="tl">
                    <a:srgbClr val="000000">
                      <a:alpha val="43137"/>
                    </a:srgbClr>
                  </a:outerShdw>
                </a:effectLst>
                <a:latin typeface="Arial" pitchFamily="34" charset="0"/>
                <a:ea typeface="Times New Roman" pitchFamily="18" charset="0"/>
                <a:cs typeface="Arial" pitchFamily="34" charset="0"/>
              </a:rPr>
              <a:t>Hence Q = </a:t>
            </a:r>
            <a:r>
              <a:rPr lang="en-US" sz="2700" b="1" dirty="0" smtClean="0">
                <a:solidFill>
                  <a:srgbClr val="FFFF99"/>
                </a:solidFill>
                <a:effectLst>
                  <a:outerShdw blurRad="38100" dist="38100" dir="2700000" algn="tl">
                    <a:srgbClr val="000000">
                      <a:alpha val="43137"/>
                    </a:srgbClr>
                  </a:outerShdw>
                </a:effectLst>
                <a:latin typeface="Arial" pitchFamily="34" charset="0"/>
                <a:ea typeface="Times New Roman" pitchFamily="18" charset="0"/>
                <a:cs typeface="Arial" pitchFamily="34" charset="0"/>
              </a:rPr>
              <a:t>489.9Hz / 200Hz = 2.45 </a:t>
            </a:r>
            <a:r>
              <a:rPr lang="en-US" sz="2700" b="1" dirty="0" smtClean="0">
                <a:effectLst>
                  <a:outerShdw blurRad="38100" dist="38100" dir="2700000" algn="tl">
                    <a:srgbClr val="000000">
                      <a:alpha val="43137"/>
                    </a:srgbClr>
                  </a:outerShdw>
                </a:effectLst>
                <a:latin typeface="Arial" pitchFamily="34" charset="0"/>
                <a:ea typeface="Times New Roman" pitchFamily="18" charset="0"/>
                <a:cs typeface="Arial" pitchFamily="34" charset="0"/>
              </a:rPr>
              <a:t>for the example given above.    Note that Q is a ratio and has no units.</a:t>
            </a:r>
          </a:p>
        </p:txBody>
      </p:sp>
      <p:pic>
        <p:nvPicPr>
          <p:cNvPr id="5" name="Picture 4"/>
          <p:cNvPicPr/>
          <p:nvPr/>
        </p:nvPicPr>
        <p:blipFill>
          <a:blip r:embed="rId2" cstate="print"/>
          <a:srcRect/>
          <a:stretch>
            <a:fillRect/>
          </a:stretch>
        </p:blipFill>
        <p:spPr bwMode="auto">
          <a:xfrm>
            <a:off x="3166865" y="4010892"/>
            <a:ext cx="5116195" cy="250252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0000"/>
          </a:solidFill>
        </p:spPr>
        <p:txBody>
          <a:bodyPr/>
          <a:lstStyle/>
          <a:p>
            <a:pPr>
              <a:defRPr/>
            </a:pPr>
            <a:r>
              <a:rPr lang="en-US" dirty="0" smtClean="0"/>
              <a:t>Simple Bandpass Filter Characteristic</a:t>
            </a:r>
            <a:endParaRPr lang="en-US" dirty="0"/>
          </a:p>
        </p:txBody>
      </p:sp>
      <p:sp>
        <p:nvSpPr>
          <p:cNvPr id="3" name="Footer Placeholder 2"/>
          <p:cNvSpPr>
            <a:spLocks noGrp="1"/>
          </p:cNvSpPr>
          <p:nvPr>
            <p:ph type="ftr" sz="quarter" idx="11"/>
          </p:nvPr>
        </p:nvSpPr>
        <p:spPr/>
        <p:txBody>
          <a:bodyPr/>
          <a:lstStyle/>
          <a:p>
            <a:pPr>
              <a:defRPr/>
            </a:pPr>
            <a:r>
              <a:rPr lang="en-US" smtClean="0"/>
              <a:t>Passive &amp; Active Filters 2016-17</a:t>
            </a:r>
            <a:endParaRPr lang="en-US"/>
          </a:p>
        </p:txBody>
      </p:sp>
      <p:sp>
        <p:nvSpPr>
          <p:cNvPr id="4" name="Slide Number Placeholder 3"/>
          <p:cNvSpPr>
            <a:spLocks noGrp="1"/>
          </p:cNvSpPr>
          <p:nvPr>
            <p:ph type="sldNum" sz="quarter" idx="12"/>
          </p:nvPr>
        </p:nvSpPr>
        <p:spPr/>
        <p:txBody>
          <a:bodyPr/>
          <a:lstStyle/>
          <a:p>
            <a:pPr>
              <a:defRPr/>
            </a:pPr>
            <a:fld id="{2D08308F-0D9B-4826-B902-8B8F6ACBF10D}" type="slidenum">
              <a:rPr lang="en-US" smtClean="0"/>
              <a:pPr>
                <a:defRPr/>
              </a:pPr>
              <a:t>23</a:t>
            </a:fld>
            <a:endParaRPr lang="en-US"/>
          </a:p>
        </p:txBody>
      </p:sp>
      <p:pic>
        <p:nvPicPr>
          <p:cNvPr id="63489" name="Picture 1"/>
          <p:cNvPicPr>
            <a:picLocks noChangeAspect="1" noChangeArrowheads="1"/>
          </p:cNvPicPr>
          <p:nvPr/>
        </p:nvPicPr>
        <p:blipFill>
          <a:blip r:embed="rId3" cstate="print"/>
          <a:srcRect/>
          <a:stretch>
            <a:fillRect/>
          </a:stretch>
        </p:blipFill>
        <p:spPr bwMode="auto">
          <a:xfrm>
            <a:off x="581891" y="973778"/>
            <a:ext cx="10521538" cy="575953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24</a:t>
            </a:fld>
            <a:endParaRPr lang="en-US"/>
          </a:p>
        </p:txBody>
      </p:sp>
      <p:sp>
        <p:nvSpPr>
          <p:cNvPr id="4" name="TextBox 3"/>
          <p:cNvSpPr txBox="1"/>
          <p:nvPr/>
        </p:nvSpPr>
        <p:spPr>
          <a:xfrm>
            <a:off x="1714500" y="895350"/>
            <a:ext cx="9067800" cy="5078313"/>
          </a:xfrm>
          <a:prstGeom prst="rect">
            <a:avLst/>
          </a:prstGeom>
          <a:noFill/>
        </p:spPr>
        <p:txBody>
          <a:bodyPr wrap="square" rtlCol="0">
            <a:spAutoFit/>
          </a:bodyPr>
          <a:lstStyle/>
          <a:p>
            <a:r>
              <a:rPr lang="en-GB" sz="5400" dirty="0" smtClean="0"/>
              <a:t>NOTE: </a:t>
            </a:r>
            <a:r>
              <a:rPr lang="en-GB" sz="5400" dirty="0" smtClean="0">
                <a:solidFill>
                  <a:srgbClr val="FFFF00"/>
                </a:solidFill>
              </a:rPr>
              <a:t>Active filters will not be assessed in the exam, however</a:t>
            </a:r>
            <a:r>
              <a:rPr lang="en-GB" sz="5400" dirty="0" smtClean="0"/>
              <a:t>, passive filters is one of the many topics that may be examined in the  exam.</a:t>
            </a:r>
            <a:endParaRPr lang="en-GB" sz="5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0000"/>
          </a:solidFill>
        </p:spPr>
        <p:txBody>
          <a:bodyPr/>
          <a:lstStyle/>
          <a:p>
            <a:r>
              <a:rPr lang="en-GB" dirty="0" smtClean="0">
                <a:solidFill>
                  <a:srgbClr val="FFFF00"/>
                </a:solidFill>
              </a:rPr>
              <a:t>ACTIVE FILTERS</a:t>
            </a:r>
            <a:endParaRPr lang="en-GB" dirty="0">
              <a:solidFill>
                <a:srgbClr val="FFFF00"/>
              </a:solidFill>
            </a:endParaRPr>
          </a:p>
        </p:txBody>
      </p:sp>
      <p:sp>
        <p:nvSpPr>
          <p:cNvPr id="3" name="Content Placeholder 2"/>
          <p:cNvSpPr>
            <a:spLocks noGrp="1"/>
          </p:cNvSpPr>
          <p:nvPr>
            <p:ph idx="1"/>
          </p:nvPr>
        </p:nvSpPr>
        <p:spPr>
          <a:xfrm>
            <a:off x="762000" y="1028700"/>
            <a:ext cx="10149465" cy="5466173"/>
          </a:xfrm>
        </p:spPr>
        <p:txBody>
          <a:bodyPr/>
          <a:lstStyle/>
          <a:p>
            <a:pPr marL="539750" indent="-177800"/>
            <a:r>
              <a:rPr lang="en-GB" dirty="0" smtClean="0"/>
              <a:t>Active filters are a combination of passive RC networks and op-amps.</a:t>
            </a:r>
          </a:p>
          <a:p>
            <a:pPr marL="539750" indent="-177800"/>
            <a:r>
              <a:rPr lang="en-GB" dirty="0" smtClean="0"/>
              <a:t>They are used for relatively low frequency filtering and have advantages over their equivalent passive R,L,C filters.</a:t>
            </a:r>
          </a:p>
          <a:p>
            <a:pPr indent="-25400">
              <a:spcAft>
                <a:spcPts val="0"/>
              </a:spcAft>
            </a:pPr>
            <a:r>
              <a:rPr lang="en-GB" dirty="0" smtClean="0"/>
              <a:t>Advantages include:</a:t>
            </a:r>
          </a:p>
          <a:p>
            <a:pPr indent="-25400">
              <a:spcAft>
                <a:spcPts val="0"/>
              </a:spcAft>
            </a:pPr>
            <a:r>
              <a:rPr lang="en-GB" dirty="0" smtClean="0"/>
              <a:t>They do not use cumbersome coils at low frequency</a:t>
            </a:r>
          </a:p>
          <a:p>
            <a:pPr marL="635000" indent="-273050">
              <a:spcAft>
                <a:spcPts val="0"/>
              </a:spcAft>
            </a:pPr>
            <a:r>
              <a:rPr lang="en-GB" dirty="0" smtClean="0"/>
              <a:t>Adjusting the Q or response shape can be achieved by adjusting resistors rather than coils.</a:t>
            </a:r>
          </a:p>
          <a:p>
            <a:pPr marL="635000" indent="-273050">
              <a:spcAft>
                <a:spcPts val="0"/>
              </a:spcAft>
            </a:pPr>
            <a:r>
              <a:rPr lang="en-GB" dirty="0" smtClean="0"/>
              <a:t>They include gain and also do not load their  outputs which</a:t>
            </a:r>
            <a:r>
              <a:rPr lang="en-GB" dirty="0" smtClean="0">
                <a:solidFill>
                  <a:srgbClr val="FFC000"/>
                </a:solidFill>
              </a:rPr>
              <a:t> </a:t>
            </a:r>
            <a:r>
              <a:rPr lang="en-GB" dirty="0" smtClean="0"/>
              <a:t>are buffered from their loads due to low output impedance.</a:t>
            </a:r>
          </a:p>
          <a:p>
            <a:endParaRPr lang="en-GB" dirty="0" smtClean="0"/>
          </a:p>
          <a:p>
            <a:endParaRPr lang="en-GB" dirty="0" smtClean="0"/>
          </a:p>
          <a:p>
            <a:endParaRPr lang="en-GB" dirty="0"/>
          </a:p>
        </p:txBody>
      </p:sp>
      <p:sp>
        <p:nvSpPr>
          <p:cNvPr id="4" name="Footer Placeholder 3"/>
          <p:cNvSpPr>
            <a:spLocks noGrp="1"/>
          </p:cNvSpPr>
          <p:nvPr>
            <p:ph type="ftr" sz="quarter" idx="11"/>
          </p:nvPr>
        </p:nvSpPr>
        <p:spPr/>
        <p:txBody>
          <a:bodyPr/>
          <a:lstStyle/>
          <a:p>
            <a:pPr>
              <a:defRPr/>
            </a:pPr>
            <a:r>
              <a:rPr lang="en-US" smtClean="0"/>
              <a:t>Passive &amp; Active Filters 2016-17</a:t>
            </a:r>
            <a:endParaRPr lang="en-US"/>
          </a:p>
        </p:txBody>
      </p:sp>
      <p:sp>
        <p:nvSpPr>
          <p:cNvPr id="5" name="Slide Number Placeholder 4"/>
          <p:cNvSpPr>
            <a:spLocks noGrp="1"/>
          </p:cNvSpPr>
          <p:nvPr>
            <p:ph type="sldNum" sz="quarter" idx="12"/>
          </p:nvPr>
        </p:nvSpPr>
        <p:spPr/>
        <p:txBody>
          <a:bodyPr/>
          <a:lstStyle/>
          <a:p>
            <a:pPr>
              <a:defRPr/>
            </a:pPr>
            <a:fld id="{E678210C-CA83-4E5C-8F9C-A2603B5F64A9}" type="slidenum">
              <a:rPr lang="en-US" smtClean="0"/>
              <a:pPr>
                <a:defRPr/>
              </a:pPr>
              <a:t>25</a:t>
            </a:fld>
            <a:endParaRPr lang="en-US"/>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0000"/>
          </a:solidFill>
        </p:spPr>
        <p:txBody>
          <a:bodyPr/>
          <a:lstStyle/>
          <a:p>
            <a:r>
              <a:rPr lang="en-GB" dirty="0" smtClean="0">
                <a:solidFill>
                  <a:srgbClr val="FFFF00"/>
                </a:solidFill>
              </a:rPr>
              <a:t>ACTIVE FILTERS</a:t>
            </a:r>
            <a:endParaRPr lang="en-GB" dirty="0">
              <a:solidFill>
                <a:srgbClr val="FFFF00"/>
              </a:solidFill>
            </a:endParaRPr>
          </a:p>
        </p:txBody>
      </p:sp>
      <p:sp>
        <p:nvSpPr>
          <p:cNvPr id="4" name="Footer Placeholder 3"/>
          <p:cNvSpPr>
            <a:spLocks noGrp="1"/>
          </p:cNvSpPr>
          <p:nvPr>
            <p:ph type="ftr" sz="quarter" idx="11"/>
          </p:nvPr>
        </p:nvSpPr>
        <p:spPr/>
        <p:txBody>
          <a:bodyPr/>
          <a:lstStyle/>
          <a:p>
            <a:pPr>
              <a:defRPr/>
            </a:pPr>
            <a:r>
              <a:rPr lang="en-US" smtClean="0"/>
              <a:t>Passive &amp; Active Filters 2016-17</a:t>
            </a:r>
            <a:endParaRPr lang="en-US"/>
          </a:p>
        </p:txBody>
      </p:sp>
      <p:sp>
        <p:nvSpPr>
          <p:cNvPr id="5" name="Slide Number Placeholder 4"/>
          <p:cNvSpPr>
            <a:spLocks noGrp="1"/>
          </p:cNvSpPr>
          <p:nvPr>
            <p:ph type="sldNum" sz="quarter" idx="12"/>
          </p:nvPr>
        </p:nvSpPr>
        <p:spPr/>
        <p:txBody>
          <a:bodyPr/>
          <a:lstStyle/>
          <a:p>
            <a:pPr>
              <a:defRPr/>
            </a:pPr>
            <a:fld id="{E678210C-CA83-4E5C-8F9C-A2603B5F64A9}" type="slidenum">
              <a:rPr lang="en-US" smtClean="0"/>
              <a:pPr>
                <a:defRPr/>
              </a:pPr>
              <a:t>26</a:t>
            </a:fld>
            <a:endParaRPr lang="en-US"/>
          </a:p>
        </p:txBody>
      </p:sp>
      <p:sp>
        <p:nvSpPr>
          <p:cNvPr id="7" name="Content Placeholder 6"/>
          <p:cNvSpPr>
            <a:spLocks noGrp="1"/>
          </p:cNvSpPr>
          <p:nvPr>
            <p:ph idx="1"/>
          </p:nvPr>
        </p:nvSpPr>
        <p:spPr>
          <a:xfrm>
            <a:off x="857250" y="1718907"/>
            <a:ext cx="10054215" cy="4775966"/>
          </a:xfrm>
        </p:spPr>
        <p:txBody>
          <a:bodyPr/>
          <a:lstStyle/>
          <a:p>
            <a:r>
              <a:rPr lang="en-GB" dirty="0" smtClean="0"/>
              <a:t>A simple way to make an active filter is to add an op-amp output stage to a passive filter. An example of an active low –pass filter is shown below. </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27</a:t>
            </a:fld>
            <a:endParaRPr lang="en-US"/>
          </a:p>
        </p:txBody>
      </p:sp>
      <p:sp>
        <p:nvSpPr>
          <p:cNvPr id="5" name="TextBox 4"/>
          <p:cNvSpPr txBox="1"/>
          <p:nvPr/>
        </p:nvSpPr>
        <p:spPr>
          <a:xfrm>
            <a:off x="-676200" y="6005332"/>
            <a:ext cx="4610246" cy="276999"/>
          </a:xfrm>
          <a:prstGeom prst="rect">
            <a:avLst/>
          </a:prstGeom>
          <a:noFill/>
        </p:spPr>
        <p:txBody>
          <a:bodyPr wrap="square" rtlCol="0">
            <a:spAutoFit/>
          </a:bodyPr>
          <a:lstStyle/>
          <a:p>
            <a:r>
              <a:rPr lang="en-GB" sz="1200" dirty="0" smtClean="0"/>
              <a:t>                 Ref:1PLPFactive.ms12</a:t>
            </a:r>
            <a:endParaRPr lang="en-GB" sz="1200" dirty="0"/>
          </a:p>
        </p:txBody>
      </p:sp>
      <p:pic>
        <p:nvPicPr>
          <p:cNvPr id="58369" name="Picture 1"/>
          <p:cNvPicPr>
            <a:picLocks noChangeAspect="1" noChangeArrowheads="1"/>
          </p:cNvPicPr>
          <p:nvPr/>
        </p:nvPicPr>
        <p:blipFill>
          <a:blip r:embed="rId2" cstate="print"/>
          <a:srcRect/>
          <a:stretch>
            <a:fillRect/>
          </a:stretch>
        </p:blipFill>
        <p:spPr bwMode="auto">
          <a:xfrm>
            <a:off x="2079962" y="3738673"/>
            <a:ext cx="8297413" cy="2796991"/>
          </a:xfrm>
          <a:prstGeom prst="rect">
            <a:avLst/>
          </a:prstGeom>
          <a:noFill/>
          <a:ln w="9525">
            <a:noFill/>
            <a:miter lim="800000"/>
            <a:headEnd/>
            <a:tailEnd/>
          </a:ln>
        </p:spPr>
      </p:pic>
      <p:pic>
        <p:nvPicPr>
          <p:cNvPr id="58371" name="Picture 3"/>
          <p:cNvPicPr>
            <a:picLocks noChangeAspect="1" noChangeArrowheads="1"/>
          </p:cNvPicPr>
          <p:nvPr/>
        </p:nvPicPr>
        <p:blipFill>
          <a:blip r:embed="rId3" cstate="print"/>
          <a:srcRect/>
          <a:stretch>
            <a:fillRect/>
          </a:stretch>
        </p:blipFill>
        <p:spPr bwMode="auto">
          <a:xfrm>
            <a:off x="240970" y="1013490"/>
            <a:ext cx="3650548" cy="2964421"/>
          </a:xfrm>
          <a:prstGeom prst="rect">
            <a:avLst/>
          </a:prstGeom>
          <a:noFill/>
          <a:ln w="9525">
            <a:noFill/>
            <a:miter lim="800000"/>
            <a:headEnd/>
            <a:tailEnd/>
          </a:ln>
        </p:spPr>
      </p:pic>
      <p:pic>
        <p:nvPicPr>
          <p:cNvPr id="58372" name="Picture 4"/>
          <p:cNvPicPr>
            <a:picLocks noChangeAspect="1" noChangeArrowheads="1"/>
          </p:cNvPicPr>
          <p:nvPr/>
        </p:nvPicPr>
        <p:blipFill>
          <a:blip r:embed="rId4" cstate="print"/>
          <a:srcRect/>
          <a:stretch>
            <a:fillRect/>
          </a:stretch>
        </p:blipFill>
        <p:spPr bwMode="auto">
          <a:xfrm>
            <a:off x="5116328" y="1011053"/>
            <a:ext cx="5238750" cy="26193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28</a:t>
            </a:fld>
            <a:endParaRPr lang="en-US"/>
          </a:p>
        </p:txBody>
      </p:sp>
      <p:sp>
        <p:nvSpPr>
          <p:cNvPr id="5" name="TextBox 4"/>
          <p:cNvSpPr txBox="1"/>
          <p:nvPr/>
        </p:nvSpPr>
        <p:spPr>
          <a:xfrm>
            <a:off x="1487606" y="968991"/>
            <a:ext cx="8925636" cy="4247317"/>
          </a:xfrm>
          <a:prstGeom prst="rect">
            <a:avLst/>
          </a:prstGeom>
          <a:noFill/>
        </p:spPr>
        <p:txBody>
          <a:bodyPr wrap="square" rtlCol="0">
            <a:spAutoFit/>
          </a:bodyPr>
          <a:lstStyle/>
          <a:p>
            <a:pPr marL="355600" indent="-355600">
              <a:buFont typeface="Wingdings" pitchFamily="2" charset="2"/>
              <a:buChar char="Ø"/>
            </a:pPr>
            <a:r>
              <a:rPr lang="en-GB" sz="2700" dirty="0" smtClean="0">
                <a:effectLst>
                  <a:outerShdw blurRad="38100" dist="38100" dir="2700000" algn="tl">
                    <a:srgbClr val="000000">
                      <a:alpha val="43137"/>
                    </a:srgbClr>
                  </a:outerShdw>
                </a:effectLst>
              </a:rPr>
              <a:t>The diagram above shows a simple low –pass filter with the output both filtered and magnified. This is an example of a </a:t>
            </a:r>
            <a:r>
              <a:rPr lang="en-GB" sz="2700" dirty="0" smtClean="0">
                <a:solidFill>
                  <a:srgbClr val="FFFF00"/>
                </a:solidFill>
                <a:effectLst>
                  <a:outerShdw blurRad="38100" dist="38100" dir="2700000" algn="tl">
                    <a:srgbClr val="000000">
                      <a:alpha val="43137"/>
                    </a:srgbClr>
                  </a:outerShdw>
                </a:effectLst>
              </a:rPr>
              <a:t>First Order Active Low-Pass filter.</a:t>
            </a:r>
          </a:p>
          <a:p>
            <a:pPr marL="355600" indent="-355600">
              <a:buFont typeface="Wingdings" pitchFamily="2" charset="2"/>
              <a:buChar char="Ø"/>
            </a:pPr>
            <a:endParaRPr lang="en-GB" sz="2700" dirty="0" smtClean="0">
              <a:effectLst>
                <a:outerShdw blurRad="38100" dist="38100" dir="2700000" algn="tl">
                  <a:srgbClr val="000000">
                    <a:alpha val="43137"/>
                  </a:srgbClr>
                </a:outerShdw>
              </a:effectLst>
            </a:endParaRPr>
          </a:p>
          <a:p>
            <a:pPr marL="355600" indent="-355600">
              <a:buFont typeface="Wingdings" pitchFamily="2" charset="2"/>
              <a:buChar char="Ø"/>
            </a:pPr>
            <a:r>
              <a:rPr lang="en-GB" sz="2700" dirty="0" smtClean="0">
                <a:effectLst>
                  <a:outerShdw blurRad="38100" dist="38100" dir="2700000" algn="tl">
                    <a:srgbClr val="000000">
                      <a:alpha val="43137"/>
                    </a:srgbClr>
                  </a:outerShdw>
                </a:effectLst>
              </a:rPr>
              <a:t>If we wish to design for a sharper response so that the frequency response drop-off at a faster rate then we will need to move to a “</a:t>
            </a:r>
            <a:r>
              <a:rPr lang="en-GB" sz="2700" dirty="0" smtClean="0">
                <a:solidFill>
                  <a:srgbClr val="FFFF00"/>
                </a:solidFill>
                <a:effectLst>
                  <a:outerShdw blurRad="38100" dist="38100" dir="2700000" algn="tl">
                    <a:srgbClr val="000000">
                      <a:alpha val="43137"/>
                    </a:srgbClr>
                  </a:outerShdw>
                </a:effectLst>
              </a:rPr>
              <a:t>higher order filter</a:t>
            </a:r>
            <a:r>
              <a:rPr lang="en-GB" sz="2700" dirty="0" smtClean="0">
                <a:effectLst>
                  <a:outerShdw blurRad="38100" dist="38100" dir="2700000" algn="tl">
                    <a:srgbClr val="000000">
                      <a:alpha val="43137"/>
                    </a:srgbClr>
                  </a:outerShdw>
                </a:effectLst>
              </a:rPr>
              <a:t>”, such as a “</a:t>
            </a:r>
            <a:r>
              <a:rPr lang="en-GB" sz="2700" dirty="0" smtClean="0">
                <a:solidFill>
                  <a:srgbClr val="FFFF00"/>
                </a:solidFill>
                <a:effectLst>
                  <a:outerShdw blurRad="38100" dist="38100" dir="2700000" algn="tl">
                    <a:srgbClr val="000000">
                      <a:alpha val="43137"/>
                    </a:srgbClr>
                  </a:outerShdw>
                </a:effectLst>
              </a:rPr>
              <a:t>second order filter</a:t>
            </a:r>
            <a:r>
              <a:rPr lang="en-GB" sz="2700" dirty="0" smtClean="0">
                <a:effectLst>
                  <a:outerShdw blurRad="38100" dist="38100" dir="2700000" algn="tl">
                    <a:srgbClr val="000000">
                      <a:alpha val="43137"/>
                    </a:srgbClr>
                  </a:outerShdw>
                </a:effectLst>
              </a:rPr>
              <a:t>”.</a:t>
            </a:r>
          </a:p>
          <a:p>
            <a:pPr marL="355600" indent="-355600">
              <a:buFont typeface="Wingdings" pitchFamily="2" charset="2"/>
              <a:buChar char="Ø"/>
            </a:pPr>
            <a:endParaRPr lang="en-GB" sz="2700" dirty="0" smtClean="0">
              <a:effectLst>
                <a:outerShdw blurRad="38100" dist="38100" dir="2700000" algn="tl">
                  <a:srgbClr val="000000">
                    <a:alpha val="43137"/>
                  </a:srgbClr>
                </a:outerShdw>
              </a:effectLst>
            </a:endParaRPr>
          </a:p>
          <a:p>
            <a:pPr marL="355600" indent="-355600">
              <a:buFont typeface="Wingdings" pitchFamily="2" charset="2"/>
              <a:buChar char="Ø"/>
            </a:pPr>
            <a:r>
              <a:rPr lang="en-GB" sz="2700" dirty="0" smtClean="0">
                <a:effectLst>
                  <a:outerShdw blurRad="38100" dist="38100" dir="2700000" algn="tl">
                    <a:srgbClr val="000000">
                      <a:alpha val="43137"/>
                    </a:srgbClr>
                  </a:outerShdw>
                </a:effectLst>
              </a:rPr>
              <a:t>An example of a second order filter is shown below:</a:t>
            </a:r>
            <a:endParaRPr lang="en-GB" sz="2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55797" y="648699"/>
            <a:ext cx="10498767" cy="574046"/>
          </a:xfrm>
          <a:solidFill>
            <a:srgbClr val="000000"/>
          </a:solidFill>
        </p:spPr>
        <p:txBody>
          <a:bodyPr/>
          <a:lstStyle/>
          <a:p>
            <a:r>
              <a:rPr lang="en-GB" sz="1800" dirty="0" smtClean="0"/>
              <a:t>SECOND ORDER EQUAL COMPONENT SALLEN &amp; KEY FILTER</a:t>
            </a:r>
            <a:endParaRPr lang="en-GB" sz="1800" dirty="0"/>
          </a:p>
        </p:txBody>
      </p:sp>
      <p:sp>
        <p:nvSpPr>
          <p:cNvPr id="3" name="Footer Placeholder 2"/>
          <p:cNvSpPr>
            <a:spLocks noGrp="1"/>
          </p:cNvSpPr>
          <p:nvPr>
            <p:ph type="ftr" sz="quarter" idx="11"/>
          </p:nvPr>
        </p:nvSpPr>
        <p:spPr/>
        <p:txBody>
          <a:bodyPr/>
          <a:lstStyle/>
          <a:p>
            <a:pPr>
              <a:defRPr/>
            </a:pPr>
            <a:r>
              <a:rPr lang="en-US" smtClean="0"/>
              <a:t>Passive &amp; Active Filters 2016-17</a:t>
            </a:r>
            <a:endParaRPr lang="en-US" dirty="0"/>
          </a:p>
        </p:txBody>
      </p:sp>
      <p:sp>
        <p:nvSpPr>
          <p:cNvPr id="4" name="Slide Number Placeholder 3"/>
          <p:cNvSpPr>
            <a:spLocks noGrp="1"/>
          </p:cNvSpPr>
          <p:nvPr>
            <p:ph type="sldNum" sz="quarter" idx="12"/>
          </p:nvPr>
        </p:nvSpPr>
        <p:spPr/>
        <p:txBody>
          <a:bodyPr/>
          <a:lstStyle/>
          <a:p>
            <a:pPr>
              <a:defRPr/>
            </a:pPr>
            <a:fld id="{A7BE8F09-DF3A-4F88-A900-593F126E6A03}" type="slidenum">
              <a:rPr lang="en-US" smtClean="0"/>
              <a:pPr>
                <a:defRPr/>
              </a:pPr>
              <a:t>29</a:t>
            </a:fld>
            <a:endParaRPr lang="en-US"/>
          </a:p>
        </p:txBody>
      </p:sp>
      <p:pic>
        <p:nvPicPr>
          <p:cNvPr id="56321" name="Picture 1"/>
          <p:cNvPicPr>
            <a:picLocks noChangeAspect="1" noChangeArrowheads="1"/>
          </p:cNvPicPr>
          <p:nvPr/>
        </p:nvPicPr>
        <p:blipFill>
          <a:blip r:embed="rId2" cstate="print"/>
          <a:srcRect/>
          <a:stretch>
            <a:fillRect/>
          </a:stretch>
        </p:blipFill>
        <p:spPr bwMode="auto">
          <a:xfrm>
            <a:off x="577998" y="1369791"/>
            <a:ext cx="4451202" cy="3159679"/>
          </a:xfrm>
          <a:prstGeom prst="rect">
            <a:avLst/>
          </a:prstGeom>
          <a:noFill/>
          <a:ln w="9525">
            <a:noFill/>
            <a:miter lim="800000"/>
            <a:headEnd/>
            <a:tailEnd/>
          </a:ln>
        </p:spPr>
      </p:pic>
      <p:pic>
        <p:nvPicPr>
          <p:cNvPr id="56322" name="Picture 2"/>
          <p:cNvPicPr>
            <a:picLocks noChangeAspect="1" noChangeArrowheads="1"/>
          </p:cNvPicPr>
          <p:nvPr/>
        </p:nvPicPr>
        <p:blipFill>
          <a:blip r:embed="rId3" cstate="print"/>
          <a:srcRect/>
          <a:stretch>
            <a:fillRect/>
          </a:stretch>
        </p:blipFill>
        <p:spPr bwMode="auto">
          <a:xfrm>
            <a:off x="570137" y="4673526"/>
            <a:ext cx="4480328" cy="1833599"/>
          </a:xfrm>
          <a:prstGeom prst="rect">
            <a:avLst/>
          </a:prstGeom>
          <a:noFill/>
          <a:ln w="9525">
            <a:noFill/>
            <a:miter lim="800000"/>
            <a:headEnd/>
            <a:tailEnd/>
          </a:ln>
        </p:spPr>
      </p:pic>
      <p:pic>
        <p:nvPicPr>
          <p:cNvPr id="56323" name="Picture 3"/>
          <p:cNvPicPr>
            <a:picLocks noChangeAspect="1" noChangeArrowheads="1"/>
          </p:cNvPicPr>
          <p:nvPr/>
        </p:nvPicPr>
        <p:blipFill>
          <a:blip r:embed="rId4" cstate="print"/>
          <a:srcRect/>
          <a:stretch>
            <a:fillRect/>
          </a:stretch>
        </p:blipFill>
        <p:spPr bwMode="auto">
          <a:xfrm>
            <a:off x="5693965" y="1382233"/>
            <a:ext cx="5441720" cy="2636874"/>
          </a:xfrm>
          <a:prstGeom prst="rect">
            <a:avLst/>
          </a:prstGeom>
          <a:noFill/>
          <a:ln w="9525">
            <a:noFill/>
            <a:miter lim="800000"/>
            <a:headEnd/>
            <a:tailEnd/>
          </a:ln>
        </p:spPr>
      </p:pic>
      <p:cxnSp>
        <p:nvCxnSpPr>
          <p:cNvPr id="11" name="Straight Connector 10"/>
          <p:cNvCxnSpPr/>
          <p:nvPr/>
        </p:nvCxnSpPr>
        <p:spPr bwMode="auto">
          <a:xfrm>
            <a:off x="9516140" y="2966484"/>
            <a:ext cx="0" cy="3062176"/>
          </a:xfrm>
          <a:prstGeom prst="line">
            <a:avLst/>
          </a:prstGeom>
          <a:solidFill>
            <a:schemeClr val="accent1"/>
          </a:solidFill>
          <a:ln w="19050" cap="flat" cmpd="sng" algn="ctr">
            <a:solidFill>
              <a:srgbClr val="FF0000"/>
            </a:solidFill>
            <a:prstDash val="dash"/>
            <a:round/>
            <a:headEnd type="none" w="med" len="med"/>
            <a:tailEnd type="none" w="med" len="med"/>
          </a:ln>
          <a:effectLst/>
        </p:spPr>
      </p:cxnSp>
      <p:pic>
        <p:nvPicPr>
          <p:cNvPr id="56325" name="Picture 5"/>
          <p:cNvPicPr>
            <a:picLocks noChangeAspect="1" noChangeArrowheads="1"/>
          </p:cNvPicPr>
          <p:nvPr/>
        </p:nvPicPr>
        <p:blipFill>
          <a:blip r:embed="rId5" cstate="print"/>
          <a:srcRect/>
          <a:stretch>
            <a:fillRect/>
          </a:stretch>
        </p:blipFill>
        <p:spPr bwMode="auto">
          <a:xfrm>
            <a:off x="5681294" y="4197830"/>
            <a:ext cx="5514790" cy="202332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30</a:t>
            </a:fld>
            <a:endParaRPr lang="en-US"/>
          </a:p>
        </p:txBody>
      </p:sp>
      <p:sp>
        <p:nvSpPr>
          <p:cNvPr id="4" name="TextBox 3"/>
          <p:cNvSpPr txBox="1"/>
          <p:nvPr/>
        </p:nvSpPr>
        <p:spPr>
          <a:xfrm>
            <a:off x="1187355" y="736979"/>
            <a:ext cx="9144000" cy="6324808"/>
          </a:xfrm>
          <a:prstGeom prst="rect">
            <a:avLst/>
          </a:prstGeom>
          <a:noFill/>
        </p:spPr>
        <p:txBody>
          <a:bodyPr wrap="square" rtlCol="0">
            <a:spAutoFit/>
          </a:bodyPr>
          <a:lstStyle/>
          <a:p>
            <a:pPr marL="273050" indent="-273050">
              <a:buFont typeface="Wingdings" pitchFamily="2" charset="2"/>
              <a:buChar char="Ø"/>
            </a:pPr>
            <a:r>
              <a:rPr lang="en-GB" sz="2700" dirty="0" smtClean="0">
                <a:effectLst>
                  <a:outerShdw blurRad="38100" dist="38100" dir="2700000" algn="tl">
                    <a:srgbClr val="000000">
                      <a:alpha val="43137"/>
                    </a:srgbClr>
                  </a:outerShdw>
                </a:effectLst>
              </a:rPr>
              <a:t>The circuit above shows a complex input waveform being filtered by a </a:t>
            </a:r>
            <a:r>
              <a:rPr lang="en-GB" sz="2700" dirty="0" smtClean="0">
                <a:solidFill>
                  <a:srgbClr val="FFFF00"/>
                </a:solidFill>
                <a:effectLst>
                  <a:outerShdw blurRad="38100" dist="38100" dir="2700000" algn="tl">
                    <a:srgbClr val="000000">
                      <a:alpha val="43137"/>
                    </a:srgbClr>
                  </a:outerShdw>
                </a:effectLst>
              </a:rPr>
              <a:t>Second Order Equal component </a:t>
            </a:r>
            <a:r>
              <a:rPr lang="en-GB" sz="2700" dirty="0" err="1" smtClean="0">
                <a:solidFill>
                  <a:srgbClr val="FFFF00"/>
                </a:solidFill>
                <a:effectLst>
                  <a:outerShdw blurRad="38100" dist="38100" dir="2700000" algn="tl">
                    <a:srgbClr val="000000">
                      <a:alpha val="43137"/>
                    </a:srgbClr>
                  </a:outerShdw>
                </a:effectLst>
              </a:rPr>
              <a:t>Sallen</a:t>
            </a:r>
            <a:r>
              <a:rPr lang="en-GB" sz="2700" dirty="0" smtClean="0">
                <a:solidFill>
                  <a:srgbClr val="FFFF00"/>
                </a:solidFill>
                <a:effectLst>
                  <a:outerShdw blurRad="38100" dist="38100" dir="2700000" algn="tl">
                    <a:srgbClr val="000000">
                      <a:alpha val="43137"/>
                    </a:srgbClr>
                  </a:outerShdw>
                </a:effectLst>
              </a:rPr>
              <a:t> &amp; Key Low-Pass Filter</a:t>
            </a:r>
            <a:r>
              <a:rPr lang="en-GB" sz="2700" dirty="0" smtClean="0">
                <a:effectLst>
                  <a:outerShdw blurRad="38100" dist="38100" dir="2700000" algn="tl">
                    <a:srgbClr val="000000">
                      <a:alpha val="43137"/>
                    </a:srgbClr>
                  </a:outerShdw>
                </a:effectLst>
              </a:rPr>
              <a:t>.</a:t>
            </a:r>
          </a:p>
          <a:p>
            <a:pPr marL="273050" indent="-273050">
              <a:buFont typeface="Wingdings" pitchFamily="2" charset="2"/>
              <a:buChar char="Ø"/>
            </a:pPr>
            <a:endParaRPr lang="en-GB" sz="2700" dirty="0" smtClean="0">
              <a:effectLst>
                <a:outerShdw blurRad="38100" dist="38100" dir="2700000" algn="tl">
                  <a:srgbClr val="000000">
                    <a:alpha val="43137"/>
                  </a:srgbClr>
                </a:outerShdw>
              </a:effectLst>
            </a:endParaRPr>
          </a:p>
          <a:p>
            <a:pPr marL="273050" indent="-273050">
              <a:buFont typeface="Wingdings" pitchFamily="2" charset="2"/>
              <a:buChar char="Ø"/>
            </a:pPr>
            <a:r>
              <a:rPr lang="en-GB" sz="2700" dirty="0" smtClean="0">
                <a:effectLst>
                  <a:outerShdw blurRad="38100" dist="38100" dir="2700000" algn="tl">
                    <a:srgbClr val="000000">
                      <a:alpha val="43137"/>
                    </a:srgbClr>
                  </a:outerShdw>
                </a:effectLst>
              </a:rPr>
              <a:t>A second order filter is characterised by </a:t>
            </a:r>
            <a:r>
              <a:rPr lang="en-GB" sz="2700" dirty="0" smtClean="0">
                <a:solidFill>
                  <a:srgbClr val="FFFF00"/>
                </a:solidFill>
                <a:effectLst>
                  <a:outerShdw blurRad="38100" dist="38100" dir="2700000" algn="tl">
                    <a:srgbClr val="000000">
                      <a:alpha val="43137"/>
                    </a:srgbClr>
                  </a:outerShdw>
                </a:effectLst>
              </a:rPr>
              <a:t>two sets of RC networks</a:t>
            </a:r>
            <a:r>
              <a:rPr lang="en-GB" sz="2700" dirty="0" smtClean="0">
                <a:effectLst>
                  <a:outerShdw blurRad="38100" dist="38100" dir="2700000" algn="tl">
                    <a:srgbClr val="000000">
                      <a:alpha val="43137"/>
                    </a:srgbClr>
                  </a:outerShdw>
                </a:effectLst>
              </a:rPr>
              <a:t>, in this example a </a:t>
            </a:r>
            <a:r>
              <a:rPr lang="en-GB" sz="2700" dirty="0" err="1" smtClean="0">
                <a:effectLst>
                  <a:outerShdw blurRad="38100" dist="38100" dir="2700000" algn="tl">
                    <a:srgbClr val="000000">
                      <a:alpha val="43137"/>
                    </a:srgbClr>
                  </a:outerShdw>
                </a:effectLst>
              </a:rPr>
              <a:t>Sallen</a:t>
            </a:r>
            <a:r>
              <a:rPr lang="en-GB" sz="2700" dirty="0" smtClean="0">
                <a:effectLst>
                  <a:outerShdw blurRad="38100" dist="38100" dir="2700000" algn="tl">
                    <a:srgbClr val="000000">
                      <a:alpha val="43137"/>
                    </a:srgbClr>
                  </a:outerShdw>
                </a:effectLst>
              </a:rPr>
              <a:t> &amp; Key topology has been used and equal values or R and C are used in the RC networks.</a:t>
            </a:r>
          </a:p>
          <a:p>
            <a:pPr marL="273050" indent="-273050">
              <a:buFont typeface="Wingdings" pitchFamily="2" charset="2"/>
              <a:buChar char="Ø"/>
            </a:pPr>
            <a:endParaRPr lang="en-GB" sz="2700" dirty="0" smtClean="0">
              <a:effectLst>
                <a:outerShdw blurRad="38100" dist="38100" dir="2700000" algn="tl">
                  <a:srgbClr val="000000">
                    <a:alpha val="43137"/>
                  </a:srgbClr>
                </a:outerShdw>
              </a:effectLst>
            </a:endParaRPr>
          </a:p>
          <a:p>
            <a:pPr marL="273050" indent="-273050">
              <a:buFont typeface="Wingdings" pitchFamily="2" charset="2"/>
              <a:buChar char="Ø"/>
            </a:pPr>
            <a:r>
              <a:rPr lang="en-GB" sz="2700" dirty="0" smtClean="0">
                <a:effectLst>
                  <a:outerShdw blurRad="38100" dist="38100" dir="2700000" algn="tl">
                    <a:srgbClr val="000000">
                      <a:alpha val="43137"/>
                    </a:srgbClr>
                  </a:outerShdw>
                </a:effectLst>
              </a:rPr>
              <a:t>The cut-off frequency is again given by   </a:t>
            </a:r>
            <a:r>
              <a:rPr lang="en-GB" sz="2700" b="1" u="sng" dirty="0" smtClean="0">
                <a:solidFill>
                  <a:srgbClr val="FFFF00"/>
                </a:solidFill>
                <a:effectLst>
                  <a:outerShdw blurRad="38100" dist="38100" dir="2700000" algn="tl">
                    <a:srgbClr val="000000">
                      <a:alpha val="43137"/>
                    </a:srgbClr>
                  </a:outerShdw>
                </a:effectLst>
              </a:rPr>
              <a:t>f</a:t>
            </a:r>
            <a:r>
              <a:rPr lang="en-GB" sz="2700" b="1" u="sng" baseline="-25000" dirty="0" smtClean="0">
                <a:solidFill>
                  <a:srgbClr val="FFFF00"/>
                </a:solidFill>
                <a:effectLst>
                  <a:outerShdw blurRad="38100" dist="38100" dir="2700000" algn="tl">
                    <a:srgbClr val="000000">
                      <a:alpha val="43137"/>
                    </a:srgbClr>
                  </a:outerShdw>
                </a:effectLst>
              </a:rPr>
              <a:t>c</a:t>
            </a:r>
            <a:r>
              <a:rPr lang="en-GB" sz="2700" b="1" u="sng" dirty="0" smtClean="0">
                <a:solidFill>
                  <a:srgbClr val="FFFF00"/>
                </a:solidFill>
                <a:effectLst>
                  <a:outerShdw blurRad="38100" dist="38100" dir="2700000" algn="tl">
                    <a:srgbClr val="000000">
                      <a:alpha val="43137"/>
                    </a:srgbClr>
                  </a:outerShdw>
                </a:effectLst>
              </a:rPr>
              <a:t> = 1/ (2.</a:t>
            </a:r>
            <a:r>
              <a:rPr lang="el-GR" sz="2700" b="1" u="sng" dirty="0" smtClean="0">
                <a:solidFill>
                  <a:srgbClr val="FFFF00"/>
                </a:solidFill>
                <a:effectLst>
                  <a:outerShdw blurRad="38100" dist="38100" dir="2700000" algn="tl">
                    <a:srgbClr val="000000">
                      <a:alpha val="43137"/>
                    </a:srgbClr>
                  </a:outerShdw>
                </a:effectLst>
                <a:latin typeface="Arial Unicode MS" pitchFamily="34" charset="-128"/>
                <a:ea typeface="Arial Unicode MS" pitchFamily="34" charset="-128"/>
                <a:cs typeface="Arial Unicode MS" pitchFamily="34" charset="-128"/>
              </a:rPr>
              <a:t>π</a:t>
            </a:r>
            <a:r>
              <a:rPr lang="en-GB" sz="2700" b="1" u="sng" dirty="0" smtClean="0">
                <a:solidFill>
                  <a:srgbClr val="FFFF00"/>
                </a:solidFill>
                <a:effectLst>
                  <a:outerShdw blurRad="38100" dist="38100" dir="2700000" algn="tl">
                    <a:srgbClr val="000000">
                      <a:alpha val="43137"/>
                    </a:srgbClr>
                  </a:outerShdw>
                </a:effectLst>
                <a:latin typeface="Arial Unicode MS" pitchFamily="34" charset="-128"/>
                <a:ea typeface="Arial Unicode MS" pitchFamily="34" charset="-128"/>
                <a:cs typeface="Arial Unicode MS" pitchFamily="34" charset="-128"/>
              </a:rPr>
              <a:t>.R.C)</a:t>
            </a:r>
          </a:p>
          <a:p>
            <a:pPr marL="273050" indent="-273050">
              <a:buFont typeface="Wingdings" pitchFamily="2" charset="2"/>
              <a:buChar char="Ø"/>
            </a:pPr>
            <a:endParaRPr lang="en-GB" sz="2700" b="1" u="sng" dirty="0" smtClean="0">
              <a:solidFill>
                <a:srgbClr val="FFFF00"/>
              </a:solidFill>
              <a:effectLst>
                <a:outerShdw blurRad="38100" dist="38100" dir="2700000" algn="tl">
                  <a:srgbClr val="000000">
                    <a:alpha val="43137"/>
                  </a:srgbClr>
                </a:outerShdw>
              </a:effectLst>
              <a:latin typeface="Arial Unicode MS" pitchFamily="34" charset="-128"/>
              <a:ea typeface="Arial Unicode MS" pitchFamily="34" charset="-128"/>
              <a:cs typeface="Arial Unicode MS" pitchFamily="34" charset="-128"/>
            </a:endParaRPr>
          </a:p>
          <a:p>
            <a:pPr marL="273050" indent="-273050">
              <a:buFont typeface="Wingdings" pitchFamily="2" charset="2"/>
              <a:buChar char="Ø"/>
            </a:pPr>
            <a:r>
              <a:rPr lang="en-GB" sz="2700" dirty="0" smtClean="0">
                <a:effectLst>
                  <a:outerShdw blurRad="38100" dist="38100" dir="2700000" algn="tl">
                    <a:srgbClr val="000000">
                      <a:alpha val="43137"/>
                    </a:srgbClr>
                  </a:outerShdw>
                </a:effectLst>
              </a:rPr>
              <a:t>For the above example fc = 2kHz</a:t>
            </a:r>
          </a:p>
          <a:p>
            <a:pPr marL="273050" indent="-273050">
              <a:buFont typeface="Wingdings" pitchFamily="2" charset="2"/>
              <a:buChar char="Ø"/>
            </a:pPr>
            <a:endParaRPr lang="en-GB" sz="2700" b="1" u="sng" dirty="0" smtClean="0">
              <a:solidFill>
                <a:srgbClr val="FFFF00"/>
              </a:solidFill>
              <a:effectLst>
                <a:outerShdw blurRad="38100" dist="38100" dir="2700000" algn="tl">
                  <a:srgbClr val="000000">
                    <a:alpha val="43137"/>
                  </a:srgbClr>
                </a:outerShdw>
              </a:effectLst>
              <a:latin typeface="Arial Unicode MS" pitchFamily="34" charset="-128"/>
              <a:ea typeface="Arial Unicode MS" pitchFamily="34" charset="-128"/>
              <a:cs typeface="Arial Unicode MS" pitchFamily="34" charset="-128"/>
            </a:endParaRPr>
          </a:p>
          <a:p>
            <a:pPr marL="177800" indent="-177800">
              <a:buFont typeface="Wingdings" pitchFamily="2" charset="2"/>
              <a:buChar char="Ø"/>
            </a:pPr>
            <a:endParaRPr lang="en-GB" sz="2700" b="1" u="sng" dirty="0" smtClean="0">
              <a:solidFill>
                <a:srgbClr val="FFFF00"/>
              </a:solidFill>
              <a:latin typeface="Arial Unicode MS" pitchFamily="34" charset="-128"/>
              <a:ea typeface="Arial Unicode MS" pitchFamily="34" charset="-128"/>
              <a:cs typeface="Arial Unicode MS" pitchFamily="34" charset="-128"/>
            </a:endParaRPr>
          </a:p>
          <a:p>
            <a:pPr marL="177800" indent="-177800"/>
            <a:endParaRPr lang="en-GB" sz="27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31</a:t>
            </a:fld>
            <a:endParaRPr lang="en-US"/>
          </a:p>
        </p:txBody>
      </p:sp>
      <p:sp>
        <p:nvSpPr>
          <p:cNvPr id="4" name="TextBox 3"/>
          <p:cNvSpPr txBox="1"/>
          <p:nvPr/>
        </p:nvSpPr>
        <p:spPr>
          <a:xfrm>
            <a:off x="1201003" y="818866"/>
            <a:ext cx="8911988" cy="5909310"/>
          </a:xfrm>
          <a:prstGeom prst="rect">
            <a:avLst/>
          </a:prstGeom>
          <a:noFill/>
        </p:spPr>
        <p:txBody>
          <a:bodyPr wrap="square" rtlCol="0">
            <a:spAutoFit/>
          </a:bodyPr>
          <a:lstStyle/>
          <a:p>
            <a:pPr marL="273050" indent="-273050">
              <a:buFont typeface="Wingdings" pitchFamily="2" charset="2"/>
              <a:buChar char="Ø"/>
            </a:pPr>
            <a:endParaRPr lang="en-GB" sz="2700" dirty="0" smtClean="0">
              <a:effectLst>
                <a:outerShdw blurRad="38100" dist="38100" dir="2700000" algn="tl">
                  <a:srgbClr val="000000">
                    <a:alpha val="43137"/>
                  </a:srgbClr>
                </a:outerShdw>
              </a:effectLst>
            </a:endParaRPr>
          </a:p>
          <a:p>
            <a:pPr marL="273050" indent="-273050">
              <a:buFont typeface="Wingdings" pitchFamily="2" charset="2"/>
              <a:buChar char="Ø"/>
            </a:pPr>
            <a:r>
              <a:rPr lang="en-GB" sz="2700" dirty="0" smtClean="0">
                <a:effectLst>
                  <a:outerShdw blurRad="38100" dist="38100" dir="2700000" algn="tl">
                    <a:srgbClr val="000000">
                      <a:alpha val="43137"/>
                    </a:srgbClr>
                  </a:outerShdw>
                </a:effectLst>
              </a:rPr>
              <a:t>The purpose of this filter example is to filter out the 6 kHz</a:t>
            </a:r>
            <a:r>
              <a:rPr lang="en-GB" sz="2700" dirty="0" smtClean="0">
                <a:solidFill>
                  <a:srgbClr val="FFFF00"/>
                </a:solidFill>
                <a:effectLst>
                  <a:outerShdw blurRad="38100" dist="38100" dir="2700000" algn="tl">
                    <a:srgbClr val="000000">
                      <a:alpha val="43137"/>
                    </a:srgbClr>
                  </a:outerShdw>
                </a:effectLst>
              </a:rPr>
              <a:t>, third harmonic , </a:t>
            </a:r>
            <a:r>
              <a:rPr lang="en-GB" sz="2700" dirty="0" smtClean="0">
                <a:effectLst>
                  <a:outerShdw blurRad="38100" dist="38100" dir="2700000" algn="tl">
                    <a:srgbClr val="000000">
                      <a:alpha val="43137"/>
                    </a:srgbClr>
                  </a:outerShdw>
                </a:effectLst>
              </a:rPr>
              <a:t>from the complex input waveform which consists of a 2kHz and 6kHz components representing the fundamental and third harmonic of a symmetrical 2kHz square waveform.</a:t>
            </a:r>
          </a:p>
          <a:p>
            <a:pPr marL="273050" indent="-273050">
              <a:buFont typeface="Wingdings" pitchFamily="2" charset="2"/>
              <a:buChar char="Ø"/>
            </a:pPr>
            <a:endParaRPr lang="en-GB" sz="2700" dirty="0" smtClean="0">
              <a:effectLst>
                <a:outerShdw blurRad="38100" dist="38100" dir="2700000" algn="tl">
                  <a:srgbClr val="000000">
                    <a:alpha val="43137"/>
                  </a:srgbClr>
                </a:outerShdw>
              </a:effectLst>
            </a:endParaRPr>
          </a:p>
          <a:p>
            <a:pPr marL="273050" indent="-273050">
              <a:buFont typeface="Wingdings" pitchFamily="2" charset="2"/>
              <a:buChar char="Ø"/>
            </a:pPr>
            <a:r>
              <a:rPr lang="en-GB" sz="2700" dirty="0" smtClean="0">
                <a:effectLst>
                  <a:outerShdw blurRad="38100" dist="38100" dir="2700000" algn="tl">
                    <a:srgbClr val="000000">
                      <a:alpha val="43137"/>
                    </a:srgbClr>
                  </a:outerShdw>
                </a:effectLst>
              </a:rPr>
              <a:t>There are a variety of way of designing the filter, some are mathematical and some are graphical. Some are simple “cook book” approaches, where the mathematical content and design approach is not necessarily given and some are software based. This allows design of such filters with the minimal of knowledge.</a:t>
            </a:r>
            <a:endParaRPr lang="en-GB" sz="2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96740" y="443983"/>
            <a:ext cx="10498767" cy="1118118"/>
          </a:xfrm>
          <a:solidFill>
            <a:srgbClr val="000000"/>
          </a:solidFill>
        </p:spPr>
        <p:txBody>
          <a:bodyPr/>
          <a:lstStyle/>
          <a:p>
            <a:r>
              <a:rPr lang="en-GB" sz="2800" dirty="0" smtClean="0"/>
              <a:t>DESIGN APPROACH FOR THE EQUAL COMPONENT SALLEN &amp; KEY FILTER</a:t>
            </a:r>
            <a:endParaRPr lang="en-GB" sz="2800" dirty="0"/>
          </a:p>
        </p:txBody>
      </p:sp>
      <p:sp>
        <p:nvSpPr>
          <p:cNvPr id="3" name="Footer Placeholder 2"/>
          <p:cNvSpPr>
            <a:spLocks noGrp="1"/>
          </p:cNvSpPr>
          <p:nvPr>
            <p:ph type="ftr" sz="quarter" idx="11"/>
          </p:nvPr>
        </p:nvSpPr>
        <p:spPr/>
        <p:txBody>
          <a:bodyPr/>
          <a:lstStyle/>
          <a:p>
            <a:pPr>
              <a:defRPr/>
            </a:pPr>
            <a:r>
              <a:rPr lang="en-US" smtClean="0"/>
              <a:t>Passive &amp; Active Filters 2016-17</a:t>
            </a:r>
            <a:endParaRPr lang="en-US" dirty="0"/>
          </a:p>
        </p:txBody>
      </p:sp>
      <p:sp>
        <p:nvSpPr>
          <p:cNvPr id="4" name="Slide Number Placeholder 3"/>
          <p:cNvSpPr>
            <a:spLocks noGrp="1"/>
          </p:cNvSpPr>
          <p:nvPr>
            <p:ph type="sldNum" sz="quarter" idx="12"/>
          </p:nvPr>
        </p:nvSpPr>
        <p:spPr/>
        <p:txBody>
          <a:bodyPr/>
          <a:lstStyle/>
          <a:p>
            <a:pPr>
              <a:defRPr/>
            </a:pPr>
            <a:fld id="{A7BE8F09-DF3A-4F88-A900-593F126E6A03}" type="slidenum">
              <a:rPr lang="en-US" smtClean="0"/>
              <a:pPr>
                <a:defRPr/>
              </a:pPr>
              <a:t>32</a:t>
            </a:fld>
            <a:endParaRPr lang="en-US"/>
          </a:p>
        </p:txBody>
      </p:sp>
      <p:sp>
        <p:nvSpPr>
          <p:cNvPr id="5" name="TextBox 4"/>
          <p:cNvSpPr txBox="1"/>
          <p:nvPr/>
        </p:nvSpPr>
        <p:spPr>
          <a:xfrm>
            <a:off x="928047" y="1555845"/>
            <a:ext cx="10112991" cy="4708981"/>
          </a:xfrm>
          <a:prstGeom prst="rect">
            <a:avLst/>
          </a:prstGeom>
          <a:noFill/>
        </p:spPr>
        <p:txBody>
          <a:bodyPr wrap="square" rtlCol="0">
            <a:spAutoFit/>
          </a:bodyPr>
          <a:lstStyle/>
          <a:p>
            <a:pPr marL="273050" indent="-273050">
              <a:buFont typeface="Wingdings" pitchFamily="2" charset="2"/>
              <a:buChar char="Ø"/>
            </a:pPr>
            <a:r>
              <a:rPr lang="en-GB" sz="2500" dirty="0" smtClean="0">
                <a:effectLst>
                  <a:outerShdw blurRad="38100" dist="38100" dir="2700000" algn="tl">
                    <a:srgbClr val="000000">
                      <a:alpha val="43137"/>
                    </a:srgbClr>
                  </a:outerShdw>
                </a:effectLst>
                <a:latin typeface="+mn-lt"/>
              </a:rPr>
              <a:t>Determine the desired cut-off frequency (fc).</a:t>
            </a:r>
          </a:p>
          <a:p>
            <a:pPr marL="273050" indent="-273050">
              <a:buFont typeface="Wingdings" pitchFamily="2" charset="2"/>
              <a:buChar char="Ø"/>
            </a:pPr>
            <a:endParaRPr lang="en-GB" sz="2500" dirty="0" smtClean="0">
              <a:effectLst>
                <a:outerShdw blurRad="38100" dist="38100" dir="2700000" algn="tl">
                  <a:srgbClr val="000000">
                    <a:alpha val="43137"/>
                  </a:srgbClr>
                </a:outerShdw>
              </a:effectLst>
              <a:latin typeface="+mn-lt"/>
            </a:endParaRPr>
          </a:p>
          <a:p>
            <a:pPr marL="273050" indent="-273050">
              <a:buFont typeface="Wingdings" pitchFamily="2" charset="2"/>
              <a:buChar char="Ø"/>
            </a:pPr>
            <a:r>
              <a:rPr lang="en-GB" sz="2500" dirty="0" smtClean="0">
                <a:effectLst>
                  <a:outerShdw blurRad="38100" dist="38100" dir="2700000" algn="tl">
                    <a:srgbClr val="000000">
                      <a:alpha val="43137"/>
                    </a:srgbClr>
                  </a:outerShdw>
                </a:effectLst>
                <a:latin typeface="+mn-lt"/>
              </a:rPr>
              <a:t>Choose the desired rate of roll-off, for a second order filter it will be 40dB/decade or 12 dB/octave.</a:t>
            </a:r>
          </a:p>
          <a:p>
            <a:pPr marL="273050" indent="-273050">
              <a:buFont typeface="Wingdings" pitchFamily="2" charset="2"/>
              <a:buChar char="Ø"/>
            </a:pPr>
            <a:endParaRPr lang="en-GB" sz="2500" dirty="0" smtClean="0">
              <a:effectLst>
                <a:outerShdw blurRad="38100" dist="38100" dir="2700000" algn="tl">
                  <a:srgbClr val="000000">
                    <a:alpha val="43137"/>
                  </a:srgbClr>
                </a:outerShdw>
              </a:effectLst>
              <a:latin typeface="+mn-lt"/>
            </a:endParaRPr>
          </a:p>
          <a:p>
            <a:pPr marL="273050" indent="-273050">
              <a:buFont typeface="Wingdings" pitchFamily="2" charset="2"/>
              <a:buChar char="Ø"/>
            </a:pPr>
            <a:r>
              <a:rPr lang="en-GB" sz="2500" dirty="0" smtClean="0">
                <a:effectLst>
                  <a:outerShdw blurRad="38100" dist="38100" dir="2700000" algn="tl">
                    <a:srgbClr val="000000">
                      <a:alpha val="43137"/>
                    </a:srgbClr>
                  </a:outerShdw>
                </a:effectLst>
                <a:latin typeface="+mn-lt"/>
              </a:rPr>
              <a:t>If a faster roll-off is required then we can add an extra </a:t>
            </a:r>
            <a:r>
              <a:rPr lang="en-GB" sz="2500" dirty="0" smtClean="0">
                <a:solidFill>
                  <a:srgbClr val="FFFF00"/>
                </a:solidFill>
                <a:effectLst>
                  <a:outerShdw blurRad="38100" dist="38100" dir="2700000" algn="tl">
                    <a:srgbClr val="000000">
                      <a:alpha val="43137"/>
                    </a:srgbClr>
                  </a:outerShdw>
                </a:effectLst>
                <a:latin typeface="+mn-lt"/>
              </a:rPr>
              <a:t>20dB/</a:t>
            </a:r>
            <a:r>
              <a:rPr lang="en-GB" sz="2500" dirty="0" err="1" smtClean="0">
                <a:solidFill>
                  <a:srgbClr val="FFFF00"/>
                </a:solidFill>
                <a:effectLst>
                  <a:outerShdw blurRad="38100" dist="38100" dir="2700000" algn="tl">
                    <a:srgbClr val="000000">
                      <a:alpha val="43137"/>
                    </a:srgbClr>
                  </a:outerShdw>
                </a:effectLst>
                <a:latin typeface="+mn-lt"/>
              </a:rPr>
              <a:t>dec</a:t>
            </a:r>
            <a:r>
              <a:rPr lang="en-GB" sz="2500" dirty="0" smtClean="0">
                <a:effectLst>
                  <a:outerShdw blurRad="38100" dist="38100" dir="2700000" algn="tl">
                    <a:srgbClr val="000000">
                      <a:alpha val="43137"/>
                    </a:srgbClr>
                  </a:outerShdw>
                </a:effectLst>
                <a:latin typeface="+mn-lt"/>
              </a:rPr>
              <a:t> by cascading another first order filter with the second order filter. A fourth order filter can be achieved by cascading two second order filters etc.</a:t>
            </a:r>
          </a:p>
          <a:p>
            <a:pPr marL="273050" indent="-273050">
              <a:buFont typeface="Wingdings" pitchFamily="2" charset="2"/>
              <a:buChar char="Ø"/>
            </a:pPr>
            <a:endParaRPr lang="en-GB" sz="2500" dirty="0" smtClean="0">
              <a:effectLst>
                <a:outerShdw blurRad="38100" dist="38100" dir="2700000" algn="tl">
                  <a:srgbClr val="000000">
                    <a:alpha val="43137"/>
                  </a:srgbClr>
                </a:outerShdw>
              </a:effectLst>
              <a:latin typeface="+mn-lt"/>
            </a:endParaRPr>
          </a:p>
          <a:p>
            <a:pPr marL="273050" indent="-273050">
              <a:buFont typeface="Wingdings" pitchFamily="2" charset="2"/>
              <a:buChar char="Ø"/>
            </a:pPr>
            <a:r>
              <a:rPr lang="en-GB" sz="2500" dirty="0" smtClean="0">
                <a:effectLst>
                  <a:outerShdw blurRad="38100" dist="38100" dir="2700000" algn="tl">
                    <a:srgbClr val="000000">
                      <a:alpha val="43137"/>
                    </a:srgbClr>
                  </a:outerShdw>
                </a:effectLst>
                <a:latin typeface="+mn-lt"/>
              </a:rPr>
              <a:t>When fc has been determined, choose a suitable value for C and then calculate the required value of R using  </a:t>
            </a:r>
            <a:r>
              <a:rPr lang="en-GB" sz="2500" b="1" u="sng" dirty="0" smtClean="0">
                <a:solidFill>
                  <a:srgbClr val="FFFF00"/>
                </a:solidFill>
                <a:effectLst>
                  <a:outerShdw blurRad="38100" dist="38100" dir="2700000" algn="tl">
                    <a:srgbClr val="000000">
                      <a:alpha val="43137"/>
                    </a:srgbClr>
                  </a:outerShdw>
                </a:effectLst>
                <a:latin typeface="+mn-lt"/>
              </a:rPr>
              <a:t>f</a:t>
            </a:r>
            <a:r>
              <a:rPr lang="en-GB" sz="2500" b="1" u="sng" baseline="-25000" dirty="0" smtClean="0">
                <a:solidFill>
                  <a:srgbClr val="FFFF00"/>
                </a:solidFill>
                <a:effectLst>
                  <a:outerShdw blurRad="38100" dist="38100" dir="2700000" algn="tl">
                    <a:srgbClr val="000000">
                      <a:alpha val="43137"/>
                    </a:srgbClr>
                  </a:outerShdw>
                </a:effectLst>
                <a:latin typeface="+mn-lt"/>
              </a:rPr>
              <a:t>c</a:t>
            </a:r>
            <a:r>
              <a:rPr lang="en-GB" sz="2500" b="1" u="sng" dirty="0" smtClean="0">
                <a:solidFill>
                  <a:srgbClr val="FFFF00"/>
                </a:solidFill>
                <a:effectLst>
                  <a:outerShdw blurRad="38100" dist="38100" dir="2700000" algn="tl">
                    <a:srgbClr val="000000">
                      <a:alpha val="43137"/>
                    </a:srgbClr>
                  </a:outerShdw>
                </a:effectLst>
                <a:latin typeface="+mn-lt"/>
              </a:rPr>
              <a:t> = 1/ (2.</a:t>
            </a:r>
            <a:r>
              <a:rPr lang="el-GR" sz="2500" b="1" u="sng" dirty="0" smtClean="0">
                <a:solidFill>
                  <a:srgbClr val="FFFF00"/>
                </a:solidFill>
                <a:effectLst>
                  <a:outerShdw blurRad="38100" dist="38100" dir="2700000" algn="tl">
                    <a:srgbClr val="000000">
                      <a:alpha val="43137"/>
                    </a:srgbClr>
                  </a:outerShdw>
                </a:effectLst>
                <a:latin typeface="+mn-lt"/>
                <a:ea typeface="Arial Unicode MS" pitchFamily="34" charset="-128"/>
                <a:cs typeface="Arial Unicode MS" pitchFamily="34" charset="-128"/>
              </a:rPr>
              <a:t>π</a:t>
            </a:r>
            <a:r>
              <a:rPr lang="en-GB" sz="2500" b="1" u="sng" dirty="0" smtClean="0">
                <a:solidFill>
                  <a:srgbClr val="FFFF00"/>
                </a:solidFill>
                <a:effectLst>
                  <a:outerShdw blurRad="38100" dist="38100" dir="2700000" algn="tl">
                    <a:srgbClr val="000000">
                      <a:alpha val="43137"/>
                    </a:srgbClr>
                  </a:outerShdw>
                </a:effectLst>
                <a:latin typeface="+mn-lt"/>
                <a:ea typeface="Arial Unicode MS" pitchFamily="34" charset="-128"/>
                <a:cs typeface="Arial Unicode MS" pitchFamily="34" charset="-128"/>
              </a:rPr>
              <a:t>.R.C)</a:t>
            </a:r>
            <a:endParaRPr lang="en-GB" sz="2500" dirty="0">
              <a:effectLst>
                <a:outerShdw blurRad="38100" dist="38100" dir="2700000" algn="tl">
                  <a:srgbClr val="000000">
                    <a:alpha val="43137"/>
                  </a:srgbClr>
                </a:outerShdw>
              </a:effectLst>
              <a:latin typeface="+mn-lt"/>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pPr>
              <a:defRPr/>
            </a:pPr>
            <a:r>
              <a:rPr lang="en-US" smtClean="0"/>
              <a:t>Passive &amp; Active Filters 2016-17</a:t>
            </a:r>
            <a:endParaRPr lang="en-US" dirty="0"/>
          </a:p>
        </p:txBody>
      </p:sp>
      <p:sp>
        <p:nvSpPr>
          <p:cNvPr id="4" name="Slide Number Placeholder 3"/>
          <p:cNvSpPr>
            <a:spLocks noGrp="1"/>
          </p:cNvSpPr>
          <p:nvPr>
            <p:ph type="sldNum" sz="quarter" idx="12"/>
          </p:nvPr>
        </p:nvSpPr>
        <p:spPr/>
        <p:txBody>
          <a:bodyPr/>
          <a:lstStyle/>
          <a:p>
            <a:pPr>
              <a:defRPr/>
            </a:pPr>
            <a:fld id="{A7BE8F09-DF3A-4F88-A900-593F126E6A03}" type="slidenum">
              <a:rPr lang="en-US" smtClean="0"/>
              <a:pPr>
                <a:defRPr/>
              </a:pPr>
              <a:t>33</a:t>
            </a:fld>
            <a:endParaRPr lang="en-US"/>
          </a:p>
        </p:txBody>
      </p:sp>
      <p:sp>
        <p:nvSpPr>
          <p:cNvPr id="5" name="TextBox 4"/>
          <p:cNvSpPr txBox="1"/>
          <p:nvPr/>
        </p:nvSpPr>
        <p:spPr>
          <a:xfrm>
            <a:off x="1119116" y="1105468"/>
            <a:ext cx="9335068" cy="4247317"/>
          </a:xfrm>
          <a:prstGeom prst="rect">
            <a:avLst/>
          </a:prstGeom>
          <a:noFill/>
        </p:spPr>
        <p:txBody>
          <a:bodyPr wrap="square" rtlCol="0">
            <a:spAutoFit/>
          </a:bodyPr>
          <a:lstStyle/>
          <a:p>
            <a:pPr marL="273050" indent="-273050">
              <a:buFont typeface="Wingdings" pitchFamily="2" charset="2"/>
              <a:buChar char="Ø"/>
            </a:pPr>
            <a:r>
              <a:rPr lang="en-GB" sz="2700" dirty="0" smtClean="0">
                <a:effectLst>
                  <a:outerShdw blurRad="38100" dist="38100" dir="2700000" algn="tl">
                    <a:srgbClr val="000000">
                      <a:alpha val="43137"/>
                    </a:srgbClr>
                  </a:outerShdw>
                </a:effectLst>
              </a:rPr>
              <a:t>The next step is to determine the resistor values for the gain. For the circuit shown the gain  </a:t>
            </a:r>
            <a:r>
              <a:rPr lang="en-GB" sz="2700" dirty="0" smtClean="0">
                <a:solidFill>
                  <a:srgbClr val="FFFF00"/>
                </a:solidFill>
                <a:effectLst>
                  <a:outerShdw blurRad="38100" dist="38100" dir="2700000" algn="tl">
                    <a:srgbClr val="000000">
                      <a:alpha val="43137"/>
                    </a:srgbClr>
                  </a:outerShdw>
                </a:effectLst>
              </a:rPr>
              <a:t>K</a:t>
            </a:r>
            <a:r>
              <a:rPr lang="en-GB" sz="2700" dirty="0" smtClean="0">
                <a:effectLst>
                  <a:outerShdw blurRad="38100" dist="38100" dir="2700000" algn="tl">
                    <a:srgbClr val="000000">
                      <a:alpha val="43137"/>
                    </a:srgbClr>
                  </a:outerShdw>
                </a:effectLst>
              </a:rPr>
              <a:t> is given by</a:t>
            </a:r>
          </a:p>
          <a:p>
            <a:pPr>
              <a:buFont typeface="Wingdings" pitchFamily="2" charset="2"/>
              <a:buChar char="Ø"/>
            </a:pPr>
            <a:endParaRPr lang="en-GB" sz="2700" dirty="0" smtClean="0">
              <a:effectLst>
                <a:outerShdw blurRad="38100" dist="38100" dir="2700000" algn="tl">
                  <a:srgbClr val="000000">
                    <a:alpha val="43137"/>
                  </a:srgbClr>
                </a:outerShdw>
              </a:effectLst>
            </a:endParaRPr>
          </a:p>
          <a:p>
            <a:pPr marL="355600" indent="-355600">
              <a:buFont typeface="Wingdings" pitchFamily="2" charset="2"/>
              <a:buChar char="Ø"/>
            </a:pPr>
            <a:r>
              <a:rPr lang="en-GB" sz="2700" dirty="0" smtClean="0">
                <a:effectLst>
                  <a:outerShdw blurRad="38100" dist="38100" dir="2700000" algn="tl">
                    <a:srgbClr val="000000">
                      <a:alpha val="43137"/>
                    </a:srgbClr>
                  </a:outerShdw>
                </a:effectLst>
              </a:rPr>
              <a:t> In addition to achieve the response shown it can be proved that K = 1.586</a:t>
            </a:r>
          </a:p>
          <a:p>
            <a:pPr marL="355600" indent="-355600">
              <a:buFont typeface="Wingdings" pitchFamily="2" charset="2"/>
              <a:buChar char="Ø"/>
            </a:pPr>
            <a:endParaRPr lang="en-GB" sz="2700" dirty="0" smtClean="0">
              <a:effectLst>
                <a:outerShdw blurRad="38100" dist="38100" dir="2700000" algn="tl">
                  <a:srgbClr val="000000">
                    <a:alpha val="43137"/>
                  </a:srgbClr>
                </a:outerShdw>
              </a:effectLst>
            </a:endParaRPr>
          </a:p>
          <a:p>
            <a:pPr marL="355600" indent="-355600">
              <a:buFont typeface="Wingdings" pitchFamily="2" charset="2"/>
              <a:buChar char="Ø"/>
            </a:pPr>
            <a:r>
              <a:rPr lang="en-GB" sz="2700" dirty="0" smtClean="0">
                <a:effectLst>
                  <a:outerShdw blurRad="38100" dist="38100" dir="2700000" algn="tl">
                    <a:srgbClr val="000000">
                      <a:alpha val="43137"/>
                    </a:srgbClr>
                  </a:outerShdw>
                </a:effectLst>
              </a:rPr>
              <a:t>Therefore 0.586 must =</a:t>
            </a:r>
          </a:p>
          <a:p>
            <a:pPr marL="355600" indent="-355600">
              <a:buFont typeface="Wingdings" pitchFamily="2" charset="2"/>
              <a:buChar char="Ø"/>
            </a:pPr>
            <a:endParaRPr lang="en-GB" sz="2700" dirty="0" smtClean="0">
              <a:effectLst>
                <a:outerShdw blurRad="38100" dist="38100" dir="2700000" algn="tl">
                  <a:srgbClr val="000000">
                    <a:alpha val="43137"/>
                  </a:srgbClr>
                </a:outerShdw>
              </a:effectLst>
            </a:endParaRPr>
          </a:p>
          <a:p>
            <a:pPr marL="355600" indent="-355600">
              <a:buFont typeface="Wingdings" pitchFamily="2" charset="2"/>
              <a:buChar char="Ø"/>
            </a:pPr>
            <a:r>
              <a:rPr lang="en-GB" sz="2700" dirty="0" smtClean="0">
                <a:effectLst>
                  <a:outerShdw blurRad="38100" dist="38100" dir="2700000" algn="tl">
                    <a:srgbClr val="000000">
                      <a:alpha val="43137"/>
                    </a:srgbClr>
                  </a:outerShdw>
                </a:effectLst>
              </a:rPr>
              <a:t>Suppose we choose R1 to be 18k then R2 would need to be 0.586 x R1 = 10.55k, as shown in the circuit above.</a:t>
            </a:r>
          </a:p>
        </p:txBody>
      </p:sp>
      <p:graphicFrame>
        <p:nvGraphicFramePr>
          <p:cNvPr id="6" name="Object 5"/>
          <p:cNvGraphicFramePr>
            <a:graphicFrameLocks noChangeAspect="1"/>
          </p:cNvGraphicFramePr>
          <p:nvPr/>
        </p:nvGraphicFramePr>
        <p:xfrm>
          <a:off x="9039794" y="1554613"/>
          <a:ext cx="927100" cy="698500"/>
        </p:xfrm>
        <a:graphic>
          <a:graphicData uri="http://schemas.openxmlformats.org/presentationml/2006/ole">
            <mc:AlternateContent xmlns:mc="http://schemas.openxmlformats.org/markup-compatibility/2006">
              <mc:Choice xmlns:v="urn:schemas-microsoft-com:vml" Requires="v">
                <p:oleObj spid="_x0000_s52250" name="Equation" r:id="rId3" imgW="927000" imgH="761760" progId="Equation.3">
                  <p:embed/>
                </p:oleObj>
              </mc:Choice>
              <mc:Fallback>
                <p:oleObj name="Equation" r:id="rId3" imgW="927000" imgH="76176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39794" y="1554613"/>
                        <a:ext cx="927100" cy="698500"/>
                      </a:xfrm>
                      <a:prstGeom prst="rect">
                        <a:avLst/>
                      </a:prstGeom>
                      <a:solidFill>
                        <a:srgbClr val="FFFFFF"/>
                      </a:solidFill>
                    </p:spPr>
                  </p:pic>
                </p:oleObj>
              </mc:Fallback>
            </mc:AlternateContent>
          </a:graphicData>
        </a:graphic>
      </p:graphicFrame>
      <p:graphicFrame>
        <p:nvGraphicFramePr>
          <p:cNvPr id="7" name="Object 6"/>
          <p:cNvGraphicFramePr>
            <a:graphicFrameLocks noChangeAspect="1"/>
          </p:cNvGraphicFramePr>
          <p:nvPr/>
        </p:nvGraphicFramePr>
        <p:xfrm>
          <a:off x="5329972" y="3528634"/>
          <a:ext cx="431800" cy="533400"/>
        </p:xfrm>
        <a:graphic>
          <a:graphicData uri="http://schemas.openxmlformats.org/presentationml/2006/ole">
            <mc:AlternateContent xmlns:mc="http://schemas.openxmlformats.org/markup-compatibility/2006">
              <mc:Choice xmlns:v="urn:schemas-microsoft-com:vml" Requires="v">
                <p:oleObj spid="_x0000_s52251" name="Equation" r:id="rId5" imgW="431640" imgH="533160" progId="Equation.3">
                  <p:embed/>
                </p:oleObj>
              </mc:Choice>
              <mc:Fallback>
                <p:oleObj name="Equation" r:id="rId5" imgW="431640" imgH="533160" progId="Equation.3">
                  <p:embed/>
                  <p:pic>
                    <p:nvPicPr>
                      <p:cNvPr id="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29972" y="3528634"/>
                        <a:ext cx="431800" cy="533400"/>
                      </a:xfrm>
                      <a:prstGeom prst="rect">
                        <a:avLst/>
                      </a:prstGeom>
                      <a:solidFill>
                        <a:schemeClr val="tx1"/>
                      </a:solidFill>
                    </p:spPr>
                  </p:pic>
                </p:oleObj>
              </mc:Fallback>
            </mc:AlternateContent>
          </a:graphicData>
        </a:graphic>
      </p:graphicFrame>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34</a:t>
            </a:fld>
            <a:endParaRPr lang="en-US"/>
          </a:p>
        </p:txBody>
      </p:sp>
      <p:sp>
        <p:nvSpPr>
          <p:cNvPr id="4" name="TextBox 3"/>
          <p:cNvSpPr txBox="1"/>
          <p:nvPr/>
        </p:nvSpPr>
        <p:spPr>
          <a:xfrm>
            <a:off x="1364776" y="696036"/>
            <a:ext cx="9212239" cy="5493812"/>
          </a:xfrm>
          <a:prstGeom prst="rect">
            <a:avLst/>
          </a:prstGeom>
          <a:noFill/>
        </p:spPr>
        <p:txBody>
          <a:bodyPr wrap="square" rtlCol="0">
            <a:spAutoFit/>
          </a:bodyPr>
          <a:lstStyle/>
          <a:p>
            <a:pPr marL="266700" indent="-266700">
              <a:buFont typeface="Wingdings" pitchFamily="2" charset="2"/>
              <a:buChar char="Ø"/>
            </a:pPr>
            <a:r>
              <a:rPr lang="en-GB" sz="2700" dirty="0" smtClean="0">
                <a:effectLst>
                  <a:outerShdw blurRad="38100" dist="38100" dir="2700000" algn="tl">
                    <a:srgbClr val="000000">
                      <a:alpha val="43137"/>
                    </a:srgbClr>
                  </a:outerShdw>
                </a:effectLst>
                <a:latin typeface="+mn-lt"/>
              </a:rPr>
              <a:t>Suppose we wanted to filter out the 2kHz component and keep the 6kHzcomponent? This would require a High-Pass filter (HPF).</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latin typeface="+mn-l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latin typeface="+mn-lt"/>
              </a:rPr>
              <a:t>Fortunately this is a fairly simple exercise using the S &amp; K filter. We simply swap the positions or the Rs and Cs in the frequency determining part of the circuit.</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latin typeface="+mn-l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latin typeface="+mn-lt"/>
              </a:rPr>
              <a:t>All we have to do now is decide on the new cut-off frequency, say 6 kHz, and determine the new values of R and C. Suppose we leave C alone and determine the new value for R.</a:t>
            </a:r>
          </a:p>
          <a:p>
            <a:pPr>
              <a:buFont typeface="Wingdings" pitchFamily="2" charset="2"/>
              <a:buChar char="Ø"/>
            </a:pPr>
            <a:endParaRPr lang="en-GB" sz="27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35</a:t>
            </a:fld>
            <a:endParaRPr lang="en-US"/>
          </a:p>
        </p:txBody>
      </p:sp>
      <p:sp>
        <p:nvSpPr>
          <p:cNvPr id="4" name="TextBox 3"/>
          <p:cNvSpPr txBox="1"/>
          <p:nvPr/>
        </p:nvSpPr>
        <p:spPr>
          <a:xfrm>
            <a:off x="1333500" y="666750"/>
            <a:ext cx="9144000" cy="5647700"/>
          </a:xfrm>
          <a:prstGeom prst="rect">
            <a:avLst/>
          </a:prstGeom>
          <a:noFill/>
        </p:spPr>
        <p:txBody>
          <a:bodyPr wrap="square" rtlCol="0">
            <a:spAutoFit/>
          </a:bodyPr>
          <a:lstStyle/>
          <a:p>
            <a:pPr>
              <a:buFont typeface="Wingdings" pitchFamily="2" charset="2"/>
              <a:buChar char="Ø"/>
            </a:pPr>
            <a:r>
              <a:rPr lang="en-GB" b="1" u="sng" dirty="0" smtClean="0">
                <a:effectLst>
                  <a:outerShdw blurRad="38100" dist="38100" dir="2700000" algn="tl">
                    <a:srgbClr val="000000">
                      <a:alpha val="43137"/>
                    </a:srgbClr>
                  </a:outerShdw>
                </a:effectLst>
              </a:rPr>
              <a:t> </a:t>
            </a:r>
            <a:r>
              <a:rPr lang="en-GB" sz="2700" dirty="0" smtClean="0">
                <a:effectLst>
                  <a:outerShdw blurRad="38100" dist="38100" dir="2700000" algn="tl">
                    <a:srgbClr val="000000">
                      <a:alpha val="43137"/>
                    </a:srgbClr>
                  </a:outerShdw>
                </a:effectLst>
                <a:latin typeface="+mn-lt"/>
              </a:rPr>
              <a:t>From  </a:t>
            </a:r>
            <a:r>
              <a:rPr lang="en-GB" sz="2700" dirty="0" smtClean="0">
                <a:solidFill>
                  <a:srgbClr val="FFFF00"/>
                </a:solidFill>
                <a:effectLst>
                  <a:outerShdw blurRad="38100" dist="38100" dir="2700000" algn="tl">
                    <a:srgbClr val="000000">
                      <a:alpha val="43137"/>
                    </a:srgbClr>
                  </a:outerShdw>
                </a:effectLst>
                <a:latin typeface="+mn-lt"/>
              </a:rPr>
              <a:t>f</a:t>
            </a:r>
            <a:r>
              <a:rPr lang="en-GB" sz="2700" baseline="-25000" dirty="0" smtClean="0">
                <a:solidFill>
                  <a:srgbClr val="FFFF00"/>
                </a:solidFill>
                <a:effectLst>
                  <a:outerShdw blurRad="38100" dist="38100" dir="2700000" algn="tl">
                    <a:srgbClr val="000000">
                      <a:alpha val="43137"/>
                    </a:srgbClr>
                  </a:outerShdw>
                </a:effectLst>
                <a:latin typeface="+mn-lt"/>
              </a:rPr>
              <a:t>c</a:t>
            </a:r>
            <a:r>
              <a:rPr lang="en-GB" sz="2700" dirty="0" smtClean="0">
                <a:solidFill>
                  <a:srgbClr val="FFFF00"/>
                </a:solidFill>
                <a:effectLst>
                  <a:outerShdw blurRad="38100" dist="38100" dir="2700000" algn="tl">
                    <a:srgbClr val="000000">
                      <a:alpha val="43137"/>
                    </a:srgbClr>
                  </a:outerShdw>
                </a:effectLst>
                <a:latin typeface="+mn-lt"/>
              </a:rPr>
              <a:t> = 1/ (2.</a:t>
            </a:r>
            <a:r>
              <a:rPr lang="el-GR" sz="2700" dirty="0" smtClean="0">
                <a:solidFill>
                  <a:srgbClr val="FFFF00"/>
                </a:solidFill>
                <a:effectLst>
                  <a:outerShdw blurRad="38100" dist="38100" dir="2700000" algn="tl">
                    <a:srgbClr val="000000">
                      <a:alpha val="43137"/>
                    </a:srgbClr>
                  </a:outerShdw>
                </a:effectLst>
                <a:latin typeface="+mn-lt"/>
                <a:ea typeface="Arial Unicode MS" pitchFamily="34" charset="-128"/>
                <a:cs typeface="Arial Unicode MS" pitchFamily="34" charset="-128"/>
              </a:rPr>
              <a:t>π</a:t>
            </a:r>
            <a:r>
              <a:rPr lang="en-GB" sz="2700" dirty="0" smtClean="0">
                <a:solidFill>
                  <a:srgbClr val="FFFF00"/>
                </a:solidFill>
                <a:effectLst>
                  <a:outerShdw blurRad="38100" dist="38100" dir="2700000" algn="tl">
                    <a:srgbClr val="000000">
                      <a:alpha val="43137"/>
                    </a:srgbClr>
                  </a:outerShdw>
                </a:effectLst>
                <a:latin typeface="+mn-lt"/>
                <a:ea typeface="Arial Unicode MS" pitchFamily="34" charset="-128"/>
                <a:cs typeface="Arial Unicode MS" pitchFamily="34" charset="-128"/>
              </a:rPr>
              <a:t>.R.C) </a:t>
            </a:r>
            <a:r>
              <a:rPr lang="en-GB" sz="2700" dirty="0" smtClean="0">
                <a:effectLst>
                  <a:outerShdw blurRad="38100" dist="38100" dir="2700000" algn="tl">
                    <a:srgbClr val="000000">
                      <a:alpha val="43137"/>
                    </a:srgbClr>
                  </a:outerShdw>
                </a:effectLst>
                <a:latin typeface="+mn-lt"/>
                <a:ea typeface="Arial Unicode MS" pitchFamily="34" charset="-128"/>
                <a:cs typeface="Arial Unicode MS" pitchFamily="34" charset="-128"/>
              </a:rPr>
              <a:t>we can determine R.</a:t>
            </a:r>
          </a:p>
          <a:p>
            <a:pPr>
              <a:buFont typeface="Wingdings" pitchFamily="2" charset="2"/>
              <a:buChar char="Ø"/>
            </a:pPr>
            <a:endParaRPr lang="en-GB" sz="2700" dirty="0" smtClean="0">
              <a:effectLst>
                <a:outerShdw blurRad="38100" dist="38100" dir="2700000" algn="tl">
                  <a:srgbClr val="000000">
                    <a:alpha val="43137"/>
                  </a:srgbClr>
                </a:outerShdw>
              </a:effectLst>
              <a:latin typeface="+mn-lt"/>
              <a:ea typeface="Arial Unicode MS" pitchFamily="34" charset="-128"/>
              <a:cs typeface="Arial Unicode MS" pitchFamily="34" charset="-128"/>
            </a:endParaRPr>
          </a:p>
          <a:p>
            <a:pPr>
              <a:buFont typeface="Wingdings" pitchFamily="2" charset="2"/>
              <a:buChar char="Ø"/>
            </a:pPr>
            <a:r>
              <a:rPr lang="en-GB" sz="2700" dirty="0" smtClean="0">
                <a:effectLst>
                  <a:outerShdw blurRad="38100" dist="38100" dir="2700000" algn="tl">
                    <a:srgbClr val="000000">
                      <a:alpha val="43137"/>
                    </a:srgbClr>
                  </a:outerShdw>
                </a:effectLst>
                <a:latin typeface="+mn-lt"/>
                <a:ea typeface="Arial Unicode MS" pitchFamily="34" charset="-128"/>
                <a:cs typeface="Arial Unicode MS" pitchFamily="34" charset="-128"/>
              </a:rPr>
              <a:t>Hence </a:t>
            </a:r>
            <a:r>
              <a:rPr lang="en-GB" sz="2400" dirty="0" smtClean="0">
                <a:solidFill>
                  <a:srgbClr val="FFFF00"/>
                </a:solidFill>
                <a:effectLst>
                  <a:outerShdw blurRad="38100" dist="38100" dir="2700000" algn="tl">
                    <a:srgbClr val="000000">
                      <a:alpha val="43137"/>
                    </a:srgbClr>
                  </a:outerShdw>
                </a:effectLst>
                <a:latin typeface="+mn-lt"/>
                <a:ea typeface="Arial Unicode MS" pitchFamily="34" charset="-128"/>
                <a:cs typeface="Arial Unicode MS" pitchFamily="34" charset="-128"/>
              </a:rPr>
              <a:t>R</a:t>
            </a:r>
            <a:r>
              <a:rPr lang="en-GB" sz="2700" dirty="0" smtClean="0">
                <a:effectLst>
                  <a:outerShdw blurRad="38100" dist="38100" dir="2700000" algn="tl">
                    <a:srgbClr val="000000">
                      <a:alpha val="43137"/>
                    </a:srgbClr>
                  </a:outerShdw>
                </a:effectLst>
                <a:latin typeface="+mn-lt"/>
                <a:ea typeface="Arial Unicode MS" pitchFamily="34" charset="-128"/>
                <a:cs typeface="Arial Unicode MS" pitchFamily="34" charset="-128"/>
              </a:rPr>
              <a:t> = </a:t>
            </a:r>
            <a:r>
              <a:rPr lang="en-GB" sz="2800" dirty="0" smtClean="0">
                <a:solidFill>
                  <a:srgbClr val="FFFF00"/>
                </a:solidFill>
                <a:effectLst>
                  <a:outerShdw blurRad="38100" dist="38100" dir="2700000" algn="tl">
                    <a:srgbClr val="000000">
                      <a:alpha val="43137"/>
                    </a:srgbClr>
                  </a:outerShdw>
                </a:effectLst>
                <a:latin typeface="+mn-lt"/>
              </a:rPr>
              <a:t>= 1/ (2.</a:t>
            </a:r>
            <a:r>
              <a:rPr lang="el-GR" sz="2800" dirty="0" smtClean="0">
                <a:solidFill>
                  <a:srgbClr val="FFFF00"/>
                </a:solidFill>
                <a:effectLst>
                  <a:outerShdw blurRad="38100" dist="38100" dir="2700000" algn="tl">
                    <a:srgbClr val="000000">
                      <a:alpha val="43137"/>
                    </a:srgbClr>
                  </a:outerShdw>
                </a:effectLst>
                <a:latin typeface="+mn-lt"/>
                <a:ea typeface="Arial Unicode MS" pitchFamily="34" charset="-128"/>
                <a:cs typeface="Arial Unicode MS" pitchFamily="34" charset="-128"/>
              </a:rPr>
              <a:t>π</a:t>
            </a:r>
            <a:r>
              <a:rPr lang="en-GB" sz="2800" dirty="0" smtClean="0">
                <a:solidFill>
                  <a:srgbClr val="FFFF00"/>
                </a:solidFill>
                <a:effectLst>
                  <a:outerShdw blurRad="38100" dist="38100" dir="2700000" algn="tl">
                    <a:srgbClr val="000000">
                      <a:alpha val="43137"/>
                    </a:srgbClr>
                  </a:outerShdw>
                </a:effectLst>
                <a:latin typeface="+mn-lt"/>
                <a:ea typeface="Arial Unicode MS" pitchFamily="34" charset="-128"/>
                <a:cs typeface="Arial Unicode MS" pitchFamily="34" charset="-128"/>
              </a:rPr>
              <a:t>.</a:t>
            </a:r>
            <a:r>
              <a:rPr lang="en-GB" sz="2800" dirty="0" smtClean="0">
                <a:solidFill>
                  <a:srgbClr val="FFFF00"/>
                </a:solidFill>
                <a:effectLst>
                  <a:outerShdw blurRad="38100" dist="38100" dir="2700000" algn="tl">
                    <a:srgbClr val="000000">
                      <a:alpha val="43137"/>
                    </a:srgbClr>
                  </a:outerShdw>
                </a:effectLst>
                <a:latin typeface="+mn-lt"/>
              </a:rPr>
              <a:t> f</a:t>
            </a:r>
            <a:r>
              <a:rPr lang="en-GB" sz="2800" baseline="-25000" dirty="0" smtClean="0">
                <a:solidFill>
                  <a:srgbClr val="FFFF00"/>
                </a:solidFill>
                <a:effectLst>
                  <a:outerShdw blurRad="38100" dist="38100" dir="2700000" algn="tl">
                    <a:srgbClr val="000000">
                      <a:alpha val="43137"/>
                    </a:srgbClr>
                  </a:outerShdw>
                </a:effectLst>
                <a:latin typeface="+mn-lt"/>
              </a:rPr>
              <a:t>c</a:t>
            </a:r>
            <a:r>
              <a:rPr lang="en-GB" sz="2800" dirty="0" smtClean="0">
                <a:solidFill>
                  <a:srgbClr val="FFFF00"/>
                </a:solidFill>
                <a:effectLst>
                  <a:outerShdw blurRad="38100" dist="38100" dir="2700000" algn="tl">
                    <a:srgbClr val="000000">
                      <a:alpha val="43137"/>
                    </a:srgbClr>
                  </a:outerShdw>
                </a:effectLst>
                <a:latin typeface="+mn-lt"/>
                <a:ea typeface="Arial Unicode MS" pitchFamily="34" charset="-128"/>
                <a:cs typeface="Arial Unicode MS" pitchFamily="34" charset="-128"/>
              </a:rPr>
              <a:t>.C) = 3.9k</a:t>
            </a:r>
          </a:p>
          <a:p>
            <a:pPr>
              <a:buFont typeface="Wingdings" pitchFamily="2" charset="2"/>
              <a:buChar char="Ø"/>
            </a:pPr>
            <a:endParaRPr lang="en-GB" sz="2800" dirty="0" smtClean="0">
              <a:effectLst>
                <a:outerShdw blurRad="38100" dist="38100" dir="2700000" algn="tl">
                  <a:srgbClr val="000000">
                    <a:alpha val="43137"/>
                  </a:srgbClr>
                </a:outerShdw>
              </a:effectLst>
              <a:latin typeface="+mn-lt"/>
              <a:ea typeface="Arial Unicode MS" pitchFamily="34" charset="-128"/>
              <a:cs typeface="Arial Unicode MS" pitchFamily="34" charset="-128"/>
            </a:endParaRPr>
          </a:p>
          <a:p>
            <a:pPr marL="266700" indent="-266700">
              <a:buFont typeface="Wingdings" pitchFamily="2" charset="2"/>
              <a:buChar char="Ø"/>
            </a:pPr>
            <a:r>
              <a:rPr lang="en-GB" sz="2800" dirty="0" smtClean="0">
                <a:effectLst>
                  <a:outerShdw blurRad="38100" dist="38100" dir="2700000" algn="tl">
                    <a:srgbClr val="000000">
                      <a:alpha val="43137"/>
                    </a:srgbClr>
                  </a:outerShdw>
                </a:effectLst>
                <a:latin typeface="+mn-lt"/>
                <a:ea typeface="Arial Unicode MS" pitchFamily="34" charset="-128"/>
                <a:cs typeface="Arial Unicode MS" pitchFamily="34" charset="-128"/>
              </a:rPr>
              <a:t>By substituting the new  R value for R and swapping the Rs and Cs we get the HPF response shown below.</a:t>
            </a:r>
          </a:p>
          <a:p>
            <a:pPr>
              <a:buFont typeface="Wingdings" pitchFamily="2" charset="2"/>
              <a:buChar char="Ø"/>
            </a:pPr>
            <a:endParaRPr lang="en-GB" sz="2800" dirty="0" smtClean="0">
              <a:effectLst>
                <a:outerShdw blurRad="38100" dist="38100" dir="2700000" algn="tl">
                  <a:srgbClr val="000000">
                    <a:alpha val="43137"/>
                  </a:srgbClr>
                </a:outerShdw>
              </a:effectLst>
              <a:latin typeface="+mn-lt"/>
              <a:ea typeface="Arial Unicode MS" pitchFamily="34" charset="-128"/>
              <a:cs typeface="Arial Unicode MS" pitchFamily="34" charset="-128"/>
            </a:endParaRPr>
          </a:p>
          <a:p>
            <a:pPr marL="266700" indent="-266700">
              <a:buFont typeface="Wingdings" pitchFamily="2" charset="2"/>
              <a:buChar char="Ø"/>
            </a:pPr>
            <a:r>
              <a:rPr lang="en-GB" sz="2800" dirty="0" smtClean="0">
                <a:effectLst>
                  <a:outerShdw blurRad="38100" dist="38100" dir="2700000" algn="tl">
                    <a:srgbClr val="000000">
                      <a:alpha val="43137"/>
                    </a:srgbClr>
                  </a:outerShdw>
                </a:effectLst>
                <a:latin typeface="+mn-lt"/>
                <a:ea typeface="Arial Unicode MS" pitchFamily="34" charset="-128"/>
                <a:cs typeface="Arial Unicode MS" pitchFamily="34" charset="-128"/>
              </a:rPr>
              <a:t>Note that the output waveform is the 6kHz but there is also some remnant 2kHz present as well. This is because the 6kHz component is much smaller than the 2 kHz. If their  sizes were exchanged then we would see only the 6kHz getting through.</a:t>
            </a:r>
          </a:p>
          <a:p>
            <a:pPr>
              <a:buFont typeface="Wingdings" pitchFamily="2" charset="2"/>
              <a:buChar char="Ø"/>
            </a:pPr>
            <a:endParaRPr lang="en-GB" sz="27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36</a:t>
            </a:fld>
            <a:endParaRPr lang="en-US"/>
          </a:p>
        </p:txBody>
      </p:sp>
      <p:pic>
        <p:nvPicPr>
          <p:cNvPr id="68610" name="Picture 2"/>
          <p:cNvPicPr>
            <a:picLocks noChangeAspect="1" noChangeArrowheads="1"/>
          </p:cNvPicPr>
          <p:nvPr/>
        </p:nvPicPr>
        <p:blipFill>
          <a:blip r:embed="rId2" cstate="print"/>
          <a:srcRect/>
          <a:stretch>
            <a:fillRect/>
          </a:stretch>
        </p:blipFill>
        <p:spPr bwMode="auto">
          <a:xfrm>
            <a:off x="407101" y="1353621"/>
            <a:ext cx="4067175" cy="3356602"/>
          </a:xfrm>
          <a:prstGeom prst="rect">
            <a:avLst/>
          </a:prstGeom>
          <a:noFill/>
          <a:ln w="9525">
            <a:noFill/>
            <a:miter lim="800000"/>
            <a:headEnd/>
            <a:tailEnd/>
          </a:ln>
        </p:spPr>
      </p:pic>
      <p:pic>
        <p:nvPicPr>
          <p:cNvPr id="68611" name="Picture 3"/>
          <p:cNvPicPr>
            <a:picLocks noChangeAspect="1" noChangeArrowheads="1"/>
          </p:cNvPicPr>
          <p:nvPr/>
        </p:nvPicPr>
        <p:blipFill>
          <a:blip r:embed="rId3" cstate="print"/>
          <a:srcRect/>
          <a:stretch>
            <a:fillRect/>
          </a:stretch>
        </p:blipFill>
        <p:spPr bwMode="auto">
          <a:xfrm>
            <a:off x="393368" y="4859078"/>
            <a:ext cx="3902185" cy="1795981"/>
          </a:xfrm>
          <a:prstGeom prst="rect">
            <a:avLst/>
          </a:prstGeom>
          <a:noFill/>
          <a:ln w="9525">
            <a:noFill/>
            <a:miter lim="800000"/>
            <a:headEnd/>
            <a:tailEnd/>
          </a:ln>
        </p:spPr>
      </p:pic>
      <p:pic>
        <p:nvPicPr>
          <p:cNvPr id="68612" name="Picture 4"/>
          <p:cNvPicPr>
            <a:picLocks noChangeAspect="1" noChangeArrowheads="1"/>
          </p:cNvPicPr>
          <p:nvPr/>
        </p:nvPicPr>
        <p:blipFill>
          <a:blip r:embed="rId4" cstate="print"/>
          <a:srcRect/>
          <a:stretch>
            <a:fillRect/>
          </a:stretch>
        </p:blipFill>
        <p:spPr bwMode="auto">
          <a:xfrm>
            <a:off x="4572000" y="1359491"/>
            <a:ext cx="6867377" cy="2943225"/>
          </a:xfrm>
          <a:prstGeom prst="rect">
            <a:avLst/>
          </a:prstGeom>
          <a:noFill/>
          <a:ln w="9525">
            <a:noFill/>
            <a:miter lim="800000"/>
            <a:headEnd/>
            <a:tailEnd/>
          </a:ln>
        </p:spPr>
      </p:pic>
      <p:pic>
        <p:nvPicPr>
          <p:cNvPr id="68613" name="Picture 5"/>
          <p:cNvPicPr>
            <a:picLocks noChangeAspect="1" noChangeArrowheads="1"/>
          </p:cNvPicPr>
          <p:nvPr/>
        </p:nvPicPr>
        <p:blipFill>
          <a:blip r:embed="rId5" cstate="print"/>
          <a:srcRect/>
          <a:stretch>
            <a:fillRect/>
          </a:stretch>
        </p:blipFill>
        <p:spPr bwMode="auto">
          <a:xfrm>
            <a:off x="4599983" y="4329188"/>
            <a:ext cx="6819383" cy="235869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37</a:t>
            </a:fld>
            <a:endParaRPr lang="en-US"/>
          </a:p>
        </p:txBody>
      </p:sp>
      <p:sp>
        <p:nvSpPr>
          <p:cNvPr id="5" name="TextBox 4"/>
          <p:cNvSpPr txBox="1"/>
          <p:nvPr/>
        </p:nvSpPr>
        <p:spPr>
          <a:xfrm>
            <a:off x="1047750" y="438150"/>
            <a:ext cx="9582150" cy="4662815"/>
          </a:xfrm>
          <a:prstGeom prst="rect">
            <a:avLst/>
          </a:prstGeom>
          <a:noFill/>
        </p:spPr>
        <p:txBody>
          <a:bodyPr wrap="square" rtlCol="0">
            <a:spAutoFit/>
          </a:bodyPr>
          <a:lstStyle/>
          <a:p>
            <a:pPr marL="266700" indent="-266700">
              <a:buFont typeface="Wingdings" pitchFamily="2" charset="2"/>
              <a:buChar char="Ø"/>
            </a:pPr>
            <a:r>
              <a:rPr lang="en-GB" sz="2700" dirty="0" smtClean="0">
                <a:effectLst>
                  <a:outerShdw blurRad="38100" dist="38100" dir="2700000" algn="tl">
                    <a:srgbClr val="000000">
                      <a:alpha val="43137"/>
                    </a:srgbClr>
                  </a:outerShdw>
                </a:effectLst>
              </a:rPr>
              <a:t>Alternatively, if we can make the filter more sensitive to the 6 kHz component  we might be able to  pick more of it out and  less of the two kHz component, if we can also make the rate of roll-off greater.</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rPr>
              <a:t>This is exactly what has been done in the next diagram.</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rPr>
              <a:t>Note that R2 has been significantly increased, this has given rise to a peak in the response at approximately 6 kHz, in addition the rate of roll-off is quicker and less 2 kHz is getting through.</a:t>
            </a:r>
            <a:endParaRPr lang="en-GB" sz="2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38</a:t>
            </a:fld>
            <a:endParaRPr lang="en-US"/>
          </a:p>
        </p:txBody>
      </p:sp>
      <p:pic>
        <p:nvPicPr>
          <p:cNvPr id="69634" name="Picture 2"/>
          <p:cNvPicPr>
            <a:picLocks noChangeAspect="1" noChangeArrowheads="1"/>
          </p:cNvPicPr>
          <p:nvPr/>
        </p:nvPicPr>
        <p:blipFill>
          <a:blip r:embed="rId2" cstate="print"/>
          <a:srcRect/>
          <a:stretch>
            <a:fillRect/>
          </a:stretch>
        </p:blipFill>
        <p:spPr bwMode="auto">
          <a:xfrm>
            <a:off x="339984" y="868178"/>
            <a:ext cx="4010025" cy="2905125"/>
          </a:xfrm>
          <a:prstGeom prst="rect">
            <a:avLst/>
          </a:prstGeom>
          <a:noFill/>
          <a:ln w="9525">
            <a:noFill/>
            <a:miter lim="800000"/>
            <a:headEnd/>
            <a:tailEnd/>
          </a:ln>
        </p:spPr>
      </p:pic>
      <p:pic>
        <p:nvPicPr>
          <p:cNvPr id="69635" name="Picture 3"/>
          <p:cNvPicPr>
            <a:picLocks noChangeAspect="1" noChangeArrowheads="1"/>
          </p:cNvPicPr>
          <p:nvPr/>
        </p:nvPicPr>
        <p:blipFill>
          <a:blip r:embed="rId3" cstate="print"/>
          <a:srcRect/>
          <a:stretch>
            <a:fillRect/>
          </a:stretch>
        </p:blipFill>
        <p:spPr bwMode="auto">
          <a:xfrm>
            <a:off x="350395" y="3935228"/>
            <a:ext cx="4008954" cy="2257425"/>
          </a:xfrm>
          <a:prstGeom prst="rect">
            <a:avLst/>
          </a:prstGeom>
          <a:noFill/>
          <a:ln w="9525">
            <a:noFill/>
            <a:miter lim="800000"/>
            <a:headEnd/>
            <a:tailEnd/>
          </a:ln>
        </p:spPr>
      </p:pic>
      <p:pic>
        <p:nvPicPr>
          <p:cNvPr id="69636" name="Picture 4"/>
          <p:cNvPicPr>
            <a:picLocks noChangeAspect="1" noChangeArrowheads="1"/>
          </p:cNvPicPr>
          <p:nvPr/>
        </p:nvPicPr>
        <p:blipFill>
          <a:blip r:embed="rId4" cstate="print"/>
          <a:srcRect/>
          <a:stretch>
            <a:fillRect/>
          </a:stretch>
        </p:blipFill>
        <p:spPr bwMode="auto">
          <a:xfrm>
            <a:off x="4412510" y="887560"/>
            <a:ext cx="7036391" cy="2781300"/>
          </a:xfrm>
          <a:prstGeom prst="rect">
            <a:avLst/>
          </a:prstGeom>
          <a:noFill/>
          <a:ln w="9525">
            <a:noFill/>
            <a:miter lim="800000"/>
            <a:headEnd/>
            <a:tailEnd/>
          </a:ln>
        </p:spPr>
      </p:pic>
      <p:pic>
        <p:nvPicPr>
          <p:cNvPr id="69637" name="Picture 5"/>
          <p:cNvPicPr>
            <a:picLocks noChangeAspect="1" noChangeArrowheads="1"/>
          </p:cNvPicPr>
          <p:nvPr/>
        </p:nvPicPr>
        <p:blipFill>
          <a:blip r:embed="rId5" cstate="print"/>
          <a:srcRect/>
          <a:stretch>
            <a:fillRect/>
          </a:stretch>
        </p:blipFill>
        <p:spPr bwMode="auto">
          <a:xfrm>
            <a:off x="4423145" y="3717259"/>
            <a:ext cx="7095424" cy="247088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39</a:t>
            </a:fld>
            <a:endParaRPr lang="en-US"/>
          </a:p>
        </p:txBody>
      </p:sp>
      <p:sp>
        <p:nvSpPr>
          <p:cNvPr id="4" name="TextBox 3"/>
          <p:cNvSpPr txBox="1"/>
          <p:nvPr/>
        </p:nvSpPr>
        <p:spPr>
          <a:xfrm>
            <a:off x="1085850" y="723900"/>
            <a:ext cx="9715500" cy="4662815"/>
          </a:xfrm>
          <a:prstGeom prst="rect">
            <a:avLst/>
          </a:prstGeom>
          <a:noFill/>
        </p:spPr>
        <p:txBody>
          <a:bodyPr wrap="square" rtlCol="0">
            <a:spAutoFit/>
          </a:bodyPr>
          <a:lstStyle/>
          <a:p>
            <a:pPr marL="361950" indent="-361950">
              <a:buFont typeface="Wingdings" pitchFamily="2" charset="2"/>
              <a:buChar char="Ø"/>
            </a:pPr>
            <a:r>
              <a:rPr lang="en-GB" sz="2700" dirty="0" smtClean="0">
                <a:effectLst>
                  <a:outerShdw blurRad="38100" dist="38100" dir="2700000" algn="tl">
                    <a:srgbClr val="000000">
                      <a:alpha val="43137"/>
                    </a:srgbClr>
                  </a:outerShdw>
                </a:effectLst>
              </a:rPr>
              <a:t>This peaked response is characteristic of what’s known as a </a:t>
            </a:r>
            <a:r>
              <a:rPr lang="en-GB" sz="2700" dirty="0" err="1" smtClean="0">
                <a:solidFill>
                  <a:srgbClr val="FFFF00"/>
                </a:solidFill>
                <a:effectLst>
                  <a:outerShdw blurRad="38100" dist="38100" dir="2700000" algn="tl">
                    <a:srgbClr val="000000">
                      <a:alpha val="43137"/>
                    </a:srgbClr>
                  </a:outerShdw>
                </a:effectLst>
              </a:rPr>
              <a:t>Chebychev</a:t>
            </a:r>
            <a:r>
              <a:rPr lang="en-GB" sz="2700" dirty="0" smtClean="0">
                <a:solidFill>
                  <a:srgbClr val="FFFF00"/>
                </a:solidFill>
                <a:effectLst>
                  <a:outerShdw blurRad="38100" dist="38100" dir="2700000" algn="tl">
                    <a:srgbClr val="000000">
                      <a:alpha val="43137"/>
                    </a:srgbClr>
                  </a:outerShdw>
                </a:effectLst>
              </a:rPr>
              <a:t> response</a:t>
            </a:r>
            <a:r>
              <a:rPr lang="en-GB" sz="2700" dirty="0" smtClean="0">
                <a:effectLst>
                  <a:outerShdw blurRad="38100" dist="38100" dir="2700000" algn="tl">
                    <a:srgbClr val="000000">
                      <a:alpha val="43137"/>
                    </a:srgbClr>
                  </a:outerShdw>
                </a:effectLst>
              </a:rPr>
              <a:t>. The previous flat response his known as a </a:t>
            </a:r>
            <a:r>
              <a:rPr lang="en-GB" sz="2700" dirty="0" smtClean="0">
                <a:solidFill>
                  <a:srgbClr val="FFFF00"/>
                </a:solidFill>
                <a:effectLst>
                  <a:outerShdw blurRad="38100" dist="38100" dir="2700000" algn="tl">
                    <a:srgbClr val="000000">
                      <a:alpha val="43137"/>
                    </a:srgbClr>
                  </a:outerShdw>
                </a:effectLst>
              </a:rPr>
              <a:t>Butterworth response</a:t>
            </a:r>
            <a:r>
              <a:rPr lang="en-GB" sz="2700" dirty="0" smtClean="0">
                <a:effectLst>
                  <a:outerShdw blurRad="38100" dist="38100" dir="2700000" algn="tl">
                    <a:srgbClr val="000000">
                      <a:alpha val="43137"/>
                    </a:srgbClr>
                  </a:outerShdw>
                </a:effectLst>
              </a:rPr>
              <a:t>.</a:t>
            </a:r>
          </a:p>
          <a:p>
            <a:pPr marL="361950" indent="-361950">
              <a:buFont typeface="Wingdings" pitchFamily="2" charset="2"/>
              <a:buChar char="Ø"/>
            </a:pPr>
            <a:endParaRPr lang="en-GB" sz="2700" dirty="0" smtClean="0">
              <a:effectLst>
                <a:outerShdw blurRad="38100" dist="38100" dir="2700000" algn="tl">
                  <a:srgbClr val="000000">
                    <a:alpha val="43137"/>
                  </a:srgbClr>
                </a:outerShdw>
              </a:effectLst>
            </a:endParaRPr>
          </a:p>
          <a:p>
            <a:pPr marL="361950" indent="-361950">
              <a:buFont typeface="Wingdings" pitchFamily="2" charset="2"/>
              <a:buChar char="Ø"/>
            </a:pPr>
            <a:r>
              <a:rPr lang="en-GB" sz="2700" dirty="0" smtClean="0">
                <a:effectLst>
                  <a:outerShdw blurRad="38100" dist="38100" dir="2700000" algn="tl">
                    <a:srgbClr val="000000">
                      <a:alpha val="43137"/>
                    </a:srgbClr>
                  </a:outerShdw>
                </a:effectLst>
              </a:rPr>
              <a:t>A  Chebychev filter is therefore characterised by a peak in the passband and a faster roll-off rate into the stop band.</a:t>
            </a:r>
          </a:p>
          <a:p>
            <a:pPr marL="361950" indent="-361950">
              <a:buFont typeface="Wingdings" pitchFamily="2" charset="2"/>
              <a:buChar char="Ø"/>
            </a:pPr>
            <a:endParaRPr lang="en-GB" sz="2700" dirty="0" smtClean="0">
              <a:effectLst>
                <a:outerShdw blurRad="38100" dist="38100" dir="2700000" algn="tl">
                  <a:srgbClr val="000000">
                    <a:alpha val="43137"/>
                  </a:srgbClr>
                </a:outerShdw>
              </a:effectLst>
            </a:endParaRPr>
          </a:p>
          <a:p>
            <a:pPr marL="361950" indent="-361950">
              <a:buFont typeface="Wingdings" pitchFamily="2" charset="2"/>
              <a:buChar char="Ø"/>
            </a:pPr>
            <a:r>
              <a:rPr lang="en-GB" sz="2700" dirty="0" smtClean="0">
                <a:effectLst>
                  <a:outerShdw blurRad="38100" dist="38100" dir="2700000" algn="tl">
                    <a:srgbClr val="000000">
                      <a:alpha val="43137"/>
                    </a:srgbClr>
                  </a:outerShdw>
                </a:effectLst>
              </a:rPr>
              <a:t>It should be obvious now that the ratio of R2/R1 is critical to the shape of the filter response and that R and C determine the cut-off frequency, independently of the shape of the response.</a:t>
            </a:r>
            <a:endParaRPr lang="en-GB" sz="2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0000"/>
          </a:solidFill>
        </p:spPr>
        <p:txBody>
          <a:bodyPr/>
          <a:lstStyle/>
          <a:p>
            <a:r>
              <a:rPr lang="en-GB" dirty="0" smtClean="0"/>
              <a:t>CLASSIC FILTER RESPONSES</a:t>
            </a:r>
            <a:endParaRPr lang="en-GB" dirty="0"/>
          </a:p>
        </p:txBody>
      </p:sp>
      <p:sp>
        <p:nvSpPr>
          <p:cNvPr id="3" name="Footer Placeholder 2"/>
          <p:cNvSpPr>
            <a:spLocks noGrp="1"/>
          </p:cNvSpPr>
          <p:nvPr>
            <p:ph type="ftr" sz="quarter" idx="11"/>
          </p:nvPr>
        </p:nvSpPr>
        <p:spPr/>
        <p:txBody>
          <a:bodyPr/>
          <a:lstStyle/>
          <a:p>
            <a:pPr>
              <a:defRPr/>
            </a:pPr>
            <a:r>
              <a:rPr lang="en-US" smtClean="0"/>
              <a:t>Passive &amp; Active Filters 2016-17</a:t>
            </a:r>
            <a:endParaRPr lang="en-US" dirty="0"/>
          </a:p>
        </p:txBody>
      </p:sp>
      <p:sp>
        <p:nvSpPr>
          <p:cNvPr id="4" name="Slide Number Placeholder 3"/>
          <p:cNvSpPr>
            <a:spLocks noGrp="1"/>
          </p:cNvSpPr>
          <p:nvPr>
            <p:ph type="sldNum" sz="quarter" idx="12"/>
          </p:nvPr>
        </p:nvSpPr>
        <p:spPr/>
        <p:txBody>
          <a:bodyPr/>
          <a:lstStyle/>
          <a:p>
            <a:pPr>
              <a:defRPr/>
            </a:pPr>
            <a:fld id="{A7BE8F09-DF3A-4F88-A900-593F126E6A03}" type="slidenum">
              <a:rPr lang="en-US" smtClean="0"/>
              <a:pPr>
                <a:defRPr/>
              </a:pPr>
              <a:t>40</a:t>
            </a:fld>
            <a:endParaRPr lang="en-US"/>
          </a:p>
        </p:txBody>
      </p:sp>
      <p:sp>
        <p:nvSpPr>
          <p:cNvPr id="5" name="TextBox 4"/>
          <p:cNvSpPr txBox="1"/>
          <p:nvPr/>
        </p:nvSpPr>
        <p:spPr>
          <a:xfrm>
            <a:off x="800100" y="1352550"/>
            <a:ext cx="10191750" cy="4939814"/>
          </a:xfrm>
          <a:prstGeom prst="rect">
            <a:avLst/>
          </a:prstGeom>
          <a:noFill/>
        </p:spPr>
        <p:txBody>
          <a:bodyPr wrap="square" rtlCol="0">
            <a:spAutoFit/>
          </a:bodyPr>
          <a:lstStyle/>
          <a:p>
            <a:pPr marL="266700" indent="-266700">
              <a:buFont typeface="Wingdings" pitchFamily="2" charset="2"/>
              <a:buChar char="Ø"/>
            </a:pPr>
            <a:r>
              <a:rPr lang="en-GB" sz="2700" dirty="0" smtClean="0">
                <a:effectLst>
                  <a:outerShdw blurRad="38100" dist="38100" dir="2700000" algn="tl">
                    <a:srgbClr val="000000">
                      <a:alpha val="43137"/>
                    </a:srgbClr>
                  </a:outerShdw>
                </a:effectLst>
              </a:rPr>
              <a:t>There are three classic filter responses associated with these types of filters;</a:t>
            </a:r>
          </a:p>
          <a:p>
            <a:pPr>
              <a:buFont typeface="Wingdings" pitchFamily="2" charset="2"/>
              <a:buChar char="Ø"/>
            </a:pPr>
            <a:endParaRPr lang="en-GB" sz="2700" dirty="0" smtClean="0">
              <a:effectLst>
                <a:outerShdw blurRad="38100" dist="38100" dir="2700000" algn="tl">
                  <a:srgbClr val="000000">
                    <a:alpha val="43137"/>
                  </a:srgbClr>
                </a:outerShdw>
              </a:effectLst>
            </a:endParaRPr>
          </a:p>
          <a:p>
            <a:pPr lvl="1">
              <a:buFont typeface="Wingdings" pitchFamily="2" charset="2"/>
              <a:buChar char="Ø"/>
            </a:pPr>
            <a:r>
              <a:rPr lang="en-GB" sz="2700" dirty="0" smtClean="0">
                <a:effectLst>
                  <a:outerShdw blurRad="38100" dist="38100" dir="2700000" algn="tl">
                    <a:srgbClr val="000000">
                      <a:alpha val="43137"/>
                    </a:srgbClr>
                  </a:outerShdw>
                </a:effectLst>
              </a:rPr>
              <a:t>The Bessel response:        K = 1.27</a:t>
            </a:r>
          </a:p>
          <a:p>
            <a:pPr lvl="1">
              <a:buFont typeface="Wingdings" pitchFamily="2" charset="2"/>
              <a:buChar char="Ø"/>
            </a:pPr>
            <a:r>
              <a:rPr lang="en-GB" sz="2700" dirty="0" smtClean="0">
                <a:effectLst>
                  <a:outerShdw blurRad="38100" dist="38100" dir="2700000" algn="tl">
                    <a:srgbClr val="000000">
                      <a:alpha val="43137"/>
                    </a:srgbClr>
                  </a:outerShdw>
                </a:effectLst>
              </a:rPr>
              <a:t>The Butterworth response: K = 1.586</a:t>
            </a:r>
          </a:p>
          <a:p>
            <a:pPr lvl="1">
              <a:buFont typeface="Wingdings" pitchFamily="2" charset="2"/>
              <a:buChar char="Ø"/>
            </a:pPr>
            <a:r>
              <a:rPr lang="en-GB" sz="2700" dirty="0" smtClean="0">
                <a:effectLst>
                  <a:outerShdw blurRad="38100" dist="38100" dir="2700000" algn="tl">
                    <a:srgbClr val="000000">
                      <a:alpha val="43137"/>
                    </a:srgbClr>
                  </a:outerShdw>
                </a:effectLst>
              </a:rPr>
              <a:t>The Chebychev response: K = 2.234</a:t>
            </a:r>
          </a:p>
          <a:p>
            <a:pPr lvl="1" indent="-517525"/>
            <a:endParaRPr lang="en-GB" sz="2700" dirty="0" smtClean="0">
              <a:effectLst>
                <a:outerShdw blurRad="38100" dist="38100" dir="2700000" algn="tl">
                  <a:srgbClr val="000000">
                    <a:alpha val="43137"/>
                  </a:srgbClr>
                </a:outerShdw>
              </a:effectLst>
            </a:endParaRPr>
          </a:p>
          <a:p>
            <a:pPr marL="266700" lvl="1" indent="-266700">
              <a:buFont typeface="Wingdings" pitchFamily="2" charset="2"/>
              <a:buChar char="Ø"/>
            </a:pPr>
            <a:r>
              <a:rPr lang="en-GB" sz="2700" dirty="0" smtClean="0">
                <a:effectLst>
                  <a:outerShdw blurRad="38100" dist="38100" dir="2700000" algn="tl">
                    <a:srgbClr val="000000">
                      <a:alpha val="43137"/>
                    </a:srgbClr>
                  </a:outerShdw>
                </a:effectLst>
              </a:rPr>
              <a:t>By changing the gain (K) we can easily change the response shape.</a:t>
            </a:r>
          </a:p>
          <a:p>
            <a:pPr marL="266700" lvl="1" indent="-266700">
              <a:buFont typeface="Wingdings" pitchFamily="2" charset="2"/>
              <a:buChar char="Ø"/>
            </a:pPr>
            <a:endParaRPr lang="en-GB" sz="2700" dirty="0" smtClean="0">
              <a:effectLst>
                <a:outerShdw blurRad="38100" dist="38100" dir="2700000" algn="tl">
                  <a:srgbClr val="000000">
                    <a:alpha val="43137"/>
                  </a:srgbClr>
                </a:outerShdw>
              </a:effectLst>
            </a:endParaRPr>
          </a:p>
          <a:p>
            <a:pPr lvl="1"/>
            <a:endParaRPr lang="en-GB" sz="2700" dirty="0" smtClean="0">
              <a:effectLst>
                <a:outerShdw blurRad="38100" dist="38100" dir="2700000" algn="tl">
                  <a:srgbClr val="000000">
                    <a:alpha val="43137"/>
                  </a:srgbClr>
                </a:outerShdw>
              </a:effectLst>
            </a:endParaRPr>
          </a:p>
          <a:p>
            <a:pPr marL="269875" lvl="1" indent="-269875">
              <a:buFont typeface="Wingdings" pitchFamily="2" charset="2"/>
              <a:buChar char="Ø"/>
            </a:pP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41</a:t>
            </a:fld>
            <a:endParaRPr lang="en-US"/>
          </a:p>
        </p:txBody>
      </p:sp>
      <p:sp>
        <p:nvSpPr>
          <p:cNvPr id="4" name="TextBox 3"/>
          <p:cNvSpPr txBox="1"/>
          <p:nvPr/>
        </p:nvSpPr>
        <p:spPr>
          <a:xfrm>
            <a:off x="1295400" y="1257300"/>
            <a:ext cx="9144000" cy="5078313"/>
          </a:xfrm>
          <a:prstGeom prst="rect">
            <a:avLst/>
          </a:prstGeom>
          <a:noFill/>
        </p:spPr>
        <p:txBody>
          <a:bodyPr wrap="square" rtlCol="0">
            <a:spAutoFit/>
          </a:bodyPr>
          <a:lstStyle/>
          <a:p>
            <a:pPr marL="266700" lvl="1" indent="-266700">
              <a:buFont typeface="Wingdings" pitchFamily="2" charset="2"/>
              <a:buChar char="Ø"/>
            </a:pPr>
            <a:r>
              <a:rPr lang="en-GB" sz="2700" dirty="0" smtClean="0">
                <a:effectLst>
                  <a:outerShdw blurRad="38100" dist="38100" dir="2700000" algn="tl">
                    <a:srgbClr val="000000">
                      <a:alpha val="43137"/>
                    </a:srgbClr>
                  </a:outerShdw>
                </a:effectLst>
              </a:rPr>
              <a:t>It can be shown that the relationship between K and the required response shape is given by :</a:t>
            </a:r>
          </a:p>
          <a:p>
            <a:pPr marL="266700" lvl="1"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lvl="1" indent="-266700">
              <a:buFont typeface="Wingdings" pitchFamily="2" charset="2"/>
              <a:buChar char="Ø"/>
            </a:pPr>
            <a:r>
              <a:rPr lang="en-GB" sz="2700" dirty="0" smtClean="0">
                <a:solidFill>
                  <a:srgbClr val="FFFF00"/>
                </a:solidFill>
                <a:effectLst>
                  <a:outerShdw blurRad="38100" dist="38100" dir="2700000" algn="tl">
                    <a:srgbClr val="000000">
                      <a:alpha val="43137"/>
                    </a:srgbClr>
                  </a:outerShdw>
                </a:effectLst>
              </a:rPr>
              <a:t>d = 3 – K</a:t>
            </a:r>
            <a:r>
              <a:rPr lang="en-GB" sz="2700" dirty="0" smtClean="0">
                <a:effectLst>
                  <a:outerShdw blurRad="38100" dist="38100" dir="2700000" algn="tl">
                    <a:srgbClr val="000000">
                      <a:alpha val="43137"/>
                    </a:srgbClr>
                  </a:outerShdw>
                </a:effectLst>
              </a:rPr>
              <a:t>, </a:t>
            </a:r>
            <a:r>
              <a:rPr lang="en-GB" sz="2700" dirty="0" smtClean="0">
                <a:solidFill>
                  <a:srgbClr val="FF0066"/>
                </a:solidFill>
                <a:effectLst>
                  <a:outerShdw blurRad="38100" dist="38100" dir="2700000" algn="tl">
                    <a:srgbClr val="000000">
                      <a:alpha val="43137"/>
                    </a:srgbClr>
                  </a:outerShdw>
                </a:effectLst>
              </a:rPr>
              <a:t>or K = 3-d </a:t>
            </a:r>
            <a:r>
              <a:rPr lang="en-GB" sz="2700" dirty="0" smtClean="0">
                <a:effectLst>
                  <a:outerShdw blurRad="38100" dist="38100" dir="2700000" algn="tl">
                    <a:srgbClr val="000000">
                      <a:alpha val="43137"/>
                    </a:srgbClr>
                  </a:outerShdw>
                </a:effectLst>
              </a:rPr>
              <a:t>where d is known as the </a:t>
            </a:r>
            <a:r>
              <a:rPr lang="en-GB" sz="2700" dirty="0" smtClean="0">
                <a:solidFill>
                  <a:srgbClr val="FFFF00"/>
                </a:solidFill>
                <a:effectLst>
                  <a:outerShdw blurRad="38100" dist="38100" dir="2700000" algn="tl">
                    <a:srgbClr val="000000">
                      <a:alpha val="43137"/>
                    </a:srgbClr>
                  </a:outerShdw>
                </a:effectLst>
              </a:rPr>
              <a:t>damping factor.</a:t>
            </a:r>
          </a:p>
          <a:p>
            <a:pPr marL="266700" lvl="1" indent="-266700">
              <a:buFont typeface="Wingdings" pitchFamily="2" charset="2"/>
              <a:buChar char="Ø"/>
            </a:pPr>
            <a:endParaRPr lang="en-GB" sz="2700" dirty="0" smtClean="0">
              <a:solidFill>
                <a:srgbClr val="FFFF00"/>
              </a:solidFill>
              <a:effectLst>
                <a:outerShdw blurRad="38100" dist="38100" dir="2700000" algn="tl">
                  <a:srgbClr val="000000">
                    <a:alpha val="43137"/>
                  </a:srgbClr>
                </a:outerShdw>
              </a:effectLst>
            </a:endParaRPr>
          </a:p>
          <a:p>
            <a:pPr marL="266700" lvl="1" indent="-266700">
              <a:buFont typeface="Wingdings" pitchFamily="2" charset="2"/>
              <a:buChar char="Ø"/>
            </a:pPr>
            <a:r>
              <a:rPr lang="en-GB" sz="2700" dirty="0" smtClean="0">
                <a:effectLst>
                  <a:outerShdw blurRad="38100" dist="38100" dir="2700000" algn="tl">
                    <a:srgbClr val="000000">
                      <a:alpha val="43137"/>
                    </a:srgbClr>
                  </a:outerShdw>
                </a:effectLst>
              </a:rPr>
              <a:t>The damping factor (d) determines the shape of the response in the region near to the cut-off frequency.</a:t>
            </a:r>
          </a:p>
          <a:p>
            <a:pPr marL="266700" lvl="1"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lvl="1" indent="-266700">
              <a:buFont typeface="Wingdings" pitchFamily="2" charset="2"/>
              <a:buChar char="Ø"/>
            </a:pPr>
            <a:r>
              <a:rPr lang="en-GB" sz="2700" dirty="0" smtClean="0">
                <a:effectLst>
                  <a:outerShdw blurRad="38100" dist="38100" dir="2700000" algn="tl">
                    <a:srgbClr val="000000">
                      <a:alpha val="43137"/>
                    </a:srgbClr>
                  </a:outerShdw>
                </a:effectLst>
              </a:rPr>
              <a:t>The Bessel filter response has the highest damping of the three basic responses, then the  Butterworth and finally the  Chebychev. </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42</a:t>
            </a:fld>
            <a:endParaRPr lang="en-US"/>
          </a:p>
        </p:txBody>
      </p:sp>
      <p:sp>
        <p:nvSpPr>
          <p:cNvPr id="4" name="TextBox 3"/>
          <p:cNvSpPr txBox="1"/>
          <p:nvPr/>
        </p:nvSpPr>
        <p:spPr>
          <a:xfrm>
            <a:off x="1562100" y="819150"/>
            <a:ext cx="8382000" cy="5909310"/>
          </a:xfrm>
          <a:prstGeom prst="rect">
            <a:avLst/>
          </a:prstGeom>
          <a:noFill/>
        </p:spPr>
        <p:txBody>
          <a:bodyPr wrap="square" rtlCol="0">
            <a:spAutoFit/>
          </a:bodyPr>
          <a:lstStyle/>
          <a:p>
            <a:pPr marL="266700" indent="-266700">
              <a:buFont typeface="Wingdings" pitchFamily="2" charset="2"/>
              <a:buChar char="Ø"/>
            </a:pPr>
            <a:r>
              <a:rPr lang="en-GB" sz="2700" dirty="0" smtClean="0">
                <a:effectLst>
                  <a:outerShdw blurRad="38100" dist="38100" dir="2700000" algn="tl">
                    <a:srgbClr val="000000">
                      <a:alpha val="43137"/>
                    </a:srgbClr>
                  </a:outerShdw>
                </a:effectLst>
              </a:rPr>
              <a:t>Notice that if K = 3 then the damping is zero, this would make the peak in the Chebychev response go to infinity and the filter would go into oscillation.</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rPr>
              <a:t>For a Bessel filter  K = 1.27 and d = 1.73</a:t>
            </a:r>
          </a:p>
          <a:p>
            <a:pPr marL="266700" indent="-266700">
              <a:buFont typeface="Wingdings" pitchFamily="2" charset="2"/>
              <a:buChar char="Ø"/>
            </a:pPr>
            <a:r>
              <a:rPr lang="en-GB" sz="2700" dirty="0" smtClean="0">
                <a:solidFill>
                  <a:srgbClr val="FFFF99"/>
                </a:solidFill>
                <a:effectLst>
                  <a:outerShdw blurRad="38100" dist="38100" dir="2700000" algn="tl">
                    <a:srgbClr val="000000">
                      <a:alpha val="43137"/>
                    </a:srgbClr>
                  </a:outerShdw>
                </a:effectLst>
              </a:rPr>
              <a:t>         Butterworth   K = 1.586 and d = 1.414</a:t>
            </a:r>
          </a:p>
          <a:p>
            <a:pPr marL="266700" indent="-266700">
              <a:buFont typeface="Wingdings" pitchFamily="2" charset="2"/>
              <a:buChar char="Ø"/>
            </a:pPr>
            <a:r>
              <a:rPr lang="en-GB" sz="2700" dirty="0" smtClean="0">
                <a:solidFill>
                  <a:srgbClr val="FFFF99"/>
                </a:solidFill>
                <a:effectLst>
                  <a:outerShdw blurRad="38100" dist="38100" dir="2700000" algn="tl">
                    <a:srgbClr val="000000">
                      <a:alpha val="43137"/>
                    </a:srgbClr>
                  </a:outerShdw>
                </a:effectLst>
              </a:rPr>
              <a:t> +3dB Chebychev  K =2.234 and d =0.766</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rPr>
              <a:t>Graphs of a range of responses are shown on the next slide.</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rPr>
              <a:t>Note the frequency axis has been </a:t>
            </a:r>
            <a:r>
              <a:rPr lang="en-GB" sz="2700" dirty="0" smtClean="0">
                <a:solidFill>
                  <a:srgbClr val="FFFF00"/>
                </a:solidFill>
                <a:effectLst>
                  <a:outerShdw blurRad="38100" dist="38100" dir="2700000" algn="tl">
                    <a:srgbClr val="000000">
                      <a:alpha val="43137"/>
                    </a:srgbClr>
                  </a:outerShdw>
                </a:effectLst>
              </a:rPr>
              <a:t>normalised</a:t>
            </a:r>
            <a:r>
              <a:rPr lang="en-GB" sz="2700" dirty="0" smtClean="0">
                <a:effectLst>
                  <a:outerShdw blurRad="38100" dist="38100" dir="2700000" algn="tl">
                    <a:srgbClr val="000000">
                      <a:alpha val="43137"/>
                    </a:srgbClr>
                  </a:outerShdw>
                </a:effectLst>
              </a:rPr>
              <a:t> to </a:t>
            </a:r>
          </a:p>
          <a:p>
            <a:pPr marL="266700" indent="-266700"/>
            <a:r>
              <a:rPr lang="en-GB" sz="2700" dirty="0" smtClean="0">
                <a:effectLst>
                  <a:outerShdw blurRad="38100" dist="38100" dir="2700000" algn="tl">
                    <a:srgbClr val="000000">
                      <a:alpha val="43137"/>
                    </a:srgbClr>
                  </a:outerShdw>
                </a:effectLst>
              </a:rPr>
              <a:t>   </a:t>
            </a:r>
            <a:r>
              <a:rPr lang="el-GR" sz="2700" dirty="0" smtClean="0">
                <a:effectLst>
                  <a:outerShdw blurRad="38100" dist="38100" dir="2700000" algn="tl">
                    <a:srgbClr val="000000">
                      <a:alpha val="43137"/>
                    </a:srgbClr>
                  </a:outerShdw>
                </a:effectLst>
              </a:rPr>
              <a:t>ω</a:t>
            </a:r>
            <a:r>
              <a:rPr lang="en-GB" sz="2700" dirty="0" smtClean="0">
                <a:effectLst>
                  <a:outerShdw blurRad="38100" dist="38100" dir="2700000" algn="tl">
                    <a:srgbClr val="000000">
                      <a:alpha val="43137"/>
                    </a:srgbClr>
                  </a:outerShdw>
                </a:effectLst>
              </a:rPr>
              <a:t> = </a:t>
            </a:r>
            <a:r>
              <a:rPr lang="el-GR" sz="2700" dirty="0" smtClean="0">
                <a:effectLst>
                  <a:outerShdw blurRad="38100" dist="38100" dir="2700000" algn="tl">
                    <a:srgbClr val="000000">
                      <a:alpha val="43137"/>
                    </a:srgbClr>
                  </a:outerShdw>
                </a:effectLst>
              </a:rPr>
              <a:t>ω</a:t>
            </a:r>
            <a:r>
              <a:rPr lang="en-GB" sz="2700" baseline="-25000" dirty="0" smtClean="0">
                <a:effectLst>
                  <a:outerShdw blurRad="38100" dist="38100" dir="2700000" algn="tl">
                    <a:srgbClr val="000000">
                      <a:alpha val="43137"/>
                    </a:srgbClr>
                  </a:outerShdw>
                </a:effectLst>
              </a:rPr>
              <a:t>0</a:t>
            </a:r>
          </a:p>
          <a:p>
            <a:pPr marL="266700" indent="-266700">
              <a:buFont typeface="Wingdings" pitchFamily="2" charset="2"/>
              <a:buChar char="Ø"/>
            </a:pPr>
            <a:endParaRPr lang="en-GB" sz="2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43</a:t>
            </a:fld>
            <a:endParaRPr lang="en-US"/>
          </a:p>
        </p:txBody>
      </p:sp>
      <p:pic>
        <p:nvPicPr>
          <p:cNvPr id="55298" name="Picture 2"/>
          <p:cNvPicPr>
            <a:picLocks noChangeAspect="1" noChangeArrowheads="1"/>
          </p:cNvPicPr>
          <p:nvPr/>
        </p:nvPicPr>
        <p:blipFill>
          <a:blip r:embed="rId2" cstate="print"/>
          <a:srcRect/>
          <a:stretch>
            <a:fillRect/>
          </a:stretch>
        </p:blipFill>
        <p:spPr bwMode="auto">
          <a:xfrm>
            <a:off x="1774825" y="765175"/>
            <a:ext cx="8115300" cy="5705475"/>
          </a:xfrm>
          <a:prstGeom prst="rect">
            <a:avLst/>
          </a:prstGeom>
          <a:noFill/>
          <a:ln w="9525">
            <a:noFill/>
            <a:miter lim="800000"/>
            <a:headEnd/>
            <a:tailEnd/>
          </a:ln>
        </p:spPr>
      </p:pic>
      <p:sp>
        <p:nvSpPr>
          <p:cNvPr id="5" name="TextBox 4"/>
          <p:cNvSpPr txBox="1"/>
          <p:nvPr/>
        </p:nvSpPr>
        <p:spPr>
          <a:xfrm>
            <a:off x="655093" y="552733"/>
            <a:ext cx="1064810" cy="3447098"/>
          </a:xfrm>
          <a:prstGeom prst="rect">
            <a:avLst/>
          </a:prstGeom>
          <a:noFill/>
        </p:spPr>
        <p:txBody>
          <a:bodyPr wrap="square" rtlCol="0">
            <a:spAutoFit/>
          </a:bodyPr>
          <a:lstStyle/>
          <a:p>
            <a:r>
              <a:rPr lang="en-GB" dirty="0" smtClean="0"/>
              <a:t>Gain</a:t>
            </a:r>
          </a:p>
          <a:p>
            <a:endParaRPr lang="en-GB" dirty="0" smtClean="0"/>
          </a:p>
          <a:p>
            <a:endParaRPr lang="en-GB" dirty="0" smtClean="0"/>
          </a:p>
          <a:p>
            <a:endParaRPr lang="en-GB" dirty="0" smtClean="0"/>
          </a:p>
          <a:p>
            <a:pPr>
              <a:spcBef>
                <a:spcPts val="400"/>
              </a:spcBef>
            </a:pPr>
            <a:endParaRPr lang="en-GB" dirty="0" smtClean="0"/>
          </a:p>
          <a:p>
            <a:pPr>
              <a:spcBef>
                <a:spcPts val="400"/>
              </a:spcBef>
            </a:pPr>
            <a:r>
              <a:rPr lang="en-GB" dirty="0" smtClean="0"/>
              <a:t>0 dB</a:t>
            </a:r>
          </a:p>
          <a:p>
            <a:pPr>
              <a:spcBef>
                <a:spcPts val="400"/>
              </a:spcBef>
            </a:pPr>
            <a:r>
              <a:rPr lang="en-GB" dirty="0" smtClean="0"/>
              <a:t>-10 dB</a:t>
            </a:r>
          </a:p>
          <a:p>
            <a:pPr>
              <a:spcBef>
                <a:spcPts val="400"/>
              </a:spcBef>
            </a:pPr>
            <a:r>
              <a:rPr lang="en-GB" dirty="0" smtClean="0"/>
              <a:t>-20</a:t>
            </a:r>
          </a:p>
          <a:p>
            <a:pPr>
              <a:spcBef>
                <a:spcPts val="400"/>
              </a:spcBef>
            </a:pPr>
            <a:r>
              <a:rPr lang="en-GB" dirty="0" smtClean="0"/>
              <a:t>-30</a:t>
            </a:r>
          </a:p>
          <a:p>
            <a:pPr>
              <a:spcBef>
                <a:spcPts val="400"/>
              </a:spcBef>
            </a:pPr>
            <a:r>
              <a:rPr lang="en-GB" dirty="0" smtClean="0"/>
              <a:t>-40</a:t>
            </a:r>
          </a:p>
          <a:p>
            <a:endParaRPr lang="en-GB" dirty="0" smtClean="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44</a:t>
            </a:fld>
            <a:endParaRPr lang="en-US"/>
          </a:p>
        </p:txBody>
      </p:sp>
      <p:pic>
        <p:nvPicPr>
          <p:cNvPr id="56322" name="Picture 2"/>
          <p:cNvPicPr>
            <a:picLocks noChangeAspect="1" noChangeArrowheads="1"/>
          </p:cNvPicPr>
          <p:nvPr/>
        </p:nvPicPr>
        <p:blipFill>
          <a:blip r:embed="rId2" cstate="print"/>
          <a:srcRect/>
          <a:stretch>
            <a:fillRect/>
          </a:stretch>
        </p:blipFill>
        <p:spPr bwMode="auto">
          <a:xfrm>
            <a:off x="1474788" y="969963"/>
            <a:ext cx="8715375" cy="5295900"/>
          </a:xfrm>
          <a:prstGeom prst="rect">
            <a:avLst/>
          </a:prstGeom>
          <a:noFill/>
          <a:ln w="9525">
            <a:noFill/>
            <a:miter lim="800000"/>
            <a:headEnd/>
            <a:tailEnd/>
          </a:ln>
        </p:spPr>
      </p:pic>
      <p:sp>
        <p:nvSpPr>
          <p:cNvPr id="5" name="TextBox 4"/>
          <p:cNvSpPr txBox="1"/>
          <p:nvPr/>
        </p:nvSpPr>
        <p:spPr>
          <a:xfrm>
            <a:off x="514350" y="304800"/>
            <a:ext cx="933450" cy="6186309"/>
          </a:xfrm>
          <a:prstGeom prst="rect">
            <a:avLst/>
          </a:prstGeom>
          <a:noFill/>
        </p:spPr>
        <p:txBody>
          <a:bodyPr wrap="square" rtlCol="0">
            <a:spAutoFit/>
          </a:bodyPr>
          <a:lstStyle/>
          <a:p>
            <a:r>
              <a:rPr lang="en-GB" dirty="0" smtClean="0"/>
              <a:t>Phase</a:t>
            </a:r>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
        <p:nvSpPr>
          <p:cNvPr id="6" name="TextBox 5"/>
          <p:cNvSpPr txBox="1"/>
          <p:nvPr/>
        </p:nvSpPr>
        <p:spPr>
          <a:xfrm>
            <a:off x="423081" y="1105468"/>
            <a:ext cx="941696" cy="2318583"/>
          </a:xfrm>
          <a:prstGeom prst="rect">
            <a:avLst/>
          </a:prstGeom>
          <a:noFill/>
        </p:spPr>
        <p:txBody>
          <a:bodyPr wrap="square" rtlCol="0">
            <a:spAutoFit/>
          </a:bodyPr>
          <a:lstStyle/>
          <a:p>
            <a:pPr>
              <a:spcBef>
                <a:spcPts val="600"/>
              </a:spcBef>
            </a:pPr>
            <a:r>
              <a:rPr lang="en-GB" dirty="0" smtClean="0"/>
              <a:t>0</a:t>
            </a:r>
          </a:p>
          <a:p>
            <a:pPr>
              <a:spcBef>
                <a:spcPts val="600"/>
              </a:spcBef>
            </a:pPr>
            <a:r>
              <a:rPr lang="en-GB" dirty="0" smtClean="0"/>
              <a:t>-20</a:t>
            </a:r>
          </a:p>
          <a:p>
            <a:pPr>
              <a:spcBef>
                <a:spcPts val="800"/>
              </a:spcBef>
            </a:pPr>
            <a:r>
              <a:rPr lang="en-GB" dirty="0" smtClean="0"/>
              <a:t>-40</a:t>
            </a:r>
          </a:p>
          <a:p>
            <a:pPr>
              <a:spcBef>
                <a:spcPts val="1000"/>
              </a:spcBef>
            </a:pPr>
            <a:r>
              <a:rPr lang="en-GB" dirty="0" smtClean="0"/>
              <a:t>-60</a:t>
            </a:r>
          </a:p>
          <a:p>
            <a:pPr>
              <a:spcBef>
                <a:spcPts val="1000"/>
              </a:spcBef>
            </a:pPr>
            <a:r>
              <a:rPr lang="en-GB" dirty="0" smtClean="0"/>
              <a:t>-80</a:t>
            </a:r>
          </a:p>
          <a:p>
            <a:pPr>
              <a:spcBef>
                <a:spcPts val="1000"/>
              </a:spcBef>
            </a:pPr>
            <a:r>
              <a:rPr lang="en-GB" dirty="0" smtClean="0"/>
              <a:t>-100</a:t>
            </a:r>
            <a:endParaRPr lang="en-GB" dirty="0"/>
          </a:p>
        </p:txBody>
      </p:sp>
      <p:cxnSp>
        <p:nvCxnSpPr>
          <p:cNvPr id="8" name="Straight Arrow Connector 7"/>
          <p:cNvCxnSpPr/>
          <p:nvPr/>
        </p:nvCxnSpPr>
        <p:spPr bwMode="auto">
          <a:xfrm>
            <a:off x="4749421" y="3166281"/>
            <a:ext cx="2729552" cy="54591"/>
          </a:xfrm>
          <a:prstGeom prst="straightConnector1">
            <a:avLst/>
          </a:prstGeom>
          <a:solidFill>
            <a:schemeClr val="accent1"/>
          </a:solidFill>
          <a:ln w="9525" cap="flat" cmpd="sng" algn="ctr">
            <a:solidFill>
              <a:srgbClr val="FF0000"/>
            </a:solidFill>
            <a:prstDash val="dash"/>
            <a:round/>
            <a:headEnd type="none" w="med" len="med"/>
            <a:tailEnd type="arrow"/>
          </a:ln>
          <a:effectLst/>
        </p:spPr>
      </p:cxnSp>
      <p:sp>
        <p:nvSpPr>
          <p:cNvPr id="9" name="TextBox 8"/>
          <p:cNvSpPr txBox="1"/>
          <p:nvPr/>
        </p:nvSpPr>
        <p:spPr>
          <a:xfrm>
            <a:off x="7588155" y="3029801"/>
            <a:ext cx="1214650" cy="369332"/>
          </a:xfrm>
          <a:prstGeom prst="rect">
            <a:avLst/>
          </a:prstGeom>
          <a:solidFill>
            <a:schemeClr val="tx1"/>
          </a:solidFill>
        </p:spPr>
        <p:txBody>
          <a:bodyPr wrap="square" rtlCol="0">
            <a:spAutoFit/>
          </a:bodyPr>
          <a:lstStyle/>
          <a:p>
            <a:r>
              <a:rPr lang="en-GB" dirty="0" smtClean="0">
                <a:solidFill>
                  <a:srgbClr val="002060"/>
                </a:solidFill>
              </a:rPr>
              <a:t>-90 </a:t>
            </a:r>
            <a:r>
              <a:rPr lang="en-GB" dirty="0" smtClean="0">
                <a:solidFill>
                  <a:srgbClr val="002060"/>
                </a:solidFill>
                <a:latin typeface="Calibri"/>
                <a:cs typeface="Calibri"/>
              </a:rPr>
              <a:t>⁰ at </a:t>
            </a:r>
            <a:r>
              <a:rPr lang="en-GB" smtClean="0">
                <a:solidFill>
                  <a:srgbClr val="002060"/>
                </a:solidFill>
                <a:latin typeface="Calibri"/>
                <a:cs typeface="Calibri"/>
              </a:rPr>
              <a:t>fc</a:t>
            </a:r>
            <a:endParaRPr lang="en-GB" dirty="0">
              <a:solidFill>
                <a:srgbClr val="002060"/>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45</a:t>
            </a:fld>
            <a:endParaRPr lang="en-US"/>
          </a:p>
        </p:txBody>
      </p:sp>
      <p:sp>
        <p:nvSpPr>
          <p:cNvPr id="4" name="TextBox 3"/>
          <p:cNvSpPr txBox="1"/>
          <p:nvPr/>
        </p:nvSpPr>
        <p:spPr>
          <a:xfrm>
            <a:off x="914400" y="704850"/>
            <a:ext cx="9563100" cy="3831818"/>
          </a:xfrm>
          <a:prstGeom prst="rect">
            <a:avLst/>
          </a:prstGeom>
          <a:noFill/>
        </p:spPr>
        <p:txBody>
          <a:bodyPr wrap="square" rtlCol="0">
            <a:spAutoFit/>
          </a:bodyPr>
          <a:lstStyle/>
          <a:p>
            <a:pPr marL="266700" indent="-266700">
              <a:buFont typeface="Wingdings" pitchFamily="2" charset="2"/>
              <a:buChar char="Ø"/>
            </a:pPr>
            <a:r>
              <a:rPr lang="en-GB" sz="2700" dirty="0" smtClean="0">
                <a:effectLst>
                  <a:outerShdw blurRad="38100" dist="38100" dir="2700000" algn="tl">
                    <a:srgbClr val="000000">
                      <a:alpha val="43137"/>
                    </a:srgbClr>
                  </a:outerShdw>
                </a:effectLst>
              </a:rPr>
              <a:t>The reason for normalising the response graphs is that all the important response information  takes place within 1 decade above and below  fc and therefore if we normalise the graph we centre the response at fc.</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rPr>
              <a:t>I have already given a set of steps to be followed in designing a S&amp;K filter. However, it should be refined to include a decision on the type of response required.</a:t>
            </a:r>
            <a:endParaRPr lang="en-GB" sz="2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46</a:t>
            </a:fld>
            <a:endParaRPr lang="en-US"/>
          </a:p>
        </p:txBody>
      </p:sp>
      <p:sp>
        <p:nvSpPr>
          <p:cNvPr id="4" name="TextBox 3"/>
          <p:cNvSpPr txBox="1"/>
          <p:nvPr/>
        </p:nvSpPr>
        <p:spPr>
          <a:xfrm>
            <a:off x="1123950" y="514350"/>
            <a:ext cx="9467850" cy="5909310"/>
          </a:xfrm>
          <a:prstGeom prst="rect">
            <a:avLst/>
          </a:prstGeom>
          <a:noFill/>
        </p:spPr>
        <p:txBody>
          <a:bodyPr wrap="square" rtlCol="0">
            <a:spAutoFit/>
          </a:bodyPr>
          <a:lstStyle/>
          <a:p>
            <a:pPr marL="266700" indent="-266700">
              <a:buFont typeface="Wingdings" pitchFamily="2" charset="2"/>
              <a:buChar char="Ø"/>
            </a:pPr>
            <a:r>
              <a:rPr lang="en-GB" sz="2700" dirty="0" smtClean="0">
                <a:effectLst>
                  <a:outerShdw blurRad="38100" dist="38100" dir="2700000" algn="tl">
                    <a:srgbClr val="000000">
                      <a:alpha val="43137"/>
                    </a:srgbClr>
                  </a:outerShdw>
                </a:effectLst>
              </a:rPr>
              <a:t>One further step is required in the finalisation of the design.  Imperfections within the op-amp give rise to some  errors at the output.  One of these errors is known as an  </a:t>
            </a:r>
            <a:r>
              <a:rPr lang="en-GB" sz="2700" dirty="0" smtClean="0">
                <a:solidFill>
                  <a:srgbClr val="FFFF00"/>
                </a:solidFill>
                <a:effectLst>
                  <a:outerShdw blurRad="38100" dist="38100" dir="2700000" algn="tl">
                    <a:srgbClr val="000000">
                      <a:alpha val="43137"/>
                    </a:srgbClr>
                  </a:outerShdw>
                </a:effectLst>
              </a:rPr>
              <a:t>offset current error.</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rPr>
              <a:t>Offset current problems manifest themselves as a small </a:t>
            </a:r>
            <a:r>
              <a:rPr lang="en-GB" sz="2700" dirty="0" err="1" smtClean="0">
                <a:effectLst>
                  <a:outerShdw blurRad="38100" dist="38100" dir="2700000" algn="tl">
                    <a:srgbClr val="000000">
                      <a:alpha val="43137"/>
                    </a:srgbClr>
                  </a:outerShdw>
                </a:effectLst>
              </a:rPr>
              <a:t>d.c</a:t>
            </a:r>
            <a:r>
              <a:rPr lang="en-GB" sz="2700" dirty="0" smtClean="0">
                <a:effectLst>
                  <a:outerShdw blurRad="38100" dist="38100" dir="2700000" algn="tl">
                    <a:srgbClr val="000000">
                      <a:alpha val="43137"/>
                    </a:srgbClr>
                  </a:outerShdw>
                </a:effectLst>
              </a:rPr>
              <a:t>. output voltage which will off-set the final output by some small amount.</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rPr>
              <a:t>To minimise this problem , not only must R2/R1 satisfy the gain requirement but also the resistance to ground on both inputs must be the same. This means that when looking out from both op-amp inputs the dc resistance to ground should be equal.</a:t>
            </a:r>
            <a:endParaRPr lang="en-GB" sz="2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47</a:t>
            </a:fld>
            <a:endParaRPr lang="en-US"/>
          </a:p>
        </p:txBody>
      </p:sp>
      <p:sp>
        <p:nvSpPr>
          <p:cNvPr id="4" name="TextBox 3"/>
          <p:cNvSpPr txBox="1"/>
          <p:nvPr/>
        </p:nvSpPr>
        <p:spPr>
          <a:xfrm>
            <a:off x="1276350" y="666750"/>
            <a:ext cx="9105900" cy="5493812"/>
          </a:xfrm>
          <a:prstGeom prst="rect">
            <a:avLst/>
          </a:prstGeom>
          <a:noFill/>
        </p:spPr>
        <p:txBody>
          <a:bodyPr wrap="square" rtlCol="0">
            <a:spAutoFit/>
          </a:bodyPr>
          <a:lstStyle/>
          <a:p>
            <a:pPr marL="266700" indent="-266700">
              <a:buFont typeface="Wingdings" pitchFamily="2" charset="2"/>
              <a:buChar char="Ø"/>
            </a:pPr>
            <a:r>
              <a:rPr lang="en-GB" sz="2700" dirty="0" smtClean="0">
                <a:effectLst>
                  <a:outerShdw blurRad="38100" dist="38100" dir="2700000" algn="tl">
                    <a:srgbClr val="000000">
                      <a:alpha val="43137"/>
                    </a:srgbClr>
                  </a:outerShdw>
                </a:effectLst>
              </a:rPr>
              <a:t>For example in the previous circuit diagram </a:t>
            </a:r>
            <a:r>
              <a:rPr lang="en-GB" sz="2700" dirty="0">
                <a:solidFill>
                  <a:srgbClr val="FF0000"/>
                </a:solidFill>
                <a:effectLst>
                  <a:outerShdw blurRad="38100" dist="38100" dir="2700000" algn="tl">
                    <a:srgbClr val="000000">
                      <a:alpha val="43137"/>
                    </a:srgbClr>
                  </a:outerShdw>
                </a:effectLst>
              </a:rPr>
              <a:t>R2/R1</a:t>
            </a:r>
            <a:r>
              <a:rPr lang="en-GB" sz="2700" dirty="0">
                <a:effectLst>
                  <a:outerShdw blurRad="38100" dist="38100" dir="2700000" algn="tl">
                    <a:srgbClr val="000000">
                      <a:alpha val="43137"/>
                    </a:srgbClr>
                  </a:outerShdw>
                </a:effectLst>
              </a:rPr>
              <a:t> </a:t>
            </a:r>
            <a:r>
              <a:rPr lang="en-GB" sz="2700" dirty="0" smtClean="0">
                <a:effectLst>
                  <a:outerShdw blurRad="38100" dist="38100" dir="2700000" algn="tl">
                    <a:srgbClr val="000000">
                      <a:alpha val="43137"/>
                    </a:srgbClr>
                  </a:outerShdw>
                </a:effectLst>
              </a:rPr>
              <a:t>was 35k/18k = 1.94</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rPr>
              <a:t>To minimise offset current problems the ratio of R2/R1 should not only = 1.94 but  the actual values of R2 and R1 should be such that their parallel value should equal the 3.9k resistance seen by the inverting input to ground.</a:t>
            </a:r>
          </a:p>
          <a:p>
            <a:pPr>
              <a:buFont typeface="Wingdings" pitchFamily="2" charset="2"/>
              <a:buChar char="Ø"/>
            </a:pPr>
            <a:endParaRPr lang="en-GB" sz="2700" dirty="0" smtClean="0">
              <a:effectLst>
                <a:outerShdw blurRad="38100" dist="38100" dir="2700000" algn="tl">
                  <a:srgbClr val="000000">
                    <a:alpha val="43137"/>
                  </a:srgbClr>
                </a:outerShdw>
              </a:effectLst>
            </a:endParaRPr>
          </a:p>
          <a:p>
            <a:pPr>
              <a:buFont typeface="Wingdings" pitchFamily="2" charset="2"/>
              <a:buChar char="Ø"/>
            </a:pPr>
            <a:r>
              <a:rPr lang="en-GB" sz="2700" dirty="0" smtClean="0">
                <a:effectLst>
                  <a:outerShdw blurRad="38100" dist="38100" dir="2700000" algn="tl">
                    <a:srgbClr val="000000">
                      <a:alpha val="43137"/>
                    </a:srgbClr>
                  </a:outerShdw>
                </a:effectLst>
              </a:rPr>
              <a:t> Hence we can now produce two equations such that</a:t>
            </a:r>
          </a:p>
          <a:p>
            <a:pPr>
              <a:buFont typeface="Wingdings" pitchFamily="2" charset="2"/>
              <a:buChar char="Ø"/>
            </a:pPr>
            <a:endParaRPr lang="en-GB" sz="2700" dirty="0" smtClean="0">
              <a:effectLst>
                <a:outerShdw blurRad="38100" dist="38100" dir="2700000" algn="tl">
                  <a:srgbClr val="000000">
                    <a:alpha val="43137"/>
                  </a:srgbClr>
                </a:outerShdw>
              </a:effectLst>
            </a:endParaRPr>
          </a:p>
          <a:p>
            <a:pPr>
              <a:buFont typeface="Wingdings" pitchFamily="2" charset="2"/>
              <a:buChar char="Ø"/>
            </a:pPr>
            <a:r>
              <a:rPr lang="en-GB" sz="2700" dirty="0" smtClean="0">
                <a:effectLst>
                  <a:outerShdw blurRad="38100" dist="38100" dir="2700000" algn="tl">
                    <a:srgbClr val="000000">
                      <a:alpha val="43137"/>
                    </a:srgbClr>
                  </a:outerShdw>
                </a:effectLst>
              </a:rPr>
              <a:t> R2/R1 = 1.94   eqn.1    and</a:t>
            </a:r>
          </a:p>
          <a:p>
            <a:pPr>
              <a:buFont typeface="Wingdings" pitchFamily="2" charset="2"/>
              <a:buChar char="Ø"/>
            </a:pPr>
            <a:endParaRPr lang="en-GB" sz="2700" dirty="0" smtClean="0">
              <a:effectLst>
                <a:outerShdw blurRad="38100" dist="38100" dir="2700000" algn="tl">
                  <a:srgbClr val="000000">
                    <a:alpha val="43137"/>
                  </a:srgbClr>
                </a:outerShdw>
              </a:effectLst>
            </a:endParaRPr>
          </a:p>
          <a:p>
            <a:pPr>
              <a:buFont typeface="Wingdings" pitchFamily="2" charset="2"/>
              <a:buChar char="Ø"/>
            </a:pPr>
            <a:r>
              <a:rPr lang="en-GB" sz="2700" dirty="0" smtClean="0">
                <a:effectLst>
                  <a:outerShdw blurRad="38100" dist="38100" dir="2700000" algn="tl">
                    <a:srgbClr val="000000">
                      <a:alpha val="43137"/>
                    </a:srgbClr>
                  </a:outerShdw>
                </a:effectLst>
              </a:rPr>
              <a:t>( R1.R2) / (R1+R2) = 3.9k   eqn.2</a:t>
            </a:r>
            <a:endParaRPr lang="en-GB" sz="2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48</a:t>
            </a:fld>
            <a:endParaRPr lang="en-US"/>
          </a:p>
        </p:txBody>
      </p:sp>
      <p:sp>
        <p:nvSpPr>
          <p:cNvPr id="4" name="TextBox 3"/>
          <p:cNvSpPr txBox="1"/>
          <p:nvPr/>
        </p:nvSpPr>
        <p:spPr>
          <a:xfrm>
            <a:off x="1371600" y="723900"/>
            <a:ext cx="8743950" cy="6324808"/>
          </a:xfrm>
          <a:prstGeom prst="rect">
            <a:avLst/>
          </a:prstGeom>
          <a:noFill/>
        </p:spPr>
        <p:txBody>
          <a:bodyPr wrap="square" rtlCol="0">
            <a:spAutoFit/>
          </a:bodyPr>
          <a:lstStyle/>
          <a:p>
            <a:pPr marL="266700" indent="-266700">
              <a:buFont typeface="Wingdings" pitchFamily="2" charset="2"/>
              <a:buChar char="Ø"/>
            </a:pPr>
            <a:r>
              <a:rPr lang="en-GB" sz="2700" dirty="0" smtClean="0">
                <a:effectLst>
                  <a:outerShdw blurRad="38100" dist="38100" dir="2700000" algn="tl">
                    <a:srgbClr val="000000">
                      <a:alpha val="43137"/>
                    </a:srgbClr>
                  </a:outerShdw>
                </a:effectLst>
              </a:rPr>
              <a:t>From the two equations above we find that R1 = 5.91k and R2 = 11.47k</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effectLst>
                  <a:outerShdw blurRad="38100" dist="38100" dir="2700000" algn="tl">
                    <a:srgbClr val="000000">
                      <a:alpha val="43137"/>
                    </a:srgbClr>
                  </a:outerShdw>
                </a:effectLst>
              </a:rPr>
              <a:t>All we need do now is replace the 18k resistor with 5.91k and  the 35k resistor with 11.47k and the design will be complete.</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r>
              <a:rPr lang="en-GB" sz="2700" dirty="0" smtClean="0">
                <a:solidFill>
                  <a:srgbClr val="FFFF00"/>
                </a:solidFill>
                <a:effectLst>
                  <a:outerShdw blurRad="38100" dist="38100" dir="2700000" algn="tl">
                    <a:srgbClr val="000000">
                      <a:alpha val="43137"/>
                    </a:srgbClr>
                  </a:outerShdw>
                </a:effectLst>
              </a:rPr>
              <a:t>NB: for a LOW-pass filter the same idea applies, i.e.</a:t>
            </a:r>
          </a:p>
          <a:p>
            <a:pPr marL="266700" indent="-266700">
              <a:buFont typeface="Wingdings" pitchFamily="2" charset="2"/>
              <a:buChar char="Ø"/>
            </a:pPr>
            <a:r>
              <a:rPr lang="en-GB" sz="2700" dirty="0" smtClean="0">
                <a:solidFill>
                  <a:srgbClr val="FFFF00"/>
                </a:solidFill>
                <a:effectLst>
                  <a:outerShdw blurRad="38100" dist="38100" dir="2700000" algn="tl">
                    <a:srgbClr val="000000">
                      <a:alpha val="43137"/>
                    </a:srgbClr>
                  </a:outerShdw>
                </a:effectLst>
              </a:rPr>
              <a:t>The </a:t>
            </a:r>
            <a:r>
              <a:rPr lang="en-GB" sz="2700" dirty="0" err="1" smtClean="0">
                <a:solidFill>
                  <a:srgbClr val="FFFF00"/>
                </a:solidFill>
                <a:effectLst>
                  <a:outerShdw blurRad="38100" dist="38100" dir="2700000" algn="tl">
                    <a:srgbClr val="000000">
                      <a:alpha val="43137"/>
                    </a:srgbClr>
                  </a:outerShdw>
                </a:effectLst>
              </a:rPr>
              <a:t>d.c</a:t>
            </a:r>
            <a:r>
              <a:rPr lang="en-GB" sz="2700" dirty="0" smtClean="0">
                <a:solidFill>
                  <a:srgbClr val="FFFF00"/>
                </a:solidFill>
                <a:effectLst>
                  <a:outerShdw blurRad="38100" dist="38100" dir="2700000" algn="tl">
                    <a:srgbClr val="000000">
                      <a:alpha val="43137"/>
                    </a:srgbClr>
                  </a:outerShdw>
                </a:effectLst>
              </a:rPr>
              <a:t>. resistance seen to ground, looking out from the inputs should be the same.</a:t>
            </a:r>
          </a:p>
          <a:p>
            <a:pPr marL="266700" indent="-266700">
              <a:buFont typeface="Wingdings" pitchFamily="2" charset="2"/>
              <a:buChar char="Ø"/>
            </a:pPr>
            <a:r>
              <a:rPr lang="en-GB" sz="2700" dirty="0" smtClean="0">
                <a:solidFill>
                  <a:srgbClr val="FFFF00"/>
                </a:solidFill>
                <a:effectLst>
                  <a:outerShdw blurRad="38100" dist="38100" dir="2700000" algn="tl">
                    <a:srgbClr val="000000">
                      <a:alpha val="43137"/>
                    </a:srgbClr>
                  </a:outerShdw>
                </a:effectLst>
              </a:rPr>
              <a:t>Therefore for a </a:t>
            </a:r>
            <a:r>
              <a:rPr lang="en-GB" sz="2700" dirty="0" err="1" smtClean="0">
                <a:solidFill>
                  <a:srgbClr val="FFFF00"/>
                </a:solidFill>
                <a:effectLst>
                  <a:outerShdw blurRad="38100" dist="38100" dir="2700000" algn="tl">
                    <a:srgbClr val="000000">
                      <a:alpha val="43137"/>
                    </a:srgbClr>
                  </a:outerShdw>
                </a:effectLst>
              </a:rPr>
              <a:t>lpf</a:t>
            </a:r>
            <a:r>
              <a:rPr lang="en-GB" sz="2700" dirty="0" smtClean="0">
                <a:solidFill>
                  <a:srgbClr val="FFFF00"/>
                </a:solidFill>
                <a:effectLst>
                  <a:outerShdw blurRad="38100" dist="38100" dir="2700000" algn="tl">
                    <a:srgbClr val="000000">
                      <a:alpha val="43137"/>
                    </a:srgbClr>
                  </a:outerShdw>
                </a:effectLst>
              </a:rPr>
              <a:t>  the frequency determining resistance  must equal the parallel resistance of the feedback resistors.</a:t>
            </a:r>
          </a:p>
          <a:p>
            <a:pPr marL="266700" indent="-266700">
              <a:buFont typeface="Wingdings" pitchFamily="2" charset="2"/>
              <a:buChar char="Ø"/>
            </a:pPr>
            <a:endParaRPr lang="en-GB" sz="2700" dirty="0" smtClean="0">
              <a:effectLst>
                <a:outerShdw blurRad="38100" dist="38100" dir="2700000" algn="tl">
                  <a:srgbClr val="000000">
                    <a:alpha val="43137"/>
                  </a:srgbClr>
                </a:outerShdw>
              </a:effectLst>
            </a:endParaRPr>
          </a:p>
          <a:p>
            <a:pPr marL="266700" indent="-266700">
              <a:buFont typeface="Wingdings" pitchFamily="2" charset="2"/>
              <a:buChar char="Ø"/>
            </a:pPr>
            <a:endParaRPr lang="en-GB" sz="2700"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pPr>
              <a:defRPr/>
            </a:pPr>
            <a:r>
              <a:rPr lang="en-US" smtClean="0"/>
              <a:t>Passive &amp; Active Filters 2016-17</a:t>
            </a:r>
            <a:endParaRPr lang="en-US"/>
          </a:p>
        </p:txBody>
      </p:sp>
      <p:sp>
        <p:nvSpPr>
          <p:cNvPr id="3" name="Slide Number Placeholder 2"/>
          <p:cNvSpPr>
            <a:spLocks noGrp="1"/>
          </p:cNvSpPr>
          <p:nvPr>
            <p:ph type="sldNum" sz="quarter" idx="12"/>
          </p:nvPr>
        </p:nvSpPr>
        <p:spPr/>
        <p:txBody>
          <a:bodyPr/>
          <a:lstStyle/>
          <a:p>
            <a:pPr>
              <a:defRPr/>
            </a:pPr>
            <a:fld id="{8376DED5-4696-4080-AC78-A1D036109490}" type="slidenum">
              <a:rPr lang="en-US" smtClean="0"/>
              <a:pPr>
                <a:defRPr/>
              </a:pPr>
              <a:t>49</a:t>
            </a:fld>
            <a:endParaRPr lang="en-US"/>
          </a:p>
        </p:txBody>
      </p:sp>
      <p:sp>
        <p:nvSpPr>
          <p:cNvPr id="5" name="TextBox 4"/>
          <p:cNvSpPr txBox="1"/>
          <p:nvPr/>
        </p:nvSpPr>
        <p:spPr>
          <a:xfrm>
            <a:off x="7970292" y="941696"/>
            <a:ext cx="3207224" cy="5262979"/>
          </a:xfrm>
          <a:prstGeom prst="rect">
            <a:avLst/>
          </a:prstGeom>
          <a:noFill/>
        </p:spPr>
        <p:txBody>
          <a:bodyPr wrap="square" rtlCol="0">
            <a:spAutoFit/>
          </a:bodyPr>
          <a:lstStyle/>
          <a:p>
            <a:r>
              <a:rPr lang="en-GB" sz="2400" dirty="0" smtClean="0"/>
              <a:t>In this example, to design for minimum offset current, the </a:t>
            </a:r>
          </a:p>
          <a:p>
            <a:endParaRPr lang="en-GB" sz="2400" dirty="0" smtClean="0"/>
          </a:p>
          <a:p>
            <a:r>
              <a:rPr lang="en-GB" sz="2400" dirty="0" smtClean="0"/>
              <a:t>Sum of the two 11.7k resistors should  be equal to the parallel combination of R1 and R2.</a:t>
            </a:r>
          </a:p>
          <a:p>
            <a:endParaRPr lang="en-GB" sz="2400" dirty="0" smtClean="0"/>
          </a:p>
          <a:p>
            <a:r>
              <a:rPr lang="en-GB" sz="2400" dirty="0" smtClean="0"/>
              <a:t>If not then the circuit is not designed for minimum offset current.</a:t>
            </a:r>
            <a:endParaRPr lang="en-GB" sz="2400" dirty="0"/>
          </a:p>
        </p:txBody>
      </p:sp>
      <p:pic>
        <p:nvPicPr>
          <p:cNvPr id="6" name="Picture 5"/>
          <p:cNvPicPr/>
          <p:nvPr/>
        </p:nvPicPr>
        <p:blipFill>
          <a:blip r:embed="rId2" cstate="print"/>
          <a:srcRect t="28390" r="49937" b="6568"/>
          <a:stretch>
            <a:fillRect/>
          </a:stretch>
        </p:blipFill>
        <p:spPr bwMode="auto">
          <a:xfrm>
            <a:off x="657623" y="594839"/>
            <a:ext cx="6425565" cy="508262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Ripple">
  <a:themeElements>
    <a:clrScheme name="Ripple 3">
      <a:dk1>
        <a:srgbClr val="008AE8"/>
      </a:dk1>
      <a:lt1>
        <a:srgbClr val="FFFFFF"/>
      </a:lt1>
      <a:dk2>
        <a:srgbClr val="0068AE"/>
      </a:dk2>
      <a:lt2>
        <a:srgbClr val="CCECFF"/>
      </a:lt2>
      <a:accent1>
        <a:srgbClr val="009999"/>
      </a:accent1>
      <a:accent2>
        <a:srgbClr val="0088E4"/>
      </a:accent2>
      <a:accent3>
        <a:srgbClr val="AAB9D3"/>
      </a:accent3>
      <a:accent4>
        <a:srgbClr val="DADADA"/>
      </a:accent4>
      <a:accent5>
        <a:srgbClr val="AACACA"/>
      </a:accent5>
      <a:accent6>
        <a:srgbClr val="007BCF"/>
      </a:accent6>
      <a:hlink>
        <a:srgbClr val="99FF99"/>
      </a:hlink>
      <a:folHlink>
        <a:srgbClr val="AFE1FF"/>
      </a:folHlink>
    </a:clrScheme>
    <a:fontScheme name="Rippl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Ripple 1">
        <a:dk1>
          <a:srgbClr val="2B2B85"/>
        </a:dk1>
        <a:lt1>
          <a:srgbClr val="FFFFFF"/>
        </a:lt1>
        <a:dk2>
          <a:srgbClr val="00254A"/>
        </a:dk2>
        <a:lt2>
          <a:srgbClr val="C0C0C0"/>
        </a:lt2>
        <a:accent1>
          <a:srgbClr val="0099FF"/>
        </a:accent1>
        <a:accent2>
          <a:srgbClr val="006699"/>
        </a:accent2>
        <a:accent3>
          <a:srgbClr val="AAACB1"/>
        </a:accent3>
        <a:accent4>
          <a:srgbClr val="DADADA"/>
        </a:accent4>
        <a:accent5>
          <a:srgbClr val="AACAFF"/>
        </a:accent5>
        <a:accent6>
          <a:srgbClr val="005C8A"/>
        </a:accent6>
        <a:hlink>
          <a:srgbClr val="99CCFF"/>
        </a:hlink>
        <a:folHlink>
          <a:srgbClr val="8F8FB5"/>
        </a:folHlink>
      </a:clrScheme>
      <a:clrMap bg1="dk2" tx1="lt1" bg2="dk1" tx2="lt2" accent1="accent1" accent2="accent2" accent3="accent3" accent4="accent4" accent5="accent5" accent6="accent6" hlink="hlink" folHlink="folHlink"/>
    </a:extraClrScheme>
    <a:extraClrScheme>
      <a:clrScheme name="Ripple 2">
        <a:dk1>
          <a:srgbClr val="3B4B5D"/>
        </a:dk1>
        <a:lt1>
          <a:srgbClr val="FFFFFF"/>
        </a:lt1>
        <a:dk2>
          <a:srgbClr val="466886"/>
        </a:dk2>
        <a:lt2>
          <a:srgbClr val="CCECFF"/>
        </a:lt2>
        <a:accent1>
          <a:srgbClr val="6D9D97"/>
        </a:accent1>
        <a:accent2>
          <a:srgbClr val="53718C"/>
        </a:accent2>
        <a:accent3>
          <a:srgbClr val="B0B9C3"/>
        </a:accent3>
        <a:accent4>
          <a:srgbClr val="DADADA"/>
        </a:accent4>
        <a:accent5>
          <a:srgbClr val="BACCC9"/>
        </a:accent5>
        <a:accent6>
          <a:srgbClr val="4A667E"/>
        </a:accent6>
        <a:hlink>
          <a:srgbClr val="99CCFF"/>
        </a:hlink>
        <a:folHlink>
          <a:srgbClr val="A97CF2"/>
        </a:folHlink>
      </a:clrScheme>
      <a:clrMap bg1="dk2" tx1="lt1" bg2="dk1" tx2="lt2" accent1="accent1" accent2="accent2" accent3="accent3" accent4="accent4" accent5="accent5" accent6="accent6" hlink="hlink" folHlink="folHlink"/>
    </a:extraClrScheme>
    <a:extraClrScheme>
      <a:clrScheme name="Ripple 3">
        <a:dk1>
          <a:srgbClr val="008AE8"/>
        </a:dk1>
        <a:lt1>
          <a:srgbClr val="FFFFFF"/>
        </a:lt1>
        <a:dk2>
          <a:srgbClr val="0068AE"/>
        </a:dk2>
        <a:lt2>
          <a:srgbClr val="CCECFF"/>
        </a:lt2>
        <a:accent1>
          <a:srgbClr val="009999"/>
        </a:accent1>
        <a:accent2>
          <a:srgbClr val="0088E4"/>
        </a:accent2>
        <a:accent3>
          <a:srgbClr val="AAB9D3"/>
        </a:accent3>
        <a:accent4>
          <a:srgbClr val="DADADA"/>
        </a:accent4>
        <a:accent5>
          <a:srgbClr val="AACACA"/>
        </a:accent5>
        <a:accent6>
          <a:srgbClr val="007BCF"/>
        </a:accent6>
        <a:hlink>
          <a:srgbClr val="99FF99"/>
        </a:hlink>
        <a:folHlink>
          <a:srgbClr val="AFE1FF"/>
        </a:folHlink>
      </a:clrScheme>
      <a:clrMap bg1="dk2" tx1="lt1" bg2="dk1" tx2="lt2" accent1="accent1" accent2="accent2" accent3="accent3" accent4="accent4" accent5="accent5" accent6="accent6" hlink="hlink" folHlink="folHlink"/>
    </a:extraClrScheme>
    <a:extraClrScheme>
      <a:clrScheme name="Ripple 4">
        <a:dk1>
          <a:srgbClr val="9B69FF"/>
        </a:dk1>
        <a:lt1>
          <a:srgbClr val="FFFFFF"/>
        </a:lt1>
        <a:dk2>
          <a:srgbClr val="666699"/>
        </a:dk2>
        <a:lt2>
          <a:srgbClr val="D9D9FF"/>
        </a:lt2>
        <a:accent1>
          <a:srgbClr val="66CCFF"/>
        </a:accent1>
        <a:accent2>
          <a:srgbClr val="9966FF"/>
        </a:accent2>
        <a:accent3>
          <a:srgbClr val="B8B8CA"/>
        </a:accent3>
        <a:accent4>
          <a:srgbClr val="DADADA"/>
        </a:accent4>
        <a:accent5>
          <a:srgbClr val="B8E2FF"/>
        </a:accent5>
        <a:accent6>
          <a:srgbClr val="8A5CE7"/>
        </a:accent6>
        <a:hlink>
          <a:srgbClr val="0099CC"/>
        </a:hlink>
        <a:folHlink>
          <a:srgbClr val="003399"/>
        </a:folHlink>
      </a:clrScheme>
      <a:clrMap bg1="dk2" tx1="lt1" bg2="dk1" tx2="lt2" accent1="accent1" accent2="accent2" accent3="accent3" accent4="accent4" accent5="accent5" accent6="accent6" hlink="hlink" folHlink="folHlink"/>
    </a:extraClrScheme>
    <a:extraClrScheme>
      <a:clrScheme name="Ripple 5">
        <a:dk1>
          <a:srgbClr val="008080"/>
        </a:dk1>
        <a:lt1>
          <a:srgbClr val="FFFFFF"/>
        </a:lt1>
        <a:dk2>
          <a:srgbClr val="006666"/>
        </a:dk2>
        <a:lt2>
          <a:srgbClr val="FFFFCC"/>
        </a:lt2>
        <a:accent1>
          <a:srgbClr val="0099FF"/>
        </a:accent1>
        <a:accent2>
          <a:srgbClr val="008080"/>
        </a:accent2>
        <a:accent3>
          <a:srgbClr val="AAB8B8"/>
        </a:accent3>
        <a:accent4>
          <a:srgbClr val="DADADA"/>
        </a:accent4>
        <a:accent5>
          <a:srgbClr val="AACAFF"/>
        </a:accent5>
        <a:accent6>
          <a:srgbClr val="007373"/>
        </a:accent6>
        <a:hlink>
          <a:srgbClr val="1ACE9F"/>
        </a:hlink>
        <a:folHlink>
          <a:srgbClr val="A5B5CD"/>
        </a:folHlink>
      </a:clrScheme>
      <a:clrMap bg1="dk2" tx1="lt1" bg2="dk1" tx2="lt2" accent1="accent1" accent2="accent2" accent3="accent3" accent4="accent4" accent5="accent5" accent6="accent6" hlink="hlink" folHlink="folHlink"/>
    </a:extraClrScheme>
    <a:extraClrScheme>
      <a:clrScheme name="Ripple 6">
        <a:dk1>
          <a:srgbClr val="CDD9D1"/>
        </a:dk1>
        <a:lt1>
          <a:srgbClr val="FFFFFF"/>
        </a:lt1>
        <a:dk2>
          <a:srgbClr val="A3BBA9"/>
        </a:dk2>
        <a:lt2>
          <a:srgbClr val="007D80"/>
        </a:lt2>
        <a:accent1>
          <a:srgbClr val="9CA8A4"/>
        </a:accent1>
        <a:accent2>
          <a:srgbClr val="CBD7CE"/>
        </a:accent2>
        <a:accent3>
          <a:srgbClr val="CEDAD1"/>
        </a:accent3>
        <a:accent4>
          <a:srgbClr val="DADADA"/>
        </a:accent4>
        <a:accent5>
          <a:srgbClr val="CBD1CF"/>
        </a:accent5>
        <a:accent6>
          <a:srgbClr val="B8C3BA"/>
        </a:accent6>
        <a:hlink>
          <a:srgbClr val="009900"/>
        </a:hlink>
        <a:folHlink>
          <a:srgbClr val="009999"/>
        </a:folHlink>
      </a:clrScheme>
      <a:clrMap bg1="dk2" tx1="lt1" bg2="dk1" tx2="lt2" accent1="accent1" accent2="accent2" accent3="accent3" accent4="accent4" accent5="accent5" accent6="accent6" hlink="hlink" folHlink="folHlink"/>
    </a:extraClrScheme>
    <a:extraClrScheme>
      <a:clrScheme name="Ripple 7">
        <a:dk1>
          <a:srgbClr val="686B5D"/>
        </a:dk1>
        <a:lt1>
          <a:srgbClr val="DCDAD0"/>
        </a:lt1>
        <a:dk2>
          <a:srgbClr val="525040"/>
        </a:dk2>
        <a:lt2>
          <a:srgbClr val="D3D2A6"/>
        </a:lt2>
        <a:accent1>
          <a:srgbClr val="5D8770"/>
        </a:accent1>
        <a:accent2>
          <a:srgbClr val="686B5D"/>
        </a:accent2>
        <a:accent3>
          <a:srgbClr val="B3B3AF"/>
        </a:accent3>
        <a:accent4>
          <a:srgbClr val="BCBAB1"/>
        </a:accent4>
        <a:accent5>
          <a:srgbClr val="B6C3BB"/>
        </a:accent5>
        <a:accent6>
          <a:srgbClr val="5E6053"/>
        </a:accent6>
        <a:hlink>
          <a:srgbClr val="85B7A9"/>
        </a:hlink>
        <a:folHlink>
          <a:srgbClr val="B89362"/>
        </a:folHlink>
      </a:clrScheme>
      <a:clrMap bg1="dk2" tx1="lt1" bg2="dk1" tx2="lt2" accent1="accent1" accent2="accent2" accent3="accent3" accent4="accent4" accent5="accent5" accent6="accent6" hlink="hlink" folHlink="folHlink"/>
    </a:extraClrScheme>
    <a:extraClrScheme>
      <a:clrScheme name="Ripple 8">
        <a:dk1>
          <a:srgbClr val="000000"/>
        </a:dk1>
        <a:lt1>
          <a:srgbClr val="EAEAEA"/>
        </a:lt1>
        <a:dk2>
          <a:srgbClr val="000000"/>
        </a:dk2>
        <a:lt2>
          <a:srgbClr val="B2B2B2"/>
        </a:lt2>
        <a:accent1>
          <a:srgbClr val="A4BCC4"/>
        </a:accent1>
        <a:accent2>
          <a:srgbClr val="FFFFFF"/>
        </a:accent2>
        <a:accent3>
          <a:srgbClr val="F3F3F3"/>
        </a:accent3>
        <a:accent4>
          <a:srgbClr val="000000"/>
        </a:accent4>
        <a:accent5>
          <a:srgbClr val="CFDADE"/>
        </a:accent5>
        <a:accent6>
          <a:srgbClr val="E7E7E7"/>
        </a:accent6>
        <a:hlink>
          <a:srgbClr val="0066FF"/>
        </a:hlink>
        <a:folHlink>
          <a:srgbClr val="00CC66"/>
        </a:folHlink>
      </a:clrScheme>
      <a:clrMap bg1="lt1" tx1="dk1" bg2="lt2" tx2="dk2" accent1="accent1" accent2="accent2" accent3="accent3" accent4="accent4" accent5="accent5" accent6="accent6" hlink="hlink" folHlink="folHlink"/>
    </a:extraClrScheme>
    <a:extraClrScheme>
      <a:clrScheme name="Ripple 9">
        <a:dk1>
          <a:srgbClr val="000000"/>
        </a:dk1>
        <a:lt1>
          <a:srgbClr val="D7D1B9"/>
        </a:lt1>
        <a:dk2>
          <a:srgbClr val="B39257"/>
        </a:dk2>
        <a:lt2>
          <a:srgbClr val="B1A887"/>
        </a:lt2>
        <a:accent1>
          <a:srgbClr val="FFCC66"/>
        </a:accent1>
        <a:accent2>
          <a:srgbClr val="E6E3AC"/>
        </a:accent2>
        <a:accent3>
          <a:srgbClr val="E8E5D9"/>
        </a:accent3>
        <a:accent4>
          <a:srgbClr val="000000"/>
        </a:accent4>
        <a:accent5>
          <a:srgbClr val="FFE2B8"/>
        </a:accent5>
        <a:accent6>
          <a:srgbClr val="D0CE9B"/>
        </a:accent6>
        <a:hlink>
          <a:srgbClr val="666633"/>
        </a:hlink>
        <a:folHlink>
          <a:srgbClr val="9C98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7088</TotalTime>
  <Words>3121</Words>
  <Application>Microsoft Office PowerPoint</Application>
  <PresentationFormat>Custom</PresentationFormat>
  <Paragraphs>398</Paragraphs>
  <Slides>49</Slides>
  <Notes>15</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49</vt:i4>
      </vt:variant>
    </vt:vector>
  </HeadingPairs>
  <TitlesOfParts>
    <vt:vector size="51" baseType="lpstr">
      <vt:lpstr>Ripple</vt:lpstr>
      <vt:lpstr>Equation</vt:lpstr>
      <vt:lpstr>PASSIVE &amp; ACTIVE FILTERS</vt:lpstr>
      <vt:lpstr>WHAT IS THE PURPOSE OF A FILTER?</vt:lpstr>
      <vt:lpstr>EXAMPLE OF A FILTER REMOVING UNWANTED NOISE/INTERFERENCE</vt:lpstr>
      <vt:lpstr>TYPICAL FILTER RESPONSES</vt:lpstr>
      <vt:lpstr>PASSIVE FILTERS</vt:lpstr>
      <vt:lpstr>MEANING OF THE FREQUENCY RESPONSE CURVE</vt:lpstr>
      <vt:lpstr>PowerPoint Presentation</vt:lpstr>
      <vt:lpstr>PowerPoint Presentation</vt:lpstr>
      <vt:lpstr>THE HIGH PASS FILTER</vt:lpstr>
      <vt:lpstr>PowerPoint Presentation</vt:lpstr>
      <vt:lpstr>CALCULATION OF fc</vt:lpstr>
      <vt:lpstr>PowerPoint Presentation</vt:lpstr>
      <vt:lpstr>BANDPASS FILTER CHARACTERISTIC</vt:lpstr>
      <vt:lpstr>PowerPoint Presentation</vt:lpstr>
      <vt:lpstr>IDEAL AND TYPICAL BANDPASS RESPONSE CURVES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Simple Bandpass Filter Characteristic</vt:lpstr>
      <vt:lpstr>PowerPoint Presentation</vt:lpstr>
      <vt:lpstr>ACTIVE FILTERS</vt:lpstr>
      <vt:lpstr>ACTIVE FILTERS</vt:lpstr>
      <vt:lpstr>PowerPoint Presentation</vt:lpstr>
      <vt:lpstr>PowerPoint Presentation</vt:lpstr>
      <vt:lpstr>SECOND ORDER EQUAL COMPONENT SALLEN &amp; KEY FILTER</vt:lpstr>
      <vt:lpstr>PowerPoint Presentation</vt:lpstr>
      <vt:lpstr>PowerPoint Presentation</vt:lpstr>
      <vt:lpstr>DESIGN APPROACH FOR THE EQUAL COMPONENT SALLEN &amp; KEY FILTER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CLASSIC FILTER RESPONSES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PASSIVE &amp; ACTIVE PROBES</dc:title>
  <dc:creator>Mike Vanstone</dc:creator>
  <cp:lastModifiedBy>Mike V</cp:lastModifiedBy>
  <cp:revision>172</cp:revision>
  <cp:lastPrinted>2016-11-29T08:51:31Z</cp:lastPrinted>
  <dcterms:created xsi:type="dcterms:W3CDTF">2008-02-21T09:44:47Z</dcterms:created>
  <dcterms:modified xsi:type="dcterms:W3CDTF">2017-03-08T09:02:29Z</dcterms:modified>
</cp:coreProperties>
</file>