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E0E9C9-B5B3-4208-B131-E6F8BC4D3B2E}" v="83" dt="2025-10-26T13:10:06.696"/>
    <p1510:client id="{F37E39C7-1E21-B65C-432C-B49C0B13FB80}" v="709" dt="2025-10-25T19:25:35.3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4CC640-20EA-4829-9D18-666EEC91DA03}" type="datetimeFigureOut">
              <a:rPr lang="en-GB" smtClean="0"/>
              <a:t>26/10/2025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F0D4B3-C24A-4BAC-8228-E8A175700520}" type="slidenum">
              <a:rPr lang="en-GB" smtClean="0"/>
              <a:t>‹#›</a:t>
            </a:fld>
            <a:endParaRPr lang="en-GB"/>
          </a:p>
        </p:txBody>
      </p:sp>
    </p:spTree>
    <p:extLst>
      <p:ext uri="{BB962C8B-B14F-4D97-AF65-F5344CB8AC3E}">
        <p14:creationId xmlns:p14="http://schemas.microsoft.com/office/powerpoint/2010/main" val="6804159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0F0D4B3-C24A-4BAC-8228-E8A175700520}" type="slidenum">
              <a:rPr lang="en-GB" smtClean="0"/>
              <a:t>8</a:t>
            </a:fld>
            <a:endParaRPr lang="en-GB"/>
          </a:p>
        </p:txBody>
      </p:sp>
    </p:spTree>
    <p:extLst>
      <p:ext uri="{BB962C8B-B14F-4D97-AF65-F5344CB8AC3E}">
        <p14:creationId xmlns:p14="http://schemas.microsoft.com/office/powerpoint/2010/main" val="579316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0F0D4B3-C24A-4BAC-8228-E8A175700520}" type="slidenum">
              <a:rPr lang="en-GB" smtClean="0"/>
              <a:t>13</a:t>
            </a:fld>
            <a:endParaRPr lang="en-GB"/>
          </a:p>
        </p:txBody>
      </p:sp>
    </p:spTree>
    <p:extLst>
      <p:ext uri="{BB962C8B-B14F-4D97-AF65-F5344CB8AC3E}">
        <p14:creationId xmlns:p14="http://schemas.microsoft.com/office/powerpoint/2010/main" val="3525693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26/10/2025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5.jpe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jpeg"/><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2.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hyperlink" Target="https://www.carersuk.org/help-and-advice/financial-support/help-with-benefits/carers-allowance" TargetMode="External"/><Relationship Id="rId13" Type="http://schemas.openxmlformats.org/officeDocument/2006/relationships/hyperlink" Target="https://www.nhs.uk/conditions/falls" TargetMode="External"/><Relationship Id="rId3" Type="http://schemas.openxmlformats.org/officeDocument/2006/relationships/hyperlink" Target="https://www.ageuk.org.uk/globalassets/age-uk/documents/policy-positions/health-and-wellbeing/ppp_mental_health_england.pdf" TargetMode="External"/><Relationship Id="rId7" Type="http://schemas.openxmlformats.org/officeDocument/2006/relationships/hyperlink" Target="https://www.alzheimers.org.uk/about-dementia/types-dementia/what-dementia" TargetMode="External"/><Relationship Id="rId12" Type="http://schemas.openxmlformats.org/officeDocument/2006/relationships/hyperlink" Target="https://evidence.nihr.ac.uk/alert/long-term-exercise-programmes-reduce-falls-and-injuries-in-older-adults"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ageuk.org.uk/information-advice/care/arranging-care/care-homes/type-of-care-home" TargetMode="External"/><Relationship Id="rId11" Type="http://schemas.openxmlformats.org/officeDocument/2006/relationships/hyperlink" Target="https://www.hospiceuk.org/" TargetMode="External"/><Relationship Id="rId5" Type="http://schemas.openxmlformats.org/officeDocument/2006/relationships/hyperlink" Target="https://www.ageuk.org.uk/globalassets/age-uk/documents/reports-and-publications/reports-and-briefings/health--wellbeing/age_uk_briefing_state_of_health_and_care_of_older_people_july2023.pdf" TargetMode="External"/><Relationship Id="rId10" Type="http://schemas.openxmlformats.org/officeDocument/2006/relationships/hyperlink" Target="https://www.gov.uk/government/statistics/adult-social-care-in-england-monthly-statistics-july-2024" TargetMode="External"/><Relationship Id="rId4" Type="http://schemas.openxmlformats.org/officeDocument/2006/relationships/hyperlink" Target="https://www.ageuk.org.uk/globalassets/age-uk/documents/reports-and-publications/later_life_uk_factsheet.pdf" TargetMode="External"/><Relationship Id="rId9" Type="http://schemas.openxmlformats.org/officeDocument/2006/relationships/hyperlink" Target="https://www.carersuk.org/"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stock.adobe.com/search?k=senior+sketch" TargetMode="External"/><Relationship Id="rId3" Type="http://schemas.openxmlformats.org/officeDocument/2006/relationships/hyperlink" Target="https://www.england.nhs.uk/eolc" TargetMode="External"/><Relationship Id="rId7" Type="http://schemas.openxmlformats.org/officeDocument/2006/relationships/hyperlink" Target="https://www.dreamstime.com/illustration/aged-care-technology.html"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who.int/news-room/fact-sheets/detail/dementia" TargetMode="External"/><Relationship Id="rId5" Type="http://schemas.openxmlformats.org/officeDocument/2006/relationships/hyperlink" Target="https://www.ons.gov.uk/" TargetMode="External"/><Relationship Id="rId10" Type="http://schemas.openxmlformats.org/officeDocument/2006/relationships/hyperlink" Target="https://www.shutterstock.com/search/dementia-drawing?dd_referrer=https%3A%2F%2Fwww.google.com%2F" TargetMode="External"/><Relationship Id="rId4" Type="http://schemas.openxmlformats.org/officeDocument/2006/relationships/hyperlink" Target="https://www.oecd.org/en/data/indicators/old-age-dependency-ratio.html" TargetMode="External"/><Relationship Id="rId9" Type="http://schemas.openxmlformats.org/officeDocument/2006/relationships/hyperlink" Target="https://pngtree.com/so/coin-draw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411039"/>
            <a:ext cx="9144000" cy="2387600"/>
          </a:xfrm>
        </p:spPr>
        <p:txBody>
          <a:bodyPr>
            <a:normAutofit fontScale="90000"/>
          </a:bodyPr>
          <a:lstStyle/>
          <a:p>
            <a:r>
              <a:rPr lang="en-GB" sz="3200" b="1">
                <a:latin typeface="Arial Rounded MT Bold"/>
              </a:rPr>
              <a:t>Name: Tariq Mehmood Warraich </a:t>
            </a:r>
            <a:br>
              <a:rPr lang="en-GB" sz="3200" b="1">
                <a:latin typeface="Arial Rounded MT Bold"/>
              </a:rPr>
            </a:br>
            <a:r>
              <a:rPr lang="en-GB" sz="3200" b="1">
                <a:latin typeface="Arial Rounded MT Bold"/>
              </a:rPr>
              <a:t>Student ID: 2244964</a:t>
            </a:r>
            <a:br>
              <a:rPr lang="en-GB" sz="3200" b="1">
                <a:latin typeface="Arial Rounded MT Bold"/>
              </a:rPr>
            </a:br>
            <a:r>
              <a:rPr lang="en-GB" sz="3200" b="1">
                <a:latin typeface="Arial Rounded MT Bold"/>
              </a:rPr>
              <a:t>Module: Empowering the Older person</a:t>
            </a:r>
            <a:br>
              <a:rPr lang="en-GB" sz="3200" b="1">
                <a:latin typeface="Arial Rounded MT Bold"/>
              </a:rPr>
            </a:br>
            <a:r>
              <a:rPr lang="en-GB" sz="3200" b="1">
                <a:latin typeface="Arial Rounded MT Bold"/>
              </a:rPr>
              <a:t>Module code:BMHP6027</a:t>
            </a:r>
            <a:br>
              <a:rPr lang="en-GB" sz="3200" b="1">
                <a:latin typeface="Arial Rounded MT Bold"/>
              </a:rPr>
            </a:br>
            <a:r>
              <a:rPr lang="en-GB" sz="3200" b="1">
                <a:latin typeface="Arial Rounded MT Bold"/>
              </a:rPr>
              <a:t>Lecturer: Joanne Davis</a:t>
            </a:r>
            <a:br>
              <a:rPr lang="en-GB" sz="3200" b="1">
                <a:latin typeface="Arial Rounded MT Bold"/>
              </a:rPr>
            </a:br>
            <a:r>
              <a:rPr lang="en-GB" sz="3200" b="1">
                <a:latin typeface="Arial Rounded MT Bold"/>
              </a:rPr>
              <a:t>Assignment title: Component 1 – Individual presentation</a:t>
            </a:r>
          </a:p>
        </p:txBody>
      </p:sp>
      <p:pic>
        <p:nvPicPr>
          <p:cNvPr id="8" name="Audio 7">
            <a:hlinkClick r:id="" action="ppaction://media"/>
            <a:extLst>
              <a:ext uri="{FF2B5EF4-FFF2-40B4-BE49-F238E27FC236}">
                <a16:creationId xmlns:a16="http://schemas.microsoft.com/office/drawing/2014/main" id="{B1585F21-B288-D797-9F8A-C7E97A8F8B1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spd="slow" p14:dur="2000" advTm="8090"/>
    </mc:Choice>
    <mc:Fallback>
      <p:transition spd="slow" advTm="80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64E44BB6-5948-EFF1-C209-3266DFCEBB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348AE0-3F97-CDA6-AAAA-21776360CB60}"/>
              </a:ext>
            </a:extLst>
          </p:cNvPr>
          <p:cNvSpPr>
            <a:spLocks noGrp="1"/>
          </p:cNvSpPr>
          <p:nvPr>
            <p:ph type="ctrTitle"/>
          </p:nvPr>
        </p:nvSpPr>
        <p:spPr>
          <a:xfrm>
            <a:off x="930088" y="3430776"/>
            <a:ext cx="3832412" cy="3530600"/>
          </a:xfrm>
        </p:spPr>
        <p:txBody>
          <a:bodyPr>
            <a:normAutofit fontScale="90000"/>
          </a:bodyPr>
          <a:lstStyle/>
          <a:p>
            <a:r>
              <a:rPr lang="en-GB" sz="2800" b="1">
                <a:ea typeface="+mj-lt"/>
                <a:cs typeface="+mj-lt"/>
              </a:rPr>
              <a:t>Evaluating Care and Support Needs of Older People in the UK</a:t>
            </a:r>
            <a:br>
              <a:rPr lang="en-GB" sz="2800" b="1">
                <a:ea typeface="+mj-lt"/>
                <a:cs typeface="+mj-lt"/>
              </a:rPr>
            </a:br>
            <a:br>
              <a:rPr lang="en-GB" sz="2800" b="1">
                <a:ea typeface="+mj-lt"/>
                <a:cs typeface="+mj-lt"/>
              </a:rPr>
            </a:br>
            <a:endParaRPr lang="en-GB" sz="2800" b="1"/>
          </a:p>
          <a:p>
            <a:r>
              <a:rPr lang="en-GB" sz="2800">
                <a:ea typeface="+mj-lt"/>
                <a:cs typeface="+mj-lt"/>
              </a:rPr>
              <a:t>The UK’s ageing population is rapidly expanding, creating growing pressure on health and social care systems. This presentation evaluates the care, empowerment, and support needs of older people, assessing how  interventions promote  wellbeing.</a:t>
            </a:r>
            <a:br>
              <a:rPr lang="en-GB" sz="2400">
                <a:ea typeface="+mj-lt"/>
                <a:cs typeface="+mj-lt"/>
              </a:rPr>
            </a:br>
            <a:endParaRPr lang="en-GB" sz="2400"/>
          </a:p>
          <a:p>
            <a:endParaRPr lang="en-GB" sz="2400"/>
          </a:p>
        </p:txBody>
      </p:sp>
      <p:sp>
        <p:nvSpPr>
          <p:cNvPr id="4" name="TextBox 3">
            <a:extLst>
              <a:ext uri="{FF2B5EF4-FFF2-40B4-BE49-F238E27FC236}">
                <a16:creationId xmlns:a16="http://schemas.microsoft.com/office/drawing/2014/main" id="{67191DA9-4959-A04C-B0D7-C628500008C0}"/>
              </a:ext>
            </a:extLst>
          </p:cNvPr>
          <p:cNvSpPr txBox="1"/>
          <p:nvPr/>
        </p:nvSpPr>
        <p:spPr>
          <a:xfrm>
            <a:off x="6532087" y="556757"/>
            <a:ext cx="4397547" cy="43304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90000"/>
              </a:lnSpc>
              <a:spcBef>
                <a:spcPct val="0"/>
              </a:spcBef>
            </a:pPr>
            <a:r>
              <a:rPr lang="en-GB" sz="2400" b="1">
                <a:latin typeface="Aptos Display"/>
              </a:rPr>
              <a:t>Aims:</a:t>
            </a:r>
          </a:p>
          <a:p>
            <a:pPr algn="ctr">
              <a:lnSpc>
                <a:spcPct val="90000"/>
              </a:lnSpc>
              <a:spcBef>
                <a:spcPct val="0"/>
              </a:spcBef>
            </a:pPr>
            <a:endParaRPr lang="en-GB" sz="2800" b="1">
              <a:latin typeface="Aptos Display"/>
            </a:endParaRPr>
          </a:p>
          <a:p>
            <a:pPr marL="285750" indent="-285750" algn="ctr">
              <a:lnSpc>
                <a:spcPct val="90000"/>
              </a:lnSpc>
              <a:spcBef>
                <a:spcPct val="0"/>
              </a:spcBef>
              <a:buFont typeface="Arial,Sans-Serif"/>
              <a:buChar char="•"/>
            </a:pPr>
            <a:r>
              <a:rPr lang="en-GB" sz="2000">
                <a:latin typeface="Aptos Display"/>
              </a:rPr>
              <a:t>To explore the needs of older adults.</a:t>
            </a:r>
          </a:p>
          <a:p>
            <a:pPr marL="285750" indent="-285750" algn="ctr">
              <a:lnSpc>
                <a:spcPct val="90000"/>
              </a:lnSpc>
              <a:spcBef>
                <a:spcPct val="0"/>
              </a:spcBef>
              <a:buFont typeface="Arial,Sans-Serif"/>
              <a:buChar char="•"/>
            </a:pPr>
            <a:r>
              <a:rPr lang="en-GB" sz="2000">
                <a:latin typeface="Aptos Display"/>
              </a:rPr>
              <a:t>To assess the effectiveness of current UK provisions.</a:t>
            </a:r>
          </a:p>
          <a:p>
            <a:pPr marL="285750" indent="-285750" algn="ctr">
              <a:lnSpc>
                <a:spcPct val="90000"/>
              </a:lnSpc>
              <a:spcBef>
                <a:spcPct val="0"/>
              </a:spcBef>
              <a:buFont typeface="Arial,Sans-Serif"/>
              <a:buChar char="•"/>
            </a:pPr>
            <a:r>
              <a:rPr lang="en-GB" sz="2000">
                <a:latin typeface="Aptos Display"/>
              </a:rPr>
              <a:t>To identify challenges and areas for improvement.</a:t>
            </a:r>
          </a:p>
          <a:p>
            <a:pPr marL="285750" indent="-285750" algn="ctr">
              <a:lnSpc>
                <a:spcPct val="90000"/>
              </a:lnSpc>
              <a:spcBef>
                <a:spcPct val="0"/>
              </a:spcBef>
              <a:buFont typeface="Arial,Sans-Serif"/>
              <a:buChar char="•"/>
            </a:pPr>
            <a:r>
              <a:rPr lang="en-GB" sz="2000">
                <a:latin typeface="Aptos Display"/>
              </a:rPr>
              <a:t>To recommend strategies that empower older people to live independently and with dignity.</a:t>
            </a:r>
          </a:p>
          <a:p>
            <a:pPr algn="ctr">
              <a:lnSpc>
                <a:spcPct val="90000"/>
              </a:lnSpc>
              <a:spcBef>
                <a:spcPct val="0"/>
              </a:spcBef>
            </a:pPr>
            <a:r>
              <a:rPr lang="en-GB" sz="2000">
                <a:latin typeface="Aptos Display"/>
              </a:rPr>
              <a:t>(Age UK, 2024; WHO, 2015)</a:t>
            </a:r>
          </a:p>
          <a:p>
            <a:pPr algn="ctr">
              <a:lnSpc>
                <a:spcPct val="90000"/>
              </a:lnSpc>
              <a:spcBef>
                <a:spcPct val="0"/>
              </a:spcBef>
            </a:pPr>
            <a:endParaRPr lang="en-GB" sz="5400">
              <a:latin typeface="Aptos Display"/>
            </a:endParaRPr>
          </a:p>
          <a:p>
            <a:pPr algn="l"/>
            <a:endParaRPr lang="en-GB"/>
          </a:p>
        </p:txBody>
      </p:sp>
      <p:sp>
        <p:nvSpPr>
          <p:cNvPr id="5" name="Rectangle 4">
            <a:extLst>
              <a:ext uri="{FF2B5EF4-FFF2-40B4-BE49-F238E27FC236}">
                <a16:creationId xmlns:a16="http://schemas.microsoft.com/office/drawing/2014/main" id="{845F06CF-AD56-3EE3-5FF7-B3543420D20D}"/>
              </a:ext>
            </a:extLst>
          </p:cNvPr>
          <p:cNvSpPr/>
          <p:nvPr/>
        </p:nvSpPr>
        <p:spPr>
          <a:xfrm>
            <a:off x="726318" y="441138"/>
            <a:ext cx="4244928" cy="6160290"/>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86957570-2152-CFCA-1882-8BCDB416B6D2}"/>
              </a:ext>
            </a:extLst>
          </p:cNvPr>
          <p:cNvSpPr/>
          <p:nvPr/>
        </p:nvSpPr>
        <p:spPr>
          <a:xfrm>
            <a:off x="6530966" y="441138"/>
            <a:ext cx="4536279" cy="3493290"/>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continuous line drawing of a couple walking&#10;&#10;AI-generated content may be incorrect.">
            <a:extLst>
              <a:ext uri="{FF2B5EF4-FFF2-40B4-BE49-F238E27FC236}">
                <a16:creationId xmlns:a16="http://schemas.microsoft.com/office/drawing/2014/main" id="{7301347B-21C1-1365-07E4-A8593A4182F4}"/>
              </a:ext>
            </a:extLst>
          </p:cNvPr>
          <p:cNvPicPr>
            <a:picLocks noChangeAspect="1"/>
          </p:cNvPicPr>
          <p:nvPr/>
        </p:nvPicPr>
        <p:blipFill>
          <a:blip r:embed="rId5"/>
          <a:srcRect r="-306" b="8869"/>
          <a:stretch>
            <a:fillRect/>
          </a:stretch>
        </p:blipFill>
        <p:spPr>
          <a:xfrm>
            <a:off x="7380497" y="4114079"/>
            <a:ext cx="2679383" cy="24971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a:extLst>
              <a:ext uri="{FF2B5EF4-FFF2-40B4-BE49-F238E27FC236}">
                <a16:creationId xmlns:a16="http://schemas.microsoft.com/office/drawing/2014/main" id="{B98B7E70-3940-0B09-432F-AD564F4E5AFA}"/>
              </a:ext>
            </a:extLst>
          </p:cNvPr>
          <p:cNvSpPr txBox="1"/>
          <p:nvPr/>
        </p:nvSpPr>
        <p:spPr>
          <a:xfrm>
            <a:off x="9519012" y="4109095"/>
            <a:ext cx="154942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latin typeface="Arial"/>
                <a:cs typeface="Times New Roman"/>
              </a:rPr>
              <a:t>(in, 2025)</a:t>
            </a:r>
            <a:endParaRPr lang="en-US" b="1">
              <a:latin typeface="Arial"/>
            </a:endParaRPr>
          </a:p>
        </p:txBody>
      </p:sp>
      <p:pic>
        <p:nvPicPr>
          <p:cNvPr id="32" name="Audio 31">
            <a:hlinkClick r:id="" action="ppaction://media"/>
            <a:extLst>
              <a:ext uri="{FF2B5EF4-FFF2-40B4-BE49-F238E27FC236}">
                <a16:creationId xmlns:a16="http://schemas.microsoft.com/office/drawing/2014/main" id="{AA1B37D9-A72B-6193-2A5C-C97556064CF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40141197"/>
      </p:ext>
    </p:extLst>
  </p:cSld>
  <p:clrMapOvr>
    <a:masterClrMapping/>
  </p:clrMapOvr>
  <mc:AlternateContent xmlns:mc="http://schemas.openxmlformats.org/markup-compatibility/2006">
    <mc:Choice xmlns:p14="http://schemas.microsoft.com/office/powerpoint/2010/main" Requires="p14">
      <p:transition spd="slow" p14:dur="2000" advTm="55116"/>
    </mc:Choice>
    <mc:Fallback>
      <p:transition spd="slow" advTm="551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B598379E-7F87-9D7C-4D02-ED3E72B49E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679C0A-9F5B-2D2E-752F-E460D21DDCE9}"/>
              </a:ext>
            </a:extLst>
          </p:cNvPr>
          <p:cNvSpPr>
            <a:spLocks noGrp="1"/>
          </p:cNvSpPr>
          <p:nvPr>
            <p:ph type="ctrTitle"/>
          </p:nvPr>
        </p:nvSpPr>
        <p:spPr>
          <a:xfrm>
            <a:off x="-1344706" y="-905902"/>
            <a:ext cx="9144000" cy="2387600"/>
          </a:xfrm>
        </p:spPr>
        <p:txBody>
          <a:bodyPr>
            <a:normAutofit/>
          </a:bodyPr>
          <a:lstStyle/>
          <a:p>
            <a:r>
              <a:rPr lang="en-GB" sz="4000" b="1">
                <a:ea typeface="+mj-lt"/>
                <a:cs typeface="+mj-lt"/>
              </a:rPr>
              <a:t>The Ageing UK Population</a:t>
            </a:r>
            <a:endParaRPr lang="en-US" sz="4000" b="1"/>
          </a:p>
        </p:txBody>
      </p:sp>
      <p:sp>
        <p:nvSpPr>
          <p:cNvPr id="3" name="Subtitle 2">
            <a:extLst>
              <a:ext uri="{FF2B5EF4-FFF2-40B4-BE49-F238E27FC236}">
                <a16:creationId xmlns:a16="http://schemas.microsoft.com/office/drawing/2014/main" id="{8217A47C-A50E-97B9-2A23-132C2F4F1DD3}"/>
              </a:ext>
            </a:extLst>
          </p:cNvPr>
          <p:cNvSpPr>
            <a:spLocks noGrp="1"/>
          </p:cNvSpPr>
          <p:nvPr>
            <p:ph type="subTitle" idx="1"/>
          </p:nvPr>
        </p:nvSpPr>
        <p:spPr>
          <a:xfrm>
            <a:off x="268941" y="1719450"/>
            <a:ext cx="10387852" cy="4726172"/>
          </a:xfrm>
        </p:spPr>
        <p:txBody>
          <a:bodyPr vert="horz" lIns="91440" tIns="45720" rIns="91440" bIns="45720" rtlCol="0" anchor="t">
            <a:noAutofit/>
          </a:bodyPr>
          <a:lstStyle/>
          <a:p>
            <a:pPr algn="l"/>
            <a:r>
              <a:rPr lang="en-GB" sz="2300">
                <a:ea typeface="+mn-lt"/>
                <a:cs typeface="+mn-lt"/>
              </a:rPr>
              <a:t>The UK population is getting older, with more people living longer than ever before.</a:t>
            </a:r>
            <a:br>
              <a:rPr lang="en-GB" sz="2300">
                <a:ea typeface="+mn-lt"/>
                <a:cs typeface="+mn-lt"/>
              </a:rPr>
            </a:br>
            <a:r>
              <a:rPr lang="en-GB" sz="2300">
                <a:ea typeface="+mn-lt"/>
                <a:cs typeface="+mn-lt"/>
              </a:rPr>
              <a:t> Adults aged </a:t>
            </a:r>
            <a:r>
              <a:rPr lang="en-GB" sz="2300" b="1">
                <a:ea typeface="+mn-lt"/>
                <a:cs typeface="+mn-lt"/>
              </a:rPr>
              <a:t>65+ now represent nearly 19%</a:t>
            </a:r>
            <a:r>
              <a:rPr lang="en-GB" sz="2300">
                <a:ea typeface="+mn-lt"/>
                <a:cs typeface="+mn-lt"/>
              </a:rPr>
              <a:t> of the population and are expected to reach </a:t>
            </a:r>
            <a:r>
              <a:rPr lang="en-GB" sz="2300" b="1">
                <a:ea typeface="+mn-lt"/>
                <a:cs typeface="+mn-lt"/>
              </a:rPr>
              <a:t>24% by 2045</a:t>
            </a:r>
            <a:r>
              <a:rPr lang="en-GB" sz="2300">
                <a:ea typeface="+mn-lt"/>
                <a:cs typeface="+mn-lt"/>
              </a:rPr>
              <a:t> (ONS, 2025).</a:t>
            </a:r>
            <a:endParaRPr lang="en-US" sz="2300"/>
          </a:p>
          <a:p>
            <a:pPr marL="285750" indent="-285750" algn="l">
              <a:buFont typeface="Arial"/>
              <a:buChar char="•"/>
            </a:pPr>
            <a:r>
              <a:rPr lang="en-GB" sz="2300">
                <a:ea typeface="+mn-lt"/>
                <a:cs typeface="+mn-lt"/>
              </a:rPr>
              <a:t>The </a:t>
            </a:r>
            <a:r>
              <a:rPr lang="en-GB" sz="2300" b="1">
                <a:ea typeface="+mn-lt"/>
                <a:cs typeface="+mn-lt"/>
              </a:rPr>
              <a:t>Old-Age Dependency Ratio</a:t>
            </a:r>
            <a:r>
              <a:rPr lang="en-GB" sz="2300">
                <a:ea typeface="+mn-lt"/>
                <a:cs typeface="+mn-lt"/>
              </a:rPr>
              <a:t> rose to </a:t>
            </a:r>
            <a:r>
              <a:rPr lang="en-GB" sz="2300" b="1">
                <a:ea typeface="+mn-lt"/>
                <a:cs typeface="+mn-lt"/>
              </a:rPr>
              <a:t>30.8% in 2024</a:t>
            </a:r>
            <a:r>
              <a:rPr lang="en-GB" sz="2300">
                <a:ea typeface="+mn-lt"/>
                <a:cs typeface="+mn-lt"/>
              </a:rPr>
              <a:t> (OECD, 2024).</a:t>
            </a:r>
            <a:endParaRPr lang="en-GB" sz="2300"/>
          </a:p>
          <a:p>
            <a:pPr marL="285750" indent="-285750" algn="l">
              <a:buFont typeface="Arial"/>
              <a:buChar char="•"/>
            </a:pPr>
            <a:r>
              <a:rPr lang="en-GB" sz="2300">
                <a:ea typeface="+mn-lt"/>
                <a:cs typeface="+mn-lt"/>
              </a:rPr>
              <a:t>This means fewer working-age people supporting a larger ageing population.</a:t>
            </a:r>
            <a:endParaRPr lang="en-GB" sz="2300"/>
          </a:p>
          <a:p>
            <a:pPr marL="285750" indent="-285750" algn="l">
              <a:buFont typeface="Arial"/>
              <a:buChar char="•"/>
            </a:pPr>
            <a:r>
              <a:rPr lang="en-GB" sz="2300">
                <a:ea typeface="+mn-lt"/>
                <a:cs typeface="+mn-lt"/>
              </a:rPr>
              <a:t>Increased longevity brings more chronic illnesses, frailty, and cognitive decline.</a:t>
            </a:r>
            <a:endParaRPr lang="en-GB" sz="2300"/>
          </a:p>
          <a:p>
            <a:pPr marL="285750" indent="-285750" algn="l">
              <a:buFont typeface="Arial"/>
              <a:buChar char="•"/>
            </a:pPr>
            <a:r>
              <a:rPr lang="en-GB" sz="2300">
                <a:ea typeface="+mn-lt"/>
                <a:cs typeface="+mn-lt"/>
              </a:rPr>
              <a:t>The NHS and social care systems are under pressure to adapt services to these needs.</a:t>
            </a:r>
            <a:endParaRPr lang="en-GB" sz="2300"/>
          </a:p>
          <a:p>
            <a:pPr algn="l"/>
            <a:r>
              <a:rPr lang="en-GB" sz="2300" b="1">
                <a:ea typeface="+mn-lt"/>
                <a:cs typeface="+mn-lt"/>
              </a:rPr>
              <a:t>In summary:</a:t>
            </a:r>
            <a:br>
              <a:rPr lang="en-GB" sz="2300" b="1">
                <a:ea typeface="+mn-lt"/>
                <a:cs typeface="+mn-lt"/>
              </a:rPr>
            </a:br>
            <a:r>
              <a:rPr lang="en-GB" sz="2300" b="1">
                <a:ea typeface="+mn-lt"/>
                <a:cs typeface="+mn-lt"/>
              </a:rPr>
              <a:t> The ageing trend is both a public health achievement and a major challenge requiring coordinated policy and investment (Health Foundation, 2018).</a:t>
            </a:r>
            <a:endParaRPr lang="en-GB" sz="2300"/>
          </a:p>
          <a:p>
            <a:endParaRPr lang="en-GB"/>
          </a:p>
        </p:txBody>
      </p:sp>
      <p:sp>
        <p:nvSpPr>
          <p:cNvPr id="4" name="Rectangle 3">
            <a:extLst>
              <a:ext uri="{FF2B5EF4-FFF2-40B4-BE49-F238E27FC236}">
                <a16:creationId xmlns:a16="http://schemas.microsoft.com/office/drawing/2014/main" id="{48C44F3B-69D8-9BD6-2169-9EFDF3397583}"/>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Audio 12">
            <a:hlinkClick r:id="" action="ppaction://media"/>
            <a:extLst>
              <a:ext uri="{FF2B5EF4-FFF2-40B4-BE49-F238E27FC236}">
                <a16:creationId xmlns:a16="http://schemas.microsoft.com/office/drawing/2014/main" id="{1E033FCD-D6E8-C3DC-FD00-2A6013ED814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76877847"/>
      </p:ext>
    </p:extLst>
  </p:cSld>
  <p:clrMapOvr>
    <a:masterClrMapping/>
  </p:clrMapOvr>
  <mc:AlternateContent xmlns:mc="http://schemas.openxmlformats.org/markup-compatibility/2006">
    <mc:Choice xmlns:p14="http://schemas.microsoft.com/office/powerpoint/2010/main" Requires="p14">
      <p:transition spd="slow" p14:dur="2000" advTm="73043"/>
    </mc:Choice>
    <mc:Fallback>
      <p:transition spd="slow" advTm="730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6ED4356B-0602-5699-04C5-7BB8DCC495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D35F46-2915-9B6F-CFEE-14FC5294294A}"/>
              </a:ext>
            </a:extLst>
          </p:cNvPr>
          <p:cNvSpPr>
            <a:spLocks noGrp="1"/>
          </p:cNvSpPr>
          <p:nvPr>
            <p:ph type="ctrTitle"/>
          </p:nvPr>
        </p:nvSpPr>
        <p:spPr>
          <a:xfrm>
            <a:off x="358588" y="-995549"/>
            <a:ext cx="10309411" cy="2320365"/>
          </a:xfrm>
        </p:spPr>
        <p:txBody>
          <a:bodyPr>
            <a:normAutofit/>
          </a:bodyPr>
          <a:lstStyle/>
          <a:p>
            <a:pPr algn="l"/>
            <a:r>
              <a:rPr lang="en-GB" sz="4000" b="1">
                <a:ea typeface="+mj-lt"/>
                <a:cs typeface="+mj-lt"/>
              </a:rPr>
              <a:t>Holistic Needs of Older Adults</a:t>
            </a:r>
            <a:endParaRPr lang="en-US" sz="4000" b="1"/>
          </a:p>
        </p:txBody>
      </p:sp>
      <p:sp>
        <p:nvSpPr>
          <p:cNvPr id="3" name="Subtitle 2">
            <a:extLst>
              <a:ext uri="{FF2B5EF4-FFF2-40B4-BE49-F238E27FC236}">
                <a16:creationId xmlns:a16="http://schemas.microsoft.com/office/drawing/2014/main" id="{ACAC346C-CDA7-05CD-C3C5-B485FB4CEE02}"/>
              </a:ext>
            </a:extLst>
          </p:cNvPr>
          <p:cNvSpPr>
            <a:spLocks noGrp="1"/>
          </p:cNvSpPr>
          <p:nvPr>
            <p:ph type="subTitle" idx="1"/>
          </p:nvPr>
        </p:nvSpPr>
        <p:spPr>
          <a:xfrm>
            <a:off x="358588" y="1584979"/>
            <a:ext cx="12102353" cy="2339321"/>
          </a:xfrm>
        </p:spPr>
        <p:txBody>
          <a:bodyPr vert="horz" lIns="91440" tIns="45720" rIns="91440" bIns="45720" rtlCol="0" anchor="t">
            <a:noAutofit/>
          </a:bodyPr>
          <a:lstStyle/>
          <a:p>
            <a:pPr algn="l"/>
            <a:r>
              <a:rPr lang="en-GB" sz="2000">
                <a:ea typeface="+mn-lt"/>
                <a:cs typeface="+mn-lt"/>
              </a:rPr>
              <a:t>Older adults have diverse needs that go beyond physical health. A </a:t>
            </a:r>
            <a:r>
              <a:rPr lang="en-GB" sz="2000" b="1">
                <a:ea typeface="+mn-lt"/>
                <a:cs typeface="+mn-lt"/>
              </a:rPr>
              <a:t>holistic approach</a:t>
            </a:r>
            <a:r>
              <a:rPr lang="en-GB" sz="2000">
                <a:ea typeface="+mn-lt"/>
                <a:cs typeface="+mn-lt"/>
              </a:rPr>
              <a:t> recognises the interconnection between physical, mental, emotional, and social wellbeing.</a:t>
            </a:r>
            <a:endParaRPr lang="en-US" sz="2000"/>
          </a:p>
          <a:p>
            <a:pPr algn="l"/>
            <a:r>
              <a:rPr lang="en-GB" sz="2000" b="1">
                <a:ea typeface="+mn-lt"/>
                <a:cs typeface="+mn-lt"/>
              </a:rPr>
              <a:t>Physical Needs:</a:t>
            </a:r>
            <a:endParaRPr lang="en-GB" sz="2000"/>
          </a:p>
          <a:p>
            <a:pPr marL="285750" indent="-285750" algn="l">
              <a:buFont typeface="Arial"/>
              <a:buChar char="•"/>
            </a:pPr>
            <a:r>
              <a:rPr lang="en-GB" sz="2000">
                <a:ea typeface="+mn-lt"/>
                <a:cs typeface="+mn-lt"/>
              </a:rPr>
              <a:t>Mobility support, medication management, balanced nutrition, and fall prevention.</a:t>
            </a:r>
            <a:endParaRPr lang="en-GB" sz="2000"/>
          </a:p>
          <a:p>
            <a:pPr algn="l"/>
            <a:r>
              <a:rPr lang="en-GB" sz="2000" b="1">
                <a:ea typeface="+mn-lt"/>
                <a:cs typeface="+mn-lt"/>
              </a:rPr>
              <a:t>Mental Needs:</a:t>
            </a:r>
            <a:endParaRPr lang="en-GB" sz="2000"/>
          </a:p>
          <a:p>
            <a:pPr marL="285750" indent="-285750" algn="l">
              <a:buFont typeface="Arial"/>
              <a:buChar char="•"/>
            </a:pPr>
            <a:r>
              <a:rPr lang="en-GB" sz="2000">
                <a:ea typeface="+mn-lt"/>
                <a:cs typeface="+mn-lt"/>
              </a:rPr>
              <a:t>Cognitive stimulation, access to therapy, dementia care, and purposeful activity.</a:t>
            </a:r>
            <a:endParaRPr lang="en-GB" sz="2000"/>
          </a:p>
          <a:p>
            <a:pPr algn="l"/>
            <a:r>
              <a:rPr lang="en-GB" sz="2000" b="1">
                <a:ea typeface="+mn-lt"/>
                <a:cs typeface="+mn-lt"/>
              </a:rPr>
              <a:t>Social Needs:</a:t>
            </a:r>
            <a:endParaRPr lang="en-GB" sz="2000"/>
          </a:p>
          <a:p>
            <a:pPr marL="285750" indent="-285750" algn="l">
              <a:buFont typeface="Arial"/>
              <a:buChar char="•"/>
            </a:pPr>
            <a:r>
              <a:rPr lang="en-GB" sz="2000">
                <a:ea typeface="+mn-lt"/>
                <a:cs typeface="+mn-lt"/>
              </a:rPr>
              <a:t>Maintaining relationships, joining community groups, and avoiding loneliness.</a:t>
            </a:r>
            <a:endParaRPr lang="en-GB" sz="2000"/>
          </a:p>
          <a:p>
            <a:pPr algn="l"/>
            <a:r>
              <a:rPr lang="en-GB" sz="2000" b="1">
                <a:ea typeface="+mn-lt"/>
                <a:cs typeface="+mn-lt"/>
              </a:rPr>
              <a:t>Emotional Needs:</a:t>
            </a:r>
            <a:endParaRPr lang="en-GB" sz="2000"/>
          </a:p>
          <a:p>
            <a:pPr marL="285750" indent="-285750" algn="l">
              <a:buFont typeface="Arial"/>
              <a:buChar char="•"/>
            </a:pPr>
            <a:r>
              <a:rPr lang="en-GB" sz="2000">
                <a:ea typeface="+mn-lt"/>
                <a:cs typeface="+mn-lt"/>
              </a:rPr>
              <a:t>Empathy, respect, and emotional reassurance.</a:t>
            </a:r>
            <a:endParaRPr lang="en-GB" sz="2000"/>
          </a:p>
          <a:p>
            <a:pPr algn="l"/>
            <a:r>
              <a:rPr lang="en-GB" sz="2000">
                <a:ea typeface="+mn-lt"/>
                <a:cs typeface="+mn-lt"/>
              </a:rPr>
              <a:t>By addressing all these areas together, professionals can improve overall wellbeing and reduce the risk of hospital readmissions.</a:t>
            </a:r>
            <a:endParaRPr lang="en-GB" sz="2000"/>
          </a:p>
          <a:p>
            <a:pPr algn="l"/>
            <a:r>
              <a:rPr lang="en-GB" sz="2000">
                <a:ea typeface="+mn-lt"/>
                <a:cs typeface="+mn-lt"/>
              </a:rPr>
              <a:t>(Age UK, 2022; WHO, 2015)</a:t>
            </a:r>
            <a:endParaRPr lang="en-GB" sz="2000"/>
          </a:p>
          <a:p>
            <a:pPr algn="l"/>
            <a:endParaRPr lang="en-GB"/>
          </a:p>
        </p:txBody>
      </p:sp>
      <p:sp>
        <p:nvSpPr>
          <p:cNvPr id="5" name="Rectangle 4">
            <a:extLst>
              <a:ext uri="{FF2B5EF4-FFF2-40B4-BE49-F238E27FC236}">
                <a16:creationId xmlns:a16="http://schemas.microsoft.com/office/drawing/2014/main" id="{025F9ED5-B8F6-AA16-ECE9-7C7DEEF4ACBF}"/>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Audio 11">
            <a:hlinkClick r:id="" action="ppaction://media"/>
            <a:extLst>
              <a:ext uri="{FF2B5EF4-FFF2-40B4-BE49-F238E27FC236}">
                <a16:creationId xmlns:a16="http://schemas.microsoft.com/office/drawing/2014/main" id="{A40D3D3F-788D-8B2F-61FD-AE81D683E86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01709146"/>
      </p:ext>
    </p:extLst>
  </p:cSld>
  <p:clrMapOvr>
    <a:masterClrMapping/>
  </p:clrMapOvr>
  <mc:AlternateContent xmlns:mc="http://schemas.openxmlformats.org/markup-compatibility/2006">
    <mc:Choice xmlns:p14="http://schemas.microsoft.com/office/powerpoint/2010/main" Requires="p14">
      <p:transition spd="slow" p14:dur="2000" advTm="65557"/>
    </mc:Choice>
    <mc:Fallback>
      <p:transition spd="slow" advTm="655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8D9A5F2F-D593-A361-45CD-27548F1970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A4FF44-7670-A04B-33A1-86C15578D113}"/>
              </a:ext>
            </a:extLst>
          </p:cNvPr>
          <p:cNvSpPr>
            <a:spLocks noGrp="1"/>
          </p:cNvSpPr>
          <p:nvPr>
            <p:ph type="ctrTitle"/>
          </p:nvPr>
        </p:nvSpPr>
        <p:spPr>
          <a:xfrm>
            <a:off x="-2823882" y="-928314"/>
            <a:ext cx="9144000" cy="2387600"/>
          </a:xfrm>
        </p:spPr>
        <p:txBody>
          <a:bodyPr>
            <a:normAutofit/>
          </a:bodyPr>
          <a:lstStyle/>
          <a:p>
            <a:r>
              <a:rPr lang="en-GB" sz="3600" b="1">
                <a:ea typeface="+mj-lt"/>
                <a:cs typeface="+mj-lt"/>
              </a:rPr>
              <a:t>Independence</a:t>
            </a:r>
            <a:endParaRPr lang="en-US" sz="3600" b="1"/>
          </a:p>
        </p:txBody>
      </p:sp>
      <p:sp>
        <p:nvSpPr>
          <p:cNvPr id="3" name="Subtitle 2">
            <a:extLst>
              <a:ext uri="{FF2B5EF4-FFF2-40B4-BE49-F238E27FC236}">
                <a16:creationId xmlns:a16="http://schemas.microsoft.com/office/drawing/2014/main" id="{A4996140-60DA-6B43-B13F-3A06F31B8943}"/>
              </a:ext>
            </a:extLst>
          </p:cNvPr>
          <p:cNvSpPr>
            <a:spLocks noGrp="1"/>
          </p:cNvSpPr>
          <p:nvPr>
            <p:ph type="subTitle" idx="1"/>
          </p:nvPr>
        </p:nvSpPr>
        <p:spPr>
          <a:xfrm>
            <a:off x="179295" y="1618597"/>
            <a:ext cx="11665322" cy="4658938"/>
          </a:xfrm>
        </p:spPr>
        <p:txBody>
          <a:bodyPr vert="horz" lIns="91440" tIns="45720" rIns="91440" bIns="45720" rtlCol="0" anchor="t">
            <a:noAutofit/>
          </a:bodyPr>
          <a:lstStyle/>
          <a:p>
            <a:pPr algn="l"/>
            <a:r>
              <a:rPr lang="en-GB">
                <a:ea typeface="+mn-lt"/>
                <a:cs typeface="+mn-lt"/>
              </a:rPr>
              <a:t>Empowerment enables older people to make informed choices and maintain autonomy in their daily lives. Independence is vital for dignity and self-worth.</a:t>
            </a:r>
            <a:endParaRPr lang="en-US"/>
          </a:p>
          <a:p>
            <a:pPr marL="285750" indent="-285750" algn="l">
              <a:buFont typeface="Arial"/>
              <a:buChar char="•"/>
            </a:pPr>
            <a:r>
              <a:rPr lang="en-GB">
                <a:ea typeface="+mn-lt"/>
                <a:cs typeface="+mn-lt"/>
              </a:rPr>
              <a:t>Involving individuals in care planning ensures their preferences are respected.</a:t>
            </a:r>
            <a:endParaRPr lang="en-GB"/>
          </a:p>
          <a:p>
            <a:pPr marL="285750" indent="-285750" algn="l">
              <a:buFont typeface="Arial"/>
              <a:buChar char="•"/>
            </a:pPr>
            <a:r>
              <a:rPr lang="en-GB">
                <a:ea typeface="+mn-lt"/>
                <a:cs typeface="+mn-lt"/>
              </a:rPr>
              <a:t>Giving them control over housing, diet, and healthcare increases confidence.</a:t>
            </a:r>
            <a:endParaRPr lang="en-GB"/>
          </a:p>
          <a:p>
            <a:pPr marL="285750" indent="-285750" algn="l">
              <a:buFont typeface="Arial"/>
              <a:buChar char="•"/>
            </a:pPr>
            <a:r>
              <a:rPr lang="en-GB">
                <a:ea typeface="+mn-lt"/>
                <a:cs typeface="+mn-lt"/>
              </a:rPr>
              <a:t>Providing accessible technology promotes self-management of health.</a:t>
            </a:r>
            <a:endParaRPr lang="en-GB"/>
          </a:p>
          <a:p>
            <a:pPr algn="l"/>
            <a:r>
              <a:rPr lang="en-GB">
                <a:ea typeface="+mn-lt"/>
                <a:cs typeface="+mn-lt"/>
              </a:rPr>
              <a:t>Research by Age UK (2024) found that older adults who feel empowered experience better mental health and are less socially isolated.</a:t>
            </a:r>
            <a:br>
              <a:rPr lang="en-GB">
                <a:ea typeface="+mn-lt"/>
                <a:cs typeface="+mn-lt"/>
              </a:rPr>
            </a:br>
            <a:r>
              <a:rPr lang="en-GB">
                <a:ea typeface="+mn-lt"/>
                <a:cs typeface="+mn-lt"/>
              </a:rPr>
              <a:t> Empowerment should focus on </a:t>
            </a:r>
            <a:r>
              <a:rPr lang="en-GB" b="1">
                <a:ea typeface="+mn-lt"/>
                <a:cs typeface="+mn-lt"/>
              </a:rPr>
              <a:t>ability, not disability</a:t>
            </a:r>
            <a:r>
              <a:rPr lang="en-GB">
                <a:ea typeface="+mn-lt"/>
                <a:cs typeface="+mn-lt"/>
              </a:rPr>
              <a:t>, ensuring older adults remain active participants in their care.</a:t>
            </a:r>
            <a:endParaRPr lang="en-GB"/>
          </a:p>
          <a:p>
            <a:pPr algn="l"/>
            <a:r>
              <a:rPr lang="en-GB">
                <a:ea typeface="+mn-lt"/>
                <a:cs typeface="+mn-lt"/>
              </a:rPr>
              <a:t>(NHS England, 2022; WHO, 2023)</a:t>
            </a:r>
            <a:endParaRPr lang="en-GB"/>
          </a:p>
          <a:p>
            <a:endParaRPr lang="en-GB"/>
          </a:p>
        </p:txBody>
      </p:sp>
      <p:sp>
        <p:nvSpPr>
          <p:cNvPr id="5" name="Rectangle 4">
            <a:extLst>
              <a:ext uri="{FF2B5EF4-FFF2-40B4-BE49-F238E27FC236}">
                <a16:creationId xmlns:a16="http://schemas.microsoft.com/office/drawing/2014/main" id="{F83B7776-F342-49D6-544A-2F12A963A386}"/>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Audio 13">
            <a:hlinkClick r:id="" action="ppaction://media"/>
            <a:extLst>
              <a:ext uri="{FF2B5EF4-FFF2-40B4-BE49-F238E27FC236}">
                <a16:creationId xmlns:a16="http://schemas.microsoft.com/office/drawing/2014/main" id="{54DDE9D1-0F68-D1F1-4AC3-E1D08E2C3CD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28926527"/>
      </p:ext>
    </p:extLst>
  </p:cSld>
  <p:clrMapOvr>
    <a:masterClrMapping/>
  </p:clrMapOvr>
  <mc:AlternateContent xmlns:mc="http://schemas.openxmlformats.org/markup-compatibility/2006">
    <mc:Choice xmlns:p14="http://schemas.microsoft.com/office/powerpoint/2010/main" Requires="p14">
      <p:transition spd="slow" p14:dur="2000" advTm="58045"/>
    </mc:Choice>
    <mc:Fallback>
      <p:transition spd="slow" advTm="580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034ED5D9-C82F-618D-CCB3-CC9770304D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65446C-63DF-7991-B5D7-C2646E7F9526}"/>
              </a:ext>
            </a:extLst>
          </p:cNvPr>
          <p:cNvSpPr>
            <a:spLocks noGrp="1"/>
          </p:cNvSpPr>
          <p:nvPr>
            <p:ph type="ctrTitle"/>
          </p:nvPr>
        </p:nvSpPr>
        <p:spPr>
          <a:xfrm>
            <a:off x="112059" y="-1903225"/>
            <a:ext cx="13043646" cy="3418541"/>
          </a:xfrm>
        </p:spPr>
        <p:txBody>
          <a:bodyPr>
            <a:normAutofit/>
          </a:bodyPr>
          <a:lstStyle/>
          <a:p>
            <a:pPr algn="l"/>
            <a:r>
              <a:rPr lang="en-GB" sz="3600" b="1">
                <a:ea typeface="+mj-lt"/>
                <a:cs typeface="+mj-lt"/>
              </a:rPr>
              <a:t>Ageing and Dependency</a:t>
            </a:r>
            <a:endParaRPr lang="en-US" sz="3600" b="1"/>
          </a:p>
        </p:txBody>
      </p:sp>
      <p:sp>
        <p:nvSpPr>
          <p:cNvPr id="3" name="Subtitle 2">
            <a:extLst>
              <a:ext uri="{FF2B5EF4-FFF2-40B4-BE49-F238E27FC236}">
                <a16:creationId xmlns:a16="http://schemas.microsoft.com/office/drawing/2014/main" id="{B92C0B37-99FF-D54D-6D80-8B4785114037}"/>
              </a:ext>
            </a:extLst>
          </p:cNvPr>
          <p:cNvSpPr>
            <a:spLocks noGrp="1"/>
          </p:cNvSpPr>
          <p:nvPr>
            <p:ph type="subTitle" idx="1"/>
          </p:nvPr>
        </p:nvSpPr>
        <p:spPr>
          <a:xfrm>
            <a:off x="112059" y="1741862"/>
            <a:ext cx="11788588" cy="1689380"/>
          </a:xfrm>
        </p:spPr>
        <p:txBody>
          <a:bodyPr vert="horz" lIns="91440" tIns="45720" rIns="91440" bIns="45720" rtlCol="0" anchor="t">
            <a:noAutofit/>
          </a:bodyPr>
          <a:lstStyle/>
          <a:p>
            <a:pPr algn="l"/>
            <a:r>
              <a:rPr lang="en-GB">
                <a:ea typeface="+mn-lt"/>
                <a:cs typeface="+mn-lt"/>
              </a:rPr>
              <a:t>Ageing theories help explain how older adults adapt to life changes.</a:t>
            </a:r>
            <a:br>
              <a:rPr lang="en-GB">
                <a:ea typeface="+mn-lt"/>
                <a:cs typeface="+mn-lt"/>
              </a:rPr>
            </a:br>
            <a:r>
              <a:rPr lang="en-GB">
                <a:ea typeface="+mn-lt"/>
                <a:cs typeface="+mn-lt"/>
              </a:rPr>
              <a:t> These models influence how care professionals approach support and empowerment.</a:t>
            </a:r>
            <a:endParaRPr lang="en-US"/>
          </a:p>
          <a:p>
            <a:pPr marL="285750" indent="-285750" algn="l">
              <a:buFont typeface="Arial"/>
              <a:buChar char="•"/>
            </a:pPr>
            <a:r>
              <a:rPr lang="en-GB" b="1">
                <a:ea typeface="+mn-lt"/>
                <a:cs typeface="+mn-lt"/>
              </a:rPr>
              <a:t>Activity Theory:</a:t>
            </a:r>
            <a:r>
              <a:rPr lang="en-GB">
                <a:ea typeface="+mn-lt"/>
                <a:cs typeface="+mn-lt"/>
              </a:rPr>
              <a:t> Staying physically and socially active promotes satisfaction and health.</a:t>
            </a:r>
            <a:endParaRPr lang="en-GB"/>
          </a:p>
          <a:p>
            <a:pPr marL="285750" indent="-285750" algn="l">
              <a:buFont typeface="Arial"/>
              <a:buChar char="•"/>
            </a:pPr>
            <a:r>
              <a:rPr lang="en-GB" b="1">
                <a:ea typeface="+mn-lt"/>
                <a:cs typeface="+mn-lt"/>
              </a:rPr>
              <a:t>Continuity Theory:</a:t>
            </a:r>
            <a:r>
              <a:rPr lang="en-GB">
                <a:ea typeface="+mn-lt"/>
                <a:cs typeface="+mn-lt"/>
              </a:rPr>
              <a:t> Maintaining routines and relationships gives older people stability and purpose.</a:t>
            </a:r>
            <a:endParaRPr lang="en-GB"/>
          </a:p>
          <a:p>
            <a:pPr marL="285750" indent="-285750" algn="l">
              <a:buFont typeface="Arial"/>
              <a:buChar char="•"/>
            </a:pPr>
            <a:r>
              <a:rPr lang="en-GB" b="1">
                <a:ea typeface="+mn-lt"/>
                <a:cs typeface="+mn-lt"/>
              </a:rPr>
              <a:t>Dependency Theory:</a:t>
            </a:r>
            <a:r>
              <a:rPr lang="en-GB">
                <a:ea typeface="+mn-lt"/>
                <a:cs typeface="+mn-lt"/>
              </a:rPr>
              <a:t> Ageing increases reliance on care, but services must balance support with autonomy.</a:t>
            </a:r>
            <a:endParaRPr lang="en-GB"/>
          </a:p>
          <a:p>
            <a:pPr algn="l"/>
            <a:r>
              <a:rPr lang="en-GB">
                <a:ea typeface="+mn-lt"/>
                <a:cs typeface="+mn-lt"/>
              </a:rPr>
              <a:t>Understanding these theories ensures services are person-centred and respectful of independence, rather than purely reactive to illness or decline.</a:t>
            </a:r>
            <a:endParaRPr lang="en-GB"/>
          </a:p>
          <a:p>
            <a:pPr algn="l"/>
            <a:r>
              <a:rPr lang="en-GB">
                <a:ea typeface="+mn-lt"/>
                <a:cs typeface="+mn-lt"/>
              </a:rPr>
              <a:t>(PHE, 2021; ONS, 2025)</a:t>
            </a:r>
            <a:endParaRPr lang="en-GB"/>
          </a:p>
          <a:p>
            <a:endParaRPr lang="en-GB"/>
          </a:p>
        </p:txBody>
      </p:sp>
      <p:sp>
        <p:nvSpPr>
          <p:cNvPr id="5" name="Rectangle 4">
            <a:extLst>
              <a:ext uri="{FF2B5EF4-FFF2-40B4-BE49-F238E27FC236}">
                <a16:creationId xmlns:a16="http://schemas.microsoft.com/office/drawing/2014/main" id="{2D083FE8-579F-C19D-C847-89B46BC42313}"/>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Audio 10">
            <a:hlinkClick r:id="" action="ppaction://media"/>
            <a:extLst>
              <a:ext uri="{FF2B5EF4-FFF2-40B4-BE49-F238E27FC236}">
                <a16:creationId xmlns:a16="http://schemas.microsoft.com/office/drawing/2014/main" id="{CC3239C4-3104-0EB8-DB05-76DD3F7328B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75848305"/>
      </p:ext>
    </p:extLst>
  </p:cSld>
  <p:clrMapOvr>
    <a:masterClrMapping/>
  </p:clrMapOvr>
  <mc:AlternateContent xmlns:mc="http://schemas.openxmlformats.org/markup-compatibility/2006">
    <mc:Choice xmlns:p14="http://schemas.microsoft.com/office/powerpoint/2010/main" Requires="p14">
      <p:transition spd="slow" p14:dur="2000" advTm="63169"/>
    </mc:Choice>
    <mc:Fallback>
      <p:transition spd="slow" advTm="63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D13B73A2-AC54-C855-F5DA-09B97DA442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8532E9-0EE3-091F-A63A-5F8BCFFD438B}"/>
              </a:ext>
            </a:extLst>
          </p:cNvPr>
          <p:cNvSpPr>
            <a:spLocks noGrp="1"/>
          </p:cNvSpPr>
          <p:nvPr>
            <p:ph type="ctrTitle"/>
          </p:nvPr>
        </p:nvSpPr>
        <p:spPr>
          <a:xfrm>
            <a:off x="324971" y="-749019"/>
            <a:ext cx="10656794" cy="2309159"/>
          </a:xfrm>
        </p:spPr>
        <p:txBody>
          <a:bodyPr>
            <a:normAutofit/>
          </a:bodyPr>
          <a:lstStyle/>
          <a:p>
            <a:pPr algn="l"/>
            <a:r>
              <a:rPr lang="en-GB" sz="3200" b="1">
                <a:ea typeface="+mj-lt"/>
                <a:cs typeface="+mj-lt"/>
              </a:rPr>
              <a:t>Challenges in Maintaining Independence</a:t>
            </a:r>
            <a:endParaRPr lang="en-US" sz="3200" b="1"/>
          </a:p>
        </p:txBody>
      </p:sp>
      <p:sp>
        <p:nvSpPr>
          <p:cNvPr id="3" name="Subtitle 2">
            <a:extLst>
              <a:ext uri="{FF2B5EF4-FFF2-40B4-BE49-F238E27FC236}">
                <a16:creationId xmlns:a16="http://schemas.microsoft.com/office/drawing/2014/main" id="{C8DF99A0-68FC-0D81-57BA-AD90910ACB47}"/>
              </a:ext>
            </a:extLst>
          </p:cNvPr>
          <p:cNvSpPr>
            <a:spLocks noGrp="1"/>
          </p:cNvSpPr>
          <p:nvPr>
            <p:ph type="subTitle" idx="1"/>
          </p:nvPr>
        </p:nvSpPr>
        <p:spPr>
          <a:xfrm>
            <a:off x="324971" y="1719450"/>
            <a:ext cx="10253382" cy="3090114"/>
          </a:xfrm>
        </p:spPr>
        <p:txBody>
          <a:bodyPr vert="horz" lIns="91440" tIns="45720" rIns="91440" bIns="45720" rtlCol="0" anchor="t">
            <a:noAutofit/>
          </a:bodyPr>
          <a:lstStyle/>
          <a:p>
            <a:pPr algn="l"/>
            <a:r>
              <a:rPr lang="en-GB">
                <a:ea typeface="+mn-lt"/>
                <a:cs typeface="+mn-lt"/>
              </a:rPr>
              <a:t>Older adults face multiple, often overlapping barriers that threaten their independence and wellbeing.</a:t>
            </a:r>
            <a:endParaRPr lang="en-US"/>
          </a:p>
          <a:p>
            <a:pPr algn="l"/>
            <a:r>
              <a:rPr lang="en-GB" b="1">
                <a:ea typeface="+mn-lt"/>
                <a:cs typeface="+mn-lt"/>
              </a:rPr>
              <a:t>Common Challenges:</a:t>
            </a:r>
            <a:endParaRPr lang="en-GB"/>
          </a:p>
          <a:p>
            <a:pPr marL="285750" indent="-285750" algn="l">
              <a:buFont typeface="Arial"/>
              <a:buChar char="•"/>
            </a:pPr>
            <a:r>
              <a:rPr lang="en-GB">
                <a:ea typeface="+mn-lt"/>
                <a:cs typeface="+mn-lt"/>
              </a:rPr>
              <a:t>Physical: chronic illness, frailty, reduced mobility (Kingston et al., 2018).</a:t>
            </a:r>
            <a:endParaRPr lang="en-GB"/>
          </a:p>
          <a:p>
            <a:pPr marL="285750" indent="-285750" algn="l">
              <a:buFont typeface="Arial"/>
              <a:buChar char="•"/>
            </a:pPr>
            <a:r>
              <a:rPr lang="en-GB">
                <a:ea typeface="+mn-lt"/>
                <a:cs typeface="+mn-lt"/>
              </a:rPr>
              <a:t>Emotional: grief, loneliness, and loss of confidence.</a:t>
            </a:r>
            <a:endParaRPr lang="en-GB"/>
          </a:p>
          <a:p>
            <a:pPr marL="285750" indent="-285750" algn="l">
              <a:buFont typeface="Arial"/>
              <a:buChar char="•"/>
            </a:pPr>
            <a:r>
              <a:rPr lang="en-GB">
                <a:ea typeface="+mn-lt"/>
                <a:cs typeface="+mn-lt"/>
              </a:rPr>
              <a:t>Financial: low pensions and high care costs limit options.</a:t>
            </a:r>
            <a:endParaRPr lang="en-GB"/>
          </a:p>
          <a:p>
            <a:pPr marL="285750" indent="-285750" algn="l">
              <a:buFont typeface="Arial"/>
              <a:buChar char="•"/>
            </a:pPr>
            <a:r>
              <a:rPr lang="en-GB">
                <a:ea typeface="+mn-lt"/>
                <a:cs typeface="+mn-lt"/>
              </a:rPr>
              <a:t>Technological: digital exclusion prevents access to online health tools.</a:t>
            </a:r>
            <a:endParaRPr lang="en-GB"/>
          </a:p>
          <a:p>
            <a:pPr algn="l"/>
            <a:r>
              <a:rPr lang="en-GB">
                <a:ea typeface="+mn-lt"/>
                <a:cs typeface="+mn-lt"/>
              </a:rPr>
              <a:t>The COVID-19 pandemic worsened these issues by increasing isolation and inactivity (</a:t>
            </a:r>
            <a:r>
              <a:rPr lang="en-GB" err="1">
                <a:ea typeface="+mn-lt"/>
                <a:cs typeface="+mn-lt"/>
              </a:rPr>
              <a:t>Zaninotto</a:t>
            </a:r>
            <a:r>
              <a:rPr lang="en-GB">
                <a:ea typeface="+mn-lt"/>
                <a:cs typeface="+mn-lt"/>
              </a:rPr>
              <a:t> et al., 2022).</a:t>
            </a:r>
            <a:br>
              <a:rPr lang="en-GB">
                <a:ea typeface="+mn-lt"/>
                <a:cs typeface="+mn-lt"/>
              </a:rPr>
            </a:br>
            <a:r>
              <a:rPr lang="en-GB">
                <a:ea typeface="+mn-lt"/>
                <a:cs typeface="+mn-lt"/>
              </a:rPr>
              <a:t> These challenges highlight the need for preventive, community-based, and person-centred approaches.</a:t>
            </a:r>
            <a:endParaRPr lang="en-GB"/>
          </a:p>
          <a:p>
            <a:endParaRPr lang="en-GB"/>
          </a:p>
        </p:txBody>
      </p:sp>
      <p:sp>
        <p:nvSpPr>
          <p:cNvPr id="5" name="Rectangle 4">
            <a:extLst>
              <a:ext uri="{FF2B5EF4-FFF2-40B4-BE49-F238E27FC236}">
                <a16:creationId xmlns:a16="http://schemas.microsoft.com/office/drawing/2014/main" id="{BCFC06C5-714C-37B5-1E36-0EA7DA5532EA}"/>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Audio 8">
            <a:hlinkClick r:id="" action="ppaction://media"/>
            <a:extLst>
              <a:ext uri="{FF2B5EF4-FFF2-40B4-BE49-F238E27FC236}">
                <a16:creationId xmlns:a16="http://schemas.microsoft.com/office/drawing/2014/main" id="{4DE4BFF4-7AF6-B3B0-EC48-5504B009B5F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62190636"/>
      </p:ext>
    </p:extLst>
  </p:cSld>
  <p:clrMapOvr>
    <a:masterClrMapping/>
  </p:clrMapOvr>
  <mc:AlternateContent xmlns:mc="http://schemas.openxmlformats.org/markup-compatibility/2006">
    <mc:Choice xmlns:p14="http://schemas.microsoft.com/office/powerpoint/2010/main" Requires="p14">
      <p:transition spd="slow" p14:dur="2000" advTm="66744"/>
    </mc:Choice>
    <mc:Fallback>
      <p:transition spd="slow" advTm="667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a:extLst>
            <a:ext uri="{FF2B5EF4-FFF2-40B4-BE49-F238E27FC236}">
              <a16:creationId xmlns:a16="http://schemas.microsoft.com/office/drawing/2014/main" id="{E7066D7D-B552-CC26-C5F8-6B40F298C4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FB7837-4D93-9DD8-4382-808BC842AEFE}"/>
              </a:ext>
            </a:extLst>
          </p:cNvPr>
          <p:cNvSpPr>
            <a:spLocks noGrp="1"/>
          </p:cNvSpPr>
          <p:nvPr>
            <p:ph type="ctrTitle"/>
          </p:nvPr>
        </p:nvSpPr>
        <p:spPr>
          <a:xfrm>
            <a:off x="-2330824" y="-1197255"/>
            <a:ext cx="9144000" cy="2387600"/>
          </a:xfrm>
        </p:spPr>
        <p:txBody>
          <a:bodyPr>
            <a:normAutofit/>
          </a:bodyPr>
          <a:lstStyle/>
          <a:p>
            <a:r>
              <a:rPr lang="en-GB" sz="3600" b="1">
                <a:ea typeface="+mj-lt"/>
                <a:cs typeface="+mj-lt"/>
              </a:rPr>
              <a:t>The Role of Carers</a:t>
            </a:r>
            <a:endParaRPr lang="en-US" sz="3600" b="1"/>
          </a:p>
        </p:txBody>
      </p:sp>
      <p:sp>
        <p:nvSpPr>
          <p:cNvPr id="3" name="Subtitle 2">
            <a:extLst>
              <a:ext uri="{FF2B5EF4-FFF2-40B4-BE49-F238E27FC236}">
                <a16:creationId xmlns:a16="http://schemas.microsoft.com/office/drawing/2014/main" id="{CAC73525-3998-3562-5F48-1058CB7F5D58}"/>
              </a:ext>
            </a:extLst>
          </p:cNvPr>
          <p:cNvSpPr>
            <a:spLocks noGrp="1"/>
          </p:cNvSpPr>
          <p:nvPr>
            <p:ph type="subTitle" idx="1"/>
          </p:nvPr>
        </p:nvSpPr>
        <p:spPr>
          <a:xfrm>
            <a:off x="280147" y="1304832"/>
            <a:ext cx="11441205" cy="5555408"/>
          </a:xfrm>
        </p:spPr>
        <p:txBody>
          <a:bodyPr vert="horz" lIns="91440" tIns="45720" rIns="91440" bIns="45720" rtlCol="0" anchor="t">
            <a:noAutofit/>
          </a:bodyPr>
          <a:lstStyle/>
          <a:p>
            <a:pPr algn="l"/>
            <a:r>
              <a:rPr lang="en-GB">
                <a:ea typeface="+mn-lt"/>
                <a:cs typeface="+mn-lt"/>
              </a:rPr>
              <a:t>Carers are the backbone of the UK’s care system. Over </a:t>
            </a:r>
            <a:r>
              <a:rPr lang="en-GB" b="1">
                <a:ea typeface="+mn-lt"/>
                <a:cs typeface="+mn-lt"/>
              </a:rPr>
              <a:t>10.6 million unpaid carers</a:t>
            </a:r>
            <a:r>
              <a:rPr lang="en-GB">
                <a:ea typeface="+mn-lt"/>
                <a:cs typeface="+mn-lt"/>
              </a:rPr>
              <a:t> provide essential support to relatives or friends, saving the economy over </a:t>
            </a:r>
            <a:r>
              <a:rPr lang="en-GB" b="1">
                <a:ea typeface="+mn-lt"/>
                <a:cs typeface="+mn-lt"/>
              </a:rPr>
              <a:t>£132 billion annually</a:t>
            </a:r>
            <a:r>
              <a:rPr lang="en-GB">
                <a:ea typeface="+mn-lt"/>
                <a:cs typeface="+mn-lt"/>
              </a:rPr>
              <a:t> (Carers UK, 2025a).</a:t>
            </a:r>
            <a:endParaRPr lang="en-US"/>
          </a:p>
          <a:p>
            <a:pPr algn="l"/>
            <a:r>
              <a:rPr lang="en-GB">
                <a:ea typeface="+mn-lt"/>
                <a:cs typeface="+mn-lt"/>
              </a:rPr>
              <a:t>However, many carers experience </a:t>
            </a:r>
            <a:r>
              <a:rPr lang="en-GB" b="1">
                <a:ea typeface="+mn-lt"/>
                <a:cs typeface="+mn-lt"/>
              </a:rPr>
              <a:t>burnout, stress, and financial hardship</a:t>
            </a:r>
            <a:r>
              <a:rPr lang="en-GB">
                <a:ea typeface="+mn-lt"/>
                <a:cs typeface="+mn-lt"/>
              </a:rPr>
              <a:t>.</a:t>
            </a:r>
            <a:endParaRPr lang="en-GB"/>
          </a:p>
          <a:p>
            <a:pPr marL="285750" indent="-285750" algn="l">
              <a:buFont typeface="Arial"/>
              <a:buChar char="•"/>
            </a:pPr>
            <a:r>
              <a:rPr lang="en-GB">
                <a:ea typeface="+mn-lt"/>
                <a:cs typeface="+mn-lt"/>
              </a:rPr>
              <a:t>Carer’s Allowance remains only £83.30 per week (Carers UK, 2025b).</a:t>
            </a:r>
            <a:endParaRPr lang="en-GB"/>
          </a:p>
          <a:p>
            <a:pPr marL="285750" indent="-285750" algn="l">
              <a:buFont typeface="Arial"/>
              <a:buChar char="•"/>
            </a:pPr>
            <a:r>
              <a:rPr lang="en-GB">
                <a:ea typeface="+mn-lt"/>
                <a:cs typeface="+mn-lt"/>
              </a:rPr>
              <a:t>1.3 million people provide over 50 hours of unpaid care weekly.</a:t>
            </a:r>
            <a:endParaRPr lang="en-GB"/>
          </a:p>
          <a:p>
            <a:pPr algn="l"/>
            <a:r>
              <a:rPr lang="en-GB">
                <a:ea typeface="+mn-lt"/>
                <a:cs typeface="+mn-lt"/>
              </a:rPr>
              <a:t>To improve outcomes:</a:t>
            </a:r>
            <a:endParaRPr lang="en-GB"/>
          </a:p>
          <a:p>
            <a:pPr marL="285750" indent="-285750" algn="l">
              <a:buFont typeface="Arial"/>
              <a:buChar char="•"/>
            </a:pPr>
            <a:r>
              <a:rPr lang="en-GB">
                <a:ea typeface="+mn-lt"/>
                <a:cs typeface="+mn-lt"/>
              </a:rPr>
              <a:t>Increase carer pay and respite options.</a:t>
            </a:r>
            <a:endParaRPr lang="en-GB"/>
          </a:p>
          <a:p>
            <a:pPr marL="285750" indent="-285750" algn="l">
              <a:buFont typeface="Arial"/>
              <a:buChar char="•"/>
            </a:pPr>
            <a:r>
              <a:rPr lang="en-GB">
                <a:ea typeface="+mn-lt"/>
                <a:cs typeface="+mn-lt"/>
              </a:rPr>
              <a:t>Provide training and mental health support.</a:t>
            </a:r>
            <a:endParaRPr lang="en-GB"/>
          </a:p>
          <a:p>
            <a:pPr marL="285750" indent="-285750" algn="l">
              <a:buFont typeface="Arial"/>
              <a:buChar char="•"/>
            </a:pPr>
            <a:r>
              <a:rPr lang="en-GB">
                <a:ea typeface="+mn-lt"/>
                <a:cs typeface="+mn-lt"/>
              </a:rPr>
              <a:t>Recognise carers as key partners in health and social care delivery.</a:t>
            </a:r>
            <a:endParaRPr lang="en-GB"/>
          </a:p>
          <a:p>
            <a:pPr algn="l"/>
            <a:r>
              <a:rPr lang="en-GB">
                <a:ea typeface="+mn-lt"/>
                <a:cs typeface="+mn-lt"/>
              </a:rPr>
              <a:t>Supporting carers benefits both them and those they care for.</a:t>
            </a:r>
            <a:endParaRPr lang="en-GB"/>
          </a:p>
          <a:p>
            <a:endParaRPr lang="en-GB"/>
          </a:p>
        </p:txBody>
      </p:sp>
      <p:sp>
        <p:nvSpPr>
          <p:cNvPr id="5" name="Rectangle 4">
            <a:extLst>
              <a:ext uri="{FF2B5EF4-FFF2-40B4-BE49-F238E27FC236}">
                <a16:creationId xmlns:a16="http://schemas.microsoft.com/office/drawing/2014/main" id="{65F619E6-449D-A055-B856-93A0C95AA2DA}"/>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Audio 10">
            <a:hlinkClick r:id="" action="ppaction://media"/>
            <a:extLst>
              <a:ext uri="{FF2B5EF4-FFF2-40B4-BE49-F238E27FC236}">
                <a16:creationId xmlns:a16="http://schemas.microsoft.com/office/drawing/2014/main" id="{E5D9D363-88D4-1156-E89B-A3A1B02A4D4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01720641"/>
      </p:ext>
    </p:extLst>
  </p:cSld>
  <p:clrMapOvr>
    <a:masterClrMapping/>
  </p:clrMapOvr>
  <mc:AlternateContent xmlns:mc="http://schemas.openxmlformats.org/markup-compatibility/2006">
    <mc:Choice xmlns:p14="http://schemas.microsoft.com/office/powerpoint/2010/main" Requires="p14">
      <p:transition spd="slow" p14:dur="2000" advTm="56375"/>
    </mc:Choice>
    <mc:Fallback>
      <p:transition spd="slow" advTm="56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337DD754-DE85-CD12-3126-8C34A3487F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E5C17F-4ECB-1179-B75C-7CE234765F20}"/>
              </a:ext>
            </a:extLst>
          </p:cNvPr>
          <p:cNvSpPr>
            <a:spLocks noGrp="1"/>
          </p:cNvSpPr>
          <p:nvPr>
            <p:ph type="ctrTitle"/>
          </p:nvPr>
        </p:nvSpPr>
        <p:spPr>
          <a:xfrm>
            <a:off x="-1030941" y="-1511019"/>
            <a:ext cx="9155205" cy="2376395"/>
          </a:xfrm>
        </p:spPr>
        <p:txBody>
          <a:bodyPr>
            <a:normAutofit/>
          </a:bodyPr>
          <a:lstStyle/>
          <a:p>
            <a:r>
              <a:rPr lang="en-GB" sz="2800" b="1">
                <a:ea typeface="+mj-lt"/>
                <a:cs typeface="+mj-lt"/>
              </a:rPr>
              <a:t>Health and Social Care Provision in the UK</a:t>
            </a:r>
            <a:endParaRPr lang="en-US" sz="2800" b="1"/>
          </a:p>
        </p:txBody>
      </p:sp>
      <p:sp>
        <p:nvSpPr>
          <p:cNvPr id="3" name="Subtitle 2">
            <a:extLst>
              <a:ext uri="{FF2B5EF4-FFF2-40B4-BE49-F238E27FC236}">
                <a16:creationId xmlns:a16="http://schemas.microsoft.com/office/drawing/2014/main" id="{764D0818-FEF7-3582-7B25-7346E5753A5B}"/>
              </a:ext>
            </a:extLst>
          </p:cNvPr>
          <p:cNvSpPr>
            <a:spLocks noGrp="1"/>
          </p:cNvSpPr>
          <p:nvPr>
            <p:ph type="subTitle" idx="1"/>
          </p:nvPr>
        </p:nvSpPr>
        <p:spPr>
          <a:xfrm>
            <a:off x="280147" y="1114332"/>
            <a:ext cx="11105028" cy="5320085"/>
          </a:xfrm>
        </p:spPr>
        <p:txBody>
          <a:bodyPr vert="horz" lIns="91440" tIns="45720" rIns="91440" bIns="45720" rtlCol="0" anchor="t">
            <a:noAutofit/>
          </a:bodyPr>
          <a:lstStyle/>
          <a:p>
            <a:pPr algn="l"/>
            <a:r>
              <a:rPr lang="en-GB">
                <a:ea typeface="+mn-lt"/>
                <a:cs typeface="+mn-lt"/>
              </a:rPr>
              <a:t>The UK provides a combination of free healthcare and means-tested social care.</a:t>
            </a:r>
            <a:endParaRPr lang="en-US">
              <a:ea typeface="+mn-lt"/>
              <a:cs typeface="+mn-lt"/>
            </a:endParaRPr>
          </a:p>
          <a:p>
            <a:pPr algn="l"/>
            <a:r>
              <a:rPr lang="en-GB" b="1">
                <a:ea typeface="+mn-lt"/>
                <a:cs typeface="+mn-lt"/>
              </a:rPr>
              <a:t>Healthcare (NHS):</a:t>
            </a:r>
            <a:endParaRPr lang="en-GB">
              <a:ea typeface="+mn-lt"/>
              <a:cs typeface="+mn-lt"/>
            </a:endParaRPr>
          </a:p>
          <a:p>
            <a:pPr marL="285750" indent="-285750" algn="l">
              <a:buFont typeface="Arial"/>
              <a:buChar char="•"/>
            </a:pPr>
            <a:r>
              <a:rPr lang="en-GB">
                <a:ea typeface="+mn-lt"/>
                <a:cs typeface="+mn-lt"/>
              </a:rPr>
              <a:t>Universal and publicly funded.</a:t>
            </a:r>
          </a:p>
          <a:p>
            <a:pPr algn="l"/>
            <a:r>
              <a:rPr lang="en-GB" b="1">
                <a:ea typeface="+mn-lt"/>
                <a:cs typeface="+mn-lt"/>
              </a:rPr>
              <a:t>Social Care:</a:t>
            </a:r>
            <a:endParaRPr lang="en-GB">
              <a:ea typeface="+mn-lt"/>
              <a:cs typeface="+mn-lt"/>
            </a:endParaRPr>
          </a:p>
          <a:p>
            <a:pPr marL="285750" indent="-285750" algn="l">
              <a:buFont typeface="Arial"/>
              <a:buChar char="•"/>
            </a:pPr>
            <a:r>
              <a:rPr lang="en-GB">
                <a:ea typeface="+mn-lt"/>
                <a:cs typeface="+mn-lt"/>
              </a:rPr>
              <a:t>Includes home care, residential care, and supported living (DWP, 2023).</a:t>
            </a:r>
          </a:p>
          <a:p>
            <a:pPr marL="285750" indent="-285750" algn="l">
              <a:buFont typeface="Arial"/>
              <a:buChar char="•"/>
            </a:pPr>
            <a:r>
              <a:rPr lang="en-GB">
                <a:ea typeface="+mn-lt"/>
                <a:cs typeface="+mn-lt"/>
              </a:rPr>
              <a:t>Means-tested, creating inequality in access.</a:t>
            </a:r>
          </a:p>
          <a:p>
            <a:pPr algn="l"/>
            <a:r>
              <a:rPr lang="en-GB">
                <a:ea typeface="+mn-lt"/>
                <a:cs typeface="+mn-lt"/>
              </a:rPr>
              <a:t>The </a:t>
            </a:r>
            <a:r>
              <a:rPr lang="en-GB" b="1">
                <a:ea typeface="+mn-lt"/>
                <a:cs typeface="+mn-lt"/>
              </a:rPr>
              <a:t>Health and Care Act (2022)</a:t>
            </a:r>
            <a:r>
              <a:rPr lang="en-GB">
                <a:ea typeface="+mn-lt"/>
                <a:cs typeface="+mn-lt"/>
              </a:rPr>
              <a:t> established </a:t>
            </a:r>
            <a:r>
              <a:rPr lang="en-GB" b="1">
                <a:ea typeface="+mn-lt"/>
                <a:cs typeface="+mn-lt"/>
              </a:rPr>
              <a:t>Integrated Care Systems (ICSs)</a:t>
            </a:r>
            <a:r>
              <a:rPr lang="en-GB">
                <a:ea typeface="+mn-lt"/>
                <a:cs typeface="+mn-lt"/>
              </a:rPr>
              <a:t> to coordinate services between the NHS and local councils.</a:t>
            </a:r>
            <a:br>
              <a:rPr lang="en-GB">
                <a:ea typeface="+mn-lt"/>
                <a:cs typeface="+mn-lt"/>
              </a:rPr>
            </a:br>
            <a:r>
              <a:rPr lang="en-GB">
                <a:ea typeface="+mn-lt"/>
                <a:cs typeface="+mn-lt"/>
              </a:rPr>
              <a:t> However, </a:t>
            </a:r>
            <a:r>
              <a:rPr lang="en-GB" b="1">
                <a:ea typeface="+mn-lt"/>
                <a:cs typeface="+mn-lt"/>
              </a:rPr>
              <a:t>workforce shortages, long waiting lists, and limited funding</a:t>
            </a:r>
            <a:r>
              <a:rPr lang="en-GB">
                <a:ea typeface="+mn-lt"/>
                <a:cs typeface="+mn-lt"/>
              </a:rPr>
              <a:t> continue to challenge service quality (GOV.UK, 2024a).</a:t>
            </a:r>
          </a:p>
          <a:p>
            <a:pPr algn="l"/>
            <a:r>
              <a:rPr lang="en-GB">
                <a:ea typeface="+mn-lt"/>
                <a:cs typeface="+mn-lt"/>
              </a:rPr>
              <a:t>Integrated systems must now focus on prevention, personalisation, and community-based support.</a:t>
            </a:r>
          </a:p>
          <a:p>
            <a:endParaRPr lang="en-GB"/>
          </a:p>
        </p:txBody>
      </p:sp>
      <p:sp>
        <p:nvSpPr>
          <p:cNvPr id="5" name="Rectangle 4">
            <a:extLst>
              <a:ext uri="{FF2B5EF4-FFF2-40B4-BE49-F238E27FC236}">
                <a16:creationId xmlns:a16="http://schemas.microsoft.com/office/drawing/2014/main" id="{9FB35A50-88D6-8C27-7A82-035FD9E5A6B2}"/>
              </a:ext>
            </a:extLst>
          </p:cNvPr>
          <p:cNvSpPr/>
          <p:nvPr/>
        </p:nvSpPr>
        <p:spPr>
          <a:xfrm>
            <a:off x="161404" y="335862"/>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Audio 8">
            <a:hlinkClick r:id="" action="ppaction://media"/>
            <a:extLst>
              <a:ext uri="{FF2B5EF4-FFF2-40B4-BE49-F238E27FC236}">
                <a16:creationId xmlns:a16="http://schemas.microsoft.com/office/drawing/2014/main" id="{BCAB42C3-FF3E-8A56-9BD2-19572F967DD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28048321"/>
      </p:ext>
    </p:extLst>
  </p:cSld>
  <p:clrMapOvr>
    <a:masterClrMapping/>
  </p:clrMapOvr>
  <mc:AlternateContent xmlns:mc="http://schemas.openxmlformats.org/markup-compatibility/2006">
    <mc:Choice xmlns:p14="http://schemas.microsoft.com/office/powerpoint/2010/main" Requires="p14">
      <p:transition spd="slow" p14:dur="2000" advTm="57684"/>
    </mc:Choice>
    <mc:Fallback>
      <p:transition spd="slow" advTm="57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DFE68420-1083-A47C-8875-B0E88C4A5F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F2AF12-B4A1-8E81-2DD1-90172B0F2F90}"/>
              </a:ext>
            </a:extLst>
          </p:cNvPr>
          <p:cNvSpPr>
            <a:spLocks noGrp="1"/>
          </p:cNvSpPr>
          <p:nvPr>
            <p:ph type="ctrTitle"/>
          </p:nvPr>
        </p:nvSpPr>
        <p:spPr>
          <a:xfrm>
            <a:off x="-1636059" y="-1085196"/>
            <a:ext cx="9144000" cy="2387600"/>
          </a:xfrm>
        </p:spPr>
        <p:txBody>
          <a:bodyPr>
            <a:normAutofit/>
          </a:bodyPr>
          <a:lstStyle/>
          <a:p>
            <a:r>
              <a:rPr lang="en-GB" sz="3200" b="1">
                <a:ea typeface="+mj-lt"/>
                <a:cs typeface="+mj-lt"/>
              </a:rPr>
              <a:t>Dementia and Cognitive Decline</a:t>
            </a:r>
            <a:endParaRPr lang="en-US" sz="3200" b="1"/>
          </a:p>
        </p:txBody>
      </p:sp>
      <p:sp>
        <p:nvSpPr>
          <p:cNvPr id="3" name="Subtitle 2">
            <a:extLst>
              <a:ext uri="{FF2B5EF4-FFF2-40B4-BE49-F238E27FC236}">
                <a16:creationId xmlns:a16="http://schemas.microsoft.com/office/drawing/2014/main" id="{4DBABDD7-AD04-1537-D2B5-003B98411869}"/>
              </a:ext>
            </a:extLst>
          </p:cNvPr>
          <p:cNvSpPr>
            <a:spLocks noGrp="1"/>
          </p:cNvSpPr>
          <p:nvPr>
            <p:ph type="subTitle" idx="1"/>
          </p:nvPr>
        </p:nvSpPr>
        <p:spPr>
          <a:xfrm>
            <a:off x="67235" y="1394479"/>
            <a:ext cx="12068735" cy="2384145"/>
          </a:xfrm>
        </p:spPr>
        <p:txBody>
          <a:bodyPr vert="horz" lIns="91440" tIns="45720" rIns="91440" bIns="45720" rtlCol="0" anchor="t">
            <a:noAutofit/>
          </a:bodyPr>
          <a:lstStyle/>
          <a:p>
            <a:pPr algn="l"/>
            <a:r>
              <a:rPr lang="en-GB" sz="2800">
                <a:ea typeface="+mn-lt"/>
                <a:cs typeface="+mn-lt"/>
              </a:rPr>
              <a:t>Dementia is one of the leading causes of disability among older adults, affecting nearly </a:t>
            </a:r>
            <a:r>
              <a:rPr lang="en-GB" sz="2800" b="1">
                <a:ea typeface="+mn-lt"/>
                <a:cs typeface="+mn-lt"/>
              </a:rPr>
              <a:t>1 million people in the UK</a:t>
            </a:r>
            <a:r>
              <a:rPr lang="en-GB" sz="2800">
                <a:ea typeface="+mn-lt"/>
                <a:cs typeface="+mn-lt"/>
              </a:rPr>
              <a:t> (Age UK, 2019).</a:t>
            </a:r>
            <a:br>
              <a:rPr lang="en-GB" sz="2800">
                <a:ea typeface="+mn-lt"/>
                <a:cs typeface="+mn-lt"/>
              </a:rPr>
            </a:br>
            <a:r>
              <a:rPr lang="en-GB" sz="2800">
                <a:ea typeface="+mn-lt"/>
                <a:cs typeface="+mn-lt"/>
              </a:rPr>
              <a:t> As life expectancy rises, this number is expected to double within 50 years (Alzheimer’s Society, 2025).</a:t>
            </a:r>
            <a:endParaRPr lang="en-US" sz="2800"/>
          </a:p>
          <a:p>
            <a:pPr algn="l"/>
            <a:r>
              <a:rPr lang="en-GB" sz="2800" b="1">
                <a:ea typeface="+mn-lt"/>
                <a:cs typeface="+mn-lt"/>
              </a:rPr>
              <a:t>Effective Dementia Care Includes:</a:t>
            </a:r>
            <a:endParaRPr lang="en-GB" sz="1200">
              <a:latin typeface="Times New Roman"/>
              <a:cs typeface="Times New Roman"/>
            </a:endParaRPr>
          </a:p>
          <a:p>
            <a:pPr marL="285750" indent="-285750" algn="l">
              <a:buFont typeface="Arial"/>
              <a:buChar char="•"/>
            </a:pPr>
            <a:r>
              <a:rPr lang="en-GB" sz="2800">
                <a:ea typeface="+mn-lt"/>
                <a:cs typeface="+mn-lt"/>
              </a:rPr>
              <a:t>Early diagnosis and tailored care planning.</a:t>
            </a:r>
            <a:endParaRPr lang="en-GB" sz="2800"/>
          </a:p>
          <a:p>
            <a:pPr marL="285750" indent="-285750" algn="l">
              <a:buFont typeface="Arial"/>
              <a:buChar char="•"/>
            </a:pPr>
            <a:r>
              <a:rPr lang="en-GB" sz="2800">
                <a:ea typeface="+mn-lt"/>
                <a:cs typeface="+mn-lt"/>
              </a:rPr>
              <a:t>Carer education and respite services.</a:t>
            </a:r>
            <a:endParaRPr lang="en-GB" sz="2800"/>
          </a:p>
          <a:p>
            <a:pPr marL="285750" indent="-285750" algn="l">
              <a:buFont typeface="Arial"/>
              <a:buChar char="•"/>
            </a:pPr>
            <a:r>
              <a:rPr lang="en-GB" sz="2800">
                <a:ea typeface="+mn-lt"/>
                <a:cs typeface="+mn-lt"/>
              </a:rPr>
              <a:t>Memory cafés, social activities, and support groups.</a:t>
            </a:r>
            <a:endParaRPr lang="en-GB" sz="2800"/>
          </a:p>
          <a:p>
            <a:pPr algn="l"/>
            <a:r>
              <a:rPr lang="en-GB" sz="2800">
                <a:ea typeface="+mn-lt"/>
                <a:cs typeface="+mn-lt"/>
              </a:rPr>
              <a:t>A rights-based approach ensures individuals are treated with dignity and inclusion, rather than discrimination or neglect.</a:t>
            </a:r>
            <a:endParaRPr lang="en-GB" sz="2800"/>
          </a:p>
          <a:p>
            <a:pPr algn="l"/>
            <a:r>
              <a:rPr lang="en-GB" sz="2800">
                <a:ea typeface="+mn-lt"/>
                <a:cs typeface="+mn-lt"/>
              </a:rPr>
              <a:t>(WHO, 2023)</a:t>
            </a:r>
            <a:endParaRPr lang="en-GB" sz="2800"/>
          </a:p>
          <a:p>
            <a:endParaRPr lang="en-GB"/>
          </a:p>
        </p:txBody>
      </p:sp>
      <p:sp>
        <p:nvSpPr>
          <p:cNvPr id="5" name="Rectangle 4">
            <a:extLst>
              <a:ext uri="{FF2B5EF4-FFF2-40B4-BE49-F238E27FC236}">
                <a16:creationId xmlns:a16="http://schemas.microsoft.com/office/drawing/2014/main" id="{D3C9CFEC-F371-372F-1C5D-D44C3D3AA8BB}"/>
              </a:ext>
            </a:extLst>
          </p:cNvPr>
          <p:cNvSpPr/>
          <p:nvPr/>
        </p:nvSpPr>
        <p:spPr>
          <a:xfrm>
            <a:off x="71757" y="559980"/>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person with glasses and a hand on their head&#10;&#10;AI-generated content may be incorrect.">
            <a:extLst>
              <a:ext uri="{FF2B5EF4-FFF2-40B4-BE49-F238E27FC236}">
                <a16:creationId xmlns:a16="http://schemas.microsoft.com/office/drawing/2014/main" id="{D6DE1CE8-8DAB-6ACE-6CA2-709FE28F1B79}"/>
              </a:ext>
            </a:extLst>
          </p:cNvPr>
          <p:cNvPicPr>
            <a:picLocks noChangeAspect="1"/>
          </p:cNvPicPr>
          <p:nvPr/>
        </p:nvPicPr>
        <p:blipFill>
          <a:blip r:embed="rId5"/>
          <a:stretch>
            <a:fillRect/>
          </a:stretch>
        </p:blipFill>
        <p:spPr>
          <a:xfrm>
            <a:off x="7788088" y="2754406"/>
            <a:ext cx="3081618" cy="1842248"/>
          </a:xfrm>
          <a:prstGeom prst="rect">
            <a:avLst/>
          </a:prstGeom>
        </p:spPr>
      </p:pic>
      <p:sp>
        <p:nvSpPr>
          <p:cNvPr id="7" name="TextBox 6">
            <a:extLst>
              <a:ext uri="{FF2B5EF4-FFF2-40B4-BE49-F238E27FC236}">
                <a16:creationId xmlns:a16="http://schemas.microsoft.com/office/drawing/2014/main" id="{3FA68B0C-5A75-B93B-4D18-84A91E5073FF}"/>
              </a:ext>
            </a:extLst>
          </p:cNvPr>
          <p:cNvSpPr txBox="1"/>
          <p:nvPr/>
        </p:nvSpPr>
        <p:spPr>
          <a:xfrm>
            <a:off x="10118912" y="2588559"/>
            <a:ext cx="6096000"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Times New Roman"/>
                <a:ea typeface="Times New Roman"/>
                <a:cs typeface="Times New Roman"/>
              </a:rPr>
              <a:t>(Shutterstock, 2025)</a:t>
            </a:r>
            <a:endParaRPr lang="en-US"/>
          </a:p>
          <a:p>
            <a:pPr algn="ctr"/>
            <a:endParaRPr lang="en-GB"/>
          </a:p>
        </p:txBody>
      </p:sp>
      <p:pic>
        <p:nvPicPr>
          <p:cNvPr id="12" name="Audio 11">
            <a:hlinkClick r:id="" action="ppaction://media"/>
            <a:extLst>
              <a:ext uri="{FF2B5EF4-FFF2-40B4-BE49-F238E27FC236}">
                <a16:creationId xmlns:a16="http://schemas.microsoft.com/office/drawing/2014/main" id="{83DFFE87-B5BB-88B4-9237-34F68855010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35512210"/>
      </p:ext>
    </p:extLst>
  </p:cSld>
  <p:clrMapOvr>
    <a:masterClrMapping/>
  </p:clrMapOvr>
  <mc:AlternateContent xmlns:mc="http://schemas.openxmlformats.org/markup-compatibility/2006">
    <mc:Choice xmlns:p14="http://schemas.microsoft.com/office/powerpoint/2010/main" Requires="p14">
      <p:transition spd="slow" p14:dur="2000" advTm="62406"/>
    </mc:Choice>
    <mc:Fallback>
      <p:transition spd="slow" advTm="624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147DC759-8C0F-E129-380C-7288691599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AAAF82-DB83-EB17-F8B0-58C6B9DCD16B}"/>
              </a:ext>
            </a:extLst>
          </p:cNvPr>
          <p:cNvSpPr>
            <a:spLocks noGrp="1"/>
          </p:cNvSpPr>
          <p:nvPr>
            <p:ph type="ctrTitle"/>
          </p:nvPr>
        </p:nvSpPr>
        <p:spPr>
          <a:xfrm>
            <a:off x="123265" y="-1992872"/>
            <a:ext cx="11351558" cy="3261659"/>
          </a:xfrm>
        </p:spPr>
        <p:txBody>
          <a:bodyPr>
            <a:normAutofit/>
          </a:bodyPr>
          <a:lstStyle/>
          <a:p>
            <a:pPr algn="l"/>
            <a:r>
              <a:rPr lang="en-GB" sz="3200" b="1">
                <a:ea typeface="+mj-lt"/>
                <a:cs typeface="+mj-lt"/>
              </a:rPr>
              <a:t>Palliative and End-of-Life Care</a:t>
            </a:r>
            <a:endParaRPr lang="en-US" sz="3200" b="1"/>
          </a:p>
        </p:txBody>
      </p:sp>
      <p:sp>
        <p:nvSpPr>
          <p:cNvPr id="3" name="Subtitle 2">
            <a:extLst>
              <a:ext uri="{FF2B5EF4-FFF2-40B4-BE49-F238E27FC236}">
                <a16:creationId xmlns:a16="http://schemas.microsoft.com/office/drawing/2014/main" id="{42248A1C-151E-E671-7C24-0ACD95ECC34B}"/>
              </a:ext>
            </a:extLst>
          </p:cNvPr>
          <p:cNvSpPr>
            <a:spLocks noGrp="1"/>
          </p:cNvSpPr>
          <p:nvPr>
            <p:ph type="subTitle" idx="1"/>
          </p:nvPr>
        </p:nvSpPr>
        <p:spPr>
          <a:xfrm>
            <a:off x="123264" y="1461714"/>
            <a:ext cx="10208558" cy="3930555"/>
          </a:xfrm>
        </p:spPr>
        <p:txBody>
          <a:bodyPr vert="horz" lIns="91440" tIns="45720" rIns="91440" bIns="45720" rtlCol="0" anchor="t">
            <a:noAutofit/>
          </a:bodyPr>
          <a:lstStyle/>
          <a:p>
            <a:pPr algn="l"/>
            <a:r>
              <a:rPr lang="en-GB">
                <a:ea typeface="+mn-lt"/>
                <a:cs typeface="+mn-lt"/>
              </a:rPr>
              <a:t>Palliative and end-of-life care focus on </a:t>
            </a:r>
            <a:r>
              <a:rPr lang="en-GB" b="1">
                <a:ea typeface="+mn-lt"/>
                <a:cs typeface="+mn-lt"/>
              </a:rPr>
              <a:t>comfort, dignity, and quality of life</a:t>
            </a:r>
            <a:r>
              <a:rPr lang="en-GB">
                <a:ea typeface="+mn-lt"/>
                <a:cs typeface="+mn-lt"/>
              </a:rPr>
              <a:t>, not just medical treatment.</a:t>
            </a:r>
            <a:endParaRPr lang="en-US"/>
          </a:p>
          <a:p>
            <a:pPr algn="l"/>
            <a:r>
              <a:rPr lang="en-GB" b="1">
                <a:ea typeface="+mn-lt"/>
                <a:cs typeface="+mn-lt"/>
              </a:rPr>
              <a:t>Palliative Care:</a:t>
            </a:r>
            <a:endParaRPr lang="en-GB"/>
          </a:p>
          <a:p>
            <a:pPr marL="285750" indent="-285750" algn="l">
              <a:buFont typeface="Arial"/>
              <a:buChar char="•"/>
            </a:pPr>
            <a:r>
              <a:rPr lang="en-GB">
                <a:ea typeface="+mn-lt"/>
                <a:cs typeface="+mn-lt"/>
              </a:rPr>
              <a:t>Begins at any stage of serious illness.</a:t>
            </a:r>
            <a:endParaRPr lang="en-GB"/>
          </a:p>
          <a:p>
            <a:pPr marL="285750" indent="-285750" algn="l">
              <a:buFont typeface="Arial"/>
              <a:buChar char="•"/>
            </a:pPr>
            <a:r>
              <a:rPr lang="en-GB">
                <a:ea typeface="+mn-lt"/>
                <a:cs typeface="+mn-lt"/>
              </a:rPr>
              <a:t>Helps manage pain, stress, and emotional needs.</a:t>
            </a:r>
            <a:endParaRPr lang="en-GB"/>
          </a:p>
          <a:p>
            <a:pPr algn="l"/>
            <a:r>
              <a:rPr lang="en-GB" b="1">
                <a:ea typeface="+mn-lt"/>
                <a:cs typeface="+mn-lt"/>
              </a:rPr>
              <a:t>End-of-Life Care:</a:t>
            </a:r>
            <a:endParaRPr lang="en-GB"/>
          </a:p>
          <a:p>
            <a:pPr marL="285750" indent="-285750" algn="l">
              <a:buFont typeface="Arial"/>
              <a:buChar char="•"/>
            </a:pPr>
            <a:r>
              <a:rPr lang="en-GB">
                <a:ea typeface="+mn-lt"/>
                <a:cs typeface="+mn-lt"/>
              </a:rPr>
              <a:t>Supports those in their final months of life.</a:t>
            </a:r>
            <a:endParaRPr lang="en-GB"/>
          </a:p>
          <a:p>
            <a:pPr marL="285750" indent="-285750" algn="l">
              <a:buFont typeface="Arial"/>
              <a:buChar char="•"/>
            </a:pPr>
            <a:r>
              <a:rPr lang="en-GB">
                <a:ea typeface="+mn-lt"/>
                <a:cs typeface="+mn-lt"/>
              </a:rPr>
              <a:t>Involves families in decision-making.</a:t>
            </a:r>
            <a:endParaRPr lang="en-GB"/>
          </a:p>
          <a:p>
            <a:pPr algn="l"/>
            <a:r>
              <a:rPr lang="en-GB">
                <a:ea typeface="+mn-lt"/>
                <a:cs typeface="+mn-lt"/>
              </a:rPr>
              <a:t>These services can be delivered at home, in hospitals, or in hospices.</a:t>
            </a:r>
            <a:br>
              <a:rPr lang="en-GB">
                <a:ea typeface="+mn-lt"/>
                <a:cs typeface="+mn-lt"/>
              </a:rPr>
            </a:br>
            <a:r>
              <a:rPr lang="en-GB">
                <a:ea typeface="+mn-lt"/>
                <a:cs typeface="+mn-lt"/>
              </a:rPr>
              <a:t> Early palliative care reduces hospital admissions and improves family satisfaction (Haun et al., 2017; Hospice UK, 2023).</a:t>
            </a:r>
            <a:endParaRPr lang="en-GB"/>
          </a:p>
          <a:p>
            <a:pPr algn="l"/>
            <a:r>
              <a:rPr lang="en-GB">
                <a:ea typeface="+mn-lt"/>
                <a:cs typeface="+mn-lt"/>
              </a:rPr>
              <a:t>(NHS England, 2022)</a:t>
            </a:r>
            <a:endParaRPr lang="en-GB"/>
          </a:p>
          <a:p>
            <a:endParaRPr lang="en-GB"/>
          </a:p>
        </p:txBody>
      </p:sp>
      <p:sp>
        <p:nvSpPr>
          <p:cNvPr id="5" name="Rectangle 4">
            <a:extLst>
              <a:ext uri="{FF2B5EF4-FFF2-40B4-BE49-F238E27FC236}">
                <a16:creationId xmlns:a16="http://schemas.microsoft.com/office/drawing/2014/main" id="{8706425F-DADB-4763-C79A-2353305931EA}"/>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2,400+ Palliative Care Stock Illustrations, Royalty-Free ...">
            <a:extLst>
              <a:ext uri="{FF2B5EF4-FFF2-40B4-BE49-F238E27FC236}">
                <a16:creationId xmlns:a16="http://schemas.microsoft.com/office/drawing/2014/main" id="{11A7013F-A438-7BC0-66B0-85DA828CAE4C}"/>
              </a:ext>
            </a:extLst>
          </p:cNvPr>
          <p:cNvPicPr>
            <a:picLocks noChangeAspect="1"/>
          </p:cNvPicPr>
          <p:nvPr/>
        </p:nvPicPr>
        <p:blipFill>
          <a:blip r:embed="rId5"/>
          <a:stretch>
            <a:fillRect/>
          </a:stretch>
        </p:blipFill>
        <p:spPr>
          <a:xfrm>
            <a:off x="8482853" y="2420471"/>
            <a:ext cx="2218765" cy="2218765"/>
          </a:xfrm>
          <a:prstGeom prst="rect">
            <a:avLst/>
          </a:prstGeom>
        </p:spPr>
      </p:pic>
      <p:sp>
        <p:nvSpPr>
          <p:cNvPr id="7" name="TextBox 6">
            <a:extLst>
              <a:ext uri="{FF2B5EF4-FFF2-40B4-BE49-F238E27FC236}">
                <a16:creationId xmlns:a16="http://schemas.microsoft.com/office/drawing/2014/main" id="{02E8696B-28B7-213D-CE8D-C5EA0ECCDDFD}"/>
              </a:ext>
            </a:extLst>
          </p:cNvPr>
          <p:cNvSpPr txBox="1"/>
          <p:nvPr/>
        </p:nvSpPr>
        <p:spPr>
          <a:xfrm>
            <a:off x="9345705" y="2140324"/>
            <a:ext cx="6096000"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Times New Roman"/>
                <a:ea typeface="Times New Roman"/>
                <a:cs typeface="Times New Roman"/>
              </a:rPr>
              <a:t>(Shutterstock, 2025)</a:t>
            </a:r>
            <a:endParaRPr lang="en-US"/>
          </a:p>
          <a:p>
            <a:pPr algn="ctr"/>
            <a:endParaRPr lang="en-GB"/>
          </a:p>
        </p:txBody>
      </p:sp>
      <p:pic>
        <p:nvPicPr>
          <p:cNvPr id="10" name="Audio 9">
            <a:hlinkClick r:id="" action="ppaction://media"/>
            <a:extLst>
              <a:ext uri="{FF2B5EF4-FFF2-40B4-BE49-F238E27FC236}">
                <a16:creationId xmlns:a16="http://schemas.microsoft.com/office/drawing/2014/main" id="{60E0A4BA-2679-FC4B-12CB-0D0CBDC251E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67886381"/>
      </p:ext>
    </p:extLst>
  </p:cSld>
  <p:clrMapOvr>
    <a:masterClrMapping/>
  </p:clrMapOvr>
  <mc:AlternateContent xmlns:mc="http://schemas.openxmlformats.org/markup-compatibility/2006">
    <mc:Choice xmlns:p14="http://schemas.microsoft.com/office/powerpoint/2010/main" Requires="p14">
      <p:transition spd="slow" p14:dur="2000" advTm="62937"/>
    </mc:Choice>
    <mc:Fallback>
      <p:transition spd="slow" advTm="629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C4C7C1C2-1FA4-9CF1-F6D5-4C7FC3528B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FA9456-45E2-EE18-F1FF-A079A497C879}"/>
              </a:ext>
            </a:extLst>
          </p:cNvPr>
          <p:cNvSpPr>
            <a:spLocks noGrp="1"/>
          </p:cNvSpPr>
          <p:nvPr>
            <p:ph type="ctrTitle"/>
          </p:nvPr>
        </p:nvSpPr>
        <p:spPr>
          <a:xfrm>
            <a:off x="-1972235" y="-300784"/>
            <a:ext cx="9144000" cy="2387600"/>
          </a:xfrm>
        </p:spPr>
        <p:txBody>
          <a:bodyPr/>
          <a:lstStyle/>
          <a:p>
            <a:r>
              <a:rPr lang="en-GB" sz="3200" b="1"/>
              <a:t>Technology in Elderly Care</a:t>
            </a:r>
            <a:endParaRPr lang="en-US" sz="3200"/>
          </a:p>
          <a:p>
            <a:endParaRPr lang="en-GB"/>
          </a:p>
        </p:txBody>
      </p:sp>
      <p:sp>
        <p:nvSpPr>
          <p:cNvPr id="3" name="Subtitle 2">
            <a:extLst>
              <a:ext uri="{FF2B5EF4-FFF2-40B4-BE49-F238E27FC236}">
                <a16:creationId xmlns:a16="http://schemas.microsoft.com/office/drawing/2014/main" id="{8810C0D8-2298-C1CF-7870-D1361F435C0A}"/>
              </a:ext>
            </a:extLst>
          </p:cNvPr>
          <p:cNvSpPr>
            <a:spLocks noGrp="1"/>
          </p:cNvSpPr>
          <p:nvPr>
            <p:ph type="subTitle" idx="1"/>
          </p:nvPr>
        </p:nvSpPr>
        <p:spPr>
          <a:xfrm>
            <a:off x="123265" y="1316038"/>
            <a:ext cx="12651441" cy="5028732"/>
          </a:xfrm>
        </p:spPr>
        <p:txBody>
          <a:bodyPr vert="horz" lIns="91440" tIns="45720" rIns="91440" bIns="45720" rtlCol="0" anchor="t">
            <a:noAutofit/>
          </a:bodyPr>
          <a:lstStyle/>
          <a:p>
            <a:pPr algn="l"/>
            <a:r>
              <a:rPr lang="en-GB">
                <a:ea typeface="+mn-lt"/>
                <a:cs typeface="+mn-lt"/>
              </a:rPr>
              <a:t>Technology can empower older adults to live independently and safely for longer.</a:t>
            </a:r>
            <a:endParaRPr lang="en-US"/>
          </a:p>
          <a:p>
            <a:pPr algn="l"/>
            <a:r>
              <a:rPr lang="en-GB" b="1">
                <a:ea typeface="+mn-lt"/>
                <a:cs typeface="+mn-lt"/>
              </a:rPr>
              <a:t>Examples of Innovations:</a:t>
            </a:r>
            <a:endParaRPr lang="en-GB" sz="1200">
              <a:latin typeface="Times New Roman"/>
              <a:cs typeface="Times New Roman"/>
            </a:endParaRPr>
          </a:p>
          <a:p>
            <a:pPr marL="285750" indent="-285750" algn="l">
              <a:buFont typeface="Arial"/>
              <a:buChar char="•"/>
            </a:pPr>
            <a:r>
              <a:rPr lang="en-GB">
                <a:ea typeface="+mn-lt"/>
                <a:cs typeface="+mn-lt"/>
              </a:rPr>
              <a:t>Fall detection sensors and telecare alarms.</a:t>
            </a:r>
            <a:endParaRPr lang="en-GB"/>
          </a:p>
          <a:p>
            <a:pPr marL="285750" indent="-285750" algn="l">
              <a:buFont typeface="Arial"/>
              <a:buChar char="•"/>
            </a:pPr>
            <a:r>
              <a:rPr lang="en-GB">
                <a:ea typeface="+mn-lt"/>
                <a:cs typeface="+mn-lt"/>
              </a:rPr>
              <a:t>Smart medication dispensers.</a:t>
            </a:r>
            <a:endParaRPr lang="en-GB" sz="1200">
              <a:latin typeface="Times New Roman"/>
              <a:cs typeface="Times New Roman"/>
            </a:endParaRPr>
          </a:p>
          <a:p>
            <a:pPr marL="285750" indent="-285750" algn="l">
              <a:buFont typeface="Arial"/>
              <a:buChar char="•"/>
            </a:pPr>
            <a:r>
              <a:rPr lang="en-GB">
                <a:ea typeface="+mn-lt"/>
                <a:cs typeface="+mn-lt"/>
              </a:rPr>
              <a:t>Virtual GP consultations and health-monitoring apps.</a:t>
            </a:r>
            <a:endParaRPr lang="en-GB"/>
          </a:p>
          <a:p>
            <a:pPr algn="l"/>
            <a:r>
              <a:rPr lang="en-GB" b="1">
                <a:ea typeface="+mn-lt"/>
                <a:cs typeface="+mn-lt"/>
              </a:rPr>
              <a:t>Benefits:</a:t>
            </a:r>
            <a:endParaRPr lang="en-GB"/>
          </a:p>
          <a:p>
            <a:pPr marL="285750" indent="-285750" algn="l">
              <a:buFont typeface="Arial"/>
              <a:buChar char="•"/>
            </a:pPr>
            <a:r>
              <a:rPr lang="en-GB">
                <a:ea typeface="+mn-lt"/>
                <a:cs typeface="+mn-lt"/>
              </a:rPr>
              <a:t>Promotes independence and safety.</a:t>
            </a:r>
            <a:endParaRPr lang="en-GB"/>
          </a:p>
          <a:p>
            <a:pPr marL="285750" indent="-285750" algn="l">
              <a:buFont typeface="Arial"/>
              <a:buChar char="•"/>
            </a:pPr>
            <a:r>
              <a:rPr lang="en-GB">
                <a:ea typeface="+mn-lt"/>
                <a:cs typeface="+mn-lt"/>
              </a:rPr>
              <a:t>Reduces pressure on hospitals and care homes.</a:t>
            </a:r>
            <a:endParaRPr lang="en-GB"/>
          </a:p>
          <a:p>
            <a:pPr algn="l"/>
            <a:r>
              <a:rPr lang="en-GB">
                <a:ea typeface="+mn-lt"/>
                <a:cs typeface="+mn-lt"/>
              </a:rPr>
              <a:t>However, </a:t>
            </a:r>
            <a:r>
              <a:rPr lang="en-GB" b="1">
                <a:ea typeface="+mn-lt"/>
                <a:cs typeface="+mn-lt"/>
              </a:rPr>
              <a:t>digital literacy, affordability, and accessibility</a:t>
            </a:r>
            <a:r>
              <a:rPr lang="en-GB">
                <a:ea typeface="+mn-lt"/>
                <a:cs typeface="+mn-lt"/>
              </a:rPr>
              <a:t> remain key challenges.</a:t>
            </a:r>
            <a:br>
              <a:rPr lang="en-GB">
                <a:ea typeface="+mn-lt"/>
                <a:cs typeface="+mn-lt"/>
              </a:rPr>
            </a:br>
            <a:r>
              <a:rPr lang="en-GB">
                <a:ea typeface="+mn-lt"/>
                <a:cs typeface="+mn-lt"/>
              </a:rPr>
              <a:t> Technology must complement—not replace—human care.</a:t>
            </a:r>
            <a:endParaRPr lang="en-GB"/>
          </a:p>
          <a:p>
            <a:pPr algn="l"/>
            <a:r>
              <a:rPr lang="en-GB">
                <a:ea typeface="+mn-lt"/>
                <a:cs typeface="+mn-lt"/>
              </a:rPr>
              <a:t>(Age UK, 2024; NHS, 2024a)</a:t>
            </a:r>
            <a:endParaRPr lang="en-GB"/>
          </a:p>
          <a:p>
            <a:pPr algn="l"/>
            <a:endParaRPr lang="en-GB"/>
          </a:p>
        </p:txBody>
      </p:sp>
      <p:sp>
        <p:nvSpPr>
          <p:cNvPr id="5" name="Rectangle 4">
            <a:extLst>
              <a:ext uri="{FF2B5EF4-FFF2-40B4-BE49-F238E27FC236}">
                <a16:creationId xmlns:a16="http://schemas.microsoft.com/office/drawing/2014/main" id="{AA0FEBE6-1B74-F67D-197C-5302ACE884B3}"/>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ged Care Technology Stock Illustrations – 755 Aged Care Technology Stock  Illustrations, Vectors &amp; Clipart - Dreamstime">
            <a:extLst>
              <a:ext uri="{FF2B5EF4-FFF2-40B4-BE49-F238E27FC236}">
                <a16:creationId xmlns:a16="http://schemas.microsoft.com/office/drawing/2014/main" id="{6BED6EE5-8FD4-30B8-B79A-8A9C0CB1F2AA}"/>
              </a:ext>
            </a:extLst>
          </p:cNvPr>
          <p:cNvPicPr>
            <a:picLocks noChangeAspect="1"/>
          </p:cNvPicPr>
          <p:nvPr/>
        </p:nvPicPr>
        <p:blipFill>
          <a:blip r:embed="rId5"/>
          <a:stretch>
            <a:fillRect/>
          </a:stretch>
        </p:blipFill>
        <p:spPr>
          <a:xfrm>
            <a:off x="8045824" y="2227730"/>
            <a:ext cx="2633383" cy="2413746"/>
          </a:xfrm>
          <a:prstGeom prst="rect">
            <a:avLst/>
          </a:prstGeom>
        </p:spPr>
      </p:pic>
      <p:sp>
        <p:nvSpPr>
          <p:cNvPr id="7" name="TextBox 6">
            <a:extLst>
              <a:ext uri="{FF2B5EF4-FFF2-40B4-BE49-F238E27FC236}">
                <a16:creationId xmlns:a16="http://schemas.microsoft.com/office/drawing/2014/main" id="{36C25367-278C-4FB5-774F-3ED29B8F3AFE}"/>
              </a:ext>
            </a:extLst>
          </p:cNvPr>
          <p:cNvSpPr txBox="1"/>
          <p:nvPr/>
        </p:nvSpPr>
        <p:spPr>
          <a:xfrm>
            <a:off x="9368118" y="1905000"/>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(Care, 2025)</a:t>
            </a:r>
          </a:p>
          <a:p>
            <a:pPr algn="ctr"/>
            <a:endParaRPr lang="en-GB"/>
          </a:p>
        </p:txBody>
      </p:sp>
      <p:pic>
        <p:nvPicPr>
          <p:cNvPr id="9" name="Audio 8">
            <a:hlinkClick r:id="" action="ppaction://media"/>
            <a:extLst>
              <a:ext uri="{FF2B5EF4-FFF2-40B4-BE49-F238E27FC236}">
                <a16:creationId xmlns:a16="http://schemas.microsoft.com/office/drawing/2014/main" id="{F85CFDBB-E2EE-A5E3-0F35-A7313CF1F85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05675751"/>
      </p:ext>
    </p:extLst>
  </p:cSld>
  <p:clrMapOvr>
    <a:masterClrMapping/>
  </p:clrMapOvr>
  <mc:AlternateContent xmlns:mc="http://schemas.openxmlformats.org/markup-compatibility/2006">
    <mc:Choice xmlns:p14="http://schemas.microsoft.com/office/powerpoint/2010/main" Requires="p14">
      <p:transition spd="slow" p14:dur="2000" advTm="55371"/>
    </mc:Choice>
    <mc:Fallback>
      <p:transition spd="slow" advTm="553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a:extLst>
            <a:ext uri="{FF2B5EF4-FFF2-40B4-BE49-F238E27FC236}">
              <a16:creationId xmlns:a16="http://schemas.microsoft.com/office/drawing/2014/main" id="{E3B21EC1-91BF-B6AD-65B9-648987A985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18E291-0F0D-5866-D718-0A8954B6387B}"/>
              </a:ext>
            </a:extLst>
          </p:cNvPr>
          <p:cNvSpPr>
            <a:spLocks noGrp="1"/>
          </p:cNvSpPr>
          <p:nvPr>
            <p:ph type="ctrTitle"/>
          </p:nvPr>
        </p:nvSpPr>
        <p:spPr>
          <a:xfrm>
            <a:off x="224118" y="-928314"/>
            <a:ext cx="9144000" cy="2387600"/>
          </a:xfrm>
        </p:spPr>
        <p:txBody>
          <a:bodyPr>
            <a:normAutofit/>
          </a:bodyPr>
          <a:lstStyle/>
          <a:p>
            <a:pPr algn="l"/>
            <a:r>
              <a:rPr lang="en-GB" sz="3200" b="1">
                <a:ea typeface="+mj-lt"/>
                <a:cs typeface="+mj-lt"/>
              </a:rPr>
              <a:t>Economic and Policy Context</a:t>
            </a:r>
            <a:endParaRPr lang="en-US" sz="3200" b="1"/>
          </a:p>
        </p:txBody>
      </p:sp>
      <p:sp>
        <p:nvSpPr>
          <p:cNvPr id="3" name="Subtitle 2">
            <a:extLst>
              <a:ext uri="{FF2B5EF4-FFF2-40B4-BE49-F238E27FC236}">
                <a16:creationId xmlns:a16="http://schemas.microsoft.com/office/drawing/2014/main" id="{5FFE636E-5DA8-48D1-1D81-7D72A5F265BD}"/>
              </a:ext>
            </a:extLst>
          </p:cNvPr>
          <p:cNvSpPr>
            <a:spLocks noGrp="1"/>
          </p:cNvSpPr>
          <p:nvPr>
            <p:ph type="subTitle" idx="1"/>
          </p:nvPr>
        </p:nvSpPr>
        <p:spPr>
          <a:xfrm>
            <a:off x="224118" y="1562567"/>
            <a:ext cx="11161058" cy="5297673"/>
          </a:xfrm>
        </p:spPr>
        <p:txBody>
          <a:bodyPr vert="horz" lIns="91440" tIns="45720" rIns="91440" bIns="45720" rtlCol="0" anchor="t">
            <a:normAutofit fontScale="92500" lnSpcReduction="10000"/>
          </a:bodyPr>
          <a:lstStyle/>
          <a:p>
            <a:pPr algn="l"/>
            <a:r>
              <a:rPr lang="en-GB" sz="2800">
                <a:ea typeface="+mn-lt"/>
                <a:cs typeface="+mn-lt"/>
              </a:rPr>
              <a:t>Funding remains a major issue in elderly care.</a:t>
            </a:r>
            <a:endParaRPr lang="en-US" sz="2800"/>
          </a:p>
          <a:p>
            <a:pPr marL="285750" indent="-285750" algn="l">
              <a:buFont typeface="Arial"/>
              <a:buChar char="•"/>
            </a:pPr>
            <a:r>
              <a:rPr lang="en-GB" sz="2800">
                <a:ea typeface="+mn-lt"/>
                <a:cs typeface="+mn-lt"/>
              </a:rPr>
              <a:t>Between 2024 and 2026, an </a:t>
            </a:r>
            <a:r>
              <a:rPr lang="en-GB" sz="2800" b="1">
                <a:ea typeface="+mn-lt"/>
                <a:cs typeface="+mn-lt"/>
              </a:rPr>
              <a:t>additional £14.1 billion</a:t>
            </a:r>
            <a:r>
              <a:rPr lang="en-GB" sz="2800">
                <a:ea typeface="+mn-lt"/>
                <a:cs typeface="+mn-lt"/>
              </a:rPr>
              <a:t> was allocated to health and social care (Health Foundation, 2018).</a:t>
            </a:r>
            <a:endParaRPr lang="en-GB" sz="2800"/>
          </a:p>
          <a:p>
            <a:pPr marL="285750" indent="-285750" algn="l">
              <a:buFont typeface="Arial"/>
              <a:buChar char="•"/>
            </a:pPr>
            <a:r>
              <a:rPr lang="en-GB" sz="2800">
                <a:ea typeface="+mn-lt"/>
                <a:cs typeface="+mn-lt"/>
              </a:rPr>
              <a:t>Residential care costs range from </a:t>
            </a:r>
            <a:r>
              <a:rPr lang="en-GB" sz="2800" b="1">
                <a:ea typeface="+mn-lt"/>
                <a:cs typeface="+mn-lt"/>
              </a:rPr>
              <a:t>£800–£1,500 per week</a:t>
            </a:r>
            <a:r>
              <a:rPr lang="en-GB" sz="2800">
                <a:ea typeface="+mn-lt"/>
                <a:cs typeface="+mn-lt"/>
              </a:rPr>
              <a:t>, while home care costs </a:t>
            </a:r>
            <a:r>
              <a:rPr lang="en-GB" sz="2800" b="1">
                <a:ea typeface="+mn-lt"/>
                <a:cs typeface="+mn-lt"/>
              </a:rPr>
              <a:t>£15–£30 per hour</a:t>
            </a:r>
            <a:r>
              <a:rPr lang="en-GB" sz="2800">
                <a:ea typeface="+mn-lt"/>
                <a:cs typeface="+mn-lt"/>
              </a:rPr>
              <a:t> (GOV.UK, 2024a).</a:t>
            </a:r>
            <a:endParaRPr lang="en-GB" sz="2800"/>
          </a:p>
          <a:p>
            <a:pPr marL="285750" indent="-285750" algn="l">
              <a:buFont typeface="Arial"/>
              <a:buChar char="•"/>
            </a:pPr>
            <a:r>
              <a:rPr lang="en-GB" sz="2800">
                <a:ea typeface="+mn-lt"/>
                <a:cs typeface="+mn-lt"/>
              </a:rPr>
              <a:t>Social care remains means-tested, forcing some to sell their homes to fund care.</a:t>
            </a:r>
            <a:endParaRPr lang="en-GB" sz="2800"/>
          </a:p>
          <a:p>
            <a:pPr algn="l"/>
            <a:r>
              <a:rPr lang="en-GB" sz="2800" b="1">
                <a:ea typeface="+mn-lt"/>
                <a:cs typeface="+mn-lt"/>
              </a:rPr>
              <a:t>Key Policy Challenges:</a:t>
            </a:r>
            <a:endParaRPr lang="en-GB" sz="2800"/>
          </a:p>
          <a:p>
            <a:pPr marL="285750" indent="-285750" algn="l">
              <a:buFont typeface="Arial"/>
              <a:buChar char="•"/>
            </a:pPr>
            <a:r>
              <a:rPr lang="en-GB" sz="2800">
                <a:ea typeface="+mn-lt"/>
                <a:cs typeface="+mn-lt"/>
              </a:rPr>
              <a:t>Workforce shortages and burnout.</a:t>
            </a:r>
            <a:endParaRPr lang="en-GB" sz="2800"/>
          </a:p>
          <a:p>
            <a:pPr marL="285750" indent="-285750" algn="l">
              <a:buFont typeface="Arial"/>
              <a:buChar char="•"/>
            </a:pPr>
            <a:r>
              <a:rPr lang="en-GB" sz="2800">
                <a:ea typeface="+mn-lt"/>
                <a:cs typeface="+mn-lt"/>
              </a:rPr>
              <a:t>Unequal access to services across regions.</a:t>
            </a:r>
            <a:endParaRPr lang="en-GB" sz="2800"/>
          </a:p>
          <a:p>
            <a:pPr marL="285750" indent="-285750" algn="l">
              <a:buFont typeface="Arial"/>
              <a:buChar char="•"/>
            </a:pPr>
            <a:r>
              <a:rPr lang="en-GB" sz="2800">
                <a:ea typeface="+mn-lt"/>
                <a:cs typeface="+mn-lt"/>
              </a:rPr>
              <a:t>Long-term sustainability of funding models.</a:t>
            </a:r>
            <a:endParaRPr lang="en-GB" sz="2800"/>
          </a:p>
          <a:p>
            <a:pPr algn="l"/>
            <a:r>
              <a:rPr lang="en-GB">
                <a:ea typeface="+mn-lt"/>
                <a:cs typeface="+mn-lt"/>
              </a:rPr>
              <a:t>Reform must prioritise fairness, quality, and workforce stability (Peden, 2017).</a:t>
            </a:r>
            <a:endParaRPr lang="en-GB"/>
          </a:p>
          <a:p>
            <a:endParaRPr lang="en-GB"/>
          </a:p>
        </p:txBody>
      </p:sp>
      <p:sp>
        <p:nvSpPr>
          <p:cNvPr id="5" name="Rectangle 4">
            <a:extLst>
              <a:ext uri="{FF2B5EF4-FFF2-40B4-BE49-F238E27FC236}">
                <a16:creationId xmlns:a16="http://schemas.microsoft.com/office/drawing/2014/main" id="{42C18213-5B08-C3D0-4FA2-482FC2F3809C}"/>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Coin Drawing PNG Transparent Images Free Download | Vector ...">
            <a:extLst>
              <a:ext uri="{FF2B5EF4-FFF2-40B4-BE49-F238E27FC236}">
                <a16:creationId xmlns:a16="http://schemas.microsoft.com/office/drawing/2014/main" id="{CC4A3F32-3F2B-FC49-588F-6FA632A86605}"/>
              </a:ext>
            </a:extLst>
          </p:cNvPr>
          <p:cNvPicPr>
            <a:picLocks noChangeAspect="1"/>
          </p:cNvPicPr>
          <p:nvPr/>
        </p:nvPicPr>
        <p:blipFill>
          <a:blip r:embed="rId6"/>
          <a:stretch>
            <a:fillRect/>
          </a:stretch>
        </p:blipFill>
        <p:spPr>
          <a:xfrm>
            <a:off x="8057029" y="4213412"/>
            <a:ext cx="1725706" cy="1714500"/>
          </a:xfrm>
          <a:prstGeom prst="rect">
            <a:avLst/>
          </a:prstGeom>
        </p:spPr>
      </p:pic>
      <p:sp>
        <p:nvSpPr>
          <p:cNvPr id="7" name="TextBox 6">
            <a:extLst>
              <a:ext uri="{FF2B5EF4-FFF2-40B4-BE49-F238E27FC236}">
                <a16:creationId xmlns:a16="http://schemas.microsoft.com/office/drawing/2014/main" id="{56D124C7-C940-4671-C035-1E2C826C02C6}"/>
              </a:ext>
            </a:extLst>
          </p:cNvPr>
          <p:cNvSpPr txBox="1"/>
          <p:nvPr/>
        </p:nvSpPr>
        <p:spPr>
          <a:xfrm>
            <a:off x="9144000" y="5602941"/>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(Pngtree.com, 2025)</a:t>
            </a:r>
          </a:p>
          <a:p>
            <a:pPr algn="ctr"/>
            <a:endParaRPr lang="en-GB"/>
          </a:p>
        </p:txBody>
      </p:sp>
      <p:pic>
        <p:nvPicPr>
          <p:cNvPr id="9" name="Audio 8">
            <a:hlinkClick r:id="" action="ppaction://media"/>
            <a:extLst>
              <a:ext uri="{FF2B5EF4-FFF2-40B4-BE49-F238E27FC236}">
                <a16:creationId xmlns:a16="http://schemas.microsoft.com/office/drawing/2014/main" id="{6756A2B8-746E-596D-493C-D5C5EE45A1C6}"/>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59169919"/>
      </p:ext>
    </p:extLst>
  </p:cSld>
  <p:clrMapOvr>
    <a:masterClrMapping/>
  </p:clrMapOvr>
  <mc:AlternateContent xmlns:mc="http://schemas.openxmlformats.org/markup-compatibility/2006">
    <mc:Choice xmlns:p14="http://schemas.microsoft.com/office/powerpoint/2010/main" Requires="p14">
      <p:transition spd="slow" p14:dur="2000" advTm="67944"/>
    </mc:Choice>
    <mc:Fallback>
      <p:transition spd="slow" advTm="679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E21F97A9-BEB4-482A-17F5-C5FA77232F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B2A791-4E32-8F2E-8677-A2998BCC05B4}"/>
              </a:ext>
            </a:extLst>
          </p:cNvPr>
          <p:cNvSpPr>
            <a:spLocks noGrp="1"/>
          </p:cNvSpPr>
          <p:nvPr>
            <p:ph type="ctrTitle"/>
          </p:nvPr>
        </p:nvSpPr>
        <p:spPr>
          <a:xfrm>
            <a:off x="246530" y="-905902"/>
            <a:ext cx="9144000" cy="2387600"/>
          </a:xfrm>
        </p:spPr>
        <p:txBody>
          <a:bodyPr>
            <a:normAutofit/>
          </a:bodyPr>
          <a:lstStyle/>
          <a:p>
            <a:pPr algn="l"/>
            <a:r>
              <a:rPr lang="en-GB" sz="2800" b="1">
                <a:ea typeface="+mj-lt"/>
                <a:cs typeface="+mj-lt"/>
              </a:rPr>
              <a:t>Inequalities Among Older Adults</a:t>
            </a:r>
            <a:endParaRPr lang="en-US" sz="2800"/>
          </a:p>
        </p:txBody>
      </p:sp>
      <p:sp>
        <p:nvSpPr>
          <p:cNvPr id="3" name="Subtitle 2">
            <a:extLst>
              <a:ext uri="{FF2B5EF4-FFF2-40B4-BE49-F238E27FC236}">
                <a16:creationId xmlns:a16="http://schemas.microsoft.com/office/drawing/2014/main" id="{C5358E91-B33D-264C-50FD-639238651B7D}"/>
              </a:ext>
            </a:extLst>
          </p:cNvPr>
          <p:cNvSpPr>
            <a:spLocks noGrp="1"/>
          </p:cNvSpPr>
          <p:nvPr>
            <p:ph type="subTitle" idx="1"/>
          </p:nvPr>
        </p:nvSpPr>
        <p:spPr>
          <a:xfrm>
            <a:off x="246529" y="1719450"/>
            <a:ext cx="11161058" cy="4221908"/>
          </a:xfrm>
        </p:spPr>
        <p:txBody>
          <a:bodyPr vert="horz" lIns="91440" tIns="45720" rIns="91440" bIns="45720" rtlCol="0" anchor="t">
            <a:normAutofit lnSpcReduction="10000"/>
          </a:bodyPr>
          <a:lstStyle/>
          <a:p>
            <a:pPr algn="l"/>
            <a:r>
              <a:rPr lang="en-GB">
                <a:ea typeface="+mn-lt"/>
                <a:cs typeface="+mn-lt"/>
              </a:rPr>
              <a:t>Older people are not a single group—inequalities persist across income, gender, and ethnicity.</a:t>
            </a:r>
            <a:endParaRPr lang="en-US">
              <a:ea typeface="+mn-lt"/>
              <a:cs typeface="+mn-lt"/>
            </a:endParaRPr>
          </a:p>
          <a:p>
            <a:pPr algn="l"/>
            <a:r>
              <a:rPr lang="en-GB" b="1">
                <a:ea typeface="+mn-lt"/>
                <a:cs typeface="+mn-lt"/>
              </a:rPr>
              <a:t>Key Inequalities:</a:t>
            </a:r>
            <a:endParaRPr lang="en-GB">
              <a:ea typeface="+mn-lt"/>
              <a:cs typeface="+mn-lt"/>
            </a:endParaRPr>
          </a:p>
          <a:p>
            <a:pPr marL="285750" indent="-285750" algn="l">
              <a:buFont typeface="Arial"/>
              <a:buChar char="•"/>
            </a:pPr>
            <a:r>
              <a:rPr lang="en-GB">
                <a:ea typeface="+mn-lt"/>
                <a:cs typeface="+mn-lt"/>
              </a:rPr>
              <a:t>Women live longer but face more years in ill health.</a:t>
            </a:r>
          </a:p>
          <a:p>
            <a:pPr marL="285750" indent="-285750" algn="l">
              <a:buFont typeface="Arial"/>
              <a:buChar char="•"/>
            </a:pPr>
            <a:r>
              <a:rPr lang="en-GB">
                <a:ea typeface="+mn-lt"/>
                <a:cs typeface="+mn-lt"/>
              </a:rPr>
              <a:t>Minority groups often lack culturally sensitive care.</a:t>
            </a:r>
          </a:p>
          <a:p>
            <a:pPr marL="285750" indent="-285750" algn="l">
              <a:buFont typeface="Arial"/>
              <a:buChar char="•"/>
            </a:pPr>
            <a:r>
              <a:rPr lang="en-GB">
                <a:ea typeface="+mn-lt"/>
                <a:cs typeface="+mn-lt"/>
              </a:rPr>
              <a:t>Rural areas have fewer services and longer waiting times.</a:t>
            </a:r>
          </a:p>
          <a:p>
            <a:pPr marL="285750" indent="-285750" algn="l">
              <a:buFont typeface="Arial"/>
              <a:buChar char="•"/>
            </a:pPr>
            <a:r>
              <a:rPr lang="en-GB">
                <a:ea typeface="+mn-lt"/>
                <a:cs typeface="+mn-lt"/>
              </a:rPr>
              <a:t>Poverty increases the risk of poor health and early mortality.</a:t>
            </a:r>
          </a:p>
          <a:p>
            <a:pPr algn="l"/>
            <a:r>
              <a:rPr lang="en-GB">
                <a:ea typeface="+mn-lt"/>
                <a:cs typeface="+mn-lt"/>
              </a:rPr>
              <a:t>Reducing these inequalities requires </a:t>
            </a:r>
            <a:r>
              <a:rPr lang="en-GB" b="1">
                <a:ea typeface="+mn-lt"/>
                <a:cs typeface="+mn-lt"/>
              </a:rPr>
              <a:t>targeted funding, inclusive policy-making, and staff training</a:t>
            </a:r>
            <a:r>
              <a:rPr lang="en-GB">
                <a:ea typeface="+mn-lt"/>
                <a:cs typeface="+mn-lt"/>
              </a:rPr>
              <a:t> to ensure equality in later life.</a:t>
            </a:r>
          </a:p>
          <a:p>
            <a:pPr algn="l"/>
            <a:r>
              <a:rPr lang="en-GB">
                <a:ea typeface="+mn-lt"/>
                <a:cs typeface="+mn-lt"/>
              </a:rPr>
              <a:t>(Age UK, 2023)</a:t>
            </a:r>
          </a:p>
          <a:p>
            <a:endParaRPr lang="en-GB"/>
          </a:p>
        </p:txBody>
      </p:sp>
      <p:sp>
        <p:nvSpPr>
          <p:cNvPr id="5" name="Rectangle 4">
            <a:extLst>
              <a:ext uri="{FF2B5EF4-FFF2-40B4-BE49-F238E27FC236}">
                <a16:creationId xmlns:a16="http://schemas.microsoft.com/office/drawing/2014/main" id="{49DBA1F4-A05F-0A92-A042-B49635673662}"/>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Audio 9">
            <a:hlinkClick r:id="" action="ppaction://media"/>
            <a:extLst>
              <a:ext uri="{FF2B5EF4-FFF2-40B4-BE49-F238E27FC236}">
                <a16:creationId xmlns:a16="http://schemas.microsoft.com/office/drawing/2014/main" id="{4D30BE2F-1047-90FF-EA31-955B0C28ABE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25707937"/>
      </p:ext>
    </p:extLst>
  </p:cSld>
  <p:clrMapOvr>
    <a:masterClrMapping/>
  </p:clrMapOvr>
  <mc:AlternateContent xmlns:mc="http://schemas.openxmlformats.org/markup-compatibility/2006">
    <mc:Choice xmlns:p14="http://schemas.microsoft.com/office/powerpoint/2010/main" Requires="p14">
      <p:transition spd="slow" p14:dur="2000" advTm="53054"/>
    </mc:Choice>
    <mc:Fallback>
      <p:transition spd="slow" advTm="530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13DE799E-921B-1192-F263-20F4C7E903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CA0218-AE47-4059-54D5-C4C3F1674F18}"/>
              </a:ext>
            </a:extLst>
          </p:cNvPr>
          <p:cNvSpPr>
            <a:spLocks noGrp="1"/>
          </p:cNvSpPr>
          <p:nvPr>
            <p:ph type="ctrTitle"/>
          </p:nvPr>
        </p:nvSpPr>
        <p:spPr>
          <a:xfrm>
            <a:off x="224118" y="-1163637"/>
            <a:ext cx="9256058" cy="2320365"/>
          </a:xfrm>
        </p:spPr>
        <p:txBody>
          <a:bodyPr>
            <a:normAutofit/>
          </a:bodyPr>
          <a:lstStyle/>
          <a:p>
            <a:pPr algn="l"/>
            <a:r>
              <a:rPr lang="en-GB" sz="2800" b="1">
                <a:ea typeface="+mj-lt"/>
                <a:cs typeface="+mj-lt"/>
              </a:rPr>
              <a:t>Recommendations for Improvement</a:t>
            </a:r>
            <a:endParaRPr lang="en-US" sz="2800"/>
          </a:p>
        </p:txBody>
      </p:sp>
      <p:sp>
        <p:nvSpPr>
          <p:cNvPr id="3" name="Subtitle 2">
            <a:extLst>
              <a:ext uri="{FF2B5EF4-FFF2-40B4-BE49-F238E27FC236}">
                <a16:creationId xmlns:a16="http://schemas.microsoft.com/office/drawing/2014/main" id="{AEB85E88-69EC-61DC-24F8-080F3BD3DAE7}"/>
              </a:ext>
            </a:extLst>
          </p:cNvPr>
          <p:cNvSpPr>
            <a:spLocks noGrp="1"/>
          </p:cNvSpPr>
          <p:nvPr>
            <p:ph type="subTitle" idx="1"/>
          </p:nvPr>
        </p:nvSpPr>
        <p:spPr>
          <a:xfrm>
            <a:off x="224117" y="1416891"/>
            <a:ext cx="11754970" cy="6317408"/>
          </a:xfrm>
        </p:spPr>
        <p:txBody>
          <a:bodyPr vert="horz" lIns="91440" tIns="45720" rIns="91440" bIns="45720" rtlCol="0" anchor="t">
            <a:normAutofit/>
          </a:bodyPr>
          <a:lstStyle/>
          <a:p>
            <a:pPr algn="l"/>
            <a:r>
              <a:rPr lang="en-GB">
                <a:ea typeface="+mn-lt"/>
                <a:cs typeface="+mn-lt"/>
              </a:rPr>
              <a:t>To improve care and empower older people, the UK must focus on prevention, inclusion, and empowerment.</a:t>
            </a:r>
            <a:endParaRPr lang="en-US" b="1"/>
          </a:p>
          <a:p>
            <a:pPr algn="l"/>
            <a:r>
              <a:rPr lang="en-GB" b="1">
                <a:ea typeface="+mn-lt"/>
                <a:cs typeface="+mn-lt"/>
              </a:rPr>
              <a:t>Key Recommendations:</a:t>
            </a:r>
            <a:endParaRPr lang="en-GB"/>
          </a:p>
          <a:p>
            <a:pPr marL="285750" indent="-285750" algn="l">
              <a:buFont typeface="Arial"/>
              <a:buChar char="•"/>
            </a:pPr>
            <a:r>
              <a:rPr lang="en-GB">
                <a:ea typeface="+mn-lt"/>
                <a:cs typeface="+mn-lt"/>
              </a:rPr>
              <a:t>Expand community-based services to reduce isolation.</a:t>
            </a:r>
            <a:endParaRPr lang="en-GB"/>
          </a:p>
          <a:p>
            <a:pPr marL="285750" indent="-285750" algn="l">
              <a:buFont typeface="Arial"/>
              <a:buChar char="•"/>
            </a:pPr>
            <a:r>
              <a:rPr lang="en-GB">
                <a:ea typeface="+mn-lt"/>
                <a:cs typeface="+mn-lt"/>
              </a:rPr>
              <a:t>Improve carer pay, training, and recognition.</a:t>
            </a:r>
            <a:endParaRPr lang="en-GB"/>
          </a:p>
          <a:p>
            <a:pPr marL="285750" indent="-285750" algn="l">
              <a:buFont typeface="Arial"/>
              <a:buChar char="•"/>
            </a:pPr>
            <a:r>
              <a:rPr lang="en-GB">
                <a:ea typeface="+mn-lt"/>
                <a:cs typeface="+mn-lt"/>
              </a:rPr>
              <a:t>Increase digital literacy and affordable telecare access.</a:t>
            </a:r>
            <a:endParaRPr lang="en-GB"/>
          </a:p>
          <a:p>
            <a:pPr marL="285750" indent="-285750" algn="l">
              <a:buFont typeface="Arial"/>
              <a:buChar char="•"/>
            </a:pPr>
            <a:r>
              <a:rPr lang="en-GB">
                <a:ea typeface="+mn-lt"/>
                <a:cs typeface="+mn-lt"/>
              </a:rPr>
              <a:t>Develop integrated care pathways through ICSs.</a:t>
            </a:r>
            <a:endParaRPr lang="en-GB"/>
          </a:p>
          <a:p>
            <a:pPr marL="285750" indent="-285750" algn="l">
              <a:buFont typeface="Arial"/>
              <a:buChar char="•"/>
            </a:pPr>
            <a:r>
              <a:rPr lang="en-GB">
                <a:ea typeface="+mn-lt"/>
                <a:cs typeface="+mn-lt"/>
              </a:rPr>
              <a:t>Strengthen fall-prevention and rehabilitation programmes.</a:t>
            </a:r>
            <a:endParaRPr lang="en-GB"/>
          </a:p>
          <a:p>
            <a:pPr marL="285750" indent="-285750" algn="l">
              <a:buFont typeface="Arial"/>
              <a:buChar char="•"/>
            </a:pPr>
            <a:r>
              <a:rPr lang="en-GB">
                <a:ea typeface="+mn-lt"/>
                <a:cs typeface="+mn-lt"/>
              </a:rPr>
              <a:t>Boost workforce recruitment and retention.</a:t>
            </a:r>
            <a:endParaRPr lang="en-GB"/>
          </a:p>
          <a:p>
            <a:pPr algn="l"/>
            <a:r>
              <a:rPr lang="en-GB">
                <a:ea typeface="+mn-lt"/>
                <a:cs typeface="+mn-lt"/>
              </a:rPr>
              <a:t>These steps will promote independence, dignity, and long-term sustainability in elderly care.</a:t>
            </a:r>
            <a:endParaRPr lang="en-GB"/>
          </a:p>
          <a:p>
            <a:pPr algn="l"/>
            <a:r>
              <a:rPr lang="en-GB">
                <a:ea typeface="+mn-lt"/>
                <a:cs typeface="+mn-lt"/>
              </a:rPr>
              <a:t>(NIHR, 2019; NHS, 2023)</a:t>
            </a:r>
            <a:endParaRPr lang="en-GB"/>
          </a:p>
          <a:p>
            <a:endParaRPr lang="en-GB"/>
          </a:p>
        </p:txBody>
      </p:sp>
      <p:sp>
        <p:nvSpPr>
          <p:cNvPr id="5" name="Rectangle 4">
            <a:extLst>
              <a:ext uri="{FF2B5EF4-FFF2-40B4-BE49-F238E27FC236}">
                <a16:creationId xmlns:a16="http://schemas.microsoft.com/office/drawing/2014/main" id="{CA6C816D-A208-E9B4-F57E-6F5CAD988805}"/>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Audio 11">
            <a:hlinkClick r:id="" action="ppaction://media"/>
            <a:extLst>
              <a:ext uri="{FF2B5EF4-FFF2-40B4-BE49-F238E27FC236}">
                <a16:creationId xmlns:a16="http://schemas.microsoft.com/office/drawing/2014/main" id="{842C3841-5F74-2867-30E8-BE33C01360A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21128291"/>
      </p:ext>
    </p:extLst>
  </p:cSld>
  <p:clrMapOvr>
    <a:masterClrMapping/>
  </p:clrMapOvr>
  <mc:AlternateContent xmlns:mc="http://schemas.openxmlformats.org/markup-compatibility/2006">
    <mc:Choice xmlns:p14="http://schemas.microsoft.com/office/powerpoint/2010/main" Requires="p14">
      <p:transition spd="slow" p14:dur="2000" advTm="58249"/>
    </mc:Choice>
    <mc:Fallback>
      <p:transition spd="slow" advTm="582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a:extLst>
            <a:ext uri="{FF2B5EF4-FFF2-40B4-BE49-F238E27FC236}">
              <a16:creationId xmlns:a16="http://schemas.microsoft.com/office/drawing/2014/main" id="{8A040C48-4934-E872-14F3-7E2B3FDBD3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71C1E8-3923-1B05-1EEB-17E5E1E972CD}"/>
              </a:ext>
            </a:extLst>
          </p:cNvPr>
          <p:cNvSpPr>
            <a:spLocks noGrp="1"/>
          </p:cNvSpPr>
          <p:nvPr>
            <p:ph type="ctrTitle"/>
          </p:nvPr>
        </p:nvSpPr>
        <p:spPr>
          <a:xfrm>
            <a:off x="168088" y="-1197255"/>
            <a:ext cx="9144000" cy="2387600"/>
          </a:xfrm>
        </p:spPr>
        <p:txBody>
          <a:bodyPr>
            <a:normAutofit/>
          </a:bodyPr>
          <a:lstStyle/>
          <a:p>
            <a:pPr algn="l"/>
            <a:r>
              <a:rPr lang="en-GB" sz="3200" b="1">
                <a:ea typeface="+mj-lt"/>
                <a:cs typeface="+mj-lt"/>
              </a:rPr>
              <a:t>Conclusion</a:t>
            </a:r>
            <a:endParaRPr lang="en-US" sz="3200" b="1"/>
          </a:p>
        </p:txBody>
      </p:sp>
      <p:sp>
        <p:nvSpPr>
          <p:cNvPr id="3" name="Subtitle 2">
            <a:extLst>
              <a:ext uri="{FF2B5EF4-FFF2-40B4-BE49-F238E27FC236}">
                <a16:creationId xmlns:a16="http://schemas.microsoft.com/office/drawing/2014/main" id="{73C5DBED-C577-4B62-0BD1-A1D8332B46DA}"/>
              </a:ext>
            </a:extLst>
          </p:cNvPr>
          <p:cNvSpPr>
            <a:spLocks noGrp="1"/>
          </p:cNvSpPr>
          <p:nvPr>
            <p:ph type="subTitle" idx="1"/>
          </p:nvPr>
        </p:nvSpPr>
        <p:spPr>
          <a:xfrm>
            <a:off x="168088" y="1405685"/>
            <a:ext cx="10679205" cy="5633850"/>
          </a:xfrm>
        </p:spPr>
        <p:txBody>
          <a:bodyPr vert="horz" lIns="91440" tIns="45720" rIns="91440" bIns="45720" rtlCol="0" anchor="t">
            <a:noAutofit/>
          </a:bodyPr>
          <a:lstStyle/>
          <a:p>
            <a:pPr algn="l"/>
            <a:r>
              <a:rPr lang="en-GB" sz="2800">
                <a:ea typeface="+mn-lt"/>
                <a:cs typeface="+mn-lt"/>
              </a:rPr>
              <a:t>Older people deserve to age with </a:t>
            </a:r>
            <a:r>
              <a:rPr lang="en-GB" sz="2800" b="1">
                <a:ea typeface="+mn-lt"/>
                <a:cs typeface="+mn-lt"/>
              </a:rPr>
              <a:t>dignity, independence, and choice</a:t>
            </a:r>
            <a:r>
              <a:rPr lang="en-GB" sz="2800">
                <a:ea typeface="+mn-lt"/>
                <a:cs typeface="+mn-lt"/>
              </a:rPr>
              <a:t>.</a:t>
            </a:r>
            <a:br>
              <a:rPr lang="en-GB" sz="2800">
                <a:ea typeface="+mn-lt"/>
                <a:cs typeface="+mn-lt"/>
              </a:rPr>
            </a:br>
            <a:r>
              <a:rPr lang="en-GB" sz="2800">
                <a:ea typeface="+mn-lt"/>
                <a:cs typeface="+mn-lt"/>
              </a:rPr>
              <a:t> Empowerment must be at the centre of all health and social care practice.</a:t>
            </a:r>
            <a:endParaRPr lang="en-US" sz="2800"/>
          </a:p>
          <a:p>
            <a:pPr algn="l"/>
            <a:r>
              <a:rPr lang="en-GB" sz="2800">
                <a:ea typeface="+mn-lt"/>
                <a:cs typeface="+mn-lt"/>
              </a:rPr>
              <a:t>By addressing inequalities, improving carer support, and embracing technology, the UK can deliver a care system that is person-centred, inclusive, and sustainable.</a:t>
            </a:r>
            <a:br>
              <a:rPr lang="en-GB" sz="2800">
                <a:ea typeface="+mn-lt"/>
                <a:cs typeface="+mn-lt"/>
              </a:rPr>
            </a:br>
            <a:r>
              <a:rPr lang="en-GB" sz="2800">
                <a:ea typeface="+mn-lt"/>
                <a:cs typeface="+mn-lt"/>
              </a:rPr>
              <a:t> Ageing should not be seen as dependency, but as an opportunity for innovation, compassion, and social connection.</a:t>
            </a:r>
            <a:endParaRPr lang="en-GB" sz="2800"/>
          </a:p>
          <a:p>
            <a:pPr algn="l"/>
            <a:r>
              <a:rPr lang="en-GB" sz="2800">
                <a:ea typeface="+mn-lt"/>
                <a:cs typeface="+mn-lt"/>
              </a:rPr>
              <a:t>(Age UK, 2023; WHO, 2015)</a:t>
            </a:r>
            <a:endParaRPr lang="en-GB" sz="2800"/>
          </a:p>
          <a:p>
            <a:endParaRPr lang="en-GB"/>
          </a:p>
          <a:p>
            <a:endParaRPr lang="en-GB"/>
          </a:p>
        </p:txBody>
      </p:sp>
      <p:sp>
        <p:nvSpPr>
          <p:cNvPr id="5" name="Rectangle 4">
            <a:extLst>
              <a:ext uri="{FF2B5EF4-FFF2-40B4-BE49-F238E27FC236}">
                <a16:creationId xmlns:a16="http://schemas.microsoft.com/office/drawing/2014/main" id="{B3B8200B-A869-2389-B289-FD5742BF9301}"/>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Audio 26">
            <a:hlinkClick r:id="" action="ppaction://media"/>
            <a:extLst>
              <a:ext uri="{FF2B5EF4-FFF2-40B4-BE49-F238E27FC236}">
                <a16:creationId xmlns:a16="http://schemas.microsoft.com/office/drawing/2014/main" id="{B8BA6A8B-D8B2-A25E-FBBA-4CEB65D026B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67150068"/>
      </p:ext>
    </p:extLst>
  </p:cSld>
  <p:clrMapOvr>
    <a:masterClrMapping/>
  </p:clrMapOvr>
  <mc:AlternateContent xmlns:mc="http://schemas.openxmlformats.org/markup-compatibility/2006">
    <mc:Choice xmlns:p14="http://schemas.microsoft.com/office/powerpoint/2010/main" Requires="p14">
      <p:transition spd="slow" p14:dur="2000" advTm="50978"/>
    </mc:Choice>
    <mc:Fallback>
      <p:transition spd="slow" advTm="509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a:extLst>
            <a:ext uri="{FF2B5EF4-FFF2-40B4-BE49-F238E27FC236}">
              <a16:creationId xmlns:a16="http://schemas.microsoft.com/office/drawing/2014/main" id="{72B7399D-24E4-9909-E296-D5532F3947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02BA95-110C-9226-BB50-653DD4EE8BFD}"/>
              </a:ext>
            </a:extLst>
          </p:cNvPr>
          <p:cNvSpPr>
            <a:spLocks noGrp="1"/>
          </p:cNvSpPr>
          <p:nvPr>
            <p:ph type="ctrTitle"/>
          </p:nvPr>
        </p:nvSpPr>
        <p:spPr>
          <a:xfrm>
            <a:off x="168088" y="-1197255"/>
            <a:ext cx="9144000" cy="2387600"/>
          </a:xfrm>
        </p:spPr>
        <p:txBody>
          <a:bodyPr>
            <a:normAutofit/>
          </a:bodyPr>
          <a:lstStyle/>
          <a:p>
            <a:pPr algn="l"/>
            <a:r>
              <a:rPr lang="en-GB" sz="3200" b="1"/>
              <a:t>Reference List</a:t>
            </a:r>
          </a:p>
        </p:txBody>
      </p:sp>
      <p:sp>
        <p:nvSpPr>
          <p:cNvPr id="3" name="Subtitle 2">
            <a:extLst>
              <a:ext uri="{FF2B5EF4-FFF2-40B4-BE49-F238E27FC236}">
                <a16:creationId xmlns:a16="http://schemas.microsoft.com/office/drawing/2014/main" id="{0B5AC795-1D3E-C190-614C-647C99A7DE9F}"/>
              </a:ext>
            </a:extLst>
          </p:cNvPr>
          <p:cNvSpPr>
            <a:spLocks noGrp="1"/>
          </p:cNvSpPr>
          <p:nvPr>
            <p:ph type="subTitle" idx="1"/>
          </p:nvPr>
        </p:nvSpPr>
        <p:spPr>
          <a:xfrm>
            <a:off x="168088" y="1091920"/>
            <a:ext cx="11441205" cy="5432145"/>
          </a:xfrm>
        </p:spPr>
        <p:txBody>
          <a:bodyPr vert="horz" lIns="91440" tIns="45720" rIns="91440" bIns="45720" rtlCol="0" anchor="t">
            <a:noAutofit/>
          </a:bodyPr>
          <a:lstStyle/>
          <a:p>
            <a:pPr algn="l"/>
            <a:r>
              <a:rPr lang="en-GB" sz="1100">
                <a:ea typeface="+mn-lt"/>
                <a:cs typeface="+mn-lt"/>
              </a:rPr>
              <a:t>Age UK (2019) </a:t>
            </a:r>
            <a:r>
              <a:rPr lang="en-GB" sz="1100" i="1">
                <a:ea typeface="+mn-lt"/>
                <a:cs typeface="+mn-lt"/>
              </a:rPr>
              <a:t>Mental Health (England).</a:t>
            </a:r>
            <a:r>
              <a:rPr lang="en-GB" sz="1100">
                <a:ea typeface="+mn-lt"/>
                <a:cs typeface="+mn-lt"/>
              </a:rPr>
              <a:t> Available at: </a:t>
            </a:r>
            <a:r>
              <a:rPr lang="en-GB" sz="1100">
                <a:ea typeface="+mn-lt"/>
                <a:cs typeface="+mn-lt"/>
                <a:hlinkClick r:id="rId3"/>
              </a:rPr>
              <a:t>https://www.ageuk.org.uk/globalassets/age-uk/documents/policy-positions/health-and-wellbeing/ppp_mental_health_england.pdf</a:t>
            </a:r>
            <a:r>
              <a:rPr lang="en-GB" sz="1100">
                <a:ea typeface="+mn-lt"/>
                <a:cs typeface="+mn-lt"/>
              </a:rPr>
              <a:t> (Accessed: 20 August 2024).</a:t>
            </a:r>
            <a:endParaRPr lang="en-US" sz="1100"/>
          </a:p>
          <a:p>
            <a:pPr algn="l"/>
            <a:r>
              <a:rPr lang="en-GB" sz="1100">
                <a:ea typeface="+mn-lt"/>
                <a:cs typeface="+mn-lt"/>
              </a:rPr>
              <a:t>Age UK (2022) </a:t>
            </a:r>
            <a:r>
              <a:rPr lang="en-GB" sz="1100" i="1">
                <a:ea typeface="+mn-lt"/>
                <a:cs typeface="+mn-lt"/>
              </a:rPr>
              <a:t>Later Life in the United Kingdom 2022.</a:t>
            </a:r>
            <a:r>
              <a:rPr lang="en-GB" sz="1100">
                <a:ea typeface="+mn-lt"/>
                <a:cs typeface="+mn-lt"/>
              </a:rPr>
              <a:t> London: Age UK. Available at: </a:t>
            </a:r>
            <a:r>
              <a:rPr lang="en-GB" sz="1100">
                <a:ea typeface="+mn-lt"/>
                <a:cs typeface="+mn-lt"/>
                <a:hlinkClick r:id="rId4"/>
              </a:rPr>
              <a:t>https://www.ageuk.org.uk/globalassets/age-uk/documents/reports-and-publications/later_life_uk_factsheet.pdf</a:t>
            </a:r>
            <a:r>
              <a:rPr lang="en-GB" sz="1100">
                <a:ea typeface="+mn-lt"/>
                <a:cs typeface="+mn-lt"/>
              </a:rPr>
              <a:t> (Accessed: 16 September 2024).</a:t>
            </a:r>
            <a:endParaRPr lang="en-GB" sz="1100"/>
          </a:p>
          <a:p>
            <a:pPr algn="l"/>
            <a:r>
              <a:rPr lang="en-GB" sz="1100">
                <a:ea typeface="+mn-lt"/>
                <a:cs typeface="+mn-lt"/>
              </a:rPr>
              <a:t>Age UK (2023) </a:t>
            </a:r>
            <a:r>
              <a:rPr lang="en-GB" sz="1100" i="1">
                <a:ea typeface="+mn-lt"/>
                <a:cs typeface="+mn-lt"/>
              </a:rPr>
              <a:t>The State of Health and Care of Older People in England 2023.</a:t>
            </a:r>
            <a:r>
              <a:rPr lang="en-GB" sz="1100">
                <a:ea typeface="+mn-lt"/>
                <a:cs typeface="+mn-lt"/>
              </a:rPr>
              <a:t> London: Age UK. Available at: </a:t>
            </a:r>
            <a:r>
              <a:rPr lang="en-GB" sz="1100">
                <a:ea typeface="+mn-lt"/>
                <a:cs typeface="+mn-lt"/>
                <a:hlinkClick r:id="rId5"/>
              </a:rPr>
              <a:t>https://www.ageuk.org.uk/globalassets/age-uk/documents/reports-and-publications/reports-and-briefings/health--wellbeing/age_uk_briefing_state_of_health_and_care_of_older_people_july2023.pdf</a:t>
            </a:r>
            <a:r>
              <a:rPr lang="en-GB" sz="1100">
                <a:ea typeface="+mn-lt"/>
                <a:cs typeface="+mn-lt"/>
              </a:rPr>
              <a:t> (Accessed: 20 August 2024).</a:t>
            </a:r>
            <a:endParaRPr lang="en-GB" sz="1100"/>
          </a:p>
          <a:p>
            <a:pPr algn="l"/>
            <a:r>
              <a:rPr lang="en-GB" sz="1100">
                <a:ea typeface="+mn-lt"/>
                <a:cs typeface="+mn-lt"/>
              </a:rPr>
              <a:t>Age UK (2024) </a:t>
            </a:r>
            <a:r>
              <a:rPr lang="en-GB" sz="1100" i="1">
                <a:ea typeface="+mn-lt"/>
                <a:cs typeface="+mn-lt"/>
              </a:rPr>
              <a:t>Different Types of Care Homes.</a:t>
            </a:r>
            <a:r>
              <a:rPr lang="en-GB" sz="1100">
                <a:ea typeface="+mn-lt"/>
                <a:cs typeface="+mn-lt"/>
              </a:rPr>
              <a:t> Available at: </a:t>
            </a:r>
            <a:r>
              <a:rPr lang="en-GB" sz="1100">
                <a:ea typeface="+mn-lt"/>
                <a:cs typeface="+mn-lt"/>
                <a:hlinkClick r:id="rId6"/>
              </a:rPr>
              <a:t>https://www.ageuk.org.uk/information-advice/care/arranging-care/care-homes/type-of-care-home</a:t>
            </a:r>
            <a:r>
              <a:rPr lang="en-GB" sz="1100">
                <a:ea typeface="+mn-lt"/>
                <a:cs typeface="+mn-lt"/>
              </a:rPr>
              <a:t> (Accessed: 19 September 2025).</a:t>
            </a:r>
            <a:endParaRPr lang="en-GB" sz="1100"/>
          </a:p>
          <a:p>
            <a:pPr algn="l"/>
            <a:r>
              <a:rPr lang="en-GB" sz="1100">
                <a:ea typeface="+mn-lt"/>
                <a:cs typeface="+mn-lt"/>
              </a:rPr>
              <a:t>Alzheimer’s Society (2025) </a:t>
            </a:r>
            <a:r>
              <a:rPr lang="en-GB" sz="1100" i="1">
                <a:ea typeface="+mn-lt"/>
                <a:cs typeface="+mn-lt"/>
              </a:rPr>
              <a:t>What is Dementia?</a:t>
            </a:r>
            <a:r>
              <a:rPr lang="en-GB" sz="1100">
                <a:ea typeface="+mn-lt"/>
                <a:cs typeface="+mn-lt"/>
              </a:rPr>
              <a:t> Available at: </a:t>
            </a:r>
            <a:r>
              <a:rPr lang="en-GB" sz="1100">
                <a:ea typeface="+mn-lt"/>
                <a:cs typeface="+mn-lt"/>
                <a:hlinkClick r:id="rId7"/>
              </a:rPr>
              <a:t>https://www.alzheimers.org.uk/about-dementia/types-dementia/what-dementia</a:t>
            </a:r>
            <a:r>
              <a:rPr lang="en-GB" sz="1100">
                <a:ea typeface="+mn-lt"/>
                <a:cs typeface="+mn-lt"/>
              </a:rPr>
              <a:t> (Accessed: 21 September 2025).</a:t>
            </a:r>
            <a:endParaRPr lang="en-GB" sz="1100"/>
          </a:p>
          <a:p>
            <a:pPr algn="l"/>
            <a:r>
              <a:rPr lang="en-GB" sz="1100">
                <a:ea typeface="+mn-lt"/>
                <a:cs typeface="+mn-lt"/>
              </a:rPr>
              <a:t>Carers UK (2025a) </a:t>
            </a:r>
            <a:r>
              <a:rPr lang="en-GB" sz="1100" i="1">
                <a:ea typeface="+mn-lt"/>
                <a:cs typeface="+mn-lt"/>
              </a:rPr>
              <a:t>Carer’s Allowance.</a:t>
            </a:r>
            <a:r>
              <a:rPr lang="en-GB" sz="1100">
                <a:ea typeface="+mn-lt"/>
                <a:cs typeface="+mn-lt"/>
              </a:rPr>
              <a:t> Available at: </a:t>
            </a:r>
            <a:r>
              <a:rPr lang="en-GB" sz="1100">
                <a:ea typeface="+mn-lt"/>
                <a:cs typeface="+mn-lt"/>
                <a:hlinkClick r:id="rId8"/>
              </a:rPr>
              <a:t>https://www.carersuk.org/help-and-advice/financial-support/help-with-benefits/carers-allowance</a:t>
            </a:r>
            <a:r>
              <a:rPr lang="en-GB" sz="1100">
                <a:ea typeface="+mn-lt"/>
                <a:cs typeface="+mn-lt"/>
              </a:rPr>
              <a:t> (Accessed: 20 August 2024).</a:t>
            </a:r>
            <a:endParaRPr lang="en-GB" sz="1100"/>
          </a:p>
          <a:p>
            <a:pPr algn="l"/>
            <a:r>
              <a:rPr lang="en-GB" sz="1100">
                <a:ea typeface="+mn-lt"/>
                <a:cs typeface="+mn-lt"/>
              </a:rPr>
              <a:t>Carers UK (2025b) </a:t>
            </a:r>
            <a:r>
              <a:rPr lang="en-GB" sz="1100" i="1">
                <a:ea typeface="+mn-lt"/>
                <a:cs typeface="+mn-lt"/>
              </a:rPr>
              <a:t>Caring for a Family Member or Someone Else Close to You?</a:t>
            </a:r>
            <a:r>
              <a:rPr lang="en-GB" sz="1100">
                <a:ea typeface="+mn-lt"/>
                <a:cs typeface="+mn-lt"/>
              </a:rPr>
              <a:t> Available at: </a:t>
            </a:r>
            <a:r>
              <a:rPr lang="en-GB" sz="1100">
                <a:ea typeface="+mn-lt"/>
                <a:cs typeface="+mn-lt"/>
                <a:hlinkClick r:id="rId9"/>
              </a:rPr>
              <a:t>https://www.carersuk.org/</a:t>
            </a:r>
            <a:r>
              <a:rPr lang="en-GB" sz="1100">
                <a:ea typeface="+mn-lt"/>
                <a:cs typeface="+mn-lt"/>
              </a:rPr>
              <a:t> (Accessed: 18 September 2025).</a:t>
            </a:r>
            <a:endParaRPr lang="en-GB" sz="1100"/>
          </a:p>
          <a:p>
            <a:pPr algn="l"/>
            <a:r>
              <a:rPr lang="en-GB" sz="1100">
                <a:ea typeface="+mn-lt"/>
                <a:cs typeface="+mn-lt"/>
              </a:rPr>
              <a:t>Department for Work and Pensions (DWP) (2023) </a:t>
            </a:r>
            <a:r>
              <a:rPr lang="en-GB" sz="1100" i="1">
                <a:ea typeface="+mn-lt"/>
                <a:cs typeface="+mn-lt"/>
              </a:rPr>
              <a:t>Support for Older People.</a:t>
            </a:r>
            <a:r>
              <a:rPr lang="en-GB" sz="1100">
                <a:ea typeface="+mn-lt"/>
                <a:cs typeface="+mn-lt"/>
              </a:rPr>
              <a:t> London: GOV.UK.</a:t>
            </a:r>
            <a:endParaRPr lang="en-GB" sz="1100"/>
          </a:p>
          <a:p>
            <a:pPr algn="l"/>
            <a:r>
              <a:rPr lang="en-GB" sz="1100">
                <a:ea typeface="+mn-lt"/>
                <a:cs typeface="+mn-lt"/>
              </a:rPr>
              <a:t>GOV.UK (2024a) </a:t>
            </a:r>
            <a:r>
              <a:rPr lang="en-GB" sz="1100" i="1">
                <a:ea typeface="+mn-lt"/>
                <a:cs typeface="+mn-lt"/>
              </a:rPr>
              <a:t>Adult Social Care in England: Monthly Statistics July 2024.</a:t>
            </a:r>
            <a:r>
              <a:rPr lang="en-GB" sz="1100">
                <a:ea typeface="+mn-lt"/>
                <a:cs typeface="+mn-lt"/>
              </a:rPr>
              <a:t> Available at: </a:t>
            </a:r>
            <a:r>
              <a:rPr lang="en-GB" sz="1100">
                <a:ea typeface="+mn-lt"/>
                <a:cs typeface="+mn-lt"/>
                <a:hlinkClick r:id="rId10"/>
              </a:rPr>
              <a:t>https://www.gov.uk/government/statistics/adult-social-care-in-england-monthly-statistics-july-2024</a:t>
            </a:r>
            <a:r>
              <a:rPr lang="en-GB" sz="1100">
                <a:ea typeface="+mn-lt"/>
                <a:cs typeface="+mn-lt"/>
              </a:rPr>
              <a:t> (Accessed: 22 September 2025).</a:t>
            </a:r>
            <a:endParaRPr lang="en-GB" sz="1100"/>
          </a:p>
          <a:p>
            <a:pPr algn="l"/>
            <a:r>
              <a:rPr lang="en-GB" sz="1100">
                <a:ea typeface="+mn-lt"/>
                <a:cs typeface="+mn-lt"/>
              </a:rPr>
              <a:t>Haun, M.W., Estel, S., Rücker, G., Friederich, H.C., Villalobos, M., Thomas, M. and Hartmann, M. (2017) ‘Early Palliative Care for Adults with Advanced Cancer’, </a:t>
            </a:r>
            <a:r>
              <a:rPr lang="en-GB" sz="1100" i="1">
                <a:ea typeface="+mn-lt"/>
                <a:cs typeface="+mn-lt"/>
              </a:rPr>
              <a:t>Cochrane Database of Systematic Reviews</a:t>
            </a:r>
            <a:r>
              <a:rPr lang="en-GB" sz="1100">
                <a:ea typeface="+mn-lt"/>
                <a:cs typeface="+mn-lt"/>
              </a:rPr>
              <a:t>, (6).</a:t>
            </a:r>
            <a:endParaRPr lang="en-GB" sz="1100"/>
          </a:p>
          <a:p>
            <a:pPr algn="l"/>
            <a:r>
              <a:rPr lang="en-GB" sz="1100">
                <a:ea typeface="+mn-lt"/>
                <a:cs typeface="+mn-lt"/>
              </a:rPr>
              <a:t>Health Foundation (2018) </a:t>
            </a:r>
            <a:r>
              <a:rPr lang="en-GB" sz="1100" i="1">
                <a:ea typeface="+mn-lt"/>
                <a:cs typeface="+mn-lt"/>
              </a:rPr>
              <a:t>Understanding the Health Care Needs of People with Multiple Health Conditions.</a:t>
            </a:r>
            <a:r>
              <a:rPr lang="en-GB" sz="1100">
                <a:ea typeface="+mn-lt"/>
                <a:cs typeface="+mn-lt"/>
              </a:rPr>
              <a:t> London: The Health Foundation.</a:t>
            </a:r>
            <a:endParaRPr lang="en-GB" sz="1100"/>
          </a:p>
          <a:p>
            <a:pPr algn="l"/>
            <a:r>
              <a:rPr lang="en-GB" sz="1100">
                <a:ea typeface="+mn-lt"/>
                <a:cs typeface="+mn-lt"/>
              </a:rPr>
              <a:t>Hospice UK (2023) </a:t>
            </a:r>
            <a:r>
              <a:rPr lang="en-GB" sz="1100" i="1">
                <a:ea typeface="+mn-lt"/>
                <a:cs typeface="+mn-lt"/>
              </a:rPr>
              <a:t>What is Hospice Care?</a:t>
            </a:r>
            <a:r>
              <a:rPr lang="en-GB" sz="1100">
                <a:ea typeface="+mn-lt"/>
                <a:cs typeface="+mn-lt"/>
              </a:rPr>
              <a:t> Available at: </a:t>
            </a:r>
            <a:r>
              <a:rPr lang="en-GB" sz="1100">
                <a:ea typeface="+mn-lt"/>
                <a:cs typeface="+mn-lt"/>
                <a:hlinkClick r:id="rId11"/>
              </a:rPr>
              <a:t>https://www.hospiceuk.org</a:t>
            </a:r>
            <a:r>
              <a:rPr lang="en-GB" sz="1100">
                <a:ea typeface="+mn-lt"/>
                <a:cs typeface="+mn-lt"/>
              </a:rPr>
              <a:t> (Accessed: 19 September 2025).</a:t>
            </a:r>
            <a:endParaRPr lang="en-GB" sz="1100"/>
          </a:p>
          <a:p>
            <a:pPr algn="l"/>
            <a:r>
              <a:rPr lang="en-GB" sz="1100">
                <a:ea typeface="+mn-lt"/>
                <a:cs typeface="+mn-lt"/>
              </a:rPr>
              <a:t>Kingston, A., Robinson, L., Booth, H., Knapp, M. and Jagger, C. (2018) ‘Projections of Multi-Morbidity in the Older Population in England to 2035’, </a:t>
            </a:r>
            <a:r>
              <a:rPr lang="en-GB" sz="1100" i="1">
                <a:ea typeface="+mn-lt"/>
                <a:cs typeface="+mn-lt"/>
              </a:rPr>
              <a:t>Age and Ageing</a:t>
            </a:r>
            <a:r>
              <a:rPr lang="en-GB" sz="1100">
                <a:ea typeface="+mn-lt"/>
                <a:cs typeface="+mn-lt"/>
              </a:rPr>
              <a:t>, 47(2), pp.182–188.</a:t>
            </a:r>
            <a:endParaRPr lang="en-GB" sz="1100"/>
          </a:p>
          <a:p>
            <a:pPr algn="l"/>
            <a:r>
              <a:rPr lang="en-GB" sz="1100">
                <a:ea typeface="+mn-lt"/>
                <a:cs typeface="+mn-lt"/>
              </a:rPr>
              <a:t>National Institute for Health and Care Research (NIHR) (2019) </a:t>
            </a:r>
            <a:r>
              <a:rPr lang="en-GB" sz="1100" i="1">
                <a:ea typeface="+mn-lt"/>
                <a:cs typeface="+mn-lt"/>
              </a:rPr>
              <a:t>Long-term Exercise Programmes Reduce Falls and Injuries in Older Adults.</a:t>
            </a:r>
            <a:r>
              <a:rPr lang="en-GB" sz="1100">
                <a:ea typeface="+mn-lt"/>
                <a:cs typeface="+mn-lt"/>
              </a:rPr>
              <a:t> Available at: </a:t>
            </a:r>
            <a:r>
              <a:rPr lang="en-GB" sz="1100">
                <a:ea typeface="+mn-lt"/>
                <a:cs typeface="+mn-lt"/>
                <a:hlinkClick r:id="rId12"/>
              </a:rPr>
              <a:t>https://evidence.nihr.ac.uk/alert/long-term-exercise-programmes-reduce-falls-and-injuries-in-older-adults</a:t>
            </a:r>
            <a:r>
              <a:rPr lang="en-GB" sz="1100">
                <a:ea typeface="+mn-lt"/>
                <a:cs typeface="+mn-lt"/>
              </a:rPr>
              <a:t> (Accessed: 18 September 2025).</a:t>
            </a:r>
            <a:endParaRPr lang="en-GB" sz="1100"/>
          </a:p>
          <a:p>
            <a:pPr algn="l"/>
            <a:r>
              <a:rPr lang="en-GB" sz="1100">
                <a:ea typeface="+mn-lt"/>
                <a:cs typeface="+mn-lt"/>
              </a:rPr>
              <a:t>NHS (2024a) </a:t>
            </a:r>
            <a:r>
              <a:rPr lang="en-GB" sz="1100" i="1">
                <a:ea typeface="+mn-lt"/>
                <a:cs typeface="+mn-lt"/>
              </a:rPr>
              <a:t>Falls: Overview.</a:t>
            </a:r>
            <a:r>
              <a:rPr lang="en-GB" sz="1100">
                <a:ea typeface="+mn-lt"/>
                <a:cs typeface="+mn-lt"/>
              </a:rPr>
              <a:t> Available at: </a:t>
            </a:r>
            <a:r>
              <a:rPr lang="en-GB" sz="1100">
                <a:ea typeface="+mn-lt"/>
                <a:cs typeface="+mn-lt"/>
                <a:hlinkClick r:id="rId13"/>
              </a:rPr>
              <a:t>https://www.nhs.uk/conditions/falls</a:t>
            </a:r>
            <a:r>
              <a:rPr lang="en-GB" sz="1100">
                <a:ea typeface="+mn-lt"/>
                <a:cs typeface="+mn-lt"/>
              </a:rPr>
              <a:t> (Accessed: 18 September 2025).</a:t>
            </a:r>
            <a:endParaRPr lang="en-GB" sz="1100"/>
          </a:p>
          <a:p>
            <a:pPr algn="l"/>
            <a:endParaRPr lang="en-GB" sz="1100"/>
          </a:p>
        </p:txBody>
      </p:sp>
      <p:sp>
        <p:nvSpPr>
          <p:cNvPr id="5" name="Rectangle 4">
            <a:extLst>
              <a:ext uri="{FF2B5EF4-FFF2-40B4-BE49-F238E27FC236}">
                <a16:creationId xmlns:a16="http://schemas.microsoft.com/office/drawing/2014/main" id="{78835400-D570-55BA-D09F-3B6BACA5D56C}"/>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40023419"/>
      </p:ext>
    </p:extLst>
  </p:cSld>
  <p:clrMapOvr>
    <a:masterClrMapping/>
  </p:clrMapOvr>
  <mc:AlternateContent xmlns:mc="http://schemas.openxmlformats.org/markup-compatibility/2006">
    <mc:Choice xmlns:p14="http://schemas.microsoft.com/office/powerpoint/2010/main" Requires="p14">
      <p:transition spd="slow" p14:dur="2000" advTm="340"/>
    </mc:Choice>
    <mc:Fallback>
      <p:transition spd="slow" advTm="34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a:extLst>
            <a:ext uri="{FF2B5EF4-FFF2-40B4-BE49-F238E27FC236}">
              <a16:creationId xmlns:a16="http://schemas.microsoft.com/office/drawing/2014/main" id="{AEE030A2-F449-EBC3-01BD-EF01732A47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8FEF96-1A63-3C39-0C00-DFE5CC5AC2E5}"/>
              </a:ext>
            </a:extLst>
          </p:cNvPr>
          <p:cNvSpPr>
            <a:spLocks noGrp="1"/>
          </p:cNvSpPr>
          <p:nvPr>
            <p:ph type="ctrTitle"/>
          </p:nvPr>
        </p:nvSpPr>
        <p:spPr>
          <a:xfrm>
            <a:off x="168088" y="-1197255"/>
            <a:ext cx="9144000" cy="2387600"/>
          </a:xfrm>
        </p:spPr>
        <p:txBody>
          <a:bodyPr>
            <a:normAutofit/>
          </a:bodyPr>
          <a:lstStyle/>
          <a:p>
            <a:pPr algn="l"/>
            <a:r>
              <a:rPr lang="en-GB" sz="3200" b="1"/>
              <a:t>Reference List</a:t>
            </a:r>
          </a:p>
        </p:txBody>
      </p:sp>
      <p:sp>
        <p:nvSpPr>
          <p:cNvPr id="3" name="Subtitle 2">
            <a:extLst>
              <a:ext uri="{FF2B5EF4-FFF2-40B4-BE49-F238E27FC236}">
                <a16:creationId xmlns:a16="http://schemas.microsoft.com/office/drawing/2014/main" id="{C5F0D15A-8315-1CA3-C65C-1A580F92CEED}"/>
              </a:ext>
            </a:extLst>
          </p:cNvPr>
          <p:cNvSpPr>
            <a:spLocks noGrp="1"/>
          </p:cNvSpPr>
          <p:nvPr>
            <p:ph type="subTitle" idx="1"/>
          </p:nvPr>
        </p:nvSpPr>
        <p:spPr>
          <a:xfrm>
            <a:off x="168088" y="1338449"/>
            <a:ext cx="11441205" cy="6754439"/>
          </a:xfrm>
        </p:spPr>
        <p:txBody>
          <a:bodyPr vert="horz" lIns="91440" tIns="45720" rIns="91440" bIns="45720" rtlCol="0" anchor="t">
            <a:noAutofit/>
          </a:bodyPr>
          <a:lstStyle/>
          <a:p>
            <a:pPr algn="l"/>
            <a:r>
              <a:rPr lang="en-GB" sz="1100"/>
              <a:t>NHS England (2022) </a:t>
            </a:r>
            <a:r>
              <a:rPr lang="en-GB" sz="1100" i="1"/>
              <a:t>Palliative and End of Life Care.</a:t>
            </a:r>
            <a:r>
              <a:rPr lang="en-GB" sz="1100"/>
              <a:t> Available at: </a:t>
            </a:r>
            <a:r>
              <a:rPr lang="en-GB" sz="1100">
                <a:hlinkClick r:id="rId3"/>
              </a:rPr>
              <a:t>https://www.england.nhs.uk/eolc</a:t>
            </a:r>
            <a:r>
              <a:rPr lang="en-GB" sz="1100"/>
              <a:t> (Accessed: 19 September 2025).</a:t>
            </a:r>
          </a:p>
          <a:p>
            <a:pPr algn="l"/>
            <a:r>
              <a:rPr lang="en-GB" sz="1100"/>
              <a:t>Organisation for Economic Co-operation and Development (OECD) (2024) </a:t>
            </a:r>
            <a:r>
              <a:rPr lang="en-GB" sz="1100" i="1"/>
              <a:t>Old-Age Dependency Ratio.</a:t>
            </a:r>
            <a:r>
              <a:rPr lang="en-GB" sz="1100"/>
              <a:t> Available at: </a:t>
            </a:r>
            <a:r>
              <a:rPr lang="en-GB" sz="1100">
                <a:hlinkClick r:id="rId4"/>
              </a:rPr>
              <a:t>https://www.oecd.org/en/data/indicators/old-age-dependency-ratio.html</a:t>
            </a:r>
            <a:r>
              <a:rPr lang="en-GB" sz="1100"/>
              <a:t> (Accessed: 20 August 2024).</a:t>
            </a:r>
          </a:p>
          <a:p>
            <a:pPr algn="l"/>
            <a:r>
              <a:rPr lang="en-GB" sz="1100"/>
              <a:t>Office for National Statistics (ONS) (2025) </a:t>
            </a:r>
            <a:r>
              <a:rPr lang="en-GB" sz="1100" i="1"/>
              <a:t>Comparison of Old Age Dependency Ratio Estimates and Projections, UK and Constituent Countries.</a:t>
            </a:r>
            <a:r>
              <a:rPr lang="en-GB" sz="1100"/>
              <a:t> Available at: </a:t>
            </a:r>
            <a:r>
              <a:rPr lang="en-GB" sz="1100">
                <a:hlinkClick r:id="rId5"/>
              </a:rPr>
              <a:t>https://www.ons.gov.uk</a:t>
            </a:r>
            <a:r>
              <a:rPr lang="en-GB" sz="1100"/>
              <a:t> (Accessed: 16 September 2025).</a:t>
            </a:r>
          </a:p>
          <a:p>
            <a:pPr algn="l"/>
            <a:r>
              <a:rPr lang="en-GB" sz="1100"/>
              <a:t>Peden, G. (2017) </a:t>
            </a:r>
            <a:r>
              <a:rPr lang="en-GB" sz="1100" i="1"/>
              <a:t>Liberal Economists and the British Welfare State: From Beveridge to the New Right.</a:t>
            </a:r>
            <a:r>
              <a:rPr lang="en-GB" sz="1100"/>
              <a:t> Oxford: Oxford Academic.</a:t>
            </a:r>
          </a:p>
          <a:p>
            <a:pPr algn="l"/>
            <a:r>
              <a:rPr lang="en-GB" sz="1100"/>
              <a:t>Public Health England (PHE) (2021) </a:t>
            </a:r>
            <a:r>
              <a:rPr lang="en-GB" sz="1100" i="1"/>
              <a:t>Wider Impacts of COVID-19 on Physical Activity, Deconditioning and Falls in Older Adults.</a:t>
            </a:r>
            <a:r>
              <a:rPr lang="en-GB" sz="1100"/>
              <a:t> London: PHE.</a:t>
            </a:r>
          </a:p>
          <a:p>
            <a:pPr algn="l"/>
            <a:r>
              <a:rPr lang="en-GB" sz="1100"/>
              <a:t>World Health Organization (WHO) (2015) </a:t>
            </a:r>
            <a:r>
              <a:rPr lang="en-GB" sz="1100" i="1"/>
              <a:t>World Report on Ageing and Health.</a:t>
            </a:r>
            <a:r>
              <a:rPr lang="en-GB" sz="1100"/>
              <a:t> Geneva: WHO Press.</a:t>
            </a:r>
          </a:p>
          <a:p>
            <a:pPr algn="l"/>
            <a:r>
              <a:rPr lang="en-GB" sz="1100"/>
              <a:t>World Health Organization (WHO) (2023) </a:t>
            </a:r>
            <a:r>
              <a:rPr lang="en-GB" sz="1100" i="1"/>
              <a:t>Dementia: Fact Sheet.</a:t>
            </a:r>
            <a:r>
              <a:rPr lang="en-GB" sz="1100"/>
              <a:t> Available at: </a:t>
            </a:r>
            <a:r>
              <a:rPr lang="en-GB" sz="1100">
                <a:hlinkClick r:id="rId6"/>
              </a:rPr>
              <a:t>https://www.who.int/news-room/fact-sheets/detail/dementia</a:t>
            </a:r>
            <a:r>
              <a:rPr lang="en-GB" sz="1100"/>
              <a:t> (Accessed: 21 September 2025).</a:t>
            </a:r>
          </a:p>
          <a:p>
            <a:pPr algn="l"/>
            <a:r>
              <a:rPr lang="en-GB" sz="1100" err="1"/>
              <a:t>Zaninotto</a:t>
            </a:r>
            <a:r>
              <a:rPr lang="en-GB" sz="1100"/>
              <a:t>, P., </a:t>
            </a:r>
            <a:r>
              <a:rPr lang="en-GB" sz="1100" err="1"/>
              <a:t>Iob</a:t>
            </a:r>
            <a:r>
              <a:rPr lang="en-GB" sz="1100"/>
              <a:t>, E., </a:t>
            </a:r>
            <a:r>
              <a:rPr lang="en-GB" sz="1100" err="1"/>
              <a:t>Demakakos</a:t>
            </a:r>
            <a:r>
              <a:rPr lang="en-GB" sz="1100"/>
              <a:t>, P. and Steptoe, A. (2022) ‘The Psychological Wellbeing of Older Adults in England During the COVID-19 Pandemic’, </a:t>
            </a:r>
            <a:r>
              <a:rPr lang="en-GB" sz="1100" i="1"/>
              <a:t>JAMA Psychiatry</a:t>
            </a:r>
            <a:r>
              <a:rPr lang="en-GB" sz="1100"/>
              <a:t>, 79(2), pp.151–160.</a:t>
            </a:r>
          </a:p>
          <a:p>
            <a:pPr algn="l"/>
            <a:r>
              <a:rPr lang="en-GB" sz="2800"/>
              <a:t>Photo References</a:t>
            </a:r>
          </a:p>
          <a:p>
            <a:pPr algn="l"/>
            <a:r>
              <a:rPr lang="en-GB" sz="1200">
                <a:latin typeface="Times New Roman"/>
                <a:cs typeface="Times New Roman"/>
              </a:rPr>
              <a:t>Care, A. (2025). </a:t>
            </a:r>
            <a:r>
              <a:rPr lang="en-GB" sz="1200" i="1">
                <a:latin typeface="Times New Roman"/>
                <a:cs typeface="Times New Roman"/>
              </a:rPr>
              <a:t>Aged Care Technology Stock Illustrations – 755 Aged Care Technology Stock Illustrations, Vectors &amp; Clipart - </a:t>
            </a:r>
            <a:r>
              <a:rPr lang="en-GB" sz="1200" i="1" err="1">
                <a:latin typeface="Times New Roman"/>
                <a:cs typeface="Times New Roman"/>
              </a:rPr>
              <a:t>Dreamstime</a:t>
            </a:r>
            <a:r>
              <a:rPr lang="en-GB" sz="1200">
                <a:latin typeface="Times New Roman"/>
                <a:cs typeface="Times New Roman"/>
              </a:rPr>
              <a:t>. [online] </a:t>
            </a:r>
            <a:r>
              <a:rPr lang="en-GB" sz="1200" err="1">
                <a:latin typeface="Times New Roman"/>
                <a:cs typeface="Times New Roman"/>
              </a:rPr>
              <a:t>Dreamstime</a:t>
            </a:r>
            <a:r>
              <a:rPr lang="en-GB" sz="1200">
                <a:latin typeface="Times New Roman"/>
                <a:cs typeface="Times New Roman"/>
              </a:rPr>
              <a:t>. Available at: </a:t>
            </a:r>
            <a:r>
              <a:rPr lang="en-GB" sz="1200">
                <a:latin typeface="Times New Roman"/>
                <a:cs typeface="Times New Roman"/>
                <a:hlinkClick r:id="rId7"/>
              </a:rPr>
              <a:t>https://www.dreamstime.com/illustration/aged-care-technology.html</a:t>
            </a:r>
            <a:r>
              <a:rPr lang="en-GB" sz="1200">
                <a:latin typeface="Times New Roman"/>
                <a:cs typeface="Times New Roman"/>
              </a:rPr>
              <a:t> [Accessed 25 Oct. 2025].</a:t>
            </a:r>
            <a:endParaRPr lang="en-GB"/>
          </a:p>
          <a:p>
            <a:pPr algn="l"/>
            <a:r>
              <a:rPr lang="en-GB" sz="1200">
                <a:latin typeface="Times New Roman"/>
                <a:cs typeface="Times New Roman"/>
              </a:rPr>
              <a:t>in (2025). </a:t>
            </a:r>
            <a:r>
              <a:rPr lang="en-GB" sz="1200" i="1">
                <a:latin typeface="Times New Roman"/>
                <a:cs typeface="Times New Roman"/>
              </a:rPr>
              <a:t>Senior Sketch Images – Browse 32,982 Stock Photos, Vectors, and Video</a:t>
            </a:r>
            <a:r>
              <a:rPr lang="en-GB" sz="1200">
                <a:latin typeface="Times New Roman"/>
                <a:cs typeface="Times New Roman"/>
              </a:rPr>
              <a:t>. [online] Adobe Stock. Available at: </a:t>
            </a:r>
            <a:r>
              <a:rPr lang="en-GB" sz="1200">
                <a:latin typeface="Times New Roman"/>
                <a:cs typeface="Times New Roman"/>
                <a:hlinkClick r:id="rId8"/>
              </a:rPr>
              <a:t>https://stock.adobe.com/search?k=senior+sketch</a:t>
            </a:r>
            <a:r>
              <a:rPr lang="en-GB" sz="1200">
                <a:latin typeface="Times New Roman"/>
                <a:cs typeface="Times New Roman"/>
              </a:rPr>
              <a:t> [Accessed 25 Oct. 2025].</a:t>
            </a:r>
            <a:endParaRPr lang="en-GB"/>
          </a:p>
          <a:p>
            <a:pPr algn="l"/>
            <a:r>
              <a:rPr lang="en-GB" sz="1200">
                <a:latin typeface="Times New Roman"/>
                <a:cs typeface="Times New Roman"/>
              </a:rPr>
              <a:t>Pngtree.com. (2025). </a:t>
            </a:r>
            <a:r>
              <a:rPr lang="en-GB" sz="1200" i="1">
                <a:latin typeface="Times New Roman"/>
                <a:cs typeface="Times New Roman"/>
              </a:rPr>
              <a:t>Human verification | </a:t>
            </a:r>
            <a:r>
              <a:rPr lang="en-GB" sz="1200" i="1" err="1">
                <a:latin typeface="Times New Roman"/>
                <a:cs typeface="Times New Roman"/>
              </a:rPr>
              <a:t>Pngtree</a:t>
            </a:r>
            <a:r>
              <a:rPr lang="en-GB" sz="1200">
                <a:latin typeface="Times New Roman"/>
                <a:cs typeface="Times New Roman"/>
              </a:rPr>
              <a:t>. [online] Available at: </a:t>
            </a:r>
            <a:r>
              <a:rPr lang="en-GB" sz="1200">
                <a:latin typeface="Times New Roman"/>
                <a:cs typeface="Times New Roman"/>
                <a:hlinkClick r:id="rId9"/>
              </a:rPr>
              <a:t>https://pngtree.com/so/coin-drawing</a:t>
            </a:r>
            <a:r>
              <a:rPr lang="en-GB" sz="1200">
                <a:latin typeface="Times New Roman"/>
                <a:cs typeface="Times New Roman"/>
              </a:rPr>
              <a:t> [Accessed 25 Oct. 2025].</a:t>
            </a:r>
            <a:endParaRPr lang="en-GB"/>
          </a:p>
          <a:p>
            <a:pPr algn="l"/>
            <a:r>
              <a:rPr lang="en-GB" sz="1200">
                <a:latin typeface="Times New Roman"/>
                <a:cs typeface="Times New Roman"/>
              </a:rPr>
              <a:t>Shutterstock. (2025). </a:t>
            </a:r>
            <a:r>
              <a:rPr lang="en-GB" sz="1200" i="1">
                <a:latin typeface="Times New Roman"/>
                <a:cs typeface="Times New Roman"/>
              </a:rPr>
              <a:t>2+ Thousand Dementia Drawing Royalty-Free Images, Stock Photos &amp; Pictures | Shutterstock</a:t>
            </a:r>
            <a:r>
              <a:rPr lang="en-GB" sz="1200">
                <a:latin typeface="Times New Roman"/>
                <a:cs typeface="Times New Roman"/>
              </a:rPr>
              <a:t>. [online] Available at: </a:t>
            </a:r>
            <a:r>
              <a:rPr lang="en-GB" sz="1200">
                <a:latin typeface="Times New Roman"/>
                <a:cs typeface="Times New Roman"/>
                <a:hlinkClick r:id="rId10"/>
              </a:rPr>
              <a:t>https://www.shutterstock.com/search/dementia-drawing?dd_referrer=https%3A%2F%2Fwww.google.com%2F</a:t>
            </a:r>
            <a:r>
              <a:rPr lang="en-GB" sz="1200">
                <a:latin typeface="Times New Roman"/>
                <a:cs typeface="Times New Roman"/>
              </a:rPr>
              <a:t> [Accessed 25 Oct. 2025].</a:t>
            </a:r>
            <a:endParaRPr lang="en-GB"/>
          </a:p>
          <a:p>
            <a:pPr algn="l"/>
            <a:endParaRPr lang="en-GB" sz="2800"/>
          </a:p>
          <a:p>
            <a:endParaRPr lang="en-GB"/>
          </a:p>
          <a:p>
            <a:endParaRPr lang="en-GB"/>
          </a:p>
          <a:p>
            <a:pPr algn="l"/>
            <a:endParaRPr lang="en-GB" sz="1100"/>
          </a:p>
          <a:p>
            <a:pPr algn="l"/>
            <a:endParaRPr lang="en-GB" sz="1100"/>
          </a:p>
        </p:txBody>
      </p:sp>
      <p:sp>
        <p:nvSpPr>
          <p:cNvPr id="5" name="Rectangle 4">
            <a:extLst>
              <a:ext uri="{FF2B5EF4-FFF2-40B4-BE49-F238E27FC236}">
                <a16:creationId xmlns:a16="http://schemas.microsoft.com/office/drawing/2014/main" id="{D792662C-4004-3E4F-4FC4-A4D37D92B548}"/>
              </a:ext>
            </a:extLst>
          </p:cNvPr>
          <p:cNvSpPr/>
          <p:nvPr/>
        </p:nvSpPr>
        <p:spPr>
          <a:xfrm>
            <a:off x="161404" y="548774"/>
            <a:ext cx="11637236" cy="5971952"/>
          </a:xfrm>
          <a:prstGeom prst="rect">
            <a:avLst/>
          </a:prstGeom>
          <a:no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42452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2775</Words>
  <Application>Microsoft Office PowerPoint</Application>
  <PresentationFormat>Widescreen</PresentationFormat>
  <Paragraphs>173</Paragraphs>
  <Slides>18</Slides>
  <Notes>2</Notes>
  <HiddenSlides>0</HiddenSlides>
  <MMClips>16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Aptos</vt:lpstr>
      <vt:lpstr>Aptos Display</vt:lpstr>
      <vt:lpstr>Arial</vt:lpstr>
      <vt:lpstr>Arial Rounded MT Bold</vt:lpstr>
      <vt:lpstr>Arial,Sans-Serif</vt:lpstr>
      <vt:lpstr>Times New Roman</vt:lpstr>
      <vt:lpstr>office theme</vt:lpstr>
      <vt:lpstr>Name: Tariq Mehmood Warraich  Student ID: 2244964 Module: Empowering the Older person Module code:BMHP6027 Lecturer: Joanne Davis Assignment title: Component 1 – Individual presentation</vt:lpstr>
      <vt:lpstr>Evaluating Care and Support Needs of Older People in the UK   The UK’s ageing population is rapidly expanding, creating growing pressure on health and social care systems. This presentation evaluates the care, empowerment, and support needs of older people, assessing how  interventions promote  wellbeing.  </vt:lpstr>
      <vt:lpstr>The Ageing UK Population</vt:lpstr>
      <vt:lpstr>Holistic Needs of Older Adults</vt:lpstr>
      <vt:lpstr>Independence</vt:lpstr>
      <vt:lpstr>Ageing and Dependency</vt:lpstr>
      <vt:lpstr>Challenges in Maintaining Independence</vt:lpstr>
      <vt:lpstr>The Role of Carers</vt:lpstr>
      <vt:lpstr>Health and Social Care Provision in the UK</vt:lpstr>
      <vt:lpstr>Dementia and Cognitive Decline</vt:lpstr>
      <vt:lpstr>Palliative and End-of-Life Care</vt:lpstr>
      <vt:lpstr>Technology in Elderly Care </vt:lpstr>
      <vt:lpstr>Economic and Policy Context</vt:lpstr>
      <vt:lpstr>Inequalities Among Older Adults</vt:lpstr>
      <vt:lpstr>Recommendations for Improvement</vt:lpstr>
      <vt:lpstr>Conclusion</vt:lpstr>
      <vt:lpstr>Reference List</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Tariq Mehmood Warraich (2244964)</cp:lastModifiedBy>
  <cp:revision>1</cp:revision>
  <dcterms:created xsi:type="dcterms:W3CDTF">2025-10-25T15:55:12Z</dcterms:created>
  <dcterms:modified xsi:type="dcterms:W3CDTF">2025-10-26T13:10:06Z</dcterms:modified>
</cp:coreProperties>
</file>