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40"/>
  </p:notesMasterIdLst>
  <p:handoutMasterIdLst>
    <p:handoutMasterId r:id="rId41"/>
  </p:handoutMasterIdLst>
  <p:sldIdLst>
    <p:sldId id="290" r:id="rId2"/>
    <p:sldId id="421" r:id="rId3"/>
    <p:sldId id="764" r:id="rId4"/>
    <p:sldId id="765" r:id="rId5"/>
    <p:sldId id="757" r:id="rId6"/>
    <p:sldId id="762" r:id="rId7"/>
    <p:sldId id="419" r:id="rId8"/>
    <p:sldId id="408" r:id="rId9"/>
    <p:sldId id="766" r:id="rId10"/>
    <p:sldId id="410" r:id="rId11"/>
    <p:sldId id="773" r:id="rId12"/>
    <p:sldId id="775" r:id="rId13"/>
    <p:sldId id="767" r:id="rId14"/>
    <p:sldId id="269" r:id="rId15"/>
    <p:sldId id="304" r:id="rId16"/>
    <p:sldId id="772" r:id="rId17"/>
    <p:sldId id="303" r:id="rId18"/>
    <p:sldId id="307" r:id="rId19"/>
    <p:sldId id="321" r:id="rId20"/>
    <p:sldId id="308" r:id="rId21"/>
    <p:sldId id="319" r:id="rId22"/>
    <p:sldId id="320" r:id="rId23"/>
    <p:sldId id="317" r:id="rId24"/>
    <p:sldId id="305" r:id="rId25"/>
    <p:sldId id="286" r:id="rId26"/>
    <p:sldId id="299" r:id="rId27"/>
    <p:sldId id="306" r:id="rId28"/>
    <p:sldId id="310" r:id="rId29"/>
    <p:sldId id="311" r:id="rId30"/>
    <p:sldId id="312" r:id="rId31"/>
    <p:sldId id="314" r:id="rId32"/>
    <p:sldId id="313" r:id="rId33"/>
    <p:sldId id="270" r:id="rId34"/>
    <p:sldId id="771" r:id="rId35"/>
    <p:sldId id="315" r:id="rId36"/>
    <p:sldId id="763" r:id="rId37"/>
    <p:sldId id="289" r:id="rId38"/>
    <p:sldId id="406" r:id="rId39"/>
  </p:sldIdLst>
  <p:sldSz cx="9144000" cy="6858000" type="screen4x3"/>
  <p:notesSz cx="7102475" cy="9388475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4700261-DE14-A863-AEF3-6192099D4372}" name="Eirian Edmund" initials="EE" userId="Eirian Edmund" providerId="None"/>
  <p188:author id="{11611FD7-2A55-EA7E-D609-66F0B152A1B4}" name="Tonwen Davies (PLANT)" initials="TD(" userId="S::tonwendavies@gwynedd.llyw.cymru::8c520792-7b98-4c00-ba5e-ae9fbae518ea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laire Williams" initials="CW" lastIdx="0" clrIdx="0">
    <p:extLst>
      <p:ext uri="{19B8F6BF-5375-455C-9EA6-DF929625EA0E}">
        <p15:presenceInfo xmlns:p15="http://schemas.microsoft.com/office/powerpoint/2012/main" userId="S::claire.turner@powys.gov.uk::d1c03978-6867-453d-83b7-0cb8df1dc02d" providerId="AD"/>
      </p:ext>
    </p:extLst>
  </p:cmAuthor>
  <p:cmAuthor id="2" name="Paula McCreary" initials="PM" lastIdx="0" clrIdx="1">
    <p:extLst>
      <p:ext uri="{19B8F6BF-5375-455C-9EA6-DF929625EA0E}">
        <p15:presenceInfo xmlns:p15="http://schemas.microsoft.com/office/powerpoint/2012/main" userId="Paula McCrear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68" autoAdjust="0"/>
    <p:restoredTop sz="94521" autoAdjust="0"/>
  </p:normalViewPr>
  <p:slideViewPr>
    <p:cSldViewPr>
      <p:cViewPr varScale="1">
        <p:scale>
          <a:sx n="120" d="100"/>
          <a:sy n="120" d="100"/>
        </p:scale>
        <p:origin x="936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624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gs" Target="tags/tag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commentAuthors" Target="commentAuthors.xml"/><Relationship Id="rId48" Type="http://schemas.microsoft.com/office/2018/10/relationships/authors" Target="author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83AEE3-21D3-4A1E-9DA6-2A102E4D64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59FF1007-9DDB-4FD2-A9A1-6F526AE236DE}" type="parTrans" cxnId="{E4E0FAB0-9DEE-4B3E-A1C2-A86C212ADB24}">
      <dgm:prSet/>
      <dgm:spPr/>
      <dgm:t>
        <a:bodyPr/>
        <a:lstStyle/>
        <a:p>
          <a:endParaRPr lang="en-US"/>
        </a:p>
      </dgm:t>
    </dgm:pt>
    <dgm:pt modelId="{20D4721C-0A62-4CEF-BB8B-50A7773F9BD6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Swyddogaeth</a:t>
          </a:r>
        </a:p>
      </dgm:t>
    </dgm:pt>
    <dgm:pt modelId="{969EF21C-959C-4BFC-AB30-F5CBF2DB2F6E}" type="sibTrans" cxnId="{E4E0FAB0-9DEE-4B3E-A1C2-A86C212ADB24}">
      <dgm:prSet/>
      <dgm:spPr/>
      <dgm:t>
        <a:bodyPr/>
        <a:lstStyle/>
        <a:p>
          <a:endParaRPr lang="en-US"/>
        </a:p>
      </dgm:t>
    </dgm:pt>
    <dgm:pt modelId="{359A41E0-D409-4D49-94C8-60AFE411DFCE}" type="parTrans" cxnId="{2F8CF2E4-0D4F-43D9-8B88-D475A50D1CF2}">
      <dgm:prSet/>
      <dgm:spPr/>
      <dgm:t>
        <a:bodyPr/>
        <a:lstStyle/>
        <a:p>
          <a:endParaRPr lang="en-US"/>
        </a:p>
      </dgm:t>
    </dgm:pt>
    <dgm:pt modelId="{F8BD53C0-FFCD-4327-8FF8-0A87E7D75CDC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Amddiffyn ac atal </a:t>
          </a:r>
        </a:p>
      </dgm:t>
    </dgm:pt>
    <dgm:pt modelId="{BDAAD313-FFF5-4795-BAF7-5D0069BCA973}" type="sibTrans" cxnId="{2F8CF2E4-0D4F-43D9-8B88-D475A50D1CF2}">
      <dgm:prSet/>
      <dgm:spPr/>
      <dgm:t>
        <a:bodyPr/>
        <a:lstStyle/>
        <a:p>
          <a:endParaRPr lang="en-US"/>
        </a:p>
      </dgm:t>
    </dgm:pt>
    <dgm:pt modelId="{5B1CFA3D-3DFA-4EE7-9730-8368F2C877BA}" type="parTrans" cxnId="{3B6D1B58-C0AB-4DB3-8646-0057F3A857E0}">
      <dgm:prSet/>
      <dgm:spPr/>
      <dgm:t>
        <a:bodyPr/>
        <a:lstStyle/>
        <a:p>
          <a:endParaRPr lang="en-US"/>
        </a:p>
      </dgm:t>
    </dgm:pt>
    <dgm:pt modelId="{7335E2D0-7036-48F5-8587-2419DAB71A30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Cyfrannu at bolisi/gweithdrefn genedlaethol</a:t>
          </a:r>
        </a:p>
      </dgm:t>
    </dgm:pt>
    <dgm:pt modelId="{766154DE-C16E-4E67-90FD-92CEADECA3BC}" type="sibTrans" cxnId="{3B6D1B58-C0AB-4DB3-8646-0057F3A857E0}">
      <dgm:prSet/>
      <dgm:spPr/>
      <dgm:t>
        <a:bodyPr/>
        <a:lstStyle/>
        <a:p>
          <a:endParaRPr lang="en-US"/>
        </a:p>
      </dgm:t>
    </dgm:pt>
    <dgm:pt modelId="{C0663794-C4C8-4790-BA9E-73E22960C56F}" type="parTrans" cxnId="{993D28CA-1368-43C4-829F-1FE5854CEF10}">
      <dgm:prSet/>
      <dgm:spPr/>
      <dgm:t>
        <a:bodyPr/>
        <a:lstStyle/>
        <a:p>
          <a:endParaRPr lang="en-US"/>
        </a:p>
      </dgm:t>
    </dgm:pt>
    <dgm:pt modelId="{EDD96FD2-56E8-4046-A023-0C97F902F380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Codi ymwybyddiaeth</a:t>
          </a:r>
        </a:p>
      </dgm:t>
    </dgm:pt>
    <dgm:pt modelId="{08E9877D-274B-4080-AE8E-C776C999F3EF}" type="sibTrans" cxnId="{993D28CA-1368-43C4-829F-1FE5854CEF10}">
      <dgm:prSet/>
      <dgm:spPr/>
      <dgm:t>
        <a:bodyPr/>
        <a:lstStyle/>
        <a:p>
          <a:endParaRPr lang="en-US"/>
        </a:p>
      </dgm:t>
    </dgm:pt>
    <dgm:pt modelId="{21285A9E-D276-4816-BA14-8E0AD18C4BDC}" type="parTrans" cxnId="{1BF8C9E3-809C-47A2-81EF-A8B4B23E23C7}">
      <dgm:prSet/>
      <dgm:spPr/>
      <dgm:t>
        <a:bodyPr/>
        <a:lstStyle/>
        <a:p>
          <a:endParaRPr lang="en-US"/>
        </a:p>
      </dgm:t>
    </dgm:pt>
    <dgm:pt modelId="{A4ACCD31-14DE-41B7-BE89-0EBB2192B2B1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Adolygu effeithlonrwydd </a:t>
          </a:r>
        </a:p>
      </dgm:t>
    </dgm:pt>
    <dgm:pt modelId="{DB765F4B-A195-4C78-BBDD-F2086350BDE7}" type="sibTrans" cxnId="{1BF8C9E3-809C-47A2-81EF-A8B4B23E23C7}">
      <dgm:prSet/>
      <dgm:spPr/>
      <dgm:t>
        <a:bodyPr/>
        <a:lstStyle/>
        <a:p>
          <a:endParaRPr lang="en-US"/>
        </a:p>
      </dgm:t>
    </dgm:pt>
    <dgm:pt modelId="{6B043413-1E78-4791-8EB7-E52A95C71834}" type="parTrans" cxnId="{6F29D180-2AD7-4373-B179-92F05AD17C42}">
      <dgm:prSet/>
      <dgm:spPr/>
      <dgm:t>
        <a:bodyPr/>
        <a:lstStyle/>
        <a:p>
          <a:endParaRPr lang="en-US"/>
        </a:p>
      </dgm:t>
    </dgm:pt>
    <dgm:pt modelId="{DFB97E1B-0A1E-461E-AC95-B8CCA7DFEC03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Adolygiadau ac archwiliadau ymarfer</a:t>
          </a:r>
        </a:p>
      </dgm:t>
    </dgm:pt>
    <dgm:pt modelId="{EB82951E-DF2F-4AE5-BCBB-1F56417C5424}" type="sibTrans" cxnId="{6F29D180-2AD7-4373-B179-92F05AD17C42}">
      <dgm:prSet/>
      <dgm:spPr/>
      <dgm:t>
        <a:bodyPr/>
        <a:lstStyle/>
        <a:p>
          <a:endParaRPr lang="en-US"/>
        </a:p>
      </dgm:t>
    </dgm:pt>
    <dgm:pt modelId="{DF02483C-F4E3-426C-97CB-57FA416A367B}" type="parTrans" cxnId="{C2264CDA-C9AF-409E-9FB5-0E27EE909397}">
      <dgm:prSet/>
      <dgm:spPr/>
      <dgm:t>
        <a:bodyPr/>
        <a:lstStyle/>
        <a:p>
          <a:endParaRPr lang="en-US"/>
        </a:p>
      </dgm:t>
    </dgm:pt>
    <dgm:pt modelId="{D675C760-80BD-4C0C-9DE5-10FEFDFA3859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Lledaenu gwybodaeth</a:t>
          </a:r>
        </a:p>
      </dgm:t>
    </dgm:pt>
    <dgm:pt modelId="{32BF5C23-C9CB-4942-A94F-F0057C5A2E21}" type="sibTrans" cxnId="{C2264CDA-C9AF-409E-9FB5-0E27EE909397}">
      <dgm:prSet/>
      <dgm:spPr/>
      <dgm:t>
        <a:bodyPr/>
        <a:lstStyle/>
        <a:p>
          <a:endParaRPr lang="en-US"/>
        </a:p>
      </dgm:t>
    </dgm:pt>
    <dgm:pt modelId="{29C4F505-4BB1-4DE9-8FEA-68D79766D814}" type="parTrans" cxnId="{48280B84-3B70-4151-8F9F-313E49CFB4EE}">
      <dgm:prSet/>
      <dgm:spPr/>
      <dgm:t>
        <a:bodyPr/>
        <a:lstStyle/>
        <a:p>
          <a:endParaRPr lang="en-US"/>
        </a:p>
      </dgm:t>
    </dgm:pt>
    <dgm:pt modelId="{74D88033-A716-4F43-93F4-1B73AA00E5DA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Cydweithio â byrddau eraill.</a:t>
          </a:r>
        </a:p>
      </dgm:t>
    </dgm:pt>
    <dgm:pt modelId="{47ABF462-CE47-447D-9103-60063304F823}" type="sibTrans" cxnId="{48280B84-3B70-4151-8F9F-313E49CFB4EE}">
      <dgm:prSet/>
      <dgm:spPr/>
      <dgm:t>
        <a:bodyPr/>
        <a:lstStyle/>
        <a:p>
          <a:endParaRPr lang="en-US"/>
        </a:p>
      </dgm:t>
    </dgm:pt>
    <dgm:pt modelId="{960263D3-69D5-479D-BC3A-BBCE0E3B042C}" type="pres">
      <dgm:prSet presAssocID="{D783AEE3-21D3-4A1E-9DA6-2A102E4D640D}" presName="root" presStyleCnt="0">
        <dgm:presLayoutVars>
          <dgm:dir/>
          <dgm:resizeHandles val="exact"/>
        </dgm:presLayoutVars>
      </dgm:prSet>
      <dgm:spPr/>
    </dgm:pt>
    <dgm:pt modelId="{80FECED5-CEF9-47E6-98B9-19D5BBECECA4}" type="pres">
      <dgm:prSet presAssocID="{20D4721C-0A62-4CEF-BB8B-50A7773F9BD6}" presName="compNode" presStyleCnt="0"/>
      <dgm:spPr/>
    </dgm:pt>
    <dgm:pt modelId="{DDE64E7F-9FDB-4953-AD78-BFBB28752DF3}" type="pres">
      <dgm:prSet presAssocID="{20D4721C-0A62-4CEF-BB8B-50A7773F9BD6}" presName="bgRect" presStyleLbl="bgShp" presStyleIdx="0" presStyleCnt="8"/>
      <dgm:spPr/>
    </dgm:pt>
    <dgm:pt modelId="{2D4353A6-759A-4BCD-9E82-98CBE7163332}" type="pres">
      <dgm:prSet presAssocID="{20D4721C-0A62-4CEF-BB8B-50A7773F9BD6}" presName="iconRect" presStyleLbl="node1" presStyleIdx="0" presStyleCnt="8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305487B-CEB4-41B1-9453-DB89526FA543}" type="pres">
      <dgm:prSet presAssocID="{20D4721C-0A62-4CEF-BB8B-50A7773F9BD6}" presName="spaceRect" presStyleCnt="0"/>
      <dgm:spPr/>
    </dgm:pt>
    <dgm:pt modelId="{368B8333-C6A1-423D-93F4-4F71A241D414}" type="pres">
      <dgm:prSet presAssocID="{20D4721C-0A62-4CEF-BB8B-50A7773F9BD6}" presName="parTx" presStyleLbl="revTx" presStyleIdx="0" presStyleCnt="8">
        <dgm:presLayoutVars>
          <dgm:chMax val="0"/>
          <dgm:chPref val="0"/>
        </dgm:presLayoutVars>
      </dgm:prSet>
      <dgm:spPr/>
    </dgm:pt>
    <dgm:pt modelId="{FC8863BD-B533-4511-A256-802C50DB28B3}" type="pres">
      <dgm:prSet presAssocID="{969EF21C-959C-4BFC-AB30-F5CBF2DB2F6E}" presName="sibTrans" presStyleCnt="0"/>
      <dgm:spPr/>
    </dgm:pt>
    <dgm:pt modelId="{50F6613C-F743-43DB-817E-A628AEFD5FA0}" type="pres">
      <dgm:prSet presAssocID="{F8BD53C0-FFCD-4327-8FF8-0A87E7D75CDC}" presName="compNode" presStyleCnt="0"/>
      <dgm:spPr/>
    </dgm:pt>
    <dgm:pt modelId="{2B0B7882-0F41-4F58-A16F-A586FCA65E28}" type="pres">
      <dgm:prSet presAssocID="{F8BD53C0-FFCD-4327-8FF8-0A87E7D75CDC}" presName="bgRect" presStyleLbl="bgShp" presStyleIdx="1" presStyleCnt="8"/>
      <dgm:spPr/>
    </dgm:pt>
    <dgm:pt modelId="{E051F016-869E-4B10-BCC1-D8D10F08FF17}" type="pres">
      <dgm:prSet presAssocID="{F8BD53C0-FFCD-4327-8FF8-0A87E7D75CDC}" presName="iconRect" presStyleLbl="node1" presStyleIdx="1" presStyleCnt="8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1F781D2-22EF-48BA-B2B6-3D671A975547}" type="pres">
      <dgm:prSet presAssocID="{F8BD53C0-FFCD-4327-8FF8-0A87E7D75CDC}" presName="spaceRect" presStyleCnt="0"/>
      <dgm:spPr/>
    </dgm:pt>
    <dgm:pt modelId="{EDB85FAB-9ABD-4CF7-B653-030A3A2D094A}" type="pres">
      <dgm:prSet presAssocID="{F8BD53C0-FFCD-4327-8FF8-0A87E7D75CDC}" presName="parTx" presStyleLbl="revTx" presStyleIdx="1" presStyleCnt="8">
        <dgm:presLayoutVars>
          <dgm:chMax val="0"/>
          <dgm:chPref val="0"/>
        </dgm:presLayoutVars>
      </dgm:prSet>
      <dgm:spPr/>
    </dgm:pt>
    <dgm:pt modelId="{D5B9E667-24F6-427B-9312-F2E2FE3F7D4C}" type="pres">
      <dgm:prSet presAssocID="{BDAAD313-FFF5-4795-BAF7-5D0069BCA973}" presName="sibTrans" presStyleCnt="0"/>
      <dgm:spPr/>
    </dgm:pt>
    <dgm:pt modelId="{2897CF27-C6C5-48A5-90CF-3D5CC3E3AF3D}" type="pres">
      <dgm:prSet presAssocID="{7335E2D0-7036-48F5-8587-2419DAB71A30}" presName="compNode" presStyleCnt="0"/>
      <dgm:spPr/>
    </dgm:pt>
    <dgm:pt modelId="{3FC4B9CD-BA1A-45E4-B656-274DF6AD907C}" type="pres">
      <dgm:prSet presAssocID="{7335E2D0-7036-48F5-8587-2419DAB71A30}" presName="bgRect" presStyleLbl="bgShp" presStyleIdx="2" presStyleCnt="8"/>
      <dgm:spPr/>
    </dgm:pt>
    <dgm:pt modelId="{6B38FB9E-E361-412B-9D49-6FA5A39DDFFA}" type="pres">
      <dgm:prSet presAssocID="{7335E2D0-7036-48F5-8587-2419DAB71A30}" presName="iconRect" presStyleLbl="node1" presStyleIdx="2" presStyleCnt="8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7ABF58A-3748-4152-BCF9-707CDFF4B18D}" type="pres">
      <dgm:prSet presAssocID="{7335E2D0-7036-48F5-8587-2419DAB71A30}" presName="spaceRect" presStyleCnt="0"/>
      <dgm:spPr/>
    </dgm:pt>
    <dgm:pt modelId="{30B86173-94B0-4457-80EE-000382AB1FFC}" type="pres">
      <dgm:prSet presAssocID="{7335E2D0-7036-48F5-8587-2419DAB71A30}" presName="parTx" presStyleLbl="revTx" presStyleIdx="2" presStyleCnt="8">
        <dgm:presLayoutVars>
          <dgm:chMax val="0"/>
          <dgm:chPref val="0"/>
        </dgm:presLayoutVars>
      </dgm:prSet>
      <dgm:spPr/>
    </dgm:pt>
    <dgm:pt modelId="{A1852044-6144-4672-BC02-0FD30D9714D4}" type="pres">
      <dgm:prSet presAssocID="{766154DE-C16E-4E67-90FD-92CEADECA3BC}" presName="sibTrans" presStyleCnt="0"/>
      <dgm:spPr/>
    </dgm:pt>
    <dgm:pt modelId="{ECF80D0E-891E-4212-95D0-32EB720AB511}" type="pres">
      <dgm:prSet presAssocID="{EDD96FD2-56E8-4046-A023-0C97F902F380}" presName="compNode" presStyleCnt="0"/>
      <dgm:spPr/>
    </dgm:pt>
    <dgm:pt modelId="{3A939E62-0E8E-4109-B2F2-2C79E88E1612}" type="pres">
      <dgm:prSet presAssocID="{EDD96FD2-56E8-4046-A023-0C97F902F380}" presName="bgRect" presStyleLbl="bgShp" presStyleIdx="3" presStyleCnt="8"/>
      <dgm:spPr/>
    </dgm:pt>
    <dgm:pt modelId="{90F3B460-A211-4E46-A3D2-DBB77C9E4712}" type="pres">
      <dgm:prSet presAssocID="{EDD96FD2-56E8-4046-A023-0C97F902F380}" presName="iconRect" presStyleLbl="node1" presStyleIdx="3" presStyleCnt="8"/>
      <dgm:spPr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702C622-0A5B-4826-8E79-4D6BCED0ED6A}" type="pres">
      <dgm:prSet presAssocID="{EDD96FD2-56E8-4046-A023-0C97F902F380}" presName="spaceRect" presStyleCnt="0"/>
      <dgm:spPr/>
    </dgm:pt>
    <dgm:pt modelId="{DC04E2BF-AA5F-493E-90BE-65A43B87AFD7}" type="pres">
      <dgm:prSet presAssocID="{EDD96FD2-56E8-4046-A023-0C97F902F380}" presName="parTx" presStyleLbl="revTx" presStyleIdx="3" presStyleCnt="8">
        <dgm:presLayoutVars>
          <dgm:chMax val="0"/>
          <dgm:chPref val="0"/>
        </dgm:presLayoutVars>
      </dgm:prSet>
      <dgm:spPr/>
    </dgm:pt>
    <dgm:pt modelId="{005154A2-E76B-4CA2-AD65-289B7EB2CB7F}" type="pres">
      <dgm:prSet presAssocID="{08E9877D-274B-4080-AE8E-C776C999F3EF}" presName="sibTrans" presStyleCnt="0"/>
      <dgm:spPr/>
    </dgm:pt>
    <dgm:pt modelId="{A29E6FEC-E0D9-4AD5-AF5D-7E556EF04C43}" type="pres">
      <dgm:prSet presAssocID="{A4ACCD31-14DE-41B7-BE89-0EBB2192B2B1}" presName="compNode" presStyleCnt="0"/>
      <dgm:spPr/>
    </dgm:pt>
    <dgm:pt modelId="{2D676F0E-A46C-4E3B-B408-DEF376EDBEC5}" type="pres">
      <dgm:prSet presAssocID="{A4ACCD31-14DE-41B7-BE89-0EBB2192B2B1}" presName="bgRect" presStyleLbl="bgShp" presStyleIdx="4" presStyleCnt="8"/>
      <dgm:spPr/>
    </dgm:pt>
    <dgm:pt modelId="{B1DF5E44-501C-4307-9FBD-42A8FC2378C6}" type="pres">
      <dgm:prSet presAssocID="{A4ACCD31-14DE-41B7-BE89-0EBB2192B2B1}" presName="iconRect" presStyleLbl="node1" presStyleIdx="4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2B9F8CCC-6602-4E98-A89C-501C0344395E}" type="pres">
      <dgm:prSet presAssocID="{A4ACCD31-14DE-41B7-BE89-0EBB2192B2B1}" presName="spaceRect" presStyleCnt="0"/>
      <dgm:spPr/>
    </dgm:pt>
    <dgm:pt modelId="{5AD9FBDC-ED8A-45F9-8C1E-3CA6E866B516}" type="pres">
      <dgm:prSet presAssocID="{A4ACCD31-14DE-41B7-BE89-0EBB2192B2B1}" presName="parTx" presStyleLbl="revTx" presStyleIdx="4" presStyleCnt="8">
        <dgm:presLayoutVars>
          <dgm:chMax val="0"/>
          <dgm:chPref val="0"/>
        </dgm:presLayoutVars>
      </dgm:prSet>
      <dgm:spPr/>
    </dgm:pt>
    <dgm:pt modelId="{BBEB0B37-D8E3-4674-825C-F1795E0ED206}" type="pres">
      <dgm:prSet presAssocID="{DB765F4B-A195-4C78-BBDD-F2086350BDE7}" presName="sibTrans" presStyleCnt="0"/>
      <dgm:spPr/>
    </dgm:pt>
    <dgm:pt modelId="{A9F96E4B-0CAA-4151-96B7-A785F7DD662C}" type="pres">
      <dgm:prSet presAssocID="{DFB97E1B-0A1E-461E-AC95-B8CCA7DFEC03}" presName="compNode" presStyleCnt="0"/>
      <dgm:spPr/>
    </dgm:pt>
    <dgm:pt modelId="{BCCF8B0A-F1E8-40EA-A890-3BB3461CA4C0}" type="pres">
      <dgm:prSet presAssocID="{DFB97E1B-0A1E-461E-AC95-B8CCA7DFEC03}" presName="bgRect" presStyleLbl="bgShp" presStyleIdx="5" presStyleCnt="8"/>
      <dgm:spPr/>
    </dgm:pt>
    <dgm:pt modelId="{F0EEAF12-FE96-4967-B8F3-5217D1503567}" type="pres">
      <dgm:prSet presAssocID="{DFB97E1B-0A1E-461E-AC95-B8CCA7DFEC03}" presName="iconRect" presStyleLbl="node1" presStyleIdx="5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26FE614-8BB6-4541-B9D8-6D9E2978B784}" type="pres">
      <dgm:prSet presAssocID="{DFB97E1B-0A1E-461E-AC95-B8CCA7DFEC03}" presName="spaceRect" presStyleCnt="0"/>
      <dgm:spPr/>
    </dgm:pt>
    <dgm:pt modelId="{90A17C2C-F846-49B3-8B75-C2366B91CA79}" type="pres">
      <dgm:prSet presAssocID="{DFB97E1B-0A1E-461E-AC95-B8CCA7DFEC03}" presName="parTx" presStyleLbl="revTx" presStyleIdx="5" presStyleCnt="8">
        <dgm:presLayoutVars>
          <dgm:chMax val="0"/>
          <dgm:chPref val="0"/>
        </dgm:presLayoutVars>
      </dgm:prSet>
      <dgm:spPr/>
    </dgm:pt>
    <dgm:pt modelId="{05FDF605-E1BB-4309-91E4-4D0609FD6676}" type="pres">
      <dgm:prSet presAssocID="{EB82951E-DF2F-4AE5-BCBB-1F56417C5424}" presName="sibTrans" presStyleCnt="0"/>
      <dgm:spPr/>
    </dgm:pt>
    <dgm:pt modelId="{543ED873-8F7B-45B0-8FD8-84E02EDC3DE6}" type="pres">
      <dgm:prSet presAssocID="{D675C760-80BD-4C0C-9DE5-10FEFDFA3859}" presName="compNode" presStyleCnt="0"/>
      <dgm:spPr/>
    </dgm:pt>
    <dgm:pt modelId="{4E5E5DCF-CB45-4C1F-A5CA-A8C5506FF2BC}" type="pres">
      <dgm:prSet presAssocID="{D675C760-80BD-4C0C-9DE5-10FEFDFA3859}" presName="bgRect" presStyleLbl="bgShp" presStyleIdx="6" presStyleCnt="8"/>
      <dgm:spPr/>
    </dgm:pt>
    <dgm:pt modelId="{B4068041-3003-4763-BDCB-18A2FBAFF295}" type="pres">
      <dgm:prSet presAssocID="{D675C760-80BD-4C0C-9DE5-10FEFDFA3859}" presName="iconRect" presStyleLbl="node1" presStyleIdx="6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F98D1616-A0AE-40FC-BCBE-C4230EC25A53}" type="pres">
      <dgm:prSet presAssocID="{D675C760-80BD-4C0C-9DE5-10FEFDFA3859}" presName="spaceRect" presStyleCnt="0"/>
      <dgm:spPr/>
    </dgm:pt>
    <dgm:pt modelId="{5952D8CD-D9C7-4CA6-AE73-AB1BAA3BA6A5}" type="pres">
      <dgm:prSet presAssocID="{D675C760-80BD-4C0C-9DE5-10FEFDFA3859}" presName="parTx" presStyleLbl="revTx" presStyleIdx="6" presStyleCnt="8">
        <dgm:presLayoutVars>
          <dgm:chMax val="0"/>
          <dgm:chPref val="0"/>
        </dgm:presLayoutVars>
      </dgm:prSet>
      <dgm:spPr/>
    </dgm:pt>
    <dgm:pt modelId="{2925D180-1F45-41E4-B004-A9597470728F}" type="pres">
      <dgm:prSet presAssocID="{32BF5C23-C9CB-4942-A94F-F0057C5A2E21}" presName="sibTrans" presStyleCnt="0"/>
      <dgm:spPr/>
    </dgm:pt>
    <dgm:pt modelId="{04C7E1CC-BBA9-41B1-8A98-DCF6AB35AEF1}" type="pres">
      <dgm:prSet presAssocID="{74D88033-A716-4F43-93F4-1B73AA00E5DA}" presName="compNode" presStyleCnt="0"/>
      <dgm:spPr/>
    </dgm:pt>
    <dgm:pt modelId="{A7939460-7751-43AF-81EC-76E0AA2624DA}" type="pres">
      <dgm:prSet presAssocID="{74D88033-A716-4F43-93F4-1B73AA00E5DA}" presName="bgRect" presStyleLbl="bgShp" presStyleIdx="7" presStyleCnt="8"/>
      <dgm:spPr/>
    </dgm:pt>
    <dgm:pt modelId="{FEDAAA6A-9D26-4304-8761-2EF8A8C03F76}" type="pres">
      <dgm:prSet presAssocID="{74D88033-A716-4F43-93F4-1B73AA00E5DA}" presName="iconRect" presStyleLbl="node1" presStyleIdx="7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55CA426-80FA-4AD0-BF16-3BC81A20DD78}" type="pres">
      <dgm:prSet presAssocID="{74D88033-A716-4F43-93F4-1B73AA00E5DA}" presName="spaceRect" presStyleCnt="0"/>
      <dgm:spPr/>
    </dgm:pt>
    <dgm:pt modelId="{EDC04460-78BB-4A4C-8925-DAF9B377187B}" type="pres">
      <dgm:prSet presAssocID="{74D88033-A716-4F43-93F4-1B73AA00E5DA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49671024-018F-43A0-A455-CB39DF107175}" type="presOf" srcId="{7335E2D0-7036-48F5-8587-2419DAB71A30}" destId="{30B86173-94B0-4457-80EE-000382AB1FFC}" srcOrd="0" destOrd="0" presId="urn:microsoft.com/office/officeart/2018/2/layout/IconVerticalSolidList"/>
    <dgm:cxn modelId="{68DE9424-DEFF-4D59-96FE-CE32FE3C1759}" type="presOf" srcId="{EDD96FD2-56E8-4046-A023-0C97F902F380}" destId="{DC04E2BF-AA5F-493E-90BE-65A43B87AFD7}" srcOrd="0" destOrd="0" presId="urn:microsoft.com/office/officeart/2018/2/layout/IconVerticalSolidList"/>
    <dgm:cxn modelId="{BDBEA947-651D-4AA2-A195-EAF0DBFAE7C8}" type="presOf" srcId="{F8BD53C0-FFCD-4327-8FF8-0A87E7D75CDC}" destId="{EDB85FAB-9ABD-4CF7-B653-030A3A2D094A}" srcOrd="0" destOrd="0" presId="urn:microsoft.com/office/officeart/2018/2/layout/IconVerticalSolidList"/>
    <dgm:cxn modelId="{E2A20A50-4D1A-46E0-9928-A14717B86272}" type="presOf" srcId="{20D4721C-0A62-4CEF-BB8B-50A7773F9BD6}" destId="{368B8333-C6A1-423D-93F4-4F71A241D414}" srcOrd="0" destOrd="0" presId="urn:microsoft.com/office/officeart/2018/2/layout/IconVerticalSolidList"/>
    <dgm:cxn modelId="{3B6D1B58-C0AB-4DB3-8646-0057F3A857E0}" srcId="{D783AEE3-21D3-4A1E-9DA6-2A102E4D640D}" destId="{7335E2D0-7036-48F5-8587-2419DAB71A30}" srcOrd="2" destOrd="0" parTransId="{5B1CFA3D-3DFA-4EE7-9730-8368F2C877BA}" sibTransId="{766154DE-C16E-4E67-90FD-92CEADECA3BC}"/>
    <dgm:cxn modelId="{95801A61-9D72-434B-926A-932D8C2FFF8C}" type="presOf" srcId="{D675C760-80BD-4C0C-9DE5-10FEFDFA3859}" destId="{5952D8CD-D9C7-4CA6-AE73-AB1BAA3BA6A5}" srcOrd="0" destOrd="0" presId="urn:microsoft.com/office/officeart/2018/2/layout/IconVerticalSolidList"/>
    <dgm:cxn modelId="{2AFB8066-05CF-45A5-813E-A7ECC6917C50}" type="presOf" srcId="{D783AEE3-21D3-4A1E-9DA6-2A102E4D640D}" destId="{960263D3-69D5-479D-BC3A-BBCE0E3B042C}" srcOrd="0" destOrd="0" presId="urn:microsoft.com/office/officeart/2018/2/layout/IconVerticalSolidList"/>
    <dgm:cxn modelId="{6F29D180-2AD7-4373-B179-92F05AD17C42}" srcId="{D783AEE3-21D3-4A1E-9DA6-2A102E4D640D}" destId="{DFB97E1B-0A1E-461E-AC95-B8CCA7DFEC03}" srcOrd="5" destOrd="0" parTransId="{6B043413-1E78-4791-8EB7-E52A95C71834}" sibTransId="{EB82951E-DF2F-4AE5-BCBB-1F56417C5424}"/>
    <dgm:cxn modelId="{48280B84-3B70-4151-8F9F-313E49CFB4EE}" srcId="{D783AEE3-21D3-4A1E-9DA6-2A102E4D640D}" destId="{74D88033-A716-4F43-93F4-1B73AA00E5DA}" srcOrd="7" destOrd="0" parTransId="{29C4F505-4BB1-4DE9-8FEA-68D79766D814}" sibTransId="{47ABF462-CE47-447D-9103-60063304F823}"/>
    <dgm:cxn modelId="{0650149D-60A4-4E2C-B88C-CA0AB2DC945B}" type="presOf" srcId="{74D88033-A716-4F43-93F4-1B73AA00E5DA}" destId="{EDC04460-78BB-4A4C-8925-DAF9B377187B}" srcOrd="0" destOrd="0" presId="urn:microsoft.com/office/officeart/2018/2/layout/IconVerticalSolidList"/>
    <dgm:cxn modelId="{E4E0FAB0-9DEE-4B3E-A1C2-A86C212ADB24}" srcId="{D783AEE3-21D3-4A1E-9DA6-2A102E4D640D}" destId="{20D4721C-0A62-4CEF-BB8B-50A7773F9BD6}" srcOrd="0" destOrd="0" parTransId="{59FF1007-9DDB-4FD2-A9A1-6F526AE236DE}" sibTransId="{969EF21C-959C-4BFC-AB30-F5CBF2DB2F6E}"/>
    <dgm:cxn modelId="{878A93BD-CDBC-4C6B-9D04-6F7852CB63C4}" type="presOf" srcId="{A4ACCD31-14DE-41B7-BE89-0EBB2192B2B1}" destId="{5AD9FBDC-ED8A-45F9-8C1E-3CA6E866B516}" srcOrd="0" destOrd="0" presId="urn:microsoft.com/office/officeart/2018/2/layout/IconVerticalSolidList"/>
    <dgm:cxn modelId="{993D28CA-1368-43C4-829F-1FE5854CEF10}" srcId="{D783AEE3-21D3-4A1E-9DA6-2A102E4D640D}" destId="{EDD96FD2-56E8-4046-A023-0C97F902F380}" srcOrd="3" destOrd="0" parTransId="{C0663794-C4C8-4790-BA9E-73E22960C56F}" sibTransId="{08E9877D-274B-4080-AE8E-C776C999F3EF}"/>
    <dgm:cxn modelId="{C2264CDA-C9AF-409E-9FB5-0E27EE909397}" srcId="{D783AEE3-21D3-4A1E-9DA6-2A102E4D640D}" destId="{D675C760-80BD-4C0C-9DE5-10FEFDFA3859}" srcOrd="6" destOrd="0" parTransId="{DF02483C-F4E3-426C-97CB-57FA416A367B}" sibTransId="{32BF5C23-C9CB-4942-A94F-F0057C5A2E21}"/>
    <dgm:cxn modelId="{1BF8C9E3-809C-47A2-81EF-A8B4B23E23C7}" srcId="{D783AEE3-21D3-4A1E-9DA6-2A102E4D640D}" destId="{A4ACCD31-14DE-41B7-BE89-0EBB2192B2B1}" srcOrd="4" destOrd="0" parTransId="{21285A9E-D276-4816-BA14-8E0AD18C4BDC}" sibTransId="{DB765F4B-A195-4C78-BBDD-F2086350BDE7}"/>
    <dgm:cxn modelId="{2F8CF2E4-0D4F-43D9-8B88-D475A50D1CF2}" srcId="{D783AEE3-21D3-4A1E-9DA6-2A102E4D640D}" destId="{F8BD53C0-FFCD-4327-8FF8-0A87E7D75CDC}" srcOrd="1" destOrd="0" parTransId="{359A41E0-D409-4D49-94C8-60AFE411DFCE}" sibTransId="{BDAAD313-FFF5-4795-BAF7-5D0069BCA973}"/>
    <dgm:cxn modelId="{B56977EA-2512-4838-96E4-FA55C160D563}" type="presOf" srcId="{DFB97E1B-0A1E-461E-AC95-B8CCA7DFEC03}" destId="{90A17C2C-F846-49B3-8B75-C2366B91CA79}" srcOrd="0" destOrd="0" presId="urn:microsoft.com/office/officeart/2018/2/layout/IconVerticalSolidList"/>
    <dgm:cxn modelId="{F6BC206E-4C44-4D2E-ADB6-96ECD95DF9D0}" type="presParOf" srcId="{960263D3-69D5-479D-BC3A-BBCE0E3B042C}" destId="{80FECED5-CEF9-47E6-98B9-19D5BBECECA4}" srcOrd="0" destOrd="0" presId="urn:microsoft.com/office/officeart/2018/2/layout/IconVerticalSolidList"/>
    <dgm:cxn modelId="{A9E23605-A00E-4500-A9A0-FE61293A6B35}" type="presParOf" srcId="{80FECED5-CEF9-47E6-98B9-19D5BBECECA4}" destId="{DDE64E7F-9FDB-4953-AD78-BFBB28752DF3}" srcOrd="0" destOrd="0" presId="urn:microsoft.com/office/officeart/2018/2/layout/IconVerticalSolidList"/>
    <dgm:cxn modelId="{AB32DE41-EFDC-4AF8-9FD1-6A1FFB21148F}" type="presParOf" srcId="{80FECED5-CEF9-47E6-98B9-19D5BBECECA4}" destId="{2D4353A6-759A-4BCD-9E82-98CBE7163332}" srcOrd="1" destOrd="0" presId="urn:microsoft.com/office/officeart/2018/2/layout/IconVerticalSolidList"/>
    <dgm:cxn modelId="{3FF878F9-1376-4DCD-9634-A0315A0D99F5}" type="presParOf" srcId="{80FECED5-CEF9-47E6-98B9-19D5BBECECA4}" destId="{9305487B-CEB4-41B1-9453-DB89526FA543}" srcOrd="2" destOrd="0" presId="urn:microsoft.com/office/officeart/2018/2/layout/IconVerticalSolidList"/>
    <dgm:cxn modelId="{9DD45532-49C3-4FE5-B2F5-734F9C6AFC21}" type="presParOf" srcId="{80FECED5-CEF9-47E6-98B9-19D5BBECECA4}" destId="{368B8333-C6A1-423D-93F4-4F71A241D414}" srcOrd="3" destOrd="0" presId="urn:microsoft.com/office/officeart/2018/2/layout/IconVerticalSolidList"/>
    <dgm:cxn modelId="{C35388C7-0E3B-4FD0-B423-60B1A77D6077}" type="presParOf" srcId="{960263D3-69D5-479D-BC3A-BBCE0E3B042C}" destId="{FC8863BD-B533-4511-A256-802C50DB28B3}" srcOrd="1" destOrd="0" presId="urn:microsoft.com/office/officeart/2018/2/layout/IconVerticalSolidList"/>
    <dgm:cxn modelId="{B22BCC9F-B9A6-491C-BF82-125CD986A967}" type="presParOf" srcId="{960263D3-69D5-479D-BC3A-BBCE0E3B042C}" destId="{50F6613C-F743-43DB-817E-A628AEFD5FA0}" srcOrd="2" destOrd="0" presId="urn:microsoft.com/office/officeart/2018/2/layout/IconVerticalSolidList"/>
    <dgm:cxn modelId="{2613C481-C1F6-49F7-B53C-E0ADA070DA31}" type="presParOf" srcId="{50F6613C-F743-43DB-817E-A628AEFD5FA0}" destId="{2B0B7882-0F41-4F58-A16F-A586FCA65E28}" srcOrd="0" destOrd="0" presId="urn:microsoft.com/office/officeart/2018/2/layout/IconVerticalSolidList"/>
    <dgm:cxn modelId="{2773F3BB-17D8-4108-AD8A-2F1A7BFEA286}" type="presParOf" srcId="{50F6613C-F743-43DB-817E-A628AEFD5FA0}" destId="{E051F016-869E-4B10-BCC1-D8D10F08FF17}" srcOrd="1" destOrd="0" presId="urn:microsoft.com/office/officeart/2018/2/layout/IconVerticalSolidList"/>
    <dgm:cxn modelId="{4ADC98B8-FE49-424D-9794-1673B4A63FCE}" type="presParOf" srcId="{50F6613C-F743-43DB-817E-A628AEFD5FA0}" destId="{61F781D2-22EF-48BA-B2B6-3D671A975547}" srcOrd="2" destOrd="0" presId="urn:microsoft.com/office/officeart/2018/2/layout/IconVerticalSolidList"/>
    <dgm:cxn modelId="{56D820E4-4E11-44AE-B728-F11D293E2CA7}" type="presParOf" srcId="{50F6613C-F743-43DB-817E-A628AEFD5FA0}" destId="{EDB85FAB-9ABD-4CF7-B653-030A3A2D094A}" srcOrd="3" destOrd="0" presId="urn:microsoft.com/office/officeart/2018/2/layout/IconVerticalSolidList"/>
    <dgm:cxn modelId="{23AF8724-2FA6-4F03-B094-430D8479BD34}" type="presParOf" srcId="{960263D3-69D5-479D-BC3A-BBCE0E3B042C}" destId="{D5B9E667-24F6-427B-9312-F2E2FE3F7D4C}" srcOrd="3" destOrd="0" presId="urn:microsoft.com/office/officeart/2018/2/layout/IconVerticalSolidList"/>
    <dgm:cxn modelId="{C50CB093-AB41-4CBD-9130-C3E1A5B0D644}" type="presParOf" srcId="{960263D3-69D5-479D-BC3A-BBCE0E3B042C}" destId="{2897CF27-C6C5-48A5-90CF-3D5CC3E3AF3D}" srcOrd="4" destOrd="0" presId="urn:microsoft.com/office/officeart/2018/2/layout/IconVerticalSolidList"/>
    <dgm:cxn modelId="{F0C17271-AA2B-4821-B128-B0CC81BA4BED}" type="presParOf" srcId="{2897CF27-C6C5-48A5-90CF-3D5CC3E3AF3D}" destId="{3FC4B9CD-BA1A-45E4-B656-274DF6AD907C}" srcOrd="0" destOrd="0" presId="urn:microsoft.com/office/officeart/2018/2/layout/IconVerticalSolidList"/>
    <dgm:cxn modelId="{87C03A29-6D95-4846-93E2-10611D26DC4E}" type="presParOf" srcId="{2897CF27-C6C5-48A5-90CF-3D5CC3E3AF3D}" destId="{6B38FB9E-E361-412B-9D49-6FA5A39DDFFA}" srcOrd="1" destOrd="0" presId="urn:microsoft.com/office/officeart/2018/2/layout/IconVerticalSolidList"/>
    <dgm:cxn modelId="{344B99D8-6E97-4129-B018-ADF3904924D8}" type="presParOf" srcId="{2897CF27-C6C5-48A5-90CF-3D5CC3E3AF3D}" destId="{07ABF58A-3748-4152-BCF9-707CDFF4B18D}" srcOrd="2" destOrd="0" presId="urn:microsoft.com/office/officeart/2018/2/layout/IconVerticalSolidList"/>
    <dgm:cxn modelId="{0CCD5F5E-5348-4B1C-B956-93D92985F463}" type="presParOf" srcId="{2897CF27-C6C5-48A5-90CF-3D5CC3E3AF3D}" destId="{30B86173-94B0-4457-80EE-000382AB1FFC}" srcOrd="3" destOrd="0" presId="urn:microsoft.com/office/officeart/2018/2/layout/IconVerticalSolidList"/>
    <dgm:cxn modelId="{E8770B9D-C92C-4598-B1B0-452A221A905C}" type="presParOf" srcId="{960263D3-69D5-479D-BC3A-BBCE0E3B042C}" destId="{A1852044-6144-4672-BC02-0FD30D9714D4}" srcOrd="5" destOrd="0" presId="urn:microsoft.com/office/officeart/2018/2/layout/IconVerticalSolidList"/>
    <dgm:cxn modelId="{63C57109-61F0-45D8-96AF-1B8379840133}" type="presParOf" srcId="{960263D3-69D5-479D-BC3A-BBCE0E3B042C}" destId="{ECF80D0E-891E-4212-95D0-32EB720AB511}" srcOrd="6" destOrd="0" presId="urn:microsoft.com/office/officeart/2018/2/layout/IconVerticalSolidList"/>
    <dgm:cxn modelId="{541FD5A2-8F1C-4275-B54A-9609AC3DF5BC}" type="presParOf" srcId="{ECF80D0E-891E-4212-95D0-32EB720AB511}" destId="{3A939E62-0E8E-4109-B2F2-2C79E88E1612}" srcOrd="0" destOrd="0" presId="urn:microsoft.com/office/officeart/2018/2/layout/IconVerticalSolidList"/>
    <dgm:cxn modelId="{7B5AE2CB-510C-45EB-82BB-C8A7783EBBFC}" type="presParOf" srcId="{ECF80D0E-891E-4212-95D0-32EB720AB511}" destId="{90F3B460-A211-4E46-A3D2-DBB77C9E4712}" srcOrd="1" destOrd="0" presId="urn:microsoft.com/office/officeart/2018/2/layout/IconVerticalSolidList"/>
    <dgm:cxn modelId="{5F86E00D-06F1-4E9F-82F6-D2A8FCA40B91}" type="presParOf" srcId="{ECF80D0E-891E-4212-95D0-32EB720AB511}" destId="{7702C622-0A5B-4826-8E79-4D6BCED0ED6A}" srcOrd="2" destOrd="0" presId="urn:microsoft.com/office/officeart/2018/2/layout/IconVerticalSolidList"/>
    <dgm:cxn modelId="{6C0409A2-20A8-4EEA-A4FA-3A2957990947}" type="presParOf" srcId="{ECF80D0E-891E-4212-95D0-32EB720AB511}" destId="{DC04E2BF-AA5F-493E-90BE-65A43B87AFD7}" srcOrd="3" destOrd="0" presId="urn:microsoft.com/office/officeart/2018/2/layout/IconVerticalSolidList"/>
    <dgm:cxn modelId="{087EACA2-EAD7-4E5E-A16C-A9A72887C2D4}" type="presParOf" srcId="{960263D3-69D5-479D-BC3A-BBCE0E3B042C}" destId="{005154A2-E76B-4CA2-AD65-289B7EB2CB7F}" srcOrd="7" destOrd="0" presId="urn:microsoft.com/office/officeart/2018/2/layout/IconVerticalSolidList"/>
    <dgm:cxn modelId="{60D4A21F-7A6A-4B4B-A282-3BEB16BFB61B}" type="presParOf" srcId="{960263D3-69D5-479D-BC3A-BBCE0E3B042C}" destId="{A29E6FEC-E0D9-4AD5-AF5D-7E556EF04C43}" srcOrd="8" destOrd="0" presId="urn:microsoft.com/office/officeart/2018/2/layout/IconVerticalSolidList"/>
    <dgm:cxn modelId="{BE3706DA-10E1-4FF6-A1BE-32052C089DB4}" type="presParOf" srcId="{A29E6FEC-E0D9-4AD5-AF5D-7E556EF04C43}" destId="{2D676F0E-A46C-4E3B-B408-DEF376EDBEC5}" srcOrd="0" destOrd="0" presId="urn:microsoft.com/office/officeart/2018/2/layout/IconVerticalSolidList"/>
    <dgm:cxn modelId="{45445E6C-A8AE-4EF9-B09F-27855E6E080C}" type="presParOf" srcId="{A29E6FEC-E0D9-4AD5-AF5D-7E556EF04C43}" destId="{B1DF5E44-501C-4307-9FBD-42A8FC2378C6}" srcOrd="1" destOrd="0" presId="urn:microsoft.com/office/officeart/2018/2/layout/IconVerticalSolidList"/>
    <dgm:cxn modelId="{DB275A8D-8BBA-410C-B401-B59C6164B395}" type="presParOf" srcId="{A29E6FEC-E0D9-4AD5-AF5D-7E556EF04C43}" destId="{2B9F8CCC-6602-4E98-A89C-501C0344395E}" srcOrd="2" destOrd="0" presId="urn:microsoft.com/office/officeart/2018/2/layout/IconVerticalSolidList"/>
    <dgm:cxn modelId="{FB79A55C-20D9-4268-8CA0-9339ABAF66CA}" type="presParOf" srcId="{A29E6FEC-E0D9-4AD5-AF5D-7E556EF04C43}" destId="{5AD9FBDC-ED8A-45F9-8C1E-3CA6E866B516}" srcOrd="3" destOrd="0" presId="urn:microsoft.com/office/officeart/2018/2/layout/IconVerticalSolidList"/>
    <dgm:cxn modelId="{853FC61C-0AFA-4BF2-AD22-2D9F3C7A22F6}" type="presParOf" srcId="{960263D3-69D5-479D-BC3A-BBCE0E3B042C}" destId="{BBEB0B37-D8E3-4674-825C-F1795E0ED206}" srcOrd="9" destOrd="0" presId="urn:microsoft.com/office/officeart/2018/2/layout/IconVerticalSolidList"/>
    <dgm:cxn modelId="{937A07BF-73AE-4E24-96DF-0A23CC8DA4C3}" type="presParOf" srcId="{960263D3-69D5-479D-BC3A-BBCE0E3B042C}" destId="{A9F96E4B-0CAA-4151-96B7-A785F7DD662C}" srcOrd="10" destOrd="0" presId="urn:microsoft.com/office/officeart/2018/2/layout/IconVerticalSolidList"/>
    <dgm:cxn modelId="{0CA9D36D-FCEA-4DDD-8ABF-53714BDB723B}" type="presParOf" srcId="{A9F96E4B-0CAA-4151-96B7-A785F7DD662C}" destId="{BCCF8B0A-F1E8-40EA-A890-3BB3461CA4C0}" srcOrd="0" destOrd="0" presId="urn:microsoft.com/office/officeart/2018/2/layout/IconVerticalSolidList"/>
    <dgm:cxn modelId="{48C8203E-30BF-43E1-9DBF-E5252D5785C8}" type="presParOf" srcId="{A9F96E4B-0CAA-4151-96B7-A785F7DD662C}" destId="{F0EEAF12-FE96-4967-B8F3-5217D1503567}" srcOrd="1" destOrd="0" presId="urn:microsoft.com/office/officeart/2018/2/layout/IconVerticalSolidList"/>
    <dgm:cxn modelId="{B4560A47-7FAA-47AA-92C3-16E748AA26AD}" type="presParOf" srcId="{A9F96E4B-0CAA-4151-96B7-A785F7DD662C}" destId="{026FE614-8BB6-4541-B9D8-6D9E2978B784}" srcOrd="2" destOrd="0" presId="urn:microsoft.com/office/officeart/2018/2/layout/IconVerticalSolidList"/>
    <dgm:cxn modelId="{78C8D780-0BEF-43C0-81FB-33ACCB282544}" type="presParOf" srcId="{A9F96E4B-0CAA-4151-96B7-A785F7DD662C}" destId="{90A17C2C-F846-49B3-8B75-C2366B91CA79}" srcOrd="3" destOrd="0" presId="urn:microsoft.com/office/officeart/2018/2/layout/IconVerticalSolidList"/>
    <dgm:cxn modelId="{CBA89BA8-57BB-404C-A390-B13A14AD927F}" type="presParOf" srcId="{960263D3-69D5-479D-BC3A-BBCE0E3B042C}" destId="{05FDF605-E1BB-4309-91E4-4D0609FD6676}" srcOrd="11" destOrd="0" presId="urn:microsoft.com/office/officeart/2018/2/layout/IconVerticalSolidList"/>
    <dgm:cxn modelId="{7E3499E9-A9E9-404E-A7D2-B081A5C4918B}" type="presParOf" srcId="{960263D3-69D5-479D-BC3A-BBCE0E3B042C}" destId="{543ED873-8F7B-45B0-8FD8-84E02EDC3DE6}" srcOrd="12" destOrd="0" presId="urn:microsoft.com/office/officeart/2018/2/layout/IconVerticalSolidList"/>
    <dgm:cxn modelId="{1AB7DFEE-111A-488C-9F88-51F97C789A80}" type="presParOf" srcId="{543ED873-8F7B-45B0-8FD8-84E02EDC3DE6}" destId="{4E5E5DCF-CB45-4C1F-A5CA-A8C5506FF2BC}" srcOrd="0" destOrd="0" presId="urn:microsoft.com/office/officeart/2018/2/layout/IconVerticalSolidList"/>
    <dgm:cxn modelId="{F14082B4-66E7-4304-9D45-EBF3868D3C66}" type="presParOf" srcId="{543ED873-8F7B-45B0-8FD8-84E02EDC3DE6}" destId="{B4068041-3003-4763-BDCB-18A2FBAFF295}" srcOrd="1" destOrd="0" presId="urn:microsoft.com/office/officeart/2018/2/layout/IconVerticalSolidList"/>
    <dgm:cxn modelId="{57A70BF9-A9E5-430B-98BE-1080A691BB76}" type="presParOf" srcId="{543ED873-8F7B-45B0-8FD8-84E02EDC3DE6}" destId="{F98D1616-A0AE-40FC-BCBE-C4230EC25A53}" srcOrd="2" destOrd="0" presId="urn:microsoft.com/office/officeart/2018/2/layout/IconVerticalSolidList"/>
    <dgm:cxn modelId="{4B708948-E9D5-4122-A4D8-A9AD48EFF4F9}" type="presParOf" srcId="{543ED873-8F7B-45B0-8FD8-84E02EDC3DE6}" destId="{5952D8CD-D9C7-4CA6-AE73-AB1BAA3BA6A5}" srcOrd="3" destOrd="0" presId="urn:microsoft.com/office/officeart/2018/2/layout/IconVerticalSolidList"/>
    <dgm:cxn modelId="{0BE07DC4-5CA4-4A86-B613-3EE05CC1885D}" type="presParOf" srcId="{960263D3-69D5-479D-BC3A-BBCE0E3B042C}" destId="{2925D180-1F45-41E4-B004-A9597470728F}" srcOrd="13" destOrd="0" presId="urn:microsoft.com/office/officeart/2018/2/layout/IconVerticalSolidList"/>
    <dgm:cxn modelId="{AD580733-56E2-4AA0-8E84-576967DE7EB7}" type="presParOf" srcId="{960263D3-69D5-479D-BC3A-BBCE0E3B042C}" destId="{04C7E1CC-BBA9-41B1-8A98-DCF6AB35AEF1}" srcOrd="14" destOrd="0" presId="urn:microsoft.com/office/officeart/2018/2/layout/IconVerticalSolidList"/>
    <dgm:cxn modelId="{8501AD3C-BD4E-4BC9-B4DC-203DBA193145}" type="presParOf" srcId="{04C7E1CC-BBA9-41B1-8A98-DCF6AB35AEF1}" destId="{A7939460-7751-43AF-81EC-76E0AA2624DA}" srcOrd="0" destOrd="0" presId="urn:microsoft.com/office/officeart/2018/2/layout/IconVerticalSolidList"/>
    <dgm:cxn modelId="{90FF2CEB-F2E8-4570-9FDE-2B3BEB099C7E}" type="presParOf" srcId="{04C7E1CC-BBA9-41B1-8A98-DCF6AB35AEF1}" destId="{FEDAAA6A-9D26-4304-8761-2EF8A8C03F76}" srcOrd="1" destOrd="0" presId="urn:microsoft.com/office/officeart/2018/2/layout/IconVerticalSolidList"/>
    <dgm:cxn modelId="{99EC8ABF-EF9E-4763-8EE9-0B83B3B41B52}" type="presParOf" srcId="{04C7E1CC-BBA9-41B1-8A98-DCF6AB35AEF1}" destId="{755CA426-80FA-4AD0-BF16-3BC81A20DD78}" srcOrd="2" destOrd="0" presId="urn:microsoft.com/office/officeart/2018/2/layout/IconVerticalSolidList"/>
    <dgm:cxn modelId="{8F9E4D32-5CF0-4C58-BB5E-E1C694D83366}" type="presParOf" srcId="{04C7E1CC-BBA9-41B1-8A98-DCF6AB35AEF1}" destId="{EDC04460-78BB-4A4C-8925-DAF9B37718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main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B7E8EA-B1A5-4AB5-A6BF-B3F61D7F3A76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63E34AF-3D7A-4DD0-B504-9D2052952CF9}" type="parTrans" cxnId="{C544D410-B121-4EAF-BBE7-2885550CFD34}">
      <dgm:prSet/>
      <dgm:spPr/>
      <dgm:t>
        <a:bodyPr/>
        <a:lstStyle/>
        <a:p>
          <a:endParaRPr lang="en-US"/>
        </a:p>
      </dgm:t>
    </dgm:pt>
    <dgm:pt modelId="{BA206B77-C9F5-4D2C-B8E9-5BADE59E12A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 dirty="0">
              <a:solidFill>
                <a:schemeClr val="tx1"/>
              </a:solidFill>
              <a:effectLst/>
              <a:uFillTx/>
              <a:latin typeface="Aptos"/>
            </a:rPr>
            <a:t> A</a:t>
          </a:r>
          <a:r>
            <a:rPr lang="en-GB" sz="1500" b="1" dirty="0" err="1">
              <a:solidFill>
                <a:schemeClr val="tx1"/>
              </a:solidFill>
            </a:rPr>
            <a:t>dlewyrchu</a:t>
          </a:r>
          <a:r>
            <a:rPr lang="en-GB" sz="1500" b="1" dirty="0">
              <a:solidFill>
                <a:schemeClr val="tx1"/>
              </a:solidFill>
            </a:rPr>
            <a:t> </a:t>
          </a:r>
          <a:r>
            <a:rPr lang="cy" sz="1500" b="1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- </a:t>
          </a: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Bydd ffocws yn newid dros amser, ond bydd yn cynnwys materion fel pwy ydych chi, pa fath o ymarferydd rydych chi am fod, pa ddewisiadau eraill sydd ar gael a beth ydych chi wedi'i ddysgu</a:t>
          </a:r>
        </a:p>
      </dgm:t>
    </dgm:pt>
    <dgm:pt modelId="{A7C17206-49F2-4FF7-8629-4A412332DE91}" type="sibTrans" cxnId="{C544D410-B121-4EAF-BBE7-2885550CFD34}">
      <dgm:prSet/>
      <dgm:spPr/>
      <dgm:t>
        <a:bodyPr/>
        <a:lstStyle/>
        <a:p>
          <a:endParaRPr lang="en-US"/>
        </a:p>
      </dgm:t>
    </dgm:pt>
    <dgm:pt modelId="{3015B168-6602-4EA5-AC52-C4A32A3366C8}" type="parTrans" cxnId="{1A01925F-C379-4E16-83CF-C1132D16027C}">
      <dgm:prSet/>
      <dgm:spPr/>
      <dgm:t>
        <a:bodyPr/>
        <a:lstStyle/>
        <a:p>
          <a:endParaRPr lang="en-US"/>
        </a:p>
      </dgm:t>
    </dgm:pt>
    <dgm:pt modelId="{CB6D3F1F-CFFB-4285-9A67-BE83F4208D6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Cynyddu Hunanymwybyddiaeth - </a:t>
          </a: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Gan gynnwys cryfderau,  diddordebau, ysbrydoliaeth, hoffterau a rhinweddau unigol, a'ch cyfyngiadau eich hunain.</a:t>
          </a:r>
        </a:p>
      </dgm:t>
    </dgm:pt>
    <dgm:pt modelId="{DA2A4B7D-0305-48F0-838F-9E210108212A}" type="sibTrans" cxnId="{1A01925F-C379-4E16-83CF-C1132D16027C}">
      <dgm:prSet/>
      <dgm:spPr/>
      <dgm:t>
        <a:bodyPr/>
        <a:lstStyle/>
        <a:p>
          <a:endParaRPr lang="en-US"/>
        </a:p>
      </dgm:t>
    </dgm:pt>
    <dgm:pt modelId="{146A6365-02EC-43EE-BADD-5338E9A8CB32}" type="parTrans" cxnId="{23707CA6-6D94-4828-BEFC-7439C8CDC063}">
      <dgm:prSet/>
      <dgm:spPr/>
      <dgm:t>
        <a:bodyPr/>
        <a:lstStyle/>
        <a:p>
          <a:endParaRPr lang="en-US"/>
        </a:p>
      </dgm:t>
    </dgm:pt>
    <dgm:pt modelId="{17E2611D-EFFC-4C0E-94B5-76376179524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Caffael Gwybodaeth - </a:t>
          </a: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Dod i wybod am gyfleoedd a dewisiadau sy'n agored i chi, ac sy'n ehangu eich persbectif</a:t>
          </a:r>
        </a:p>
      </dgm:t>
    </dgm:pt>
    <dgm:pt modelId="{F90124FD-109C-4316-AD45-D4E9B5BFE5F0}" type="sibTrans" cxnId="{23707CA6-6D94-4828-BEFC-7439C8CDC063}">
      <dgm:prSet/>
      <dgm:spPr/>
      <dgm:t>
        <a:bodyPr/>
        <a:lstStyle/>
        <a:p>
          <a:endParaRPr lang="en-US"/>
        </a:p>
      </dgm:t>
    </dgm:pt>
    <dgm:pt modelId="{B8281871-25AA-419E-B66B-AB2985C6A647}" type="parTrans" cxnId="{6410F9C0-5A1D-4399-BBE0-9322B0F0D626}">
      <dgm:prSet/>
      <dgm:spPr/>
      <dgm:t>
        <a:bodyPr/>
        <a:lstStyle/>
        <a:p>
          <a:endParaRPr lang="en-US"/>
        </a:p>
      </dgm:t>
    </dgm:pt>
    <dgm:pt modelId="{3589D975-DE03-494B-8CFA-9D84EC9C457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Personol - </a:t>
          </a: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am eich addysg, hyfforddiant, dysgu a dewisiadau eich hun</a:t>
          </a:r>
        </a:p>
      </dgm:t>
    </dgm:pt>
    <dgm:pt modelId="{9E10DC07-E997-4E81-ACEC-087D70433031}" type="sibTrans" cxnId="{6410F9C0-5A1D-4399-BBE0-9322B0F0D626}">
      <dgm:prSet/>
      <dgm:spPr/>
      <dgm:t>
        <a:bodyPr/>
        <a:lstStyle/>
        <a:p>
          <a:endParaRPr lang="en-US"/>
        </a:p>
      </dgm:t>
    </dgm:pt>
    <dgm:pt modelId="{A84B6866-0503-4CED-9F52-D0CBFF7C5761}" type="parTrans" cxnId="{163B8ABA-48BC-46FF-9854-0CD1B9D7F367}">
      <dgm:prSet/>
      <dgm:spPr/>
      <dgm:t>
        <a:bodyPr/>
        <a:lstStyle/>
        <a:p>
          <a:endParaRPr lang="en-US"/>
        </a:p>
      </dgm:t>
    </dgm:pt>
    <dgm:pt modelId="{BEA37EB2-A26B-46CB-BA07-BCC7BC7F31B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Datblygu Strategaeth - </a:t>
          </a: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I'ch cael chi i'r lle rydych chi eisiau bod.  Eich helpu i gynllunio, gosod targedau, gweithredu, datblygu sgiliau, ac adolygu eich sefyllfa </a:t>
          </a:r>
        </a:p>
      </dgm:t>
    </dgm:pt>
    <dgm:pt modelId="{4B824A24-711A-4FDB-AB8F-9519A2F2F76F}" type="sibTrans" cxnId="{163B8ABA-48BC-46FF-9854-0CD1B9D7F367}">
      <dgm:prSet/>
      <dgm:spPr/>
      <dgm:t>
        <a:bodyPr/>
        <a:lstStyle/>
        <a:p>
          <a:endParaRPr lang="en-US"/>
        </a:p>
      </dgm:t>
    </dgm:pt>
    <dgm:pt modelId="{CDEF81BB-F87B-2D48-A202-C96D394C0D37}" type="pres">
      <dgm:prSet presAssocID="{B9B7E8EA-B1A5-4AB5-A6BF-B3F61D7F3A76}" presName="vert0" presStyleCnt="0">
        <dgm:presLayoutVars>
          <dgm:dir/>
          <dgm:animOne val="branch"/>
          <dgm:animLvl val="lvl"/>
        </dgm:presLayoutVars>
      </dgm:prSet>
      <dgm:spPr/>
    </dgm:pt>
    <dgm:pt modelId="{98207A81-FDD6-AA47-8E9D-725483243BC7}" type="pres">
      <dgm:prSet presAssocID="{BA206B77-C9F5-4D2C-B8E9-5BADE59E12A2}" presName="thickLine" presStyleLbl="alignNode1" presStyleIdx="0" presStyleCnt="5"/>
      <dgm:spPr/>
    </dgm:pt>
    <dgm:pt modelId="{9F20AF92-E04A-3140-BC25-AC4A3E770ACF}" type="pres">
      <dgm:prSet presAssocID="{BA206B77-C9F5-4D2C-B8E9-5BADE59E12A2}" presName="horz1" presStyleCnt="0"/>
      <dgm:spPr/>
    </dgm:pt>
    <dgm:pt modelId="{326DAEAE-792F-844E-97E1-3B289F838284}" type="pres">
      <dgm:prSet presAssocID="{BA206B77-C9F5-4D2C-B8E9-5BADE59E12A2}" presName="tx1" presStyleLbl="revTx" presStyleIdx="0" presStyleCnt="5"/>
      <dgm:spPr/>
    </dgm:pt>
    <dgm:pt modelId="{9F1B5933-A749-D847-BCE5-A1AD9C4723F5}" type="pres">
      <dgm:prSet presAssocID="{BA206B77-C9F5-4D2C-B8E9-5BADE59E12A2}" presName="vert1" presStyleCnt="0"/>
      <dgm:spPr/>
    </dgm:pt>
    <dgm:pt modelId="{3A3572B7-D2AD-5D43-92E2-AC594ADD6EC1}" type="pres">
      <dgm:prSet presAssocID="{CB6D3F1F-CFFB-4285-9A67-BE83F4208D6A}" presName="thickLine" presStyleLbl="alignNode1" presStyleIdx="1" presStyleCnt="5"/>
      <dgm:spPr/>
    </dgm:pt>
    <dgm:pt modelId="{FD785340-A6A8-C048-91D7-A22656A87766}" type="pres">
      <dgm:prSet presAssocID="{CB6D3F1F-CFFB-4285-9A67-BE83F4208D6A}" presName="horz1" presStyleCnt="0"/>
      <dgm:spPr/>
    </dgm:pt>
    <dgm:pt modelId="{1CE3DA3D-CA24-5043-A6BF-832B8F61C645}" type="pres">
      <dgm:prSet presAssocID="{CB6D3F1F-CFFB-4285-9A67-BE83F4208D6A}" presName="tx1" presStyleLbl="revTx" presStyleIdx="1" presStyleCnt="5"/>
      <dgm:spPr/>
    </dgm:pt>
    <dgm:pt modelId="{7DBD8489-C688-F34E-A4A7-C4FD09255EC1}" type="pres">
      <dgm:prSet presAssocID="{CB6D3F1F-CFFB-4285-9A67-BE83F4208D6A}" presName="vert1" presStyleCnt="0"/>
      <dgm:spPr/>
    </dgm:pt>
    <dgm:pt modelId="{5B9D2B13-4BE1-424E-B456-B73DA24440FD}" type="pres">
      <dgm:prSet presAssocID="{17E2611D-EFFC-4C0E-94B5-763761795248}" presName="thickLine" presStyleLbl="alignNode1" presStyleIdx="2" presStyleCnt="5"/>
      <dgm:spPr/>
    </dgm:pt>
    <dgm:pt modelId="{D35B41E3-87EF-AA44-B020-307F802E029F}" type="pres">
      <dgm:prSet presAssocID="{17E2611D-EFFC-4C0E-94B5-763761795248}" presName="horz1" presStyleCnt="0"/>
      <dgm:spPr/>
    </dgm:pt>
    <dgm:pt modelId="{272EB897-5E58-5F42-9A37-67FF0A8C6CD4}" type="pres">
      <dgm:prSet presAssocID="{17E2611D-EFFC-4C0E-94B5-763761795248}" presName="tx1" presStyleLbl="revTx" presStyleIdx="2" presStyleCnt="5"/>
      <dgm:spPr/>
    </dgm:pt>
    <dgm:pt modelId="{42FE80A0-A416-6A4A-B9BB-3653E94B2142}" type="pres">
      <dgm:prSet presAssocID="{17E2611D-EFFC-4C0E-94B5-763761795248}" presName="vert1" presStyleCnt="0"/>
      <dgm:spPr/>
    </dgm:pt>
    <dgm:pt modelId="{057616B0-0148-FE42-B264-D00F04634CA6}" type="pres">
      <dgm:prSet presAssocID="{3589D975-DE03-494B-8CFA-9D84EC9C457E}" presName="thickLine" presStyleLbl="alignNode1" presStyleIdx="3" presStyleCnt="5"/>
      <dgm:spPr/>
    </dgm:pt>
    <dgm:pt modelId="{A741762B-3BF7-CD48-AA8A-C4128746C755}" type="pres">
      <dgm:prSet presAssocID="{3589D975-DE03-494B-8CFA-9D84EC9C457E}" presName="horz1" presStyleCnt="0"/>
      <dgm:spPr/>
    </dgm:pt>
    <dgm:pt modelId="{152424FB-E9B9-DA45-B3AB-EACC542CE618}" type="pres">
      <dgm:prSet presAssocID="{3589D975-DE03-494B-8CFA-9D84EC9C457E}" presName="tx1" presStyleLbl="revTx" presStyleIdx="3" presStyleCnt="5"/>
      <dgm:spPr/>
    </dgm:pt>
    <dgm:pt modelId="{32B89A96-826B-664E-81FA-696BD79CDA52}" type="pres">
      <dgm:prSet presAssocID="{3589D975-DE03-494B-8CFA-9D84EC9C457E}" presName="vert1" presStyleCnt="0"/>
      <dgm:spPr/>
    </dgm:pt>
    <dgm:pt modelId="{90D3422B-A5A7-734B-AA55-172EACB376B4}" type="pres">
      <dgm:prSet presAssocID="{BEA37EB2-A26B-46CB-BA07-BCC7BC7F31BE}" presName="thickLine" presStyleLbl="alignNode1" presStyleIdx="4" presStyleCnt="5"/>
      <dgm:spPr/>
    </dgm:pt>
    <dgm:pt modelId="{63CF2111-C4CA-C840-94A0-A7426F39720B}" type="pres">
      <dgm:prSet presAssocID="{BEA37EB2-A26B-46CB-BA07-BCC7BC7F31BE}" presName="horz1" presStyleCnt="0"/>
      <dgm:spPr/>
    </dgm:pt>
    <dgm:pt modelId="{29102491-8CBE-AC43-AF85-938B3F96728E}" type="pres">
      <dgm:prSet presAssocID="{BEA37EB2-A26B-46CB-BA07-BCC7BC7F31BE}" presName="tx1" presStyleLbl="revTx" presStyleIdx="4" presStyleCnt="5"/>
      <dgm:spPr/>
    </dgm:pt>
    <dgm:pt modelId="{FEDD9C83-EDE6-064B-A738-C57A3D55B5F6}" type="pres">
      <dgm:prSet presAssocID="{BEA37EB2-A26B-46CB-BA07-BCC7BC7F31BE}" presName="vert1" presStyleCnt="0"/>
      <dgm:spPr/>
    </dgm:pt>
  </dgm:ptLst>
  <dgm:cxnLst>
    <dgm:cxn modelId="{C544D410-B121-4EAF-BBE7-2885550CFD34}" srcId="{B9B7E8EA-B1A5-4AB5-A6BF-B3F61D7F3A76}" destId="{BA206B77-C9F5-4D2C-B8E9-5BADE59E12A2}" srcOrd="0" destOrd="0" parTransId="{063E34AF-3D7A-4DD0-B504-9D2052952CF9}" sibTransId="{A7C17206-49F2-4FF7-8629-4A412332DE91}"/>
    <dgm:cxn modelId="{150A8B29-3CE6-6B48-A9F3-56CC0AA869A3}" type="presOf" srcId="{17E2611D-EFFC-4C0E-94B5-763761795248}" destId="{272EB897-5E58-5F42-9A37-67FF0A8C6CD4}" srcOrd="0" destOrd="0" presId="urn:microsoft.com/office/officeart/2008/layout/LinedList"/>
    <dgm:cxn modelId="{1A01925F-C379-4E16-83CF-C1132D16027C}" srcId="{B9B7E8EA-B1A5-4AB5-A6BF-B3F61D7F3A76}" destId="{CB6D3F1F-CFFB-4285-9A67-BE83F4208D6A}" srcOrd="1" destOrd="0" parTransId="{3015B168-6602-4EA5-AC52-C4A32A3366C8}" sibTransId="{DA2A4B7D-0305-48F0-838F-9E210108212A}"/>
    <dgm:cxn modelId="{620E1D76-A327-3B40-BAB8-ABD5733258C9}" type="presOf" srcId="{3589D975-DE03-494B-8CFA-9D84EC9C457E}" destId="{152424FB-E9B9-DA45-B3AB-EACC542CE618}" srcOrd="0" destOrd="0" presId="urn:microsoft.com/office/officeart/2008/layout/LinedList"/>
    <dgm:cxn modelId="{1725C8A3-856B-A549-9B56-A78A2CC1D873}" type="presOf" srcId="{CB6D3F1F-CFFB-4285-9A67-BE83F4208D6A}" destId="{1CE3DA3D-CA24-5043-A6BF-832B8F61C645}" srcOrd="0" destOrd="0" presId="urn:microsoft.com/office/officeart/2008/layout/LinedList"/>
    <dgm:cxn modelId="{23707CA6-6D94-4828-BEFC-7439C8CDC063}" srcId="{B9B7E8EA-B1A5-4AB5-A6BF-B3F61D7F3A76}" destId="{17E2611D-EFFC-4C0E-94B5-763761795248}" srcOrd="2" destOrd="0" parTransId="{146A6365-02EC-43EE-BADD-5338E9A8CB32}" sibTransId="{F90124FD-109C-4316-AD45-D4E9B5BFE5F0}"/>
    <dgm:cxn modelId="{A45CBDA9-4FB5-DF45-B10F-9677024B17C2}" type="presOf" srcId="{BEA37EB2-A26B-46CB-BA07-BCC7BC7F31BE}" destId="{29102491-8CBE-AC43-AF85-938B3F96728E}" srcOrd="0" destOrd="0" presId="urn:microsoft.com/office/officeart/2008/layout/LinedList"/>
    <dgm:cxn modelId="{163B8ABA-48BC-46FF-9854-0CD1B9D7F367}" srcId="{B9B7E8EA-B1A5-4AB5-A6BF-B3F61D7F3A76}" destId="{BEA37EB2-A26B-46CB-BA07-BCC7BC7F31BE}" srcOrd="4" destOrd="0" parTransId="{A84B6866-0503-4CED-9F52-D0CBFF7C5761}" sibTransId="{4B824A24-711A-4FDB-AB8F-9519A2F2F76F}"/>
    <dgm:cxn modelId="{6410F9C0-5A1D-4399-BBE0-9322B0F0D626}" srcId="{B9B7E8EA-B1A5-4AB5-A6BF-B3F61D7F3A76}" destId="{3589D975-DE03-494B-8CFA-9D84EC9C457E}" srcOrd="3" destOrd="0" parTransId="{B8281871-25AA-419E-B66B-AB2985C6A647}" sibTransId="{9E10DC07-E997-4E81-ACEC-087D70433031}"/>
    <dgm:cxn modelId="{031EB1C8-0964-174E-9918-78570DADDF90}" type="presOf" srcId="{BA206B77-C9F5-4D2C-B8E9-5BADE59E12A2}" destId="{326DAEAE-792F-844E-97E1-3B289F838284}" srcOrd="0" destOrd="0" presId="urn:microsoft.com/office/officeart/2008/layout/LinedList"/>
    <dgm:cxn modelId="{755D31CC-E183-7341-9A03-E3232B7EA66A}" type="presOf" srcId="{B9B7E8EA-B1A5-4AB5-A6BF-B3F61D7F3A76}" destId="{CDEF81BB-F87B-2D48-A202-C96D394C0D37}" srcOrd="0" destOrd="0" presId="urn:microsoft.com/office/officeart/2008/layout/LinedList"/>
    <dgm:cxn modelId="{DE3BB1CF-6C06-674D-863C-AF16367CA293}" type="presParOf" srcId="{CDEF81BB-F87B-2D48-A202-C96D394C0D37}" destId="{98207A81-FDD6-AA47-8E9D-725483243BC7}" srcOrd="0" destOrd="0" presId="urn:microsoft.com/office/officeart/2008/layout/LinedList"/>
    <dgm:cxn modelId="{5A599CAA-1B0E-2C4D-8B6C-D42B0F171F73}" type="presParOf" srcId="{CDEF81BB-F87B-2D48-A202-C96D394C0D37}" destId="{9F20AF92-E04A-3140-BC25-AC4A3E770ACF}" srcOrd="1" destOrd="0" presId="urn:microsoft.com/office/officeart/2008/layout/LinedList"/>
    <dgm:cxn modelId="{344BF3B6-8AEF-5942-A4BF-7BA7169FEE6B}" type="presParOf" srcId="{9F20AF92-E04A-3140-BC25-AC4A3E770ACF}" destId="{326DAEAE-792F-844E-97E1-3B289F838284}" srcOrd="0" destOrd="0" presId="urn:microsoft.com/office/officeart/2008/layout/LinedList"/>
    <dgm:cxn modelId="{C7C9467E-3521-8B4B-8FFB-DC1C84566601}" type="presParOf" srcId="{9F20AF92-E04A-3140-BC25-AC4A3E770ACF}" destId="{9F1B5933-A749-D847-BCE5-A1AD9C4723F5}" srcOrd="1" destOrd="0" presId="urn:microsoft.com/office/officeart/2008/layout/LinedList"/>
    <dgm:cxn modelId="{8C38F1F5-9B99-DD4F-8452-5A806DDDD7D3}" type="presParOf" srcId="{CDEF81BB-F87B-2D48-A202-C96D394C0D37}" destId="{3A3572B7-D2AD-5D43-92E2-AC594ADD6EC1}" srcOrd="2" destOrd="0" presId="urn:microsoft.com/office/officeart/2008/layout/LinedList"/>
    <dgm:cxn modelId="{DD12713B-5B28-204D-89D8-CF726C048B1E}" type="presParOf" srcId="{CDEF81BB-F87B-2D48-A202-C96D394C0D37}" destId="{FD785340-A6A8-C048-91D7-A22656A87766}" srcOrd="3" destOrd="0" presId="urn:microsoft.com/office/officeart/2008/layout/LinedList"/>
    <dgm:cxn modelId="{5007DC5C-5A1E-1E40-A0F1-CA68DDBA1CDF}" type="presParOf" srcId="{FD785340-A6A8-C048-91D7-A22656A87766}" destId="{1CE3DA3D-CA24-5043-A6BF-832B8F61C645}" srcOrd="0" destOrd="0" presId="urn:microsoft.com/office/officeart/2008/layout/LinedList"/>
    <dgm:cxn modelId="{FA7DD660-95A8-FF47-9138-9FB12B95C853}" type="presParOf" srcId="{FD785340-A6A8-C048-91D7-A22656A87766}" destId="{7DBD8489-C688-F34E-A4A7-C4FD09255EC1}" srcOrd="1" destOrd="0" presId="urn:microsoft.com/office/officeart/2008/layout/LinedList"/>
    <dgm:cxn modelId="{B13FD4F3-8095-CE4E-AAE3-5CA2B1CA4F92}" type="presParOf" srcId="{CDEF81BB-F87B-2D48-A202-C96D394C0D37}" destId="{5B9D2B13-4BE1-424E-B456-B73DA24440FD}" srcOrd="4" destOrd="0" presId="urn:microsoft.com/office/officeart/2008/layout/LinedList"/>
    <dgm:cxn modelId="{92521389-A1D4-6F43-9A2F-9F1061299B0C}" type="presParOf" srcId="{CDEF81BB-F87B-2D48-A202-C96D394C0D37}" destId="{D35B41E3-87EF-AA44-B020-307F802E029F}" srcOrd="5" destOrd="0" presId="urn:microsoft.com/office/officeart/2008/layout/LinedList"/>
    <dgm:cxn modelId="{A54B0DA0-5636-E749-9249-8D368CE1998B}" type="presParOf" srcId="{D35B41E3-87EF-AA44-B020-307F802E029F}" destId="{272EB897-5E58-5F42-9A37-67FF0A8C6CD4}" srcOrd="0" destOrd="0" presId="urn:microsoft.com/office/officeart/2008/layout/LinedList"/>
    <dgm:cxn modelId="{90E7224A-0541-0346-B944-1807C3E4589E}" type="presParOf" srcId="{D35B41E3-87EF-AA44-B020-307F802E029F}" destId="{42FE80A0-A416-6A4A-B9BB-3653E94B2142}" srcOrd="1" destOrd="0" presId="urn:microsoft.com/office/officeart/2008/layout/LinedList"/>
    <dgm:cxn modelId="{3CA6D6D1-24B8-7447-A2E5-3DD2A3C1C250}" type="presParOf" srcId="{CDEF81BB-F87B-2D48-A202-C96D394C0D37}" destId="{057616B0-0148-FE42-B264-D00F04634CA6}" srcOrd="6" destOrd="0" presId="urn:microsoft.com/office/officeart/2008/layout/LinedList"/>
    <dgm:cxn modelId="{E6648947-F341-A846-929E-40DCF2AB1518}" type="presParOf" srcId="{CDEF81BB-F87B-2D48-A202-C96D394C0D37}" destId="{A741762B-3BF7-CD48-AA8A-C4128746C755}" srcOrd="7" destOrd="0" presId="urn:microsoft.com/office/officeart/2008/layout/LinedList"/>
    <dgm:cxn modelId="{71C45A92-B29B-7D46-9CEB-104F0FA9F5B6}" type="presParOf" srcId="{A741762B-3BF7-CD48-AA8A-C4128746C755}" destId="{152424FB-E9B9-DA45-B3AB-EACC542CE618}" srcOrd="0" destOrd="0" presId="urn:microsoft.com/office/officeart/2008/layout/LinedList"/>
    <dgm:cxn modelId="{E0E26AAF-FE95-C449-B11B-B29FD2BDAD23}" type="presParOf" srcId="{A741762B-3BF7-CD48-AA8A-C4128746C755}" destId="{32B89A96-826B-664E-81FA-696BD79CDA52}" srcOrd="1" destOrd="0" presId="urn:microsoft.com/office/officeart/2008/layout/LinedList"/>
    <dgm:cxn modelId="{C8883C05-72CE-9A4F-A58E-6D20CC8C267D}" type="presParOf" srcId="{CDEF81BB-F87B-2D48-A202-C96D394C0D37}" destId="{90D3422B-A5A7-734B-AA55-172EACB376B4}" srcOrd="8" destOrd="0" presId="urn:microsoft.com/office/officeart/2008/layout/LinedList"/>
    <dgm:cxn modelId="{2F7AC9DE-D88C-A04B-8BEB-90785E5654E2}" type="presParOf" srcId="{CDEF81BB-F87B-2D48-A202-C96D394C0D37}" destId="{63CF2111-C4CA-C840-94A0-A7426F39720B}" srcOrd="9" destOrd="0" presId="urn:microsoft.com/office/officeart/2008/layout/LinedList"/>
    <dgm:cxn modelId="{A0D37659-8835-7D42-A862-D136159EA70A}" type="presParOf" srcId="{63CF2111-C4CA-C840-94A0-A7426F39720B}" destId="{29102491-8CBE-AC43-AF85-938B3F96728E}" srcOrd="0" destOrd="0" presId="urn:microsoft.com/office/officeart/2008/layout/LinedList"/>
    <dgm:cxn modelId="{E60530AC-853A-6D4B-B053-9AE31326DACD}" type="presParOf" srcId="{63CF2111-C4CA-C840-94A0-A7426F39720B}" destId="{FEDD9C83-EDE6-064B-A738-C57A3D55B5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main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C255F8-3870-4E12-8C99-77B48B8A316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A809A8-2930-49CB-86F8-3C15FC7E0E02}" type="parTrans" cxnId="{7922D2D0-6961-44A1-8B4A-A00ED5BB5650}">
      <dgm:prSet/>
      <dgm:spPr/>
      <dgm:t>
        <a:bodyPr/>
        <a:lstStyle/>
        <a:p>
          <a:endParaRPr lang="en-US"/>
        </a:p>
      </dgm:t>
    </dgm:pt>
    <dgm:pt modelId="{45694897-1D98-482E-964A-88486DE8152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Tasg 1 - Rhaid integreiddio a chyfeirio at fodel(au) o </a:t>
          </a:r>
          <a:r>
            <a:rPr lang="en-GB" sz="1500" dirty="0"/>
            <a:t>adlewyrchu</a:t>
          </a: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drwyddi draw yn rhan a a b a chymryd i ystyriaeth hyfforddiant, dysgu, ymchwil a defnyddio goruchwyliaeth. </a:t>
          </a:r>
        </a:p>
      </dgm:t>
    </dgm:pt>
    <dgm:pt modelId="{E6175FD7-EFB4-4C8C-8648-678FE3388AB8}" type="sibTrans" cxnId="{7922D2D0-6961-44A1-8B4A-A00ED5BB5650}">
      <dgm:prSet/>
      <dgm:spPr/>
      <dgm:t>
        <a:bodyPr/>
        <a:lstStyle/>
        <a:p>
          <a:endParaRPr lang="en-US"/>
        </a:p>
      </dgm:t>
    </dgm:pt>
    <dgm:pt modelId="{BBA400B1-9348-4CCA-9EF1-0F2B6512A6E3}" type="parTrans" cxnId="{62E24B70-7918-418D-AF9D-2E29539354AC}">
      <dgm:prSet/>
      <dgm:spPr/>
      <dgm:t>
        <a:bodyPr/>
        <a:lstStyle/>
        <a:p>
          <a:endParaRPr lang="en-US"/>
        </a:p>
      </dgm:t>
    </dgm:pt>
    <dgm:pt modelId="{66219000-C17B-4709-B622-78D7E30DE2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Mae angen i ran a a b ddarparu cyfeiriadau/tystiolaeth academaidd.</a:t>
          </a:r>
        </a:p>
      </dgm:t>
    </dgm:pt>
    <dgm:pt modelId="{4715E8C7-98BA-4C77-932A-677B03BBA9C5}" type="sibTrans" cxnId="{62E24B70-7918-418D-AF9D-2E29539354AC}">
      <dgm:prSet/>
      <dgm:spPr/>
      <dgm:t>
        <a:bodyPr/>
        <a:lstStyle/>
        <a:p>
          <a:endParaRPr lang="en-US"/>
        </a:p>
      </dgm:t>
    </dgm:pt>
    <dgm:pt modelId="{9AEA11E1-BB57-4F7F-BA84-15856BCDA9E9}" type="pres">
      <dgm:prSet presAssocID="{97C255F8-3870-4E12-8C99-77B48B8A316A}" presName="root" presStyleCnt="0">
        <dgm:presLayoutVars>
          <dgm:dir/>
          <dgm:resizeHandles val="exact"/>
        </dgm:presLayoutVars>
      </dgm:prSet>
      <dgm:spPr/>
    </dgm:pt>
    <dgm:pt modelId="{84CCB8DD-028A-4EF2-A017-94A0A2102053}" type="pres">
      <dgm:prSet presAssocID="{45694897-1D98-482E-964A-88486DE8152A}" presName="compNode" presStyleCnt="0"/>
      <dgm:spPr/>
    </dgm:pt>
    <dgm:pt modelId="{C582F97A-86B9-436E-BD14-9D47CFDA3901}" type="pres">
      <dgm:prSet presAssocID="{45694897-1D98-482E-964A-88486DE8152A}" presName="bgRect" presStyleLbl="bgShp" presStyleIdx="0" presStyleCnt="2"/>
      <dgm:spPr/>
    </dgm:pt>
    <dgm:pt modelId="{F9CB0FB5-786A-4393-AC07-0AC72DDA9BAB}" type="pres">
      <dgm:prSet presAssocID="{45694897-1D98-482E-964A-88486DE8152A}" presName="iconRect" presStyleLbl="node1" presStyleIdx="0" presStyleCnt="2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87A45AF-E5D7-44CB-B1F7-1F1C775FE079}" type="pres">
      <dgm:prSet presAssocID="{45694897-1D98-482E-964A-88486DE8152A}" presName="spaceRect" presStyleCnt="0"/>
      <dgm:spPr/>
    </dgm:pt>
    <dgm:pt modelId="{53A12B0D-A4FD-49D3-9FFA-A2B3201E2500}" type="pres">
      <dgm:prSet presAssocID="{45694897-1D98-482E-964A-88486DE8152A}" presName="parTx" presStyleLbl="revTx" presStyleIdx="0" presStyleCnt="2">
        <dgm:presLayoutVars>
          <dgm:chMax val="0"/>
          <dgm:chPref val="0"/>
        </dgm:presLayoutVars>
      </dgm:prSet>
      <dgm:spPr/>
    </dgm:pt>
    <dgm:pt modelId="{1E8A51E4-52E9-4084-9CDC-56DFD0E48E1A}" type="pres">
      <dgm:prSet presAssocID="{E6175FD7-EFB4-4C8C-8648-678FE3388AB8}" presName="sibTrans" presStyleCnt="0"/>
      <dgm:spPr/>
    </dgm:pt>
    <dgm:pt modelId="{8308BB6A-25D1-458C-B11A-C13FFD003F85}" type="pres">
      <dgm:prSet presAssocID="{66219000-C17B-4709-B622-78D7E30DE224}" presName="compNode" presStyleCnt="0"/>
      <dgm:spPr/>
    </dgm:pt>
    <dgm:pt modelId="{EF8BF9ED-CC71-4473-B628-2964FFF9BED0}" type="pres">
      <dgm:prSet presAssocID="{66219000-C17B-4709-B622-78D7E30DE224}" presName="bgRect" presStyleLbl="bgShp" presStyleIdx="1" presStyleCnt="2"/>
      <dgm:spPr/>
    </dgm:pt>
    <dgm:pt modelId="{629C8009-BEF0-433F-8384-CA845A447560}" type="pres">
      <dgm:prSet presAssocID="{66219000-C17B-4709-B622-78D7E30DE224}" presName="iconRect" presStyleLbl="node1" presStyleIdx="1" presStyleCnt="2"/>
      <dgm:spPr/>
    </dgm:pt>
    <dgm:pt modelId="{DF4D05B1-0D5B-44CC-9CAA-77E558936FF3}" type="pres">
      <dgm:prSet presAssocID="{66219000-C17B-4709-B622-78D7E30DE224}" presName="spaceRect" presStyleCnt="0"/>
      <dgm:spPr/>
    </dgm:pt>
    <dgm:pt modelId="{8E9D12B2-DDD0-4880-A872-C9F024AD3FC4}" type="pres">
      <dgm:prSet presAssocID="{66219000-C17B-4709-B622-78D7E30DE22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B59AB2B-DADC-4462-B2C3-10969B20E1A7}" type="presOf" srcId="{45694897-1D98-482E-964A-88486DE8152A}" destId="{53A12B0D-A4FD-49D3-9FFA-A2B3201E2500}" srcOrd="0" destOrd="0" presId="urn:microsoft.com/office/officeart/2018/2/layout/IconVerticalSolidList"/>
    <dgm:cxn modelId="{62E24B70-7918-418D-AF9D-2E29539354AC}" srcId="{97C255F8-3870-4E12-8C99-77B48B8A316A}" destId="{66219000-C17B-4709-B622-78D7E30DE224}" srcOrd="1" destOrd="0" parTransId="{BBA400B1-9348-4CCA-9EF1-0F2B6512A6E3}" sibTransId="{4715E8C7-98BA-4C77-932A-677B03BBA9C5}"/>
    <dgm:cxn modelId="{E3898B96-C903-493E-A80C-993482C82F40}" type="presOf" srcId="{66219000-C17B-4709-B622-78D7E30DE224}" destId="{8E9D12B2-DDD0-4880-A872-C9F024AD3FC4}" srcOrd="0" destOrd="0" presId="urn:microsoft.com/office/officeart/2018/2/layout/IconVerticalSolidList"/>
    <dgm:cxn modelId="{7922D2D0-6961-44A1-8B4A-A00ED5BB5650}" srcId="{97C255F8-3870-4E12-8C99-77B48B8A316A}" destId="{45694897-1D98-482E-964A-88486DE8152A}" srcOrd="0" destOrd="0" parTransId="{1EA809A8-2930-49CB-86F8-3C15FC7E0E02}" sibTransId="{E6175FD7-EFB4-4C8C-8648-678FE3388AB8}"/>
    <dgm:cxn modelId="{E563D6D0-3A35-41F7-9016-BB3CC616F5C6}" type="presOf" srcId="{97C255F8-3870-4E12-8C99-77B48B8A316A}" destId="{9AEA11E1-BB57-4F7F-BA84-15856BCDA9E9}" srcOrd="0" destOrd="0" presId="urn:microsoft.com/office/officeart/2018/2/layout/IconVerticalSolidList"/>
    <dgm:cxn modelId="{A481D323-720F-48B7-86C9-04AE5BBDA9D1}" type="presParOf" srcId="{9AEA11E1-BB57-4F7F-BA84-15856BCDA9E9}" destId="{84CCB8DD-028A-4EF2-A017-94A0A2102053}" srcOrd="0" destOrd="0" presId="urn:microsoft.com/office/officeart/2018/2/layout/IconVerticalSolidList"/>
    <dgm:cxn modelId="{C2AD5EEC-0E9D-4F37-9EFF-3772351D86CC}" type="presParOf" srcId="{84CCB8DD-028A-4EF2-A017-94A0A2102053}" destId="{C582F97A-86B9-436E-BD14-9D47CFDA3901}" srcOrd="0" destOrd="0" presId="urn:microsoft.com/office/officeart/2018/2/layout/IconVerticalSolidList"/>
    <dgm:cxn modelId="{BB3396BC-E425-4516-8BD5-E450872CC6ED}" type="presParOf" srcId="{84CCB8DD-028A-4EF2-A017-94A0A2102053}" destId="{F9CB0FB5-786A-4393-AC07-0AC72DDA9BAB}" srcOrd="1" destOrd="0" presId="urn:microsoft.com/office/officeart/2018/2/layout/IconVerticalSolidList"/>
    <dgm:cxn modelId="{77270D8B-E4C2-4EDE-A323-3E8210D49A8C}" type="presParOf" srcId="{84CCB8DD-028A-4EF2-A017-94A0A2102053}" destId="{C87A45AF-E5D7-44CB-B1F7-1F1C775FE079}" srcOrd="2" destOrd="0" presId="urn:microsoft.com/office/officeart/2018/2/layout/IconVerticalSolidList"/>
    <dgm:cxn modelId="{705C5535-2313-44E0-ADC6-1CD996875277}" type="presParOf" srcId="{84CCB8DD-028A-4EF2-A017-94A0A2102053}" destId="{53A12B0D-A4FD-49D3-9FFA-A2B3201E2500}" srcOrd="3" destOrd="0" presId="urn:microsoft.com/office/officeart/2018/2/layout/IconVerticalSolidList"/>
    <dgm:cxn modelId="{E4C74E6D-15FA-4C8B-97EC-4767F40355A9}" type="presParOf" srcId="{9AEA11E1-BB57-4F7F-BA84-15856BCDA9E9}" destId="{1E8A51E4-52E9-4084-9CDC-56DFD0E48E1A}" srcOrd="1" destOrd="0" presId="urn:microsoft.com/office/officeart/2018/2/layout/IconVerticalSolidList"/>
    <dgm:cxn modelId="{662BF3AA-8C5E-43B5-A246-4018150DB03B}" type="presParOf" srcId="{9AEA11E1-BB57-4F7F-BA84-15856BCDA9E9}" destId="{8308BB6A-25D1-458C-B11A-C13FFD003F85}" srcOrd="2" destOrd="0" presId="urn:microsoft.com/office/officeart/2018/2/layout/IconVerticalSolidList"/>
    <dgm:cxn modelId="{025385DE-8D4E-414B-B4CD-3228FF5B6EA7}" type="presParOf" srcId="{8308BB6A-25D1-458C-B11A-C13FFD003F85}" destId="{EF8BF9ED-CC71-4473-B628-2964FFF9BED0}" srcOrd="0" destOrd="0" presId="urn:microsoft.com/office/officeart/2018/2/layout/IconVerticalSolidList"/>
    <dgm:cxn modelId="{FF6568BD-E85B-473F-9B08-3DA928964C70}" type="presParOf" srcId="{8308BB6A-25D1-458C-B11A-C13FFD003F85}" destId="{629C8009-BEF0-433F-8384-CA845A447560}" srcOrd="1" destOrd="0" presId="urn:microsoft.com/office/officeart/2018/2/layout/IconVerticalSolidList"/>
    <dgm:cxn modelId="{9A50F5A6-7F20-481B-9083-9E91FFE953AB}" type="presParOf" srcId="{8308BB6A-25D1-458C-B11A-C13FFD003F85}" destId="{DF4D05B1-0D5B-44CC-9CAA-77E558936FF3}" srcOrd="2" destOrd="0" presId="urn:microsoft.com/office/officeart/2018/2/layout/IconVerticalSolidList"/>
    <dgm:cxn modelId="{98B5B4F2-4482-4CB1-860E-7ED3307E38F7}" type="presParOf" srcId="{8308BB6A-25D1-458C-B11A-C13FFD003F85}" destId="{8E9D12B2-DDD0-4880-A872-C9F024AD3F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main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E64E7F-9FDB-4953-AD78-BFBB28752DF3}">
      <dsp:nvSpPr>
        <dsp:cNvPr id="0" name=""/>
        <dsp:cNvSpPr/>
      </dsp:nvSpPr>
      <dsp:spPr>
        <a:xfrm>
          <a:off x="0" y="531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353A6-759A-4BCD-9E82-98CBE7163332}">
      <dsp:nvSpPr>
        <dsp:cNvPr id="0" name=""/>
        <dsp:cNvSpPr/>
      </dsp:nvSpPr>
      <dsp:spPr>
        <a:xfrm>
          <a:off x="135007" y="100950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B8333-C6A1-423D-93F4-4F71A241D414}">
      <dsp:nvSpPr>
        <dsp:cNvPr id="0" name=""/>
        <dsp:cNvSpPr/>
      </dsp:nvSpPr>
      <dsp:spPr>
        <a:xfrm>
          <a:off x="515483" y="531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Swyddogaeth</a:t>
          </a:r>
        </a:p>
      </dsp:txBody>
      <dsp:txXfrm>
        <a:off x="515483" y="531"/>
        <a:ext cx="7371216" cy="446305"/>
      </dsp:txXfrm>
    </dsp:sp>
    <dsp:sp modelId="{2B0B7882-0F41-4F58-A16F-A586FCA65E28}">
      <dsp:nvSpPr>
        <dsp:cNvPr id="0" name=""/>
        <dsp:cNvSpPr/>
      </dsp:nvSpPr>
      <dsp:spPr>
        <a:xfrm>
          <a:off x="0" y="558413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51F016-869E-4B10-BCC1-D8D10F08FF17}">
      <dsp:nvSpPr>
        <dsp:cNvPr id="0" name=""/>
        <dsp:cNvSpPr/>
      </dsp:nvSpPr>
      <dsp:spPr>
        <a:xfrm>
          <a:off x="135007" y="658832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85FAB-9ABD-4CF7-B653-030A3A2D094A}">
      <dsp:nvSpPr>
        <dsp:cNvPr id="0" name=""/>
        <dsp:cNvSpPr/>
      </dsp:nvSpPr>
      <dsp:spPr>
        <a:xfrm>
          <a:off x="515483" y="558413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Amddiffyn ac atal </a:t>
          </a:r>
        </a:p>
      </dsp:txBody>
      <dsp:txXfrm>
        <a:off x="515483" y="558413"/>
        <a:ext cx="7371216" cy="446305"/>
      </dsp:txXfrm>
    </dsp:sp>
    <dsp:sp modelId="{3FC4B9CD-BA1A-45E4-B656-274DF6AD907C}">
      <dsp:nvSpPr>
        <dsp:cNvPr id="0" name=""/>
        <dsp:cNvSpPr/>
      </dsp:nvSpPr>
      <dsp:spPr>
        <a:xfrm>
          <a:off x="0" y="1116295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38FB9E-E361-412B-9D49-6FA5A39DDFFA}">
      <dsp:nvSpPr>
        <dsp:cNvPr id="0" name=""/>
        <dsp:cNvSpPr/>
      </dsp:nvSpPr>
      <dsp:spPr>
        <a:xfrm>
          <a:off x="135007" y="1216714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86173-94B0-4457-80EE-000382AB1FFC}">
      <dsp:nvSpPr>
        <dsp:cNvPr id="0" name=""/>
        <dsp:cNvSpPr/>
      </dsp:nvSpPr>
      <dsp:spPr>
        <a:xfrm>
          <a:off x="515483" y="1116295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Cyfrannu at bolisi/gweithdrefn genedlaethol</a:t>
          </a:r>
        </a:p>
      </dsp:txBody>
      <dsp:txXfrm>
        <a:off x="515483" y="1116295"/>
        <a:ext cx="7371216" cy="446305"/>
      </dsp:txXfrm>
    </dsp:sp>
    <dsp:sp modelId="{3A939E62-0E8E-4109-B2F2-2C79E88E1612}">
      <dsp:nvSpPr>
        <dsp:cNvPr id="0" name=""/>
        <dsp:cNvSpPr/>
      </dsp:nvSpPr>
      <dsp:spPr>
        <a:xfrm>
          <a:off x="0" y="1674177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F3B460-A211-4E46-A3D2-DBB77C9E4712}">
      <dsp:nvSpPr>
        <dsp:cNvPr id="0" name=""/>
        <dsp:cNvSpPr/>
      </dsp:nvSpPr>
      <dsp:spPr>
        <a:xfrm>
          <a:off x="135007" y="1774596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04E2BF-AA5F-493E-90BE-65A43B87AFD7}">
      <dsp:nvSpPr>
        <dsp:cNvPr id="0" name=""/>
        <dsp:cNvSpPr/>
      </dsp:nvSpPr>
      <dsp:spPr>
        <a:xfrm>
          <a:off x="515483" y="1674177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Codi ymwybyddiaeth</a:t>
          </a:r>
        </a:p>
      </dsp:txBody>
      <dsp:txXfrm>
        <a:off x="515483" y="1674177"/>
        <a:ext cx="7371216" cy="446305"/>
      </dsp:txXfrm>
    </dsp:sp>
    <dsp:sp modelId="{2D676F0E-A46C-4E3B-B408-DEF376EDBEC5}">
      <dsp:nvSpPr>
        <dsp:cNvPr id="0" name=""/>
        <dsp:cNvSpPr/>
      </dsp:nvSpPr>
      <dsp:spPr>
        <a:xfrm>
          <a:off x="0" y="2232060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F5E44-501C-4307-9FBD-42A8FC2378C6}">
      <dsp:nvSpPr>
        <dsp:cNvPr id="0" name=""/>
        <dsp:cNvSpPr/>
      </dsp:nvSpPr>
      <dsp:spPr>
        <a:xfrm>
          <a:off x="135007" y="2332479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9FBDC-ED8A-45F9-8C1E-3CA6E866B516}">
      <dsp:nvSpPr>
        <dsp:cNvPr id="0" name=""/>
        <dsp:cNvSpPr/>
      </dsp:nvSpPr>
      <dsp:spPr>
        <a:xfrm>
          <a:off x="515483" y="2232060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Adolygu effeithlonrwydd </a:t>
          </a:r>
        </a:p>
      </dsp:txBody>
      <dsp:txXfrm>
        <a:off x="515483" y="2232060"/>
        <a:ext cx="7371216" cy="446305"/>
      </dsp:txXfrm>
    </dsp:sp>
    <dsp:sp modelId="{BCCF8B0A-F1E8-40EA-A890-3BB3461CA4C0}">
      <dsp:nvSpPr>
        <dsp:cNvPr id="0" name=""/>
        <dsp:cNvSpPr/>
      </dsp:nvSpPr>
      <dsp:spPr>
        <a:xfrm>
          <a:off x="0" y="2789942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EEAF12-FE96-4967-B8F3-5217D1503567}">
      <dsp:nvSpPr>
        <dsp:cNvPr id="0" name=""/>
        <dsp:cNvSpPr/>
      </dsp:nvSpPr>
      <dsp:spPr>
        <a:xfrm>
          <a:off x="135007" y="2890361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A17C2C-F846-49B3-8B75-C2366B91CA79}">
      <dsp:nvSpPr>
        <dsp:cNvPr id="0" name=""/>
        <dsp:cNvSpPr/>
      </dsp:nvSpPr>
      <dsp:spPr>
        <a:xfrm>
          <a:off x="515483" y="2789942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Adolygiadau ac archwiliadau ymarfer</a:t>
          </a:r>
        </a:p>
      </dsp:txBody>
      <dsp:txXfrm>
        <a:off x="515483" y="2789942"/>
        <a:ext cx="7371216" cy="446305"/>
      </dsp:txXfrm>
    </dsp:sp>
    <dsp:sp modelId="{4E5E5DCF-CB45-4C1F-A5CA-A8C5506FF2BC}">
      <dsp:nvSpPr>
        <dsp:cNvPr id="0" name=""/>
        <dsp:cNvSpPr/>
      </dsp:nvSpPr>
      <dsp:spPr>
        <a:xfrm>
          <a:off x="0" y="3347824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068041-3003-4763-BDCB-18A2FBAFF295}">
      <dsp:nvSpPr>
        <dsp:cNvPr id="0" name=""/>
        <dsp:cNvSpPr/>
      </dsp:nvSpPr>
      <dsp:spPr>
        <a:xfrm>
          <a:off x="135007" y="3448243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2D8CD-D9C7-4CA6-AE73-AB1BAA3BA6A5}">
      <dsp:nvSpPr>
        <dsp:cNvPr id="0" name=""/>
        <dsp:cNvSpPr/>
      </dsp:nvSpPr>
      <dsp:spPr>
        <a:xfrm>
          <a:off x="515483" y="3347824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Lledaenu gwybodaeth</a:t>
          </a:r>
        </a:p>
      </dsp:txBody>
      <dsp:txXfrm>
        <a:off x="515483" y="3347824"/>
        <a:ext cx="7371216" cy="446305"/>
      </dsp:txXfrm>
    </dsp:sp>
    <dsp:sp modelId="{A7939460-7751-43AF-81EC-76E0AA2624DA}">
      <dsp:nvSpPr>
        <dsp:cNvPr id="0" name=""/>
        <dsp:cNvSpPr/>
      </dsp:nvSpPr>
      <dsp:spPr>
        <a:xfrm>
          <a:off x="0" y="3905706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DAAA6A-9D26-4304-8761-2EF8A8C03F76}">
      <dsp:nvSpPr>
        <dsp:cNvPr id="0" name=""/>
        <dsp:cNvSpPr/>
      </dsp:nvSpPr>
      <dsp:spPr>
        <a:xfrm>
          <a:off x="135007" y="4006125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04460-78BB-4A4C-8925-DAF9B377187B}">
      <dsp:nvSpPr>
        <dsp:cNvPr id="0" name=""/>
        <dsp:cNvSpPr/>
      </dsp:nvSpPr>
      <dsp:spPr>
        <a:xfrm>
          <a:off x="515483" y="3905706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Cydweithio â byrddau eraill.</a:t>
          </a:r>
        </a:p>
      </dsp:txBody>
      <dsp:txXfrm>
        <a:off x="515483" y="3905706"/>
        <a:ext cx="7371216" cy="4463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07A81-FDD6-AA47-8E9D-725483243BC7}">
      <dsp:nvSpPr>
        <dsp:cNvPr id="0" name=""/>
        <dsp:cNvSpPr/>
      </dsp:nvSpPr>
      <dsp:spPr>
        <a:xfrm>
          <a:off x="0" y="668"/>
          <a:ext cx="797403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DAEAE-792F-844E-97E1-3B289F838284}">
      <dsp:nvSpPr>
        <dsp:cNvPr id="0" name=""/>
        <dsp:cNvSpPr/>
      </dsp:nvSpPr>
      <dsp:spPr>
        <a:xfrm>
          <a:off x="0" y="668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 dirty="0">
              <a:solidFill>
                <a:schemeClr val="tx1"/>
              </a:solidFill>
              <a:effectLst/>
              <a:uFillTx/>
              <a:latin typeface="Aptos"/>
            </a:rPr>
            <a:t> A</a:t>
          </a:r>
          <a:r>
            <a:rPr lang="en-GB" sz="1500" b="1" kern="1200" dirty="0" err="1">
              <a:solidFill>
                <a:schemeClr val="tx1"/>
              </a:solidFill>
            </a:rPr>
            <a:t>dlewyrchu</a:t>
          </a:r>
          <a:r>
            <a:rPr lang="en-GB" sz="1500" b="1" kern="1200" dirty="0">
              <a:solidFill>
                <a:schemeClr val="tx1"/>
              </a:solidFill>
            </a:rPr>
            <a:t> </a:t>
          </a:r>
          <a:r>
            <a:rPr lang="cy" sz="1500" b="1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- </a:t>
          </a: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Bydd ffocws yn newid dros amser, ond bydd yn cynnwys materion fel pwy ydych chi, pa fath o ymarferydd rydych chi am fod, pa ddewisiadau eraill sydd ar gael a beth ydych chi wedi'i ddysgu</a:t>
          </a:r>
        </a:p>
      </dsp:txBody>
      <dsp:txXfrm>
        <a:off x="0" y="668"/>
        <a:ext cx="7974036" cy="1094254"/>
      </dsp:txXfrm>
    </dsp:sp>
    <dsp:sp modelId="{3A3572B7-D2AD-5D43-92E2-AC594ADD6EC1}">
      <dsp:nvSpPr>
        <dsp:cNvPr id="0" name=""/>
        <dsp:cNvSpPr/>
      </dsp:nvSpPr>
      <dsp:spPr>
        <a:xfrm>
          <a:off x="0" y="1094922"/>
          <a:ext cx="7974036" cy="0"/>
        </a:xfrm>
        <a:prstGeom prst="line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3DA3D-CA24-5043-A6BF-832B8F61C645}">
      <dsp:nvSpPr>
        <dsp:cNvPr id="0" name=""/>
        <dsp:cNvSpPr/>
      </dsp:nvSpPr>
      <dsp:spPr>
        <a:xfrm>
          <a:off x="0" y="1094922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Cynyddu Hunanymwybyddiaeth - </a:t>
          </a: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Gan gynnwys cryfderau,  diddordebau, ysbrydoliaeth, hoffterau a rhinweddau unigol, a'ch cyfyngiadau eich hunain.</a:t>
          </a:r>
        </a:p>
      </dsp:txBody>
      <dsp:txXfrm>
        <a:off x="0" y="1094922"/>
        <a:ext cx="7974036" cy="1094254"/>
      </dsp:txXfrm>
    </dsp:sp>
    <dsp:sp modelId="{5B9D2B13-4BE1-424E-B456-B73DA24440FD}">
      <dsp:nvSpPr>
        <dsp:cNvPr id="0" name=""/>
        <dsp:cNvSpPr/>
      </dsp:nvSpPr>
      <dsp:spPr>
        <a:xfrm>
          <a:off x="0" y="2189176"/>
          <a:ext cx="7974036" cy="0"/>
        </a:xfrm>
        <a:prstGeom prst="lin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EB897-5E58-5F42-9A37-67FF0A8C6CD4}">
      <dsp:nvSpPr>
        <dsp:cNvPr id="0" name=""/>
        <dsp:cNvSpPr/>
      </dsp:nvSpPr>
      <dsp:spPr>
        <a:xfrm>
          <a:off x="0" y="2189176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Caffael Gwybodaeth - </a:t>
          </a: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Dod i wybod am gyfleoedd a dewisiadau sy'n agored i chi, ac sy'n ehangu eich persbectif</a:t>
          </a:r>
        </a:p>
      </dsp:txBody>
      <dsp:txXfrm>
        <a:off x="0" y="2189176"/>
        <a:ext cx="7974036" cy="1094254"/>
      </dsp:txXfrm>
    </dsp:sp>
    <dsp:sp modelId="{057616B0-0148-FE42-B264-D00F04634CA6}">
      <dsp:nvSpPr>
        <dsp:cNvPr id="0" name=""/>
        <dsp:cNvSpPr/>
      </dsp:nvSpPr>
      <dsp:spPr>
        <a:xfrm>
          <a:off x="0" y="3283431"/>
          <a:ext cx="7974036" cy="0"/>
        </a:xfrm>
        <a:prstGeom prst="line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424FB-E9B9-DA45-B3AB-EACC542CE618}">
      <dsp:nvSpPr>
        <dsp:cNvPr id="0" name=""/>
        <dsp:cNvSpPr/>
      </dsp:nvSpPr>
      <dsp:spPr>
        <a:xfrm>
          <a:off x="0" y="3283431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Personol - </a:t>
          </a: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am eich addysg, hyfforddiant, dysgu a dewisiadau eich hun</a:t>
          </a:r>
        </a:p>
      </dsp:txBody>
      <dsp:txXfrm>
        <a:off x="0" y="3283431"/>
        <a:ext cx="7974036" cy="1094254"/>
      </dsp:txXfrm>
    </dsp:sp>
    <dsp:sp modelId="{90D3422B-A5A7-734B-AA55-172EACB376B4}">
      <dsp:nvSpPr>
        <dsp:cNvPr id="0" name=""/>
        <dsp:cNvSpPr/>
      </dsp:nvSpPr>
      <dsp:spPr>
        <a:xfrm>
          <a:off x="0" y="4377685"/>
          <a:ext cx="7974036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02491-8CBE-AC43-AF85-938B3F96728E}">
      <dsp:nvSpPr>
        <dsp:cNvPr id="0" name=""/>
        <dsp:cNvSpPr/>
      </dsp:nvSpPr>
      <dsp:spPr>
        <a:xfrm>
          <a:off x="0" y="4377685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Datblygu Strategaeth - </a:t>
          </a: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I'ch cael chi i'r lle rydych chi eisiau bod.  Eich helpu i gynllunio, gosod targedau, gweithredu, datblygu sgiliau, ac adolygu eich sefyllfa </a:t>
          </a:r>
        </a:p>
      </dsp:txBody>
      <dsp:txXfrm>
        <a:off x="0" y="4377685"/>
        <a:ext cx="7974036" cy="10942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2F97A-86B9-436E-BD14-9D47CFDA3901}">
      <dsp:nvSpPr>
        <dsp:cNvPr id="0" name=""/>
        <dsp:cNvSpPr/>
      </dsp:nvSpPr>
      <dsp:spPr>
        <a:xfrm>
          <a:off x="0" y="327636"/>
          <a:ext cx="8151698" cy="604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CB0FB5-786A-4393-AC07-0AC72DDA9BAB}">
      <dsp:nvSpPr>
        <dsp:cNvPr id="0" name=""/>
        <dsp:cNvSpPr/>
      </dsp:nvSpPr>
      <dsp:spPr>
        <a:xfrm>
          <a:off x="182972" y="463731"/>
          <a:ext cx="332676" cy="332676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12B0D-A4FD-49D3-9FFA-A2B3201E2500}">
      <dsp:nvSpPr>
        <dsp:cNvPr id="0" name=""/>
        <dsp:cNvSpPr/>
      </dsp:nvSpPr>
      <dsp:spPr>
        <a:xfrm>
          <a:off x="698621" y="327636"/>
          <a:ext cx="7453076" cy="604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15" tIns="64015" rIns="64015" bIns="6401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Tasg 1 - Rhaid integreiddio a chyfeirio at fodel(au) o </a:t>
          </a:r>
          <a:r>
            <a:rPr lang="en-GB" sz="1500" kern="1200" dirty="0"/>
            <a:t>adlewyrchu</a:t>
          </a: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drwyddi draw yn rhan a a b a chymryd i ystyriaeth hyfforddiant, dysgu, ymchwil a defnyddio goruchwyliaeth. </a:t>
          </a:r>
        </a:p>
      </dsp:txBody>
      <dsp:txXfrm>
        <a:off x="698621" y="327636"/>
        <a:ext cx="7453076" cy="604867"/>
      </dsp:txXfrm>
    </dsp:sp>
    <dsp:sp modelId="{EF8BF9ED-CC71-4473-B628-2964FFF9BED0}">
      <dsp:nvSpPr>
        <dsp:cNvPr id="0" name=""/>
        <dsp:cNvSpPr/>
      </dsp:nvSpPr>
      <dsp:spPr>
        <a:xfrm>
          <a:off x="0" y="1083720"/>
          <a:ext cx="8151698" cy="604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C8009-BEF0-433F-8384-CA845A447560}">
      <dsp:nvSpPr>
        <dsp:cNvPr id="0" name=""/>
        <dsp:cNvSpPr/>
      </dsp:nvSpPr>
      <dsp:spPr>
        <a:xfrm>
          <a:off x="182972" y="1219815"/>
          <a:ext cx="332676" cy="3326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D12B2-DDD0-4880-A872-C9F024AD3FC4}">
      <dsp:nvSpPr>
        <dsp:cNvPr id="0" name=""/>
        <dsp:cNvSpPr/>
      </dsp:nvSpPr>
      <dsp:spPr>
        <a:xfrm>
          <a:off x="698621" y="1083720"/>
          <a:ext cx="7453076" cy="604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15" tIns="64015" rIns="64015" bIns="6401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Mae angen i ran a a b ddarparu cyfeiriadau/tystiolaeth academaidd.</a:t>
          </a:r>
        </a:p>
      </dsp:txBody>
      <dsp:txXfrm>
        <a:off x="698621" y="1083720"/>
        <a:ext cx="7453076" cy="6048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407FF8-A74E-4561-9FF4-9DC73D0507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1D8AD-57C5-4B0C-B982-1408224AC8C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699" y="0"/>
            <a:ext cx="3077138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fld id="{C5D042FB-D2E5-4E1E-8D0A-86E398FE6B26}" type="datetimeFigureOut">
              <a:rPr lang="en-GB"/>
              <a:pPr>
                <a:defRPr/>
              </a:pPr>
              <a:t>02/06/2025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05813B-8FCC-4908-B448-AF96A994C7F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1" y="8916894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ECA33-F504-41E4-B937-50B57A17835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699" y="8916894"/>
            <a:ext cx="3077138" cy="47009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D50CBD84-FFBC-4BA7-9F67-1B80B72A26F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78320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F013A07-D46E-424C-B7E2-566FA9BF1BB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9CBF61-7485-4D35-BB00-D5A9D8CE808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4023699" y="0"/>
            <a:ext cx="3077138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fld id="{F7A3DB01-C6D9-474D-A4C7-A8F29538BD51}" type="datetimeFigureOut">
              <a:rPr lang="en-GB"/>
              <a:pPr>
                <a:defRPr/>
              </a:pPr>
              <a:t>02/06/2025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8BCD209-C96F-4653-A00B-FAA217FCC06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203325" y="703263"/>
            <a:ext cx="4695825" cy="3521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A520088-D299-4D16-9FA2-779C25D3EC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0739" y="4459934"/>
            <a:ext cx="5680998" cy="42248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10CA94-E054-400D-81B3-BB3234EB5E7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1" y="8916894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94B15-6856-4F6B-8F02-218453E378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4023699" y="8916894"/>
            <a:ext cx="3077138" cy="47009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6B81504-8920-4693-8E17-236216F21D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94078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2392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CCAB3B0C-B1BB-4B47-B44C-9D5EBC267A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15BEFA78-4BDB-4248-B284-18C34269423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FC41B3A4-1002-492D-A9B5-DB6A0E6BA3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81F8849-E5E4-45DD-90C9-080CFDAF7471}" type="slidenum">
              <a:rPr lang="en-GB" altLang="en-US" smtClean="0"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4536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48924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1E0CEBE3-3397-4E66-ADFD-D6D877E6666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1D331C94-76DB-4343-8721-F944E0571AD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A50C0243-BF83-4442-A67F-99C3002F58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C082979-69F5-45FC-BC01-AD0D4D459AAA}" type="slidenum">
              <a:rPr lang="en-GB" altLang="en-US" smtClean="0"/>
              <a:t>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>
            <a:extLst>
              <a:ext uri="{FF2B5EF4-FFF2-40B4-BE49-F238E27FC236}">
                <a16:creationId xmlns:a16="http://schemas.microsoft.com/office/drawing/2014/main" id="{89C75DEB-2737-4546-B050-31642F5A9C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Notes Placeholder 2">
            <a:extLst>
              <a:ext uri="{FF2B5EF4-FFF2-40B4-BE49-F238E27FC236}">
                <a16:creationId xmlns:a16="http://schemas.microsoft.com/office/drawing/2014/main" id="{A752CECD-D0E4-43D8-BDF2-6DB98AF20E7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76804" name="Slide Number Placeholder 3">
            <a:extLst>
              <a:ext uri="{FF2B5EF4-FFF2-40B4-BE49-F238E27FC236}">
                <a16:creationId xmlns:a16="http://schemas.microsoft.com/office/drawing/2014/main" id="{447C4E5F-3B80-46F4-B1DD-C9B2CD6591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2888969-5173-4F4F-9CCD-2AAED4B761F3}" type="slidenum">
              <a:rPr lang="en-GB" altLang="en-US" smtClean="0"/>
              <a:t>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>
            <a:extLst>
              <a:ext uri="{FF2B5EF4-FFF2-40B4-BE49-F238E27FC236}">
                <a16:creationId xmlns:a16="http://schemas.microsoft.com/office/drawing/2014/main" id="{DFD32D9C-37E3-4799-9D3F-E80453A845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>
            <a:extLst>
              <a:ext uri="{FF2B5EF4-FFF2-40B4-BE49-F238E27FC236}">
                <a16:creationId xmlns:a16="http://schemas.microsoft.com/office/drawing/2014/main" id="{F06B281F-E487-4019-91E3-BB0A017C8A4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81924" name="Slide Number Placeholder 3">
            <a:extLst>
              <a:ext uri="{FF2B5EF4-FFF2-40B4-BE49-F238E27FC236}">
                <a16:creationId xmlns:a16="http://schemas.microsoft.com/office/drawing/2014/main" id="{5EBC5184-B9F6-4105-800E-FF78DE2EF5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C49ED2B-FAA8-43D2-97FB-426134F06A7E}" type="slidenum">
              <a:rPr lang="en-GB" altLang="en-US" smtClean="0"/>
              <a:t>10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14349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9D39283D-D7DB-4614-A495-62D4B3AC56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8B75964C-F263-4660-AC2D-CC2065C07E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1D2BC347-C1D4-4314-90DE-52CD3F8C87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32B2A60-15E3-4761-B7DD-A400145E9324}" type="slidenum">
              <a:rPr lang="en-GB" altLang="en-US" smtClean="0"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78212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8EA39448-BB2B-44D8-A292-C61AA7A60BF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0296FDE1-CF61-47F5-834D-8E8794419F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F2ECECF0-2741-4409-B295-46F1FF1C74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98944E2-B104-4E61-B72C-6BF1E29C0B8A}" type="slidenum">
              <a:rPr lang="en-GB" altLang="en-US" smtClean="0"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6761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67012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298C573B-5BB4-4CB2-95A3-47A43126C1D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DF61CA03-7814-4B28-84ED-D2BAFBAF6E7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What / So What / Now what  =  Beth? Beth felly? Beth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nawr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?</a:t>
            </a: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Experience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/ Reflection / Action  = 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Profiad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/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Adfyfyrio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/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Gweithredu</a:t>
            </a:r>
            <a:endParaRPr lang="en-GB" altLang="en-US" b="0" i="0" dirty="0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1635B088-3509-46AB-9FC3-84C9D31676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2C60873-4844-46A4-89FC-EDC1F56317B5}" type="slidenum">
              <a:rPr lang="en-GB" altLang="en-US" smtClean="0"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9752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1BB5D70-E045-401C-9AA1-14CD734340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F0C98360-C689-4B2B-AD65-AE709D8F38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Calibri"/>
              </a:rPr>
              <a:t>Crynhoi ymarferion</a:t>
            </a: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9FB40C76-1444-487C-B07F-E38D426F8F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772DB8D-BB41-435D-8FFF-32CC3C1B2D84}" type="slidenum">
              <a:rPr lang="en-GB" altLang="en-US" smtClean="0"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78939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76342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25610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37034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14210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68290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FE5D038-A603-43D0-AEFB-74460A00EC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F810176-CAE3-4522-85B4-D6216BF3A11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AE2B3EC-F776-4EA9-8333-4BD1EED976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9609FAE-AE58-47EB-BC5D-E19186F23787}" type="slidenum">
              <a:rPr lang="en-GB" altLang="en-US" smtClean="0"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854374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909C539D-B28F-4F28-8E3E-0340DB17D9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D781D818-3197-4353-9169-3936A70781D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2C9F738C-360D-4925-9D37-807E6339D6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9770AD9-9333-41B6-B9DE-3BB8A1A9556F}" type="slidenum">
              <a:rPr lang="en-GB" altLang="en-US" smtClean="0"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94065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C18B6E91-AC01-44A4-B372-D6D1B16C18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F33CFC41-DEE4-4FAD-B174-C825E0734B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FBAA2393-22A4-4674-9973-E376DF60A7F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BAB0738-F51E-43D8-8754-3936DC70C628}" type="slidenum">
              <a:rPr lang="en-GB" altLang="en-US" smtClean="0"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94416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382154A6-9185-4194-B94A-BCFE5A94FAE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8F96DAB0-E797-4848-B122-FEB3F8A4199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1582556D-B17F-4790-8764-1A848B6095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9F60432-A0BF-4348-8A02-B1FEA63BABA7}" type="slidenum">
              <a:rPr lang="en-GB" altLang="en-US" smtClean="0"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112168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12681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158FA1B9-7300-4472-A18A-73947B37CA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7E617010-763A-4957-96B4-3CABC1887B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AD0AD17F-89CF-4070-8C83-2CD92A7E59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1AF3B8-C6E9-4406-9ED2-DD6602B7AE0F}" type="slidenum">
              <a:rPr lang="en-GB" altLang="en-US" smtClean="0"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68832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68209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89045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134636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A885CE7B-5515-409F-9A61-03E0A049A5A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EE38A2DA-DA8B-411A-8053-4C99BB1E16E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A6B77E3E-5622-40E2-B853-42E8E41262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E857C05-BF62-4610-AFFB-73DF2E5DAD36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685233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283312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492816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D6B865A8-DEF3-4A89-A7F9-548417A4E9A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A5E20E44-1B4E-4220-96D1-8B4E6071319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ED432638-C7DF-4B55-ACF2-BEE568551D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6608D00-024F-42BE-B098-3FBB6D998D6D}" type="slidenum">
              <a:rPr lang="en-GB" altLang="en-US" smtClean="0"/>
              <a:t>37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115968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FAF839-70AC-47E6-B12C-E3C1DC6D70E3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0527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73050-00DE-0C5C-D705-BE2CAF77A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5ED789-EE56-789F-F0E3-02A23A3C8D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E34D3-EBFE-E986-7F54-2F46B9211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BBAB0D-5051-9C44-9DF0-13CE8E453FC4}" type="datetime1">
              <a:rPr lang="en-GB" smtClean="0"/>
              <a:t>02/06/2025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8FE4A-0B06-8F29-10CE-9F91AD041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Porth Agored Social Work  Consolidation Programme </a:t>
            </a:r>
          </a:p>
          <a:p>
            <a:pPr>
              <a:defRPr/>
            </a:pPr>
            <a:r>
              <a:rPr lang="en-US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2C6E81-93B5-B8E6-1247-E7C38531B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2639C9-D920-4AF7-86CA-FB73A6193D7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47E7586-4596-DAA6-8BB4-23275A0BC569}"/>
              </a:ext>
            </a:extLst>
          </p:cNvPr>
          <p:cNvSpPr txBox="1"/>
          <p:nvPr userDrawn="1"/>
        </p:nvSpPr>
        <p:spPr>
          <a:xfrm>
            <a:off x="468313" y="5805488"/>
            <a:ext cx="7335837" cy="5969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en-GB" sz="2400">
                <a:solidFill>
                  <a:schemeClr val="bg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CONSOLIDATION WORKHOP 4</a:t>
            </a:r>
          </a:p>
        </p:txBody>
      </p:sp>
    </p:spTree>
    <p:extLst>
      <p:ext uri="{BB962C8B-B14F-4D97-AF65-F5344CB8AC3E}">
        <p14:creationId xmlns:p14="http://schemas.microsoft.com/office/powerpoint/2010/main" val="608416185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CD582-6DF5-8E07-F53D-998111008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E5698-86A4-C719-A638-492F5BC87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C4176-F299-57B9-800B-03CFDE4FC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B171A9-4F14-E345-9E06-AFA7F8E2D339}" type="datetime1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86CBE0-5B68-279D-52EB-D488B15CD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4EC03-FD10-4FD8-DCB5-07F888D64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61421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00705-915D-B7F5-4E93-1E5DFC29B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7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08EC13-A645-D103-37C3-B54E28CE19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7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1D262-8CF0-2781-8E6A-D1BBA5732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3D06A7-0469-F04E-8600-C525CDA9E366}" type="datetime1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CCA0E-6312-9771-F94D-0409753B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70DAC-95FA-EE2F-B7BC-1B29E3A6B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287DF5-3FAA-4922-B541-AAA310CE8D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3774254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6151F-7C91-C28F-D52A-6B16C3EB3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CEDA5-6DEE-C773-04F6-E13FF69895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01751A-F04A-B0DD-9459-DC5ED72581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53C9B-636D-5D85-5176-E9704ABE8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99E9A6-5049-794B-ADCC-F60E7B7AA1AF}" type="datetime1">
              <a:rPr lang="en-GB" smtClean="0"/>
              <a:t>02/06/2025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CB9CA5-374B-07BB-43F4-92249709C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77FDBA-2B6E-003A-58AB-2D0310297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FC6A-8704-4ADD-99DE-AD6B0CC3F67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5413668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E44F4-73C2-EF94-C81C-2776E5B65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1D7EC-ED6A-D614-0CFA-BD5AA020A2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FC5B5-4BD2-6304-D5C4-781C94686F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B0FFE4-E35E-9C13-1452-ADA0DD2E2F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9E19C0-E59D-8F8B-9EA1-C98D3E95EC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0D28C-EC1C-8743-B83D-A9824F466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59FD72-B7ED-C642-8711-98D517AB666A}" type="datetime1">
              <a:rPr lang="en-GB" smtClean="0"/>
              <a:t>02/06/2025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892345-8D70-65BD-128B-7D28CF261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16F6B2-A4BB-18E2-9155-814C9C7BA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BA0F15-66FD-47F2-904D-700571CB0C0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037618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63A22-E3DF-7191-E18D-C8FA4AC44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58E970-9FF0-FF07-F642-23EDEB872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0DA2BD-DC4B-D646-B2A9-484D116CD775}" type="datetime1">
              <a:rPr lang="en-GB" smtClean="0"/>
              <a:t>02/06/2025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E384AB-27E2-E259-71A6-7568AC854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D9287C-ADF1-CFE2-DEA4-DE644CB85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6EBF1E-A97B-47B5-B28A-D83620E943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418042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F35D3C-0BC3-23F8-A7B4-6ED366736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1B0EF26-49EF-EF4C-A6A6-170CB908C505}" type="datetime1">
              <a:rPr lang="en-GB" smtClean="0"/>
              <a:t>02/06/2025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40CEEA-F21C-71A4-1BB6-9CBE15B07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FBC26-9D7B-FF9B-9847-41309417A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D5D192-0F34-459C-AB14-5F36722923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373147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74BEE-7C7F-3788-1557-4EF6C7774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9F7D6-EF8A-09BE-C912-6D740DF18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4D286-4655-0ECA-15E1-CBB3030BFC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48FD3-B2B6-0C98-1A0D-576C33CD9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FCFCB8-7DDB-4648-99C5-583B8D0780ED}" type="datetime1">
              <a:rPr lang="en-GB" smtClean="0"/>
              <a:t>02/06/2025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C5F95E-833A-C9F0-25F7-C8D37F2AA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C10D8F-CAFA-5F64-6FC8-61FB5B50E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E46D7A-EE6D-47EF-BB53-6D083EE2690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4727263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8321D-1D99-3D5D-588B-308C59852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79613F-856A-50EB-2AFB-D206318D8F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7F12A7-EA4F-4038-0F1B-CE6179F37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78E44D-A714-B34C-CF63-02C6F39F0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162483-3419-7E4A-B227-1BD8264E6354}" type="datetime1">
              <a:rPr lang="en-GB" smtClean="0"/>
              <a:t>02/06/2025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3B9E7-9321-BE1F-614A-D6609D322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BC7C5-A712-3DBC-FC33-516F8A9CC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3021BE-59DA-4F00-B1D8-9F8FE8AB3B6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354367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81219-CC00-BB69-80F3-9ECE9BA0D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15B7F0-6C55-B86A-F6CF-6EABF938B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0F00C-4F02-6740-2937-0E0FBFF8B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7B369D-B24B-3A40-B984-C7C3B5EC2650}" type="datetime1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35BEB7-678B-FA5E-16B7-DEB527C9E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20C1B-830F-3F42-A907-4460D427A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584D18-B9FE-4DD9-A6E7-498DF1C30AC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524891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B4C59C-41D4-0173-8129-C561397251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A7FD77-DFAF-357A-601E-51C0634D5F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122B8-9B7E-F331-47E6-7C9A10EDC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A1AF3B-8B81-4245-810D-7791B91221A9}" type="datetime1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B3EF9-C867-E22D-DAFD-4FD2F901A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CEEA3-E904-7570-59FB-EE4C8F71B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B4069F-5484-4D84-A35B-2D1DEC953E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19207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C4608447-4558-4330-B55D-6D272B3A64B8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242663A-2A93-4F68-A1D5-82C515126074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485F8F8-0064-42DC-95A6-9BEFAF247968}"/>
              </a:ext>
            </a:extLst>
          </p:cNvPr>
          <p:cNvSpPr txBox="1"/>
          <p:nvPr userDrawn="1"/>
        </p:nvSpPr>
        <p:spPr>
          <a:xfrm>
            <a:off x="1143000" y="285750"/>
            <a:ext cx="7335838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1295376" y="438150"/>
            <a:ext cx="7335862" cy="428606"/>
          </a:xfrm>
        </p:spPr>
        <p:txBody>
          <a:bodyPr/>
          <a:lstStyle/>
          <a:p>
            <a:r>
              <a:rPr lang="en-GB"/>
              <a:t>TRAINING THE TRAINERS</a:t>
            </a:r>
          </a:p>
        </p:txBody>
      </p:sp>
    </p:spTree>
    <p:extLst>
      <p:ext uri="{BB962C8B-B14F-4D97-AF65-F5344CB8AC3E}">
        <p14:creationId xmlns:p14="http://schemas.microsoft.com/office/powerpoint/2010/main" val="184466525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E59182-D5AF-1B28-6F6C-277BF84E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DAB63-EED8-8CCE-23B9-367E9D0C31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C646D-27F8-C2C1-9B20-A22C55D08F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8564A943-C1C6-2549-9A91-FAEFAFEEF565}" type="datetime1">
              <a:rPr lang="en-GB" smtClean="0"/>
              <a:t>02/06/2025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C6D3E-BD41-FC89-FD7F-A3B24A429C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D55C3-361F-5658-9E52-DB2635ED37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BF68429A-D703-4AE5-987F-01DDF85849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438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  <p:sldLayoutId id="2147484642" r:id="rId12"/>
  </p:sldLayoutIdLst>
  <p:transition/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libapps-eu.s3.amazonaws.com/accounts/47330/images/ERA.png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14" name="Rectangle 12313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5" name="Rectangle 12314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6" name="Rectangle 12315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05823-258E-480F-90B6-B75E69C98925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143000" y="1293338"/>
            <a:ext cx="6858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defRPr/>
            </a:pPr>
            <a:r>
              <a:rPr lang="cy" b="0" i="0" u="none" strike="noStrike" cap="none" baseline="0" dirty="0">
                <a:effectLst/>
                <a:uFillTx/>
              </a:rPr>
              <a:t>Tystysgrif i Raddedigion </a:t>
            </a:r>
            <a: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 </a:t>
            </a:r>
            <a:b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</a:br>
            <a: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Porth Agored</a:t>
            </a:r>
            <a:br>
              <a:rPr sz="5400" dirty="0"/>
            </a:br>
            <a:r>
              <a:rPr lang="en-GB" sz="4400" dirty="0" err="1">
                <a:solidFill>
                  <a:srgbClr val="3F3F3F"/>
                </a:solidFill>
                <a:effectLst/>
                <a:latin typeface="Helvetica" pitchFamily="2" charset="0"/>
              </a:rPr>
              <a:t>Rhaglen</a:t>
            </a:r>
            <a:r>
              <a:rPr lang="en-GB" sz="4400" dirty="0">
                <a:solidFill>
                  <a:srgbClr val="3F3F3F"/>
                </a:solidFill>
                <a:effectLst/>
                <a:latin typeface="Helvetica" pitchFamily="2" charset="0"/>
              </a:rPr>
              <a:t> </a:t>
            </a:r>
            <a:r>
              <a:rPr lang="en-GB" sz="4400" dirty="0" err="1">
                <a:solidFill>
                  <a:srgbClr val="3F3F3F"/>
                </a:solidFill>
                <a:effectLst/>
                <a:latin typeface="Helvetica" pitchFamily="2" charset="0"/>
              </a:rPr>
              <a:t>Gadarnhau</a:t>
            </a:r>
            <a:br>
              <a:rPr lang="en-GB" sz="3200" dirty="0">
                <a:solidFill>
                  <a:srgbClr val="3F3F3F"/>
                </a:solidFill>
                <a:effectLst/>
                <a:latin typeface="Helvetica" pitchFamily="2" charset="0"/>
              </a:rPr>
            </a:br>
            <a: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Gweithdy 4</a:t>
            </a:r>
          </a:p>
        </p:txBody>
      </p:sp>
      <p:cxnSp>
        <p:nvCxnSpPr>
          <p:cNvPr id="12313" name="Straight Connector 123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1" name="Slide Number Placeholder 4">
            <a:extLst>
              <a:ext uri="{FF2B5EF4-FFF2-40B4-BE49-F238E27FC236}">
                <a16:creationId xmlns:a16="http://schemas.microsoft.com/office/drawing/2014/main" id="{85B6BE82-9220-4FE0-ABA1-06851A94072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49224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D7F78F23-C252-4322-8A3F-C8E65EBE2B10}" type="slidenum">
              <a:rPr lang="en-US" altLang="en-US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>
                <a:spcAft>
                  <a:spcPts val="600"/>
                </a:spcAft>
              </a:pPr>
              <a:t>1</a:t>
            </a:fld>
            <a:endParaRPr lang="en-US" altLang="en-US" sz="120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D6FD9E-A440-2C45-330A-B5EE5BFA0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97DD76B-BC76-4F79-AD40-8F9F93D7B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cy" sz="36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Disgwyliadau/Rheolau Sylfaenol ar gyfer Gweithdai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B308393-34A1-4ACB-8B34-C30FD8327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 lnSpcReduction="10000"/>
          </a:bodyPr>
          <a:lstStyle/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Cyfrinachedd </a:t>
            </a:r>
          </a:p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Parch </a:t>
            </a:r>
          </a:p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Un person i siarad ar y tro. Codwch eich llaw os hoffech wneud sylw</a:t>
            </a:r>
          </a:p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Os ar-lein, defnyddiwch yr emoji 'llaw i fyny' neu'r blwch trafod </a:t>
            </a:r>
          </a:p>
          <a:p>
            <a:r>
              <a:rPr lang="en-GB" sz="2800" dirty="0" err="1">
                <a:effectLst/>
                <a:latin typeface="Helvetica" pitchFamily="2" charset="0"/>
              </a:rPr>
              <a:t>Cyfrannu</a:t>
            </a:r>
            <a:r>
              <a:rPr lang="en-GB" sz="2800" dirty="0">
                <a:latin typeface="Helvetica" pitchFamily="2" charset="0"/>
              </a:rPr>
              <a:t> </a:t>
            </a:r>
            <a:r>
              <a:rPr lang="en-GB" sz="2000" dirty="0">
                <a:solidFill>
                  <a:srgbClr val="3F3F3F"/>
                </a:solidFill>
                <a:latin typeface="Helvetica" pitchFamily="2" charset="0"/>
              </a:rPr>
              <a:t>-</a:t>
            </a:r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plîs cyfrannwch a cheisiwch gadw ffocws</a:t>
            </a:r>
          </a:p>
          <a:p>
            <a:pPr marL="109537" indent="0">
              <a:buNone/>
              <a:defRPr/>
            </a:pPr>
            <a:endParaRPr lang="en-GB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A91208-7B8A-914D-55E0-81F33DA0C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492240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7A8E3-D291-6EC6-F386-9F9095EA8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ABA02CA-3FD8-B1A4-1A1F-0BB5224E8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cy" sz="3500" b="0" i="0" u="none" strike="noStrike" cap="none" baseline="0">
                <a:solidFill>
                  <a:srgbClr val="FFFFFF"/>
                </a:solidFill>
                <a:effectLst/>
                <a:uFillTx/>
                <a:latin typeface="Aptos Display"/>
              </a:rPr>
              <a:t>Gweithdy 4 Nodau ac Amcanion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09D4F5-3E51-E1AE-451D-6BA3AAE1C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945" y="2728175"/>
            <a:ext cx="7638109" cy="4424363"/>
          </a:xfrm>
        </p:spPr>
        <p:txBody>
          <a:bodyPr anchor="ctr">
            <a:normAutofit/>
          </a:bodyPr>
          <a:lstStyle/>
          <a:p>
            <a:pPr lvl="0"/>
            <a:endParaRPr lang="en-GB" sz="1700" dirty="0"/>
          </a:p>
          <a:p>
            <a:pPr lvl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Egluro gofynion Tasg 4 – Diogelu mewn maes nad yw'n brif faes gwaith i chi</a:t>
            </a:r>
          </a:p>
          <a:p>
            <a:pPr lvl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Egluro gofynion Tasg 1 rhan b yr Adolygiad Datblygiadol</a:t>
            </a:r>
          </a:p>
          <a:p>
            <a:pPr lvl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Ystyried y meini prawf marcio ar gyfer pob tasg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Syniadau ac awgrymiadau ar gyfer cyflwyniad llwyddiannus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Atgoffa am y rheolau ar Gyfrinachedd a Llên-ladrad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Proses Gyflwyno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Amser unigol gyda'r hyfforddwr i edrych dros eich portffolio</a:t>
            </a:r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pPr lvl="0"/>
            <a:endParaRPr lang="en-US" sz="1700" dirty="0"/>
          </a:p>
          <a:p>
            <a:endParaRPr lang="en-US" sz="17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1FC3EF-E10B-B0B4-D143-610364B6B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6B249B-BF44-430A-C121-CDB97835D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5099058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73FB2-F254-3834-2795-1426A4369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81" y="-387424"/>
            <a:ext cx="3175795" cy="1616203"/>
          </a:xfrm>
        </p:spPr>
        <p:txBody>
          <a:bodyPr anchor="b">
            <a:normAutofit/>
          </a:bodyPr>
          <a:lstStyle/>
          <a:p>
            <a:r>
              <a:rPr lang="cy" sz="40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Dal i Fyny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7415B2F-B1C8-01A6-3CA8-9A6228030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521" y="1700808"/>
            <a:ext cx="3273850" cy="428050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y" sz="3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Sut ydych chi'n dod ymlaen gyda:</a:t>
            </a:r>
          </a:p>
          <a:p>
            <a:r>
              <a:rPr lang="cy" sz="3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Cwblhau eich portffolios?</a:t>
            </a:r>
          </a:p>
          <a:p>
            <a:r>
              <a:rPr lang="cy" sz="3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Defnyddio Moodle?</a:t>
            </a:r>
          </a:p>
          <a:p>
            <a:pPr marL="0" indent="0">
              <a:buNone/>
            </a:pPr>
            <a:endParaRPr lang="en-US" sz="1700"/>
          </a:p>
          <a:p>
            <a:pPr marL="0" indent="0">
              <a:buNone/>
            </a:pPr>
            <a:r>
              <a:rPr lang="en-US" sz="1700"/>
              <a:t> </a:t>
            </a:r>
          </a:p>
          <a:p>
            <a:pPr marL="0" indent="0">
              <a:buNone/>
            </a:pPr>
            <a:endParaRPr lang="en-US" sz="1700"/>
          </a:p>
        </p:txBody>
      </p:sp>
      <p:pic>
        <p:nvPicPr>
          <p:cNvPr id="9" name="Picture 8" descr="Calendar on table">
            <a:extLst>
              <a:ext uri="{FF2B5EF4-FFF2-40B4-BE49-F238E27FC236}">
                <a16:creationId xmlns:a16="http://schemas.microsoft.com/office/drawing/2014/main" id="{C65E613A-ADE4-71EF-4441-71DD07BE63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18" r="41310" b="-1"/>
          <a:stretch>
            <a:fillRect/>
          </a:stretch>
        </p:blipFill>
        <p:spPr>
          <a:xfrm>
            <a:off x="4391167" y="877414"/>
            <a:ext cx="4090159" cy="498468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220A71-90F8-3F85-25A4-BDFE62D3F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47579D-E2EF-253D-F417-82F794136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4061785940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5F55C16-BC21-49EF-A4FF-C3155BB93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B2DBC4-DED2-8088-1E4B-E93BE71E4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574" y="207424"/>
            <a:ext cx="7104852" cy="1980501"/>
          </a:xfrm>
        </p:spPr>
        <p:txBody>
          <a:bodyPr>
            <a:normAutofit/>
          </a:bodyPr>
          <a:lstStyle/>
          <a:p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Tasg Portffolio 4 </a:t>
            </a:r>
            <a:br>
              <a:rPr sz="3600" dirty="0"/>
            </a:br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Y Cwestiwn </a:t>
            </a: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C5F069E-AFE6-4825-8945-46F2918A5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4587427" cy="6858000"/>
          </a:xfrm>
          <a:custGeom>
            <a:avLst/>
            <a:gdLst>
              <a:gd name="connsiteX0" fmla="*/ 0 w 6116569"/>
              <a:gd name="connsiteY0" fmla="*/ 0 h 6879321"/>
              <a:gd name="connsiteX1" fmla="*/ 2935851 w 6116569"/>
              <a:gd name="connsiteY1" fmla="*/ 0 h 6879321"/>
              <a:gd name="connsiteX2" fmla="*/ 3238280 w 6116569"/>
              <a:gd name="connsiteY2" fmla="*/ 31980 h 6879321"/>
              <a:gd name="connsiteX3" fmla="*/ 3660541 w 6116569"/>
              <a:gd name="connsiteY3" fmla="*/ 550772 h 6879321"/>
              <a:gd name="connsiteX4" fmla="*/ 3808902 w 6116569"/>
              <a:gd name="connsiteY4" fmla="*/ 589860 h 6879321"/>
              <a:gd name="connsiteX5" fmla="*/ 4413762 w 6116569"/>
              <a:gd name="connsiteY5" fmla="*/ 625393 h 6879321"/>
              <a:gd name="connsiteX6" fmla="*/ 4567830 w 6116569"/>
              <a:gd name="connsiteY6" fmla="*/ 721333 h 6879321"/>
              <a:gd name="connsiteX7" fmla="*/ 4171247 w 6116569"/>
              <a:gd name="connsiteY7" fmla="*/ 792401 h 6879321"/>
              <a:gd name="connsiteX8" fmla="*/ 4376671 w 6116569"/>
              <a:gd name="connsiteY8" fmla="*/ 842148 h 6879321"/>
              <a:gd name="connsiteX9" fmla="*/ 4527887 w 6116569"/>
              <a:gd name="connsiteY9" fmla="*/ 813722 h 6879321"/>
              <a:gd name="connsiteX10" fmla="*/ 4633452 w 6116569"/>
              <a:gd name="connsiteY10" fmla="*/ 799508 h 6879321"/>
              <a:gd name="connsiteX11" fmla="*/ 4947293 w 6116569"/>
              <a:gd name="connsiteY11" fmla="*/ 870576 h 6879321"/>
              <a:gd name="connsiteX12" fmla="*/ 5263988 w 6116569"/>
              <a:gd name="connsiteY12" fmla="*/ 820828 h 6879321"/>
              <a:gd name="connsiteX13" fmla="*/ 5249723 w 6116569"/>
              <a:gd name="connsiteY13" fmla="*/ 895449 h 6879321"/>
              <a:gd name="connsiteX14" fmla="*/ 4744723 w 6116569"/>
              <a:gd name="connsiteY14" fmla="*/ 1197485 h 6879321"/>
              <a:gd name="connsiteX15" fmla="*/ 4767548 w 6116569"/>
              <a:gd name="connsiteY15" fmla="*/ 1346727 h 6879321"/>
              <a:gd name="connsiteX16" fmla="*/ 4539299 w 6116569"/>
              <a:gd name="connsiteY16" fmla="*/ 1421348 h 6879321"/>
              <a:gd name="connsiteX17" fmla="*/ 4607773 w 6116569"/>
              <a:gd name="connsiteY17" fmla="*/ 1485309 h 6879321"/>
              <a:gd name="connsiteX18" fmla="*/ 4579242 w 6116569"/>
              <a:gd name="connsiteY18" fmla="*/ 1535055 h 6879321"/>
              <a:gd name="connsiteX19" fmla="*/ 5278255 w 6116569"/>
              <a:gd name="connsiteY19" fmla="*/ 1609676 h 6879321"/>
              <a:gd name="connsiteX20" fmla="*/ 5771843 w 6116569"/>
              <a:gd name="connsiteY20" fmla="*/ 1630997 h 6879321"/>
              <a:gd name="connsiteX21" fmla="*/ 6105656 w 6116569"/>
              <a:gd name="connsiteY21" fmla="*/ 1748257 h 6879321"/>
              <a:gd name="connsiteX22" fmla="*/ 5691955 w 6116569"/>
              <a:gd name="connsiteY22" fmla="*/ 2167555 h 6879321"/>
              <a:gd name="connsiteX23" fmla="*/ 5475118 w 6116569"/>
              <a:gd name="connsiteY23" fmla="*/ 2348776 h 6879321"/>
              <a:gd name="connsiteX24" fmla="*/ 5826051 w 6116569"/>
              <a:gd name="connsiteY24" fmla="*/ 2291922 h 6879321"/>
              <a:gd name="connsiteX25" fmla="*/ 5552153 w 6116569"/>
              <a:gd name="connsiteY25" fmla="*/ 2597513 h 6879321"/>
              <a:gd name="connsiteX26" fmla="*/ 5603508 w 6116569"/>
              <a:gd name="connsiteY26" fmla="*/ 2647260 h 6879321"/>
              <a:gd name="connsiteX27" fmla="*/ 5700515 w 6116569"/>
              <a:gd name="connsiteY27" fmla="*/ 2679240 h 6879321"/>
              <a:gd name="connsiteX28" fmla="*/ 5246870 w 6116569"/>
              <a:gd name="connsiteY28" fmla="*/ 2888889 h 6879321"/>
              <a:gd name="connsiteX29" fmla="*/ 4836022 w 6116569"/>
              <a:gd name="connsiteY29" fmla="*/ 3169605 h 6879321"/>
              <a:gd name="connsiteX30" fmla="*/ 4736163 w 6116569"/>
              <a:gd name="connsiteY30" fmla="*/ 3233565 h 6879321"/>
              <a:gd name="connsiteX31" fmla="*/ 4853141 w 6116569"/>
              <a:gd name="connsiteY31" fmla="*/ 3233565 h 6879321"/>
              <a:gd name="connsiteX32" fmla="*/ 4944440 w 6116569"/>
              <a:gd name="connsiteY32" fmla="*/ 3226459 h 6879321"/>
              <a:gd name="connsiteX33" fmla="*/ 5109921 w 6116569"/>
              <a:gd name="connsiteY33" fmla="*/ 3283313 h 6879321"/>
              <a:gd name="connsiteX34" fmla="*/ 5694809 w 6116569"/>
              <a:gd name="connsiteY34" fmla="*/ 3141178 h 6879321"/>
              <a:gd name="connsiteX35" fmla="*/ 5566419 w 6116569"/>
              <a:gd name="connsiteY35" fmla="*/ 3301079 h 6879321"/>
              <a:gd name="connsiteX36" fmla="*/ 5415203 w 6116569"/>
              <a:gd name="connsiteY36" fmla="*/ 3397020 h 6879321"/>
              <a:gd name="connsiteX37" fmla="*/ 5612068 w 6116569"/>
              <a:gd name="connsiteY37" fmla="*/ 3432554 h 6879321"/>
              <a:gd name="connsiteX38" fmla="*/ 5206927 w 6116569"/>
              <a:gd name="connsiteY38" fmla="*/ 3599562 h 6879321"/>
              <a:gd name="connsiteX39" fmla="*/ 5301079 w 6116569"/>
              <a:gd name="connsiteY39" fmla="*/ 3723930 h 6879321"/>
              <a:gd name="connsiteX40" fmla="*/ 4507915 w 6116569"/>
              <a:gd name="connsiteY40" fmla="*/ 4306683 h 6879321"/>
              <a:gd name="connsiteX41" fmla="*/ 3982942 w 6116569"/>
              <a:gd name="connsiteY41" fmla="*/ 4587399 h 6879321"/>
              <a:gd name="connsiteX42" fmla="*/ 4185513 w 6116569"/>
              <a:gd name="connsiteY42" fmla="*/ 4541205 h 6879321"/>
              <a:gd name="connsiteX43" fmla="*/ 5212633 w 6116569"/>
              <a:gd name="connsiteY43" fmla="*/ 4455924 h 6879321"/>
              <a:gd name="connsiteX44" fmla="*/ 5312492 w 6116569"/>
              <a:gd name="connsiteY44" fmla="*/ 4473691 h 6879321"/>
              <a:gd name="connsiteX45" fmla="*/ 4596361 w 6116569"/>
              <a:gd name="connsiteY45" fmla="*/ 4818368 h 6879321"/>
              <a:gd name="connsiteX46" fmla="*/ 4873113 w 6116569"/>
              <a:gd name="connsiteY46" fmla="*/ 4885882 h 6879321"/>
              <a:gd name="connsiteX47" fmla="*/ 4935881 w 6116569"/>
              <a:gd name="connsiteY47" fmla="*/ 4914309 h 6879321"/>
              <a:gd name="connsiteX48" fmla="*/ 4873113 w 6116569"/>
              <a:gd name="connsiteY48" fmla="*/ 5003143 h 6879321"/>
              <a:gd name="connsiteX49" fmla="*/ 4721898 w 6116569"/>
              <a:gd name="connsiteY49" fmla="*/ 5095530 h 6879321"/>
              <a:gd name="connsiteX50" fmla="*/ 5132745 w 6116569"/>
              <a:gd name="connsiteY50" fmla="*/ 4949842 h 6879321"/>
              <a:gd name="connsiteX51" fmla="*/ 5101362 w 6116569"/>
              <a:gd name="connsiteY51" fmla="*/ 5081317 h 6879321"/>
              <a:gd name="connsiteX52" fmla="*/ 5138452 w 6116569"/>
              <a:gd name="connsiteY52" fmla="*/ 5198578 h 6879321"/>
              <a:gd name="connsiteX53" fmla="*/ 4904497 w 6116569"/>
              <a:gd name="connsiteY53" fmla="*/ 5362033 h 6879321"/>
              <a:gd name="connsiteX54" fmla="*/ 4579242 w 6116569"/>
              <a:gd name="connsiteY54" fmla="*/ 5674729 h 6879321"/>
              <a:gd name="connsiteX55" fmla="*/ 4253988 w 6116569"/>
              <a:gd name="connsiteY55" fmla="*/ 5884379 h 6879321"/>
              <a:gd name="connsiteX56" fmla="*/ 3985795 w 6116569"/>
              <a:gd name="connsiteY56" fmla="*/ 6069153 h 6879321"/>
              <a:gd name="connsiteX57" fmla="*/ 4231163 w 6116569"/>
              <a:gd name="connsiteY57" fmla="*/ 6030066 h 6879321"/>
              <a:gd name="connsiteX58" fmla="*/ 3814609 w 6116569"/>
              <a:gd name="connsiteY58" fmla="*/ 6317889 h 6879321"/>
              <a:gd name="connsiteX59" fmla="*/ 3751840 w 6116569"/>
              <a:gd name="connsiteY59" fmla="*/ 6339209 h 6879321"/>
              <a:gd name="connsiteX60" fmla="*/ 3089919 w 6116569"/>
              <a:gd name="connsiteY60" fmla="*/ 6563071 h 6879321"/>
              <a:gd name="connsiteX61" fmla="*/ 2961529 w 6116569"/>
              <a:gd name="connsiteY61" fmla="*/ 6662566 h 6879321"/>
              <a:gd name="connsiteX62" fmla="*/ 3107038 w 6116569"/>
              <a:gd name="connsiteY62" fmla="*/ 6673226 h 6879321"/>
              <a:gd name="connsiteX63" fmla="*/ 3594919 w 6116569"/>
              <a:gd name="connsiteY63" fmla="*/ 6591499 h 6879321"/>
              <a:gd name="connsiteX64" fmla="*/ 3261106 w 6116569"/>
              <a:gd name="connsiteY64" fmla="*/ 6726527 h 6879321"/>
              <a:gd name="connsiteX65" fmla="*/ 3620597 w 6116569"/>
              <a:gd name="connsiteY65" fmla="*/ 6740740 h 6879321"/>
              <a:gd name="connsiteX66" fmla="*/ 3703337 w 6116569"/>
              <a:gd name="connsiteY66" fmla="*/ 6826020 h 6879321"/>
              <a:gd name="connsiteX67" fmla="*/ 3689072 w 6116569"/>
              <a:gd name="connsiteY67" fmla="*/ 6879321 h 6879321"/>
              <a:gd name="connsiteX68" fmla="*/ 0 w 6116569"/>
              <a:gd name="connsiteY68" fmla="*/ 6879321 h 6879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0DFF4F-C24B-A7C2-5D2D-4594994C0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9574" y="1988840"/>
            <a:ext cx="7495774" cy="4188123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Cwestiwn a:</a:t>
            </a:r>
          </a:p>
          <a:p>
            <a:pPr hangingPunct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Mewn maes </a:t>
            </a: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nad yw'n brif faes gwaith i chi 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esboniwch y ddeddfwriaeth berthnasol, a'r polisïau a gweithdrefnau cenedlaethol, lleol a sefydliadol ar gyfer diogelu (500 gair +/-10%). </a:t>
            </a:r>
          </a:p>
          <a:p>
            <a:pPr marL="0" indent="0" hangingPunc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Cwestiwn b:</a:t>
            </a:r>
          </a:p>
          <a:p>
            <a:pPr hangingPunct="0"/>
            <a:r>
              <a:rPr lang="en-GB" sz="2400" dirty="0">
                <a:effectLst/>
              </a:rPr>
              <a:t>Adlewyrchwch</a:t>
            </a:r>
            <a:r>
              <a:rPr lang="en-GB" sz="2400" dirty="0">
                <a:solidFill>
                  <a:srgbClr val="3F3F3F"/>
                </a:solidFill>
                <a:latin typeface="Helvetica" pitchFamily="2" charset="0"/>
              </a:rPr>
              <a:t> 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ar y gwahaniaeth rhwng diogelu mewn gwaith oedolion a phlant (400 gair +/-10%). </a:t>
            </a:r>
          </a:p>
          <a:p>
            <a:endParaRPr lang="en-US" sz="17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4A86AE-9403-32A9-A136-09CC94133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4FF11-A2C1-50E2-CF76-516727DD8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14813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20E2F-B675-FF86-32BC-F66E78F5B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75244"/>
            <a:ext cx="7886700" cy="1325563"/>
          </a:xfrm>
        </p:spPr>
        <p:txBody>
          <a:bodyPr>
            <a:normAutofit/>
          </a:bodyPr>
          <a:lstStyle/>
          <a:p>
            <a:r>
              <a:rPr lang="cy" sz="2800" b="1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Tasg Portffolio 4 – Canlyniadau Dysgu </a:t>
            </a:r>
            <a:br>
              <a:rPr sz="2800"/>
            </a:br>
            <a:endParaRPr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DEC65-9F96-EB59-93C6-662D5673E9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40769"/>
            <a:ext cx="3823335" cy="47912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" sz="2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Canlyniad Dysgu 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 Ymyrryd a chymhwyso barn broffesiynol mewn sefyllfaoedd cynyddol gymhleth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Naill ai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- Os yw eich astudiaeth achos (Tasg 3) yn ymwneud â diogelu PLANT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 Deall rôl gwaith cymdeithasol proffesiynol yng nghyswllt diogelu oedolion sydd mewn perygl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Neu -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Os yw eich astudiaeth achos (Tasg 3) yn ymwneud â diogelu OEDOLION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3.4 Deall rôl gwaith cymdeithasol proffesiynol yng nghyswllt diogelu plant sydd mewn perygl </a:t>
            </a:r>
          </a:p>
          <a:p>
            <a:endParaRPr lang="en-GB" sz="1600" dirty="0">
              <a:effectLst/>
              <a:latin typeface="Arial" panose="020B0604020202020204" pitchFamily="34" charset="0"/>
            </a:endParaRPr>
          </a:p>
          <a:p>
            <a:endParaRPr lang="en-GB" sz="1600" dirty="0">
              <a:effectLst/>
              <a:latin typeface="Arial" panose="020B0604020202020204" pitchFamily="34" charset="0"/>
            </a:endParaRPr>
          </a:p>
          <a:p>
            <a:endParaRPr lang="en-US" sz="16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9C1B5F-0BDB-983D-7774-680179C378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2015" y="1340768"/>
            <a:ext cx="3823335" cy="47912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" sz="2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Meini prawf asesu 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3.3.1 Egluro polisïau a gweithdrefnau cenedlaethol, lleol a sefydliadol sy'n ymwneud â diogelu oedolion 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neu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blant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3.3.2 Deall y fframwaith cyfreithiol sy'n gysylltiedig â diogelu oedolion 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neu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blant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3.3.3 Dadansoddi'r ffactorau a allai nodi bod oedolyn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neu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blentyn mewn perygl o niwed, neu o gael ei esgeuluso neu ei  gam-drin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3.3.4 Disgrifio dangosyddion esgeuluso, cam-drin neu niwed i oedolion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neu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blant 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3.4.5. Egluro pwysigrwydd sefydlu'r canlyniadau a ffefrir yr ymyriad diogelu ar gyfer oedolion a/neu ofalwyr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neu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blant, teuluoedd a gofalwyr ag anghenion cymorth.</a:t>
            </a:r>
          </a:p>
          <a:p>
            <a:endParaRPr lang="en-US" sz="13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1DE2C8-ADD5-0F3C-0C35-897C87276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152426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74BD5F-33C2-2018-5324-C9B8E85E5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152426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279AC3C-9A7B-46D6-8EDB-3083219B5F49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923534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697" name="Rectangle 7169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682" name="Content Placeholder 1">
            <a:extLst>
              <a:ext uri="{FF2B5EF4-FFF2-40B4-BE49-F238E27FC236}">
                <a16:creationId xmlns:a16="http://schemas.microsoft.com/office/drawing/2014/main" id="{68231734-42C6-4FFF-B4FC-4B59CD7DC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89" y="548680"/>
            <a:ext cx="4925107" cy="5616624"/>
          </a:xfrm>
        </p:spPr>
        <p:txBody>
          <a:bodyPr>
            <a:normAutofit/>
          </a:bodyPr>
          <a:lstStyle/>
          <a:p>
            <a:pPr marL="109537" inden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Ymarfer 1 </a:t>
            </a:r>
          </a:p>
          <a:p>
            <a:pPr marL="109537" inden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4 - rhan a</a:t>
            </a:r>
          </a:p>
          <a:p>
            <a:pPr marL="0" indent="0" hangingPunct="0">
              <a:buNone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Mewn grwpiau</a:t>
            </a:r>
          </a:p>
          <a:p>
            <a:pPr hangingPunct="0"/>
            <a:r>
              <a:rPr lang="cy" sz="2400" dirty="0">
                <a:solidFill>
                  <a:srgbClr val="000000"/>
                </a:solidFill>
                <a:latin typeface="Aptos"/>
              </a:rPr>
              <a:t>Y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styriwch  y ddeddfwriaeth berthnasol, a'r polisïau a gweithdrefnau cenedlaethol, lleol a sefydliadol ar gyfer diogelu mewn maes </a:t>
            </a: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nad </a:t>
            </a:r>
            <a:r>
              <a:rPr lang="cy" sz="240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yw'n brif faes gwaith i chi 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e.e. oedolion neu blant. </a:t>
            </a:r>
          </a:p>
        </p:txBody>
      </p:sp>
      <p:pic>
        <p:nvPicPr>
          <p:cNvPr id="71684" name="Picture 71683" descr="Red toy person in front of two lines of white figures">
            <a:extLst>
              <a:ext uri="{FF2B5EF4-FFF2-40B4-BE49-F238E27FC236}">
                <a16:creationId xmlns:a16="http://schemas.microsoft.com/office/drawing/2014/main" id="{843AE649-26ED-A4B0-9FE8-A96AF924CE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58" r="21502"/>
          <a:stretch>
            <a:fillRect/>
          </a:stretch>
        </p:blipFill>
        <p:spPr>
          <a:xfrm>
            <a:off x="5809615" y="1484784"/>
            <a:ext cx="2823882" cy="3493982"/>
          </a:xfrm>
          <a:prstGeom prst="rect">
            <a:avLst/>
          </a:prstGeom>
        </p:spPr>
      </p:pic>
      <p:sp>
        <p:nvSpPr>
          <p:cNvPr id="71699" name="Rectangle 71698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1" name="Rectangle 71700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6406115"/>
            <a:ext cx="3057523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608F50-1C8E-4AF8-9252-2172F6409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6455431"/>
            <a:ext cx="33443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279AC3C-9A7B-46D6-8EDB-3083219B5F49}" type="slidenum">
              <a:rPr lang="en-GB" altLang="en-US" sz="1000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 sz="1000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D38CB1-62A1-CC23-06F6-9094FD3A1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Content Placeholder 1">
            <a:extLst>
              <a:ext uri="{FF2B5EF4-FFF2-40B4-BE49-F238E27FC236}">
                <a16:creationId xmlns:a16="http://schemas.microsoft.com/office/drawing/2014/main" id="{A44E6C5B-F5ED-45E7-A07C-5FED1E669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1752"/>
            <a:ext cx="7886700" cy="4351338"/>
          </a:xfrm>
        </p:spPr>
        <p:txBody>
          <a:bodyPr/>
          <a:lstStyle/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Diffiniad o oedolyn mewn perygl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Dyletswydd ar bartneriaid perthnasol i adrodd am oedolion mewn perygl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Dyletswydd awdurdodau i wneud ymholiadau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angen gofal a chymorth ar oedolyn sydd mewn perygl o gael ei gam-drin neu ei esgeuluso (dod yn gymwys)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cam-drin yn eang ei gwmpas - mae angen i chi ddangos tystiolaeth eich bod yn gallu adnabod hyn mewn unrhyw leoliad, e.e. dangosyddion bod oedolyn mewn perygl.</a:t>
            </a:r>
          </a:p>
          <a:p>
            <a:endParaRPr lang="en-GB" alt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AEDAE9-7847-41DE-CBC9-EEFC6A31D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43FFC1C-3CCD-4F10-B405-10D3BB7D1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79AC3C-9A7B-46D6-8EDB-3083219B5F49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832C0A-6CAA-44F9-B65C-0856EF03C1D2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827584" y="539749"/>
            <a:ext cx="6768752" cy="12858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" sz="36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Diogelu Oedolion dan  </a:t>
            </a:r>
          </a:p>
          <a:p>
            <a:pPr marL="0" indent="0">
              <a:buNone/>
            </a:pPr>
            <a:r>
              <a:rPr lang="cy" sz="36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SSWB(C)A, 2014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B198DF-8FC6-48DA-A649-3A74AF0F4CC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103813" y="1270000"/>
            <a:ext cx="4040187" cy="5113338"/>
          </a:xfrm>
        </p:spPr>
        <p:txBody>
          <a:bodyPr/>
          <a:lstStyle/>
          <a:p>
            <a:endParaRPr lang="en-GB" altLang="en-US" sz="2000"/>
          </a:p>
          <a:p>
            <a:endParaRPr lang="en-GB" altLang="en-US" sz="2000"/>
          </a:p>
          <a:p>
            <a:endParaRPr lang="en-GB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BE1DAA1-BA1F-1398-BA3C-21F4D986C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747" y="532685"/>
            <a:ext cx="8013573" cy="1325563"/>
          </a:xfrm>
        </p:spPr>
        <p:txBody>
          <a:bodyPr>
            <a:normAutofit fontScale="90000"/>
          </a:bodyPr>
          <a:lstStyle/>
          <a:p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Diogelu Plant dan </a:t>
            </a:r>
            <a:br>
              <a:rPr sz="3600" dirty="0"/>
            </a:br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SSWB(C)A, 2014</a:t>
            </a:r>
            <a:br>
              <a:rPr sz="2900" dirty="0"/>
            </a:br>
            <a:endParaRPr sz="2900" dirty="0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427E431-4405-EA71-F74D-EF4D46393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3"/>
            <a:ext cx="7886700" cy="4421993"/>
          </a:xfrm>
        </p:spPr>
        <p:txBody>
          <a:bodyPr>
            <a:normAutofit lnSpcReduction="10000"/>
          </a:bodyPr>
          <a:lstStyle/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Diffiniad o blentyn mewn perygl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Dyletswydd ar bartneriaid perthnasol i adrodd am blant sydd mewn perygl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Awdurdod lleol i wneud ymholiadau – cysylltu â Deddf Plant 1989, A47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Os yw plentyn yn profi neu mewn perygl o gael ei gam-drin, ei esgeuluso neu fathau eraill o niwed, mae angen gofal a chymorth arno (p’un a yw’r anghenion hynny’n cael eu diwallu ai peidio).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cam-drin yn eang ei gwmpas - mae angen i chi ddangos tystiolaeth eich bod yn gallu adnabod hyn mewn unrhyw leoliad, e.e. dangosyddion bod plentyn mewn perygl.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Gweler PowerPoint Gweithdy 3 am restr fanwl o ddeddfwriaeth/polisïau a gweithdrefnau diogelu. </a:t>
            </a:r>
          </a:p>
          <a:p>
            <a:endParaRPr lang="en-GB" altLang="en-US" sz="1900"/>
          </a:p>
          <a:p>
            <a:endParaRPr lang="en-US" sz="19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B685EE-E1AE-D415-4275-24D8DACC7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0BA0F15-66FD-47F2-904D-700571CB0C0C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3B23D9E-D11C-0EF8-E40F-CAC46E64D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 dirty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dirty="0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415777720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905" name="Rectangle 80904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7F5E421-E6B4-4D4C-A427-9DACE3199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y" sz="45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Byrddau Diogelu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3693CE-1E59-1B51-FC84-AC9B7A65F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7F66DC-2ACE-4FA4-B1C8-6334EBA3B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279AC3C-9A7B-46D6-8EDB-3083219B5F49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graphicFrame>
        <p:nvGraphicFramePr>
          <p:cNvPr id="80900" name="Content Placeholder 1">
            <a:extLst>
              <a:ext uri="{FF2B5EF4-FFF2-40B4-BE49-F238E27FC236}">
                <a16:creationId xmlns:a16="http://schemas.microsoft.com/office/drawing/2014/main" id="{7A9650D9-6260-F972-970D-2A13B0FFDD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2359318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116DA-AC86-761E-803B-ACEFC3843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01" y="1153571"/>
            <a:ext cx="2610329" cy="4461163"/>
          </a:xfrm>
        </p:spPr>
        <p:txBody>
          <a:bodyPr>
            <a:normAutofit/>
          </a:bodyPr>
          <a:lstStyle/>
          <a:p>
            <a:pPr marL="109537" indent="0"/>
            <a:r>
              <a:rPr lang="cy" sz="4000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  <a:t>Ymarfer 2 </a:t>
            </a:r>
            <a:br>
              <a:rPr lang="cy" sz="4000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</a:br>
            <a:r>
              <a:rPr lang="cy" sz="4000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  <a:t>Tasg 4 - rhan b</a:t>
            </a:r>
            <a:br>
              <a:rPr lang="cy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730D6-B2BD-FB76-E265-6EAD79049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rPr lang="en-GB" sz="3600" dirty="0">
                <a:effectLst/>
              </a:rPr>
              <a:t>Adlewyrchu</a:t>
            </a:r>
            <a:r>
              <a:rPr lang="en-GB" sz="2800" dirty="0">
                <a:solidFill>
                  <a:srgbClr val="3F3F3F"/>
                </a:solidFill>
                <a:latin typeface="Helvetica" pitchFamily="2" charset="0"/>
              </a:rPr>
              <a:t> </a:t>
            </a:r>
            <a:r>
              <a:rPr lang="cy-GB" sz="3600" dirty="0"/>
              <a:t>ar y prif wahaniaethau rhwng diogelu plant neu oedolion mewn perygl?</a:t>
            </a:r>
            <a:endParaRPr lang="cy" sz="3600" b="0" i="0" u="none" strike="noStrike" cap="none" baseline="0" dirty="0">
              <a:effectLst/>
              <a:uFillTx/>
              <a:latin typeface="Aptos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9125E5-CB9D-13A0-FA78-FDC5EA0A4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93838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200"/>
              <a:t>Porth Agored Social Work  Consolidation Programme </a:t>
            </a:r>
          </a:p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200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7132F3-4566-15AF-74FE-B557CAAF2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56173" y="6356350"/>
            <a:ext cx="135917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9149248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91C1F-A4B8-3538-E84D-D00B00E7A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cy-GB" sz="2700" b="1" dirty="0">
                <a:solidFill>
                  <a:srgbClr val="FFFFFF"/>
                </a:solidFill>
              </a:rPr>
              <a:t>Plant ac Oedolion: Gwahaniaethau mewn Diogelu</a:t>
            </a:r>
            <a:br>
              <a:rPr lang="en-GB" sz="2700" dirty="0">
                <a:solidFill>
                  <a:srgbClr val="FFFFFF"/>
                </a:solidFill>
              </a:rPr>
            </a:br>
            <a:endParaRPr lang="en-US" sz="2700" dirty="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28A737-83D5-2592-0B68-8EE2158A4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370793" y="1984248"/>
            <a:ext cx="3086099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  <a:defRPr/>
            </a:pPr>
            <a:r>
              <a:rPr lang="en-GB" sz="1000">
                <a:solidFill>
                  <a:srgbClr val="FFFFFF"/>
                </a:solidFill>
              </a:rPr>
              <a:t>Porth Agored Social Work  Consolidation Programme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AFF40-C111-86A2-9A37-D179825BF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622744"/>
            <a:ext cx="8135353" cy="4940717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cy-GB" sz="1800" b="1" dirty="0"/>
              <a:t>Plant</a:t>
            </a:r>
            <a:endParaRPr lang="en-GB" sz="1800" dirty="0"/>
          </a:p>
          <a:p>
            <a:r>
              <a:rPr lang="cy-GB" sz="1800" dirty="0"/>
              <a:t>Mae lles y plentyn bob amser yn brif ystyriaeth (paramount) (egwyddor prif ystyriaeth Deddf Plant 1989).</a:t>
            </a:r>
            <a:endParaRPr lang="en-GB" sz="1800" dirty="0"/>
          </a:p>
          <a:p>
            <a:r>
              <a:rPr lang="cy-GB" sz="1800" dirty="0"/>
              <a:t>Fodd bynnag, mae cymhwysedd (competency) Gillick a chanllawiau Fraser yn gymorth i’r rai sy’n gweithio gyda phlant i gael cytbwysedd rhwng yr angen i wrando ar ddymuniadau’r plentyn a’r cyfrifoldeb i’w cadw’n ddiogel.</a:t>
            </a:r>
            <a:endParaRPr lang="en-GB" sz="1800" dirty="0"/>
          </a:p>
          <a:p>
            <a:r>
              <a:rPr lang="cy-GB" sz="1800" dirty="0"/>
              <a:t>Gall plentyn o dan 16eg oed gael ei weld yn Gymwys Gillick/Gillick Competent h.y. maent yn cael eu gweld yn ddigon aeddfed i wneud penderfyniadau am rai pethau sy’n eu heffeithio ac yn deall oblygiadau hyn.</a:t>
            </a:r>
            <a:endParaRPr lang="en-GB" sz="1800" dirty="0"/>
          </a:p>
          <a:p>
            <a:r>
              <a:rPr lang="cy-GB" sz="1800" dirty="0"/>
              <a:t>Fodd bynnag, mae trothwyon ynglŷn a beth fyddai’n cael ei ystyried yn fater diogelu, pan fyddai’n rhaid diogelu plentyn waeth beth yw eu cymhwysedd o dan y canllawiau Gillick/Fraser.</a:t>
            </a:r>
            <a:endParaRPr lang="en-GB" sz="1800" dirty="0"/>
          </a:p>
          <a:p>
            <a:pPr marL="0" indent="0">
              <a:buNone/>
            </a:pPr>
            <a:r>
              <a:rPr lang="cy-GB" sz="1800" b="1" dirty="0"/>
              <a:t>Oedolion</a:t>
            </a:r>
            <a:endParaRPr lang="en-GB" sz="1800" dirty="0"/>
          </a:p>
          <a:p>
            <a:r>
              <a:rPr lang="cy-GB" sz="1800" dirty="0"/>
              <a:t>Mae hawl oedolyn i hunan benderfyniad (self-determination) angen ei ystyried ochr yn ochr â’r Ddeddf Galluedd Meddyliol, 2005.</a:t>
            </a:r>
            <a:endParaRPr lang="en-GB" sz="1800" dirty="0"/>
          </a:p>
          <a:p>
            <a:r>
              <a:rPr lang="cy-GB" sz="1800" dirty="0"/>
              <a:t>Mae gan oedolion hawl i ddewis i beidio a diogelu eu hunain a’r gyfraith ddim yn gorfodi ymyrryd gan fod ganddynt hawl i hunan benderfynu, fodd bynnag mae eithriadau i hyn ac mae’n rhaid ystyried ‘cydsynio’ (consent) yng nghyd destun Gweithdrefnau Diogelu Cymru.</a:t>
            </a:r>
            <a:endParaRPr lang="en-GB" sz="1800" dirty="0"/>
          </a:p>
          <a:p>
            <a:pPr marL="0" indent="0">
              <a:buNone/>
            </a:pP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93567F-115F-A8F2-067C-1EDA93D92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6455431"/>
            <a:ext cx="33443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 sz="10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12</a:t>
            </a:fld>
            <a:endParaRPr lang="en-GB" altLang="en-US" sz="10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805944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E5650-7063-6AC3-A00E-6676C660B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>
            <a:normAutofit/>
          </a:bodyPr>
          <a:lstStyle/>
          <a:p>
            <a:r>
              <a:rPr lang="cy" sz="3200" b="1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Adolygiad Datblygiadol - </a:t>
            </a:r>
            <a:r>
              <a:rPr lang="cy" sz="32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Tasg 1 rhan b</a:t>
            </a:r>
            <a:br>
              <a:rPr sz="3200"/>
            </a:br>
            <a:r>
              <a:rPr lang="cy" sz="32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Y Cwestiwn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13476-4A46-90DA-D349-07D0AE38E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7123"/>
            <a:ext cx="7886700" cy="4929227"/>
          </a:xfrm>
        </p:spPr>
        <p:txBody>
          <a:bodyPr>
            <a:normAutofit lnSpcReduction="10000"/>
          </a:bodyPr>
          <a:lstStyle/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Cwestiwn: </a:t>
            </a:r>
          </a:p>
          <a:p>
            <a:pPr algn="just" hangingPunct="0"/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Defnyddiwch fodel </a:t>
            </a:r>
            <a:r>
              <a:rPr lang="en-GB" sz="2000" dirty="0">
                <a:effectLst/>
              </a:rPr>
              <a:t>adlewyrchu</a:t>
            </a:r>
            <a:r>
              <a:rPr lang="en-GB" sz="2000" dirty="0"/>
              <a:t> </a:t>
            </a:r>
            <a:r>
              <a:rPr lang="cy" sz="2000" b="0" i="0" u="none" strike="noStrike" cap="none" baseline="0" dirty="0">
                <a:effectLst/>
                <a:uFillTx/>
              </a:rPr>
              <a:t>i</a:t>
            </a:r>
            <a:r>
              <a:rPr lang="cy" sz="2000" b="1" i="0" u="none" strike="noStrike" cap="none" baseline="0" dirty="0">
                <a:effectLst/>
                <a:uFillTx/>
              </a:rPr>
              <a:t> </a:t>
            </a:r>
            <a:r>
              <a:rPr lang="en-GB" sz="2000" b="1" i="0" u="none" strike="noStrike" cap="none" baseline="0" dirty="0" err="1">
                <a:uFillTx/>
              </a:rPr>
              <a:t>a</a:t>
            </a:r>
            <a:r>
              <a:rPr lang="en-GB" sz="2000" b="1" dirty="0" err="1">
                <a:effectLst/>
              </a:rPr>
              <a:t>dlewyrchu'n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feirniadol</a:t>
            </a:r>
            <a:r>
              <a:rPr lang="en-GB" sz="2000" b="1" dirty="0"/>
              <a:t>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ar yr anghenion dysgu a nodwyd gennych yn nhasg 1 rhan a o dan bob un o 3 chanlyniad dysgu Gofal Cymdeithasol Cymru. 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Rhaid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i hyn gynnwys cyfeiriad at hyfforddiant, dysgu, ymchwil a goruchwyliaeth ac</a:t>
            </a:r>
            <a:r>
              <a:rPr lang="en-GB" sz="1400" dirty="0">
                <a:solidFill>
                  <a:srgbClr val="3F3F3F"/>
                </a:solidFill>
                <a:effectLst/>
                <a:latin typeface="Helvetica" pitchFamily="2" charset="0"/>
              </a:rPr>
              <a:t> </a:t>
            </a:r>
            <a:r>
              <a:rPr lang="en-GB" sz="2200" dirty="0">
                <a:effectLst/>
              </a:rPr>
              <a:t>adlewyrchu </a:t>
            </a:r>
            <a:r>
              <a:rPr lang="en-GB" sz="2200" dirty="0" err="1">
                <a:effectLst/>
              </a:rPr>
              <a:t>gyda'ch</a:t>
            </a:r>
            <a:r>
              <a:rPr lang="en-GB" sz="2200" dirty="0">
                <a:effectLst/>
              </a:rPr>
              <a:t> mentor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/goruchwyliwr/rheolwr llinell ar y graddau y mae eich canlyniadau dysgu wedi'u cyflawni. 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Adnabod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eich anghenion dysgu i gefnogi eich datblygiad yn y pontio i ddod yn ymarferydd profiadol yn eich gyrfa yn y dyfodol ar ôl cwblhau'r rhaglen hon. 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650 o eiriau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(+/- 10%: nodwch eich cyfrif geiriau gwirioneddol ar ddiwedd pob adran).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Cwestiwn</a:t>
            </a:r>
          </a:p>
          <a:p>
            <a:pPr algn="just" hangingPunct="0"/>
            <a:r>
              <a:rPr lang="en-GB" sz="2200" dirty="0"/>
              <a:t>A</a:t>
            </a:r>
            <a:r>
              <a:rPr lang="en-GB" sz="2200" dirty="0">
                <a:effectLst/>
              </a:rPr>
              <a:t>dlewyrchwch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ar adborth a gawsoch gan unigolion sydd angen gofal a chymorth a/neu eu gofalwyr ac esboniwch sut mae’r wybodaeth hon wedi 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helpu i lunio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eich ymarfer a'ch datblygiad proffesiynol yn y dyfodol.  </a:t>
            </a:r>
          </a:p>
          <a:p>
            <a:pPr algn="just" hangingPunct="0"/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100 o eiriau (+/- 10%: nodwch eich cyfrif geiriau gwirioneddol ar ddiwedd pob adran).</a:t>
            </a:r>
          </a:p>
          <a:p>
            <a:pPr algn="just" hangingPunct="0"/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51C90C-AC01-0D9A-9677-73A1FFAAC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8AB7E-7B77-5D13-6E27-88B75DD3E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506514631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6113B2F-5B71-476F-9B79-4E6E9F388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413" y="257796"/>
            <a:ext cx="7886700" cy="1325563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cy" sz="33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Cynllunio Datblygiad Personol (PDP)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AA05C-9515-4422-B7A4-82818AADD8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6787" y="1434480"/>
            <a:ext cx="5194920" cy="5040560"/>
          </a:xfrm>
        </p:spPr>
        <p:txBody>
          <a:bodyPr wrap="square" anchor="t">
            <a:normAutofit lnSpcReduction="10000"/>
          </a:bodyPr>
          <a:lstStyle/>
          <a:p>
            <a:pPr marL="0" indent="0">
              <a:spcBef>
                <a:spcPct val="20000"/>
              </a:spcBef>
              <a:buNone/>
              <a:defRPr/>
            </a:pPr>
            <a:r>
              <a:rPr lang="cy" sz="24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PDP yn broses sy’n: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Dyfnhau eich dealltwriaeth ohonoch chi'ch hun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gwneud yn fwy ymwybodol o'r hyn sy'n eich cymell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helpu i lunio'r hyn rydych chi ei eisiau mewn gwirionedd o'ch bywyd a'ch gyrfa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helpu i wynebu'ch cyfyngiadau a mynd i'r afael â'r rhain yn realistig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helpu i weld eich hun fel y mae pobl eraill yn eich gweld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cynorthwyo i gynllunio dros y tymor hwy tuag at nodau sy'n bwysig i chi.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500"/>
          </a:p>
        </p:txBody>
      </p:sp>
      <p:sp>
        <p:nvSpPr>
          <p:cNvPr id="15367" name="Slide Number Placeholder 9">
            <a:extLst>
              <a:ext uri="{FF2B5EF4-FFF2-40B4-BE49-F238E27FC236}">
                <a16:creationId xmlns:a16="http://schemas.microsoft.com/office/drawing/2014/main" id="{C1A5EB97-00B1-4046-A891-946853B17D2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9AC4964-717B-40C0-8AAB-AE3A7C4295A0}" type="slidenum">
              <a:rPr lang="en-GB" altLang="en-US" smtClean="0"/>
              <a:pPr>
                <a:spcAft>
                  <a:spcPts val="600"/>
                </a:spcAft>
              </a:pPr>
              <a:t>14</a:t>
            </a:fld>
            <a:endParaRPr lang="en-GB" altLang="en-US"/>
          </a:p>
        </p:txBody>
      </p:sp>
      <p:pic>
        <p:nvPicPr>
          <p:cNvPr id="15366" name="Picture 7">
            <a:extLst>
              <a:ext uri="{FF2B5EF4-FFF2-40B4-BE49-F238E27FC236}">
                <a16:creationId xmlns:a16="http://schemas.microsoft.com/office/drawing/2014/main" id="{8DEAF0A7-7C3D-4A57-993A-CAC7CAAFF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1707" y="2560638"/>
            <a:ext cx="3034680" cy="2266169"/>
          </a:xfrm>
          <a:prstGeom prst="rect">
            <a:avLst/>
          </a:prstGeom>
          <a:solidFill>
            <a:srgbClr val="FFFFFF"/>
          </a:solidFill>
          <a:ln>
            <a:noFill/>
            <a:prstDash val="sysDash"/>
            <a:miter lim="800000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85E9295-F01C-4BA8-A291-CDAAB04E907F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eaLnBrk="1" fontAlgn="auto" hangingPunct="1">
              <a:spcAft>
                <a:spcPct val="0"/>
              </a:spcAft>
              <a:defRPr/>
            </a:pPr>
            <a:endParaRPr lang="en-GB" sz="2400" b="1"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EE7FECD-64BF-47F6-94EB-D8C1735D7B83}"/>
              </a:ext>
            </a:extLst>
          </p:cNvPr>
          <p:cNvSpPr txBox="1"/>
          <p:nvPr/>
        </p:nvSpPr>
        <p:spPr>
          <a:xfrm>
            <a:off x="457200" y="1417638"/>
            <a:ext cx="8229600" cy="4708525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fontAlgn="auto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endParaRPr lang="en-GB" sz="2000">
              <a:latin typeface="+mn-lt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57EDA6D-35DB-924A-CCB5-09A5BB410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30" name="Rectangle 2052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85714-31D2-401A-9734-0A2181267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412" y="260648"/>
            <a:ext cx="7886700" cy="113369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35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Beth Mae PDP yn ei Gynnwys</a:t>
            </a:r>
            <a:br>
              <a:rPr sz="3500" dirty="0"/>
            </a:br>
            <a:endParaRPr sz="3500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561F0CA1-9449-409B-A5B2-FE75DBE520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5017999-9EE1-499F-863A-6AD39A145AD7}" type="slidenum">
              <a:rPr lang="en-GB" altLang="en-US"/>
              <a:pPr>
                <a:spcAft>
                  <a:spcPts val="600"/>
                </a:spcAft>
              </a:pPr>
              <a:t>15</a:t>
            </a:fld>
            <a:endParaRPr lang="en-GB" altLang="en-US"/>
          </a:p>
        </p:txBody>
      </p:sp>
      <p:graphicFrame>
        <p:nvGraphicFramePr>
          <p:cNvPr id="20484" name="Content Placeholder 1">
            <a:extLst>
              <a:ext uri="{FF2B5EF4-FFF2-40B4-BE49-F238E27FC236}">
                <a16:creationId xmlns:a16="http://schemas.microsoft.com/office/drawing/2014/main" id="{CF7ECF5A-B241-4A26-97DF-3335E13479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437369"/>
              </p:ext>
            </p:extLst>
          </p:nvPr>
        </p:nvGraphicFramePr>
        <p:xfrm>
          <a:off x="539552" y="1124744"/>
          <a:ext cx="7974036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126D72-5232-9621-D906-F37BD2A66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B61CE-BE5D-7F3B-BA48-C4ACFE04D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cy" sz="3300" b="1" i="0" u="none" strike="noStrike" cap="none" baseline="0">
                <a:solidFill>
                  <a:srgbClr val="FFFFFF"/>
                </a:solidFill>
                <a:effectLst/>
                <a:uFillTx/>
                <a:latin typeface="ArialMT"/>
              </a:rPr>
              <a:t>Canlyniadau Dysgu</a:t>
            </a:r>
            <a:br>
              <a:rPr sz="3300"/>
            </a:br>
            <a:r>
              <a:rPr lang="cy" sz="3300" b="1" i="0" u="none" strike="noStrike" cap="none" baseline="0">
                <a:solidFill>
                  <a:srgbClr val="FFFFFF"/>
                </a:solidFill>
                <a:effectLst/>
                <a:uFillTx/>
                <a:latin typeface="ArialMT"/>
              </a:rPr>
              <a:t>Tasg 1 - Rhan b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F394A-35BF-DBDD-5907-2216DF8F5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1 - Cymhwyso dadansoddiad wrth asesu i lywio ymyriadau</a:t>
            </a:r>
          </a:p>
          <a:p>
            <a:pPr marL="0" indent="0">
              <a:buNone/>
            </a:pPr>
            <a:r>
              <a:rPr lang="cy" b="0" i="0" u="none" strike="noStrike" cap="none" baseline="0" dirty="0">
                <a:effectLst/>
                <a:uFillTx/>
              </a:rPr>
              <a:t>1.5. - Gallu defnyddio adfyfyrio beirniadol i werthuso ei ddadansoddiad ei hun mewn asesiadau gwaith cymdeithasol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Cydweithio â phobl sy'n cael gofal a chymorth, eu gofalwyr a gweithwyr proffesiynol eraill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2.3. - Adfyfyrio'n feirniadol ar ei gydweithio ei hun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3.2. - Gallu rheoli ei rôl fel gweithiwr cymdeithasol mewn sefyllfaoedd cynyddol gymhleth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3 - Ymyrryd a chymhwyso barn broffesiynol mewn sefyllfaoedd cynyddol gymhleth 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3.7.  - Gallu ymarfer atebolrwydd proffesiynol mewn sefyllfaoedd cynyddol gymhleth.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Gweler atodiad 4 y llawlyfr am y fersiwn lawn. </a:t>
            </a:r>
          </a:p>
          <a:p>
            <a:endParaRPr lang="en-US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ABD4B7-B7C4-E259-6768-D3ED8664C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56173" y="6356350"/>
            <a:ext cx="135917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973F8-C5C8-FF9C-162C-9E98B1F83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3955769658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4CB4E9-8EEE-44B9-9E84-F4EDCC220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823481"/>
          </a:xfrm>
        </p:spPr>
        <p:txBody>
          <a:bodyPr anchor="ctr">
            <a:no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cy" b="0" i="0" u="none" strike="noStrike" cap="none" baseline="0" dirty="0">
                <a:effectLst/>
                <a:uFillTx/>
              </a:rPr>
              <a:t>Tasg 1 Rhan a – Adolygiad Datblygiad Proffesiynol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41334EE-5AC2-40B9-B7BE-4FEF6604DD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096531"/>
            <a:ext cx="4978896" cy="5312207"/>
          </a:xfrm>
        </p:spPr>
        <p:txBody>
          <a:bodyPr wrap="square" anchor="t">
            <a:normAutofit/>
          </a:bodyPr>
          <a:lstStyle/>
          <a:p>
            <a:pPr marL="109537" indent="0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r>
              <a:rPr lang="cy" sz="21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Ymarfer 3  </a:t>
            </a:r>
          </a:p>
          <a:p>
            <a:pPr marL="109537" indent="0">
              <a:buNone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</a:t>
            </a:r>
            <a:r>
              <a:rPr lang="en-GB" dirty="0" err="1">
                <a:solidFill>
                  <a:srgbClr val="3F3F3F"/>
                </a:solidFill>
                <a:effectLst/>
                <a:latin typeface="Helvetica" pitchFamily="2" charset="0"/>
              </a:rPr>
              <a:t>dlewyrchu</a:t>
            </a:r>
            <a:r>
              <a:rPr lang="en-GB" dirty="0">
                <a:solidFill>
                  <a:srgbClr val="3F3F3F"/>
                </a:solidFill>
                <a:latin typeface="Helvetica" pitchFamily="2" charset="0"/>
              </a:rPr>
              <a:t> </a:t>
            </a: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ar eich dysgu a'ch datblygiad ers cwblhau Tasg 1 rhan a (dros y flwyddyn ddiwethaf); gan gynnwys cyfeiriad at hyfforddi, dysgu, ymchwil a defnyddio goruchwyliaeth. </a:t>
            </a:r>
          </a:p>
          <a:p>
            <a:pPr>
              <a:lnSpc>
                <a:spcPct val="90000"/>
              </a:lnSpc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I ba raddau y mae'r anghenion dysgu a nodwyd gennych o dan ganlyniadau dysgu SSCW 3 ar ddechrau'r broses hon (tasg 1, rhan a) wedi'u cyflawni? </a:t>
            </a:r>
          </a:p>
          <a:p>
            <a:pPr>
              <a:lnSpc>
                <a:spcPct val="90000"/>
              </a:lnSpc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Meddyliwch am yr hyn sydd wedi gweithio'n dda neu nad yw wedi gweithio cystal i chi o ran eich dysgu.</a:t>
            </a:r>
          </a:p>
          <a:p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Defnyddiwch </a:t>
            </a:r>
            <a:r>
              <a:rPr lang="en-GB" dirty="0" err="1">
                <a:effectLst/>
                <a:latin typeface="Helvetica" pitchFamily="2" charset="0"/>
              </a:rPr>
              <a:t>fodel</a:t>
            </a:r>
            <a:r>
              <a:rPr lang="en-GB" dirty="0">
                <a:effectLst/>
                <a:latin typeface="Helvetica" pitchFamily="2" charset="0"/>
              </a:rPr>
              <a:t> adlewyrchu</a:t>
            </a:r>
          </a:p>
          <a:p>
            <a:pPr>
              <a:lnSpc>
                <a:spcPct val="90000"/>
              </a:lnSpc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o'ch dewis (gweler gweithdy 1). </a:t>
            </a:r>
          </a:p>
          <a:p>
            <a:pPr>
              <a:lnSpc>
                <a:spcPct val="90000"/>
              </a:lnSpc>
              <a:defRPr/>
            </a:pPr>
            <a:endParaRPr lang="en-GB" sz="1500" dirty="0"/>
          </a:p>
        </p:txBody>
      </p:sp>
      <p:sp>
        <p:nvSpPr>
          <p:cNvPr id="21509" name="Slide Number Placeholder 5">
            <a:extLst>
              <a:ext uri="{FF2B5EF4-FFF2-40B4-BE49-F238E27FC236}">
                <a16:creationId xmlns:a16="http://schemas.microsoft.com/office/drawing/2014/main" id="{3D2AEFFE-9AC0-42F6-8AF9-5C3D926846A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DF806B19-EF27-4C81-98F9-DCC6108FA701}" type="slidenum">
              <a:rPr lang="en-GB" altLang="en-US" smtClean="0"/>
              <a:pPr>
                <a:spcAft>
                  <a:spcPts val="600"/>
                </a:spcAft>
              </a:pPr>
              <a:t>17</a:t>
            </a:fld>
            <a:endParaRPr lang="en-GB" alt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7FE57E9F-4E85-423E-B8ED-6B69E7280D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147" y="1096531"/>
            <a:ext cx="3116003" cy="2396926"/>
          </a:xfrm>
          <a:prstGeom prst="rect">
            <a:avLst/>
          </a:prstGeom>
        </p:spPr>
      </p:pic>
      <p:pic>
        <p:nvPicPr>
          <p:cNvPr id="9" name="Graphic 8" descr="Sun">
            <a:extLst>
              <a:ext uri="{FF2B5EF4-FFF2-40B4-BE49-F238E27FC236}">
                <a16:creationId xmlns:a16="http://schemas.microsoft.com/office/drawing/2014/main" id="{4ADDADEC-4D86-4095-84D5-B39489095A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8981"/>
            <a:ext cx="914400" cy="9144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F99CEB-D972-4F56-B890-CBD2AF2756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5990" y="128902"/>
            <a:ext cx="914479" cy="914479"/>
          </a:xfrm>
          <a:prstGeom prst="rect">
            <a:avLst/>
          </a:prstGeom>
        </p:spPr>
      </p:pic>
      <p:pic>
        <p:nvPicPr>
          <p:cNvPr id="4" name="Picture 2" descr="ERA Cycle">
            <a:hlinkClick r:id="rId6"/>
            <a:extLst>
              <a:ext uri="{FF2B5EF4-FFF2-40B4-BE49-F238E27FC236}">
                <a16:creationId xmlns:a16="http://schemas.microsoft.com/office/drawing/2014/main" id="{A67FA1F2-35B2-7EE7-D2A8-25B3936348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6" r="570" b="-2"/>
          <a:stretch>
            <a:fillRect/>
          </a:stretch>
        </p:blipFill>
        <p:spPr bwMode="auto">
          <a:xfrm>
            <a:off x="5386036" y="4231918"/>
            <a:ext cx="3779911" cy="2199830"/>
          </a:xfrm>
          <a:custGeom>
            <a:avLst/>
            <a:gdLst/>
            <a:ahLst/>
            <a:cxnLst/>
            <a:rect l="l" t="t" r="r" b="b"/>
            <a:pathLst>
              <a:path w="6448424" h="3752848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FD5A20-DF1C-9EBD-D850-F73894F7A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82338FE-DCA3-44B6-A162-54AE26F44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52040"/>
            <a:ext cx="5512818" cy="1708242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cy" sz="27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Pwysigrwydd Datblygiad a Dysgu Proffesiynol Parhaus</a:t>
            </a:r>
            <a:br>
              <a:rPr sz="2700"/>
            </a:br>
            <a:endParaRPr sz="2700"/>
          </a:p>
        </p:txBody>
      </p:sp>
      <p:sp>
        <p:nvSpPr>
          <p:cNvPr id="23554" name="Content Placeholder 1">
            <a:extLst>
              <a:ext uri="{FF2B5EF4-FFF2-40B4-BE49-F238E27FC236}">
                <a16:creationId xmlns:a16="http://schemas.microsoft.com/office/drawing/2014/main" id="{05185187-C63B-43E6-AE19-DF73BB0DD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67" y="923292"/>
            <a:ext cx="5321038" cy="5615620"/>
          </a:xfrm>
        </p:spPr>
        <p:txBody>
          <a:bodyPr anchor="ctr">
            <a:normAutofit/>
          </a:bodyPr>
          <a:lstStyle/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Mae gwaith cymdeithasol yn gofyn am lefel uchel o sgil rhyngbersonol ac eglurder cyfathrebu i sicrhau bod eich llais yn cael ei glywed, i wrando ar eraill ac i sicrhau'r canlyniadau gorau posibl i unigolion.  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Er mwyn mynd i’r afael ag anghydraddoldebau ac ymarfer yn effeithiol mewn sefyllfaoedd cymhleth, bydd angen i chi weld pob diwrnod gwaith ac yn wir, pob cyfarfyddiad gwaith cymdeithasol fel cyfle i </a:t>
            </a:r>
            <a:r>
              <a:rPr lang="en-GB" sz="2000" dirty="0">
                <a:effectLst/>
              </a:rPr>
              <a:t>adlewyrchu</a:t>
            </a:r>
            <a:r>
              <a:rPr lang="en-GB" sz="2000" dirty="0"/>
              <a:t> 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a dysgu, nid yn unig o’ch profiadau eich hun, ond o brofiadau pobl eraill. 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Meddwl agored, gonestrwydd, hunanymwybyddiaeth a gostyngeiddrwydd yw conglfeini dysgu ac felly ymarfer gwaith cymdeithasol effeithiol.</a:t>
            </a:r>
          </a:p>
          <a:p>
            <a:endParaRPr lang="en-GB" altLang="en-US" sz="1700" dirty="0"/>
          </a:p>
        </p:txBody>
      </p:sp>
      <p:pic>
        <p:nvPicPr>
          <p:cNvPr id="23558" name="Picture 23557" descr="Plant growing in a concrete crack">
            <a:extLst>
              <a:ext uri="{FF2B5EF4-FFF2-40B4-BE49-F238E27FC236}">
                <a16:creationId xmlns:a16="http://schemas.microsoft.com/office/drawing/2014/main" id="{7BDEFB9E-D168-23EA-DF20-B553FCB012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44" r="39878" b="-1"/>
          <a:stretch>
            <a:fillRect/>
          </a:stretch>
        </p:blipFill>
        <p:spPr>
          <a:xfrm>
            <a:off x="6084168" y="1412776"/>
            <a:ext cx="2592288" cy="445080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B07CAE92-B262-4EE8-94FD-BBFBC2960E1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625901" y="6356350"/>
            <a:ext cx="132631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7601F103-7129-4E15-AD65-DE734BD991AC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75E5F0D-9A05-BB1A-1BA2-65CA3EB60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6854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Light bulb on yellow background with sketched light beams and cord">
            <a:extLst>
              <a:ext uri="{FF2B5EF4-FFF2-40B4-BE49-F238E27FC236}">
                <a16:creationId xmlns:a16="http://schemas.microsoft.com/office/drawing/2014/main" id="{5DB37453-ACEB-7073-ED31-96870A0C23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925" r="13667"/>
          <a:stretch>
            <a:fillRect/>
          </a:stretch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C48651F-BC9B-A14F-8F81-17416D06B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388" y="548680"/>
            <a:ext cx="5123391" cy="1322887"/>
          </a:xfrm>
        </p:spPr>
        <p:txBody>
          <a:bodyPr>
            <a:normAutofit/>
          </a:bodyPr>
          <a:lstStyle/>
          <a:p>
            <a:r>
              <a:rPr lang="cy" sz="4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Tasg 1, Rhan b</a:t>
            </a:r>
            <a:br>
              <a:rPr sz="4400" dirty="0"/>
            </a:br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Ymarfer 4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38707-62C6-C04A-96C0-E47A03DAC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00808"/>
            <a:ext cx="5416410" cy="4401879"/>
          </a:xfrm>
        </p:spPr>
        <p:txBody>
          <a:bodyPr>
            <a:normAutofit/>
          </a:bodyPr>
          <a:lstStyle/>
          <a:p>
            <a:pPr marL="109537" indent="0">
              <a:buNone/>
            </a:pPr>
            <a:endParaRPr lang="en-GB" sz="1700"/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Pa anghenion dysgu newydd allwch chi eu nodi ar gyfer eich datblygiad proffesiynol yn y dyfodol?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Er enghraifft, a oes unrhyw ganlyniadau dysgu nad ydych wedi'u cyflawni y gwnaethoch nodi yn nhasg 1 rhan a neu feysydd dysgu newydd yr hoffech eu datblygu?  </a:t>
            </a:r>
          </a:p>
          <a:p>
            <a:pPr marL="109537" indent="0">
              <a:buNone/>
            </a:pPr>
            <a:endParaRPr lang="en-US" sz="170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EA4C360-9D5B-A346-A0BF-FC7D86A94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8D5D192-0F34-459C-AB14-5F3672292351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19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712E3-A7D4-2B76-ABDE-8517DB376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4123252664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Slide Number Placeholder 5">
            <a:extLst>
              <a:ext uri="{FF2B5EF4-FFF2-40B4-BE49-F238E27FC236}">
                <a16:creationId xmlns:a16="http://schemas.microsoft.com/office/drawing/2014/main" id="{30D3F646-E0A7-4F92-A356-6665AB2EDB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76E4E1D-CCCA-4088-B14D-03A2B33F0BB2}" type="slidenum">
              <a:rPr lang="en-GB" altLang="en-US" smtClean="0"/>
              <a:t>20</a:t>
            </a:fld>
            <a:endParaRPr lang="en-GB" alt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4E63A8-8D8B-4A6B-8F91-BDC5073AD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35893" y="699823"/>
            <a:ext cx="7272213" cy="4745401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“Un o ffactorau cydnabyddedig gweithlu proffesiynol yw’r defnydd rhagweithiol o ddatblygiad proffesiynol parhaus, fel y gall staff ehangu eu gwybodaeth a’u sgiliau ar gyfer ymarfer effeithiol sy’n gwella’n barhaus. Felly, mae’n agwedd ganolog ar wella ymarfer gwaith cymdeithasol dros amser, rhywbeth y mae pob gweithiwr gofal cymdeithasol proffesiynol a’r unigolion sy’n rhoi eu ffydd yn y gofal a’r cymorth hwnnw yn dyheu amdano.”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1800" b="0" i="1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Sarah Roschira – Comisiynydd Pobl Hŷn Cymru – 2014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65589BFD-0B46-4773-8D75-BF95D622E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19702" y="4869160"/>
            <a:ext cx="2746190" cy="1852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6C6A6-A1C7-9B30-6278-CF38DEF75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362AAC5-12C3-4CFA-A050-E4D1CB676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cy" b="1" i="0" u="none" strike="noStrike" cap="none" baseline="0">
                <a:effectLst/>
                <a:uFillTx/>
                <a:latin typeface="Aptos Display"/>
              </a:rPr>
              <a:t>Pam fod yr adborth a gawn gan unigolion rydym yn gweithio gyda nhw mor bwysig?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BC8A03C-B786-4921-A578-767BD7AF5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Dangos ein hymrwymiad i werthfawrogi arbenigedd pawb yn gyfartal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Deall safbwynt y bobl rydym yn gweithio gyda nhw a gwrando ar eu barn yn unol â Deddf Gwasanaethau Cymdeithasol a Llesiant (Cymru) 2014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Gweithio o fewn ein Cod Ymarfer Proffesiynol ein hunain (Gofal Cymdeithasol Cymru, 2017)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Cynnwys pobl rydym yn gweithio gyda nhw yn ein datblygiad proffesiynol a'n dysgu ein hunain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Gwella profiad y bobl rydym yn gweithio gyda nhw.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7CA4C-4C52-FAE3-0FB3-659CEB859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" sz="200" b="0" i="0" u="none" strike="noStrike" cap="none" baseline="0">
                <a:effectLst/>
                <a:uFillTx/>
                <a:latin typeface="Aptos"/>
              </a:rPr>
              <a:t>Rhaglen Cydgrynhoi Gwaith Cymdeithasol Porth Agored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CC71B8-0971-4803-B02A-BBC66D9DF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/>
              <a:pPr>
                <a:spcAft>
                  <a:spcPts val="600"/>
                </a:spcAft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9135437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764ED142-68AA-4727-B33F-F69453CD3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178696" cy="791375"/>
          </a:xfrm>
        </p:spPr>
        <p:txBody>
          <a:bodyPr>
            <a:normAutofit fontScale="90000"/>
          </a:bodyPr>
          <a:lstStyle/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Beth mae'r bobl rydyn ni'n gweithio gyda nhw yn ei ddweud?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7B1DF68-B9DC-4398-98D0-7F2827AA11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DC575EAB-2E3D-4366-B864-107BAF7B50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2164" y="332656"/>
            <a:ext cx="4041775" cy="5231989"/>
          </a:xfrm>
        </p:spPr>
        <p:txBody>
          <a:bodyPr/>
          <a:lstStyle/>
          <a:p>
            <a:pPr marL="109537" indent="0">
              <a:buNone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Yr hyn y mae gweithwyr cymdeithasol yn ei ddweud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16CAEA-A123-4440-A79D-9717E98C3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ADB838F4-A1EB-4B06-8BA2-2279C571668A}"/>
              </a:ext>
            </a:extLst>
          </p:cNvPr>
          <p:cNvSpPr/>
          <p:nvPr/>
        </p:nvSpPr>
        <p:spPr>
          <a:xfrm>
            <a:off x="0" y="1471943"/>
            <a:ext cx="5038149" cy="488440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" sz="2000" b="1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Fel unigolyn </a:t>
            </a:r>
          </a:p>
          <a:p>
            <a:pPr algn="ctr"/>
            <a:r>
              <a:rPr lang="cy" sz="2000" b="1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sy'n defnyddio gwasanaeth ni ofynnwyd i mi am adborth gan unrhyw weithiwr cymdeithasol mewn 20 mlynedd! Rwy'n meddwl y byddai'r cyfle i wneud hyn wedi fy ngrymuso ac wedi fy helpu i deimlo bod rhywun yn gwrando arnaf ac yn fy neall, a  byddwn yn gwerthfawrogi hyn. 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669D0465-F910-44CE-B84F-7F6679F50586}"/>
              </a:ext>
            </a:extLst>
          </p:cNvPr>
          <p:cNvSpPr/>
          <p:nvPr/>
        </p:nvSpPr>
        <p:spPr>
          <a:xfrm>
            <a:off x="5038150" y="1064425"/>
            <a:ext cx="3792319" cy="409276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" sz="1800" b="0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Fel gweithiwr proffesiynol, </a:t>
            </a:r>
          </a:p>
          <a:p>
            <a:pPr algn="ctr"/>
            <a:r>
              <a:rPr lang="cy" sz="1800" b="0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rwy’n gwerthfawrogi adborth gan unigolion rwy’n gweithio gyda nhw, rwy’n teimlo ei fod yn hanfodol i lywio fy ymarfer er mwyn gallu adfyfyrio a datblygu fy sgiliau.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76C6F39-FD32-9320-6C74-0B2560D41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670916826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0B2142-71D5-4762-8817-19E007539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9752" y="-19541"/>
            <a:ext cx="7372350" cy="1325880"/>
          </a:xfrm>
        </p:spPr>
        <p:txBody>
          <a:bodyPr anchor="b">
            <a:normAutofit fontScale="90000"/>
          </a:bodyPr>
          <a:lstStyle/>
          <a:p>
            <a:pPr algn="ctr"/>
            <a:br>
              <a:rPr sz="1700"/>
            </a:br>
            <a:br>
              <a:rPr sz="1700"/>
            </a:br>
            <a:r>
              <a:rPr lang="cy" sz="3600" b="1" i="0" u="none" strike="noStrike" cap="none" baseline="0">
                <a:solidFill>
                  <a:srgbClr val="0E2841"/>
                </a:solidFill>
                <a:effectLst/>
                <a:uFillTx/>
                <a:latin typeface="Aptos Display"/>
              </a:rPr>
              <a:t>Tasg 1 b – Cwestiwn 2</a:t>
            </a:r>
            <a:br>
              <a:rPr sz="1700"/>
            </a:br>
            <a:br>
              <a:rPr sz="1700"/>
            </a:br>
            <a:endParaRPr sz="170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-1"/>
            <a:ext cx="2521551" cy="2522848"/>
            <a:chOff x="-305" y="-1"/>
            <a:chExt cx="3832880" cy="2876136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Range of moods sticky notes">
            <a:extLst>
              <a:ext uri="{FF2B5EF4-FFF2-40B4-BE49-F238E27FC236}">
                <a16:creationId xmlns:a16="http://schemas.microsoft.com/office/drawing/2014/main" id="{A9C94F61-5410-C405-D1BD-603CB5967C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20775"/>
            <a:ext cx="3716020" cy="248044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8D0E3-5A31-4CE3-90CC-BE5275369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8832" y="1196752"/>
            <a:ext cx="4601640" cy="50230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y" sz="2000" b="1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Ymarfer 5  </a:t>
            </a:r>
          </a:p>
          <a:p>
            <a:pPr marL="0" indent="0">
              <a:buNone/>
            </a:pPr>
            <a:r>
              <a:rPr lang="en-GB" sz="2000" dirty="0"/>
              <a:t>A</a:t>
            </a:r>
            <a:r>
              <a:rPr lang="en-GB" sz="2000" dirty="0">
                <a:effectLst/>
              </a:rPr>
              <a:t>dlewyrchwch</a:t>
            </a:r>
            <a:r>
              <a:rPr lang="en-GB" sz="2000" dirty="0"/>
              <a:t> </a:t>
            </a:r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rial"/>
              </a:rPr>
              <a:t>ar adborth a gawsoch gan unigolion sydd angen gofal a chymorth a/neu eu gofalwyr yr ydych wedi gweithio gyda nhw.</a:t>
            </a:r>
          </a:p>
          <a:p>
            <a:pPr marL="0" indent="0">
              <a:buNone/>
            </a:pPr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rial"/>
              </a:rPr>
              <a:t>Ystyriwch sut mae'r wybodaeth hon wedi helpu i lunio eich ymarfer a'ch datblygiad proffesiynol yn y dyfodol.</a:t>
            </a:r>
          </a:p>
          <a:p>
            <a:pPr marL="0" indent="0">
              <a:buNone/>
            </a:pPr>
            <a:r>
              <a:rPr lang="cy" sz="2000" b="1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Sylwer:</a:t>
            </a:r>
          </a:p>
          <a:p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Gall hyn fod yn unrhyw adborth a gawsoch; canmoliaeth, cwyn, sylw wrth fynd heibio neu gellir ei gymryd o'r arsylwad (tasg 2) os yw'n berthnasol. </a:t>
            </a:r>
          </a:p>
          <a:p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Rhaid i hwn fod yn adborth i unigolion sydd angen gofal a chymorth nid gweithwyr proffesiynol eraill.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18D867-0E6D-441A-9173-7078C02FE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8D5D192-0F34-459C-AB14-5F3672292351}" type="slidenum">
              <a:rPr lang="en-GB" altLang="en-US" smtClean="0"/>
              <a:pPr>
                <a:spcAft>
                  <a:spcPts val="600"/>
                </a:spcAft>
                <a:defRPr/>
              </a:pPr>
              <a:t>23</a:t>
            </a:fld>
            <a:endParaRPr lang="en-GB" alt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7370569" y="5084569"/>
            <a:ext cx="2151670" cy="1395192"/>
            <a:chOff x="-305" y="-4155"/>
            <a:chExt cx="2514948" cy="2174333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3929B-2531-3104-9BB4-F25C74E76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096245716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702" name="Rectangle 2870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729C854-27E8-46F8-8554-81A1129A6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b="1" i="0" u="none" strike="noStrike" cap="none" baseline="0">
                <a:effectLst/>
                <a:uFillTx/>
                <a:latin typeface="Arial"/>
              </a:rPr>
              <a:t>Cwblhau'r Portffolio</a:t>
            </a:r>
            <a:br>
              <a:rPr lang="en-GB" sz="4000"/>
            </a:br>
            <a:br>
              <a:rPr lang="en-GB" sz="4000"/>
            </a:br>
            <a:endParaRPr lang="en-GB" sz="4000"/>
          </a:p>
        </p:txBody>
      </p:sp>
      <p:sp>
        <p:nvSpPr>
          <p:cNvPr id="28704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651406 w 4480560"/>
              <a:gd name="connsiteY3" fmla="*/ 0 h 13716"/>
              <a:gd name="connsiteX4" fmla="*/ 2336292 w 4480560"/>
              <a:gd name="connsiteY4" fmla="*/ 0 h 13716"/>
              <a:gd name="connsiteX5" fmla="*/ 2931566 w 4480560"/>
              <a:gd name="connsiteY5" fmla="*/ 0 h 13716"/>
              <a:gd name="connsiteX6" fmla="*/ 3482035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840480 w 4480560"/>
              <a:gd name="connsiteY9" fmla="*/ 13716 h 13716"/>
              <a:gd name="connsiteX10" fmla="*/ 3290011 w 4480560"/>
              <a:gd name="connsiteY10" fmla="*/ 13716 h 13716"/>
              <a:gd name="connsiteX11" fmla="*/ 2560320 w 4480560"/>
              <a:gd name="connsiteY11" fmla="*/ 13716 h 13716"/>
              <a:gd name="connsiteX12" fmla="*/ 1965046 w 4480560"/>
              <a:gd name="connsiteY12" fmla="*/ 13716 h 13716"/>
              <a:gd name="connsiteX13" fmla="*/ 1459382 w 4480560"/>
              <a:gd name="connsiteY13" fmla="*/ 13716 h 13716"/>
              <a:gd name="connsiteX14" fmla="*/ 774497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50DE540-EE10-443B-8859-B9F759966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 marL="109537" indent="0">
              <a:buNone/>
              <a:defRPr/>
            </a:pPr>
            <a:r>
              <a:rPr lang="cy" sz="2000" b="1" i="0" u="none" strike="noStrike" cap="none" baseline="0" dirty="0">
                <a:effectLst/>
                <a:uFillTx/>
                <a:latin typeface="Aptos Display"/>
              </a:rPr>
              <a:t>Meini Prawf Marcio 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Mae’r meini prawf marcio yn rhoi’r safonau gofynnol y mae angen eu bodloni er mwyn llwyddo yn ogystal ag esboniad pellach o sut i gyflawni marciau uwch.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Mae'n bwysig eich bod yn cyfeirio at hwn i wneud yn siŵr eich bod yn bodloni'r meini prawf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Cymerwch amser i edrych drwy'r meini prawf marcio ar gyfer pob tasg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Rhaid i chi fodloni pob elfen o'r meini prawf marcio ac ateb pob elfen o'r cwestiwn i basio. 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0298A4-4770-C528-9DA0-63106F486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" sz="200" b="0" i="0" u="none" strike="noStrike" cap="none" baseline="0">
                <a:effectLst/>
                <a:uFillTx/>
                <a:latin typeface="Aptos"/>
              </a:rPr>
              <a:t>Rhaglen Cydgrynhoi Gwaith Cymdeithasol Porth Agored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"/>
              <a:t>
</a:t>
            </a:r>
          </a:p>
        </p:txBody>
      </p:sp>
      <p:sp>
        <p:nvSpPr>
          <p:cNvPr id="28676" name="Slide Number Placeholder 4">
            <a:extLst>
              <a:ext uri="{FF2B5EF4-FFF2-40B4-BE49-F238E27FC236}">
                <a16:creationId xmlns:a16="http://schemas.microsoft.com/office/drawing/2014/main" id="{5FCB9FF2-04CD-43C0-A7C1-7369C53BDD7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9546F8E-EC14-4A1D-A458-89EB3E0A95BC}" type="slidenum">
              <a:rPr lang="en-GB" altLang="en-US" smtClean="0"/>
              <a:pPr>
                <a:spcAft>
                  <a:spcPts val="600"/>
                </a:spcAft>
              </a:pPr>
              <a:t>24</a:t>
            </a:fld>
            <a:endParaRPr lang="en-GB" altLang="en-US"/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770B5F7-FB62-4F32-81BA-7AEDDAFCB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295" y="344743"/>
            <a:ext cx="5605629" cy="99417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3850" b="0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Cynllun Marcio</a:t>
            </a:r>
          </a:p>
        </p:txBody>
      </p:sp>
      <p:sp>
        <p:nvSpPr>
          <p:cNvPr id="32770" name="Subtitle 2">
            <a:extLst>
              <a:ext uri="{FF2B5EF4-FFF2-40B4-BE49-F238E27FC236}">
                <a16:creationId xmlns:a16="http://schemas.microsoft.com/office/drawing/2014/main" id="{425DA848-FE79-47B4-96BF-DA8373C1D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7" y="1412777"/>
            <a:ext cx="5129966" cy="4603394"/>
          </a:xfrm>
        </p:spPr>
        <p:txBody>
          <a:bodyPr anchor="ctr">
            <a:normAutofit/>
          </a:bodyPr>
          <a:lstStyle/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1 - Adolygiad datblygiadol (rhan a a b) = 20%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2 - Arsylwi ymarfer gwaith cymdeithasol = 20%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3 - Astudiaeth achos diogelu = 50%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4 – Diogelu mewn maes nad yw'n brif faes gwaith i chi = 10%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gofyn i chi lwyddo ym mhob un o'r 4 tasg er mwyn pasio'r portffolio.</a:t>
            </a:r>
          </a:p>
        </p:txBody>
      </p:sp>
      <p:sp>
        <p:nvSpPr>
          <p:cNvPr id="32779" name="Rectangle 32778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2781" name="Oval 3278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2772" name="Slide Number Placeholder 4">
            <a:extLst>
              <a:ext uri="{FF2B5EF4-FFF2-40B4-BE49-F238E27FC236}">
                <a16:creationId xmlns:a16="http://schemas.microsoft.com/office/drawing/2014/main" id="{69ADA4F3-D4CF-4779-9CCD-6FE4E965D0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576075" y="6415760"/>
            <a:ext cx="759278" cy="273844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253226B4-8562-4382-AAF4-22785E9FF488}" type="slidenum">
              <a:rPr lang="en-GB" altLang="en-US" sz="92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25</a:t>
            </a:fld>
            <a:endParaRPr lang="en-GB" altLang="en-US" sz="920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6269C1-2761-3653-FD90-F1CAD36CA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69F52F6-4708-47EA-A822-A36EE75E219A}"/>
              </a:ext>
            </a:extLst>
          </p:cNvPr>
          <p:cNvSpPr/>
          <p:nvPr/>
        </p:nvSpPr>
        <p:spPr>
          <a:xfrm>
            <a:off x="6011863" y="4437063"/>
            <a:ext cx="1655762" cy="431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1B3A0D5-3FE1-45B6-B200-4D241D5403DF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defRPr/>
            </a:pPr>
            <a:endParaRPr lang="en-GB" sz="4800" b="1"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ea typeface="+mj-ea"/>
            </a:endParaRPr>
          </a:p>
        </p:txBody>
      </p:sp>
      <p:sp>
        <p:nvSpPr>
          <p:cNvPr id="39940" name="Content Placeholder 2">
            <a:extLst>
              <a:ext uri="{FF2B5EF4-FFF2-40B4-BE49-F238E27FC236}">
                <a16:creationId xmlns:a16="http://schemas.microsoft.com/office/drawing/2014/main" id="{F7021F2E-CC59-48CE-8F18-EE4D2097723B}"/>
              </a:ext>
            </a:extLst>
          </p:cNvPr>
          <p:cNvSpPr txBox="1"/>
          <p:nvPr/>
        </p:nvSpPr>
        <p:spPr bwMode="auto">
          <a:xfrm>
            <a:off x="-900608" y="1417638"/>
            <a:ext cx="8229601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Tx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Font typeface="Wingdings 3" panose="05040102010807070707" pitchFamily="18" charset="2"/>
              <a:buNone/>
            </a:pPr>
            <a:endParaRPr lang="en-GB" altLang="en-US">
              <a:latin typeface="Arial" panose="020B0604020202020204" pitchFamily="34" charset="0"/>
            </a:endParaRPr>
          </a:p>
        </p:txBody>
      </p:sp>
      <p:pic>
        <p:nvPicPr>
          <p:cNvPr id="39941" name="Picture 1">
            <a:extLst>
              <a:ext uri="{FF2B5EF4-FFF2-40B4-BE49-F238E27FC236}">
                <a16:creationId xmlns:a16="http://schemas.microsoft.com/office/drawing/2014/main" id="{63084FAA-9EE3-44A5-AB95-4E45B96E7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44004" y="3514724"/>
            <a:ext cx="4730751" cy="2365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864245D1-B916-44D9-BC52-18E533F6D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y" sz="33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Canlyniadau Dysgu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3F92868-0E1C-4DD9-8127-DEFC13800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63" y="1354138"/>
            <a:ext cx="8229600" cy="4525962"/>
          </a:xfrm>
        </p:spPr>
        <p:txBody>
          <a:bodyPr/>
          <a:lstStyle/>
          <a:p>
            <a:pPr>
              <a:buFont typeface="Wingdings 3" panose="05040102010807070707" pitchFamily="18" charset="2"/>
              <a:buNone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Cofiwch y dylid rhoi tystiolaeth o’r 3 prif thema/canlyniad dysgu drwy gydol y portffolio (gweler atodiad 4 y llawlyfr)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Dadansoddi wrth asesu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Cydweithio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Barn broffesiynol mewn sefyllfaoedd cynyddol gymhleth 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  <p:sp>
        <p:nvSpPr>
          <p:cNvPr id="39944" name="Slide Number Placeholder 11">
            <a:extLst>
              <a:ext uri="{FF2B5EF4-FFF2-40B4-BE49-F238E27FC236}">
                <a16:creationId xmlns:a16="http://schemas.microsoft.com/office/drawing/2014/main" id="{303A241F-B493-4917-8CC4-84114ABDED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2C290EB-E4AC-484A-88D0-6C536118AB1F}" type="slidenum">
              <a:rPr lang="en-GB" altLang="en-US" smtClean="0"/>
              <a:t>26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A262320-5A3D-8505-E37C-780F76183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4" name="Rectangle 26633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36" name="Rectangle 26635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54"/>
            <a:ext cx="9144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0932C9-C537-49D4-9564-98B049E00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4678" y="85964"/>
            <a:ext cx="5086350" cy="1338696"/>
          </a:xfrm>
        </p:spPr>
        <p:txBody>
          <a:bodyPr>
            <a:normAutofit/>
          </a:bodyPr>
          <a:lstStyle/>
          <a:p>
            <a:pPr>
              <a:defRPr/>
            </a:pPr>
            <a:br>
              <a:rPr sz="2800"/>
            </a:br>
            <a:r>
              <a:rPr lang="cy" sz="2800" b="0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Cwblhau'r Portffolio</a:t>
            </a:r>
            <a:br>
              <a:rPr sz="2800"/>
            </a:br>
            <a:endParaRPr sz="2800"/>
          </a:p>
        </p:txBody>
      </p:sp>
      <p:pic>
        <p:nvPicPr>
          <p:cNvPr id="26630" name="Picture 26629" descr="A person reaching for a paper on a table full of paper and sticky notes">
            <a:extLst>
              <a:ext uri="{FF2B5EF4-FFF2-40B4-BE49-F238E27FC236}">
                <a16:creationId xmlns:a16="http://schemas.microsoft.com/office/drawing/2014/main" id="{DC8C8C31-3218-184E-0DAA-9468F9FABF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799" r="36792" b="-1"/>
          <a:stretch>
            <a:fillRect/>
          </a:stretch>
        </p:blipFill>
        <p:spPr>
          <a:xfrm>
            <a:off x="20" y="10"/>
            <a:ext cx="281604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DBBAE5D-3F38-4210-9095-E7C16F7A2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4678" y="1124744"/>
            <a:ext cx="5100672" cy="4977944"/>
          </a:xfrm>
        </p:spPr>
        <p:txBody>
          <a:bodyPr anchor="t">
            <a:normAutofit/>
          </a:bodyPr>
          <a:lstStyle/>
          <a:p>
            <a:pPr marL="109537" indent="0">
              <a:buNone/>
              <a:defRPr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Ymarfer 6 </a:t>
            </a:r>
          </a:p>
          <a:p>
            <a:pPr marL="109537" indent="0">
              <a:buNone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Ble rydych chi nawr mewn perthynas â chwblhau'r aseiniadau/portffolio?</a:t>
            </a:r>
          </a:p>
          <a:p>
            <a:pPr marL="109537" indent="0">
              <a:buNone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Nodwch unrhyw feysydd y mae angen rhagor o eglurhad arnynt.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Ystyriwch bob adran: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1 – Adolygiad Datblygiad Proffesiynol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2 - Arsylwad o Ymarfer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3 - Diogelu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4 - Diogelu mewn maes nad yw'n brif faes gwaith i chi.</a:t>
            </a:r>
          </a:p>
          <a:p>
            <a:pPr>
              <a:defRPr/>
            </a:pPr>
            <a:endParaRPr lang="en-GB" sz="1700" dirty="0"/>
          </a:p>
        </p:txBody>
      </p:sp>
      <p:sp>
        <p:nvSpPr>
          <p:cNvPr id="26628" name="Slide Number Placeholder 4">
            <a:extLst>
              <a:ext uri="{FF2B5EF4-FFF2-40B4-BE49-F238E27FC236}">
                <a16:creationId xmlns:a16="http://schemas.microsoft.com/office/drawing/2014/main" id="{03CAEE57-08BB-4494-A8CE-C5515231D4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AAD5DF4-B084-4578-807E-D7CB62179307}" type="slidenum">
              <a:rPr lang="en-GB" altLang="en-US" smtClean="0"/>
              <a:pPr>
                <a:spcAft>
                  <a:spcPts val="600"/>
                </a:spcAft>
              </a:pPr>
              <a:t>27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E8D278-2299-1050-A4B6-6027CDF5D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1">
            <a:extLst>
              <a:ext uri="{FF2B5EF4-FFF2-40B4-BE49-F238E27FC236}">
                <a16:creationId xmlns:a16="http://schemas.microsoft.com/office/drawing/2014/main" id="{59975DED-6CE1-4C48-890E-31536A3D6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2242" y="2418139"/>
            <a:ext cx="4189376" cy="4680520"/>
          </a:xfrm>
        </p:spPr>
        <p:txBody>
          <a:bodyPr wrap="square" anchor="t">
            <a:noAutofit/>
          </a:bodyPr>
          <a:lstStyle/>
          <a:p>
            <a:pPr marL="109537" indent="0">
              <a:lnSpc>
                <a:spcPct val="90000"/>
              </a:lnSpc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Rhan a</a:t>
            </a:r>
          </a:p>
          <a:p>
            <a:pPr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Rhaid nodi anghenion dysgu'r dyfodol o dan 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</a:rPr>
              <a:t>bob un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o ganlyniadau dysgu SCW 3 - dyma'r rhan fwyaf o'r dasg </a:t>
            </a:r>
          </a:p>
          <a:p>
            <a:pPr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Ni ddylai </a:t>
            </a:r>
            <a:r>
              <a:rPr lang="en-GB" sz="1800" dirty="0">
                <a:effectLst/>
              </a:rPr>
              <a:t>adlewyrchu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ar ddysgu a datblygiad yn y gorffennol fod yn fwy na chwarter y cyfanswm a ysgrifennir. </a:t>
            </a:r>
          </a:p>
          <a:p>
            <a:pPr>
              <a:defRPr/>
            </a:pPr>
            <a:r>
              <a:rPr lang="en-GB" sz="1800" dirty="0"/>
              <a:t>A</a:t>
            </a:r>
            <a:r>
              <a:rPr lang="en-GB" sz="1800" dirty="0">
                <a:effectLst/>
              </a:rPr>
              <a:t>dlewyrchwch</a:t>
            </a:r>
            <a:r>
              <a:rPr lang="en-GB" sz="1800" dirty="0"/>
              <a:t>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ar eich anghenion dysgu yn y dyfodol a sut rydych yn bwriadu eu diwallu</a:t>
            </a:r>
          </a:p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Dadansoddi wrth asesu </a:t>
            </a:r>
          </a:p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Cydweithio </a:t>
            </a:r>
          </a:p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Barn broffesiynol mewn sefyllfaoedd cynyddol gymhleth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3496E9-11BD-A84C-8624-B928525AD1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2383" y="2432917"/>
            <a:ext cx="4041775" cy="3973281"/>
          </a:xfrm>
        </p:spPr>
        <p:txBody>
          <a:bodyPr>
            <a:normAutofit/>
          </a:bodyPr>
          <a:lstStyle/>
          <a:p>
            <a:pPr marL="109537" indent="0">
              <a:lnSpc>
                <a:spcPct val="90000"/>
              </a:lnSpc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Rhan b</a:t>
            </a:r>
          </a:p>
          <a:p>
            <a:pPr>
              <a:lnSpc>
                <a:spcPct val="90000"/>
              </a:lnSpc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Ystyriwch mewn trafodaeth â mentor/goruchwyliwr/rheolwr llinell i ba raddau y mae anghenion dysgu yn rhan a wedi’u cyflawni </a:t>
            </a:r>
          </a:p>
          <a:p>
            <a:pPr>
              <a:lnSpc>
                <a:spcPct val="90000"/>
              </a:lnSpc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Nodwch unrhyw anghenion dysgu ychwanegol i gefnogi eich datblygiad yn y pontio i ddod yn ymarferydd profiadol</a:t>
            </a:r>
          </a:p>
          <a:p>
            <a:r>
              <a:rPr lang="cy" sz="1800" dirty="0">
                <a:solidFill>
                  <a:srgbClr val="000000"/>
                </a:solidFill>
                <a:latin typeface="Aptos"/>
              </a:rPr>
              <a:t>A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dfyfyriwch ar adborth gan unigolion a sut mae'r adborth hwn wedi llywio eich datblygiad proffesiynol yn y dyfodol.</a:t>
            </a:r>
          </a:p>
          <a:p>
            <a:pPr>
              <a:lnSpc>
                <a:spcPct val="90000"/>
              </a:lnSpc>
            </a:pPr>
            <a:endParaRPr lang="en-GB" altLang="en-US" sz="1800" dirty="0">
              <a:cs typeface="Arial" panose="020B0604020202020204" pitchFamily="34" charset="0"/>
            </a:endParaRPr>
          </a:p>
          <a:p>
            <a:pPr marL="109537" indent="0">
              <a:buNone/>
            </a:pPr>
            <a:endParaRPr lang="en-US" dirty="0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BCB17A2C-940B-48C9-B007-935CDA6F59B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ADA4A849-D115-4D4D-8D93-D92C878144FF}" type="slidenum">
              <a:rPr lang="en-GB" altLang="en-US" smtClean="0"/>
              <a:pPr>
                <a:spcAft>
                  <a:spcPts val="600"/>
                </a:spcAft>
              </a:pPr>
              <a:t>28</a:t>
            </a:fld>
            <a:endParaRPr lang="en-GB" altLang="en-US"/>
          </a:p>
        </p:txBody>
      </p:sp>
      <p:pic>
        <p:nvPicPr>
          <p:cNvPr id="4" name="Picture 3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50AA00FE-45E5-43C2-A86F-38A5F63F36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2383" y="97859"/>
            <a:ext cx="991080" cy="820344"/>
          </a:xfrm>
          <a:prstGeom prst="rect">
            <a:avLst/>
          </a:prstGeom>
          <a:noFill/>
          <a:ln>
            <a:noFill/>
            <a:prstDash val="sysDash"/>
            <a:miter lim="800000"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1E8075-C8FB-01E6-D32D-A5FCB1961750}"/>
              </a:ext>
            </a:extLst>
          </p:cNvPr>
          <p:cNvSpPr txBox="1"/>
          <p:nvPr/>
        </p:nvSpPr>
        <p:spPr>
          <a:xfrm>
            <a:off x="392010" y="154088"/>
            <a:ext cx="62071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" sz="4000" b="0" i="0" u="none" strike="noStrike" cap="none" baseline="0" dirty="0">
                <a:effectLst/>
                <a:uFillTx/>
              </a:rPr>
              <a:t>Rhestr wirio</a:t>
            </a:r>
          </a:p>
        </p:txBody>
      </p:sp>
      <p:graphicFrame>
        <p:nvGraphicFramePr>
          <p:cNvPr id="34822" name="Text Placeholder 1">
            <a:extLst>
              <a:ext uri="{FF2B5EF4-FFF2-40B4-BE49-F238E27FC236}">
                <a16:creationId xmlns:a16="http://schemas.microsoft.com/office/drawing/2014/main" id="{A8C09541-B175-5D25-DC13-9D80FEC934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9156240"/>
              </p:ext>
            </p:extLst>
          </p:nvPr>
        </p:nvGraphicFramePr>
        <p:xfrm>
          <a:off x="457200" y="620688"/>
          <a:ext cx="8151698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F9DF296-623E-D965-2A90-025339C62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49" name="Rectangle 3584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E57479C-5055-4450-BFF2-B6DE61BDA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47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Rhestr wirio</a:t>
            </a:r>
          </a:p>
        </p:txBody>
      </p:sp>
      <p:sp>
        <p:nvSpPr>
          <p:cNvPr id="3585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D52BF7-448A-4A83-9FB8-FDA252A6F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19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2 - Arsylwad o Ymarfer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Sicrhau bod y cyflwyniad yn gosod y cefndir yn glir e.e. rhoi oedran, ethnigrwydd, rhyw, diwylliant, anghenion iaith ac ati. Rhoi trafodaeth glir ynglŷn â chael caniatâd ar gyfer yr arsylwad ac unrhyw effaith y gallai hyn ei chael. </a:t>
            </a:r>
          </a:p>
          <a:p>
            <a:pPr>
              <a:defRPr/>
            </a:pPr>
            <a:r>
              <a:rPr lang="en-GB" sz="1800" dirty="0" err="1">
                <a:effectLst/>
              </a:rPr>
              <a:t>Adlewyrchu'n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glir</a:t>
            </a:r>
            <a:r>
              <a:rPr lang="en-GB" sz="1800" dirty="0">
                <a:effectLst/>
              </a:rPr>
              <a:t> </a:t>
            </a: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ar ddulliau cyfathrebu, moeseg, gwerthoedd a'r defnydd o ddull sy'n canolbwyntio ar yr unigolyn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Cyfeirio at y Cod Ymarfer Proffesiynol (nid oes gofyniad i roi pob pwynt e.e., 1.2, 1.3 ac ati, dim ond cyfeirio at y ddogfen (Gofal Cymdeithasol Cymru, 2017)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Cynnwys adfyfyrdod ar y cyd-destun Cymreig a thynnu sylw at y “Cynnig Rhagweithiol” a chyfeirio at</a:t>
            </a:r>
            <a:r>
              <a:rPr lang="cy" sz="1900" b="1" i="1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</a:t>
            </a: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i “Mwy na Geiriau” (Llywodraeth Cymru, 2022-2027) 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Gwylio'r fideos “Mwy na geiriau”, bydd hyn yn llywio adfyfyrdod y dysgwr.</a:t>
            </a:r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BE08D090-2E6B-46C3-8A74-D783E3A72E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1C249A6E-A4C0-443D-87A3-148359294A82}" type="slidenum">
              <a:rPr lang="en-GB" altLang="en-US" smtClean="0"/>
              <a:pPr>
                <a:spcAft>
                  <a:spcPts val="600"/>
                </a:spcAft>
              </a:pPr>
              <a:t>29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069C29-58A3-1865-E1A6-E7E9FDEA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897" name="Rectangle 3789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A62C159-3729-4661-BB1E-E718475AD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47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Rhestr wirio</a:t>
            </a:r>
          </a:p>
        </p:txBody>
      </p:sp>
      <p:sp>
        <p:nvSpPr>
          <p:cNvPr id="3789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0" name="Content Placeholder 1">
            <a:extLst>
              <a:ext uri="{FF2B5EF4-FFF2-40B4-BE49-F238E27FC236}">
                <a16:creationId xmlns:a16="http://schemas.microsoft.com/office/drawing/2014/main" id="{485F59B7-A9D6-46CC-AFFA-F15A3964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777" y="1881401"/>
            <a:ext cx="8013573" cy="4469975"/>
          </a:xfrm>
        </p:spPr>
        <p:txBody>
          <a:bodyPr>
            <a:normAutofit lnSpcReduction="10000"/>
          </a:bodyPr>
          <a:lstStyle/>
          <a:p>
            <a:pPr marL="109537" indent="0">
              <a:buNone/>
            </a:pP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3 </a:t>
            </a:r>
          </a:p>
          <a:p>
            <a:pPr marL="109537" indent="0">
              <a:buNone/>
            </a:pP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Dylai'r cyflwyniadau osod y cefndir yn glir ee rhoi oedran, ethnigrwydd, rhyw, iaith a siaredir ac ati a thynnu sylw at ddeddfwriaeth berthnasol i'w thrafod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Cyfeirio'n glir at, ac adfyfyrio'n feirniadol ar y ddeddfwriaeth gywir a mwyaf cyfredol mewn perthynas â </a:t>
            </a: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diogelu yn eich maes gwaith 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(gan gynnwys Cymru, y Deyrnas Unedig, yr Undeb Ewropeaidd (UE) a thu allan i’r UE)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Sefydlu eich rôl yn y mater/digwyddiad diogelu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Adfyfyrio ar 3 chanlyniad dysgu SCW (gweler atodiad 4)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Mae'n bwysig bod yn adfyfyriol a pheidio â bod yn rhy fanwl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Cynnwys adfyfyrdod ar “</a:t>
            </a: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ddamcaniaethau"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mae hyn yn golygu </a:t>
            </a: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mwy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nag un ddamcaniaeth, gwnewch yn siŵr bod damcaniaethau'n cael eu cyfeirio'n gywir at eu ffynhonnell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Trafod byrddau diogelu a dimensiwn gweithio yng Nghymru. </a:t>
            </a:r>
          </a:p>
          <a:p>
            <a:endParaRPr lang="en-GB" altLang="en-US" sz="1800" dirty="0"/>
          </a:p>
          <a:p>
            <a:pPr marL="109537" indent="0">
              <a:buNone/>
            </a:pPr>
            <a:endParaRPr lang="en-GB" altLang="en-US" sz="1800" dirty="0"/>
          </a:p>
          <a:p>
            <a:pPr marL="0" indent="0">
              <a:buNone/>
            </a:pPr>
            <a:endParaRPr lang="en-GB" altLang="en-US" sz="1800" dirty="0"/>
          </a:p>
          <a:p>
            <a:endParaRPr lang="en-GB" altLang="en-US" sz="1800" b="1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0BF8452B-A82B-4C9D-80EF-43BC0B03CE5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F5143490-0C78-4ED2-B510-B0B6C04EE675}" type="slidenum">
              <a:rPr lang="en-GB" altLang="en-US" smtClean="0"/>
              <a:pPr>
                <a:spcAft>
                  <a:spcPts val="600"/>
                </a:spcAft>
              </a:pPr>
              <a:t>30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7A73640-DB18-B865-73D5-62FB0B7ED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C1D781-08C4-4164-AAF4-DA56EEEAD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cy" sz="47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Rhestr wirio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18B4FAE-1A4F-4D8E-8A82-CC39729B3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marL="109537" indent="0">
              <a:buNone/>
            </a:pPr>
            <a:r>
              <a:rPr lang="cy" sz="24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4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Sicrhau bod y gwaith yn seiliedig ar faes nad yw'n brif faes gwaith i chi, ee os yw tasg 3 yn seiliedig ar dasg achos diogelu plentyn  </a:t>
            </a:r>
            <a:r>
              <a:rPr lang="cy" sz="24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rhaid</a:t>
            </a: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 i 4 drafod diogelu oedolion ac i'r gwrthwyneb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Amlygu'n glir y gwahaniaethau rhwng diogelu oedolion a phlant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Sicrhau mai deddfwriaeth, polisi a gweithdrefn yw’r rhai mwyaf cyfredol gyda’r dyddiad a’r cyfeirnodau cywir.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B7C8D2-862E-4C8D-93D9-8CEB7F2FF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/>
              <a:pPr>
                <a:spcAft>
                  <a:spcPts val="600"/>
                </a:spcAft>
                <a:defRPr/>
              </a:pPr>
              <a:t>31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4331BA-586E-FE44-1B8E-448867744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40332458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28" name="Rectangle 389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CABDEDD-5F7C-4939-89D7-D10FC5B79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8539"/>
            <a:ext cx="8585755" cy="1434415"/>
          </a:xfrm>
        </p:spPr>
        <p:txBody>
          <a:bodyPr anchor="b">
            <a:normAutofit/>
          </a:bodyPr>
          <a:lstStyle/>
          <a:p>
            <a:pPr>
              <a:defRPr/>
            </a:pPr>
            <a:br>
              <a:rPr sz="4700" dirty="0"/>
            </a:br>
            <a:r>
              <a:rPr lang="cy" sz="4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Awgrymiadau a Chynghorion</a:t>
            </a:r>
          </a:p>
        </p:txBody>
      </p:sp>
      <p:sp>
        <p:nvSpPr>
          <p:cNvPr id="389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14" name="Content Placeholder 1">
            <a:extLst>
              <a:ext uri="{FF2B5EF4-FFF2-40B4-BE49-F238E27FC236}">
                <a16:creationId xmlns:a16="http://schemas.microsoft.com/office/drawing/2014/main" id="{228D66D2-B985-4428-BFB7-4BF5C8C06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9" y="1863112"/>
            <a:ext cx="8164838" cy="4573469"/>
          </a:xfrm>
        </p:spPr>
        <p:txBody>
          <a:bodyPr anchor="t">
            <a:normAutofit fontScale="95000" lnSpcReduction="10000"/>
          </a:bodyPr>
          <a:lstStyle/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Gwnewch yn siŵr eich bod yn:</a:t>
            </a:r>
          </a:p>
          <a:p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Ateb holl elfennau'r cwestiwn yn llawn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Prawfddarllen eich gwaith cyn ei gyflwyno.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Materion cyffredin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Cyfeiriadau gwael neu adran fawr heb gyfeiriadau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Acronymau heb eu rhoi yn llawn yn y lle cyntaf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Blwyddyn heb ei rhoi gyda Deddfau/cyfeirnodau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Deddfau a gwaith arall wedi'u dyfynnu ond heb gyfeiriadau (byddwch yn ofalus rhag llên-ladrad)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Bod yn or-fanwl mewn tasgau adfyfyriol. 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Ddim yn bodloni holl elfennau'r meini prawf marcio yn llawn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Rhestr cyfeiriadau ddim yn cyfateb mewn dyfyniadau testun neu gyfeiriadau anghywir. Dim ond un rhestr gyfeiriadau sydd ei hangen arnoch ar gyfer pob tasg.</a:t>
            </a:r>
          </a:p>
          <a:p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angen cyfeirnodi academaidd ar bob adran; dylai hyn gynnwys, lle bo'n berthnasol, ymchwil academaidd diweddar/cyfredol.  </a:t>
            </a:r>
          </a:p>
          <a:p>
            <a:endParaRPr lang="en-GB" altLang="en-US" sz="1600" dirty="0"/>
          </a:p>
          <a:p>
            <a:endParaRPr lang="en-GB" altLang="en-US" sz="1600" dirty="0"/>
          </a:p>
          <a:p>
            <a:endParaRPr lang="en-GB" altLang="en-US" sz="1600" dirty="0"/>
          </a:p>
          <a:p>
            <a:endParaRPr lang="en-GB" altLang="en-US" sz="1600" dirty="0"/>
          </a:p>
        </p:txBody>
      </p:sp>
      <p:pic>
        <p:nvPicPr>
          <p:cNvPr id="4" name="Picture 3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4AAB589D-C317-4E77-89CB-D7E8BA7D09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22" r="35194"/>
          <a:stretch>
            <a:fillRect/>
          </a:stretch>
        </p:blipFill>
        <p:spPr>
          <a:xfrm>
            <a:off x="7062456" y="0"/>
            <a:ext cx="1972840" cy="2524565"/>
          </a:xfrm>
          <a:prstGeom prst="rect">
            <a:avLst/>
          </a:prstGeom>
        </p:spPr>
      </p:pic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0A0D84ED-F526-4180-96C9-BEEC3103F45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04C246AA-6050-40A5-B6A8-6D926048BDB1}" type="slidenum">
              <a:rPr lang="en-GB" altLang="en-US" smtClean="0"/>
              <a:pPr>
                <a:spcAft>
                  <a:spcPts val="600"/>
                </a:spcAft>
              </a:pPr>
              <a:t>32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F2BE5FE-0E46-BE16-41E5-AF8FE7695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EDCBC99-5F2E-437F-BCA9-D3735CEA4753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eaLnBrk="1" hangingPunct="1">
              <a:spcAft>
                <a:spcPts val="600"/>
              </a:spcAft>
              <a:defRPr/>
            </a:pPr>
            <a:endParaRPr lang="en-US" sz="4100" b="1" kern="120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9" name="Text Placeholder 3">
            <a:extLst>
              <a:ext uri="{FF2B5EF4-FFF2-40B4-BE49-F238E27FC236}">
                <a16:creationId xmlns:a16="http://schemas.microsoft.com/office/drawing/2014/main" id="{2357E87D-6785-465F-A8B9-39090DC5F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225" y="274638"/>
            <a:ext cx="8002215" cy="994122"/>
          </a:xfrm>
        </p:spPr>
        <p:txBody>
          <a:bodyPr>
            <a:normAutofit fontScale="92500" lnSpcReduction="20000"/>
          </a:bodyPr>
          <a:lstStyle/>
          <a:p>
            <a:endParaRPr lang="en-US" sz="3200" b="1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  <a:p>
            <a:r>
              <a:rPr lang="cy" sz="4300" b="1" i="0" u="none" strike="noStrike" cap="none" baseline="0">
                <a:solidFill>
                  <a:srgbClr val="000000"/>
                </a:solidFill>
                <a:effectLst>
                  <a:outerShdw blurRad="31750" dist="25400" dir="5400000" algn="tl" rotWithShape="0">
                    <a:srgbClr val="000000">
                      <a:alpha val="25098"/>
                    </a:srgbClr>
                  </a:outerShdw>
                </a:effectLst>
                <a:uFillTx/>
                <a:latin typeface="Aptos"/>
              </a:rPr>
              <a:t>Osgoi Llên-ladrad </a:t>
            </a:r>
          </a:p>
          <a:p>
            <a:endParaRPr lang="en-US"/>
          </a:p>
        </p:txBody>
      </p:sp>
      <p:sp>
        <p:nvSpPr>
          <p:cNvPr id="41988" name="Slide Number Placeholder 1">
            <a:extLst>
              <a:ext uri="{FF2B5EF4-FFF2-40B4-BE49-F238E27FC236}">
                <a16:creationId xmlns:a16="http://schemas.microsoft.com/office/drawing/2014/main" id="{362F9A01-3BFB-4D04-BB08-0733A35CD03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  <a:defRPr/>
            </a:pPr>
            <a:fld id="{AA5B0BF4-30AD-4D37-BA33-2DF4D44EFD80}" type="slidenum">
              <a:rPr lang="en-GB" altLang="en-US" smtClean="0"/>
              <a:pPr>
                <a:spcAft>
                  <a:spcPts val="600"/>
                </a:spcAft>
                <a:defRPr/>
              </a:pPr>
              <a:t>33</a:t>
            </a:fld>
            <a:endParaRPr lang="en-GB" altLang="en-US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B01A3D05-1D81-4812-B298-8394755425FE}"/>
              </a:ext>
            </a:extLst>
          </p:cNvPr>
          <p:cNvSpPr txBox="1"/>
          <p:nvPr/>
        </p:nvSpPr>
        <p:spPr bwMode="auto">
          <a:xfrm>
            <a:off x="559023" y="1268760"/>
            <a:ext cx="5626968" cy="5081050"/>
          </a:xfrm>
          <a:prstGeom prst="rect">
            <a:avLst/>
          </a:prstGeom>
          <a:noFill/>
          <a:ln>
            <a:noFill/>
            <a:prstDash val="sysDash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Tx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None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Byddwch yn ymwybodol y dylech; 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Cydnabod, gan gyfeirnodi'n briodol, unrhyw waith nad yw'n eiddo i chi. </a:t>
            </a:r>
          </a:p>
          <a:p>
            <a:pPr eaLnBrk="1" hangingPunct="1">
              <a:lnSpc>
                <a:spcPct val="90000"/>
              </a:lnSpc>
              <a:buNone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Ni ddylech: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Cyflawni hunan lên-ladrad o waith blaenorol a gyflwynwyd gennych, ee yn eich gradd mewn gwaith cymdeithasol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Defnyddio portffolio dysgwr arall fel arweiniad neu gopïo unrhyw ran o bortffolio dysgwr arall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Y rheol euraidd yw “os oes gennych unrhyw amheuaeth rhowch gyfeiriadau”.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Mae'r Brifysgol yn ymchwilio i achosion o lên-ladrad - gall achos difrifol o lên-ladrad bwriadol arwain at fethiant a chael ei adrodd i SCW. </a:t>
            </a:r>
          </a:p>
          <a:p>
            <a:pPr eaLnBrk="1" hangingPunct="1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endParaRPr lang="en-US" altLang="en-US" sz="1100">
              <a:latin typeface="+mn-lt"/>
              <a:cs typeface="+mn-cs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60249CBB-0187-45CE-A938-EF79437C0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6" r="28414"/>
          <a:stretch>
            <a:fillRect/>
          </a:stretch>
        </p:blipFill>
        <p:spPr bwMode="auto">
          <a:xfrm>
            <a:off x="6190001" y="2262882"/>
            <a:ext cx="2551908" cy="2488762"/>
          </a:xfrm>
          <a:prstGeom prst="rect">
            <a:avLst/>
          </a:prstGeom>
          <a:noFill/>
          <a:ln>
            <a:noFill/>
            <a:prstDash val="sysDash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D386079-0FEB-F563-8B15-8A8898574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halkboard with a message on it next to a pair of books&#10;&#10;Description automatically generated">
            <a:extLst>
              <a:ext uri="{FF2B5EF4-FFF2-40B4-BE49-F238E27FC236}">
                <a16:creationId xmlns:a16="http://schemas.microsoft.com/office/drawing/2014/main" id="{E37E9108-5514-6DB5-2B24-BFC96704BC0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4" r="20304" b="6568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9D615-B1D0-7004-39F0-231F4CA32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cy" sz="4400" b="1" i="0" u="none" strike="noStrike" cap="none" baseline="0">
                <a:solidFill>
                  <a:srgbClr val="000000"/>
                </a:solidFill>
                <a:effectLst>
                  <a:outerShdw blurRad="31750" dist="25400" dir="5400000" algn="tl" rotWithShape="0">
                    <a:srgbClr val="000000">
                      <a:alpha val="25098"/>
                    </a:srgbClr>
                  </a:outerShdw>
                </a:effectLst>
                <a:uFillTx/>
                <a:latin typeface="Aptos Display"/>
              </a:rPr>
              <a:t>Pwysigrwydd Cyfrinachedd</a:t>
            </a:r>
            <a:br>
              <a:rPr sz="4400"/>
            </a:br>
            <a:endParaRPr sz="4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8D2D91-D024-995D-1DF3-B285729ABD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268760"/>
            <a:ext cx="7886700" cy="4908203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Mae'n bwysig na ellir adnabod unrhyw unigolyn/unigolion o fewn eich portffolio, naill ai'n uniongyrchol neu'n anuniongyrchol o'r wybodaeth yn y portffolio.</a:t>
            </a:r>
          </a:p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Defnyddiwch rifau </a:t>
            </a:r>
            <a:r>
              <a:rPr lang="cy" sz="21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nid</a:t>
            </a: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 llythrennau neu enwau ffug i adnabod unigolion rydych yn gweithio gyda nhw. </a:t>
            </a:r>
          </a:p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 toriad amodau bach yn arwain at dynnu 5 marc o'ch marc am y dasg honno. </a:t>
            </a:r>
          </a:p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 toriad amodau mawr (enw rhywun neu fanylion adnabod) yn golygu na fydd y gwaith yn cael ei ddarllen. Bydd yn cael ei ddychwelyd atoch i ddileu'r toriad a bydd yr ailgyflwyno'n cael ei gapio ar 40%.</a:t>
            </a:r>
          </a:p>
          <a:p>
            <a:pPr defTabSz="914400">
              <a:defRPr/>
            </a:pPr>
            <a:r>
              <a:rPr lang="cy" sz="21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Rhaid i chi gymryd cyfrifoldeb personol am gadw at ofynion cyfrinachedd a pheidio â dibynnu ar eraill i amlygu achosion o dorri amodau. </a:t>
            </a:r>
          </a:p>
          <a:p>
            <a:pPr marL="0" indent="0" defTabSz="914400">
              <a:buNone/>
              <a:defRPr/>
            </a:pPr>
            <a:endParaRPr lang="en-US" altLang="en-US" b="1"/>
          </a:p>
          <a:p>
            <a:pPr indent="-228600" defTabSz="91440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23243B-ED22-6D8F-20D3-52B8E78AD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0BA0F15-66FD-47F2-904D-700571CB0C0C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spcAft>
                  <a:spcPts val="600"/>
                </a:spcAft>
                <a:defRPr/>
              </a:pPr>
              <a:t>34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CCAF08-5FF4-C767-908D-6BEED3EAE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367209970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Exclamation mark on a yellow background">
            <a:extLst>
              <a:ext uri="{FF2B5EF4-FFF2-40B4-BE49-F238E27FC236}">
                <a16:creationId xmlns:a16="http://schemas.microsoft.com/office/drawing/2014/main" id="{4CC86930-C087-E929-2B45-EFF464B2C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B3270D1-25FD-4B10-AB57-C192ED98F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cy" sz="44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Proses Gyflwyno</a:t>
            </a:r>
            <a:br>
              <a:rPr sz="4400"/>
            </a:br>
            <a:endParaRPr sz="440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76167F-F00A-4123-B07A-FD1E05D9F4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268760"/>
            <a:ext cx="7886700" cy="490820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cyflwyno Prifysgol y Drindod Dewi Sant trwy Moodle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Cyflwynwch/llwythwch eich portffolio drwy eich cyfrif Moodle cyn y dyddiad cau (12 canol dydd fel arfer). 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gofyn i chi gyflwyno pob un o 5 elfen (Tasg) y portffolio i'r   dolenni cyflwyno Turnitin priodol.  Lawrlwythwch y profforma ar gyfer pob tasg o Moodle.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Dylai pwynt cyflwyno'r adran olaf “Rhestr gyfeiriadau a gwybodaeth arall – 7”, gynnwys eich rhestr gyfeiriadau ynghyd â manylion y gweithdai a fynychwyd, adroddiad y mentor, manylion y dysgwr, llofnodion a dilysiad rheolwr llinell, a'r cytundeb dysgu. 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Sicrhewch fod eich gwaith ysgrifenedig yn adrannau 2-7 yn dilyn y canllawiau ynglŷn â chyfrinachedd a llên-ladrad.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Pan ofynnir am enw ffeil ar Turnitin nodwch eich Enw a Rhif Myfyfyriwr.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Sicrhewch eich bod yn cyflwyno'r dasg gywir i'r pwyntiau cyflwyno cywir. </a:t>
            </a:r>
          </a:p>
          <a:p>
            <a:pPr indent="-228600" defTabSz="914400"/>
            <a:endParaRPr lang="en-US" sz="1900" dirty="0"/>
          </a:p>
          <a:p>
            <a:pPr indent="-228600" defTabSz="914400"/>
            <a:endParaRPr lang="en-US" sz="1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BDDB33-B2FF-488D-A76B-D086AF1D2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US" altLang="en-US" sz="1000">
                <a:solidFill>
                  <a:schemeClr val="tx1">
                    <a:lumMod val="50000"/>
                    <a:lumOff val="50000"/>
                  </a:schemeClr>
                </a:solidFill>
                <a:latin typeface="Calibri"/>
              </a:rPr>
              <a:pPr>
                <a:spcAft>
                  <a:spcPts val="600"/>
                </a:spcAft>
                <a:defRPr/>
              </a:pPr>
              <a:t>35</a:t>
            </a:fld>
            <a:endParaRPr lang="en-US" altLang="en-US" sz="1000">
              <a:solidFill>
                <a:schemeClr val="tx1">
                  <a:lumMod val="50000"/>
                  <a:lumOff val="50000"/>
                </a:schemeClr>
              </a:solidFill>
              <a:latin typeface="Calibr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1D227-AC13-FA26-DA1F-936E303AF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984178338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6854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Exclamation mark on a yellow background">
            <a:extLst>
              <a:ext uri="{FF2B5EF4-FFF2-40B4-BE49-F238E27FC236}">
                <a16:creationId xmlns:a16="http://schemas.microsoft.com/office/drawing/2014/main" id="{B8F59234-BE9C-EA00-606B-466230B4BA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137" r="26219"/>
          <a:stretch>
            <a:fillRect/>
          </a:stretch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0977F3-3BE8-A9DF-A408-9E74FAF53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577" y="116481"/>
            <a:ext cx="5123391" cy="1322887"/>
          </a:xfrm>
        </p:spPr>
        <p:txBody>
          <a:bodyPr>
            <a:normAutofit/>
          </a:bodyPr>
          <a:lstStyle/>
          <a:p>
            <a:r>
              <a:rPr lang="cy" sz="33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Asesu/Marcio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FBDE2C3-6F25-04A5-C4DC-0A077571A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340768"/>
            <a:ext cx="4824536" cy="5112568"/>
          </a:xfrm>
        </p:spPr>
        <p:txBody>
          <a:bodyPr>
            <a:normAutofit/>
          </a:bodyPr>
          <a:lstStyle/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Lle bynnag y bo modd, caiff portffolios eu marcio'n gyntaf bob amser gan aseswr o Awdurdod Lleol gwahanol i'r dysgwr.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Rhyddheir marciau tua 6 wythnos ar ôl y cyflwyniadau. Gwiriwch Moodle am wybodaeth ynglŷn â hyn.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marciau bob amser yn amodol yn unig nes iddynt gael eu cadarnhau gan y bwrdd arholi.</a:t>
            </a:r>
          </a:p>
          <a:p>
            <a:endParaRPr lang="en-US" sz="17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A032FC-2059-FC18-6D9B-1CFC5A291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0BA0F15-66FD-47F2-904D-700571CB0C0C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36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941D9C-0845-9A6A-88E2-CB5ADA41C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766673142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71" name="Rectangle 49170">
            <a:extLst>
              <a:ext uri="{FF2B5EF4-FFF2-40B4-BE49-F238E27FC236}">
                <a16:creationId xmlns:a16="http://schemas.microsoft.com/office/drawing/2014/main" id="{2CB962CF-61A3-4EF9-94F6-7C59B0329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7E3647E-2312-4426-BE8A-64BEAEE17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826" y="-99392"/>
            <a:ext cx="5098053" cy="165140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35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Gorffen</a:t>
            </a:r>
          </a:p>
        </p:txBody>
      </p:sp>
      <p:sp>
        <p:nvSpPr>
          <p:cNvPr id="49158" name="Content Placeholder 7">
            <a:extLst>
              <a:ext uri="{FF2B5EF4-FFF2-40B4-BE49-F238E27FC236}">
                <a16:creationId xmlns:a16="http://schemas.microsoft.com/office/drawing/2014/main" id="{4343D1DA-8E52-4AB4-80D3-BAD8C542C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059" y="1080467"/>
            <a:ext cx="5232077" cy="522885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Ydych chi wedi trefnu eich diwrnodau astudio? Os na, sicrhewch eich bod yn eu trefnu.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Mae'r weithdrefn ynghylch amgylchiadau esgusodol ac atal astudiaethau yn llawlyfr y rhaglen ac ar Moodle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Cysylltwch â'r adran hyfforddi os ydych yn cael unrhyw broblemau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Llenwch a dychwelwch yr holiaduron gwerthuso y byddwch yn eu derbyn ar ôl cwblhau'r rhaglen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Peidiwch â'i adael tan y funud olaf!</a:t>
            </a:r>
          </a:p>
          <a:p>
            <a:pPr marL="109537" indent="0">
              <a:buNone/>
            </a:pPr>
            <a:r>
              <a:rPr lang="cy" sz="18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Gweddill y dydd</a:t>
            </a:r>
          </a:p>
          <a:p>
            <a:pPr marL="342900" indent="-342900">
              <a:defRPr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Amser unigol gyda'r hyfforddwyr i drafod eich gwaith</a:t>
            </a:r>
          </a:p>
          <a:p>
            <a:pPr marL="342900" indent="-342900">
              <a:defRPr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Amser i wneud gwaith ar bortffolios.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1600">
              <a:latin typeface="+mj-lt"/>
            </a:endParaRPr>
          </a:p>
          <a:p>
            <a:endParaRPr lang="en-GB" altLang="en-US" sz="1600"/>
          </a:p>
        </p:txBody>
      </p:sp>
      <p:pic>
        <p:nvPicPr>
          <p:cNvPr id="49156" name="Picture 1">
            <a:extLst>
              <a:ext uri="{FF2B5EF4-FFF2-40B4-BE49-F238E27FC236}">
                <a16:creationId xmlns:a16="http://schemas.microsoft.com/office/drawing/2014/main" id="{746E635A-EFAE-4D0B-BB59-A9F5B40E99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5" r="19405" b="1"/>
          <a:stretch>
            <a:fillRect/>
          </a:stretch>
        </p:blipFill>
        <p:spPr bwMode="auto">
          <a:xfrm>
            <a:off x="6353553" y="168168"/>
            <a:ext cx="2285945" cy="316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 descr="Graduation caps in the air&#10;&#10;Description automatically generated">
            <a:extLst>
              <a:ext uri="{FF2B5EF4-FFF2-40B4-BE49-F238E27FC236}">
                <a16:creationId xmlns:a16="http://schemas.microsoft.com/office/drawing/2014/main" id="{05C5B479-D936-7FCE-A2C9-D4352C59BB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8167" y="4098598"/>
            <a:ext cx="2996717" cy="1625718"/>
          </a:xfrm>
          <a:prstGeom prst="rect">
            <a:avLst/>
          </a:prstGeom>
        </p:spPr>
      </p:pic>
      <p:sp>
        <p:nvSpPr>
          <p:cNvPr id="49159" name="Slide Number Placeholder 8">
            <a:extLst>
              <a:ext uri="{FF2B5EF4-FFF2-40B4-BE49-F238E27FC236}">
                <a16:creationId xmlns:a16="http://schemas.microsoft.com/office/drawing/2014/main" id="{90FA3167-732C-44E3-B57C-C94CB774C2B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8AB476DB-4C19-4552-A388-C691721820D8}" type="slidenum">
              <a:rPr lang="en-GB" altLang="en-US" smtClean="0"/>
              <a:pPr>
                <a:spcAft>
                  <a:spcPts val="600"/>
                </a:spcAft>
              </a:pPr>
              <a:t>37</a:t>
            </a:fld>
            <a:endParaRPr lang="en-GB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D73C0C4-9216-4BC8-BD22-A049C2447E0D}"/>
              </a:ext>
            </a:extLst>
          </p:cNvPr>
          <p:cNvSpPr txBox="1"/>
          <p:nvPr/>
        </p:nvSpPr>
        <p:spPr>
          <a:xfrm>
            <a:off x="468313" y="188913"/>
            <a:ext cx="8229600" cy="792162"/>
          </a:xfrm>
          <a:prstGeom prst="rect">
            <a:avLst/>
          </a:prstGeom>
        </p:spPr>
        <p:txBody>
          <a:bodyPr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defRPr/>
            </a:pPr>
            <a:endParaRPr lang="en-GB" sz="4000" b="1"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ea typeface="+mj-ea"/>
            </a:endParaRPr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018598AD-CA30-43FE-8C70-AFEEC08D5D70}"/>
              </a:ext>
            </a:extLst>
          </p:cNvPr>
          <p:cNvSpPr txBox="1"/>
          <p:nvPr/>
        </p:nvSpPr>
        <p:spPr bwMode="auto">
          <a:xfrm>
            <a:off x="477862" y="142909"/>
            <a:ext cx="7595416" cy="867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457200" indent="-457200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Tx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A8BDBE-C3E9-4FC0-ED84-92C9E2084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B89A842-16B8-4A2C-E12C-FF3E0627B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2038"/>
            <a:ext cx="8229600" cy="857250"/>
          </a:xfrm>
        </p:spPr>
        <p:txBody>
          <a:bodyPr anchor="ctr">
            <a:normAutofit/>
          </a:bodyPr>
          <a:lstStyle/>
          <a:p>
            <a:r>
              <a:rPr lang="cy" sz="33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Gwerthusiad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7A38FB7-598C-CE86-7799-75F86697BD2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84098817"/>
              </p:ext>
            </p:extLst>
          </p:nvPr>
        </p:nvGraphicFramePr>
        <p:xfrm>
          <a:off x="457200" y="1919288"/>
          <a:ext cx="4040188" cy="3468740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4040188">
                  <a:extLst>
                    <a:ext uri="{9D8B030D-6E8A-4147-A177-3AD203B41FA5}">
                      <a16:colId xmlns:a16="http://schemas.microsoft.com/office/drawing/2014/main" val="3659162764"/>
                    </a:ext>
                  </a:extLst>
                </a:gridCol>
              </a:tblGrid>
              <a:tr h="1049633">
                <a:tc>
                  <a:txBody>
                    <a:bodyPr/>
                    <a:lstStyle/>
                    <a:p>
                      <a:r>
                        <a:rPr lang="cy" sz="1400" b="1" i="0" u="none" strike="noStrike" cap="none" baseline="0">
                          <a:solidFill>
                            <a:srgbClr val="FFFFFF"/>
                          </a:solidFill>
                          <a:effectLst/>
                          <a:uFillTx/>
                          <a:latin typeface="Aptos"/>
                        </a:rPr>
                        <a:t>Beth yn eich barn chi a weithiodd yn dda yn y gweithdy/beth oedd yn ddefnyddiol i chi heddiw?</a:t>
                      </a:r>
                    </a:p>
                  </a:txBody>
                  <a:tcPr marL="199338" marR="119603" marT="119603" marB="119603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4308226"/>
                  </a:ext>
                </a:extLst>
              </a:tr>
              <a:tr h="1081646">
                <a:tc>
                  <a:txBody>
                    <a:bodyPr/>
                    <a:lstStyle/>
                    <a:p>
                      <a:r>
                        <a:rPr lang="cy" sz="1400" b="1" i="0" u="none" strike="noStrike" cap="none" baseline="0">
                          <a:solidFill>
                            <a:srgbClr val="FFFFFF"/>
                          </a:solidFill>
                          <a:effectLst/>
                          <a:uFillTx/>
                          <a:latin typeface="Aptos"/>
                        </a:rPr>
                        <a:t>A oedd unrhyw beth nad oeddech yn meddwl a weithiodd cystal? </a:t>
                      </a:r>
                    </a:p>
                    <a:p>
                      <a:r>
                        <a:rPr lang="en-GB" sz="1400" b="1" dirty="0">
                          <a:solidFill>
                            <a:srgbClr val="FFFFFF"/>
                          </a:solidFill>
                          <a:effectLst/>
                        </a:rPr>
                        <a:t> </a:t>
                      </a:r>
                      <a:endParaRPr lang="en-GB" sz="1400" b="1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99338" marR="119603" marT="119603" marB="119603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7399577"/>
                  </a:ext>
                </a:extLst>
              </a:tr>
              <a:tr h="1337461">
                <a:tc>
                  <a:txBody>
                    <a:bodyPr/>
                    <a:lstStyle/>
                    <a:p>
                      <a:r>
                        <a:rPr lang="cy" sz="1400" b="1" i="0" u="none" strike="noStrike" cap="none" baseline="0" dirty="0">
                          <a:solidFill>
                            <a:srgbClr val="FFFFFF"/>
                          </a:solidFill>
                          <a:effectLst/>
                          <a:uFillTx/>
                          <a:latin typeface="Aptos"/>
                        </a:rPr>
                        <a:t>A oes gennych unrhyw awgrymiadau am ffyrdd y gallwn wella'r gweithdai hyn?</a:t>
                      </a:r>
                    </a:p>
                    <a:p>
                      <a:br>
                        <a:rPr lang="en-GB" sz="1400" b="1" dirty="0">
                          <a:solidFill>
                            <a:srgbClr val="FFFFFF"/>
                          </a:solidFill>
                          <a:effectLst/>
                        </a:rPr>
                      </a:br>
                      <a:endParaRPr lang="en-GB" sz="1400" b="1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99338" marR="119603" marT="119603" marB="119603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6407520"/>
                  </a:ext>
                </a:extLst>
              </a:tr>
            </a:tbl>
          </a:graphicData>
        </a:graphic>
      </p:graphicFrame>
      <p:sp>
        <p:nvSpPr>
          <p:cNvPr id="14" name="Content Placeholder 4">
            <a:extLst>
              <a:ext uri="{FF2B5EF4-FFF2-40B4-BE49-F238E27FC236}">
                <a16:creationId xmlns:a16="http://schemas.microsoft.com/office/drawing/2014/main" id="{4CB5EB5F-DB26-4B3C-3E16-7A512836BD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6" y="1940471"/>
            <a:ext cx="4041775" cy="3997177"/>
          </a:xfrm>
        </p:spPr>
        <p:txBody>
          <a:bodyPr wrap="square" anchor="t">
            <a:normAutofit/>
          </a:bodyPr>
          <a:lstStyle/>
          <a:p>
            <a:pPr>
              <a:spcAft>
                <a:spcPts val="450"/>
              </a:spcAft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 yr hyfforddwyr yn eich gadael am 5 munud i wneud gwerthusiad o'r diwrnod. </a:t>
            </a:r>
          </a:p>
          <a:p>
            <a:pPr>
              <a:spcAft>
                <a:spcPts val="450"/>
              </a:spcAft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 fyddai modd i un ohonoch gymryd nodiadau o'r adborth gan y grŵp a'i drosglwyddo i'r hyfforddwr (naill ai teipiwch yn y blwch trafod/sgwrsio os ar-lein neu ar siart droi os wyneb yn wyneb). </a:t>
            </a:r>
          </a:p>
          <a:p>
            <a:pPr marL="82153" indent="0">
              <a:spcAft>
                <a:spcPts val="450"/>
              </a:spcAft>
              <a:buNone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                 Diolch.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6CBAF6-033B-BDF6-9B93-FE7FF3A54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47113" y="5663805"/>
            <a:ext cx="366712" cy="273844"/>
          </a:xfrm>
        </p:spPr>
        <p:txBody>
          <a:bodyPr wrap="square" anchor="b">
            <a:normAutofit/>
          </a:bodyPr>
          <a:lstStyle/>
          <a:p>
            <a:pPr>
              <a:spcAft>
                <a:spcPts val="450"/>
              </a:spcAft>
              <a:defRPr/>
            </a:pPr>
            <a:fld id="{7774C298-7B0E-45D6-A1A1-14F34D0A5FD3}" type="slidenum">
              <a:rPr lang="en-GB" altLang="en-US" smtClean="0"/>
              <a:pPr>
                <a:spcAft>
                  <a:spcPts val="450"/>
                </a:spcAft>
                <a:defRPr/>
              </a:pPr>
              <a:t>38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4E5A4E4-EF20-F430-946E-95596B532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2182308461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Microsoft Windows NT 10.0"/>
  <p:tag name="AS_RELEASE_DATE" val="2017.10.31"/>
  <p:tag name="AS_TITLE" val="Aspose.Slides for Java"/>
  <p:tag name="AS_VERSION" val="17.1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10872</TotalTime>
  <Words>3966</Words>
  <Application>Microsoft Macintosh PowerPoint</Application>
  <PresentationFormat>On-screen Show (4:3)</PresentationFormat>
  <Paragraphs>431</Paragraphs>
  <Slides>38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8" baseType="lpstr">
      <vt:lpstr>Aptos</vt:lpstr>
      <vt:lpstr>Aptos Display</vt:lpstr>
      <vt:lpstr>Arial</vt:lpstr>
      <vt:lpstr>ArialMT</vt:lpstr>
      <vt:lpstr>Calibri</vt:lpstr>
      <vt:lpstr>Cavolini</vt:lpstr>
      <vt:lpstr>Helvetica</vt:lpstr>
      <vt:lpstr>Wingdings</vt:lpstr>
      <vt:lpstr>Wingdings 3</vt:lpstr>
      <vt:lpstr>Office Theme</vt:lpstr>
      <vt:lpstr>Tystysgrif i Raddedigion   Porth Agored Rhaglen Gadarnhau Gweithdy 4</vt:lpstr>
      <vt:lpstr>Disgwyliadau/Rheolau Sylfaenol ar gyfer Gweithdai</vt:lpstr>
      <vt:lpstr>Gweithdy 4 Nodau ac Amcanion </vt:lpstr>
      <vt:lpstr>Dal i Fyny</vt:lpstr>
      <vt:lpstr>Tasg Portffolio 4  Y Cwestiwn </vt:lpstr>
      <vt:lpstr>Tasg Portffolio 4 – Canlyniadau Dysgu  </vt:lpstr>
      <vt:lpstr>PowerPoint Presentation</vt:lpstr>
      <vt:lpstr>PowerPoint Presentation</vt:lpstr>
      <vt:lpstr>Diogelu Plant dan  SSWB(C)A, 2014 </vt:lpstr>
      <vt:lpstr>Byrddau Diogelu</vt:lpstr>
      <vt:lpstr>Ymarfer 2  Tasg 4 - rhan b </vt:lpstr>
      <vt:lpstr>Plant ac Oedolion: Gwahaniaethau mewn Diogelu </vt:lpstr>
      <vt:lpstr>Adolygiad Datblygiadol - Tasg 1 rhan b Y Cwestiwn </vt:lpstr>
      <vt:lpstr>Cynllunio Datblygiad Personol (PDP)</vt:lpstr>
      <vt:lpstr>Beth Mae PDP yn ei Gynnwys </vt:lpstr>
      <vt:lpstr>Canlyniadau Dysgu Tasg 1 - Rhan b</vt:lpstr>
      <vt:lpstr>Tasg 1 Rhan a – Adolygiad Datblygiad Proffesiynol</vt:lpstr>
      <vt:lpstr>Pwysigrwydd Datblygiad a Dysgu Proffesiynol Parhaus </vt:lpstr>
      <vt:lpstr>Tasg 1, Rhan b Ymarfer 4</vt:lpstr>
      <vt:lpstr>PowerPoint Presentation</vt:lpstr>
      <vt:lpstr>Pam fod yr adborth a gawn gan unigolion rydym yn gweithio gyda nhw mor bwysig?</vt:lpstr>
      <vt:lpstr>Beth mae'r bobl rydyn ni'n gweithio gyda nhw yn ei ddweud? </vt:lpstr>
      <vt:lpstr>  Tasg 1 b – Cwestiwn 2  </vt:lpstr>
      <vt:lpstr>Cwblhau'r Portffolio  </vt:lpstr>
      <vt:lpstr>Cynllun Marcio</vt:lpstr>
      <vt:lpstr>Canlyniadau Dysgu</vt:lpstr>
      <vt:lpstr> Cwblhau'r Portffolio </vt:lpstr>
      <vt:lpstr>PowerPoint Presentation</vt:lpstr>
      <vt:lpstr>Rhestr wirio</vt:lpstr>
      <vt:lpstr>Rhestr wirio</vt:lpstr>
      <vt:lpstr>Rhestr wirio</vt:lpstr>
      <vt:lpstr> Awgrymiadau a Chynghorion</vt:lpstr>
      <vt:lpstr>PowerPoint Presentation</vt:lpstr>
      <vt:lpstr>Pwysigrwydd Cyfrinachedd </vt:lpstr>
      <vt:lpstr>Proses Gyflwyno </vt:lpstr>
      <vt:lpstr>Asesu/Marcio  </vt:lpstr>
      <vt:lpstr>Gorffen</vt:lpstr>
      <vt:lpstr>Gwerthusiad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Porth Agored Graduate Certificate Consolidation  Workshop 4 Cohort 14</dc:title>
  <dc:creator>Paula Mccreary</dc:creator>
  <cp:lastModifiedBy>Paula McCreary</cp:lastModifiedBy>
  <cp:revision>60</cp:revision>
  <cp:lastPrinted>2020-10-06T07:31:18Z</cp:lastPrinted>
  <dcterms:created xsi:type="dcterms:W3CDTF">2020-09-26T13:20:37Z</dcterms:created>
  <dcterms:modified xsi:type="dcterms:W3CDTF">2025-06-02T12:29:10Z</dcterms:modified>
</cp:coreProperties>
</file>