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6"/>
  </p:notesMasterIdLst>
  <p:sldIdLst>
    <p:sldId id="722" r:id="rId2"/>
    <p:sldId id="294" r:id="rId3"/>
    <p:sldId id="338" r:id="rId4"/>
    <p:sldId id="323" r:id="rId5"/>
    <p:sldId id="324" r:id="rId6"/>
    <p:sldId id="325" r:id="rId7"/>
    <p:sldId id="340" r:id="rId8"/>
    <p:sldId id="326" r:id="rId9"/>
    <p:sldId id="321" r:id="rId10"/>
    <p:sldId id="322" r:id="rId11"/>
    <p:sldId id="341" r:id="rId12"/>
    <p:sldId id="331" r:id="rId13"/>
    <p:sldId id="333" r:id="rId14"/>
    <p:sldId id="334" r:id="rId15"/>
    <p:sldId id="329" r:id="rId16"/>
    <p:sldId id="335" r:id="rId17"/>
    <p:sldId id="339" r:id="rId18"/>
    <p:sldId id="336" r:id="rId19"/>
    <p:sldId id="332" r:id="rId20"/>
    <p:sldId id="328" r:id="rId21"/>
    <p:sldId id="330" r:id="rId22"/>
    <p:sldId id="337" r:id="rId23"/>
    <p:sldId id="273" r:id="rId24"/>
    <p:sldId id="32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70"/>
    <p:restoredTop sz="73469"/>
  </p:normalViewPr>
  <p:slideViewPr>
    <p:cSldViewPr snapToGrid="0" snapToObjects="1">
      <p:cViewPr varScale="1">
        <p:scale>
          <a:sx n="88" d="100"/>
          <a:sy n="88" d="100"/>
        </p:scale>
        <p:origin x="1384" y="17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GB" altLang="en-US" dirty="0"/>
              <a:t>To understand the role of the appraisal interview in the performance management process</a:t>
            </a:r>
          </a:p>
          <a:p>
            <a:endParaRPr lang="en-GB" altLang="en-US" dirty="0"/>
          </a:p>
          <a:p>
            <a:r>
              <a:rPr lang="en-GB" altLang="en-US" dirty="0"/>
              <a:t>To examine the different approaches and styles of appraisal interviews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190507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b="1" dirty="0">
                <a:ea typeface="+mn-ea"/>
                <a:cs typeface="+mn-cs"/>
              </a:rPr>
              <a:t>Performance management: The system – </a:t>
            </a:r>
            <a:r>
              <a:rPr lang="en-US" dirty="0">
                <a:ea typeface="+mn-ea"/>
                <a:cs typeface="+mn-cs"/>
              </a:rPr>
              <a:t>relates to creating an organizational system that is fair, effective, and easily understood by all. </a:t>
            </a:r>
          </a:p>
          <a:p>
            <a:pPr eaLnBrk="1" fontAlgn="auto" hangingPunct="1">
              <a:spcBef>
                <a:spcPts val="0"/>
              </a:spcBef>
              <a:spcAft>
                <a:spcPts val="0"/>
              </a:spcAft>
              <a:defRPr/>
            </a:pPr>
            <a:endParaRPr lang="en-US" dirty="0">
              <a:ea typeface="+mn-ea"/>
              <a:cs typeface="+mn-cs"/>
            </a:endParaRPr>
          </a:p>
          <a:p>
            <a:pPr eaLnBrk="1" fontAlgn="auto" hangingPunct="1">
              <a:spcBef>
                <a:spcPts val="0"/>
              </a:spcBef>
              <a:spcAft>
                <a:spcPts val="0"/>
              </a:spcAft>
              <a:defRPr/>
            </a:pPr>
            <a:r>
              <a:rPr lang="en-US" dirty="0">
                <a:ea typeface="+mn-ea"/>
                <a:cs typeface="+mn-cs"/>
              </a:rPr>
              <a:t>The goal of the system is to support the strategic aims of the firm by establishing a valid and reliable process connecting the employees to it.</a:t>
            </a:r>
          </a:p>
          <a:p>
            <a:pPr eaLnBrk="1" fontAlgn="auto" hangingPunct="1">
              <a:spcBef>
                <a:spcPts val="0"/>
              </a:spcBef>
              <a:spcAft>
                <a:spcPts val="0"/>
              </a:spcAft>
              <a:defRPr/>
            </a:pPr>
            <a:endParaRPr lang="en-US" b="1" u="sng" dirty="0">
              <a:ea typeface="+mn-ea"/>
              <a:cs typeface="+mn-cs"/>
            </a:endParaRPr>
          </a:p>
          <a:p>
            <a:pPr eaLnBrk="1" fontAlgn="auto" hangingPunct="1">
              <a:spcBef>
                <a:spcPts val="0"/>
              </a:spcBef>
              <a:spcAft>
                <a:spcPts val="0"/>
              </a:spcAft>
              <a:defRPr/>
            </a:pPr>
            <a:r>
              <a:rPr lang="en-US" b="1" u="none" dirty="0">
                <a:ea typeface="+mn-ea"/>
                <a:cs typeface="+mn-cs"/>
              </a:rPr>
              <a:t>Performance Appraisal</a:t>
            </a:r>
            <a:r>
              <a:rPr lang="en-US" b="1" u="sng" dirty="0">
                <a:ea typeface="+mn-ea"/>
                <a:cs typeface="+mn-cs"/>
              </a:rPr>
              <a:t> </a:t>
            </a:r>
          </a:p>
          <a:p>
            <a:pPr marL="171450" indent="-171450" eaLnBrk="1" fontAlgn="auto" hangingPunct="1">
              <a:spcBef>
                <a:spcPts val="0"/>
              </a:spcBef>
              <a:spcAft>
                <a:spcPts val="0"/>
              </a:spcAft>
              <a:buFont typeface="Arial" panose="020B0604020202020204" pitchFamily="34" charset="0"/>
              <a:buChar char="•"/>
              <a:defRPr/>
            </a:pPr>
            <a:r>
              <a:rPr lang="en-US" b="0" u="none" dirty="0">
                <a:ea typeface="+mn-ea"/>
                <a:cs typeface="+mn-cs"/>
              </a:rPr>
              <a:t>Establishes </a:t>
            </a:r>
            <a:r>
              <a:rPr lang="en-US" dirty="0">
                <a:ea typeface="+mn-ea"/>
                <a:cs typeface="+mn-cs"/>
              </a:rPr>
              <a:t>work standards, </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Assesses actual performance relative to those standards, and</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provides feedback to employees.</a:t>
            </a: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defTabSz="930275" eaLnBrk="1" hangingPunct="1">
              <a:spcBef>
                <a:spcPct val="0"/>
              </a:spcBef>
            </a:pPr>
            <a:r>
              <a:rPr lang="en-US" altLang="en-US" sz="1200" dirty="0">
                <a:ea typeface="ＭＳ Ｐゴシック" panose="020B0600070205080204" pitchFamily="34" charset="-128"/>
              </a:rPr>
              <a:t>Three concepts distinguish performance management from performance appraisal: </a:t>
            </a: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buFont typeface="+mj-lt" charset="0"/>
              <a:buNone/>
            </a:pPr>
            <a:endParaRPr lang="en-US" altLang="en-US" sz="1200" dirty="0">
              <a:ea typeface="ＭＳ Ｐゴシック" panose="020B0600070205080204" pitchFamily="34" charset="-128"/>
            </a:endParaRP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eaLnBrk="1" fontAlgn="auto" hangingPunct="1">
              <a:spcBef>
                <a:spcPts val="0"/>
              </a:spcBef>
              <a:spcAft>
                <a:spcPts val="0"/>
              </a:spcAft>
              <a:defRPr/>
            </a:pPr>
            <a:endParaRPr lang="en-US" dirty="0">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59931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Performance Management …</a:t>
            </a:r>
          </a:p>
          <a:p>
            <a:endParaRPr lang="en-GB" altLang="en-US" dirty="0"/>
          </a:p>
          <a:p>
            <a:pPr lvl="1"/>
            <a:r>
              <a:rPr lang="en-GB" altLang="en-US" dirty="0"/>
              <a:t>has a critical role to play in organisational performance</a:t>
            </a:r>
          </a:p>
          <a:p>
            <a:pPr lvl="1"/>
            <a:endParaRPr lang="en-GB" altLang="en-US"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dirty="0"/>
              <a:t> is widespread Just over a third of these systems were new (developed since 1997)</a:t>
            </a:r>
          </a:p>
          <a:p>
            <a:pPr lvl="1"/>
            <a:endParaRPr lang="en-GB" altLang="en-US" dirty="0"/>
          </a:p>
          <a:p>
            <a:pPr lvl="1"/>
            <a:endParaRPr lang="en-GB" altLang="en-US" dirty="0"/>
          </a:p>
          <a:p>
            <a:pPr lvl="1"/>
            <a:r>
              <a:rPr lang="en-GB" altLang="en-US" dirty="0"/>
              <a:t>is vital to all employees – it involves giving and receiving feedback – this is a highly sensitive activity – the slightest word or turn of phrase can make a big difference</a:t>
            </a:r>
          </a:p>
          <a:p>
            <a:pPr lvl="1"/>
            <a:endParaRPr lang="en-GB" altLang="en-US" dirty="0"/>
          </a:p>
          <a:p>
            <a:pPr lvl="1"/>
            <a:r>
              <a:rPr lang="en-GB" altLang="en-US" dirty="0"/>
              <a:t>is increasingly carried out by line managers – as HR departments delegate this task to other managers – often unprepared for these roles sometimes have no training at all</a:t>
            </a:r>
          </a:p>
          <a:p>
            <a:pPr lvl="1"/>
            <a:endParaRPr lang="en-GB" altLang="en-US" dirty="0"/>
          </a:p>
          <a:p>
            <a:pPr lvl="1"/>
            <a:r>
              <a:rPr lang="en-GB" altLang="en-US" dirty="0"/>
              <a:t>is one of the most difficult tasks that managers have to carry out</a:t>
            </a:r>
          </a:p>
          <a:p>
            <a:pPr lvl="1"/>
            <a:endParaRPr lang="en-GB" altLang="en-US" sz="1000" dirty="0">
              <a:ea typeface="ＭＳ Ｐゴシック" panose="020B0600070205080204" pitchFamily="34" charset="-128"/>
            </a:endParaRPr>
          </a:p>
          <a:p>
            <a:pPr lvl="1"/>
            <a:r>
              <a:rPr lang="en-US" altLang="en-US" sz="1000" dirty="0">
                <a:ea typeface="ＭＳ Ｐゴシック" panose="020B0600070205080204" pitchFamily="34" charset="-128"/>
              </a:rPr>
              <a:t>performance management is continuous</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goal-directed</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continuously re-evaluating and modifying the way people accomplish their work</a:t>
            </a:r>
          </a:p>
          <a:p>
            <a:pPr lvl="1"/>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967964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essence of performance management as establishing a framework in which performance by individuals can be directed, monitored, motivated and refined. Armstrong and Baron, 1998 promote performance management as a process of aligning or integrating organisational and individual objectives to achieve organisational effectiveness, with development as the prime purpose. The framework approach emphasises a top-down system, whereas the process approach recognises upward communication and is better suited to the theory of modern organisational structures. The key aims of performance management are to measure effectiveness, identify training needs and promote motivation through feedback</a:t>
            </a:r>
          </a:p>
          <a:p>
            <a:endParaRPr lang="en-GB" sz="1200" kern="1200" dirty="0">
              <a:solidFill>
                <a:schemeClr val="tx1"/>
              </a:solidFill>
              <a:effectLst/>
              <a:latin typeface="+mn-lt"/>
              <a:ea typeface="+mn-ea"/>
              <a:cs typeface="+mn-cs"/>
            </a:endParaRPr>
          </a:p>
          <a:p>
            <a:r>
              <a:rPr lang="en-GB" dirty="0"/>
              <a:t>Performance management is the process of creating a work environment or setting in which people are enabled to perform to the best of their abilities. Performance management is a whole work system that begins when a job is defined as needed. It ends when an employee leaves your organization.</a:t>
            </a:r>
          </a:p>
          <a:p>
            <a:endParaRPr lang="en-GB" sz="1200" kern="1200" dirty="0">
              <a:solidFill>
                <a:schemeClr val="tx1"/>
              </a:solidFill>
              <a:effectLst/>
              <a:latin typeface="+mn-lt"/>
              <a:ea typeface="+mn-ea"/>
              <a:cs typeface="+mn-cs"/>
            </a:endParaRPr>
          </a:p>
          <a:p>
            <a:r>
              <a:rPr lang="en-GB" dirty="0"/>
              <a:t>continuously improving the performance of individuals will improve the performance of the organisation. The starting point for performance management is therefore the strategic aims, objectives and goals that filter down the organisation to departmental, team and individual level. Employees need to know what their organisation is trying to achieve and how their role is helping to achieve this. It follows that the process will be aligned to the strategic planning timetable of the organisation.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4286306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widespread uses – 75% use PA in some form</a:t>
            </a:r>
          </a:p>
          <a:p>
            <a:endParaRPr lang="en-GB" altLang="en-US" sz="1200" dirty="0"/>
          </a:p>
          <a:p>
            <a:endParaRPr lang="en-GB" altLang="en-US" sz="1200" dirty="0"/>
          </a:p>
          <a:p>
            <a:r>
              <a:rPr lang="en-GB" altLang="en-US" sz="1200" dirty="0"/>
              <a:t>Process: current performance in the job is observed and discussed for the purpose of adding value to that level of performance</a:t>
            </a:r>
          </a:p>
          <a:p>
            <a:endParaRPr lang="en-GB" altLang="en-US" sz="1200" dirty="0"/>
          </a:p>
          <a:p>
            <a:r>
              <a:rPr lang="en-GB" altLang="en-US" sz="1200" dirty="0"/>
              <a:t>A&amp;B appraisal has more top down connotations and review feels rather more joint</a:t>
            </a:r>
          </a:p>
          <a:p>
            <a:endParaRPr lang="en-GB" altLang="en-US" sz="1200" dirty="0"/>
          </a:p>
          <a:p>
            <a:endParaRPr lang="en-GB" altLang="en-US" sz="1200" dirty="0"/>
          </a:p>
          <a:p>
            <a:r>
              <a:rPr lang="en-GB" altLang="en-US" sz="1200" b="1" dirty="0"/>
              <a:t>Review past performance against objectives/standards – </a:t>
            </a:r>
          </a:p>
          <a:p>
            <a:r>
              <a:rPr lang="en-GB" altLang="en-US" sz="1200" dirty="0"/>
              <a:t>looking back over last period – often 12 months and considering performance against standards or against targets which were set</a:t>
            </a:r>
          </a:p>
          <a:p>
            <a:endParaRPr lang="en-GB" altLang="en-US" sz="1200" dirty="0"/>
          </a:p>
          <a:p>
            <a:endParaRPr lang="en-GB" altLang="en-US" sz="1200" dirty="0"/>
          </a:p>
          <a:p>
            <a:endParaRPr lang="en-GB" altLang="en-US" sz="1200" dirty="0"/>
          </a:p>
          <a:p>
            <a:endParaRPr lang="en-GB" altLang="en-US" sz="1200" dirty="0"/>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019798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a:p>
            <a:r>
              <a:rPr lang="en-US" b="1" dirty="0"/>
              <a:t>Direction sharing </a:t>
            </a:r>
            <a:br>
              <a:rPr lang="en-US" dirty="0"/>
            </a:br>
            <a:r>
              <a:rPr lang="en-US" dirty="0"/>
              <a:t>communicating company’s goals throughout the company. </a:t>
            </a:r>
            <a:br>
              <a:rPr lang="en-US" dirty="0"/>
            </a:br>
            <a:r>
              <a:rPr lang="en-US" dirty="0"/>
              <a:t>Translating these into doable departmental, team, and individual goals.</a:t>
            </a:r>
          </a:p>
          <a:p>
            <a:endParaRPr lang="en-US" dirty="0"/>
          </a:p>
          <a:p>
            <a:r>
              <a:rPr lang="en-US" b="1" dirty="0"/>
              <a:t>Goal alignment </a:t>
            </a:r>
            <a:br>
              <a:rPr lang="en-US" b="1" dirty="0"/>
            </a:br>
            <a:r>
              <a:rPr lang="en-US" b="0" dirty="0"/>
              <a:t>A</a:t>
            </a:r>
            <a:r>
              <a:rPr lang="en-US" dirty="0"/>
              <a:t> method enabling managers and employees to see the link between the employees’ goals and those of their department and company.</a:t>
            </a:r>
          </a:p>
          <a:p>
            <a:endParaRPr lang="en-US" dirty="0"/>
          </a:p>
          <a:p>
            <a:r>
              <a:rPr lang="en-US" b="1" dirty="0"/>
              <a:t>Ongoing performance </a:t>
            </a:r>
            <a:br>
              <a:rPr lang="en-US" b="1" dirty="0"/>
            </a:br>
            <a:r>
              <a:rPr lang="en-US" b="0" dirty="0"/>
              <a:t>I</a:t>
            </a:r>
            <a:r>
              <a:rPr lang="en-US" dirty="0"/>
              <a:t>ncludes systems that measure progress and exception reports. Reports are based on the person’s progress toward meeting performance goals.</a:t>
            </a:r>
          </a:p>
          <a:p>
            <a:endParaRPr lang="en-US" dirty="0"/>
          </a:p>
          <a:p>
            <a:r>
              <a:rPr lang="en-US" b="1" dirty="0"/>
              <a:t>Ongoing feedback </a:t>
            </a:r>
            <a:br>
              <a:rPr lang="en-US" b="1" dirty="0"/>
            </a:br>
            <a:r>
              <a:rPr lang="en-US" b="0" dirty="0"/>
              <a:t>I</a:t>
            </a:r>
            <a:r>
              <a:rPr lang="en-US" dirty="0"/>
              <a:t>ncludes face-to-face feedback regarding progress toward goals.</a:t>
            </a:r>
          </a:p>
          <a:p>
            <a:endParaRPr lang="en-US" dirty="0"/>
          </a:p>
          <a:p>
            <a:r>
              <a:rPr lang="en-US" b="1" dirty="0"/>
              <a:t>Coaching and development </a:t>
            </a:r>
            <a:br>
              <a:rPr lang="en-US" b="1" dirty="0"/>
            </a:br>
            <a:r>
              <a:rPr lang="en-US" b="0" dirty="0"/>
              <a:t>S</a:t>
            </a:r>
            <a:r>
              <a:rPr lang="en-US" dirty="0"/>
              <a:t>upport should be an integral part of the feedback process.</a:t>
            </a:r>
          </a:p>
          <a:p>
            <a:endParaRPr lang="en-US" dirty="0"/>
          </a:p>
          <a:p>
            <a:r>
              <a:rPr lang="en-US" b="1" dirty="0"/>
              <a:t>Recognition and rewards </a:t>
            </a:r>
            <a:br>
              <a:rPr lang="en-US" b="1" dirty="0"/>
            </a:br>
            <a:r>
              <a:rPr lang="en-US" b="0" dirty="0"/>
              <a:t>P</a:t>
            </a:r>
            <a:r>
              <a:rPr lang="en-US" dirty="0"/>
              <a:t>rovide the consequences needed to keep employee’s goal-directed performance on track.</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725965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0" dirty="0"/>
              <a:t>3 types of criteria based systems – </a:t>
            </a:r>
          </a:p>
          <a:p>
            <a:br>
              <a:rPr lang="en-GB" altLang="en-US" b="0" dirty="0"/>
            </a:br>
            <a:r>
              <a:rPr lang="en-GB" altLang="en-US" b="0" dirty="0"/>
              <a:t>most basic of all is where there are no criteria at all – staff are simply ranked by their manager without any criteria or evidence, </a:t>
            </a:r>
            <a:r>
              <a:rPr lang="en-GB" altLang="en-US" b="0" dirty="0" err="1"/>
              <a:t>ie</a:t>
            </a:r>
            <a:r>
              <a:rPr lang="en-GB" altLang="en-US" b="0" dirty="0"/>
              <a:t>, these are my best people and I will reward them (either with payment or better jobs).  This is simple, quick and informal but highly subjective.  Careful – this could be biased, discrimination and no evidence to support leading to conflict in the workplace</a:t>
            </a:r>
          </a:p>
          <a:p>
            <a:endParaRPr lang="en-GB" altLang="en-US" b="1" dirty="0"/>
          </a:p>
          <a:p>
            <a:r>
              <a:rPr lang="en-GB" altLang="en-US" b="1" dirty="0"/>
              <a:t>Traits </a:t>
            </a:r>
          </a:p>
          <a:p>
            <a:r>
              <a:rPr lang="en-GB" altLang="en-US" dirty="0"/>
              <a:t>Suggests that good leaders and managers have certain observable traits </a:t>
            </a:r>
          </a:p>
          <a:p>
            <a:r>
              <a:rPr lang="en-GB" altLang="en-US" dirty="0"/>
              <a:t>However, these are not based on any evidence and often subjective assessment of performance, </a:t>
            </a:r>
            <a:r>
              <a:rPr lang="en-GB" altLang="en-US" dirty="0" err="1"/>
              <a:t>ie</a:t>
            </a:r>
            <a:r>
              <a:rPr lang="en-GB" altLang="en-US" dirty="0"/>
              <a:t>, </a:t>
            </a:r>
            <a:r>
              <a:rPr lang="en-GB" sz="1200" b="0" i="0" kern="1200" dirty="0">
                <a:solidFill>
                  <a:schemeClr val="tx1"/>
                </a:solidFill>
                <a:effectLst/>
                <a:latin typeface="+mn-lt"/>
                <a:ea typeface="+mn-ea"/>
                <a:cs typeface="+mn-cs"/>
              </a:rPr>
              <a:t>influenced by the observer's personal judgment of how the skill was performed. These </a:t>
            </a:r>
            <a:r>
              <a:rPr lang="en-GB" sz="1200" b="1" i="0" kern="1200" dirty="0">
                <a:solidFill>
                  <a:schemeClr val="tx1"/>
                </a:solidFill>
                <a:effectLst/>
                <a:latin typeface="+mn-lt"/>
                <a:ea typeface="+mn-ea"/>
                <a:cs typeface="+mn-cs"/>
              </a:rPr>
              <a:t>measures</a:t>
            </a:r>
            <a:r>
              <a:rPr lang="en-GB" sz="1200" b="0" i="0" kern="1200" dirty="0">
                <a:solidFill>
                  <a:schemeClr val="tx1"/>
                </a:solidFill>
                <a:effectLst/>
                <a:latin typeface="+mn-lt"/>
                <a:ea typeface="+mn-ea"/>
                <a:cs typeface="+mn-cs"/>
              </a:rPr>
              <a:t> are often criticised and scrutinised as they are open to interpretation and opinion</a:t>
            </a:r>
            <a:endParaRPr lang="en-GB" altLang="en-US" dirty="0"/>
          </a:p>
          <a:p>
            <a:endParaRPr lang="en-GB" altLang="en-US" dirty="0"/>
          </a:p>
          <a:p>
            <a:r>
              <a:rPr lang="en-GB" altLang="en-US" dirty="0"/>
              <a:t>Individual characteristics using tick boxes or comment boxes – how helpful, how reliable</a:t>
            </a:r>
          </a:p>
          <a:p>
            <a:endParaRPr lang="en-GB" altLang="en-US" dirty="0"/>
          </a:p>
          <a:p>
            <a:r>
              <a:rPr lang="en-GB" altLang="en-US" dirty="0"/>
              <a:t>Advantages:</a:t>
            </a:r>
            <a:br>
              <a:rPr lang="en-GB" altLang="en-US" dirty="0"/>
            </a:br>
            <a:r>
              <a:rPr lang="en-GB" altLang="en-US" dirty="0"/>
              <a:t>simple </a:t>
            </a:r>
          </a:p>
          <a:p>
            <a:r>
              <a:rPr lang="en-GB" altLang="en-US" dirty="0"/>
              <a:t>cheap </a:t>
            </a:r>
          </a:p>
          <a:p>
            <a:r>
              <a:rPr lang="en-GB" altLang="en-US" dirty="0"/>
              <a:t>little training</a:t>
            </a:r>
          </a:p>
          <a:p>
            <a:endParaRPr lang="en-GB" altLang="en-US" dirty="0"/>
          </a:p>
          <a:p>
            <a:r>
              <a:rPr lang="en-GB" altLang="en-US" dirty="0"/>
              <a:t>Disadvantages </a:t>
            </a:r>
          </a:p>
          <a:p>
            <a:r>
              <a:rPr lang="en-GB" altLang="en-US" dirty="0"/>
              <a:t>No criteria or evidence, biased inconsistent is there a link to performance?</a:t>
            </a:r>
          </a:p>
          <a:p>
            <a:br>
              <a:rPr lang="en-GB" altLang="en-US" dirty="0"/>
            </a:br>
            <a:r>
              <a:rPr lang="en-GB" altLang="en-US" dirty="0"/>
              <a:t>Beware!</a:t>
            </a:r>
          </a:p>
          <a:p>
            <a:r>
              <a:rPr lang="en-GB" sz="1200" b="0" i="0" kern="1200" dirty="0">
                <a:solidFill>
                  <a:schemeClr val="tx1"/>
                </a:solidFill>
                <a:effectLst/>
                <a:latin typeface="+mn-lt"/>
                <a:ea typeface="+mn-ea"/>
                <a:cs typeface="+mn-cs"/>
              </a:rPr>
              <a:t>There is a tendency for the appraiser to work at the belief level and ignore the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partly because human judgement contains a number of unconscious 'flaws'. The fundamental attribution error refers to people's tendency to account for others' actions in terms of dispositional rather than situational causes (Baron &amp; Byrne, 1984).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Consequently, manager tend to perceive others as acting as they do largely because they (the person under review) are '"that kind of person" and ignore the many possible situational causes that may affect their behaviour. As a result managers may tend to see poor performance as a personal failing on the part of the employee rather than as a problem brought about by lack of resources or poor support.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bias is the 'similar to me effect’: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general, people have positive dispositions towards people who resemble them.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Lefkowitz (2000) found that positive affective regard, i.e. the liking of the appraisee by the appraiser is associated with:</a:t>
            </a:r>
          </a:p>
          <a:p>
            <a:r>
              <a:rPr lang="en-GB" sz="1200" b="0" i="0" kern="1200" dirty="0">
                <a:solidFill>
                  <a:schemeClr val="tx1"/>
                </a:solidFill>
                <a:effectLst/>
                <a:latin typeface="+mn-lt"/>
                <a:ea typeface="+mn-ea"/>
                <a:cs typeface="+mn-cs"/>
              </a:rPr>
              <a:t>higher ratings on the appraisal;</a:t>
            </a:r>
          </a:p>
          <a:p>
            <a:r>
              <a:rPr lang="en-GB" sz="1200" b="0" i="0" kern="1200" dirty="0">
                <a:solidFill>
                  <a:schemeClr val="tx1"/>
                </a:solidFill>
                <a:effectLst/>
                <a:latin typeface="+mn-lt"/>
                <a:ea typeface="+mn-ea"/>
                <a:cs typeface="+mn-cs"/>
              </a:rPr>
              <a:t>greater halo effect, thus a strength in one area positively affects the appraiser's assessment of performance in other areas;</a:t>
            </a:r>
          </a:p>
          <a:p>
            <a:r>
              <a:rPr lang="en-GB" sz="1200" b="0" i="0" kern="1200" dirty="0">
                <a:solidFill>
                  <a:schemeClr val="tx1"/>
                </a:solidFill>
                <a:effectLst/>
                <a:latin typeface="+mn-lt"/>
                <a:ea typeface="+mn-ea"/>
                <a:cs typeface="+mn-cs"/>
              </a:rPr>
              <a:t>reduced accuracy in the appraisal process;</a:t>
            </a:r>
          </a:p>
          <a:p>
            <a:r>
              <a:rPr lang="en-GB" sz="1200" b="0" i="0" kern="1200" dirty="0">
                <a:solidFill>
                  <a:schemeClr val="tx1"/>
                </a:solidFill>
                <a:effectLst/>
                <a:latin typeface="+mn-lt"/>
                <a:ea typeface="+mn-ea"/>
                <a:cs typeface="+mn-cs"/>
              </a:rPr>
              <a:t>a disinclination to punish poor performance;</a:t>
            </a:r>
          </a:p>
          <a:p>
            <a:r>
              <a:rPr lang="en-GB" sz="1200" b="0" i="0" kern="1200" dirty="0">
                <a:solidFill>
                  <a:schemeClr val="tx1"/>
                </a:solidFill>
                <a:effectLst/>
                <a:latin typeface="+mn-lt"/>
                <a:ea typeface="+mn-ea"/>
                <a:cs typeface="+mn-cs"/>
              </a:rPr>
              <a:t>better interpersonal relations between appraiser and appraisee</a:t>
            </a:r>
          </a:p>
          <a:p>
            <a:endParaRPr lang="en-GB" sz="1200" b="0" i="0" kern="1200" dirty="0">
              <a:solidFill>
                <a:schemeClr val="tx1"/>
              </a:solidFill>
              <a:effectLst/>
              <a:latin typeface="+mn-lt"/>
              <a:ea typeface="+mn-ea"/>
              <a:cs typeface="+mn-cs"/>
            </a:endParaRPr>
          </a:p>
          <a:p>
            <a:pPr eaLnBrk="1" hangingPunct="1">
              <a:spcBef>
                <a:spcPct val="0"/>
              </a:spcBef>
            </a:pPr>
            <a:r>
              <a:rPr lang="en-US" altLang="en-US" b="1" dirty="0">
                <a:ea typeface="ＭＳ Ｐゴシック" panose="020B0600070205080204" pitchFamily="34" charset="-128"/>
              </a:rPr>
              <a:t>Competencies</a:t>
            </a:r>
            <a:r>
              <a:rPr lang="en-US" altLang="en-US" dirty="0">
                <a:ea typeface="ＭＳ Ｐゴシック" panose="020B0600070205080204" pitchFamily="34" charset="-128"/>
              </a:rPr>
              <a:t> </a:t>
            </a:r>
          </a:p>
          <a:p>
            <a:pPr eaLnBrk="1" hangingPunct="1">
              <a:spcBef>
                <a:spcPct val="0"/>
              </a:spcBef>
            </a:pPr>
            <a:r>
              <a:rPr lang="en-US" altLang="en-US" dirty="0">
                <a:ea typeface="ＭＳ Ｐゴシック" panose="020B0600070205080204" pitchFamily="34" charset="-128"/>
              </a:rPr>
              <a:t>often arranged according to the basic technical, motor, intellectual, and other skills needed to be successful in a job. In addition, the minimum level of each skill needed should be specified. </a:t>
            </a:r>
          </a:p>
          <a:p>
            <a:pPr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Note</a:t>
            </a:r>
          </a:p>
          <a:p>
            <a:pPr eaLnBrk="1" hangingPunct="1">
              <a:spcBef>
                <a:spcPct val="0"/>
              </a:spcBef>
            </a:pPr>
            <a:r>
              <a:rPr lang="en-US" altLang="en-US" dirty="0">
                <a:ea typeface="ＭＳ Ｐゴシック" panose="020B0600070205080204" pitchFamily="34" charset="-128"/>
              </a:rPr>
              <a:t>Ideally, what to appraise and how to appraise will be obvious from the job description. For the criteria to appraise, the job description should list the job’s duties or tasks, including how critical each is to the job and how often it’s performed.</a:t>
            </a:r>
          </a:p>
          <a:p>
            <a:endParaRPr lang="en-GB" sz="1200" b="0" i="0" kern="1200" dirty="0">
              <a:solidFill>
                <a:schemeClr val="tx1"/>
              </a:solidFill>
              <a:effectLst/>
              <a:latin typeface="+mn-lt"/>
              <a:ea typeface="+mn-ea"/>
              <a:cs typeface="+mn-cs"/>
            </a:endParaRP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0312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dirty="0">
                <a:ea typeface="ＭＳ Ｐゴシック" panose="020B0600070205080204" pitchFamily="34" charset="-128"/>
              </a:rPr>
              <a:t>Despite lots of attention, money, and effort, performance appraisals remain an area with which few managers or employees are satisfied.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There is a general move away from performance appraisals. There is research to show that individuals only work to attain that level rather than over and above this.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564796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Appraising performance is important for several reasons:</a:t>
            </a:r>
          </a:p>
          <a:p>
            <a:pPr marL="171450" indent="-171450">
              <a:buFont typeface="Arial" panose="020B0604020202020204" pitchFamily="34" charset="0"/>
              <a:buChar char="•"/>
            </a:pPr>
            <a:r>
              <a:rPr lang="en-US" dirty="0"/>
              <a:t>Many employers still base pay and promotions on employee appraisals. </a:t>
            </a:r>
          </a:p>
          <a:p>
            <a:pPr marL="171450" indent="-171450">
              <a:buFont typeface="Arial" panose="020B0604020202020204" pitchFamily="34" charset="0"/>
              <a:buChar char="•"/>
            </a:pPr>
            <a:r>
              <a:rPr lang="en-US" dirty="0"/>
              <a:t>Appraisals play an integral role in the employer's performance management process. </a:t>
            </a:r>
          </a:p>
          <a:p>
            <a:pPr marL="171450" indent="-171450">
              <a:buFont typeface="Arial" panose="020B0604020202020204" pitchFamily="34" charset="0"/>
              <a:buChar char="•"/>
            </a:pPr>
            <a:r>
              <a:rPr lang="en-US" dirty="0"/>
              <a:t>The appraisal lets managers and subordinate develop plans for correcting deficiencies while reinforcing things the employee does correctly. </a:t>
            </a:r>
          </a:p>
          <a:p>
            <a:pPr marL="171450" indent="-171450">
              <a:buFont typeface="Arial" panose="020B0604020202020204" pitchFamily="34" charset="0"/>
              <a:buChar char="•"/>
            </a:pPr>
            <a:r>
              <a:rPr lang="en-US" dirty="0"/>
              <a:t>Appraisals are a useful career planning tool. </a:t>
            </a:r>
          </a:p>
          <a:p>
            <a:pPr marL="171450" indent="-171450">
              <a:buFont typeface="Arial" panose="020B0604020202020204" pitchFamily="34" charset="0"/>
              <a:buChar char="•"/>
            </a:pPr>
            <a:r>
              <a:rPr lang="en-US" dirty="0"/>
              <a:t>Play a role in identifying training and development needs. </a:t>
            </a:r>
          </a:p>
          <a:p>
            <a:r>
              <a:rPr lang="en-US" dirty="0"/>
              <a:t> </a:t>
            </a:r>
          </a:p>
          <a:p>
            <a:r>
              <a:rPr lang="en-US" b="1" dirty="0"/>
              <a:t>Continuous Feedback</a:t>
            </a:r>
          </a:p>
          <a:p>
            <a:r>
              <a:rPr lang="en-US" dirty="0"/>
              <a:t>Aligns employee’s efforts with job’s standards should be a continuous process.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GB" altLang="en-US" b="1" dirty="0"/>
              <a:t>Performance Management</a:t>
            </a:r>
            <a:endParaRPr lang="en-US" b="1" dirty="0"/>
          </a:p>
          <a:p>
            <a:r>
              <a:rPr lang="en-US" dirty="0"/>
              <a:t>When a performance problem develops, take action immediately. Similarly, when someone does something well, the best reinforcement comes immediately, not 6 months later.</a:t>
            </a:r>
          </a:p>
          <a:p>
            <a:endParaRPr lang="en-US" dirty="0"/>
          </a:p>
          <a:p>
            <a:r>
              <a:rPr lang="en-US" dirty="0"/>
              <a:t>Performance management includes continuously monitoring and adjusting how an </a:t>
            </a:r>
            <a:r>
              <a:rPr lang="en-US" dirty="0" err="1"/>
              <a:t>organisations</a:t>
            </a:r>
            <a:r>
              <a:rPr lang="en-US" dirty="0"/>
              <a:t> and its employees perform. Employees requiring coaching and training should receive it, and procedures that need changing are changed.</a:t>
            </a:r>
          </a:p>
          <a:p>
            <a:endParaRPr lang="en-US" dirty="0"/>
          </a:p>
          <a:p>
            <a:endParaRPr lang="en-US" dirty="0"/>
          </a:p>
          <a:p>
            <a:endParaRPr lang="en-US" dirty="0"/>
          </a:p>
          <a:p>
            <a:r>
              <a:rPr lang="en-US" dirty="0"/>
              <a: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231195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Benefits to Employees:</a:t>
            </a:r>
          </a:p>
          <a:p>
            <a:pPr marL="171450" indent="-171450">
              <a:buFont typeface="Arial" panose="020B0604020202020204" pitchFamily="34" charset="0"/>
              <a:buChar char="•"/>
            </a:pPr>
            <a:r>
              <a:rPr lang="en-US" dirty="0"/>
              <a:t>Provides a chance for employees to ask questions and tell you their sense of what they’ve accomplished</a:t>
            </a:r>
          </a:p>
          <a:p>
            <a:pPr marL="171450" indent="-171450">
              <a:buFont typeface="Arial" panose="020B0604020202020204" pitchFamily="34" charset="0"/>
              <a:buChar char="•"/>
            </a:pPr>
            <a:r>
              <a:rPr lang="en-US" dirty="0"/>
              <a:t>Lets employee know his/her strengths and areas that need improvement</a:t>
            </a:r>
          </a:p>
          <a:p>
            <a:pPr marL="171450" indent="-171450">
              <a:buFont typeface="Arial" panose="020B0604020202020204" pitchFamily="34" charset="0"/>
              <a:buChar char="•"/>
            </a:pPr>
            <a:r>
              <a:rPr lang="en-US" dirty="0"/>
              <a:t>Allows employees to take responsibility for their performance</a:t>
            </a:r>
          </a:p>
          <a:p>
            <a:pPr marL="171450" indent="-171450">
              <a:buFont typeface="Arial" panose="020B0604020202020204" pitchFamily="34" charset="0"/>
              <a:buChar char="•"/>
            </a:pPr>
            <a:r>
              <a:rPr lang="en-US" dirty="0"/>
              <a:t>Lets employees know what’s expected of them; creates mutual understand of job duties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b="1" dirty="0"/>
              <a:t>Benefits to Employers</a:t>
            </a:r>
            <a:r>
              <a:rPr lang="en-US" dirty="0"/>
              <a:t>:</a:t>
            </a:r>
          </a:p>
          <a:p>
            <a:pPr marL="171450" indent="-171450">
              <a:buFont typeface="Arial" panose="020B0604020202020204" pitchFamily="34" charset="0"/>
              <a:buChar char="•"/>
            </a:pPr>
            <a:r>
              <a:rPr lang="en-US" dirty="0"/>
              <a:t>Helps to improve employee relations and productivity</a:t>
            </a:r>
          </a:p>
          <a:p>
            <a:pPr marL="171450" indent="-171450">
              <a:buFont typeface="Arial" panose="020B0604020202020204" pitchFamily="34" charset="0"/>
              <a:buChar char="•"/>
            </a:pPr>
            <a:r>
              <a:rPr lang="en-US" dirty="0"/>
              <a:t>Serves as an effective retention tool</a:t>
            </a:r>
          </a:p>
          <a:p>
            <a:pPr marL="171450" indent="-171450">
              <a:buFont typeface="Arial" panose="020B0604020202020204" pitchFamily="34" charset="0"/>
              <a:buChar char="•"/>
            </a:pPr>
            <a:r>
              <a:rPr lang="en-US" dirty="0"/>
              <a:t>Provides a paper trail for addressing performance or disciplinary problems</a:t>
            </a:r>
          </a:p>
          <a:p>
            <a:pPr marL="171450" indent="-171450">
              <a:buFont typeface="Arial" panose="020B0604020202020204" pitchFamily="34" charset="0"/>
              <a:buChar char="•"/>
            </a:pPr>
            <a:r>
              <a:rPr lang="en-US" dirty="0"/>
              <a:t>Demonstrates organization’s commitment to employee success</a:t>
            </a:r>
          </a:p>
          <a:p>
            <a:pPr marL="171450" indent="-171450">
              <a:buFont typeface="Arial" panose="020B0604020202020204" pitchFamily="34" charset="0"/>
              <a:buChar char="•"/>
            </a:pPr>
            <a:r>
              <a:rPr lang="en-US" dirty="0"/>
              <a:t>Provides valuable feedback for managers</a:t>
            </a:r>
          </a:p>
          <a:p>
            <a:pPr marL="171450" indent="-171450">
              <a:buFont typeface="Arial" panose="020B0604020202020204" pitchFamily="34" charset="0"/>
              <a:buChar cha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605132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out discussion on these for comparison purposes</a:t>
            </a:r>
          </a:p>
          <a:p>
            <a:endParaRPr lang="en-US" dirty="0"/>
          </a:p>
          <a:p>
            <a:pPr eaLnBrk="1" hangingPunct="1">
              <a:spcBef>
                <a:spcPct val="0"/>
              </a:spcBef>
            </a:pPr>
            <a:r>
              <a:rPr lang="en-US" altLang="en-US" dirty="0">
                <a:ea typeface="ＭＳ Ｐゴシック" panose="020B0600070205080204" pitchFamily="34" charset="-128"/>
              </a:rPr>
              <a:t>Who should do the appraising?</a:t>
            </a:r>
            <a:r>
              <a:rPr lang="en-US" altLang="en-US" b="1" dirty="0">
                <a:ea typeface="ＭＳ Ｐゴシック" panose="020B0600070205080204" pitchFamily="34" charset="-128"/>
              </a:rPr>
              <a:t> </a:t>
            </a:r>
            <a:br>
              <a:rPr lang="en-US" altLang="en-US" b="1" dirty="0">
                <a:ea typeface="ＭＳ Ｐゴシック" panose="020B0600070205080204" pitchFamily="34" charset="-128"/>
              </a:rPr>
            </a:br>
            <a:r>
              <a:rPr lang="en-US" altLang="en-US" dirty="0">
                <a:ea typeface="ＭＳ Ｐゴシック" panose="020B0600070205080204" pitchFamily="34" charset="-128"/>
              </a:rPr>
              <a:t>Managers are usually in best position to observe and evaluate subordinates’ performance. Typically include responsibility for that person’s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Peer appraisals </a:t>
            </a:r>
            <a:br>
              <a:rPr lang="en-US" altLang="en-US" b="1" dirty="0">
                <a:ea typeface="ＭＳ Ｐゴシック" panose="020B0600070205080204" pitchFamily="34" charset="-128"/>
              </a:rPr>
            </a:br>
            <a:r>
              <a:rPr lang="en-US" altLang="en-US" b="0" dirty="0">
                <a:ea typeface="ＭＳ Ｐゴシック" panose="020B0600070205080204" pitchFamily="34" charset="-128"/>
              </a:rPr>
              <a:t>B</a:t>
            </a:r>
            <a:r>
              <a:rPr lang="en-US" altLang="en-US" dirty="0">
                <a:ea typeface="ＭＳ Ｐゴシック" panose="020B0600070205080204" pitchFamily="34" charset="-128"/>
              </a:rPr>
              <a:t>ecoming more popular with firms using self-managing teams.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Rating committees </a:t>
            </a:r>
            <a:br>
              <a:rPr lang="en-US" altLang="en-US" b="1" dirty="0">
                <a:ea typeface="ＭＳ Ｐゴシック" panose="020B0600070205080204" pitchFamily="34" charset="-128"/>
              </a:rPr>
            </a:br>
            <a:r>
              <a:rPr lang="en-US" altLang="en-US" b="1" dirty="0">
                <a:ea typeface="ＭＳ Ｐゴシック" panose="020B0600070205080204" pitchFamily="34" charset="-128"/>
              </a:rPr>
              <a:t>C</a:t>
            </a:r>
            <a:r>
              <a:rPr lang="en-US" altLang="en-US" dirty="0">
                <a:ea typeface="ＭＳ Ｐゴシック" panose="020B0600070205080204" pitchFamily="34" charset="-128"/>
              </a:rPr>
              <a:t>onsist of multiple raters, typically the employee’s immediate manager and 3 or 4 other managers.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Self-ratings </a:t>
            </a:r>
            <a:br>
              <a:rPr lang="en-US" altLang="en-US" b="1" dirty="0">
                <a:ea typeface="ＭＳ Ｐゴシック" panose="020B0600070205080204" pitchFamily="34" charset="-128"/>
              </a:rPr>
            </a:br>
            <a:r>
              <a:rPr lang="en-US" altLang="en-US" b="1" dirty="0">
                <a:ea typeface="ＭＳ Ｐゴシック" panose="020B0600070205080204" pitchFamily="34" charset="-128"/>
              </a:rPr>
              <a:t>T</a:t>
            </a:r>
            <a:r>
              <a:rPr lang="en-US" altLang="en-US" dirty="0">
                <a:ea typeface="ＭＳ Ｐゴシック" panose="020B0600070205080204" pitchFamily="34" charset="-128"/>
              </a:rPr>
              <a:t>end to be higher than manager/supervisory or peer ratings although input from the subordinate is always to be encouraged.</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Subordinates</a:t>
            </a:r>
            <a:r>
              <a:rPr lang="en-US" altLang="en-US" dirty="0">
                <a:ea typeface="ＭＳ Ｐゴシック" panose="020B0600070205080204" pitchFamily="34" charset="-128"/>
              </a:rPr>
              <a:t> </a:t>
            </a:r>
            <a:br>
              <a:rPr lang="en-US" altLang="en-US" dirty="0">
                <a:ea typeface="ＭＳ Ｐゴシック" panose="020B0600070205080204" pitchFamily="34" charset="-128"/>
              </a:rPr>
            </a:br>
            <a:r>
              <a:rPr lang="en-US" altLang="en-US" dirty="0">
                <a:ea typeface="ＭＳ Ｐゴシック" panose="020B0600070205080204" pitchFamily="34" charset="-128"/>
              </a:rPr>
              <a:t>Also known as upward feedback. In this instance, subordinates anonymously rate their managers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360-degree feedback </a:t>
            </a:r>
            <a:br>
              <a:rPr lang="en-US" altLang="en-US" b="1" dirty="0">
                <a:ea typeface="ＭＳ Ｐゴシック" panose="020B0600070205080204" pitchFamily="34" charset="-128"/>
              </a:rPr>
            </a:br>
            <a:r>
              <a:rPr lang="en-US" altLang="en-US" b="0" dirty="0">
                <a:ea typeface="ＭＳ Ｐゴシック" panose="020B0600070205080204" pitchFamily="34" charset="-128"/>
              </a:rPr>
              <a:t>H</a:t>
            </a:r>
            <a:r>
              <a:rPr lang="en-US" altLang="en-US" dirty="0">
                <a:ea typeface="ＭＳ Ｐゴシック" panose="020B0600070205080204" pitchFamily="34" charset="-128"/>
              </a:rPr>
              <a:t>as become more widely used. Ratings are collected from the employee’s managers/supervisors, subordinates, peers, and occasionally, internal or external customers.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Recommended that originations should carefully assess costs, train those giving feedback thoroughly, and not rely solely on 360-degree feedback.</a:t>
            </a:r>
          </a:p>
          <a:p>
            <a:pPr eaLnBrk="1" hangingPunct="1">
              <a:spcBef>
                <a:spcPct val="0"/>
              </a:spcBef>
            </a:pPr>
            <a:endParaRPr lang="en-US" altLang="en-US"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750551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points:</a:t>
            </a:r>
            <a:br>
              <a:rPr lang="en-US" dirty="0"/>
            </a:br>
            <a:br>
              <a:rPr lang="en-US" dirty="0"/>
            </a:br>
            <a:r>
              <a:rPr lang="en-GB" altLang="en-US" dirty="0"/>
              <a:t>Preparation</a:t>
            </a:r>
          </a:p>
          <a:p>
            <a:pPr lvl="1"/>
            <a:r>
              <a:rPr lang="en-GB" altLang="en-US" dirty="0"/>
              <a:t>Form of the interview</a:t>
            </a:r>
          </a:p>
          <a:p>
            <a:pPr lvl="1"/>
            <a:r>
              <a:rPr lang="en-GB" altLang="en-US" dirty="0"/>
              <a:t>Self appraisal</a:t>
            </a:r>
          </a:p>
          <a:p>
            <a:pPr lvl="1"/>
            <a:r>
              <a:rPr lang="en-GB" altLang="en-US" dirty="0"/>
              <a:t>Gathering the evidence</a:t>
            </a:r>
          </a:p>
          <a:p>
            <a:pPr lvl="1"/>
            <a:endParaRPr lang="en-GB" altLang="en-US" dirty="0"/>
          </a:p>
          <a:p>
            <a:r>
              <a:rPr lang="en-GB" altLang="en-US" dirty="0"/>
              <a:t>Structure</a:t>
            </a:r>
          </a:p>
          <a:p>
            <a:pPr lvl="1"/>
            <a:r>
              <a:rPr lang="en-GB" altLang="en-US" dirty="0"/>
              <a:t>Purpose and rapport</a:t>
            </a:r>
          </a:p>
          <a:p>
            <a:pPr lvl="1"/>
            <a:r>
              <a:rPr lang="en-GB" altLang="en-US" dirty="0"/>
              <a:t>Factual review</a:t>
            </a:r>
          </a:p>
          <a:p>
            <a:pPr lvl="1"/>
            <a:r>
              <a:rPr lang="en-GB" altLang="en-US" dirty="0"/>
              <a:t>Appraisee views</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137894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b="1" dirty="0"/>
              <a:t>Encourage employee to do most of the talking</a:t>
            </a:r>
          </a:p>
          <a:p>
            <a:r>
              <a:rPr lang="en-US" dirty="0"/>
              <a:t>Ask leading questions that draw out the employee's reactions and ideas. </a:t>
            </a:r>
          </a:p>
          <a:p>
            <a:endParaRPr lang="en-US" dirty="0"/>
          </a:p>
          <a:p>
            <a:r>
              <a:rPr lang="en-US" b="1" dirty="0"/>
              <a:t>Interviewee should feel at ease</a:t>
            </a:r>
          </a:p>
          <a:p>
            <a:r>
              <a:rPr lang="en-US" dirty="0"/>
              <a:t>Start with casual, routine remarks. Start with their strong points, place an emphasis on positive and achieved performance to date.</a:t>
            </a:r>
          </a:p>
          <a:p>
            <a:endParaRPr lang="en-US" dirty="0"/>
          </a:p>
          <a:p>
            <a:r>
              <a:rPr lang="en-US" b="1" dirty="0"/>
              <a:t>Discuss strengths and weaknesses</a:t>
            </a:r>
          </a:p>
          <a:p>
            <a:r>
              <a:rPr lang="en-US" dirty="0"/>
              <a:t>If there are areas of performance that need to be improved then these need to be discussed openly, encourage employee to acknowledge own weaknesses.</a:t>
            </a:r>
          </a:p>
          <a:p>
            <a:endParaRPr lang="en-US" dirty="0"/>
          </a:p>
          <a:p>
            <a:r>
              <a:rPr lang="en-US" b="1" dirty="0"/>
              <a:t>Discuss development opportunities</a:t>
            </a:r>
          </a:p>
          <a:p>
            <a:r>
              <a:rPr lang="en-US" dirty="0"/>
              <a:t>Offer/make suggestions for progression. Agree these.</a:t>
            </a:r>
          </a:p>
          <a:p>
            <a:endParaRPr lang="en-US" dirty="0"/>
          </a:p>
          <a:p>
            <a:r>
              <a:rPr lang="en-US" b="1" dirty="0"/>
              <a:t>SMART objectives</a:t>
            </a:r>
          </a:p>
          <a:p>
            <a:endParaRPr lang="en-US" dirty="0"/>
          </a:p>
          <a:p>
            <a:r>
              <a:rPr lang="en-US" b="1" dirty="0"/>
              <a:t>Money!</a:t>
            </a:r>
          </a:p>
          <a:p>
            <a:r>
              <a:rPr lang="en-US" dirty="0"/>
              <a:t>Promotion opportunities</a:t>
            </a:r>
          </a:p>
          <a:p>
            <a:r>
              <a:rPr lang="en-US" dirty="0"/>
              <a:t>Salary</a:t>
            </a:r>
            <a:br>
              <a:rPr lang="en-US" dirty="0"/>
            </a:br>
            <a:r>
              <a:rPr lang="en-US" dirty="0"/>
              <a:t>Bonuses</a:t>
            </a:r>
          </a:p>
          <a:p>
            <a:endParaRPr lang="en-US" dirty="0"/>
          </a:p>
          <a:p>
            <a:r>
              <a:rPr lang="en-US" dirty="0"/>
              <a:t>Do not be afraid to discuss money – it is the </a:t>
            </a:r>
            <a:r>
              <a:rPr lang="en-US" dirty="0" err="1"/>
              <a:t>recognised</a:t>
            </a:r>
            <a:r>
              <a:rPr lang="en-US" dirty="0"/>
              <a:t>/acceptable method of rewarding employment and performance.</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573501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Tell and sell </a:t>
            </a:r>
            <a:br>
              <a:rPr lang="en-GB" altLang="en-US" dirty="0"/>
            </a:br>
            <a:r>
              <a:rPr lang="en-GB" altLang="en-US" dirty="0"/>
              <a:t>appraiser acts as a judge – tells the appraisee the result and how to improve appropriate for junior or inexperienced staff who need guidance and are willing to accept this – dangers – will not listen – disagree – leads to argument and disaffection – assumes limited ability to reflect</a:t>
            </a:r>
          </a:p>
          <a:p>
            <a:endParaRPr lang="en-GB" altLang="en-US" dirty="0"/>
          </a:p>
          <a:p>
            <a:r>
              <a:rPr lang="en-GB" altLang="en-US" b="1" dirty="0"/>
              <a:t>Tell and listen</a:t>
            </a:r>
            <a:br>
              <a:rPr lang="en-GB" altLang="en-US" dirty="0"/>
            </a:br>
            <a:r>
              <a:rPr lang="en-GB" altLang="en-US" dirty="0"/>
              <a:t>communications outcomes and listens to reactions – better chance of commitment – may be used cynically – used for more reflective people – better for open ended jobs where </a:t>
            </a:r>
          </a:p>
          <a:p>
            <a:endParaRPr lang="en-GB" altLang="en-US" dirty="0"/>
          </a:p>
          <a:p>
            <a:r>
              <a:rPr lang="en-GB" altLang="en-US" b="1" dirty="0"/>
              <a:t>Problem solving</a:t>
            </a:r>
          </a:p>
          <a:p>
            <a:r>
              <a:rPr lang="en-GB" altLang="en-US" dirty="0"/>
              <a:t>appraisee encouraged to discuss problem areas and consider solutions – better chance of commitment to the problem and the solution, takes time, requires ability to reflect and consider consequences</a:t>
            </a:r>
          </a:p>
          <a:p>
            <a:br>
              <a:rPr lang="en-GB" altLang="en-US" dirty="0"/>
            </a:br>
            <a:r>
              <a:rPr lang="en-GB" altLang="en-US" b="1" dirty="0"/>
              <a:t>Conducting the interview</a:t>
            </a:r>
          </a:p>
          <a:p>
            <a:r>
              <a:rPr lang="en-US" altLang="en-US" dirty="0"/>
              <a:t>Talk in terms of objective work data.</a:t>
            </a:r>
          </a:p>
          <a:p>
            <a:r>
              <a:rPr lang="en-US" altLang="en-US" dirty="0"/>
              <a:t>Don’t get personal.</a:t>
            </a:r>
          </a:p>
          <a:p>
            <a:r>
              <a:rPr lang="en-US" altLang="en-US" dirty="0"/>
              <a:t>Encourage conversation.</a:t>
            </a:r>
          </a:p>
          <a:p>
            <a:r>
              <a:rPr lang="en-US" altLang="en-US" dirty="0"/>
              <a:t>Don’t tiptoe around.</a:t>
            </a: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(Maier, N. (1976) The Appraisal interview – the three basic approaches)</a:t>
            </a: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380965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Ask the right questions: open, probing, follow up and reflective</a:t>
            </a:r>
          </a:p>
          <a:p>
            <a:r>
              <a:rPr lang="en-GB" altLang="en-US" sz="1200" dirty="0"/>
              <a:t>Engage in active, careful listening to all forms of communication</a:t>
            </a:r>
          </a:p>
          <a:p>
            <a:r>
              <a:rPr lang="en-GB" altLang="en-US" sz="1200" dirty="0"/>
              <a:t>Provide feedback based on evidence and examples</a:t>
            </a:r>
          </a:p>
          <a:p>
            <a:r>
              <a:rPr lang="en-GB" altLang="en-US" sz="1200" dirty="0"/>
              <a:t>Avoid: a focus on failure, control by the appraiser, ends with disagreement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155627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1" indent="-171450" eaLnBrk="1" hangingPunct="1">
              <a:spcBef>
                <a:spcPct val="0"/>
              </a:spcBef>
              <a:buFont typeface="Arial" panose="020B0604020202020204" pitchFamily="34" charset="0"/>
              <a:buChar char="•"/>
            </a:pPr>
            <a:r>
              <a:rPr lang="en-US" altLang="en-US" dirty="0">
                <a:ea typeface="ＭＳ Ｐゴシック" panose="020B0600070205080204" pitchFamily="34" charset="-128"/>
              </a:rPr>
              <a:t>Managers face 3 types of appraisal interviews, each with its unique objectives:</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Promotable</a:t>
            </a:r>
            <a:r>
              <a:rPr lang="en-US" altLang="en-US" dirty="0">
                <a:ea typeface="ＭＳ Ｐゴシック" panose="020B0600070205080204" pitchFamily="34" charset="-128"/>
              </a:rPr>
              <a:t> The easiest interview, the objective is to make development plans.</a:t>
            </a:r>
            <a:endParaRPr lang="en-US" altLang="en-US" i="0"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Not Promotable</a:t>
            </a:r>
            <a:r>
              <a:rPr lang="en-US" altLang="en-US" dirty="0">
                <a:ea typeface="ＭＳ Ｐゴシック" panose="020B0600070205080204" pitchFamily="34" charset="-128"/>
              </a:rPr>
              <a:t> This type of interview has the objective of maintaining performance when promotion is not possible</a:t>
            </a: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Unsatisfactory – Correctable</a:t>
            </a:r>
            <a:r>
              <a:rPr lang="en-US" altLang="en-US" dirty="0">
                <a:ea typeface="ＭＳ Ｐゴシック" panose="020B0600070205080204" pitchFamily="34" charset="-128"/>
              </a:rPr>
              <a:t>  This has the objective to plan correction via the development and successful implementation of an action plan.</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r>
              <a:rPr lang="en-US" altLang="en-US" dirty="0">
                <a:ea typeface="ＭＳ Ｐゴシック" panose="020B0600070205080204" pitchFamily="34" charset="-128"/>
              </a:rPr>
              <a:t>Prepare for the interview by assembling the data, preparing the employee, and choosing the time and place.  Be direct and specific, using objective examples. Don’t get personal. Encourage the person to talk. Plan on reaching agreement. </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err="1">
                <a:ea typeface="ＭＳ Ｐゴシック" panose="020B0600070205080204" pitchFamily="34" charset="-128"/>
              </a:rPr>
              <a:t>Recognise</a:t>
            </a:r>
            <a:r>
              <a:rPr lang="en-US" altLang="en-US" dirty="0">
                <a:ea typeface="ＭＳ Ｐゴシック" panose="020B0600070205080204" pitchFamily="34" charset="-128"/>
              </a:rPr>
              <a:t> defensive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is normal. Never attack or belittle a person’s defenses; they are legitimate to them.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a:ea typeface="ＭＳ Ｐゴシック" panose="020B0600070205080204" pitchFamily="34" charset="-128"/>
              </a:rPr>
              <a:t>When necessary, </a:t>
            </a:r>
            <a:r>
              <a:rPr lang="en-US" altLang="en-US" dirty="0" err="1">
                <a:ea typeface="ＭＳ Ｐゴシック" panose="020B0600070205080204" pitchFamily="34" charset="-128"/>
              </a:rPr>
              <a:t>criticise</a:t>
            </a:r>
            <a:r>
              <a:rPr lang="en-US" altLang="en-US" dirty="0">
                <a:ea typeface="ＭＳ Ｐゴシック" panose="020B0600070205080204" pitchFamily="34" charset="-128"/>
              </a:rPr>
              <a:t> in a private and constructive manner that lets the person maintain his/her dignity and sense of worth.</a:t>
            </a:r>
          </a:p>
          <a:p>
            <a:pPr defTabSz="930275"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Written Warnings</a:t>
            </a:r>
          </a:p>
          <a:p>
            <a:pPr defTabSz="930275" eaLnBrk="1" hangingPunct="1">
              <a:spcBef>
                <a:spcPct val="0"/>
              </a:spcBef>
            </a:pPr>
            <a:r>
              <a:rPr lang="en-US" altLang="en-US" dirty="0">
                <a:ea typeface="ＭＳ Ｐゴシック" panose="020B0600070205080204" pitchFamily="34" charset="-128"/>
              </a:rPr>
              <a:t>Should identify the standards by which the employee is judged, make it clear that the employee is/was aware of the standard. </a:t>
            </a:r>
          </a:p>
          <a:p>
            <a:pPr defTabSz="930275" eaLnBrk="1" hangingPunct="1">
              <a:spcBef>
                <a:spcPct val="0"/>
              </a:spcBef>
            </a:pPr>
            <a:br>
              <a:rPr lang="en-US" altLang="en-US" dirty="0">
                <a:ea typeface="ＭＳ Ｐゴシック" panose="020B0600070205080204" pitchFamily="34" charset="-128"/>
              </a:rPr>
            </a:br>
            <a:r>
              <a:rPr lang="en-US" altLang="en-US" dirty="0">
                <a:ea typeface="ＭＳ Ｐゴシック" panose="020B0600070205080204" pitchFamily="34" charset="-128"/>
              </a:rPr>
              <a:t>Identify &amp; specify any violation of the standard, demonstrate the employee had an opportunity to correct the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b="1" i="1" u="none" dirty="0">
                <a:ea typeface="ＭＳ Ｐゴシック" panose="020B0600070205080204" pitchFamily="34" charset="-128"/>
              </a:rPr>
              <a:t>Be realistic and honest when giving an appraisal. It is important that managers are candid when a subordinate is underperforming. Focus on specifics and allow opportunities to improve.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938774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GB" altLang="en-US" sz="1200" dirty="0"/>
              <a:t>Appraisees do most of the talking</a:t>
            </a:r>
          </a:p>
          <a:p>
            <a:pPr>
              <a:lnSpc>
                <a:spcPct val="80000"/>
              </a:lnSpc>
            </a:pPr>
            <a:r>
              <a:rPr lang="en-GB" altLang="en-US" sz="1200" dirty="0"/>
              <a:t>Appraisers listen actively and provide feedback</a:t>
            </a:r>
          </a:p>
          <a:p>
            <a:pPr>
              <a:lnSpc>
                <a:spcPct val="80000"/>
              </a:lnSpc>
            </a:pPr>
            <a:r>
              <a:rPr lang="en-GB" altLang="en-US" sz="1200" dirty="0"/>
              <a:t>Scope for reflection and analysis – an exchange of views</a:t>
            </a:r>
          </a:p>
          <a:p>
            <a:pPr>
              <a:lnSpc>
                <a:spcPct val="80000"/>
              </a:lnSpc>
            </a:pPr>
            <a:r>
              <a:rPr lang="en-GB" altLang="en-US" sz="1200" dirty="0"/>
              <a:t>Performance is analysed not personalities</a:t>
            </a:r>
          </a:p>
          <a:p>
            <a:pPr>
              <a:lnSpc>
                <a:spcPct val="80000"/>
              </a:lnSpc>
            </a:pPr>
            <a:r>
              <a:rPr lang="en-GB" altLang="en-US" sz="1200" dirty="0"/>
              <a:t>Whole period is reviewed not just isolated incidents – evidence based</a:t>
            </a:r>
          </a:p>
          <a:p>
            <a:pPr>
              <a:lnSpc>
                <a:spcPct val="80000"/>
              </a:lnSpc>
            </a:pPr>
            <a:r>
              <a:rPr lang="en-GB" altLang="en-US" sz="1200" dirty="0"/>
              <a:t>Achievement is recognised and reinforced</a:t>
            </a:r>
          </a:p>
          <a:p>
            <a:pPr>
              <a:lnSpc>
                <a:spcPct val="80000"/>
              </a:lnSpc>
            </a:pPr>
            <a:r>
              <a:rPr lang="en-GB" altLang="en-US" sz="1200" dirty="0"/>
              <a:t>Identify areas for improvement – set agree objectives</a:t>
            </a:r>
          </a:p>
          <a:p>
            <a:pPr>
              <a:lnSpc>
                <a:spcPct val="80000"/>
              </a:lnSpc>
            </a:pPr>
            <a:r>
              <a:rPr lang="en-GB" altLang="en-US" sz="1200" dirty="0"/>
              <a:t>Ends positively with agreed action plans to improve performance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4184773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the above, whilst initially seems negative can allow a situation to become positive.  Encouraging employees to acknowledge and accept shortcomings will lead to improved performance.</a:t>
            </a:r>
            <a:br>
              <a:rPr lang="en-US" dirty="0"/>
            </a:br>
            <a:br>
              <a:rPr lang="en-US" dirty="0"/>
            </a:br>
            <a:r>
              <a:rPr lang="en-US" dirty="0"/>
              <a:t>Only through offering support and encouragement can this be achieved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a:t>
            </a:r>
            <a:r>
              <a:rPr lang="en-GB" sz="1200" b="0" i="0" kern="1200" dirty="0" err="1">
                <a:solidFill>
                  <a:schemeClr val="tx1"/>
                </a:solidFill>
                <a:effectLst/>
                <a:latin typeface="+mn-lt"/>
                <a:ea typeface="+mn-ea"/>
                <a:cs typeface="+mn-cs"/>
              </a:rPr>
              <a:t>ifficulties</a:t>
            </a:r>
            <a:r>
              <a:rPr lang="en-GB" sz="1200" b="0" i="0" kern="1200" dirty="0">
                <a:solidFill>
                  <a:schemeClr val="tx1"/>
                </a:solidFill>
                <a:effectLst/>
                <a:latin typeface="+mn-lt"/>
                <a:ea typeface="+mn-ea"/>
                <a:cs typeface="+mn-cs"/>
              </a:rPr>
              <a:t>' surrounding the conduct and use of appraisal include: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Tendency to base judgements on beliefs on what has been going on, rather than experience and observation (belief over evidence)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often perceived by appraisees as being primarily about evaluation when, ideally, appraisal should be about change and development;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 should be about engaging commitment to change on the part of the appraisee, not about forcing compliance;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be focused on job performance (not an opportunity for managers to complete forms).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Appraisal is supposed to be about reviewing work performance and giving feedback in order to facilitate improved performance.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should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Balanced review of performance (positive and negative)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Opportunity for employees to air own views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Good communication between all parties outside the appraisal situation as well as inside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1376485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Look to draw out discussion on </a:t>
            </a:r>
            <a:br>
              <a:rPr lang="en-US" dirty="0"/>
            </a:br>
            <a:br>
              <a:rPr lang="en-US" dirty="0"/>
            </a:br>
            <a:r>
              <a:rPr lang="en-US" b="1" dirty="0"/>
              <a:t>Unclear Standards</a:t>
            </a:r>
            <a:br>
              <a:rPr lang="en-US" dirty="0"/>
            </a:br>
            <a:r>
              <a:rPr lang="en-US" dirty="0"/>
              <a:t>Open to interpretation causing confusion. </a:t>
            </a:r>
            <a:r>
              <a:rPr lang="en-US" altLang="en-US" dirty="0">
                <a:ea typeface="ＭＳ Ｐゴシック" panose="020B0600070205080204" pitchFamily="34" charset="-128"/>
              </a:rPr>
              <a:t>If standards are unclear, ambiguous traits and degrees of merit can result in an unfair appraisal.</a:t>
            </a:r>
            <a:br>
              <a:rPr lang="en-US" dirty="0"/>
            </a:b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Halo Effect</a:t>
            </a:r>
            <a:br>
              <a:rPr lang="en-US" dirty="0"/>
            </a:br>
            <a:r>
              <a:rPr lang="en-US" dirty="0"/>
              <a:t>Rating on 1 trait biases a persons rating based on other traits. </a:t>
            </a:r>
            <a:r>
              <a:rPr lang="en-US" altLang="en-US" dirty="0">
                <a:ea typeface="ＭＳ Ｐゴシック" panose="020B0600070205080204" pitchFamily="34" charset="-128"/>
              </a:rPr>
              <a:t>The influence of a rater’s general impression on ratings of specific qualities is known as the halo effect.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Central Tendency</a:t>
            </a:r>
            <a:br>
              <a:rPr lang="en-US" dirty="0"/>
            </a:br>
            <a:r>
              <a:rPr lang="en-US" dirty="0"/>
              <a:t>To rate employees identically (good/average/poor) </a:t>
            </a:r>
            <a:r>
              <a:rPr lang="en-US" altLang="en-US" dirty="0">
                <a:ea typeface="ＭＳ Ｐゴシック" panose="020B0600070205080204" pitchFamily="34" charset="-128"/>
              </a:rPr>
              <a:t>Central tendency occurs when supervisors stick to the middle of the rating scales, thus rating everyone average.</a:t>
            </a:r>
            <a:br>
              <a:rPr lang="en-US" altLang="en-US" dirty="0">
                <a:ea typeface="ＭＳ Ｐゴシック" panose="020B0600070205080204" pitchFamily="34" charset="-128"/>
              </a:rPr>
            </a:br>
            <a:r>
              <a:rPr lang="en-GB" sz="1200" b="0" i="0" kern="1200" dirty="0">
                <a:solidFill>
                  <a:schemeClr val="tx1"/>
                </a:solidFill>
                <a:effectLst/>
                <a:latin typeface="+mn-lt"/>
                <a:ea typeface="+mn-ea"/>
                <a:cs typeface="+mn-cs"/>
              </a:rPr>
              <a:t>This </a:t>
            </a:r>
            <a:r>
              <a:rPr lang="en-US" altLang="en-US" dirty="0"/>
              <a:t>problem occurs when managers tend to rate all subordinates similarly</a:t>
            </a:r>
            <a:br>
              <a:rPr lang="en-US" dirty="0"/>
            </a:br>
            <a:br>
              <a:rPr lang="en-US" dirty="0"/>
            </a:br>
            <a:r>
              <a:rPr lang="en-US" b="1" dirty="0"/>
              <a:t>Leniency/Strictness</a:t>
            </a:r>
            <a:endParaRPr lang="en-US" b="1"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ea typeface="ＭＳ Ｐゴシック" panose="020B0600070205080204" pitchFamily="34" charset="-128"/>
              </a:rPr>
              <a:t>O</a:t>
            </a:r>
            <a:r>
              <a:rPr lang="en-US" altLang="en-US" dirty="0">
                <a:ea typeface="ＭＳ Ｐゴシック" panose="020B0600070205080204" pitchFamily="34" charset="-128"/>
              </a:rPr>
              <a:t>ccurs if supervisors have a tendency to rate everyone either high or low.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Ratings that are motivated by a fear of conflict with poor performing ratee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Managers inflating appraisal reviews to protect their employees' reputation, or even their own reputation as good managers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manipulation of performance appraisal for political purposes – (scaring/punish poor performers. Manage out people/subordinates)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Appraisals are a problem of rating inflation which is influenced to the personality of manager performing the appraisal/rating.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 managers that may inflate appraisal knowing they will have to continue working with the employee and / or they are aware that the employee sees themselves as a good performer</a:t>
            </a:r>
            <a:endParaRPr lang="en-US" altLang="en-US" dirty="0">
              <a:ea typeface="ＭＳ Ｐゴシック" panose="020B0600070205080204" pitchFamily="34" charset="-128"/>
            </a:endParaRPr>
          </a:p>
          <a:p>
            <a:endParaRPr lang="en-US" b="1" dirty="0"/>
          </a:p>
          <a:p>
            <a:r>
              <a:rPr lang="en-US" b="1" dirty="0"/>
              <a:t>Recency</a:t>
            </a:r>
            <a:br>
              <a:rPr lang="en-US" dirty="0"/>
            </a:br>
            <a:r>
              <a:rPr lang="en-US" altLang="en-US" dirty="0">
                <a:ea typeface="ＭＳ Ｐゴシック" panose="020B0600070205080204" pitchFamily="34" charset="-128"/>
              </a:rPr>
              <a:t>Allowing employee achievements to blind the manager to the employee’s performance over the entire year. </a:t>
            </a:r>
            <a:endParaRPr lang="en-US" dirty="0"/>
          </a:p>
          <a:p>
            <a:br>
              <a:rPr lang="en-US" dirty="0"/>
            </a:br>
            <a:r>
              <a:rPr lang="en-US" b="1" dirty="0"/>
              <a:t>Bias</a:t>
            </a:r>
          </a:p>
          <a:p>
            <a:r>
              <a:rPr lang="en-US" altLang="en-US" dirty="0">
                <a:ea typeface="ＭＳ Ｐゴシック" panose="020B0600070205080204" pitchFamily="34" charset="-128"/>
              </a:rPr>
              <a:t>Tendency to allow individual differences such as age, race, and sex affect employee appraisal ratings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potential conflict: unhappy poor performers could reduce the appraisers motivation to inflate their ratings.</a:t>
            </a: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4333206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pPr>
            <a:r>
              <a:rPr lang="en-US" altLang="en-US" dirty="0"/>
              <a:t>Learn and understand the potential problems, and the solutions for each.</a:t>
            </a:r>
          </a:p>
          <a:p>
            <a:pPr eaLnBrk="1" hangingPunct="1">
              <a:spcBef>
                <a:spcPct val="50000"/>
              </a:spcBef>
            </a:pPr>
            <a:r>
              <a:rPr lang="en-US" altLang="en-US" dirty="0"/>
              <a:t>Use the right appraisal tool. Each tool has its own pros and cons.</a:t>
            </a:r>
          </a:p>
          <a:p>
            <a:pPr eaLnBrk="1" hangingPunct="1">
              <a:spcBef>
                <a:spcPct val="50000"/>
              </a:spcBef>
            </a:pPr>
            <a:r>
              <a:rPr lang="en-US" altLang="en-US" dirty="0"/>
              <a:t>Train supervisors to reduce rating errors such as halo, leniency, and central tendency.</a:t>
            </a:r>
          </a:p>
          <a:p>
            <a:pPr eaLnBrk="1" hangingPunct="1">
              <a:spcBef>
                <a:spcPct val="50000"/>
              </a:spcBef>
            </a:pPr>
            <a:r>
              <a:rPr lang="en-US" altLang="en-US" dirty="0"/>
              <a:t>Have raters compile positive and negative critical incidents as they occur.</a:t>
            </a:r>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577493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t>Recent developments – </a:t>
            </a:r>
            <a:r>
              <a:rPr lang="en-GB" altLang="en-US" sz="1200" dirty="0"/>
              <a:t>more widespread use of performance management systems – very </a:t>
            </a:r>
            <a:r>
              <a:rPr lang="en-GB" altLang="en-US" sz="1200" dirty="0" err="1"/>
              <a:t>powerful,needs</a:t>
            </a:r>
            <a:r>
              <a:rPr lang="en-GB" altLang="en-US" sz="1200" dirty="0"/>
              <a:t> to be handled very carefully – cult of the amateur around – appraisers need to be trained and developed if it is to be a success.</a:t>
            </a:r>
          </a:p>
          <a:p>
            <a:endParaRPr lang="en-GB" altLang="en-US" sz="1200" dirty="0"/>
          </a:p>
          <a:p>
            <a:r>
              <a:rPr lang="en-GB" altLang="en-US" sz="1200" b="1" dirty="0"/>
              <a:t>One of the ironies that as PM becomes more widely used we become more aware of its short comings – but in the right hands it can be a powerful tool for improving employees well being and performance at work, in the wrong hands can have a negative effect.</a:t>
            </a:r>
          </a:p>
          <a:p>
            <a:endParaRPr lang="en-US" altLang="en-US" sz="1200" dirty="0"/>
          </a:p>
          <a:p>
            <a:r>
              <a:rPr lang="en-GB" altLang="en-US" dirty="0"/>
              <a:t>Key strategic and individual role of performance management</a:t>
            </a:r>
          </a:p>
          <a:p>
            <a:endParaRPr lang="en-GB" altLang="en-US" dirty="0"/>
          </a:p>
          <a:p>
            <a:endParaRPr lang="en-GB" altLang="en-US" dirty="0"/>
          </a:p>
          <a:p>
            <a:r>
              <a:rPr lang="en-GB" altLang="en-US" dirty="0"/>
              <a:t>Key task for line managers but difficult to carry out successfully</a:t>
            </a:r>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4023141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750395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38189097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03/08/2023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m25LrJAH1D8"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lmyZMtPVo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647700" y="119743"/>
            <a:ext cx="7772400" cy="1143000"/>
          </a:xfrm>
        </p:spPr>
        <p:txBody>
          <a:bodyPr/>
          <a:lstStyle/>
          <a:p>
            <a:r>
              <a:rPr lang="en-GB" altLang="en-US" dirty="0">
                <a:latin typeface="Arial" panose="020B0604020202020204" pitchFamily="34" charset="0"/>
                <a:cs typeface="Arial" panose="020B0604020202020204" pitchFamily="34" charset="0"/>
              </a:rPr>
              <a:t>Appraisals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47700" y="1262743"/>
            <a:ext cx="10896600" cy="3675516"/>
          </a:xfrm>
        </p:spPr>
        <p:txBody>
          <a:bodyPr>
            <a:normAutofit fontScale="77500" lnSpcReduction="20000"/>
          </a:bodyPr>
          <a:lstStyle/>
          <a:p>
            <a:r>
              <a:rPr lang="en-GB" sz="3600" b="1" dirty="0"/>
              <a:t>Performance Appraisal</a:t>
            </a:r>
          </a:p>
          <a:p>
            <a:pPr marL="0" indent="0">
              <a:buNone/>
            </a:pPr>
            <a:br>
              <a:rPr lang="en-US" altLang="en-US" sz="3600" dirty="0"/>
            </a:br>
            <a:r>
              <a:rPr lang="en-US" altLang="en-US" sz="3600" dirty="0"/>
              <a:t>Evaluating an employee’s current and/or past performance relative to his or her performance standards.</a:t>
            </a:r>
            <a:br>
              <a:rPr lang="en-US" altLang="en-US" sz="3600" dirty="0"/>
            </a:br>
            <a:endParaRPr lang="en-US" altLang="en-US" sz="3600" dirty="0"/>
          </a:p>
          <a:p>
            <a:pPr marL="0" indent="0">
              <a:buNone/>
            </a:pPr>
            <a:r>
              <a:rPr lang="en-US" altLang="en-US" sz="2600" b="1" dirty="0"/>
              <a:t>Not to be confused with</a:t>
            </a:r>
            <a:br>
              <a:rPr lang="en-US" altLang="en-US" sz="2600" b="1" dirty="0"/>
            </a:br>
            <a:endParaRPr lang="en-US" altLang="en-US" sz="2600" b="1" dirty="0"/>
          </a:p>
          <a:p>
            <a:r>
              <a:rPr lang="en-US" altLang="en-US" sz="3600" b="1" dirty="0"/>
              <a:t>Performance Management</a:t>
            </a:r>
          </a:p>
          <a:p>
            <a:pPr marL="0" indent="0">
              <a:buNone/>
            </a:pPr>
            <a:r>
              <a:rPr lang="en-US" altLang="en-US" sz="3600" dirty="0"/>
              <a:t>The process employers use to make sure employees are working toward organizational goals.</a:t>
            </a:r>
          </a:p>
          <a:p>
            <a:endParaRPr lang="en-GB" dirty="0"/>
          </a:p>
        </p:txBody>
      </p:sp>
    </p:spTree>
    <p:extLst>
      <p:ext uri="{BB962C8B-B14F-4D97-AF65-F5344CB8AC3E}">
        <p14:creationId xmlns:p14="http://schemas.microsoft.com/office/powerpoint/2010/main" val="285191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039D-43BD-E44D-B2EE-4C69AD6D36F4}"/>
              </a:ext>
            </a:extLst>
          </p:cNvPr>
          <p:cNvSpPr>
            <a:spLocks noGrp="1"/>
          </p:cNvSpPr>
          <p:nvPr>
            <p:ph type="title"/>
          </p:nvPr>
        </p:nvSpPr>
        <p:spPr>
          <a:xfrm>
            <a:off x="838200" y="18255"/>
            <a:ext cx="10515600" cy="1325563"/>
          </a:xfrm>
        </p:spPr>
        <p:txBody>
          <a:bodyPr/>
          <a:lstStyle/>
          <a:p>
            <a:r>
              <a:rPr lang="en-US" dirty="0"/>
              <a:t>Performance Management or Appraisal?</a:t>
            </a:r>
          </a:p>
        </p:txBody>
      </p:sp>
      <p:sp>
        <p:nvSpPr>
          <p:cNvPr id="3" name="Content Placeholder 2">
            <a:extLst>
              <a:ext uri="{FF2B5EF4-FFF2-40B4-BE49-F238E27FC236}">
                <a16:creationId xmlns:a16="http://schemas.microsoft.com/office/drawing/2014/main" id="{F1A5DD88-EDB6-B341-9F06-65460C9D7E7A}"/>
              </a:ext>
            </a:extLst>
          </p:cNvPr>
          <p:cNvSpPr>
            <a:spLocks noGrp="1"/>
          </p:cNvSpPr>
          <p:nvPr>
            <p:ph idx="1"/>
          </p:nvPr>
        </p:nvSpPr>
        <p:spPr/>
        <p:txBody>
          <a:bodyPr/>
          <a:lstStyle/>
          <a:p>
            <a:r>
              <a:rPr lang="en-US" dirty="0"/>
              <a:t>The differences:</a:t>
            </a:r>
            <a:br>
              <a:rPr lang="en-US" dirty="0"/>
            </a:br>
            <a:br>
              <a:rPr lang="en-US" dirty="0"/>
            </a:br>
            <a:r>
              <a:rPr lang="en-US" dirty="0"/>
              <a:t>Performance Management is ‘The System’</a:t>
            </a:r>
            <a:br>
              <a:rPr lang="en-US" dirty="0"/>
            </a:br>
            <a:br>
              <a:rPr lang="en-US" dirty="0"/>
            </a:br>
            <a:r>
              <a:rPr lang="en-US" dirty="0"/>
              <a:t>Performance Appraisal focusses on ‘The Person’</a:t>
            </a:r>
          </a:p>
        </p:txBody>
      </p:sp>
      <p:sp>
        <p:nvSpPr>
          <p:cNvPr id="4" name="Slide Number Placeholder 3">
            <a:extLst>
              <a:ext uri="{FF2B5EF4-FFF2-40B4-BE49-F238E27FC236}">
                <a16:creationId xmlns:a16="http://schemas.microsoft.com/office/drawing/2014/main" id="{FB861873-F56B-2146-AE60-E4F7BEA8461F}"/>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3041653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BA04-E30A-014B-AE51-D8FB2E0263EA}"/>
              </a:ext>
            </a:extLst>
          </p:cNvPr>
          <p:cNvSpPr>
            <a:spLocks noGrp="1"/>
          </p:cNvSpPr>
          <p:nvPr>
            <p:ph type="title"/>
          </p:nvPr>
        </p:nvSpPr>
        <p:spPr/>
        <p:txBody>
          <a:bodyPr/>
          <a:lstStyle/>
          <a:p>
            <a:r>
              <a:rPr lang="en-US" dirty="0"/>
              <a:t>Performance Management</a:t>
            </a:r>
          </a:p>
        </p:txBody>
      </p:sp>
      <p:sp>
        <p:nvSpPr>
          <p:cNvPr id="3" name="Content Placeholder 2">
            <a:extLst>
              <a:ext uri="{FF2B5EF4-FFF2-40B4-BE49-F238E27FC236}">
                <a16:creationId xmlns:a16="http://schemas.microsoft.com/office/drawing/2014/main" id="{DE6EDC6A-46B5-9C48-B338-1D9332EB45A5}"/>
              </a:ext>
            </a:extLst>
          </p:cNvPr>
          <p:cNvSpPr>
            <a:spLocks noGrp="1"/>
          </p:cNvSpPr>
          <p:nvPr>
            <p:ph idx="1"/>
          </p:nvPr>
        </p:nvSpPr>
        <p:spPr>
          <a:xfrm>
            <a:off x="609600" y="1143577"/>
            <a:ext cx="10972800" cy="3395371"/>
          </a:xfrm>
        </p:spPr>
        <p:txBody>
          <a:bodyPr/>
          <a:lstStyle/>
          <a:p>
            <a:pPr lvl="1">
              <a:lnSpc>
                <a:spcPct val="150000"/>
              </a:lnSpc>
              <a:buFont typeface="Arial" panose="020B0604020202020204" pitchFamily="34" charset="0"/>
              <a:buChar char="•"/>
            </a:pPr>
            <a:r>
              <a:rPr lang="en-GB" altLang="en-US" dirty="0"/>
              <a:t>Plays a critical role in organisational performance</a:t>
            </a:r>
          </a:p>
          <a:p>
            <a:pPr lvl="1">
              <a:lnSpc>
                <a:spcPct val="150000"/>
              </a:lnSpc>
              <a:buFont typeface="Arial" panose="020B0604020202020204" pitchFamily="34" charset="0"/>
              <a:buChar char="•"/>
            </a:pPr>
            <a:r>
              <a:rPr lang="en-GB" altLang="en-US" dirty="0"/>
              <a:t>Widespread (found in 9 out of 10 firms)</a:t>
            </a:r>
          </a:p>
          <a:p>
            <a:pPr lvl="1">
              <a:lnSpc>
                <a:spcPct val="150000"/>
              </a:lnSpc>
              <a:buFont typeface="Arial" panose="020B0604020202020204" pitchFamily="34" charset="0"/>
              <a:buChar char="•"/>
            </a:pPr>
            <a:r>
              <a:rPr lang="en-GB" altLang="en-US" dirty="0"/>
              <a:t>Vital to </a:t>
            </a:r>
            <a:r>
              <a:rPr lang="en-GB" altLang="en-US" b="1" u="sng" dirty="0"/>
              <a:t>all</a:t>
            </a:r>
            <a:r>
              <a:rPr lang="en-GB" altLang="en-US" dirty="0"/>
              <a:t> employees</a:t>
            </a:r>
          </a:p>
          <a:p>
            <a:pPr lvl="1">
              <a:lnSpc>
                <a:spcPct val="150000"/>
              </a:lnSpc>
              <a:buFont typeface="Arial" panose="020B0604020202020204" pitchFamily="34" charset="0"/>
              <a:buChar char="•"/>
            </a:pPr>
            <a:r>
              <a:rPr lang="en-GB" altLang="en-US" dirty="0"/>
              <a:t>Increasingly carried out by line managers</a:t>
            </a:r>
          </a:p>
          <a:p>
            <a:pPr lvl="1">
              <a:lnSpc>
                <a:spcPct val="150000"/>
              </a:lnSpc>
              <a:buFont typeface="Arial" panose="020B0604020202020204" pitchFamily="34" charset="0"/>
              <a:buChar char="•"/>
            </a:pPr>
            <a:r>
              <a:rPr lang="en-GB" altLang="en-US" dirty="0"/>
              <a:t>One of the most difficult tasks managers have to carry out</a:t>
            </a:r>
          </a:p>
          <a:p>
            <a:pPr lvl="1">
              <a:lnSpc>
                <a:spcPct val="90000"/>
              </a:lnSpc>
            </a:pPr>
            <a:endParaRPr lang="en-GB" altLang="en-US" dirty="0"/>
          </a:p>
          <a:p>
            <a:endParaRPr lang="en-US" dirty="0"/>
          </a:p>
        </p:txBody>
      </p:sp>
      <p:sp>
        <p:nvSpPr>
          <p:cNvPr id="4" name="Slide Number Placeholder 3">
            <a:extLst>
              <a:ext uri="{FF2B5EF4-FFF2-40B4-BE49-F238E27FC236}">
                <a16:creationId xmlns:a16="http://schemas.microsoft.com/office/drawing/2014/main" id="{E75F6E78-5A37-4A4B-AF70-D0859E20BBF6}"/>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5" name="Rectangle 4">
            <a:extLst>
              <a:ext uri="{FF2B5EF4-FFF2-40B4-BE49-F238E27FC236}">
                <a16:creationId xmlns:a16="http://schemas.microsoft.com/office/drawing/2014/main" id="{D3490CF5-F69F-B543-AF5E-4EBA4984920C}"/>
              </a:ext>
            </a:extLst>
          </p:cNvPr>
          <p:cNvSpPr/>
          <p:nvPr/>
        </p:nvSpPr>
        <p:spPr>
          <a:xfrm>
            <a:off x="9125669" y="5225615"/>
            <a:ext cx="2311851" cy="291618"/>
          </a:xfrm>
          <a:prstGeom prst="rect">
            <a:avLst/>
          </a:prstGeom>
        </p:spPr>
        <p:txBody>
          <a:bodyPr wrap="none">
            <a:spAutoFit/>
          </a:bodyPr>
          <a:lstStyle/>
          <a:p>
            <a:pPr lvl="1">
              <a:lnSpc>
                <a:spcPct val="90000"/>
              </a:lnSpc>
            </a:pPr>
            <a:r>
              <a:rPr lang="en-GB" altLang="en-US" sz="1400" dirty="0"/>
              <a:t>(Torrington et al 2005)</a:t>
            </a:r>
          </a:p>
        </p:txBody>
      </p:sp>
    </p:spTree>
    <p:extLst>
      <p:ext uri="{BB962C8B-B14F-4D97-AF65-F5344CB8AC3E}">
        <p14:creationId xmlns:p14="http://schemas.microsoft.com/office/powerpoint/2010/main" val="1455092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8CC-721F-7A4A-94C9-212BFD0B8BAF}"/>
              </a:ext>
            </a:extLst>
          </p:cNvPr>
          <p:cNvSpPr>
            <a:spLocks noGrp="1"/>
          </p:cNvSpPr>
          <p:nvPr>
            <p:ph type="title"/>
          </p:nvPr>
        </p:nvSpPr>
        <p:spPr>
          <a:xfrm>
            <a:off x="838200" y="14286"/>
            <a:ext cx="10515600" cy="1325563"/>
          </a:xfrm>
        </p:spPr>
        <p:txBody>
          <a:bodyPr/>
          <a:lstStyle/>
          <a:p>
            <a:r>
              <a:rPr lang="en-US" dirty="0"/>
              <a:t>What is Performance Management?</a:t>
            </a:r>
          </a:p>
        </p:txBody>
      </p:sp>
      <p:sp>
        <p:nvSpPr>
          <p:cNvPr id="3" name="Content Placeholder 2">
            <a:extLst>
              <a:ext uri="{FF2B5EF4-FFF2-40B4-BE49-F238E27FC236}">
                <a16:creationId xmlns:a16="http://schemas.microsoft.com/office/drawing/2014/main" id="{CF1EE6C0-7BE8-BC49-84AE-E5ED674EDD3A}"/>
              </a:ext>
            </a:extLst>
          </p:cNvPr>
          <p:cNvSpPr>
            <a:spLocks noGrp="1"/>
          </p:cNvSpPr>
          <p:nvPr>
            <p:ph idx="1"/>
          </p:nvPr>
        </p:nvSpPr>
        <p:spPr>
          <a:xfrm>
            <a:off x="609600" y="1600201"/>
            <a:ext cx="10972800" cy="942974"/>
          </a:xfrm>
        </p:spPr>
        <p:txBody>
          <a:bodyPr>
            <a:normAutofit/>
          </a:bodyPr>
          <a:lstStyle/>
          <a:p>
            <a:pPr marL="0" indent="0" algn="ctr">
              <a:buNone/>
            </a:pPr>
            <a:r>
              <a:rPr lang="en-GB" altLang="en-US" i="1" dirty="0"/>
              <a:t>‘the policies, procedures and practices that focus on employee performance as a means of fulfilling organisational goals and objectives’</a:t>
            </a:r>
          </a:p>
          <a:p>
            <a:endParaRPr lang="en-US" dirty="0"/>
          </a:p>
        </p:txBody>
      </p:sp>
      <p:sp>
        <p:nvSpPr>
          <p:cNvPr id="4" name="Slide Number Placeholder 3">
            <a:extLst>
              <a:ext uri="{FF2B5EF4-FFF2-40B4-BE49-F238E27FC236}">
                <a16:creationId xmlns:a16="http://schemas.microsoft.com/office/drawing/2014/main" id="{E22CF9AE-CEB1-3242-85E1-C7768C3926A4}"/>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Content Placeholder 2">
            <a:extLst>
              <a:ext uri="{FF2B5EF4-FFF2-40B4-BE49-F238E27FC236}">
                <a16:creationId xmlns:a16="http://schemas.microsoft.com/office/drawing/2014/main" id="{32BA9B83-9578-1A45-940A-E1A4413491D5}"/>
              </a:ext>
            </a:extLst>
          </p:cNvPr>
          <p:cNvSpPr txBox="1">
            <a:spLocks/>
          </p:cNvSpPr>
          <p:nvPr/>
        </p:nvSpPr>
        <p:spPr>
          <a:xfrm>
            <a:off x="609600" y="3624264"/>
            <a:ext cx="10972800" cy="94297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i="1" dirty="0"/>
              <a:t>‘establishing a framework in which performance by individuals can be directed, monitored, evaluated and rewarded, and whereby the links in the cycle can be audited’</a:t>
            </a:r>
          </a:p>
          <a:p>
            <a:pPr marL="0" indent="0" algn="ctr">
              <a:buFont typeface="Arial" pitchFamily="34" charset="0"/>
              <a:buNone/>
            </a:pPr>
            <a:endParaRPr lang="en-US" dirty="0"/>
          </a:p>
        </p:txBody>
      </p:sp>
      <p:sp>
        <p:nvSpPr>
          <p:cNvPr id="6" name="Rectangle 1">
            <a:extLst>
              <a:ext uri="{FF2B5EF4-FFF2-40B4-BE49-F238E27FC236}">
                <a16:creationId xmlns:a16="http://schemas.microsoft.com/office/drawing/2014/main" id="{830222C4-F6FF-464E-85DF-A07F41D6533B}"/>
              </a:ext>
            </a:extLst>
          </p:cNvPr>
          <p:cNvSpPr>
            <a:spLocks noChangeArrowheads="1"/>
          </p:cNvSpPr>
          <p:nvPr/>
        </p:nvSpPr>
        <p:spPr bwMode="auto">
          <a:xfrm>
            <a:off x="7656928" y="2543175"/>
            <a:ext cx="392547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a:ln>
                  <a:noFill/>
                </a:ln>
                <a:solidFill>
                  <a:schemeClr val="tx1"/>
                </a:solidFill>
                <a:effectLst/>
                <a:latin typeface="Calibri" panose="020F0502020204030204" pitchFamily="34" charset="0"/>
                <a:ea typeface="+mn-ea"/>
                <a:cs typeface="+mn-cs"/>
              </a:rPr>
              <a:t>(Lowry (2002) in Marchington and Wilkinson (2005: 187-8))</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37694B65-1C79-3D47-8BEA-43BB8210AC67}"/>
              </a:ext>
            </a:extLst>
          </p:cNvPr>
          <p:cNvSpPr>
            <a:spLocks noChangeArrowheads="1"/>
          </p:cNvSpPr>
          <p:nvPr/>
        </p:nvSpPr>
        <p:spPr bwMode="auto">
          <a:xfrm>
            <a:off x="7656928" y="4567238"/>
            <a:ext cx="394335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alibri" panose="020F0502020204030204" pitchFamily="34" charset="0"/>
                <a:ea typeface="+mn-ea"/>
                <a:cs typeface="+mn-cs"/>
              </a:rPr>
              <a:t>(Mabey and Salaman (1995)  in Torrington et al (2005: 261))</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71740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1297E-ABCA-B24F-82D7-586213DB6C15}"/>
              </a:ext>
            </a:extLst>
          </p:cNvPr>
          <p:cNvSpPr>
            <a:spLocks noGrp="1"/>
          </p:cNvSpPr>
          <p:nvPr>
            <p:ph type="title"/>
          </p:nvPr>
        </p:nvSpPr>
        <p:spPr/>
        <p:txBody>
          <a:bodyPr/>
          <a:lstStyle/>
          <a:p>
            <a:r>
              <a:rPr lang="en-US" dirty="0"/>
              <a:t>Objectives of Performance Management</a:t>
            </a:r>
          </a:p>
        </p:txBody>
      </p:sp>
      <p:sp>
        <p:nvSpPr>
          <p:cNvPr id="3" name="Content Placeholder 2">
            <a:extLst>
              <a:ext uri="{FF2B5EF4-FFF2-40B4-BE49-F238E27FC236}">
                <a16:creationId xmlns:a16="http://schemas.microsoft.com/office/drawing/2014/main" id="{4612E5F1-ED18-044E-80F2-CDD5604C06EF}"/>
              </a:ext>
            </a:extLst>
          </p:cNvPr>
          <p:cNvSpPr>
            <a:spLocks noGrp="1"/>
          </p:cNvSpPr>
          <p:nvPr>
            <p:ph idx="1"/>
          </p:nvPr>
        </p:nvSpPr>
        <p:spPr>
          <a:xfrm>
            <a:off x="609600" y="1600201"/>
            <a:ext cx="10972800" cy="3028949"/>
          </a:xfrm>
        </p:spPr>
        <p:txBody>
          <a:bodyPr/>
          <a:lstStyle/>
          <a:p>
            <a:r>
              <a:rPr lang="en-GB" altLang="en-US" dirty="0"/>
              <a:t>Set objectives and review performance against objectives/standards</a:t>
            </a:r>
            <a:br>
              <a:rPr lang="en-GB" altLang="en-US" dirty="0"/>
            </a:br>
            <a:endParaRPr lang="en-GB" altLang="en-US" dirty="0"/>
          </a:p>
          <a:p>
            <a:r>
              <a:rPr lang="en-GB" altLang="en-US" dirty="0"/>
              <a:t>Personal development: identify training and development needs and potential</a:t>
            </a:r>
            <a:br>
              <a:rPr lang="en-GB" altLang="en-US" dirty="0"/>
            </a:br>
            <a:endParaRPr lang="en-GB" altLang="en-US" dirty="0"/>
          </a:p>
          <a:p>
            <a:r>
              <a:rPr lang="en-GB" altLang="en-US" dirty="0"/>
              <a:t>Linking team and organisational objectives</a:t>
            </a:r>
          </a:p>
          <a:p>
            <a:endParaRPr lang="en-US" dirty="0"/>
          </a:p>
        </p:txBody>
      </p:sp>
      <p:sp>
        <p:nvSpPr>
          <p:cNvPr id="4" name="Slide Number Placeholder 3">
            <a:extLst>
              <a:ext uri="{FF2B5EF4-FFF2-40B4-BE49-F238E27FC236}">
                <a16:creationId xmlns:a16="http://schemas.microsoft.com/office/drawing/2014/main" id="{1DFA3696-E28A-DE4E-A927-5DD412277084}"/>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Text Box 4">
            <a:extLst>
              <a:ext uri="{FF2B5EF4-FFF2-40B4-BE49-F238E27FC236}">
                <a16:creationId xmlns:a16="http://schemas.microsoft.com/office/drawing/2014/main" id="{56904774-9B05-E74B-9BB9-24D685974EB7}"/>
              </a:ext>
            </a:extLst>
          </p:cNvPr>
          <p:cNvSpPr txBox="1">
            <a:spLocks noChangeArrowheads="1"/>
          </p:cNvSpPr>
          <p:nvPr/>
        </p:nvSpPr>
        <p:spPr bwMode="auto">
          <a:xfrm>
            <a:off x="5653908" y="5214548"/>
            <a:ext cx="61761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dirty="0">
                <a:latin typeface="Arial" panose="020B0604020202020204" pitchFamily="34" charset="0"/>
              </a:rPr>
              <a:t>(Performance Management Survey Report September 2005 CIPD)</a:t>
            </a:r>
            <a:endParaRPr lang="en-US" altLang="en-US" sz="1400" dirty="0">
              <a:latin typeface="Arial" panose="020B0604020202020204" pitchFamily="34" charset="0"/>
            </a:endParaRPr>
          </a:p>
        </p:txBody>
      </p:sp>
    </p:spTree>
    <p:extLst>
      <p:ext uri="{BB962C8B-B14F-4D97-AF65-F5344CB8AC3E}">
        <p14:creationId xmlns:p14="http://schemas.microsoft.com/office/powerpoint/2010/main" val="229559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E8D7-369A-5445-8663-9A263C7D5291}"/>
              </a:ext>
            </a:extLst>
          </p:cNvPr>
          <p:cNvSpPr>
            <a:spLocks noGrp="1"/>
          </p:cNvSpPr>
          <p:nvPr>
            <p:ph type="title"/>
          </p:nvPr>
        </p:nvSpPr>
        <p:spPr>
          <a:xfrm>
            <a:off x="-1" y="0"/>
            <a:ext cx="12482111" cy="1325563"/>
          </a:xfrm>
        </p:spPr>
        <p:txBody>
          <a:bodyPr/>
          <a:lstStyle/>
          <a:p>
            <a:pPr algn="ctr"/>
            <a:r>
              <a:rPr lang="en-US" dirty="0"/>
              <a:t>Performance Management Summary</a:t>
            </a:r>
          </a:p>
        </p:txBody>
      </p:sp>
      <p:sp>
        <p:nvSpPr>
          <p:cNvPr id="3" name="Content Placeholder 2">
            <a:extLst>
              <a:ext uri="{FF2B5EF4-FFF2-40B4-BE49-F238E27FC236}">
                <a16:creationId xmlns:a16="http://schemas.microsoft.com/office/drawing/2014/main" id="{F451DB71-7A3A-E542-9CEE-39F63F2CA776}"/>
              </a:ext>
            </a:extLst>
          </p:cNvPr>
          <p:cNvSpPr>
            <a:spLocks noGrp="1"/>
          </p:cNvSpPr>
          <p:nvPr>
            <p:ph idx="1"/>
          </p:nvPr>
        </p:nvSpPr>
        <p:spPr>
          <a:xfrm>
            <a:off x="499431" y="818004"/>
            <a:ext cx="6149009" cy="4426025"/>
          </a:xfrm>
        </p:spPr>
        <p:txBody>
          <a:bodyPr/>
          <a:lstStyle/>
          <a:p>
            <a:pPr>
              <a:lnSpc>
                <a:spcPct val="150000"/>
              </a:lnSpc>
            </a:pPr>
            <a:r>
              <a:rPr lang="en-US" altLang="en-US" dirty="0">
                <a:ea typeface="ＭＳ Ｐゴシック" panose="020B0600070205080204" pitchFamily="34" charset="-128"/>
              </a:rPr>
              <a:t>Direction sharing</a:t>
            </a:r>
          </a:p>
          <a:p>
            <a:pPr>
              <a:lnSpc>
                <a:spcPct val="150000"/>
              </a:lnSpc>
            </a:pPr>
            <a:r>
              <a:rPr lang="en-US" altLang="en-US" dirty="0">
                <a:ea typeface="ＭＳ Ｐゴシック" panose="020B0600070205080204" pitchFamily="34" charset="-128"/>
              </a:rPr>
              <a:t>Goal alignment</a:t>
            </a:r>
          </a:p>
          <a:p>
            <a:pPr>
              <a:lnSpc>
                <a:spcPct val="150000"/>
              </a:lnSpc>
            </a:pPr>
            <a:r>
              <a:rPr lang="en-US" altLang="en-US" dirty="0">
                <a:ea typeface="ＭＳ Ｐゴシック" panose="020B0600070205080204" pitchFamily="34" charset="-128"/>
              </a:rPr>
              <a:t>Ongoing performance monitoring</a:t>
            </a:r>
          </a:p>
          <a:p>
            <a:pPr>
              <a:lnSpc>
                <a:spcPct val="150000"/>
              </a:lnSpc>
            </a:pPr>
            <a:r>
              <a:rPr lang="en-US" altLang="en-US" dirty="0">
                <a:ea typeface="ＭＳ Ｐゴシック" panose="020B0600070205080204" pitchFamily="34" charset="-128"/>
              </a:rPr>
              <a:t>Ongoing feedback</a:t>
            </a:r>
          </a:p>
          <a:p>
            <a:pPr>
              <a:lnSpc>
                <a:spcPct val="150000"/>
              </a:lnSpc>
            </a:pPr>
            <a:r>
              <a:rPr lang="en-US" altLang="en-US" dirty="0">
                <a:ea typeface="ＭＳ Ｐゴシック" panose="020B0600070205080204" pitchFamily="34" charset="-128"/>
              </a:rPr>
              <a:t>Coaching and developmental</a:t>
            </a:r>
          </a:p>
          <a:p>
            <a:pPr>
              <a:lnSpc>
                <a:spcPct val="150000"/>
              </a:lnSpc>
            </a:pPr>
            <a:r>
              <a:rPr lang="en-US" altLang="en-US" dirty="0">
                <a:ea typeface="ＭＳ Ｐゴシック" panose="020B0600070205080204" pitchFamily="34" charset="-128"/>
              </a:rPr>
              <a:t>Recognition and rewards</a:t>
            </a:r>
          </a:p>
        </p:txBody>
      </p:sp>
      <p:sp>
        <p:nvSpPr>
          <p:cNvPr id="4" name="Slide Number Placeholder 3">
            <a:extLst>
              <a:ext uri="{FF2B5EF4-FFF2-40B4-BE49-F238E27FC236}">
                <a16:creationId xmlns:a16="http://schemas.microsoft.com/office/drawing/2014/main" id="{95B90FF1-91E8-F344-9F39-300950476C7F}"/>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4166552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8FB2-EAE2-364D-919B-E0360728AC35}"/>
              </a:ext>
            </a:extLst>
          </p:cNvPr>
          <p:cNvSpPr>
            <a:spLocks noGrp="1"/>
          </p:cNvSpPr>
          <p:nvPr>
            <p:ph type="title"/>
          </p:nvPr>
        </p:nvSpPr>
        <p:spPr>
          <a:xfrm>
            <a:off x="838200" y="47827"/>
            <a:ext cx="10515600" cy="1325563"/>
          </a:xfrm>
        </p:spPr>
        <p:txBody>
          <a:bodyPr/>
          <a:lstStyle/>
          <a:p>
            <a:r>
              <a:rPr lang="en-US" dirty="0"/>
              <a:t>Performance Appraisals</a:t>
            </a:r>
          </a:p>
        </p:txBody>
      </p:sp>
      <p:sp>
        <p:nvSpPr>
          <p:cNvPr id="3" name="Content Placeholder 2">
            <a:extLst>
              <a:ext uri="{FF2B5EF4-FFF2-40B4-BE49-F238E27FC236}">
                <a16:creationId xmlns:a16="http://schemas.microsoft.com/office/drawing/2014/main" id="{A9936822-DE0A-9444-A4D8-82553ED97553}"/>
              </a:ext>
            </a:extLst>
          </p:cNvPr>
          <p:cNvSpPr>
            <a:spLocks noGrp="1"/>
          </p:cNvSpPr>
          <p:nvPr>
            <p:ph idx="1"/>
          </p:nvPr>
        </p:nvSpPr>
        <p:spPr>
          <a:xfrm>
            <a:off x="587566" y="1280712"/>
            <a:ext cx="7519988" cy="3917032"/>
          </a:xfrm>
        </p:spPr>
        <p:txBody>
          <a:bodyPr>
            <a:normAutofit/>
          </a:bodyPr>
          <a:lstStyle/>
          <a:p>
            <a:pPr marL="0" indent="0">
              <a:buNone/>
            </a:pPr>
            <a:r>
              <a:rPr lang="en-US" sz="2400" dirty="0"/>
              <a:t>What is appraised?</a:t>
            </a:r>
            <a:br>
              <a:rPr lang="en-US" sz="2400" dirty="0"/>
            </a:br>
            <a:endParaRPr lang="en-US" sz="2400" dirty="0"/>
          </a:p>
          <a:p>
            <a:pPr>
              <a:lnSpc>
                <a:spcPct val="80000"/>
              </a:lnSpc>
            </a:pPr>
            <a:r>
              <a:rPr lang="en-GB" altLang="en-US" sz="2400" dirty="0"/>
              <a:t>Non-criteria or evidence based – personal evaluation</a:t>
            </a:r>
          </a:p>
          <a:p>
            <a:pPr>
              <a:lnSpc>
                <a:spcPct val="80000"/>
              </a:lnSpc>
            </a:pPr>
            <a:endParaRPr lang="en-GB" altLang="en-US" sz="2400" dirty="0"/>
          </a:p>
          <a:p>
            <a:pPr>
              <a:lnSpc>
                <a:spcPct val="80000"/>
              </a:lnSpc>
            </a:pPr>
            <a:r>
              <a:rPr lang="en-GB" altLang="en-US" sz="2400" dirty="0"/>
              <a:t>Rating traits – personal characteristics</a:t>
            </a:r>
          </a:p>
          <a:p>
            <a:pPr>
              <a:lnSpc>
                <a:spcPct val="80000"/>
              </a:lnSpc>
            </a:pPr>
            <a:endParaRPr lang="en-GB" altLang="en-US" sz="2400" dirty="0"/>
          </a:p>
          <a:p>
            <a:pPr>
              <a:lnSpc>
                <a:spcPct val="80000"/>
              </a:lnSpc>
            </a:pPr>
            <a:r>
              <a:rPr lang="en-GB" altLang="en-US" sz="2400" dirty="0"/>
              <a:t>Objectives – performance compared with targets</a:t>
            </a:r>
          </a:p>
          <a:p>
            <a:pPr>
              <a:lnSpc>
                <a:spcPct val="80000"/>
              </a:lnSpc>
            </a:pPr>
            <a:endParaRPr lang="en-GB" altLang="en-US" sz="2400" dirty="0"/>
          </a:p>
          <a:p>
            <a:pPr>
              <a:lnSpc>
                <a:spcPct val="80000"/>
              </a:lnSpc>
            </a:pPr>
            <a:r>
              <a:rPr lang="en-GB" altLang="en-US" sz="2400" dirty="0"/>
              <a:t>Competencies/behaviours – displayed and desired</a:t>
            </a:r>
          </a:p>
        </p:txBody>
      </p:sp>
      <p:sp>
        <p:nvSpPr>
          <p:cNvPr id="4" name="Slide Number Placeholder 3">
            <a:extLst>
              <a:ext uri="{FF2B5EF4-FFF2-40B4-BE49-F238E27FC236}">
                <a16:creationId xmlns:a16="http://schemas.microsoft.com/office/drawing/2014/main" id="{A179DAE5-DF30-3648-87D1-0A5562DA74F9}"/>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3">
            <a:extLst>
              <a:ext uri="{FF2B5EF4-FFF2-40B4-BE49-F238E27FC236}">
                <a16:creationId xmlns:a16="http://schemas.microsoft.com/office/drawing/2014/main" id="{2AF9B958-47EC-9741-BC26-A823C6BB1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6401" y="2472141"/>
            <a:ext cx="3959225" cy="261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0033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AAF4-2D40-CA42-8A1E-E66CDDCDF9EB}"/>
              </a:ext>
            </a:extLst>
          </p:cNvPr>
          <p:cNvSpPr>
            <a:spLocks noGrp="1"/>
          </p:cNvSpPr>
          <p:nvPr>
            <p:ph type="title"/>
          </p:nvPr>
        </p:nvSpPr>
        <p:spPr>
          <a:xfrm>
            <a:off x="838200" y="0"/>
            <a:ext cx="10515600" cy="1325563"/>
          </a:xfrm>
        </p:spPr>
        <p:txBody>
          <a:bodyPr/>
          <a:lstStyle/>
          <a:p>
            <a:r>
              <a:rPr lang="en-US" dirty="0"/>
              <a:t>Why Appraise?</a:t>
            </a:r>
          </a:p>
        </p:txBody>
      </p:sp>
      <p:sp>
        <p:nvSpPr>
          <p:cNvPr id="3" name="Content Placeholder 2">
            <a:extLst>
              <a:ext uri="{FF2B5EF4-FFF2-40B4-BE49-F238E27FC236}">
                <a16:creationId xmlns:a16="http://schemas.microsoft.com/office/drawing/2014/main" id="{F75CD12A-330D-534A-9C57-EC1E1B6B43DD}"/>
              </a:ext>
            </a:extLst>
          </p:cNvPr>
          <p:cNvSpPr>
            <a:spLocks noGrp="1"/>
          </p:cNvSpPr>
          <p:nvPr>
            <p:ph idx="1"/>
          </p:nvPr>
        </p:nvSpPr>
        <p:spPr>
          <a:xfrm>
            <a:off x="495300" y="1300163"/>
            <a:ext cx="10972800" cy="3917032"/>
          </a:xfrm>
        </p:spPr>
        <p:txBody>
          <a:bodyPr>
            <a:normAutofit/>
          </a:bodyPr>
          <a:lstStyle/>
          <a:p>
            <a:pPr lvl="1">
              <a:buFont typeface="Arial" panose="020B0604020202020204" pitchFamily="34" charset="0"/>
              <a:buChar char="•"/>
            </a:pPr>
            <a:r>
              <a:rPr lang="en-US" altLang="en-US" dirty="0"/>
              <a:t>Appraisals play an integral role in the employer’s performance management process.</a:t>
            </a:r>
            <a:br>
              <a:rPr lang="en-US" altLang="en-US" dirty="0"/>
            </a:br>
            <a:endParaRPr lang="en-US" altLang="en-US" dirty="0"/>
          </a:p>
          <a:p>
            <a:pPr lvl="1">
              <a:buFont typeface="Arial" panose="020B0604020202020204" pitchFamily="34" charset="0"/>
              <a:buChar char="•"/>
            </a:pPr>
            <a:r>
              <a:rPr lang="en-US" altLang="en-US" dirty="0"/>
              <a:t>Appraisals help in planning for correcting deficiencies and reinforce things done correctly.</a:t>
            </a:r>
            <a:br>
              <a:rPr lang="en-US" altLang="en-US" dirty="0"/>
            </a:br>
            <a:endParaRPr lang="en-US" altLang="en-US" dirty="0"/>
          </a:p>
          <a:p>
            <a:pPr lvl="1">
              <a:buFont typeface="Arial" panose="020B0604020202020204" pitchFamily="34" charset="0"/>
              <a:buChar char="•"/>
            </a:pPr>
            <a:r>
              <a:rPr lang="en-US" altLang="en-US" dirty="0"/>
              <a:t>Appraisals, in identifying employee strengths and weaknesses, are useful for career planning</a:t>
            </a:r>
            <a:br>
              <a:rPr lang="en-US" altLang="en-US" dirty="0"/>
            </a:br>
            <a:endParaRPr lang="en-US" altLang="en-US" dirty="0"/>
          </a:p>
          <a:p>
            <a:pPr lvl="1">
              <a:buFont typeface="Arial" panose="020B0604020202020204" pitchFamily="34" charset="0"/>
              <a:buChar char="•"/>
            </a:pPr>
            <a:r>
              <a:rPr lang="en-US" altLang="en-US" dirty="0"/>
              <a:t>Appraisals affect the employer’s salary raise decisions.</a:t>
            </a:r>
          </a:p>
          <a:p>
            <a:endParaRPr lang="en-US" dirty="0"/>
          </a:p>
        </p:txBody>
      </p:sp>
      <p:sp>
        <p:nvSpPr>
          <p:cNvPr id="4" name="Slide Number Placeholder 3">
            <a:extLst>
              <a:ext uri="{FF2B5EF4-FFF2-40B4-BE49-F238E27FC236}">
                <a16:creationId xmlns:a16="http://schemas.microsoft.com/office/drawing/2014/main" id="{A6A7AB7F-BCA4-AE46-9C2B-BDA30E923662}"/>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Rectangle 4">
            <a:extLst>
              <a:ext uri="{FF2B5EF4-FFF2-40B4-BE49-F238E27FC236}">
                <a16:creationId xmlns:a16="http://schemas.microsoft.com/office/drawing/2014/main" id="{28A640D4-14A8-274F-861B-98ADD39BA219}"/>
              </a:ext>
            </a:extLst>
          </p:cNvPr>
          <p:cNvSpPr/>
          <p:nvPr/>
        </p:nvSpPr>
        <p:spPr>
          <a:xfrm>
            <a:off x="7739335" y="5274790"/>
            <a:ext cx="2355132" cy="369332"/>
          </a:xfrm>
          <a:prstGeom prst="rect">
            <a:avLst/>
          </a:prstGeom>
        </p:spPr>
        <p:txBody>
          <a:bodyPr wrap="none">
            <a:spAutoFit/>
          </a:bodyPr>
          <a:lstStyle/>
          <a:p>
            <a:r>
              <a:rPr lang="en-US" altLang="en-US" dirty="0"/>
              <a:t>2005 Prentice Hall Inc.</a:t>
            </a:r>
          </a:p>
        </p:txBody>
      </p:sp>
    </p:spTree>
    <p:extLst>
      <p:ext uri="{BB962C8B-B14F-4D97-AF65-F5344CB8AC3E}">
        <p14:creationId xmlns:p14="http://schemas.microsoft.com/office/powerpoint/2010/main" val="1433577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16039-6DAB-9A4E-A6C5-9387E64FC62B}"/>
              </a:ext>
            </a:extLst>
          </p:cNvPr>
          <p:cNvSpPr>
            <a:spLocks noGrp="1"/>
          </p:cNvSpPr>
          <p:nvPr>
            <p:ph idx="1"/>
          </p:nvPr>
        </p:nvSpPr>
        <p:spPr>
          <a:xfrm>
            <a:off x="609600" y="1600201"/>
            <a:ext cx="10972800" cy="4000499"/>
          </a:xfrm>
        </p:spPr>
        <p:txBody>
          <a:bodyPr>
            <a:normAutofit lnSpcReduction="10000"/>
          </a:bodyPr>
          <a:lstStyle/>
          <a:p>
            <a:r>
              <a:rPr lang="en-GB" altLang="en-US" dirty="0"/>
              <a:t>Why appraise performance?</a:t>
            </a:r>
          </a:p>
          <a:p>
            <a:pPr marL="0" indent="0">
              <a:buNone/>
            </a:pPr>
            <a:endParaRPr lang="en-GB" altLang="en-US" dirty="0"/>
          </a:p>
          <a:p>
            <a:r>
              <a:rPr lang="en-GB" altLang="en-US" dirty="0"/>
              <a:t>Performance appraisal - what is appraised?</a:t>
            </a:r>
            <a:br>
              <a:rPr lang="en-GB" altLang="en-US" dirty="0"/>
            </a:br>
            <a:endParaRPr lang="en-GB" altLang="en-US" dirty="0"/>
          </a:p>
          <a:p>
            <a:r>
              <a:rPr lang="en-GB" altLang="en-US" dirty="0"/>
              <a:t>Performance Management</a:t>
            </a:r>
            <a:br>
              <a:rPr lang="en-GB" altLang="en-US" dirty="0"/>
            </a:br>
            <a:endParaRPr lang="en-GB" altLang="en-US" dirty="0"/>
          </a:p>
          <a:p>
            <a:r>
              <a:rPr lang="en-GB" altLang="en-US" dirty="0"/>
              <a:t>Appraisal interviewing - styles, structure and skills</a:t>
            </a:r>
            <a:br>
              <a:rPr lang="en-GB" altLang="en-US" dirty="0"/>
            </a:br>
            <a:endParaRPr lang="en-GB" altLang="en-US" dirty="0"/>
          </a:p>
          <a:p>
            <a:r>
              <a:rPr lang="en-GB" altLang="en-US" dirty="0"/>
              <a:t>Interviewing practice - some guidelines</a:t>
            </a:r>
          </a:p>
        </p:txBody>
      </p:sp>
      <p:sp>
        <p:nvSpPr>
          <p:cNvPr id="4" name="Slide Number Placeholder 3">
            <a:extLst>
              <a:ext uri="{FF2B5EF4-FFF2-40B4-BE49-F238E27FC236}">
                <a16:creationId xmlns:a16="http://schemas.microsoft.com/office/drawing/2014/main" id="{CBDA1F60-2F28-5F4D-A930-75A97F92FBCC}"/>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6" name="Title 5">
            <a:extLst>
              <a:ext uri="{FF2B5EF4-FFF2-40B4-BE49-F238E27FC236}">
                <a16:creationId xmlns:a16="http://schemas.microsoft.com/office/drawing/2014/main" id="{A7CEB706-A8E7-4745-92EC-ABF63452C293}"/>
              </a:ext>
            </a:extLst>
          </p:cNvPr>
          <p:cNvSpPr>
            <a:spLocks noGrp="1"/>
          </p:cNvSpPr>
          <p:nvPr>
            <p:ph type="title"/>
          </p:nvPr>
        </p:nvSpPr>
        <p:spPr/>
        <p:txBody>
          <a:bodyPr/>
          <a:lstStyle/>
          <a:p>
            <a:r>
              <a:rPr lang="en-US" dirty="0"/>
              <a:t>Appraisal Process</a:t>
            </a:r>
          </a:p>
        </p:txBody>
      </p:sp>
    </p:spTree>
    <p:extLst>
      <p:ext uri="{BB962C8B-B14F-4D97-AF65-F5344CB8AC3E}">
        <p14:creationId xmlns:p14="http://schemas.microsoft.com/office/powerpoint/2010/main" val="4204306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1C15-FA7E-5C4E-8B80-59D6AC105031}"/>
              </a:ext>
            </a:extLst>
          </p:cNvPr>
          <p:cNvSpPr>
            <a:spLocks noGrp="1"/>
          </p:cNvSpPr>
          <p:nvPr>
            <p:ph type="title"/>
          </p:nvPr>
        </p:nvSpPr>
        <p:spPr/>
        <p:txBody>
          <a:bodyPr/>
          <a:lstStyle/>
          <a:p>
            <a:r>
              <a:rPr lang="en-US" dirty="0"/>
              <a:t>Benefits of Appraisals</a:t>
            </a:r>
          </a:p>
        </p:txBody>
      </p:sp>
      <p:sp>
        <p:nvSpPr>
          <p:cNvPr id="3" name="Content Placeholder 2">
            <a:extLst>
              <a:ext uri="{FF2B5EF4-FFF2-40B4-BE49-F238E27FC236}">
                <a16:creationId xmlns:a16="http://schemas.microsoft.com/office/drawing/2014/main" id="{FBFD882B-D47B-2E4D-844D-CB05B73F9FED}"/>
              </a:ext>
            </a:extLst>
          </p:cNvPr>
          <p:cNvSpPr>
            <a:spLocks noGrp="1"/>
          </p:cNvSpPr>
          <p:nvPr>
            <p:ph idx="1"/>
          </p:nvPr>
        </p:nvSpPr>
        <p:spPr>
          <a:xfrm>
            <a:off x="609600" y="1600201"/>
            <a:ext cx="4837043" cy="3917032"/>
          </a:xfrm>
        </p:spPr>
        <p:txBody>
          <a:bodyPr/>
          <a:lstStyle/>
          <a:p>
            <a:pPr marL="0" indent="0">
              <a:lnSpc>
                <a:spcPct val="90000"/>
              </a:lnSpc>
              <a:buNone/>
            </a:pPr>
            <a:r>
              <a:rPr lang="en-US" altLang="en-US" dirty="0"/>
              <a:t>Employees:</a:t>
            </a:r>
            <a:br>
              <a:rPr lang="en-US" altLang="en-US" dirty="0"/>
            </a:br>
            <a:endParaRPr lang="en-US" altLang="en-US" dirty="0"/>
          </a:p>
          <a:p>
            <a:pPr lvl="1">
              <a:lnSpc>
                <a:spcPct val="90000"/>
              </a:lnSpc>
              <a:buFont typeface="Arial" panose="020B0604020202020204" pitchFamily="34" charset="0"/>
              <a:buChar char="•"/>
            </a:pPr>
            <a:r>
              <a:rPr lang="en-US" altLang="en-US" sz="2800" dirty="0"/>
              <a:t>Questions </a:t>
            </a:r>
          </a:p>
          <a:p>
            <a:pPr lvl="1">
              <a:lnSpc>
                <a:spcPct val="90000"/>
              </a:lnSpc>
              <a:buFont typeface="Arial" panose="020B0604020202020204" pitchFamily="34" charset="0"/>
              <a:buChar char="•"/>
            </a:pPr>
            <a:r>
              <a:rPr lang="en-US" altLang="en-US" sz="2800" dirty="0"/>
              <a:t>Accomplishments</a:t>
            </a:r>
          </a:p>
          <a:p>
            <a:pPr lvl="1">
              <a:lnSpc>
                <a:spcPct val="90000"/>
              </a:lnSpc>
              <a:buFont typeface="Arial" panose="020B0604020202020204" pitchFamily="34" charset="0"/>
              <a:buChar char="•"/>
            </a:pPr>
            <a:r>
              <a:rPr lang="en-US" altLang="en-US" sz="2800" dirty="0"/>
              <a:t>Strengths &amp; weaknesses</a:t>
            </a:r>
          </a:p>
          <a:p>
            <a:pPr lvl="1">
              <a:lnSpc>
                <a:spcPct val="90000"/>
              </a:lnSpc>
              <a:buFont typeface="Arial" panose="020B0604020202020204" pitchFamily="34" charset="0"/>
              <a:buChar char="•"/>
            </a:pPr>
            <a:r>
              <a:rPr lang="en-US" altLang="en-US" sz="2800" dirty="0"/>
              <a:t>Responsibility</a:t>
            </a:r>
          </a:p>
          <a:p>
            <a:pPr lvl="1">
              <a:lnSpc>
                <a:spcPct val="90000"/>
              </a:lnSpc>
              <a:buFont typeface="Arial" panose="020B0604020202020204" pitchFamily="34" charset="0"/>
              <a:buChar char="•"/>
            </a:pPr>
            <a:r>
              <a:rPr lang="en-US" altLang="en-US" sz="2800" dirty="0"/>
              <a:t>Expectations</a:t>
            </a:r>
          </a:p>
          <a:p>
            <a:pPr marL="0" indent="0">
              <a:buNone/>
            </a:pPr>
            <a:endParaRPr lang="en-US" dirty="0"/>
          </a:p>
        </p:txBody>
      </p:sp>
      <p:sp>
        <p:nvSpPr>
          <p:cNvPr id="4" name="Slide Number Placeholder 3">
            <a:extLst>
              <a:ext uri="{FF2B5EF4-FFF2-40B4-BE49-F238E27FC236}">
                <a16:creationId xmlns:a16="http://schemas.microsoft.com/office/drawing/2014/main" id="{87A1F7C2-75F1-5F45-810D-BCE2ADE2FABB}"/>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Content Placeholder 2">
            <a:extLst>
              <a:ext uri="{FF2B5EF4-FFF2-40B4-BE49-F238E27FC236}">
                <a16:creationId xmlns:a16="http://schemas.microsoft.com/office/drawing/2014/main" id="{5C36F377-8DD6-B844-BF10-FF8BD8ED6AC2}"/>
              </a:ext>
            </a:extLst>
          </p:cNvPr>
          <p:cNvSpPr txBox="1">
            <a:spLocks/>
          </p:cNvSpPr>
          <p:nvPr/>
        </p:nvSpPr>
        <p:spPr>
          <a:xfrm>
            <a:off x="6407425" y="1600201"/>
            <a:ext cx="4837043" cy="38072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 typeface="Arial" pitchFamily="34" charset="0"/>
              <a:buNone/>
            </a:pPr>
            <a:r>
              <a:rPr lang="en-US" altLang="en-US" dirty="0"/>
              <a:t>Employers:</a:t>
            </a:r>
            <a:br>
              <a:rPr lang="en-US" altLang="en-US" dirty="0"/>
            </a:br>
            <a:endParaRPr lang="en-US" altLang="en-US" dirty="0"/>
          </a:p>
          <a:p>
            <a:pPr lvl="1">
              <a:lnSpc>
                <a:spcPct val="90000"/>
              </a:lnSpc>
              <a:buFont typeface="Arial" pitchFamily="34" charset="0"/>
              <a:buChar char="•"/>
            </a:pPr>
            <a:r>
              <a:rPr lang="en-US" altLang="en-US" sz="2800" dirty="0"/>
              <a:t>Productivity </a:t>
            </a:r>
          </a:p>
          <a:p>
            <a:pPr lvl="1">
              <a:lnSpc>
                <a:spcPct val="90000"/>
              </a:lnSpc>
              <a:buFont typeface="Arial" pitchFamily="34" charset="0"/>
              <a:buChar char="•"/>
            </a:pPr>
            <a:r>
              <a:rPr lang="en-US" altLang="en-US" sz="2800" dirty="0"/>
              <a:t>Retention</a:t>
            </a:r>
          </a:p>
          <a:p>
            <a:pPr lvl="1">
              <a:lnSpc>
                <a:spcPct val="90000"/>
              </a:lnSpc>
              <a:buFont typeface="Arial" pitchFamily="34" charset="0"/>
              <a:buChar char="•"/>
            </a:pPr>
            <a:r>
              <a:rPr lang="en-US" altLang="en-US" sz="2800" dirty="0"/>
              <a:t>Performance</a:t>
            </a:r>
          </a:p>
          <a:p>
            <a:pPr lvl="1">
              <a:lnSpc>
                <a:spcPct val="90000"/>
              </a:lnSpc>
              <a:buFont typeface="Arial" pitchFamily="34" charset="0"/>
              <a:buChar char="•"/>
            </a:pPr>
            <a:r>
              <a:rPr lang="en-US" altLang="en-US" sz="2800" dirty="0"/>
              <a:t>Commitment</a:t>
            </a:r>
          </a:p>
          <a:p>
            <a:pPr lvl="1">
              <a:lnSpc>
                <a:spcPct val="90000"/>
              </a:lnSpc>
              <a:buFont typeface="Arial" pitchFamily="34" charset="0"/>
              <a:buChar char="•"/>
            </a:pPr>
            <a:r>
              <a:rPr lang="en-US" altLang="en-US" sz="2800" dirty="0"/>
              <a:t>Feedback</a:t>
            </a:r>
          </a:p>
          <a:p>
            <a:pPr marL="0" indent="0">
              <a:buFont typeface="Arial" pitchFamily="34" charset="0"/>
              <a:buNone/>
            </a:pPr>
            <a:endParaRPr lang="en-US" dirty="0"/>
          </a:p>
        </p:txBody>
      </p:sp>
    </p:spTree>
    <p:extLst>
      <p:ext uri="{BB962C8B-B14F-4D97-AF65-F5344CB8AC3E}">
        <p14:creationId xmlns:p14="http://schemas.microsoft.com/office/powerpoint/2010/main" val="3349628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92F7-1FA4-2945-99B8-5654113C5509}"/>
              </a:ext>
            </a:extLst>
          </p:cNvPr>
          <p:cNvSpPr>
            <a:spLocks noGrp="1"/>
          </p:cNvSpPr>
          <p:nvPr>
            <p:ph type="title"/>
          </p:nvPr>
        </p:nvSpPr>
        <p:spPr/>
        <p:txBody>
          <a:bodyPr/>
          <a:lstStyle/>
          <a:p>
            <a:r>
              <a:rPr lang="en-US" dirty="0"/>
              <a:t>Who Appraises Who?</a:t>
            </a:r>
          </a:p>
        </p:txBody>
      </p:sp>
      <p:sp>
        <p:nvSpPr>
          <p:cNvPr id="3" name="Content Placeholder 2">
            <a:extLst>
              <a:ext uri="{FF2B5EF4-FFF2-40B4-BE49-F238E27FC236}">
                <a16:creationId xmlns:a16="http://schemas.microsoft.com/office/drawing/2014/main" id="{5FAC5942-6A11-9D46-A339-0EA9BA20E86D}"/>
              </a:ext>
            </a:extLst>
          </p:cNvPr>
          <p:cNvSpPr>
            <a:spLocks noGrp="1"/>
          </p:cNvSpPr>
          <p:nvPr>
            <p:ph idx="1"/>
          </p:nvPr>
        </p:nvSpPr>
        <p:spPr/>
        <p:txBody>
          <a:bodyPr/>
          <a:lstStyle/>
          <a:p>
            <a:r>
              <a:rPr lang="en-US" altLang="en-US" dirty="0"/>
              <a:t>Immediate Manager</a:t>
            </a:r>
          </a:p>
          <a:p>
            <a:r>
              <a:rPr lang="en-US" altLang="en-US" dirty="0"/>
              <a:t>Peers</a:t>
            </a:r>
          </a:p>
          <a:p>
            <a:r>
              <a:rPr lang="en-US" altLang="en-US" dirty="0"/>
              <a:t>Committees</a:t>
            </a:r>
          </a:p>
          <a:p>
            <a:r>
              <a:rPr lang="en-US" altLang="en-US" dirty="0"/>
              <a:t>Self-ratings</a:t>
            </a:r>
          </a:p>
          <a:p>
            <a:r>
              <a:rPr lang="en-US" altLang="en-US" dirty="0"/>
              <a:t>Subordinates</a:t>
            </a:r>
          </a:p>
          <a:p>
            <a:r>
              <a:rPr lang="en-US" altLang="en-US" dirty="0"/>
              <a:t>360-Degree feedback</a:t>
            </a:r>
          </a:p>
        </p:txBody>
      </p:sp>
      <p:sp>
        <p:nvSpPr>
          <p:cNvPr id="4" name="Slide Number Placeholder 3">
            <a:extLst>
              <a:ext uri="{FF2B5EF4-FFF2-40B4-BE49-F238E27FC236}">
                <a16:creationId xmlns:a16="http://schemas.microsoft.com/office/drawing/2014/main" id="{4A67A303-D6AE-8E40-86A2-375FAB74AFA2}"/>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23177665-EECC-934F-9A4B-3DD06193E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2048" y="3072657"/>
            <a:ext cx="2797520" cy="1948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C0246951-7F3A-3C43-BB23-B06ECD1FC6EE}"/>
              </a:ext>
            </a:extLst>
          </p:cNvPr>
          <p:cNvPicPr>
            <a:picLocks noChangeAspect="1"/>
          </p:cNvPicPr>
          <p:nvPr/>
        </p:nvPicPr>
        <p:blipFill>
          <a:blip r:embed="rId4"/>
          <a:stretch>
            <a:fillRect/>
          </a:stretch>
        </p:blipFill>
        <p:spPr>
          <a:xfrm>
            <a:off x="5932048" y="1600201"/>
            <a:ext cx="2647095" cy="1104234"/>
          </a:xfrm>
          <a:prstGeom prst="rect">
            <a:avLst/>
          </a:prstGeom>
        </p:spPr>
      </p:pic>
      <p:pic>
        <p:nvPicPr>
          <p:cNvPr id="8" name="Picture 7">
            <a:extLst>
              <a:ext uri="{FF2B5EF4-FFF2-40B4-BE49-F238E27FC236}">
                <a16:creationId xmlns:a16="http://schemas.microsoft.com/office/drawing/2014/main" id="{932B559D-7F6F-0242-95F5-70D743ED2761}"/>
              </a:ext>
            </a:extLst>
          </p:cNvPr>
          <p:cNvPicPr>
            <a:picLocks noChangeAspect="1"/>
          </p:cNvPicPr>
          <p:nvPr/>
        </p:nvPicPr>
        <p:blipFill>
          <a:blip r:embed="rId5"/>
          <a:stretch>
            <a:fillRect/>
          </a:stretch>
        </p:blipFill>
        <p:spPr>
          <a:xfrm>
            <a:off x="9883087" y="3430704"/>
            <a:ext cx="1752457" cy="1590034"/>
          </a:xfrm>
          <a:prstGeom prst="rect">
            <a:avLst/>
          </a:prstGeom>
        </p:spPr>
      </p:pic>
      <p:pic>
        <p:nvPicPr>
          <p:cNvPr id="9" name="Picture 8">
            <a:extLst>
              <a:ext uri="{FF2B5EF4-FFF2-40B4-BE49-F238E27FC236}">
                <a16:creationId xmlns:a16="http://schemas.microsoft.com/office/drawing/2014/main" id="{332C0E01-5D42-F44D-A2CE-716148B1596B}"/>
              </a:ext>
            </a:extLst>
          </p:cNvPr>
          <p:cNvPicPr>
            <a:picLocks noChangeAspect="1"/>
          </p:cNvPicPr>
          <p:nvPr/>
        </p:nvPicPr>
        <p:blipFill>
          <a:blip r:embed="rId6"/>
          <a:stretch>
            <a:fillRect/>
          </a:stretch>
        </p:blipFill>
        <p:spPr>
          <a:xfrm>
            <a:off x="9790040" y="1673068"/>
            <a:ext cx="1792360" cy="794802"/>
          </a:xfrm>
          <a:prstGeom prst="rect">
            <a:avLst/>
          </a:prstGeom>
        </p:spPr>
      </p:pic>
    </p:spTree>
    <p:extLst>
      <p:ext uri="{BB962C8B-B14F-4D97-AF65-F5344CB8AC3E}">
        <p14:creationId xmlns:p14="http://schemas.microsoft.com/office/powerpoint/2010/main" val="193424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68CF-68F4-3543-8FF7-44D2F2CAAFEB}"/>
              </a:ext>
            </a:extLst>
          </p:cNvPr>
          <p:cNvSpPr>
            <a:spLocks noGrp="1"/>
          </p:cNvSpPr>
          <p:nvPr>
            <p:ph type="title"/>
          </p:nvPr>
        </p:nvSpPr>
        <p:spPr/>
        <p:txBody>
          <a:bodyPr/>
          <a:lstStyle/>
          <a:p>
            <a:r>
              <a:rPr lang="en-US" dirty="0"/>
              <a:t>Appraisal Interview Structure</a:t>
            </a:r>
          </a:p>
        </p:txBody>
      </p:sp>
      <p:sp>
        <p:nvSpPr>
          <p:cNvPr id="3" name="Content Placeholder 2">
            <a:extLst>
              <a:ext uri="{FF2B5EF4-FFF2-40B4-BE49-F238E27FC236}">
                <a16:creationId xmlns:a16="http://schemas.microsoft.com/office/drawing/2014/main" id="{6427850F-2268-8547-BDE3-D8E24595DD5D}"/>
              </a:ext>
            </a:extLst>
          </p:cNvPr>
          <p:cNvSpPr>
            <a:spLocks noGrp="1"/>
          </p:cNvSpPr>
          <p:nvPr>
            <p:ph idx="1"/>
          </p:nvPr>
        </p:nvSpPr>
        <p:spPr/>
        <p:txBody>
          <a:bodyPr/>
          <a:lstStyle/>
          <a:p>
            <a:r>
              <a:rPr lang="en-GB" altLang="en-US" dirty="0"/>
              <a:t>Preparation</a:t>
            </a:r>
          </a:p>
          <a:p>
            <a:pPr lvl="1"/>
            <a:r>
              <a:rPr lang="en-GB" altLang="en-US" dirty="0"/>
              <a:t>Both parties need to prepare</a:t>
            </a:r>
          </a:p>
          <a:p>
            <a:pPr lvl="1"/>
            <a:r>
              <a:rPr lang="en-GB" altLang="en-US" dirty="0"/>
              <a:t>Appraiser: What style to adopt? gather the evidence from all parties</a:t>
            </a:r>
          </a:p>
          <a:p>
            <a:pPr lvl="1"/>
            <a:r>
              <a:rPr lang="en-GB" altLang="en-US" dirty="0"/>
              <a:t>Appraisee: self  assessment </a:t>
            </a:r>
          </a:p>
          <a:p>
            <a:r>
              <a:rPr lang="en-GB" altLang="en-US" dirty="0"/>
              <a:t>Structure</a:t>
            </a:r>
          </a:p>
          <a:p>
            <a:pPr lvl="1"/>
            <a:r>
              <a:rPr lang="en-GB" altLang="en-US" dirty="0"/>
              <a:t>Purpose and rapport – agree purpose and structure</a:t>
            </a:r>
          </a:p>
          <a:p>
            <a:pPr lvl="1"/>
            <a:r>
              <a:rPr lang="en-GB" altLang="en-US" dirty="0"/>
              <a:t>Factual review – of the known facts</a:t>
            </a:r>
          </a:p>
          <a:p>
            <a:endParaRPr lang="en-US" dirty="0"/>
          </a:p>
        </p:txBody>
      </p:sp>
      <p:sp>
        <p:nvSpPr>
          <p:cNvPr id="4" name="Slide Number Placeholder 3">
            <a:extLst>
              <a:ext uri="{FF2B5EF4-FFF2-40B4-BE49-F238E27FC236}">
                <a16:creationId xmlns:a16="http://schemas.microsoft.com/office/drawing/2014/main" id="{C9FB2437-1CF4-6342-88A2-82AEDBF482F1}"/>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2579757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E84D-BD36-CF44-9B08-400859F39C83}"/>
              </a:ext>
            </a:extLst>
          </p:cNvPr>
          <p:cNvSpPr>
            <a:spLocks noGrp="1"/>
          </p:cNvSpPr>
          <p:nvPr>
            <p:ph idx="1"/>
          </p:nvPr>
        </p:nvSpPr>
        <p:spPr>
          <a:xfrm>
            <a:off x="609600" y="1174746"/>
            <a:ext cx="10972800" cy="3917032"/>
          </a:xfrm>
        </p:spPr>
        <p:txBody>
          <a:bodyPr>
            <a:normAutofit fontScale="92500"/>
          </a:bodyPr>
          <a:lstStyle/>
          <a:p>
            <a:pPr lvl="1">
              <a:lnSpc>
                <a:spcPct val="90000"/>
              </a:lnSpc>
              <a:buFont typeface="Arial" panose="020B0604020202020204" pitchFamily="34" charset="0"/>
              <a:buChar char="•"/>
            </a:pPr>
            <a:r>
              <a:rPr lang="en-GB" altLang="en-US" b="1" dirty="0"/>
              <a:t>Appraisee views </a:t>
            </a:r>
            <a:br>
              <a:rPr lang="en-GB" altLang="en-US" dirty="0"/>
            </a:br>
            <a:r>
              <a:rPr lang="en-GB" altLang="en-US" dirty="0"/>
              <a:t>Comments over last time period (What went well/ could be improved/likes/dislikes)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Appraiser views</a:t>
            </a:r>
            <a:br>
              <a:rPr lang="en-GB" altLang="en-US" dirty="0"/>
            </a:br>
            <a:r>
              <a:rPr lang="en-GB" altLang="en-US" dirty="0"/>
              <a:t>Ask questions, offer views and comments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Problem solving</a:t>
            </a:r>
            <a:br>
              <a:rPr lang="en-GB" altLang="en-US" dirty="0"/>
            </a:br>
            <a:r>
              <a:rPr lang="en-GB" altLang="en-US" dirty="0"/>
              <a:t>How to resolve differences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Objective setting</a:t>
            </a:r>
            <a:br>
              <a:rPr lang="en-GB" altLang="en-US" dirty="0"/>
            </a:br>
            <a:r>
              <a:rPr lang="en-GB" altLang="en-US" dirty="0"/>
              <a:t>What actions to be taken (who, when &amp; time scale)</a:t>
            </a:r>
          </a:p>
          <a:p>
            <a:endParaRPr lang="en-US" dirty="0"/>
          </a:p>
        </p:txBody>
      </p:sp>
      <p:sp>
        <p:nvSpPr>
          <p:cNvPr id="4" name="Slide Number Placeholder 3">
            <a:extLst>
              <a:ext uri="{FF2B5EF4-FFF2-40B4-BE49-F238E27FC236}">
                <a16:creationId xmlns:a16="http://schemas.microsoft.com/office/drawing/2014/main" id="{2BAE44F2-D47E-4540-9961-1D480EDC655B}"/>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itle 1">
            <a:extLst>
              <a:ext uri="{FF2B5EF4-FFF2-40B4-BE49-F238E27FC236}">
                <a16:creationId xmlns:a16="http://schemas.microsoft.com/office/drawing/2014/main" id="{168C7DF4-7CD6-6742-87CD-2EDF6142AF16}"/>
              </a:ext>
            </a:extLst>
          </p:cNvPr>
          <p:cNvSpPr>
            <a:spLocks noGrp="1"/>
          </p:cNvSpPr>
          <p:nvPr>
            <p:ph type="title"/>
          </p:nvPr>
        </p:nvSpPr>
        <p:spPr/>
        <p:txBody>
          <a:bodyPr/>
          <a:lstStyle/>
          <a:p>
            <a:r>
              <a:rPr lang="en-US" dirty="0"/>
              <a:t>Appraisal Interview Structure</a:t>
            </a:r>
          </a:p>
        </p:txBody>
      </p:sp>
    </p:spTree>
    <p:extLst>
      <p:ext uri="{BB962C8B-B14F-4D97-AF65-F5344CB8AC3E}">
        <p14:creationId xmlns:p14="http://schemas.microsoft.com/office/powerpoint/2010/main" val="3659436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A935-DFF1-6A48-AE2D-FE240E2AE76C}"/>
              </a:ext>
            </a:extLst>
          </p:cNvPr>
          <p:cNvSpPr>
            <a:spLocks noGrp="1"/>
          </p:cNvSpPr>
          <p:nvPr>
            <p:ph type="title"/>
          </p:nvPr>
        </p:nvSpPr>
        <p:spPr/>
        <p:txBody>
          <a:bodyPr/>
          <a:lstStyle/>
          <a:p>
            <a:r>
              <a:rPr lang="en-US" dirty="0"/>
              <a:t>Interviewing Styles</a:t>
            </a:r>
          </a:p>
        </p:txBody>
      </p:sp>
      <p:sp>
        <p:nvSpPr>
          <p:cNvPr id="3" name="Content Placeholder 2">
            <a:extLst>
              <a:ext uri="{FF2B5EF4-FFF2-40B4-BE49-F238E27FC236}">
                <a16:creationId xmlns:a16="http://schemas.microsoft.com/office/drawing/2014/main" id="{71BEB16B-27F6-6343-8A10-C651C48AE885}"/>
              </a:ext>
            </a:extLst>
          </p:cNvPr>
          <p:cNvSpPr>
            <a:spLocks noGrp="1"/>
          </p:cNvSpPr>
          <p:nvPr>
            <p:ph idx="1"/>
          </p:nvPr>
        </p:nvSpPr>
        <p:spPr>
          <a:xfrm>
            <a:off x="838200" y="1253331"/>
            <a:ext cx="10515600" cy="4351338"/>
          </a:xfrm>
        </p:spPr>
        <p:txBody>
          <a:bodyPr>
            <a:normAutofit/>
          </a:bodyPr>
          <a:lstStyle/>
          <a:p>
            <a:pPr>
              <a:lnSpc>
                <a:spcPct val="80000"/>
              </a:lnSpc>
            </a:pPr>
            <a:r>
              <a:rPr lang="en-GB" altLang="en-US" b="1" dirty="0"/>
              <a:t>Tell and Sell</a:t>
            </a:r>
            <a:br>
              <a:rPr lang="en-GB" altLang="en-US" dirty="0"/>
            </a:br>
            <a:r>
              <a:rPr lang="en-GB" altLang="en-US" dirty="0"/>
              <a:t>Appraiser acts as a judge – tells the appraisee the result and how to improve</a:t>
            </a:r>
          </a:p>
          <a:p>
            <a:pPr>
              <a:lnSpc>
                <a:spcPct val="80000"/>
              </a:lnSpc>
            </a:pPr>
            <a:endParaRPr lang="en-GB" altLang="en-US" dirty="0"/>
          </a:p>
          <a:p>
            <a:pPr>
              <a:lnSpc>
                <a:spcPct val="80000"/>
              </a:lnSpc>
            </a:pPr>
            <a:r>
              <a:rPr lang="en-GB" altLang="en-US" b="1" dirty="0"/>
              <a:t>Tell and Listen</a:t>
            </a:r>
            <a:br>
              <a:rPr lang="en-GB" altLang="en-US" dirty="0"/>
            </a:br>
            <a:r>
              <a:rPr lang="en-GB" altLang="en-US" dirty="0"/>
              <a:t>Communicates outcomes and listens to reactions</a:t>
            </a:r>
          </a:p>
          <a:p>
            <a:pPr>
              <a:lnSpc>
                <a:spcPct val="80000"/>
              </a:lnSpc>
            </a:pPr>
            <a:endParaRPr lang="en-GB" altLang="en-US" dirty="0"/>
          </a:p>
          <a:p>
            <a:pPr>
              <a:lnSpc>
                <a:spcPct val="80000"/>
              </a:lnSpc>
            </a:pPr>
            <a:r>
              <a:rPr lang="en-GB" altLang="en-US" b="1" dirty="0"/>
              <a:t>Problem Solving</a:t>
            </a:r>
            <a:br>
              <a:rPr lang="en-GB" altLang="en-US" dirty="0"/>
            </a:br>
            <a:r>
              <a:rPr lang="en-GB" altLang="en-US" dirty="0"/>
              <a:t>Appraisee encouraged to discuss problem areas and consider solutions</a:t>
            </a:r>
          </a:p>
          <a:p>
            <a:pPr>
              <a:lnSpc>
                <a:spcPct val="80000"/>
              </a:lnSpc>
            </a:pPr>
            <a:endParaRPr lang="en-GB" altLang="en-US" dirty="0"/>
          </a:p>
          <a:p>
            <a:endParaRPr lang="en-US" dirty="0"/>
          </a:p>
        </p:txBody>
      </p:sp>
      <p:sp>
        <p:nvSpPr>
          <p:cNvPr id="4" name="Slide Number Placeholder 3">
            <a:extLst>
              <a:ext uri="{FF2B5EF4-FFF2-40B4-BE49-F238E27FC236}">
                <a16:creationId xmlns:a16="http://schemas.microsoft.com/office/drawing/2014/main" id="{0821A288-817C-D24F-AE6A-651FE95CCA81}"/>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Rectangle 4">
            <a:extLst>
              <a:ext uri="{FF2B5EF4-FFF2-40B4-BE49-F238E27FC236}">
                <a16:creationId xmlns:a16="http://schemas.microsoft.com/office/drawing/2014/main" id="{0F68341B-7A61-A549-B95C-EC13C47A22B2}"/>
              </a:ext>
            </a:extLst>
          </p:cNvPr>
          <p:cNvSpPr/>
          <p:nvPr/>
        </p:nvSpPr>
        <p:spPr>
          <a:xfrm>
            <a:off x="10029824" y="5379503"/>
            <a:ext cx="1552576" cy="275460"/>
          </a:xfrm>
          <a:prstGeom prst="rect">
            <a:avLst/>
          </a:prstGeom>
        </p:spPr>
        <p:txBody>
          <a:bodyPr wrap="square">
            <a:spAutoFit/>
          </a:bodyPr>
          <a:lstStyle/>
          <a:p>
            <a:pPr>
              <a:lnSpc>
                <a:spcPct val="80000"/>
              </a:lnSpc>
            </a:pPr>
            <a:r>
              <a:rPr lang="en-GB" altLang="en-US" sz="1400" dirty="0"/>
              <a:t>(Maier, N. 1976)</a:t>
            </a:r>
            <a:endParaRPr lang="en-US" altLang="en-US" sz="1400" dirty="0"/>
          </a:p>
        </p:txBody>
      </p:sp>
    </p:spTree>
    <p:extLst>
      <p:ext uri="{BB962C8B-B14F-4D97-AF65-F5344CB8AC3E}">
        <p14:creationId xmlns:p14="http://schemas.microsoft.com/office/powerpoint/2010/main" val="4140754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Interviewing Skills</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a:xfrm>
            <a:off x="838200" y="1253331"/>
            <a:ext cx="10515600" cy="4351338"/>
          </a:xfrm>
        </p:spPr>
        <p:txBody>
          <a:bodyPr/>
          <a:lstStyle/>
          <a:p>
            <a:r>
              <a:rPr lang="en-GB" altLang="en-US" dirty="0"/>
              <a:t>Ask the right questions</a:t>
            </a:r>
            <a:br>
              <a:rPr lang="en-GB" altLang="en-US" dirty="0"/>
            </a:br>
            <a:endParaRPr lang="en-GB" altLang="en-US" dirty="0"/>
          </a:p>
          <a:p>
            <a:r>
              <a:rPr lang="en-GB" altLang="en-US" dirty="0"/>
              <a:t>Engage in active listening </a:t>
            </a:r>
            <a:br>
              <a:rPr lang="en-GB" altLang="en-US" dirty="0"/>
            </a:br>
            <a:endParaRPr lang="en-GB" altLang="en-US" dirty="0"/>
          </a:p>
          <a:p>
            <a:r>
              <a:rPr lang="en-GB" altLang="en-US" dirty="0"/>
              <a:t>Feedback </a:t>
            </a:r>
            <a:br>
              <a:rPr lang="en-GB" altLang="en-US" dirty="0"/>
            </a:br>
            <a:endParaRPr lang="en-GB" altLang="en-US" dirty="0"/>
          </a:p>
          <a:p>
            <a:r>
              <a:rPr lang="en-GB" altLang="en-US" dirty="0"/>
              <a:t>Avoid:  focus on failure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3698878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Managing the Interview</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a:xfrm>
            <a:off x="838200" y="1429017"/>
            <a:ext cx="10515600" cy="4351338"/>
          </a:xfrm>
        </p:spPr>
        <p:txBody>
          <a:bodyPr/>
          <a:lstStyle/>
          <a:p>
            <a:r>
              <a:rPr lang="en-GB" altLang="en-US" dirty="0"/>
              <a:t>Objective</a:t>
            </a:r>
            <a:br>
              <a:rPr lang="en-GB" altLang="en-US" dirty="0"/>
            </a:br>
            <a:endParaRPr lang="en-GB" altLang="en-US" dirty="0"/>
          </a:p>
          <a:p>
            <a:r>
              <a:rPr lang="en-GB" altLang="en-US" dirty="0"/>
              <a:t>Don’t get personal</a:t>
            </a:r>
            <a:br>
              <a:rPr lang="en-GB" altLang="en-US" dirty="0"/>
            </a:br>
            <a:endParaRPr lang="en-GB" altLang="en-US" dirty="0"/>
          </a:p>
          <a:p>
            <a:r>
              <a:rPr lang="en-GB" altLang="en-US" dirty="0"/>
              <a:t>Encourage </a:t>
            </a:r>
            <a:br>
              <a:rPr lang="en-GB" altLang="en-US" dirty="0"/>
            </a:br>
            <a:endParaRPr lang="en-GB" altLang="en-US" dirty="0"/>
          </a:p>
          <a:p>
            <a:r>
              <a:rPr lang="en-GB" altLang="en-US" dirty="0"/>
              <a:t>Agree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611584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575-BA4B-F649-B534-457C35122644}"/>
              </a:ext>
            </a:extLst>
          </p:cNvPr>
          <p:cNvSpPr>
            <a:spLocks noGrp="1"/>
          </p:cNvSpPr>
          <p:nvPr>
            <p:ph type="title"/>
          </p:nvPr>
        </p:nvSpPr>
        <p:spPr/>
        <p:txBody>
          <a:bodyPr/>
          <a:lstStyle/>
          <a:p>
            <a:r>
              <a:rPr lang="en-US" dirty="0"/>
              <a:t>The Ideal Appraisal</a:t>
            </a:r>
          </a:p>
        </p:txBody>
      </p:sp>
      <p:sp>
        <p:nvSpPr>
          <p:cNvPr id="3" name="Content Placeholder 2">
            <a:extLst>
              <a:ext uri="{FF2B5EF4-FFF2-40B4-BE49-F238E27FC236}">
                <a16:creationId xmlns:a16="http://schemas.microsoft.com/office/drawing/2014/main" id="{AE5CED9D-AF7B-8F49-9B2E-96A17489F7F5}"/>
              </a:ext>
            </a:extLst>
          </p:cNvPr>
          <p:cNvSpPr>
            <a:spLocks noGrp="1"/>
          </p:cNvSpPr>
          <p:nvPr>
            <p:ph idx="1"/>
          </p:nvPr>
        </p:nvSpPr>
        <p:spPr>
          <a:xfrm>
            <a:off x="609600" y="1174746"/>
            <a:ext cx="6546574" cy="3917032"/>
          </a:xfrm>
        </p:spPr>
        <p:txBody>
          <a:bodyPr>
            <a:normAutofit lnSpcReduction="10000"/>
          </a:bodyPr>
          <a:lstStyle/>
          <a:p>
            <a:pPr>
              <a:lnSpc>
                <a:spcPct val="80000"/>
              </a:lnSpc>
            </a:pPr>
            <a:r>
              <a:rPr lang="en-GB" altLang="en-US" dirty="0"/>
              <a:t>Who does most of the talking?</a:t>
            </a:r>
          </a:p>
          <a:p>
            <a:pPr>
              <a:lnSpc>
                <a:spcPct val="80000"/>
              </a:lnSpc>
            </a:pPr>
            <a:r>
              <a:rPr lang="en-GB" altLang="en-US" dirty="0"/>
              <a:t>Active listening &amp; feedback</a:t>
            </a:r>
          </a:p>
          <a:p>
            <a:pPr>
              <a:lnSpc>
                <a:spcPct val="80000"/>
              </a:lnSpc>
            </a:pPr>
            <a:r>
              <a:rPr lang="en-GB" altLang="en-US" dirty="0"/>
              <a:t>Reflection and analysis </a:t>
            </a:r>
          </a:p>
          <a:p>
            <a:pPr>
              <a:lnSpc>
                <a:spcPct val="80000"/>
              </a:lnSpc>
            </a:pPr>
            <a:r>
              <a:rPr lang="en-GB" altLang="en-US" dirty="0"/>
              <a:t>Performance not Personalities?</a:t>
            </a:r>
          </a:p>
          <a:p>
            <a:pPr>
              <a:lnSpc>
                <a:spcPct val="80000"/>
              </a:lnSpc>
            </a:pPr>
            <a:r>
              <a:rPr lang="en-GB" altLang="en-US" dirty="0"/>
              <a:t>What period is reviewed?</a:t>
            </a:r>
          </a:p>
          <a:p>
            <a:pPr>
              <a:lnSpc>
                <a:spcPct val="80000"/>
              </a:lnSpc>
            </a:pPr>
            <a:r>
              <a:rPr lang="en-GB" altLang="en-US" dirty="0"/>
              <a:t>Evidence Based?</a:t>
            </a:r>
          </a:p>
          <a:p>
            <a:pPr>
              <a:lnSpc>
                <a:spcPct val="80000"/>
              </a:lnSpc>
            </a:pPr>
            <a:r>
              <a:rPr lang="en-GB" altLang="en-US" dirty="0"/>
              <a:t>Achievement</a:t>
            </a:r>
          </a:p>
          <a:p>
            <a:pPr>
              <a:lnSpc>
                <a:spcPct val="80000"/>
              </a:lnSpc>
            </a:pPr>
            <a:r>
              <a:rPr lang="en-GB" altLang="en-US" dirty="0"/>
              <a:t>improvement</a:t>
            </a:r>
          </a:p>
          <a:p>
            <a:pPr>
              <a:lnSpc>
                <a:spcPct val="80000"/>
              </a:lnSpc>
            </a:pPr>
            <a:r>
              <a:rPr lang="en-GB" altLang="en-US" dirty="0"/>
              <a:t>Ending</a:t>
            </a:r>
          </a:p>
          <a:p>
            <a:endParaRPr lang="en-US" dirty="0"/>
          </a:p>
        </p:txBody>
      </p:sp>
      <p:sp>
        <p:nvSpPr>
          <p:cNvPr id="4" name="Slide Number Placeholder 3">
            <a:extLst>
              <a:ext uri="{FF2B5EF4-FFF2-40B4-BE49-F238E27FC236}">
                <a16:creationId xmlns:a16="http://schemas.microsoft.com/office/drawing/2014/main" id="{31F38A74-F2AB-AF44-9C41-44819438400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Rectangle 4">
            <a:extLst>
              <a:ext uri="{FF2B5EF4-FFF2-40B4-BE49-F238E27FC236}">
                <a16:creationId xmlns:a16="http://schemas.microsoft.com/office/drawing/2014/main" id="{4EDF96D2-30A3-A442-9E40-F80895405CC7}"/>
              </a:ext>
            </a:extLst>
          </p:cNvPr>
          <p:cNvSpPr/>
          <p:nvPr/>
        </p:nvSpPr>
        <p:spPr>
          <a:xfrm>
            <a:off x="9216008" y="5301789"/>
            <a:ext cx="2475358" cy="215444"/>
          </a:xfrm>
          <a:prstGeom prst="rect">
            <a:avLst/>
          </a:prstGeom>
        </p:spPr>
        <p:txBody>
          <a:bodyPr wrap="none">
            <a:spAutoFit/>
          </a:bodyPr>
          <a:lstStyle/>
          <a:p>
            <a:r>
              <a:rPr lang="en-GB" altLang="en-US" sz="800" dirty="0"/>
              <a:t>(CIPD Performance Appraisal Fact Sheet at </a:t>
            </a:r>
            <a:r>
              <a:rPr lang="en-GB" altLang="en-US" sz="800" dirty="0" err="1"/>
              <a:t>cipd.co.uk</a:t>
            </a:r>
            <a:r>
              <a:rPr lang="en-GB" altLang="en-US" sz="800" dirty="0"/>
              <a:t>)</a:t>
            </a:r>
          </a:p>
        </p:txBody>
      </p:sp>
      <p:pic>
        <p:nvPicPr>
          <p:cNvPr id="6" name="Picture 5">
            <a:extLst>
              <a:ext uri="{FF2B5EF4-FFF2-40B4-BE49-F238E27FC236}">
                <a16:creationId xmlns:a16="http://schemas.microsoft.com/office/drawing/2014/main" id="{CCE0E168-92C8-5547-8A64-5D2E3F738183}"/>
              </a:ext>
            </a:extLst>
          </p:cNvPr>
          <p:cNvPicPr>
            <a:picLocks noChangeAspect="1"/>
          </p:cNvPicPr>
          <p:nvPr/>
        </p:nvPicPr>
        <p:blipFill>
          <a:blip r:embed="rId3"/>
          <a:stretch>
            <a:fillRect/>
          </a:stretch>
        </p:blipFill>
        <p:spPr>
          <a:xfrm>
            <a:off x="6811820" y="1425117"/>
            <a:ext cx="4879546" cy="2732546"/>
          </a:xfrm>
          <a:prstGeom prst="rect">
            <a:avLst/>
          </a:prstGeom>
        </p:spPr>
      </p:pic>
    </p:spTree>
    <p:extLst>
      <p:ext uri="{BB962C8B-B14F-4D97-AF65-F5344CB8AC3E}">
        <p14:creationId xmlns:p14="http://schemas.microsoft.com/office/powerpoint/2010/main" val="2709715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5E76-433F-D544-8EB7-4D079A80D9EA}"/>
              </a:ext>
            </a:extLst>
          </p:cNvPr>
          <p:cNvSpPr>
            <a:spLocks noGrp="1"/>
          </p:cNvSpPr>
          <p:nvPr>
            <p:ph type="title"/>
          </p:nvPr>
        </p:nvSpPr>
        <p:spPr/>
        <p:txBody>
          <a:bodyPr/>
          <a:lstStyle/>
          <a:p>
            <a:r>
              <a:rPr lang="en-US" dirty="0"/>
              <a:t>Providing Negative Feedback</a:t>
            </a:r>
          </a:p>
        </p:txBody>
      </p:sp>
      <p:sp>
        <p:nvSpPr>
          <p:cNvPr id="3" name="Content Placeholder 2">
            <a:extLst>
              <a:ext uri="{FF2B5EF4-FFF2-40B4-BE49-F238E27FC236}">
                <a16:creationId xmlns:a16="http://schemas.microsoft.com/office/drawing/2014/main" id="{6B08C248-3437-EB49-A890-6F8D7D7F7DDD}"/>
              </a:ext>
            </a:extLst>
          </p:cNvPr>
          <p:cNvSpPr>
            <a:spLocks noGrp="1"/>
          </p:cNvSpPr>
          <p:nvPr>
            <p:ph idx="1"/>
          </p:nvPr>
        </p:nvSpPr>
        <p:spPr>
          <a:xfrm>
            <a:off x="386508" y="1027907"/>
            <a:ext cx="10515600" cy="4351338"/>
          </a:xfrm>
        </p:spPr>
        <p:txBody>
          <a:bodyPr/>
          <a:lstStyle/>
          <a:p>
            <a:pPr lvl="1">
              <a:lnSpc>
                <a:spcPct val="150000"/>
              </a:lnSpc>
              <a:spcBef>
                <a:spcPct val="35000"/>
              </a:spcBef>
            </a:pPr>
            <a:r>
              <a:rPr lang="en-US" altLang="en-US" dirty="0"/>
              <a:t>Do not make subordinates feel threatened.</a:t>
            </a:r>
          </a:p>
          <a:p>
            <a:pPr lvl="1">
              <a:lnSpc>
                <a:spcPct val="150000"/>
              </a:lnSpc>
              <a:spcBef>
                <a:spcPct val="35000"/>
              </a:spcBef>
            </a:pPr>
            <a:r>
              <a:rPr lang="en-US" altLang="en-US" dirty="0"/>
              <a:t>Give the subordinate the opportunity to present their ideas and feelings </a:t>
            </a:r>
          </a:p>
          <a:p>
            <a:pPr lvl="1">
              <a:lnSpc>
                <a:spcPct val="150000"/>
              </a:lnSpc>
              <a:spcBef>
                <a:spcPct val="35000"/>
              </a:spcBef>
            </a:pPr>
            <a:r>
              <a:rPr lang="en-US" altLang="en-US" dirty="0"/>
              <a:t>Allow them to influence the course of the interview. </a:t>
            </a:r>
          </a:p>
          <a:p>
            <a:pPr lvl="1">
              <a:lnSpc>
                <a:spcPct val="150000"/>
              </a:lnSpc>
              <a:spcBef>
                <a:spcPct val="35000"/>
              </a:spcBef>
            </a:pPr>
            <a:r>
              <a:rPr lang="en-US" altLang="en-US" dirty="0"/>
              <a:t>Have experienced/constructive managers conduct appraisal.</a:t>
            </a:r>
          </a:p>
          <a:p>
            <a:pPr lvl="1">
              <a:lnSpc>
                <a:spcPct val="150000"/>
              </a:lnSpc>
              <a:spcBef>
                <a:spcPct val="35000"/>
              </a:spcBef>
            </a:pPr>
            <a:r>
              <a:rPr lang="en-US" altLang="en-US" dirty="0"/>
              <a:t>Offer necessary support for development and change.</a:t>
            </a:r>
          </a:p>
          <a:p>
            <a:endParaRPr lang="en-US" dirty="0"/>
          </a:p>
        </p:txBody>
      </p:sp>
      <p:sp>
        <p:nvSpPr>
          <p:cNvPr id="4" name="Slide Number Placeholder 3">
            <a:extLst>
              <a:ext uri="{FF2B5EF4-FFF2-40B4-BE49-F238E27FC236}">
                <a16:creationId xmlns:a16="http://schemas.microsoft.com/office/drawing/2014/main" id="{8C3502EF-2BC7-B84F-82F1-1D22E7B7F366}"/>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1645451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C56E-E67E-CA4E-B4E7-BD3F722F70D4}"/>
              </a:ext>
            </a:extLst>
          </p:cNvPr>
          <p:cNvSpPr>
            <a:spLocks noGrp="1"/>
          </p:cNvSpPr>
          <p:nvPr>
            <p:ph type="title"/>
          </p:nvPr>
        </p:nvSpPr>
        <p:spPr/>
        <p:txBody>
          <a:bodyPr/>
          <a:lstStyle/>
          <a:p>
            <a:r>
              <a:rPr lang="en-US" dirty="0"/>
              <a:t>Appraisal Problems</a:t>
            </a:r>
          </a:p>
        </p:txBody>
      </p:sp>
      <p:sp>
        <p:nvSpPr>
          <p:cNvPr id="3" name="Content Placeholder 2">
            <a:extLst>
              <a:ext uri="{FF2B5EF4-FFF2-40B4-BE49-F238E27FC236}">
                <a16:creationId xmlns:a16="http://schemas.microsoft.com/office/drawing/2014/main" id="{E94A5F79-AA8F-C141-9132-635A7034AEE8}"/>
              </a:ext>
            </a:extLst>
          </p:cNvPr>
          <p:cNvSpPr>
            <a:spLocks noGrp="1"/>
          </p:cNvSpPr>
          <p:nvPr>
            <p:ph idx="1"/>
          </p:nvPr>
        </p:nvSpPr>
        <p:spPr>
          <a:xfrm>
            <a:off x="609600" y="1600201"/>
            <a:ext cx="4105275" cy="3917032"/>
          </a:xfrm>
        </p:spPr>
        <p:txBody>
          <a:bodyPr>
            <a:normAutofit fontScale="85000" lnSpcReduction="20000"/>
          </a:bodyPr>
          <a:lstStyle/>
          <a:p>
            <a:r>
              <a:rPr lang="en-US" dirty="0"/>
              <a:t>Unclear Standards</a:t>
            </a:r>
            <a:br>
              <a:rPr lang="en-US" dirty="0"/>
            </a:br>
            <a:endParaRPr lang="en-US" dirty="0"/>
          </a:p>
          <a:p>
            <a:r>
              <a:rPr lang="en-US" dirty="0"/>
              <a:t>Halo Effect</a:t>
            </a:r>
            <a:br>
              <a:rPr lang="en-US" dirty="0"/>
            </a:br>
            <a:endParaRPr lang="en-US" dirty="0"/>
          </a:p>
          <a:p>
            <a:r>
              <a:rPr lang="en-US" dirty="0"/>
              <a:t>Central Tendency</a:t>
            </a:r>
            <a:br>
              <a:rPr lang="en-US" dirty="0"/>
            </a:br>
            <a:endParaRPr lang="en-US" dirty="0"/>
          </a:p>
          <a:p>
            <a:r>
              <a:rPr lang="en-US" dirty="0"/>
              <a:t>Leniency/Strictness</a:t>
            </a:r>
            <a:br>
              <a:rPr lang="en-US" dirty="0"/>
            </a:br>
            <a:endParaRPr lang="en-US" dirty="0"/>
          </a:p>
          <a:p>
            <a:r>
              <a:rPr lang="en-US" dirty="0"/>
              <a:t>Recency</a:t>
            </a:r>
            <a:br>
              <a:rPr lang="en-US" dirty="0"/>
            </a:br>
            <a:endParaRPr lang="en-US" dirty="0"/>
          </a:p>
          <a:p>
            <a:r>
              <a:rPr lang="en-US" dirty="0"/>
              <a:t>Bias</a:t>
            </a:r>
            <a:br>
              <a:rPr lang="en-US" dirty="0"/>
            </a:br>
            <a:endParaRPr lang="en-US" dirty="0"/>
          </a:p>
        </p:txBody>
      </p:sp>
      <p:sp>
        <p:nvSpPr>
          <p:cNvPr id="4" name="Slide Number Placeholder 3">
            <a:extLst>
              <a:ext uri="{FF2B5EF4-FFF2-40B4-BE49-F238E27FC236}">
                <a16:creationId xmlns:a16="http://schemas.microsoft.com/office/drawing/2014/main" id="{FE88229B-CA1A-0C42-BE4C-20E4CE2D3651}"/>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8" name="Picture 7">
            <a:extLst>
              <a:ext uri="{FF2B5EF4-FFF2-40B4-BE49-F238E27FC236}">
                <a16:creationId xmlns:a16="http://schemas.microsoft.com/office/drawing/2014/main" id="{04A1FC58-48E4-4A4C-943A-2C50D535ABE8}"/>
              </a:ext>
            </a:extLst>
          </p:cNvPr>
          <p:cNvPicPr>
            <a:picLocks noChangeAspect="1"/>
          </p:cNvPicPr>
          <p:nvPr/>
        </p:nvPicPr>
        <p:blipFill>
          <a:blip r:embed="rId3"/>
          <a:stretch>
            <a:fillRect/>
          </a:stretch>
        </p:blipFill>
        <p:spPr>
          <a:xfrm>
            <a:off x="6846126" y="1189034"/>
            <a:ext cx="3090862" cy="3980656"/>
          </a:xfrm>
          <a:prstGeom prst="rect">
            <a:avLst/>
          </a:prstGeom>
        </p:spPr>
      </p:pic>
    </p:spTree>
    <p:extLst>
      <p:ext uri="{BB962C8B-B14F-4D97-AF65-F5344CB8AC3E}">
        <p14:creationId xmlns:p14="http://schemas.microsoft.com/office/powerpoint/2010/main" val="1724021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99CD-F7E9-F84D-BEDF-8F846558C8AC}"/>
              </a:ext>
            </a:extLst>
          </p:cNvPr>
          <p:cNvSpPr>
            <a:spLocks noGrp="1"/>
          </p:cNvSpPr>
          <p:nvPr>
            <p:ph type="title"/>
          </p:nvPr>
        </p:nvSpPr>
        <p:spPr/>
        <p:txBody>
          <a:bodyPr/>
          <a:lstStyle/>
          <a:p>
            <a:r>
              <a:rPr lang="en-US" dirty="0"/>
              <a:t>Avoiding Appraisal Problems</a:t>
            </a:r>
          </a:p>
        </p:txBody>
      </p:sp>
      <p:sp>
        <p:nvSpPr>
          <p:cNvPr id="3" name="Content Placeholder 2">
            <a:extLst>
              <a:ext uri="{FF2B5EF4-FFF2-40B4-BE49-F238E27FC236}">
                <a16:creationId xmlns:a16="http://schemas.microsoft.com/office/drawing/2014/main" id="{68E08BA6-F343-504B-9F89-BEAF51607A83}"/>
              </a:ext>
            </a:extLst>
          </p:cNvPr>
          <p:cNvSpPr>
            <a:spLocks noGrp="1"/>
          </p:cNvSpPr>
          <p:nvPr>
            <p:ph idx="1"/>
          </p:nvPr>
        </p:nvSpPr>
        <p:spPr/>
        <p:txBody>
          <a:bodyPr/>
          <a:lstStyle/>
          <a:p>
            <a:pPr>
              <a:spcBef>
                <a:spcPct val="50000"/>
              </a:spcBef>
            </a:pPr>
            <a:r>
              <a:rPr lang="en-US" altLang="en-US" dirty="0"/>
              <a:t>Learn and understand potential problems and solutions for each.</a:t>
            </a:r>
          </a:p>
          <a:p>
            <a:pPr>
              <a:spcBef>
                <a:spcPct val="50000"/>
              </a:spcBef>
            </a:pPr>
            <a:r>
              <a:rPr lang="en-US" altLang="en-US" dirty="0"/>
              <a:t>Use the right appraisal tool[s]</a:t>
            </a:r>
          </a:p>
          <a:p>
            <a:pPr>
              <a:spcBef>
                <a:spcPct val="50000"/>
              </a:spcBef>
            </a:pPr>
            <a:r>
              <a:rPr lang="en-US" altLang="en-US" dirty="0"/>
              <a:t>Train managers to reduce rating errors</a:t>
            </a:r>
          </a:p>
          <a:p>
            <a:pPr>
              <a:spcBef>
                <a:spcPct val="50000"/>
              </a:spcBef>
            </a:pPr>
            <a:r>
              <a:rPr lang="en-US" altLang="en-US" dirty="0"/>
              <a:t>Have appraisers compile positive and negative critical incidents.</a:t>
            </a:r>
          </a:p>
          <a:p>
            <a:endParaRPr lang="en-US" dirty="0"/>
          </a:p>
        </p:txBody>
      </p:sp>
      <p:sp>
        <p:nvSpPr>
          <p:cNvPr id="4" name="Slide Number Placeholder 3">
            <a:extLst>
              <a:ext uri="{FF2B5EF4-FFF2-40B4-BE49-F238E27FC236}">
                <a16:creationId xmlns:a16="http://schemas.microsoft.com/office/drawing/2014/main" id="{4419F26E-C1D8-F64C-A28D-EBCBDB6A7D76}"/>
              </a:ext>
            </a:extLst>
          </p:cNvPr>
          <p:cNvSpPr>
            <a:spLocks noGrp="1"/>
          </p:cNvSpPr>
          <p:nvPr>
            <p:ph type="sldNum" sz="quarter" idx="12"/>
          </p:nvPr>
        </p:nvSpPr>
        <p:spPr/>
        <p:txBody>
          <a:bodyPr/>
          <a:lstStyle/>
          <a:p>
            <a:fld id="{3D165440-4880-415F-9146-4793BDD623F8}" type="slidenum">
              <a:rPr lang="en-GB" smtClean="0"/>
              <a:t>21</a:t>
            </a:fld>
            <a:endParaRPr lang="en-GB"/>
          </a:p>
        </p:txBody>
      </p:sp>
    </p:spTree>
    <p:extLst>
      <p:ext uri="{BB962C8B-B14F-4D97-AF65-F5344CB8AC3E}">
        <p14:creationId xmlns:p14="http://schemas.microsoft.com/office/powerpoint/2010/main" val="528374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7719-AC60-4F4E-A2AC-7B6461D44DEC}"/>
              </a:ext>
            </a:extLst>
          </p:cNvPr>
          <p:cNvSpPr>
            <a:spLocks noGrp="1"/>
          </p:cNvSpPr>
          <p:nvPr>
            <p:ph type="title"/>
          </p:nvPr>
        </p:nvSpPr>
        <p:spPr>
          <a:xfrm>
            <a:off x="0" y="0"/>
            <a:ext cx="10515600" cy="1325563"/>
          </a:xfrm>
        </p:spPr>
        <p:txBody>
          <a:bodyPr/>
          <a:lstStyle/>
          <a:p>
            <a:r>
              <a:rPr lang="en-US" dirty="0"/>
              <a:t>Appraisals - A Review</a:t>
            </a:r>
          </a:p>
        </p:txBody>
      </p:sp>
      <p:sp>
        <p:nvSpPr>
          <p:cNvPr id="3" name="Content Placeholder 2">
            <a:extLst>
              <a:ext uri="{FF2B5EF4-FFF2-40B4-BE49-F238E27FC236}">
                <a16:creationId xmlns:a16="http://schemas.microsoft.com/office/drawing/2014/main" id="{4719F02C-3806-6D46-8901-5BDD1078A9A5}"/>
              </a:ext>
            </a:extLst>
          </p:cNvPr>
          <p:cNvSpPr>
            <a:spLocks noGrp="1"/>
          </p:cNvSpPr>
          <p:nvPr>
            <p:ph idx="1"/>
          </p:nvPr>
        </p:nvSpPr>
        <p:spPr>
          <a:xfrm>
            <a:off x="466468" y="759060"/>
            <a:ext cx="11259064" cy="4752053"/>
          </a:xfrm>
        </p:spPr>
        <p:txBody>
          <a:bodyPr/>
          <a:lstStyle/>
          <a:p>
            <a:pPr>
              <a:lnSpc>
                <a:spcPct val="100000"/>
              </a:lnSpc>
            </a:pPr>
            <a:r>
              <a:rPr lang="en-GB" altLang="en-US" dirty="0"/>
              <a:t>Key strategic and individual role of performance management – new developments</a:t>
            </a:r>
          </a:p>
          <a:p>
            <a:pPr>
              <a:lnSpc>
                <a:spcPct val="150000"/>
              </a:lnSpc>
            </a:pPr>
            <a:r>
              <a:rPr lang="en-GB" altLang="en-US" dirty="0"/>
              <a:t>Key task for line managers but difficult to carry out successfully</a:t>
            </a:r>
          </a:p>
          <a:p>
            <a:pPr>
              <a:lnSpc>
                <a:spcPct val="150000"/>
              </a:lnSpc>
            </a:pPr>
            <a:r>
              <a:rPr lang="en-GB" altLang="en-US" dirty="0"/>
              <a:t>Powerful influence on behaviour – both positive and negative</a:t>
            </a:r>
          </a:p>
          <a:p>
            <a:pPr>
              <a:lnSpc>
                <a:spcPct val="150000"/>
              </a:lnSpc>
            </a:pPr>
            <a:r>
              <a:rPr lang="en-GB" altLang="en-US" dirty="0"/>
              <a:t>Requires careful support and implementation by line managers</a:t>
            </a:r>
          </a:p>
          <a:p>
            <a:pPr>
              <a:lnSpc>
                <a:spcPct val="150000"/>
              </a:lnSpc>
            </a:pPr>
            <a:r>
              <a:rPr lang="en-GB" dirty="0"/>
              <a:t>Examining the expectations and requirements of people.</a:t>
            </a:r>
          </a:p>
          <a:p>
            <a:pPr>
              <a:lnSpc>
                <a:spcPct val="150000"/>
              </a:lnSpc>
            </a:pPr>
            <a:r>
              <a:rPr lang="en-GB" dirty="0"/>
              <a:t>Administering people in accordance with guidelines and career pathways.</a:t>
            </a:r>
          </a:p>
          <a:p>
            <a:pPr>
              <a:lnSpc>
                <a:spcPct val="80000"/>
              </a:lnSpc>
            </a:pPr>
            <a:endParaRPr lang="en-GB" altLang="en-US" dirty="0"/>
          </a:p>
          <a:p>
            <a:pPr>
              <a:lnSpc>
                <a:spcPct val="80000"/>
              </a:lnSpc>
            </a:pPr>
            <a:endParaRPr lang="en-GB" altLang="en-US" dirty="0"/>
          </a:p>
          <a:p>
            <a:pPr>
              <a:lnSpc>
                <a:spcPct val="80000"/>
              </a:lnSpc>
            </a:pPr>
            <a:endParaRPr lang="en-GB" altLang="en-US" dirty="0"/>
          </a:p>
          <a:p>
            <a:pPr>
              <a:lnSpc>
                <a:spcPct val="80000"/>
              </a:lnSpc>
            </a:pPr>
            <a:endParaRPr lang="en-GB" altLang="en-US" dirty="0"/>
          </a:p>
          <a:p>
            <a:pPr>
              <a:lnSpc>
                <a:spcPct val="80000"/>
              </a:lnSpc>
            </a:pPr>
            <a:endParaRPr lang="en-GB" altLang="en-US" dirty="0"/>
          </a:p>
          <a:p>
            <a:pPr>
              <a:lnSpc>
                <a:spcPct val="80000"/>
              </a:lnSpc>
            </a:pPr>
            <a:endParaRPr lang="en-GB" altLang="en-US" dirty="0"/>
          </a:p>
          <a:p>
            <a:endParaRPr lang="en-US" dirty="0"/>
          </a:p>
        </p:txBody>
      </p:sp>
      <p:sp>
        <p:nvSpPr>
          <p:cNvPr id="4" name="Slide Number Placeholder 3">
            <a:extLst>
              <a:ext uri="{FF2B5EF4-FFF2-40B4-BE49-F238E27FC236}">
                <a16:creationId xmlns:a16="http://schemas.microsoft.com/office/drawing/2014/main" id="{103B5369-D36A-6A4A-9E35-B5F4E804901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1974515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pPr algn="ctr"/>
            <a:r>
              <a:rPr lang="en-GB" altLang="en-US">
                <a:latin typeface="Arial" panose="020B0604020202020204" pitchFamily="34" charset="0"/>
                <a:cs typeface="Arial" panose="020B0604020202020204" pitchFamily="34" charset="0"/>
              </a:rPr>
              <a:t>Appraisals</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1535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609600" y="104718"/>
            <a:ext cx="6172200" cy="666754"/>
          </a:xfrm>
        </p:spPr>
        <p:txBody>
          <a:bodyPr>
            <a:normAutofit/>
          </a:bodyPr>
          <a:lstStyle/>
          <a:p>
            <a:r>
              <a:rPr lang="en-GB" altLang="en-US" sz="3200" dirty="0">
                <a:latin typeface="Arial" panose="020B0604020202020204" pitchFamily="34" charset="0"/>
                <a:cs typeface="Arial" panose="020B0604020202020204" pitchFamily="34" charset="0"/>
              </a:rPr>
              <a:t>Homework</a:t>
            </a:r>
            <a:endParaRPr lang="en-US" sz="32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4466516"/>
          </a:xfrm>
        </p:spPr>
        <p:txBody>
          <a:bodyPr>
            <a:normAutofit fontScale="92500" lnSpcReduction="20000"/>
          </a:bodyPr>
          <a:lstStyle/>
          <a:p>
            <a:pPr marL="0" indent="0">
              <a:buNone/>
            </a:pPr>
            <a:r>
              <a:rPr lang="en-GB" sz="1800" dirty="0"/>
              <a:t>Critically assess the potential benefits to the organisation of developing individuals in the workplace</a:t>
            </a:r>
            <a:endParaRPr lang="en-US" sz="1800" dirty="0"/>
          </a:p>
          <a:p>
            <a:pPr marL="0" indent="0">
              <a:buNone/>
            </a:pPr>
            <a:endParaRPr lang="en-US" sz="1800" dirty="0"/>
          </a:p>
          <a:p>
            <a:r>
              <a:rPr lang="en-US" sz="1800" dirty="0"/>
              <a:t>Define employee expectations &amp; how these are communicated by employees and employers</a:t>
            </a:r>
            <a:br>
              <a:rPr lang="en-US" sz="1800" dirty="0"/>
            </a:br>
            <a:endParaRPr lang="en-US" sz="1800" dirty="0"/>
          </a:p>
          <a:p>
            <a:r>
              <a:rPr lang="en-US" sz="1800" dirty="0"/>
              <a:t>Identify your </a:t>
            </a:r>
            <a:r>
              <a:rPr lang="en-US" sz="1800" dirty="0" err="1"/>
              <a:t>organisation’s</a:t>
            </a:r>
            <a:r>
              <a:rPr lang="en-US" sz="1800" dirty="0"/>
              <a:t> performance management processes </a:t>
            </a:r>
          </a:p>
          <a:p>
            <a:r>
              <a:rPr lang="en-US" sz="1800" dirty="0"/>
              <a:t>Identify your </a:t>
            </a:r>
            <a:r>
              <a:rPr lang="en-US" sz="1800" dirty="0" err="1"/>
              <a:t>organisation’s</a:t>
            </a:r>
            <a:r>
              <a:rPr lang="en-US" sz="1800" dirty="0"/>
              <a:t> performance appraisal processes </a:t>
            </a:r>
          </a:p>
          <a:p>
            <a:r>
              <a:rPr lang="en-US" sz="1800" dirty="0"/>
              <a:t>How do these compare and relate</a:t>
            </a:r>
          </a:p>
          <a:p>
            <a:br>
              <a:rPr lang="en-US" sz="1800" dirty="0"/>
            </a:br>
            <a:endParaRPr lang="en-US" sz="1800" dirty="0"/>
          </a:p>
          <a:p>
            <a:pPr marL="0" indent="0">
              <a:buNone/>
            </a:pPr>
            <a:r>
              <a:rPr lang="en-US" sz="1800" dirty="0"/>
              <a:t>Review the following videos:</a:t>
            </a:r>
            <a:br>
              <a:rPr lang="en-US" sz="1800" dirty="0"/>
            </a:br>
            <a:r>
              <a:rPr lang="en-US" sz="1800" dirty="0">
                <a:hlinkClick r:id="rId3"/>
              </a:rPr>
              <a:t>Performance Appraisals</a:t>
            </a:r>
            <a:endParaRPr lang="en-US" sz="1800" dirty="0"/>
          </a:p>
          <a:p>
            <a:pPr marL="0" indent="0">
              <a:buNone/>
            </a:pPr>
            <a:r>
              <a:rPr lang="en-GB" sz="1800" dirty="0">
                <a:hlinkClick r:id="rId4"/>
              </a:rPr>
              <a:t>Why Good Leaders Make you Feel Safe</a:t>
            </a:r>
            <a:br>
              <a:rPr lang="en-GB" sz="1800" dirty="0"/>
            </a:br>
            <a:br>
              <a:rPr lang="en-GB" sz="1800" dirty="0"/>
            </a:br>
            <a:r>
              <a:rPr lang="en-GB" sz="1800" dirty="0"/>
              <a:t>What features/techniques exist in your organisation</a:t>
            </a:r>
          </a:p>
          <a:p>
            <a:pPr marL="0" indent="0">
              <a:buNone/>
            </a:pPr>
            <a:r>
              <a:rPr lang="en-GB" sz="1800" dirty="0"/>
              <a:t>What features/techniques would you adopt</a:t>
            </a:r>
            <a:br>
              <a:rPr lang="en-GB" sz="1800" dirty="0"/>
            </a:br>
            <a:br>
              <a:rPr lang="en-GB" sz="1800" dirty="0"/>
            </a:br>
            <a:r>
              <a:rPr lang="en-GB" sz="1800" dirty="0"/>
              <a:t>These will be reviewed at the next session (Assessments) </a:t>
            </a:r>
          </a:p>
        </p:txBody>
      </p:sp>
    </p:spTree>
    <p:extLst>
      <p:ext uri="{BB962C8B-B14F-4D97-AF65-F5344CB8AC3E}">
        <p14:creationId xmlns:p14="http://schemas.microsoft.com/office/powerpoint/2010/main" val="191670902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28564</TotalTime>
  <Words>3885</Words>
  <Application>Microsoft Macintosh PowerPoint</Application>
  <PresentationFormat>Widescreen</PresentationFormat>
  <Paragraphs>474</Paragraphs>
  <Slides>24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Custom Design</vt:lpstr>
      <vt:lpstr>BA (Hons) Applied Leadership &amp; Management in the Workplace BMSK5010</vt:lpstr>
      <vt:lpstr>Appraisals</vt:lpstr>
      <vt:lpstr>Performance Management or Appraisal?</vt:lpstr>
      <vt:lpstr>Performance Management</vt:lpstr>
      <vt:lpstr>What is Performance Management?</vt:lpstr>
      <vt:lpstr>Objectives of Performance Management</vt:lpstr>
      <vt:lpstr>Performance Management Summary</vt:lpstr>
      <vt:lpstr>Performance Appraisals</vt:lpstr>
      <vt:lpstr>Why Appraise?</vt:lpstr>
      <vt:lpstr>Appraisal Process</vt:lpstr>
      <vt:lpstr>Benefits of Appraisals</vt:lpstr>
      <vt:lpstr>Who Appraises Who?</vt:lpstr>
      <vt:lpstr>Appraisal Interview Structure</vt:lpstr>
      <vt:lpstr>Appraisal Interview Structure</vt:lpstr>
      <vt:lpstr>Interviewing Styles</vt:lpstr>
      <vt:lpstr>Interviewing Skills</vt:lpstr>
      <vt:lpstr>Managing the Interview</vt:lpstr>
      <vt:lpstr>The Ideal Appraisal</vt:lpstr>
      <vt:lpstr>Providing Negative Feedback</vt:lpstr>
      <vt:lpstr>Appraisal Problems</vt:lpstr>
      <vt:lpstr>Avoiding Appraisal Problems</vt:lpstr>
      <vt:lpstr>Appraisals - A Review</vt:lpstr>
      <vt:lpstr>Appraisals</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153</cp:revision>
  <dcterms:created xsi:type="dcterms:W3CDTF">2020-06-08T16:11:31Z</dcterms:created>
  <dcterms:modified xsi:type="dcterms:W3CDTF">2023-08-03T18:56:17Z</dcterms:modified>
</cp:coreProperties>
</file>