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9" r:id="rId13"/>
    <p:sldId id="270" r:id="rId14"/>
    <p:sldId id="271" r:id="rId15"/>
    <p:sldId id="272" r:id="rId16"/>
    <p:sldId id="273" r:id="rId17"/>
    <p:sldId id="274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0588" autoAdjust="0"/>
  </p:normalViewPr>
  <p:slideViewPr>
    <p:cSldViewPr snapToGrid="0">
      <p:cViewPr varScale="1">
        <p:scale>
          <a:sx n="75" d="100"/>
          <a:sy n="75" d="100"/>
        </p:scale>
        <p:origin x="974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hitney Brito" userId="f36f2da83aa86f0b" providerId="LiveId" clId="{DE24F0CA-D593-44DA-BF19-D5A5F352683D}"/>
    <pc:docChg chg="undo redo custSel addSld delSld modSld sldOrd">
      <pc:chgData name="Whitney Brito" userId="f36f2da83aa86f0b" providerId="LiveId" clId="{DE24F0CA-D593-44DA-BF19-D5A5F352683D}" dt="2026-07-11T10:06:07.243" v="11969" actId="113"/>
      <pc:docMkLst>
        <pc:docMk/>
      </pc:docMkLst>
      <pc:sldChg chg="addSp delSp modSp mod">
        <pc:chgData name="Whitney Brito" userId="f36f2da83aa86f0b" providerId="LiveId" clId="{DE24F0CA-D593-44DA-BF19-D5A5F352683D}" dt="2026-07-11T10:06:07.243" v="11969" actId="113"/>
        <pc:sldMkLst>
          <pc:docMk/>
          <pc:sldMk cId="3774316065" sldId="256"/>
        </pc:sldMkLst>
        <pc:spChg chg="add mod">
          <ac:chgData name="Whitney Brito" userId="f36f2da83aa86f0b" providerId="LiveId" clId="{DE24F0CA-D593-44DA-BF19-D5A5F352683D}" dt="2026-07-11T10:06:07.243" v="11969" actId="113"/>
          <ac:spMkLst>
            <pc:docMk/>
            <pc:sldMk cId="3774316065" sldId="256"/>
            <ac:spMk id="3" creationId="{C064483B-5BA6-E995-B268-D9C3D8D7AA97}"/>
          </ac:spMkLst>
        </pc:spChg>
      </pc:sldChg>
      <pc:sldChg chg="modSp mod">
        <pc:chgData name="Whitney Brito" userId="f36f2da83aa86f0b" providerId="LiveId" clId="{DE24F0CA-D593-44DA-BF19-D5A5F352683D}" dt="2026-07-06T20:13:16.531" v="11917" actId="20577"/>
        <pc:sldMkLst>
          <pc:docMk/>
          <pc:sldMk cId="4098408018" sldId="257"/>
        </pc:sldMkLst>
        <pc:spChg chg="mod">
          <ac:chgData name="Whitney Brito" userId="f36f2da83aa86f0b" providerId="LiveId" clId="{DE24F0CA-D593-44DA-BF19-D5A5F352683D}" dt="2026-06-25T14:54:24.503" v="10200" actId="255"/>
          <ac:spMkLst>
            <pc:docMk/>
            <pc:sldMk cId="4098408018" sldId="257"/>
            <ac:spMk id="2" creationId="{6A52AD63-1A11-AEFC-3BEF-676AB68EC677}"/>
          </ac:spMkLst>
        </pc:spChg>
        <pc:spChg chg="mod">
          <ac:chgData name="Whitney Brito" userId="f36f2da83aa86f0b" providerId="LiveId" clId="{DE24F0CA-D593-44DA-BF19-D5A5F352683D}" dt="2026-07-06T20:13:16.531" v="11917" actId="20577"/>
          <ac:spMkLst>
            <pc:docMk/>
            <pc:sldMk cId="4098408018" sldId="257"/>
            <ac:spMk id="3" creationId="{03CC0D55-B80B-753A-29AB-CBF9B77961F7}"/>
          </ac:spMkLst>
        </pc:spChg>
      </pc:sldChg>
      <pc:sldChg chg="modSp mod">
        <pc:chgData name="Whitney Brito" userId="f36f2da83aa86f0b" providerId="LiveId" clId="{DE24F0CA-D593-44DA-BF19-D5A5F352683D}" dt="2026-07-06T20:12:55.272" v="11896" actId="255"/>
        <pc:sldMkLst>
          <pc:docMk/>
          <pc:sldMk cId="3210017496" sldId="258"/>
        </pc:sldMkLst>
        <pc:spChg chg="mod">
          <ac:chgData name="Whitney Brito" userId="f36f2da83aa86f0b" providerId="LiveId" clId="{DE24F0CA-D593-44DA-BF19-D5A5F352683D}" dt="2026-06-25T15:14:03.704" v="10865" actId="2711"/>
          <ac:spMkLst>
            <pc:docMk/>
            <pc:sldMk cId="3210017496" sldId="258"/>
            <ac:spMk id="2" creationId="{509104DE-56CA-27F6-2FD7-8A1946D356BD}"/>
          </ac:spMkLst>
        </pc:spChg>
        <pc:spChg chg="mod">
          <ac:chgData name="Whitney Brito" userId="f36f2da83aa86f0b" providerId="LiveId" clId="{DE24F0CA-D593-44DA-BF19-D5A5F352683D}" dt="2026-07-06T20:12:55.272" v="11896" actId="255"/>
          <ac:spMkLst>
            <pc:docMk/>
            <pc:sldMk cId="3210017496" sldId="258"/>
            <ac:spMk id="3" creationId="{E8889A60-9132-9D74-6310-2F0E3186D06D}"/>
          </ac:spMkLst>
        </pc:spChg>
      </pc:sldChg>
      <pc:sldChg chg="modSp mod">
        <pc:chgData name="Whitney Brito" userId="f36f2da83aa86f0b" providerId="LiveId" clId="{DE24F0CA-D593-44DA-BF19-D5A5F352683D}" dt="2026-07-06T20:12:48.936" v="11895" actId="255"/>
        <pc:sldMkLst>
          <pc:docMk/>
          <pc:sldMk cId="498545179" sldId="259"/>
        </pc:sldMkLst>
        <pc:spChg chg="mod">
          <ac:chgData name="Whitney Brito" userId="f36f2da83aa86f0b" providerId="LiveId" clId="{DE24F0CA-D593-44DA-BF19-D5A5F352683D}" dt="2026-06-25T14:54:11.252" v="10198" actId="255"/>
          <ac:spMkLst>
            <pc:docMk/>
            <pc:sldMk cId="498545179" sldId="259"/>
            <ac:spMk id="2" creationId="{9E54B2CF-48F9-971B-DCCA-91454CF1515D}"/>
          </ac:spMkLst>
        </pc:spChg>
        <pc:spChg chg="mod">
          <ac:chgData name="Whitney Brito" userId="f36f2da83aa86f0b" providerId="LiveId" clId="{DE24F0CA-D593-44DA-BF19-D5A5F352683D}" dt="2026-07-06T20:12:48.936" v="11895" actId="255"/>
          <ac:spMkLst>
            <pc:docMk/>
            <pc:sldMk cId="498545179" sldId="259"/>
            <ac:spMk id="3" creationId="{09193E03-C85D-FA36-A981-860DBC93E298}"/>
          </ac:spMkLst>
        </pc:spChg>
      </pc:sldChg>
      <pc:sldChg chg="modSp mod">
        <pc:chgData name="Whitney Brito" userId="f36f2da83aa86f0b" providerId="LiveId" clId="{DE24F0CA-D593-44DA-BF19-D5A5F352683D}" dt="2026-07-06T20:12:14.485" v="11893" actId="255"/>
        <pc:sldMkLst>
          <pc:docMk/>
          <pc:sldMk cId="1557461098" sldId="260"/>
        </pc:sldMkLst>
        <pc:spChg chg="mod">
          <ac:chgData name="Whitney Brito" userId="f36f2da83aa86f0b" providerId="LiveId" clId="{DE24F0CA-D593-44DA-BF19-D5A5F352683D}" dt="2026-06-25T14:54:04.123" v="10197" actId="120"/>
          <ac:spMkLst>
            <pc:docMk/>
            <pc:sldMk cId="1557461098" sldId="260"/>
            <ac:spMk id="2" creationId="{AEB4CB0F-5F7E-0A95-365A-4E26F92685B6}"/>
          </ac:spMkLst>
        </pc:spChg>
        <pc:spChg chg="mod">
          <ac:chgData name="Whitney Brito" userId="f36f2da83aa86f0b" providerId="LiveId" clId="{DE24F0CA-D593-44DA-BF19-D5A5F352683D}" dt="2026-07-06T20:12:14.485" v="11893" actId="255"/>
          <ac:spMkLst>
            <pc:docMk/>
            <pc:sldMk cId="1557461098" sldId="260"/>
            <ac:spMk id="3" creationId="{392CF9FE-DD0B-DF52-975A-AFA9D4300FCD}"/>
          </ac:spMkLst>
        </pc:spChg>
      </pc:sldChg>
      <pc:sldChg chg="addSp delSp modSp mod">
        <pc:chgData name="Whitney Brito" userId="f36f2da83aa86f0b" providerId="LiveId" clId="{DE24F0CA-D593-44DA-BF19-D5A5F352683D}" dt="2026-07-06T20:12:04.887" v="11892" actId="255"/>
        <pc:sldMkLst>
          <pc:docMk/>
          <pc:sldMk cId="2264977480" sldId="261"/>
        </pc:sldMkLst>
        <pc:spChg chg="mod">
          <ac:chgData name="Whitney Brito" userId="f36f2da83aa86f0b" providerId="LiveId" clId="{DE24F0CA-D593-44DA-BF19-D5A5F352683D}" dt="2026-06-25T15:13:35.834" v="10864" actId="2711"/>
          <ac:spMkLst>
            <pc:docMk/>
            <pc:sldMk cId="2264977480" sldId="261"/>
            <ac:spMk id="2" creationId="{238C2F51-D203-E1B5-4B34-0E68C0F0CF0C}"/>
          </ac:spMkLst>
        </pc:spChg>
        <pc:spChg chg="add mod">
          <ac:chgData name="Whitney Brito" userId="f36f2da83aa86f0b" providerId="LiveId" clId="{DE24F0CA-D593-44DA-BF19-D5A5F352683D}" dt="2026-07-06T20:12:04.887" v="11892" actId="255"/>
          <ac:spMkLst>
            <pc:docMk/>
            <pc:sldMk cId="2264977480" sldId="261"/>
            <ac:spMk id="7" creationId="{B271F6E4-FA2E-0817-7DA8-4CE316B8A09F}"/>
          </ac:spMkLst>
        </pc:spChg>
      </pc:sldChg>
      <pc:sldChg chg="modSp mod">
        <pc:chgData name="Whitney Brito" userId="f36f2da83aa86f0b" providerId="LiveId" clId="{DE24F0CA-D593-44DA-BF19-D5A5F352683D}" dt="2026-07-06T20:11:55.310" v="11891" actId="255"/>
        <pc:sldMkLst>
          <pc:docMk/>
          <pc:sldMk cId="3765643227" sldId="262"/>
        </pc:sldMkLst>
        <pc:spChg chg="mod">
          <ac:chgData name="Whitney Brito" userId="f36f2da83aa86f0b" providerId="LiveId" clId="{DE24F0CA-D593-44DA-BF19-D5A5F352683D}" dt="2026-06-25T14:53:36.861" v="10194" actId="255"/>
          <ac:spMkLst>
            <pc:docMk/>
            <pc:sldMk cId="3765643227" sldId="262"/>
            <ac:spMk id="2" creationId="{F0CCB2B6-D049-D1C1-BAA7-64A963E369BC}"/>
          </ac:spMkLst>
        </pc:spChg>
        <pc:spChg chg="mod">
          <ac:chgData name="Whitney Brito" userId="f36f2da83aa86f0b" providerId="LiveId" clId="{DE24F0CA-D593-44DA-BF19-D5A5F352683D}" dt="2026-07-06T20:11:55.310" v="11891" actId="255"/>
          <ac:spMkLst>
            <pc:docMk/>
            <pc:sldMk cId="3765643227" sldId="262"/>
            <ac:spMk id="3" creationId="{594113D4-1A49-B714-A399-DC6CB32F83B8}"/>
          </ac:spMkLst>
        </pc:spChg>
      </pc:sldChg>
      <pc:sldChg chg="modSp mod">
        <pc:chgData name="Whitney Brito" userId="f36f2da83aa86f0b" providerId="LiveId" clId="{DE24F0CA-D593-44DA-BF19-D5A5F352683D}" dt="2026-07-06T20:11:22.794" v="11890" actId="255"/>
        <pc:sldMkLst>
          <pc:docMk/>
          <pc:sldMk cId="2412909525" sldId="263"/>
        </pc:sldMkLst>
        <pc:spChg chg="mod">
          <ac:chgData name="Whitney Brito" userId="f36f2da83aa86f0b" providerId="LiveId" clId="{DE24F0CA-D593-44DA-BF19-D5A5F352683D}" dt="2026-06-25T14:53:29.904" v="10193" actId="255"/>
          <ac:spMkLst>
            <pc:docMk/>
            <pc:sldMk cId="2412909525" sldId="263"/>
            <ac:spMk id="2" creationId="{E07F4BA9-D907-3D93-0224-D578484AD78E}"/>
          </ac:spMkLst>
        </pc:spChg>
        <pc:spChg chg="mod">
          <ac:chgData name="Whitney Brito" userId="f36f2da83aa86f0b" providerId="LiveId" clId="{DE24F0CA-D593-44DA-BF19-D5A5F352683D}" dt="2026-07-06T20:11:22.794" v="11890" actId="255"/>
          <ac:spMkLst>
            <pc:docMk/>
            <pc:sldMk cId="2412909525" sldId="263"/>
            <ac:spMk id="3" creationId="{22F01020-4401-AE7D-A1CF-82C74082E9A0}"/>
          </ac:spMkLst>
        </pc:spChg>
      </pc:sldChg>
      <pc:sldChg chg="modSp mod">
        <pc:chgData name="Whitney Brito" userId="f36f2da83aa86f0b" providerId="LiveId" clId="{DE24F0CA-D593-44DA-BF19-D5A5F352683D}" dt="2026-07-06T20:11:13.654" v="11889" actId="255"/>
        <pc:sldMkLst>
          <pc:docMk/>
          <pc:sldMk cId="20811646" sldId="265"/>
        </pc:sldMkLst>
        <pc:spChg chg="mod">
          <ac:chgData name="Whitney Brito" userId="f36f2da83aa86f0b" providerId="LiveId" clId="{DE24F0CA-D593-44DA-BF19-D5A5F352683D}" dt="2026-06-25T14:53:23.650" v="10192" actId="255"/>
          <ac:spMkLst>
            <pc:docMk/>
            <pc:sldMk cId="20811646" sldId="265"/>
            <ac:spMk id="2" creationId="{17DB3B6E-3E28-540F-35BD-B35417116A59}"/>
          </ac:spMkLst>
        </pc:spChg>
        <pc:spChg chg="mod">
          <ac:chgData name="Whitney Brito" userId="f36f2da83aa86f0b" providerId="LiveId" clId="{DE24F0CA-D593-44DA-BF19-D5A5F352683D}" dt="2026-07-06T20:11:13.654" v="11889" actId="255"/>
          <ac:spMkLst>
            <pc:docMk/>
            <pc:sldMk cId="20811646" sldId="265"/>
            <ac:spMk id="3" creationId="{839AE0F1-FA2A-6B74-F7AA-3AFB129CE12C}"/>
          </ac:spMkLst>
        </pc:spChg>
      </pc:sldChg>
      <pc:sldChg chg="modSp mod">
        <pc:chgData name="Whitney Brito" userId="f36f2da83aa86f0b" providerId="LiveId" clId="{DE24F0CA-D593-44DA-BF19-D5A5F352683D}" dt="2026-07-06T20:11:06.479" v="11888" actId="255"/>
        <pc:sldMkLst>
          <pc:docMk/>
          <pc:sldMk cId="2513269403" sldId="266"/>
        </pc:sldMkLst>
        <pc:spChg chg="mod">
          <ac:chgData name="Whitney Brito" userId="f36f2da83aa86f0b" providerId="LiveId" clId="{DE24F0CA-D593-44DA-BF19-D5A5F352683D}" dt="2026-06-25T14:53:17.485" v="10191" actId="255"/>
          <ac:spMkLst>
            <pc:docMk/>
            <pc:sldMk cId="2513269403" sldId="266"/>
            <ac:spMk id="2" creationId="{A6B1583D-1C6A-4378-B8D2-E4947AD86055}"/>
          </ac:spMkLst>
        </pc:spChg>
        <pc:spChg chg="mod">
          <ac:chgData name="Whitney Brito" userId="f36f2da83aa86f0b" providerId="LiveId" clId="{DE24F0CA-D593-44DA-BF19-D5A5F352683D}" dt="2026-07-06T20:11:06.479" v="11888" actId="255"/>
          <ac:spMkLst>
            <pc:docMk/>
            <pc:sldMk cId="2513269403" sldId="266"/>
            <ac:spMk id="3" creationId="{AE8E6D4B-7D0E-7FE5-EA6D-982B6542A061}"/>
          </ac:spMkLst>
        </pc:spChg>
      </pc:sldChg>
      <pc:sldChg chg="addSp delSp modSp mod">
        <pc:chgData name="Whitney Brito" userId="f36f2da83aa86f0b" providerId="LiveId" clId="{DE24F0CA-D593-44DA-BF19-D5A5F352683D}" dt="2026-07-06T20:11:00.773" v="11887" actId="255"/>
        <pc:sldMkLst>
          <pc:docMk/>
          <pc:sldMk cId="1804430390" sldId="267"/>
        </pc:sldMkLst>
        <pc:spChg chg="mod">
          <ac:chgData name="Whitney Brito" userId="f36f2da83aa86f0b" providerId="LiveId" clId="{DE24F0CA-D593-44DA-BF19-D5A5F352683D}" dt="2026-06-25T14:53:09.085" v="10190" actId="255"/>
          <ac:spMkLst>
            <pc:docMk/>
            <pc:sldMk cId="1804430390" sldId="267"/>
            <ac:spMk id="2" creationId="{A3495C4D-7589-BF23-19E0-4EEC1C338B1A}"/>
          </ac:spMkLst>
        </pc:spChg>
        <pc:spChg chg="add mod">
          <ac:chgData name="Whitney Brito" userId="f36f2da83aa86f0b" providerId="LiveId" clId="{DE24F0CA-D593-44DA-BF19-D5A5F352683D}" dt="2026-07-06T20:11:00.773" v="11887" actId="255"/>
          <ac:spMkLst>
            <pc:docMk/>
            <pc:sldMk cId="1804430390" sldId="267"/>
            <ac:spMk id="5" creationId="{4175F29C-0A0D-E063-38CB-026A2C57F9AC}"/>
          </ac:spMkLst>
        </pc:spChg>
      </pc:sldChg>
      <pc:sldChg chg="addSp delSp modSp mod">
        <pc:chgData name="Whitney Brito" userId="f36f2da83aa86f0b" providerId="LiveId" clId="{DE24F0CA-D593-44DA-BF19-D5A5F352683D}" dt="2026-07-06T20:10:54.252" v="11886" actId="255"/>
        <pc:sldMkLst>
          <pc:docMk/>
          <pc:sldMk cId="662140199" sldId="269"/>
        </pc:sldMkLst>
        <pc:spChg chg="mod">
          <ac:chgData name="Whitney Brito" userId="f36f2da83aa86f0b" providerId="LiveId" clId="{DE24F0CA-D593-44DA-BF19-D5A5F352683D}" dt="2026-06-25T14:52:56.203" v="10189" actId="255"/>
          <ac:spMkLst>
            <pc:docMk/>
            <pc:sldMk cId="662140199" sldId="269"/>
            <ac:spMk id="2" creationId="{1F6BF7C7-FAEC-FC16-2988-D0B6F67C8C94}"/>
          </ac:spMkLst>
        </pc:spChg>
        <pc:spChg chg="add mod">
          <ac:chgData name="Whitney Brito" userId="f36f2da83aa86f0b" providerId="LiveId" clId="{DE24F0CA-D593-44DA-BF19-D5A5F352683D}" dt="2026-07-06T20:10:54.252" v="11886" actId="255"/>
          <ac:spMkLst>
            <pc:docMk/>
            <pc:sldMk cId="662140199" sldId="269"/>
            <ac:spMk id="5" creationId="{1C96F7B1-B2FD-CB9D-7C52-AB27B9D553D7}"/>
          </ac:spMkLst>
        </pc:spChg>
      </pc:sldChg>
      <pc:sldChg chg="modSp mod">
        <pc:chgData name="Whitney Brito" userId="f36f2da83aa86f0b" providerId="LiveId" clId="{DE24F0CA-D593-44DA-BF19-D5A5F352683D}" dt="2026-07-06T20:10:44.526" v="11885" actId="255"/>
        <pc:sldMkLst>
          <pc:docMk/>
          <pc:sldMk cId="2010501811" sldId="270"/>
        </pc:sldMkLst>
        <pc:spChg chg="mod">
          <ac:chgData name="Whitney Brito" userId="f36f2da83aa86f0b" providerId="LiveId" clId="{DE24F0CA-D593-44DA-BF19-D5A5F352683D}" dt="2026-06-25T14:57:19.804" v="10264" actId="20577"/>
          <ac:spMkLst>
            <pc:docMk/>
            <pc:sldMk cId="2010501811" sldId="270"/>
            <ac:spMk id="2" creationId="{F44BD6CF-1E16-A284-E136-86CC2418CBB3}"/>
          </ac:spMkLst>
        </pc:spChg>
        <pc:spChg chg="mod">
          <ac:chgData name="Whitney Brito" userId="f36f2da83aa86f0b" providerId="LiveId" clId="{DE24F0CA-D593-44DA-BF19-D5A5F352683D}" dt="2026-07-06T20:10:44.526" v="11885" actId="255"/>
          <ac:spMkLst>
            <pc:docMk/>
            <pc:sldMk cId="2010501811" sldId="270"/>
            <ac:spMk id="3" creationId="{B668D968-3F1D-212B-9BBE-D18E17CED46F}"/>
          </ac:spMkLst>
        </pc:spChg>
      </pc:sldChg>
      <pc:sldChg chg="modSp mod">
        <pc:chgData name="Whitney Brito" userId="f36f2da83aa86f0b" providerId="LiveId" clId="{DE24F0CA-D593-44DA-BF19-D5A5F352683D}" dt="2026-06-25T15:14:18.260" v="10866" actId="255"/>
        <pc:sldMkLst>
          <pc:docMk/>
          <pc:sldMk cId="4251563392" sldId="271"/>
        </pc:sldMkLst>
        <pc:spChg chg="mod">
          <ac:chgData name="Whitney Brito" userId="f36f2da83aa86f0b" providerId="LiveId" clId="{DE24F0CA-D593-44DA-BF19-D5A5F352683D}" dt="2026-06-25T15:14:18.260" v="10866" actId="255"/>
          <ac:spMkLst>
            <pc:docMk/>
            <pc:sldMk cId="4251563392" sldId="271"/>
            <ac:spMk id="2" creationId="{8A8565CF-E05A-4F50-4EF6-96BC79FDD9FD}"/>
          </ac:spMkLst>
        </pc:spChg>
        <pc:spChg chg="mod">
          <ac:chgData name="Whitney Brito" userId="f36f2da83aa86f0b" providerId="LiveId" clId="{DE24F0CA-D593-44DA-BF19-D5A5F352683D}" dt="2026-06-25T15:08:45.682" v="10795" actId="113"/>
          <ac:spMkLst>
            <pc:docMk/>
            <pc:sldMk cId="4251563392" sldId="271"/>
            <ac:spMk id="3" creationId="{DD07BEBC-1E70-B4E4-D252-FE86332E8F7D}"/>
          </ac:spMkLst>
        </pc:spChg>
      </pc:sldChg>
      <pc:sldChg chg="addSp delSp modSp mod">
        <pc:chgData name="Whitney Brito" userId="f36f2da83aa86f0b" providerId="LiveId" clId="{DE24F0CA-D593-44DA-BF19-D5A5F352683D}" dt="2026-06-25T15:20:50.568" v="11160" actId="20577"/>
        <pc:sldMkLst>
          <pc:docMk/>
          <pc:sldMk cId="3339860229" sldId="272"/>
        </pc:sldMkLst>
        <pc:spChg chg="mod">
          <ac:chgData name="Whitney Brito" userId="f36f2da83aa86f0b" providerId="LiveId" clId="{DE24F0CA-D593-44DA-BF19-D5A5F352683D}" dt="2026-06-25T15:17:59.169" v="10906" actId="20577"/>
          <ac:spMkLst>
            <pc:docMk/>
            <pc:sldMk cId="3339860229" sldId="272"/>
            <ac:spMk id="2" creationId="{3AFF85FB-ADB5-897B-4FEE-4E84C5AE64AE}"/>
          </ac:spMkLst>
        </pc:spChg>
        <pc:spChg chg="add del mod">
          <ac:chgData name="Whitney Brito" userId="f36f2da83aa86f0b" providerId="LiveId" clId="{DE24F0CA-D593-44DA-BF19-D5A5F352683D}" dt="2026-06-25T15:20:50.568" v="11160" actId="20577"/>
          <ac:spMkLst>
            <pc:docMk/>
            <pc:sldMk cId="3339860229" sldId="272"/>
            <ac:spMk id="5" creationId="{B99B1D18-751E-3A11-1F55-B9CBF655F1CD}"/>
          </ac:spMkLst>
        </pc:spChg>
      </pc:sldChg>
      <pc:sldChg chg="modSp new mod">
        <pc:chgData name="Whitney Brito" userId="f36f2da83aa86f0b" providerId="LiveId" clId="{DE24F0CA-D593-44DA-BF19-D5A5F352683D}" dt="2026-07-06T20:10:32.881" v="11884" actId="27636"/>
        <pc:sldMkLst>
          <pc:docMk/>
          <pc:sldMk cId="873482362" sldId="273"/>
        </pc:sldMkLst>
        <pc:spChg chg="mod">
          <ac:chgData name="Whitney Brito" userId="f36f2da83aa86f0b" providerId="LiveId" clId="{DE24F0CA-D593-44DA-BF19-D5A5F352683D}" dt="2026-06-25T15:26:12.309" v="11179" actId="313"/>
          <ac:spMkLst>
            <pc:docMk/>
            <pc:sldMk cId="873482362" sldId="273"/>
            <ac:spMk id="2" creationId="{5DD8B1B7-4FA0-A376-4DD6-3916F99CF576}"/>
          </ac:spMkLst>
        </pc:spChg>
        <pc:spChg chg="mod">
          <ac:chgData name="Whitney Brito" userId="f36f2da83aa86f0b" providerId="LiveId" clId="{DE24F0CA-D593-44DA-BF19-D5A5F352683D}" dt="2026-07-06T20:10:32.881" v="11884" actId="27636"/>
          <ac:spMkLst>
            <pc:docMk/>
            <pc:sldMk cId="873482362" sldId="273"/>
            <ac:spMk id="3" creationId="{6DC14C7E-E1DA-7D27-D3C9-4F5780CC802F}"/>
          </ac:spMkLst>
        </pc:spChg>
      </pc:sldChg>
      <pc:sldChg chg="modSp new mod">
        <pc:chgData name="Whitney Brito" userId="f36f2da83aa86f0b" providerId="LiveId" clId="{DE24F0CA-D593-44DA-BF19-D5A5F352683D}" dt="2026-07-11T09:51:30.819" v="11945" actId="255"/>
        <pc:sldMkLst>
          <pc:docMk/>
          <pc:sldMk cId="3618772150" sldId="274"/>
        </pc:sldMkLst>
        <pc:spChg chg="mod">
          <ac:chgData name="Whitney Brito" userId="f36f2da83aa86f0b" providerId="LiveId" clId="{DE24F0CA-D593-44DA-BF19-D5A5F352683D}" dt="2026-07-11T09:51:30.819" v="11945" actId="255"/>
          <ac:spMkLst>
            <pc:docMk/>
            <pc:sldMk cId="3618772150" sldId="274"/>
            <ac:spMk id="2" creationId="{9B888F0F-D40D-B797-0A47-ADF9AFA903D8}"/>
          </ac:spMkLst>
        </pc:spChg>
        <pc:spChg chg="mod">
          <ac:chgData name="Whitney Brito" userId="f36f2da83aa86f0b" providerId="LiveId" clId="{DE24F0CA-D593-44DA-BF19-D5A5F352683D}" dt="2026-07-11T09:51:08.191" v="11943" actId="120"/>
          <ac:spMkLst>
            <pc:docMk/>
            <pc:sldMk cId="3618772150" sldId="274"/>
            <ac:spMk id="3" creationId="{9C577182-21E6-B08B-1557-018EE3C4EF6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932F1E-42CC-639F-7444-3BFA768468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7C0917-5FB0-28A1-EF78-C60722DFC5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CC757D-CE4D-180E-15BA-B97DB577A3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4FD1B-CB0F-42A1-95BB-185BFDFE1CDB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4C88F-A83E-9DE3-86E7-5616614249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8E2577-DC41-D03D-1DA8-AD21DC8D5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40A33-BE9B-4DBF-A95C-5FD16F817B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0048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EA791F-332D-526F-D155-3F62E7BA5D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6F266A-DB79-C4F6-BD99-36DA408C14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06C4F5-6F38-D8F8-45B8-CD6C8CFE83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4FD1B-CB0F-42A1-95BB-185BFDFE1CDB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5F3542-3CF1-A5A4-6ABC-8140060565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3344FF-8BFB-6AB5-54AD-DAEE5FE01E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40A33-BE9B-4DBF-A95C-5FD16F817B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31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C9126-BCC0-E5C1-02A2-A45FC5F45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FEBAF-7DBE-992A-6D06-17CC31A8E5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25ECD5-D0B5-8F80-AF55-81615DA08E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4FD1B-CB0F-42A1-95BB-185BFDFE1CDB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1254B3-BE07-1557-2A0D-6125F6A02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4E4D11-DFCF-D7D9-E17C-313048741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40A33-BE9B-4DBF-A95C-5FD16F817B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715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EF867-E197-667E-7E63-226738AA0F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742528-74BB-F580-82DA-CA79BE6424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D4CB35-CD14-B5F3-8D1F-5E6CB39403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9A2C29-A37D-338B-FE0E-5782A3D657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4FD1B-CB0F-42A1-95BB-185BFDFE1CDB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381AC5-08BE-A10E-001C-AB754FF49F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D0F86E-073D-7A92-A76D-2C7F029BD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40A33-BE9B-4DBF-A95C-5FD16F817B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448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FB6E9F-769C-59B5-00A2-A6F82248C2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8C30B2-4C88-C0E8-EE05-77C95E4783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38EA75-8080-8928-C17C-9A8573FE49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81A72E-A5FD-B187-666B-009FBF60059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FB595D2-488A-0728-C35F-C53D6F9EFB2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E599ABF-6475-5430-E828-709B2A2D59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4FD1B-CB0F-42A1-95BB-185BFDFE1CDB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5D4BAA-4763-4222-77F4-3B8B41F840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46F6A23-BC88-CC0D-44AB-1A7E2D6544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40A33-BE9B-4DBF-A95C-5FD16F817B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7990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6B893-9DB1-E45A-F9BA-C7A02DF1B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0C93D9-6D57-00D5-7339-7E2D05554A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4FD1B-CB0F-42A1-95BB-185BFDFE1CDB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2DB018-EC01-3C50-2429-588AE977D2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91A79B-2333-77B9-185A-839175C5D3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40A33-BE9B-4DBF-A95C-5FD16F817B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31215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A74E2DB-1C2D-E21A-38CF-03F06BA667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4FD1B-CB0F-42A1-95BB-185BFDFE1CDB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F2D759-4EC2-9882-4A8B-B69CDCB0F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B228C3-E499-280F-265F-E6A388CF0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40A33-BE9B-4DBF-A95C-5FD16F817B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78402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8AF90-97CD-D50D-B574-B5BFB2B1EE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F62F2A-76E0-E244-A9B1-6816F4A181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A53242-5B23-E97C-E5B2-5686EFA8BD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94D7AD-3E74-71DA-187D-519AA5C355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4FD1B-CB0F-42A1-95BB-185BFDFE1CDB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C8F6B3-D462-C498-8B13-4196425FE4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3C5169-8B9D-4552-9610-834A23C4C0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40A33-BE9B-4DBF-A95C-5FD16F817B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3592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C39603-2379-8F67-CC73-F7B2CF0746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62DE40-AF9A-A799-E637-FEF0D886E7E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05EB40-B3D1-33B1-C88A-4B3CB71AA3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878B1E-B21E-0FFA-8520-654B26DCF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4FD1B-CB0F-42A1-95BB-185BFDFE1CDB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D8B1CC-3685-7239-1D58-6B63E0F98D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CAEA74-4B26-8F8A-95D5-040EAAA3A2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40A33-BE9B-4DBF-A95C-5FD16F817B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2854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5454D-B3AD-28C0-430F-8B33C7F5AE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720BDD-1E5F-67D5-8BDA-91FA72451E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A43AAB-0BB3-CF63-1B85-C765CF92ED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4FD1B-CB0F-42A1-95BB-185BFDFE1CDB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6C87F8-EFAE-A7E8-CD7B-19D05A6451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98A59A-BE5E-A7BA-BC29-6B02E7A50B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40A33-BE9B-4DBF-A95C-5FD16F817B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8843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A9BD32-FB98-EDE1-7391-8C3025177CC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089062-A0DD-920B-7D5F-D999951B4A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6680EB-C85E-BDD9-194A-175F7110F9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4FD1B-CB0F-42A1-95BB-185BFDFE1CDB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66236D-7D38-0E2E-8F1B-50B535DCAA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695F16-89BA-BA05-AFA5-F9B1017111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40A33-BE9B-4DBF-A95C-5FD16F817B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7754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>
            <a:alpha val="9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C10B34F-83B5-B793-F0C5-C35A5E6243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823D66-8CEF-F6E4-6124-F3E3EB3DD1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DDEAAD-7F5B-D1A9-DD68-19FEB872666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14FD1B-CB0F-42A1-95BB-185BFDFE1CDB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DEB9C7-814D-467C-F62A-5F6B9BE296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EB3A18-246E-3872-B8E0-A62D75EF4D2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7240A33-BE9B-4DBF-A95C-5FD16F817B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0254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publication/346247909_USING_TECHNOLOGY_TO_DELIVER_HEALTH_SERVICES" TargetMode="External"/><Relationship Id="rId2" Type="http://schemas.openxmlformats.org/officeDocument/2006/relationships/hyperlink" Target="https://digital.nhs.uk/blog/transformation-blog/2026/the-nhs-app-from-digital-front-door-to-lifelong-compani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publications/10-year-health-plan-for-england-fit-for-the-future" TargetMode="External"/><Relationship Id="rId5" Type="http://schemas.openxmlformats.org/officeDocument/2006/relationships/hyperlink" Target="https://www.bing.com/search?q=%22https%3A%2F%2Fwww.england.nhs.uk%2Flong-term-plan%2F%22&amp;utm_source=copilot.com" TargetMode="External"/><Relationship Id="rId4" Type="http://schemas.openxmlformats.org/officeDocument/2006/relationships/hyperlink" Target="https://www.england.nhs.uk/2019/01/nhs-app-begins-public-rollou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64483B-5BA6-E995-B268-D9C3D8D7AA97}"/>
              </a:ext>
            </a:extLst>
          </p:cNvPr>
          <p:cNvSpPr txBox="1"/>
          <p:nvPr/>
        </p:nvSpPr>
        <p:spPr>
          <a:xfrm>
            <a:off x="2824480" y="1693332"/>
            <a:ext cx="6096000" cy="34713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Title page</a:t>
            </a:r>
            <a:endParaRPr lang="en-GB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b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Health and Social Care</a:t>
            </a:r>
            <a:endParaRPr lang="en-GB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b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BMHP 6026</a:t>
            </a:r>
            <a:endParaRPr lang="en-GB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b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Digital transformation in health &amp; care professions </a:t>
            </a: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presentation</a:t>
            </a:r>
            <a:endParaRPr lang="en-GB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b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2437884</a:t>
            </a:r>
            <a:endParaRPr lang="en-GB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b="1" kern="1200" dirty="0">
                <a:solidFill>
                  <a:srgbClr val="1D2125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Martin Svejda</a:t>
            </a:r>
            <a:endParaRPr lang="en-GB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43160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2AD63-1A11-AEFC-3BEF-676AB68EC6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387" y="500062"/>
            <a:ext cx="10515600" cy="1325563"/>
          </a:xfrm>
        </p:spPr>
        <p:txBody>
          <a:bodyPr>
            <a:no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NHS App: Workforce &amp; Service Delivery — Critical SWOT Analysis</a:t>
            </a:r>
            <a:br>
              <a:rPr lang="en-GB" sz="3200" dirty="0"/>
            </a:br>
            <a:r>
              <a:rPr lang="en-GB" sz="3200" dirty="0"/>
              <a:t> </a:t>
            </a:r>
            <a:r>
              <a:rPr lang="en-GB" sz="3200" b="1" dirty="0"/>
              <a:t>Introduction 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CC0D55-B80B-753A-29AB-CBF9B77961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37440"/>
            <a:ext cx="10515600" cy="3975568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Digital innovation was introduced nationally in 2019 ( NHS England,2019).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Central to England’s digital transformation strategy UK Government,2023).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Focus on workforce impact and service delivery outcomes.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Critical evaluation using a structured SWOT approach</a:t>
            </a:r>
            <a:r>
              <a:rPr lang="en-GB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984080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104DE-56CA-27F6-2FD7-8A1946D356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74127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What the NHS App 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889A60-9132-9D74-6310-2F0E3186D0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90911"/>
            <a:ext cx="10515600" cy="4351338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secure digital platform for prescriptions, appointments, and records (NHS England, 2019).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Designed to streamline access to reduce administrative pressure.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Now widely embedded across primary care settings.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Usage has grown significantly over the last decade ( NHS Digital,2025).</a:t>
            </a:r>
          </a:p>
        </p:txBody>
      </p:sp>
    </p:spTree>
    <p:extLst>
      <p:ext uri="{BB962C8B-B14F-4D97-AF65-F5344CB8AC3E}">
        <p14:creationId xmlns:p14="http://schemas.microsoft.com/office/powerpoint/2010/main" val="32100174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4B2CF-48F9-971B-DCCA-91454CF151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Why it Matters to workforce and Service delivery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193E03-C85D-FA36-A981-860DBC93E2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Aims to reduce routine administrative workload ( UK Government,2023).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Support self-management and patient autonomy.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Intended to improve efficiency and reduce system bottlenecks.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Impact varies depending on local digital maturity ( NHS England, 2021).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85451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B4CB0F-5F7E-0A95-365A-4E26F92685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SWOT Overview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2CF9FE-DD0B-DF52-975A-AFA9D4300F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Strengths: Automation and transactional efficiency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Weakness: Hidden workload and service delivery gaps.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Opportunities: AI integration and workforce development.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Threats: inequality, trust, and data governance risks.</a:t>
            </a:r>
          </a:p>
        </p:txBody>
      </p:sp>
    </p:spTree>
    <p:extLst>
      <p:ext uri="{BB962C8B-B14F-4D97-AF65-F5344CB8AC3E}">
        <p14:creationId xmlns:p14="http://schemas.microsoft.com/office/powerpoint/2010/main" val="15574610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C2F51-D203-E1B5-4B34-0E68C0F0C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0235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Strengths: automation &amp; transactional service delivery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71F6E4-FA2E-0817-7DA8-4CE316B8A09F}"/>
              </a:ext>
            </a:extLst>
          </p:cNvPr>
          <p:cNvSpPr txBox="1"/>
          <p:nvPr/>
        </p:nvSpPr>
        <p:spPr>
          <a:xfrm>
            <a:off x="439711" y="1645413"/>
            <a:ext cx="9438807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Automates prescription, booking and record access ( NHS Digital,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Reduces repetitive receptionist-mediated tasks.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Supports faster turnaround for routine requests.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Enables smoother patient flow when systems are integrated ( KC et al., 2023).       </a:t>
            </a:r>
          </a:p>
        </p:txBody>
      </p:sp>
    </p:spTree>
    <p:extLst>
      <p:ext uri="{BB962C8B-B14F-4D97-AF65-F5344CB8AC3E}">
        <p14:creationId xmlns:p14="http://schemas.microsoft.com/office/powerpoint/2010/main" val="22649774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CCB2B6-D049-D1C1-BAA7-64A963E369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308" y="217358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Measurable Improvements in Service Delivery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4113D4-1A49-B714-A399-DC6CB32F83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308" y="1420889"/>
            <a:ext cx="10515600" cy="5219753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9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Over 67.8M prescriptions processed annually ( NHS Digital, 2025).</a:t>
            </a:r>
          </a:p>
          <a:p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Reduced phone traffic and administrative duplication.</a:t>
            </a:r>
          </a:p>
          <a:p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Fast prescription collection and fewer delays.</a:t>
            </a:r>
          </a:p>
          <a:p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Improved coordination where interoperability exists ( Madir,</a:t>
            </a:r>
            <a:r>
              <a:rPr lang="en-GB" sz="11200" dirty="0">
                <a:latin typeface="Arial" panose="020B0604020202020204" pitchFamily="34" charset="0"/>
                <a:cs typeface="Arial" panose="020B0604020202020204" pitchFamily="34" charset="0"/>
              </a:rPr>
              <a:t> 2020).</a:t>
            </a:r>
          </a:p>
          <a:p>
            <a:pPr marL="0" indent="0">
              <a:buNone/>
            </a:pPr>
            <a:r>
              <a:rPr lang="en-GB" sz="9600" b="1" dirty="0">
                <a:latin typeface="Arial" panose="020B0604020202020204" pitchFamily="34" charset="0"/>
                <a:cs typeface="Arial" panose="020B0604020202020204" pitchFamily="34" charset="0"/>
              </a:rPr>
              <a:t>NHS App Prescription Orders </a:t>
            </a:r>
          </a:p>
          <a:p>
            <a:pPr marL="0" indent="0">
              <a:buNone/>
            </a:pPr>
            <a:r>
              <a:rPr lang="en-GB" sz="9600" b="1" dirty="0">
                <a:latin typeface="Arial" panose="020B0604020202020204" pitchFamily="34" charset="0"/>
                <a:cs typeface="Arial" panose="020B0604020202020204" pitchFamily="34" charset="0"/>
              </a:rPr>
              <a:t>          </a:t>
            </a:r>
          </a:p>
          <a:p>
            <a:pPr marL="0" indent="0">
              <a:buNone/>
            </a:pPr>
            <a:r>
              <a:rPr lang="en-GB" sz="9600" b="1" dirty="0">
                <a:latin typeface="Arial" panose="020B0604020202020204" pitchFamily="34" charset="0"/>
                <a:cs typeface="Arial" panose="020B0604020202020204" pitchFamily="34" charset="0"/>
              </a:rPr>
              <a:t>(Millions)              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Annual Total (67.8M)</a:t>
            </a:r>
          </a:p>
          <a:p>
            <a:pPr marL="0" indent="0">
              <a:buNone/>
            </a:pP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█████████████████████████████████████</a:t>
            </a:r>
          </a:p>
          <a:p>
            <a:endParaRPr lang="en-GB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November (6.3M)</a:t>
            </a:r>
          </a:p>
          <a:p>
            <a:pPr marL="0" indent="0">
              <a:buNone/>
            </a:pP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███████</a:t>
            </a:r>
            <a:endParaRPr lang="en-GB" sz="8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56432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F4BA9-D907-3D93-0224-D578484AD7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Enhanced Patient Access &amp; Convenience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F01020-4401-AE7D-A1CF-82C74082E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24/7 Access supports self-management ( Kc et al., 2023).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Reduces need for in-person visits for simple tasks.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Reduces need for in-person visits for simple tasks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Supports carers through proxy access features.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Aligns with prevention and early-intervention goals </a:t>
            </a:r>
          </a:p>
        </p:txBody>
      </p:sp>
    </p:spTree>
    <p:extLst>
      <p:ext uri="{BB962C8B-B14F-4D97-AF65-F5344CB8AC3E}">
        <p14:creationId xmlns:p14="http://schemas.microsoft.com/office/powerpoint/2010/main" val="24129095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DB3B6E-3E28-540F-35BD-B35417116A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Weakness: Hidden work Burden &amp; service delivery Gaps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9AE0F1-FA2A-6B74-F7AA-3AFB129CE1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Hidden Digital Shadow Work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Staff spend time fixing logins and ID Proxy access.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Troubleshooting tasks often unplanned and unmeasured.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Creates new workload rather than reducing it.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Undermines headline efficiency claims ( South West Clinical Senate, 2018). 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116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1583D-1C6A-4378-B8D2-E4947AD860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Training capability Gaps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8E6D4B-7D0E-7FE5-EA6D-982B6542A0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Many staff lack protected digital training time.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Older clinicians and small practices face greater challenges.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Limited digital confidence increases stress and errors.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Training deficits hinder successful implementation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 Madir,2020).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32694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495C4D-7589-BF23-19E0-4EEC1C338B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Service delivery Disruptions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75F29C-0A0D-E063-38CB-026A2C57F9AC}"/>
              </a:ext>
            </a:extLst>
          </p:cNvPr>
          <p:cNvSpPr txBox="1"/>
          <p:nvPr/>
        </p:nvSpPr>
        <p:spPr>
          <a:xfrm>
            <a:off x="963118" y="1690688"/>
            <a:ext cx="797102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Poor integration causes duplicated work and mismatched data.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Some patients revert to face-to-face due to digital barriers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Infrastructure gaps worsen delays and inefficiencies.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Digital rollout unintentionally increases workload.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44303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6BF7C7-FAEC-FC16-2988-D0B6F67C8C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436" y="649938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Opportunities-AI Integration &amp; workforce development 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  <a:t>Workforce upskilling &amp; Roles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C96F7B1-B2FD-CB9D-7C52-AB27B9D553D7}"/>
              </a:ext>
            </a:extLst>
          </p:cNvPr>
          <p:cNvSpPr txBox="1"/>
          <p:nvPr/>
        </p:nvSpPr>
        <p:spPr>
          <a:xfrm>
            <a:off x="648325" y="2365245"/>
            <a:ext cx="6891728" cy="36009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Digital navigator roles can reduce admin burden (DHSC,2022).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Accredited digital health training improves confidence.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Supports career progression in digital care pathways.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Embedding staff in design increases adoption ( Madir,2020).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21401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BD6CF-1E16-A284-E136-86CC2418CB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AI-Enabled Predictive &amp; Personalised Care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68D968-3F1D-212B-9BBE-D18E17CED4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AI can support early detection and risk stratification ( KC et al.,  2023).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Remote monitoring integration improves proactive care.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Personalised reminders improve adherence and outcomes.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Aligns with long-term prevention strategy.</a:t>
            </a:r>
          </a:p>
        </p:txBody>
      </p:sp>
    </p:spTree>
    <p:extLst>
      <p:ext uri="{BB962C8B-B14F-4D97-AF65-F5344CB8AC3E}">
        <p14:creationId xmlns:p14="http://schemas.microsoft.com/office/powerpoint/2010/main" val="20105018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8565CF-E05A-4F50-4EF6-96BC79FDD9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Scaling Service Efficiency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07BEBC-1E70-B4E4-D252-FE86332E8F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Interoperability can reduce duplication and delays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Centralised booking and triage can smooth demand peaks.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AI-supported workflows can optimise resource allocation.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Potential for cost-effective system-wide improvements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515633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F85FB-ADB5-897B-4FEE-4E84C5AE64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 dirty="0"/>
              <a:t>Threats-inequalities, Trust &amp; Data Governance</a:t>
            </a:r>
            <a:br>
              <a:rPr lang="en-GB" sz="3200" b="1" dirty="0"/>
            </a:br>
            <a:br>
              <a:rPr lang="en-GB" sz="3200" b="1" dirty="0"/>
            </a:br>
            <a:r>
              <a:rPr lang="en-GB" sz="3200" b="1" dirty="0"/>
              <a:t>Key Threats to Sustainability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99B1D18-751E-3A11-1F55-B9CBF655F1CD}"/>
              </a:ext>
            </a:extLst>
          </p:cNvPr>
          <p:cNvSpPr txBox="1"/>
          <p:nvPr/>
        </p:nvSpPr>
        <p:spPr>
          <a:xfrm>
            <a:off x="663315" y="2355769"/>
            <a:ext cx="609350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Digital exclusion risks widening inequalities.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Public concern about data use reduces uptake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Cybersecurity failures increase operational risks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Weak governance undermines trust and adoption (Data Protection Act,2018).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98602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D8B1B7-4FA0-A376-4DD6-3916F99CF5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Conclusion &amp;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C14C7E-E1DA-7D27-D3C9-4F5780CC80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NHS app improves basic tasks like prescriptions and bookings.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These gains depend on strong IT systems and staff readiness.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Hidden digital support tasks still increase staff workload.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Poor integration can slow services and create duplication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Digital exclusion risks unfair access for vulnerable groups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Public trust is limited due to data-use concerns.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Staff need funded digital training and navigator roles.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Better interoperability and local IT support are essential.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Non-digital options must stay available for equity.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Stronger data and AI governance is needed to protect trust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34823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888F0F-D40D-B797-0A47-ADF9AFA903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416" y="-219492"/>
            <a:ext cx="10515600" cy="1325563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577182-21E6-B08B-1557-018EE3C4EF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416" y="776313"/>
            <a:ext cx="10515600" cy="4667250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Best, J. (2019) ‘The NHS App: opening the NHS’s new digital “front door” to the private sector’, BMJ,367,|6210. Available at: </a:t>
            </a:r>
            <a:r>
              <a:rPr lang="en-GB" sz="4800" u="sng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https://digital.nhs.uk/blog/transformation-blog/2026/the-nhs-app-from-digital-front-door-to-lifelong-companion</a:t>
            </a:r>
            <a:r>
              <a:rPr lang="en-GB" sz="4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06 June 2026).</a:t>
            </a:r>
            <a:endParaRPr lang="en-GB" sz="4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Data Protection Act (2018) UK Public General Acts. Available at: https://www.legislation.gov.uk/ukpga/2018/12/contentst: (Accessed: 08 June 2026.)</a:t>
            </a:r>
            <a:endParaRPr lang="en-GB" sz="4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Department of Health and Social Care (2022) A plan for digital health and social care. Available </a:t>
            </a:r>
            <a:r>
              <a:rPr lang="en-GB" sz="48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at:https</a:t>
            </a:r>
            <a:r>
              <a:rPr lang="en-GB" sz="4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://www.gov.uk/government/publications/a-plan-for-digital-health-and-social-care  (Accessed: 12 June 2026).</a:t>
            </a:r>
            <a:endParaRPr lang="en-GB" sz="4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KC, S. et al. (2023) ‘Uptake and adoption of the NHS App in England: an observational study’, </a:t>
            </a:r>
            <a:endParaRPr lang="en-GB" sz="4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British Journal of General Practice, 73(737),pp. e932-e940. Available </a:t>
            </a:r>
            <a:r>
              <a:rPr lang="en-GB" sz="48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at:https</a:t>
            </a:r>
            <a:r>
              <a:rPr lang="en-GB" sz="4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://bjgp.org/content/73/737/e932 (Accessed: 12 June 2026).</a:t>
            </a:r>
            <a:endParaRPr lang="en-GB" sz="4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KC, S. et al (2024) ‘Differences in use of a patient portal across sociodemographic groups: observational study of the NHS App in England’, Journal of Medical Internet Research, 26 (2),e56320. Available at: https://jmir.org/?utm_term=peer%20reviewed%20medical%20journals&amp;utm_campaign=Search_MOFU_SKAG_Prospecting_Global&amp;utm_source=bing&amp;utm_medium=ppc&amp;hsa_acc=2813456370&amp;hsa_cam=23365623577&amp;hsa_grp=1235852384462794&amp;hsa_ad&amp;hsa_src=o&amp;hsa_tgt=kwd-77241221563125%3Aaud-823054424%3Aloc-188&amp;hsa_kw=peer%20reviewed%20medical%20journals&amp;hsa_mt=b&amp;hsa_net=adwords&amp;hsa_ver=3&amp;msclkid=35f9f63dac6a1d91bd1e9c7ba54b2638   (Accessed: 14 June 2026). </a:t>
            </a:r>
            <a:endParaRPr lang="en-GB" sz="4800" kern="100" dirty="0"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sz="48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Madir,J</a:t>
            </a:r>
            <a:r>
              <a:rPr lang="en-GB" sz="4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(2020) ‘Using technology to deliver health services’, in HealthTech. Cheltenham: Edward Elgar Publishing. Available at: </a:t>
            </a:r>
            <a:r>
              <a:rPr lang="en-GB" sz="4800" u="sng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https://www.researchgate.net/publication/346247909_USING_TECHNOLOGY_TO_DELIVER_HEALTH_SERVICES</a:t>
            </a:r>
            <a:r>
              <a:rPr lang="en-GB" sz="4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 : 15 June 2026).</a:t>
            </a:r>
            <a:endParaRPr lang="en-GB" sz="4800" kern="100" dirty="0"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NHS England (2019) NHS App begins public rollout. Available at: </a:t>
            </a:r>
            <a:r>
              <a:rPr lang="en-GB" sz="48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https://www.england.nhs.uk/2019/01/nhs-app-begins-public-rollout/</a:t>
            </a:r>
            <a:r>
              <a:rPr lang="en-GB" sz="4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16 June 2026).</a:t>
            </a:r>
            <a:endParaRPr lang="en-GB" sz="4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NHS England (2019) The NHS Long Term Plan. Available at : </a:t>
            </a:r>
            <a:r>
              <a:rPr lang="en-GB" sz="48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"https://www.england.nhs.uk/long-term-plan/" - Search</a:t>
            </a:r>
            <a:r>
              <a:rPr lang="en-GB" sz="4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 (Accessed 17 June 2026).</a:t>
            </a:r>
            <a:endParaRPr lang="en-GB" sz="4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NHS England (2021) What Good Looks like Framework. Available at:   </a:t>
            </a:r>
            <a:r>
              <a:rPr lang="en-GB" sz="48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https://www.england.nhs.uk/2019/01/nhs-app-begins-public-rollout/</a:t>
            </a:r>
            <a:r>
              <a:rPr lang="en-GB" sz="4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18 June 2026).</a:t>
            </a:r>
            <a:endParaRPr lang="en-GB" sz="4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South West Clinical Senate (2018) Rising Pressure: The NHS Workforce Challenge. Available </a:t>
            </a:r>
            <a:r>
              <a:rPr lang="en-GB" sz="48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at:https</a:t>
            </a:r>
            <a:r>
              <a:rPr lang="en-GB" sz="4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://www.health.org.uk/reports-and-analysis/reports/delivering-a-national-approach-to-patient-flow-in-wales  (Accessed: 20 June 2026).</a:t>
            </a:r>
            <a:endParaRPr lang="en-GB" sz="4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UK Government (2018) New NHS App will make it quicker and easier to access health services. Available at: https://www.gov.uk/government/news/new-nhs-app-will-make-it-quicker-and-easier-to-access-health-services  (Accessed: 22 June 2026).</a:t>
            </a:r>
            <a:endParaRPr lang="en-GB" sz="4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Uk Government (2023) Fit for the Future: 10-year Health Plan for England. Available at </a:t>
            </a:r>
            <a:r>
              <a:rPr lang="en-GB" sz="48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https://www.gov.uk/government/publications/10-year-health-plan-for-england-fit-for-the-future</a:t>
            </a:r>
            <a:r>
              <a:rPr lang="en-GB" sz="4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24 June 2026).</a:t>
            </a:r>
            <a:endParaRPr lang="en-GB" sz="4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6187721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22677</TotalTime>
  <Words>1399</Words>
  <Application>Microsoft Office PowerPoint</Application>
  <PresentationFormat>Widescreen</PresentationFormat>
  <Paragraphs>114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Aptos</vt:lpstr>
      <vt:lpstr>Aptos Display</vt:lpstr>
      <vt:lpstr>Arial</vt:lpstr>
      <vt:lpstr>Office Theme</vt:lpstr>
      <vt:lpstr>PowerPoint Presentation</vt:lpstr>
      <vt:lpstr>NHS App: Workforce &amp; Service Delivery — Critical SWOT Analysis  Introduction </vt:lpstr>
      <vt:lpstr>What the NHS App is </vt:lpstr>
      <vt:lpstr>Why it Matters to workforce and Service delivery </vt:lpstr>
      <vt:lpstr> SWOT Overview </vt:lpstr>
      <vt:lpstr>Strengths: automation &amp; transactional service delivery </vt:lpstr>
      <vt:lpstr>Measurable Improvements in Service Delivery </vt:lpstr>
      <vt:lpstr>Enhanced Patient Access &amp; Convenience </vt:lpstr>
      <vt:lpstr>Weakness: Hidden work Burden &amp; service delivery Gaps</vt:lpstr>
      <vt:lpstr>Training capability Gaps </vt:lpstr>
      <vt:lpstr>Service delivery Disruptions </vt:lpstr>
      <vt:lpstr>Opportunities-AI Integration &amp; workforce development   Workforce upskilling &amp; Roles</vt:lpstr>
      <vt:lpstr>AI-Enabled Predictive &amp; Personalised Care </vt:lpstr>
      <vt:lpstr>Scaling Service Efficiency</vt:lpstr>
      <vt:lpstr>Threats-inequalities, Trust &amp; Data Governance  Key Threats to Sustainability </vt:lpstr>
      <vt:lpstr>Conclusion &amp; recommendations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Whitney Brito Moreno</dc:creator>
  <cp:lastModifiedBy>Whitney Brito Moreno</cp:lastModifiedBy>
  <cp:revision>1</cp:revision>
  <dcterms:created xsi:type="dcterms:W3CDTF">2026-06-11T10:47:17Z</dcterms:created>
  <dcterms:modified xsi:type="dcterms:W3CDTF">2026-07-11T10:06:17Z</dcterms:modified>
</cp:coreProperties>
</file>