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7" r:id="rId3"/>
    <p:sldId id="261" r:id="rId4"/>
    <p:sldId id="264" r:id="rId5"/>
    <p:sldId id="285" r:id="rId6"/>
    <p:sldId id="292" r:id="rId7"/>
    <p:sldId id="262" r:id="rId8"/>
    <p:sldId id="290" r:id="rId9"/>
    <p:sldId id="266" r:id="rId10"/>
    <p:sldId id="283" r:id="rId11"/>
    <p:sldId id="272" r:id="rId12"/>
    <p:sldId id="269" r:id="rId13"/>
    <p:sldId id="270" r:id="rId14"/>
    <p:sldId id="271" r:id="rId15"/>
    <p:sldId id="267" r:id="rId16"/>
    <p:sldId id="268" r:id="rId17"/>
    <p:sldId id="275" r:id="rId18"/>
    <p:sldId id="276" r:id="rId19"/>
    <p:sldId id="277" r:id="rId20"/>
    <p:sldId id="278" r:id="rId21"/>
    <p:sldId id="279" r:id="rId22"/>
    <p:sldId id="291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114" d="100"/>
          <a:sy n="114" d="100"/>
        </p:scale>
        <p:origin x="1560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3516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3516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611560" y="472514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SJSI5022: The Reflective Practitioner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611560" y="528204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1: Module Overview &amp; First Tutorial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F6A2B6-9AF8-46A4-8B86-56BFE3EDC13E}"/>
              </a:ext>
            </a:extLst>
          </p:cNvPr>
          <p:cNvSpPr txBox="1"/>
          <p:nvPr/>
        </p:nvSpPr>
        <p:spPr>
          <a:xfrm>
            <a:off x="395536" y="188640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reflective practice?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273C48-14C7-443A-9BBD-C31DC78559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980728"/>
            <a:ext cx="710809" cy="7108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E8C1D8-EEA9-458F-B228-7BBCE3BCD7EA}"/>
              </a:ext>
            </a:extLst>
          </p:cNvPr>
          <p:cNvSpPr txBox="1"/>
          <p:nvPr/>
        </p:nvSpPr>
        <p:spPr>
          <a:xfrm>
            <a:off x="3914657" y="1151466"/>
            <a:ext cx="1593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Group Activity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EE139E-2AB6-49EA-BC8D-31EF1BE3949D}"/>
              </a:ext>
            </a:extLst>
          </p:cNvPr>
          <p:cNvSpPr txBox="1"/>
          <p:nvPr/>
        </p:nvSpPr>
        <p:spPr>
          <a:xfrm>
            <a:off x="251520" y="1943555"/>
            <a:ext cx="82809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small groups, discuss the question above.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You should consider the following;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Has anyone had experience of reflective practice?</a:t>
            </a:r>
          </a:p>
          <a:p>
            <a:pPr algn="ctr"/>
            <a:r>
              <a:rPr lang="en-GB" sz="2800" i="1" dirty="0"/>
              <a:t>What does the phrase actually mean?</a:t>
            </a:r>
          </a:p>
          <a:p>
            <a:pPr algn="ctr"/>
            <a:r>
              <a:rPr lang="en-GB" sz="2800" i="1" dirty="0"/>
              <a:t>Why do you think that reflective practice important?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4260CA-560D-4605-B166-4CB14FCDD343}"/>
              </a:ext>
            </a:extLst>
          </p:cNvPr>
          <p:cNvSpPr txBox="1"/>
          <p:nvPr/>
        </p:nvSpPr>
        <p:spPr>
          <a:xfrm>
            <a:off x="2483768" y="551723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Guided Study Activity worksheet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68E0E3-0DFA-4E2E-8043-9D78199AB84E}"/>
              </a:ext>
            </a:extLst>
          </p:cNvPr>
          <p:cNvSpPr txBox="1"/>
          <p:nvPr/>
        </p:nvSpPr>
        <p:spPr>
          <a:xfrm>
            <a:off x="2483768" y="6093296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Feedback to your Tutor.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DFA2EDA-9499-401A-A11F-9ADC088F90D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4667" y="5481850"/>
            <a:ext cx="532427" cy="53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01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556" y="2204864"/>
            <a:ext cx="7799512" cy="3652619"/>
          </a:xfrm>
        </p:spPr>
        <p:txBody>
          <a:bodyPr>
            <a:normAutofit fontScale="92500" lnSpcReduction="10000"/>
          </a:bodyPr>
          <a:lstStyle/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US" dirty="0"/>
              <a:t>To provide students with an opportunity to undertake an observation placement through which they can reflect upon practical experience of social inclusion.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US" dirty="0"/>
              <a:t>To enable students to contextualize this practice by linking it to relevant theory, policy and political discourse.</a:t>
            </a:r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endParaRPr lang="en-US" dirty="0"/>
          </a:p>
          <a:p>
            <a:pPr algn="just"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endParaRPr lang="en-US" dirty="0"/>
          </a:p>
          <a:p>
            <a:pPr algn="just"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endParaRPr lang="en-US" dirty="0"/>
          </a:p>
          <a:p>
            <a:pPr marL="0" indent="0" algn="just">
              <a:spcBef>
                <a:spcPts val="1200"/>
              </a:spcBef>
              <a:spcAft>
                <a:spcPts val="1200"/>
              </a:spcAft>
              <a:buNone/>
            </a:pPr>
            <a:endParaRPr lang="en-US" dirty="0"/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39572DB-17A4-491C-977C-6AE1D8C9B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50318"/>
            <a:ext cx="8229600" cy="1143000"/>
          </a:xfrm>
        </p:spPr>
        <p:txBody>
          <a:bodyPr/>
          <a:lstStyle/>
          <a:p>
            <a:r>
              <a:rPr lang="en-GB" dirty="0"/>
              <a:t>Module Overview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9CEB45-C38C-48AB-B312-3221DD0A05E1}"/>
              </a:ext>
            </a:extLst>
          </p:cNvPr>
          <p:cNvSpPr txBox="1"/>
          <p:nvPr/>
        </p:nvSpPr>
        <p:spPr>
          <a:xfrm>
            <a:off x="1558008" y="1293318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Module Aims</a:t>
            </a:r>
          </a:p>
        </p:txBody>
      </p:sp>
    </p:spTree>
    <p:extLst>
      <p:ext uri="{BB962C8B-B14F-4D97-AF65-F5344CB8AC3E}">
        <p14:creationId xmlns:p14="http://schemas.microsoft.com/office/powerpoint/2010/main" val="113664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202" y="188640"/>
            <a:ext cx="8229600" cy="783088"/>
          </a:xfrm>
        </p:spPr>
        <p:txBody>
          <a:bodyPr>
            <a:normAutofit/>
          </a:bodyPr>
          <a:lstStyle/>
          <a:p>
            <a:r>
              <a:rPr lang="en-GB" sz="3600" dirty="0"/>
              <a:t>Learning outcomes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FE507F-1881-48FD-AFDB-63580FCB2CC2}"/>
              </a:ext>
            </a:extLst>
          </p:cNvPr>
          <p:cNvSpPr txBox="1"/>
          <p:nvPr/>
        </p:nvSpPr>
        <p:spPr>
          <a:xfrm>
            <a:off x="107504" y="951511"/>
            <a:ext cx="822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Upon the successful completion of this module, the student should be able to demonstrate the ability to: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18B315-3EAE-4187-B832-1E1EE086D653}"/>
              </a:ext>
            </a:extLst>
          </p:cNvPr>
          <p:cNvSpPr txBox="1"/>
          <p:nvPr/>
        </p:nvSpPr>
        <p:spPr>
          <a:xfrm>
            <a:off x="287524" y="1923672"/>
            <a:ext cx="8568952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Critically understand sound practice in the field of social inclusion.</a:t>
            </a:r>
          </a:p>
          <a:p>
            <a:pPr marL="342900" indent="-342900" algn="just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Critically exhibit a secure understanding of ethical considerations and risks assessment requirements within students’ placements in their chosen organisation.</a:t>
            </a:r>
          </a:p>
          <a:p>
            <a:pPr marL="342900" indent="-342900" algn="just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Synthesise the impact of theory, policy and the development of western ethics in practice.</a:t>
            </a:r>
          </a:p>
          <a:p>
            <a:pPr marL="342900" indent="-342900" algn="just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Become a reflexive/reflective practitioner by seeking a better understanding of practice for social inclusion through taking responsibility for positive engagement with their placement.</a:t>
            </a:r>
          </a:p>
          <a:p>
            <a:pPr algn="just">
              <a:spcBef>
                <a:spcPts val="600"/>
              </a:spcBef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876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926" y="26064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1</a:t>
            </a:r>
          </a:p>
        </p:txBody>
      </p:sp>
      <p:sp>
        <p:nvSpPr>
          <p:cNvPr id="4" name="Action Button: Document 3">
            <a:hlinkClick r:id="rId2" highlightClick="1"/>
            <a:extLst>
              <a:ext uri="{FF2B5EF4-FFF2-40B4-BE49-F238E27FC236}">
                <a16:creationId xmlns:a16="http://schemas.microsoft.com/office/drawing/2014/main" id="{58AE0CA4-8B44-4AB4-A166-0D29E7ECA057}"/>
              </a:ext>
            </a:extLst>
          </p:cNvPr>
          <p:cNvSpPr/>
          <p:nvPr/>
        </p:nvSpPr>
        <p:spPr>
          <a:xfrm>
            <a:off x="3491880" y="1844824"/>
            <a:ext cx="2376264" cy="3024336"/>
          </a:xfrm>
          <a:prstGeom prst="actionButton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529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926" y="26064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2</a:t>
            </a:r>
          </a:p>
        </p:txBody>
      </p:sp>
      <p:sp>
        <p:nvSpPr>
          <p:cNvPr id="4" name="Action Button: Document 3">
            <a:hlinkClick r:id="rId2" highlightClick="1"/>
            <a:extLst>
              <a:ext uri="{FF2B5EF4-FFF2-40B4-BE49-F238E27FC236}">
                <a16:creationId xmlns:a16="http://schemas.microsoft.com/office/drawing/2014/main" id="{58AE0CA4-8B44-4AB4-A166-0D29E7ECA057}"/>
              </a:ext>
            </a:extLst>
          </p:cNvPr>
          <p:cNvSpPr/>
          <p:nvPr/>
        </p:nvSpPr>
        <p:spPr>
          <a:xfrm>
            <a:off x="3491880" y="1844824"/>
            <a:ext cx="2376264" cy="3024336"/>
          </a:xfrm>
          <a:prstGeom prst="actionButton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26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927" y="136525"/>
            <a:ext cx="8229600" cy="1143000"/>
          </a:xfrm>
        </p:spPr>
        <p:txBody>
          <a:bodyPr/>
          <a:lstStyle/>
          <a:p>
            <a:r>
              <a:rPr lang="en-GB" dirty="0"/>
              <a:t>What we need to cover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010" y="1279525"/>
            <a:ext cx="8229600" cy="4525963"/>
          </a:xfrm>
        </p:spPr>
        <p:txBody>
          <a:bodyPr>
            <a:normAutofit lnSpcReduction="10000"/>
          </a:bodyPr>
          <a:lstStyle/>
          <a:p>
            <a:pPr lvl="0" hangingPunct="0"/>
            <a:r>
              <a:rPr lang="en-US" dirty="0"/>
              <a:t>Preparation for observation placement: how to engage in reflective practice; critical investigation, ethical issues; health and safety concerns; communication and interpersonal skills; personal effectiveness.</a:t>
            </a:r>
          </a:p>
          <a:p>
            <a:pPr lvl="0" hangingPunct="0"/>
            <a:r>
              <a:rPr lang="en-US" dirty="0"/>
              <a:t>Facilitated observation placement. </a:t>
            </a:r>
          </a:p>
          <a:p>
            <a:pPr lvl="0" hangingPunct="0"/>
            <a:r>
              <a:rPr lang="en-US" dirty="0"/>
              <a:t>An introduction to the theory, policies, practices and organisation of the public, social enterprise and voluntary sectors.</a:t>
            </a:r>
          </a:p>
          <a:p>
            <a:pPr lvl="0" hangingPunc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29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dirty="0"/>
              <a:t>Placement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633730-6BE1-4312-93A3-25213E884C11}"/>
              </a:ext>
            </a:extLst>
          </p:cNvPr>
          <p:cNvSpPr txBox="1"/>
          <p:nvPr/>
        </p:nvSpPr>
        <p:spPr>
          <a:xfrm>
            <a:off x="395536" y="1259632"/>
            <a:ext cx="8229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In order to give yourself an opportunity to successfully complete a reflective journal you will need to have some experiences on which to reflect!</a:t>
            </a:r>
          </a:p>
          <a:p>
            <a:pPr marL="285750" indent="-2857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 We will now take some time to discuss what we mean by a placement and some of the practical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81371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4525963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Each student will undertake a minimum of 30 placement hours. These hours will be additional to your lectures and tutorials.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They can be completed as whole days or in shorter periods of time. </a:t>
            </a:r>
            <a:r>
              <a:rPr lang="en-GB" sz="2800" b="1" dirty="0"/>
              <a:t>Each student will find their own placements</a:t>
            </a:r>
            <a:r>
              <a:rPr lang="en-GB" sz="2800" dirty="0"/>
              <a:t>, however, only </a:t>
            </a:r>
            <a:r>
              <a:rPr lang="en-GB" sz="2800" u="sng" dirty="0"/>
              <a:t>after talking through your choice(s) with me.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Placements can not begin until all the paperwork is completed. (N.B. we will look at the paperwork a little later in this Theme)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just"/>
            <a:endParaRPr lang="en-GB" sz="28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65D7BFD-527B-4F58-818E-B848C2A3F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dirty="0"/>
              <a:t>Placement</a:t>
            </a:r>
          </a:p>
        </p:txBody>
      </p:sp>
    </p:spTree>
    <p:extLst>
      <p:ext uri="{BB962C8B-B14F-4D97-AF65-F5344CB8AC3E}">
        <p14:creationId xmlns:p14="http://schemas.microsoft.com/office/powerpoint/2010/main" val="285153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811" y="108378"/>
            <a:ext cx="8229600" cy="1143000"/>
          </a:xfrm>
        </p:spPr>
        <p:txBody>
          <a:bodyPr/>
          <a:lstStyle/>
          <a:p>
            <a:r>
              <a:rPr lang="en-GB" dirty="0"/>
              <a:t>Volunteering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811" y="1234237"/>
            <a:ext cx="7467600" cy="43895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some cases it would be ideal to do long term volunteering</a:t>
            </a:r>
          </a:p>
          <a:p>
            <a:r>
              <a:rPr lang="en-GB" dirty="0"/>
              <a:t>This is more authentic and gives you a better idea of the demands</a:t>
            </a:r>
          </a:p>
          <a:p>
            <a:r>
              <a:rPr lang="en-GB" dirty="0"/>
              <a:t>Could give you a research base for your dissertations</a:t>
            </a:r>
          </a:p>
          <a:p>
            <a:r>
              <a:rPr lang="en-GB" dirty="0"/>
              <a:t>Having volunteering experience improves your employability (Careers &amp; </a:t>
            </a:r>
            <a:r>
              <a:rPr lang="en-GB" dirty="0" err="1"/>
              <a:t>SU</a:t>
            </a:r>
            <a:r>
              <a:rPr lang="en-GB" dirty="0"/>
              <a:t> agree on this)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52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60337"/>
            <a:ext cx="8229600" cy="1143000"/>
          </a:xfrm>
        </p:spPr>
        <p:txBody>
          <a:bodyPr/>
          <a:lstStyle/>
          <a:p>
            <a:r>
              <a:rPr lang="en-GB" dirty="0"/>
              <a:t>On placement, you will…..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4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Observe and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Undertake tasks as guided by your placement provider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Learn about the organisation you are placed with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Take notes about your experience to inform your reflective journal (N.B. we will look at this in more detail in the coming weeks).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0271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 during placement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944"/>
          </a:xfrm>
        </p:spPr>
        <p:txBody>
          <a:bodyPr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Basic guidelines which will ensure that you, service users and staff stay safe and happy in your placement. </a:t>
            </a:r>
            <a:endParaRPr lang="en-GB" altLang="en-US" sz="1050" b="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800" b="0" dirty="0">
              <a:latin typeface="Arial" panose="020B0604020202020204" pitchFamily="34" charset="0"/>
            </a:endParaRPr>
          </a:p>
          <a:p>
            <a:r>
              <a:rPr lang="en-GB" altLang="en-US" b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Remember, you are representatives of the University Of Wales Trinity Saint David</a:t>
            </a:r>
            <a:endParaRPr lang="en-GB" dirty="0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4457225" y="303312"/>
            <a:ext cx="22955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070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154" y="44624"/>
            <a:ext cx="5791200" cy="76168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You should…….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54FE42-8D45-426D-A95C-24F0F1A7FD84}"/>
              </a:ext>
            </a:extLst>
          </p:cNvPr>
          <p:cNvSpPr txBox="1"/>
          <p:nvPr/>
        </p:nvSpPr>
        <p:spPr>
          <a:xfrm>
            <a:off x="230154" y="806306"/>
            <a:ext cx="8913846" cy="5678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Adhere to strict confidentiality, keep all notes void of any information which could identify individuals or the organisation.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Keep your diary safe. For a paper diary this means not to leave it around, or in your car overnight. For electronic diaries, please add a password protection.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Introduce yourself and the purpose of you being there to everybody you come across during placement.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Be thoughtful, cheerful, and leave your problems at home.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Let placement providers and lecturer know if you are ill.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Talk to them if there are any issues or questions about your placement.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Talk to me if there are issues which you are unable to resolve with the placement provider.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Give a copy of your placement learning agreements to your placement provider.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Ask before taking any notes.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28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/>
              <a:t>You should not…..</a:t>
            </a:r>
            <a:endParaRPr lang="en-GB"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E047FF-F4BF-43D9-BCDD-200974CFEDF7}"/>
              </a:ext>
            </a:extLst>
          </p:cNvPr>
          <p:cNvSpPr txBox="1"/>
          <p:nvPr/>
        </p:nvSpPr>
        <p:spPr>
          <a:xfrm>
            <a:off x="642527" y="1124744"/>
            <a:ext cx="801357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Add anyone you get to know on your placement to your social media accounts.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Put statuses about your placements on social media.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Be on your own with service users.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Get involved in any manual handling or personal care of service users.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Give too much personal information about yourselves during your placement.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Take any photos whilst on placement.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Use the organisation’s or any individual’s names.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DB9879-45E2-4015-8E24-19D2E69194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5949280"/>
            <a:ext cx="718195" cy="6991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F5DC86-6F03-494F-A818-5C061B994922}"/>
              </a:ext>
            </a:extLst>
          </p:cNvPr>
          <p:cNvSpPr txBox="1"/>
          <p:nvPr/>
        </p:nvSpPr>
        <p:spPr>
          <a:xfrm>
            <a:off x="3994051" y="6093296"/>
            <a:ext cx="3170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Placement Conduct handout</a:t>
            </a:r>
          </a:p>
        </p:txBody>
      </p:sp>
    </p:spTree>
    <p:extLst>
      <p:ext uri="{BB962C8B-B14F-4D97-AF65-F5344CB8AC3E}">
        <p14:creationId xmlns:p14="http://schemas.microsoft.com/office/powerpoint/2010/main" val="3694276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813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What paperwork is involved?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66018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en-GB" dirty="0"/>
              <a:t>Placement Planner – this will help you and me to keep track of your plans and wishes, and will be useful to help us find you the best possible placement.</a:t>
            </a:r>
          </a:p>
          <a:p>
            <a:pPr marL="457200" indent="-457200">
              <a:buAutoNum type="arabicPeriod"/>
            </a:pPr>
            <a:r>
              <a:rPr lang="en-GB" dirty="0"/>
              <a:t>Placement Learning Agreement – to be signed by you!</a:t>
            </a:r>
          </a:p>
          <a:p>
            <a:pPr marL="457200" indent="-457200">
              <a:buAutoNum type="arabicPeriod"/>
            </a:pPr>
            <a:r>
              <a:rPr lang="en-GB" dirty="0"/>
              <a:t>Employer Learning Agreement – to be signed by your manager.</a:t>
            </a:r>
          </a:p>
          <a:p>
            <a:pPr marL="457200" indent="-457200">
              <a:buAutoNum type="arabicPeriod"/>
            </a:pPr>
            <a:r>
              <a:rPr lang="en-GB" dirty="0"/>
              <a:t>Time sheet – filled in by you, signed by your supervisor, signed off by me.</a:t>
            </a:r>
          </a:p>
          <a:p>
            <a:pPr marL="457200" indent="-457200">
              <a:buAutoNum type="arabicPeriod"/>
            </a:pPr>
            <a:r>
              <a:rPr lang="en-GB" dirty="0"/>
              <a:t>Any forms the organisation directs you to fill in</a:t>
            </a:r>
          </a:p>
        </p:txBody>
      </p:sp>
    </p:spTree>
    <p:extLst>
      <p:ext uri="{BB962C8B-B14F-4D97-AF65-F5344CB8AC3E}">
        <p14:creationId xmlns:p14="http://schemas.microsoft.com/office/powerpoint/2010/main" val="19890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96B4ADF-531F-47EE-AE4A-7EB325F5D4C4}"/>
              </a:ext>
            </a:extLst>
          </p:cNvPr>
          <p:cNvSpPr txBox="1"/>
          <p:nvPr/>
        </p:nvSpPr>
        <p:spPr>
          <a:xfrm>
            <a:off x="827584" y="324066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Important Message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24B8BE-D27B-40A0-8B66-30221F42120A}"/>
              </a:ext>
            </a:extLst>
          </p:cNvPr>
          <p:cNvSpPr txBox="1"/>
          <p:nvPr/>
        </p:nvSpPr>
        <p:spPr>
          <a:xfrm>
            <a:off x="467544" y="1340768"/>
            <a:ext cx="806489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/>
              <a:t>This Module runs over 2 semesters but do not fall into the trap of thinking you have plenty of time</a:t>
            </a: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/>
              <a:t>Students have </a:t>
            </a:r>
            <a:r>
              <a:rPr lang="en-GB" sz="3600" u="sng" dirty="0"/>
              <a:t>failed</a:t>
            </a:r>
            <a:r>
              <a:rPr lang="en-GB" sz="3600" dirty="0"/>
              <a:t> this module because they left it too late to arrange their placement and therefore had nothing to base their Assignment on</a:t>
            </a:r>
          </a:p>
        </p:txBody>
      </p:sp>
    </p:spTree>
    <p:extLst>
      <p:ext uri="{BB962C8B-B14F-4D97-AF65-F5344CB8AC3E}">
        <p14:creationId xmlns:p14="http://schemas.microsoft.com/office/powerpoint/2010/main" val="2810114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Planning: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254" y="1417638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Location?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Near home or near university?</a:t>
            </a:r>
          </a:p>
          <a:p>
            <a:r>
              <a:rPr lang="en-GB" dirty="0"/>
              <a:t>Setting?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Voluntary (third) sector or public body?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Education? Social Care? Formal, informal?</a:t>
            </a:r>
          </a:p>
          <a:p>
            <a:r>
              <a:rPr lang="en-GB" dirty="0"/>
              <a:t>Service User Group?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Children, young people, adults, families, older people?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>
                <a:solidFill>
                  <a:schemeClr val="tx2"/>
                </a:solidFill>
              </a:rPr>
              <a:t>Please do not choose a setting with a personal connection.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484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761682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7620000" cy="5135563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Elfed</a:t>
            </a:r>
            <a:r>
              <a:rPr lang="en-GB" dirty="0"/>
              <a:t>, QE High School, Carmarthen, other secondary schools everywhere</a:t>
            </a:r>
          </a:p>
          <a:p>
            <a:r>
              <a:rPr lang="en-GB" dirty="0"/>
              <a:t>The Hub, Llanelli</a:t>
            </a:r>
          </a:p>
          <a:p>
            <a:r>
              <a:rPr lang="en-GB" dirty="0"/>
              <a:t>Community Education (Carmarthen, Llanelli, </a:t>
            </a:r>
            <a:r>
              <a:rPr lang="en-GB" dirty="0" err="1"/>
              <a:t>Ammanford</a:t>
            </a:r>
            <a:r>
              <a:rPr lang="en-GB" dirty="0"/>
              <a:t>)</a:t>
            </a:r>
          </a:p>
          <a:p>
            <a:r>
              <a:rPr lang="en-GB" dirty="0"/>
              <a:t>Additional Needs Unit, </a:t>
            </a:r>
            <a:r>
              <a:rPr lang="en-GB" dirty="0" err="1"/>
              <a:t>Ysgol</a:t>
            </a:r>
            <a:r>
              <a:rPr lang="en-GB" dirty="0"/>
              <a:t> Bro </a:t>
            </a:r>
            <a:r>
              <a:rPr lang="en-GB" dirty="0" err="1"/>
              <a:t>Pedr</a:t>
            </a:r>
            <a:endParaRPr lang="en-GB" dirty="0"/>
          </a:p>
          <a:p>
            <a:r>
              <a:rPr lang="en-GB" dirty="0"/>
              <a:t>Family Centres (Carmarthen, Tumble, Llanelli, </a:t>
            </a:r>
            <a:r>
              <a:rPr lang="en-GB" dirty="0" err="1"/>
              <a:t>Garnant</a:t>
            </a:r>
            <a:r>
              <a:rPr lang="en-GB" dirty="0"/>
              <a:t>)</a:t>
            </a:r>
          </a:p>
          <a:p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Amanwy</a:t>
            </a:r>
            <a:r>
              <a:rPr lang="en-GB" dirty="0"/>
              <a:t>, </a:t>
            </a:r>
            <a:r>
              <a:rPr lang="en-GB" dirty="0" err="1"/>
              <a:t>Ammanford</a:t>
            </a:r>
            <a:endParaRPr lang="en-GB" dirty="0"/>
          </a:p>
          <a:p>
            <a:r>
              <a:rPr lang="en-GB" dirty="0" err="1"/>
              <a:t>Hafan</a:t>
            </a:r>
            <a:r>
              <a:rPr lang="en-GB" dirty="0"/>
              <a:t>, </a:t>
            </a:r>
            <a:r>
              <a:rPr lang="en-GB" dirty="0" err="1"/>
              <a:t>Ammanford</a:t>
            </a:r>
            <a:r>
              <a:rPr lang="en-GB" dirty="0"/>
              <a:t>, Llanelli, Carmarthen, </a:t>
            </a:r>
          </a:p>
          <a:p>
            <a:r>
              <a:rPr lang="en-GB" dirty="0"/>
              <a:t>Action for Children, Pembrokeshire</a:t>
            </a:r>
          </a:p>
          <a:p>
            <a:r>
              <a:rPr lang="en-GB" dirty="0"/>
              <a:t>Unity Project Pembrokeshire</a:t>
            </a:r>
          </a:p>
          <a:p>
            <a:r>
              <a:rPr lang="en-GB" dirty="0"/>
              <a:t>Primary Schools everywhere</a:t>
            </a:r>
          </a:p>
          <a:p>
            <a:r>
              <a:rPr lang="en-GB" dirty="0"/>
              <a:t>Giant Steps Project</a:t>
            </a:r>
          </a:p>
          <a:p>
            <a:r>
              <a:rPr lang="en-GB" dirty="0"/>
              <a:t>The Mix </a:t>
            </a:r>
            <a:r>
              <a:rPr lang="en-GB" dirty="0" err="1"/>
              <a:t>Youthclub</a:t>
            </a:r>
            <a:r>
              <a:rPr lang="en-GB" dirty="0"/>
              <a:t>, </a:t>
            </a:r>
            <a:r>
              <a:rPr lang="en-GB" dirty="0" err="1"/>
              <a:t>Llandybie</a:t>
            </a:r>
            <a:endParaRPr lang="en-GB" dirty="0"/>
          </a:p>
          <a:p>
            <a:r>
              <a:rPr lang="en-GB" dirty="0" err="1"/>
              <a:t>Plas</a:t>
            </a:r>
            <a:r>
              <a:rPr lang="en-GB" dirty="0"/>
              <a:t> Y </a:t>
            </a:r>
            <a:r>
              <a:rPr lang="en-GB" dirty="0" err="1"/>
              <a:t>Mor</a:t>
            </a:r>
            <a:r>
              <a:rPr lang="en-GB" dirty="0"/>
              <a:t>, Burry Port or other schemes for older people</a:t>
            </a:r>
          </a:p>
          <a:p>
            <a:r>
              <a:rPr lang="en-GB" dirty="0"/>
              <a:t>Alzheimer’s Society, Swansea, elsewhere</a:t>
            </a:r>
          </a:p>
          <a:p>
            <a:r>
              <a:rPr lang="en-GB" dirty="0"/>
              <a:t>Mind</a:t>
            </a:r>
          </a:p>
          <a:p>
            <a:r>
              <a:rPr lang="en-GB" dirty="0"/>
              <a:t>Probation Service</a:t>
            </a:r>
          </a:p>
          <a:p>
            <a:r>
              <a:rPr lang="en-GB" dirty="0"/>
              <a:t>Children’s nurseries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1967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The Possibilities are endless, but..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5963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are some which have proven not to work: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Police: definitely not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Prisons: definitely not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Social Care Teams (particularly child protection)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Pupil Referral Units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NHS placements: the paperwork takes too long</a:t>
            </a:r>
          </a:p>
          <a:p>
            <a:r>
              <a:rPr lang="en-GB" dirty="0"/>
              <a:t>Due to the formal nature of their work, they are extremely reluctant to take on students.</a:t>
            </a:r>
          </a:p>
          <a:p>
            <a:r>
              <a:rPr lang="en-GB" dirty="0"/>
              <a:t>However, you  might know someone who works in one of the above and that might help.</a:t>
            </a:r>
          </a:p>
        </p:txBody>
      </p:sp>
    </p:spTree>
    <p:extLst>
      <p:ext uri="{BB962C8B-B14F-4D97-AF65-F5344CB8AC3E}">
        <p14:creationId xmlns:p14="http://schemas.microsoft.com/office/powerpoint/2010/main" val="328925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7013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Steps to take before placement: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Fill in your planner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Discuss with me (over the next few weeks, or by email)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Contact the organisation(s)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If possibly positive, make appointment and take the placement inquiry letter signed by me, plus FAQ sheet.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If confirmed positive fill in placement learning agreement, workplace agreement, any organisational paperwork. I need a copy of them all before you can start. The organisation may want additional paperwork filled in.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Before you start, do some background research about your organisation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Then you are ready to go.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49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clarify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158" y="1556793"/>
            <a:ext cx="8245475" cy="33843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are you expected to do?</a:t>
            </a:r>
          </a:p>
          <a:p>
            <a:r>
              <a:rPr lang="en-GB" dirty="0"/>
              <a:t>What mustn’t you do?</a:t>
            </a:r>
          </a:p>
          <a:p>
            <a:r>
              <a:rPr lang="en-GB" dirty="0"/>
              <a:t>Why you are there.</a:t>
            </a:r>
          </a:p>
          <a:p>
            <a:r>
              <a:rPr lang="en-GB" dirty="0"/>
              <a:t>When can you take notes?</a:t>
            </a:r>
          </a:p>
          <a:p>
            <a:r>
              <a:rPr lang="en-GB" dirty="0"/>
              <a:t>Some staff may perceive your presence as a threat.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5EC6F6-8D0B-4BA0-B054-A5DC3F71EB2E}"/>
              </a:ext>
            </a:extLst>
          </p:cNvPr>
          <p:cNvSpPr txBox="1"/>
          <p:nvPr/>
        </p:nvSpPr>
        <p:spPr>
          <a:xfrm>
            <a:off x="2123728" y="5042118"/>
            <a:ext cx="61926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</a:rPr>
              <a:t>It is important to counteract any negative perceptions with charm, transparency, and professionalism.</a:t>
            </a:r>
          </a:p>
          <a:p>
            <a:pPr algn="ctr"/>
            <a:endParaRPr lang="en-GB" sz="28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3E1815-0B99-4571-8236-CA2D327C29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210752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57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75A2-F03E-4042-B5E4-B046F741EC45}"/>
              </a:ext>
            </a:extLst>
          </p:cNvPr>
          <p:cNvSpPr txBox="1"/>
          <p:nvPr/>
        </p:nvSpPr>
        <p:spPr>
          <a:xfrm>
            <a:off x="683568" y="15567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Placement Questions?</a:t>
            </a:r>
          </a:p>
        </p:txBody>
      </p:sp>
    </p:spTree>
    <p:extLst>
      <p:ext uri="{BB962C8B-B14F-4D97-AF65-F5344CB8AC3E}">
        <p14:creationId xmlns:p14="http://schemas.microsoft.com/office/powerpoint/2010/main" val="10040378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212</TotalTime>
  <Words>1313</Words>
  <Application>Microsoft Office PowerPoint</Application>
  <PresentationFormat>On-screen Show (4:3)</PresentationFormat>
  <Paragraphs>140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Times New Roman</vt:lpstr>
      <vt:lpstr>Wingdings</vt:lpstr>
      <vt:lpstr>UWTSD blue background</vt:lpstr>
      <vt:lpstr>PowerPoint Presentation</vt:lpstr>
      <vt:lpstr>PowerPoint Presentation</vt:lpstr>
      <vt:lpstr>Module Overview</vt:lpstr>
      <vt:lpstr>Learning outcomes</vt:lpstr>
      <vt:lpstr>Assessment 1</vt:lpstr>
      <vt:lpstr>Assessment 2</vt:lpstr>
      <vt:lpstr>What we need to cover</vt:lpstr>
      <vt:lpstr>Placement</vt:lpstr>
      <vt:lpstr>Placement</vt:lpstr>
      <vt:lpstr>Volunteering</vt:lpstr>
      <vt:lpstr>On placement, you will…..</vt:lpstr>
      <vt:lpstr>Conduct during placement </vt:lpstr>
      <vt:lpstr>You should…….</vt:lpstr>
      <vt:lpstr>You should not…..</vt:lpstr>
      <vt:lpstr>What paperwork is involved?</vt:lpstr>
      <vt:lpstr>PowerPoint Presentation</vt:lpstr>
      <vt:lpstr>Placement Planning:</vt:lpstr>
      <vt:lpstr>Examples:</vt:lpstr>
      <vt:lpstr>The Possibilities are endless, but..</vt:lpstr>
      <vt:lpstr>Steps to take before placement:</vt:lpstr>
      <vt:lpstr>Things to clarify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16</cp:revision>
  <dcterms:created xsi:type="dcterms:W3CDTF">2018-09-29T14:18:48Z</dcterms:created>
  <dcterms:modified xsi:type="dcterms:W3CDTF">2019-09-19T15:00:58Z</dcterms:modified>
</cp:coreProperties>
</file>