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3" r:id="rId6"/>
    <p:sldId id="265" r:id="rId7"/>
    <p:sldId id="259" r:id="rId8"/>
    <p:sldId id="262" r:id="rId9"/>
    <p:sldId id="266" r:id="rId10"/>
    <p:sldId id="267" r:id="rId11"/>
    <p:sldId id="268"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8" autoAdjust="0"/>
    <p:restoredTop sz="94660"/>
  </p:normalViewPr>
  <p:slideViewPr>
    <p:cSldViewPr snapToGrid="0">
      <p:cViewPr varScale="1">
        <p:scale>
          <a:sx n="41" d="100"/>
          <a:sy n="41" d="100"/>
        </p:scale>
        <p:origin x="52"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BA33F-CC97-4747-89B1-A0CC4F3571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20CCF4-9B32-40F2-B4E2-C2433D2C3B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3B6237-D377-4935-B90A-99B0255656D3}"/>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5" name="Footer Placeholder 4">
            <a:extLst>
              <a:ext uri="{FF2B5EF4-FFF2-40B4-BE49-F238E27FC236}">
                <a16:creationId xmlns:a16="http://schemas.microsoft.com/office/drawing/2014/main" id="{707099C5-0F49-43CC-BD01-D10CFF57A3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C81B7E-D7D9-4E73-B230-3960690430CC}"/>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1997453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44879-AF64-4C13-BE70-ADEB4954ED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9B636E-04DC-419C-A477-2A3C405023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06A24-809B-44F3-A1AF-D02353722469}"/>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5" name="Footer Placeholder 4">
            <a:extLst>
              <a:ext uri="{FF2B5EF4-FFF2-40B4-BE49-F238E27FC236}">
                <a16:creationId xmlns:a16="http://schemas.microsoft.com/office/drawing/2014/main" id="{7146FA37-EB5D-43C8-A045-8C2F2B2DE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739E7-5DE0-40CD-9BC4-E3DBD6B87D51}"/>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1216412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BFA67-2D82-471E-BC37-470FEC00A5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E67F7B-3364-4570-A674-BE0A17345F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4B0357-87AB-463D-B26A-3F869652BA8F}"/>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5" name="Footer Placeholder 4">
            <a:extLst>
              <a:ext uri="{FF2B5EF4-FFF2-40B4-BE49-F238E27FC236}">
                <a16:creationId xmlns:a16="http://schemas.microsoft.com/office/drawing/2014/main" id="{A3DD49CE-E363-47A1-B8F6-32648885A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87677B-0265-401A-848D-6A7C88645540}"/>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493794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0582D-5F5B-42B6-8DA8-3C37E737C3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53BBC7-B385-42B1-B463-36D30AED83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2EB706-AE33-488A-ABF4-61B008D185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0F22CA-AB0A-4A22-86CE-A8226D0B2C17}"/>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6" name="Footer Placeholder 5">
            <a:extLst>
              <a:ext uri="{FF2B5EF4-FFF2-40B4-BE49-F238E27FC236}">
                <a16:creationId xmlns:a16="http://schemas.microsoft.com/office/drawing/2014/main" id="{9B10C44B-3596-4D84-8255-3BB8B663FF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37F952-3795-462D-884F-2EC9EF3F0A83}"/>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2365070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D2E39-750E-47A0-9BB5-2628563C64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D217CB-9CED-45CF-A44D-E434DC831D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367ABE-C529-4C2E-9168-1336430B29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8E9251-E77E-4351-91BA-7A7A03F5F1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0A657F-928A-4111-9474-CF9D01E34F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AF230E-F762-450E-BF0E-E74FCD3323BE}"/>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8" name="Footer Placeholder 7">
            <a:extLst>
              <a:ext uri="{FF2B5EF4-FFF2-40B4-BE49-F238E27FC236}">
                <a16:creationId xmlns:a16="http://schemas.microsoft.com/office/drawing/2014/main" id="{26BD94AB-922B-43F1-BD41-D0FAEA51C8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53A5C9-1906-49F8-97C6-07D86CA38200}"/>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1616489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49D46-A1D9-4090-9B4B-E4A70C2974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80D7F3-B7DD-42BE-8F59-5BFCB82D58BE}"/>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4" name="Footer Placeholder 3">
            <a:extLst>
              <a:ext uri="{FF2B5EF4-FFF2-40B4-BE49-F238E27FC236}">
                <a16:creationId xmlns:a16="http://schemas.microsoft.com/office/drawing/2014/main" id="{8F1995EA-27FB-4260-BC2A-41227D65BC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D17394-0492-4F52-9301-0897BFFD23EA}"/>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2018644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246CC1-A1DA-4F1C-B5AF-B4452F20F94E}"/>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3" name="Footer Placeholder 2">
            <a:extLst>
              <a:ext uri="{FF2B5EF4-FFF2-40B4-BE49-F238E27FC236}">
                <a16:creationId xmlns:a16="http://schemas.microsoft.com/office/drawing/2014/main" id="{58F0B1B2-B6A6-4C83-98A7-F9BAC163EB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2F04E8-CA05-4581-AAAA-8E71A16689CA}"/>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1038623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862E-EC28-4829-A0AB-11BC27BBA4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9D7886-97AA-4AF1-AC52-85BE16A259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1CC3D6-BA90-41AF-83C8-E9DD1FC011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3F0D3D-2A5D-44E9-8EA4-C30702FA8B0F}"/>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6" name="Footer Placeholder 5">
            <a:extLst>
              <a:ext uri="{FF2B5EF4-FFF2-40B4-BE49-F238E27FC236}">
                <a16:creationId xmlns:a16="http://schemas.microsoft.com/office/drawing/2014/main" id="{F6C65C61-4809-4382-AE3E-68A0B0668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89739D-15F3-4FD5-8CED-5204D7A875E3}"/>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1562078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2147-E0BB-4B7E-884D-FF9977465F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CC785-6393-4039-90F5-61F14FC8AB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69029A-8504-45AC-A370-FA1DC9CCF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46F54-00F7-4243-A798-3B374BDCE84C}"/>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6" name="Footer Placeholder 5">
            <a:extLst>
              <a:ext uri="{FF2B5EF4-FFF2-40B4-BE49-F238E27FC236}">
                <a16:creationId xmlns:a16="http://schemas.microsoft.com/office/drawing/2014/main" id="{8DA22CB5-E151-4BDA-BB77-4B1A9D14AD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6D33CE-170B-4EF4-B117-5D32B64707AE}"/>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3320350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9E5D3-C5F4-493A-9D0C-2DDDCB63FD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31694B-4CF2-4FC8-9B3E-FFD15B181C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F79DF7-6DD7-4D92-96B0-17D517371C32}"/>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5" name="Footer Placeholder 4">
            <a:extLst>
              <a:ext uri="{FF2B5EF4-FFF2-40B4-BE49-F238E27FC236}">
                <a16:creationId xmlns:a16="http://schemas.microsoft.com/office/drawing/2014/main" id="{094B5096-5486-4B55-BEC8-AB06EB1FAC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CAF198-235C-4857-B9F7-B3DABB62B3CC}"/>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3293140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A33D3F-ACA1-434F-B6F0-0B85FA9026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A697C2-DC58-47AE-91B7-5392C8D114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44D5F8-42D0-4587-BCD1-B8802F5E340B}"/>
              </a:ext>
            </a:extLst>
          </p:cNvPr>
          <p:cNvSpPr>
            <a:spLocks noGrp="1"/>
          </p:cNvSpPr>
          <p:nvPr>
            <p:ph type="dt" sz="half" idx="10"/>
          </p:nvPr>
        </p:nvSpPr>
        <p:spPr/>
        <p:txBody>
          <a:bodyPr/>
          <a:lstStyle/>
          <a:p>
            <a:fld id="{950C6190-0456-4883-BDD3-5CB3F3195A82}" type="datetimeFigureOut">
              <a:rPr lang="en-GB" smtClean="0"/>
              <a:t>09/10/2020</a:t>
            </a:fld>
            <a:endParaRPr lang="en-GB"/>
          </a:p>
        </p:txBody>
      </p:sp>
      <p:sp>
        <p:nvSpPr>
          <p:cNvPr id="5" name="Footer Placeholder 4">
            <a:extLst>
              <a:ext uri="{FF2B5EF4-FFF2-40B4-BE49-F238E27FC236}">
                <a16:creationId xmlns:a16="http://schemas.microsoft.com/office/drawing/2014/main" id="{855F1092-A900-44DF-A2A0-291E43EC90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EEC6D-F83A-438C-A07C-AFF2213FC3F5}"/>
              </a:ext>
            </a:extLst>
          </p:cNvPr>
          <p:cNvSpPr>
            <a:spLocks noGrp="1"/>
          </p:cNvSpPr>
          <p:nvPr>
            <p:ph type="sldNum" sz="quarter" idx="12"/>
          </p:nvPr>
        </p:nvSpPr>
        <p:spPr/>
        <p:txBody>
          <a:bodyPr/>
          <a:lstStyle/>
          <a:p>
            <a:fld id="{171B6F6C-BFDA-420D-8C42-ED01647AB9BA}" type="slidenum">
              <a:rPr lang="en-GB" smtClean="0"/>
              <a:t>‹#›</a:t>
            </a:fld>
            <a:endParaRPr lang="en-GB"/>
          </a:p>
        </p:txBody>
      </p:sp>
    </p:spTree>
    <p:extLst>
      <p:ext uri="{BB962C8B-B14F-4D97-AF65-F5344CB8AC3E}">
        <p14:creationId xmlns:p14="http://schemas.microsoft.com/office/powerpoint/2010/main" val="222128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2DB476-C82E-434A-ADD9-6735448E73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712DC7-0F1B-45BF-996A-0E072A2C70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9A46D2-E60C-43FA-BD03-E749E36167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0C6190-0456-4883-BDD3-5CB3F3195A82}" type="datetimeFigureOut">
              <a:rPr lang="en-GB" smtClean="0"/>
              <a:t>09/10/2020</a:t>
            </a:fld>
            <a:endParaRPr lang="en-GB"/>
          </a:p>
        </p:txBody>
      </p:sp>
      <p:sp>
        <p:nvSpPr>
          <p:cNvPr id="5" name="Footer Placeholder 4">
            <a:extLst>
              <a:ext uri="{FF2B5EF4-FFF2-40B4-BE49-F238E27FC236}">
                <a16:creationId xmlns:a16="http://schemas.microsoft.com/office/drawing/2014/main" id="{AD03E494-4C2D-4B5A-B5D3-8156289692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CB77C8-76C6-484C-BF8F-208AB815E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1B6F6C-BFDA-420D-8C42-ED01647AB9BA}" type="slidenum">
              <a:rPr lang="en-GB" smtClean="0"/>
              <a:t>‹#›</a:t>
            </a:fld>
            <a:endParaRPr lang="en-GB"/>
          </a:p>
        </p:txBody>
      </p:sp>
    </p:spTree>
    <p:extLst>
      <p:ext uri="{BB962C8B-B14F-4D97-AF65-F5344CB8AC3E}">
        <p14:creationId xmlns:p14="http://schemas.microsoft.com/office/powerpoint/2010/main" val="1059812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0397A-3E91-4558-8D5C-92E20D7E1113}"/>
              </a:ext>
            </a:extLst>
          </p:cNvPr>
          <p:cNvSpPr>
            <a:spLocks noGrp="1"/>
          </p:cNvSpPr>
          <p:nvPr>
            <p:ph type="ctrTitle"/>
          </p:nvPr>
        </p:nvSpPr>
        <p:spPr/>
        <p:txBody>
          <a:bodyPr/>
          <a:lstStyle/>
          <a:p>
            <a:r>
              <a:rPr lang="en-GB" dirty="0" err="1"/>
              <a:t>Amoralism</a:t>
            </a:r>
            <a:endParaRPr lang="en-GB" dirty="0"/>
          </a:p>
        </p:txBody>
      </p:sp>
      <p:sp>
        <p:nvSpPr>
          <p:cNvPr id="3" name="Subtitle 2">
            <a:extLst>
              <a:ext uri="{FF2B5EF4-FFF2-40B4-BE49-F238E27FC236}">
                <a16:creationId xmlns:a16="http://schemas.microsoft.com/office/drawing/2014/main" id="{83465583-EAFB-41F1-9E89-F49E93B3554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49898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D8B05-54F4-432F-93F2-6E3AADB2D8F6}"/>
              </a:ext>
            </a:extLst>
          </p:cNvPr>
          <p:cNvSpPr>
            <a:spLocks noGrp="1"/>
          </p:cNvSpPr>
          <p:nvPr>
            <p:ph type="title"/>
          </p:nvPr>
        </p:nvSpPr>
        <p:spPr/>
        <p:txBody>
          <a:bodyPr/>
          <a:lstStyle/>
          <a:p>
            <a:r>
              <a:rPr lang="en-GB" dirty="0" err="1"/>
              <a:t>Amoralism</a:t>
            </a:r>
            <a:endParaRPr lang="en-GB" dirty="0"/>
          </a:p>
        </p:txBody>
      </p:sp>
      <p:sp>
        <p:nvSpPr>
          <p:cNvPr id="3" name="Content Placeholder 2">
            <a:extLst>
              <a:ext uri="{FF2B5EF4-FFF2-40B4-BE49-F238E27FC236}">
                <a16:creationId xmlns:a16="http://schemas.microsoft.com/office/drawing/2014/main" id="{0BF7523F-ECCB-4130-BD85-3655A20E099F}"/>
              </a:ext>
            </a:extLst>
          </p:cNvPr>
          <p:cNvSpPr>
            <a:spLocks noGrp="1"/>
          </p:cNvSpPr>
          <p:nvPr>
            <p:ph idx="1"/>
          </p:nvPr>
        </p:nvSpPr>
        <p:spPr/>
        <p:txBody>
          <a:bodyPr/>
          <a:lstStyle/>
          <a:p>
            <a:r>
              <a:rPr lang="en-GB" dirty="0"/>
              <a:t>The amoralist does not recognising the force of moral consideration</a:t>
            </a:r>
          </a:p>
          <a:p>
            <a:endParaRPr lang="en-GB" dirty="0"/>
          </a:p>
          <a:p>
            <a:r>
              <a:rPr lang="en-GB" dirty="0"/>
              <a:t>Distinct of immoralism </a:t>
            </a:r>
          </a:p>
          <a:p>
            <a:pPr lvl="1"/>
            <a:r>
              <a:rPr lang="en-GB" dirty="0"/>
              <a:t>The </a:t>
            </a:r>
            <a:r>
              <a:rPr lang="en-GB" dirty="0" err="1"/>
              <a:t>immoralist</a:t>
            </a:r>
            <a:r>
              <a:rPr lang="en-GB" dirty="0"/>
              <a:t> recognises the force of moral considerations but does not act in accordance with them. </a:t>
            </a:r>
          </a:p>
          <a:p>
            <a:pPr marL="0" indent="0">
              <a:buNone/>
            </a:pPr>
            <a:endParaRPr lang="en-GB" dirty="0"/>
          </a:p>
        </p:txBody>
      </p:sp>
    </p:spTree>
    <p:extLst>
      <p:ext uri="{BB962C8B-B14F-4D97-AF65-F5344CB8AC3E}">
        <p14:creationId xmlns:p14="http://schemas.microsoft.com/office/powerpoint/2010/main" val="1011334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9DF8F-4902-4EBD-B3F1-D37AE723B3C9}"/>
              </a:ext>
            </a:extLst>
          </p:cNvPr>
          <p:cNvSpPr>
            <a:spLocks noGrp="1"/>
          </p:cNvSpPr>
          <p:nvPr>
            <p:ph type="title"/>
          </p:nvPr>
        </p:nvSpPr>
        <p:spPr/>
        <p:txBody>
          <a:bodyPr/>
          <a:lstStyle/>
          <a:p>
            <a:r>
              <a:rPr lang="en-GB" dirty="0"/>
              <a:t>Why Act Morally?</a:t>
            </a:r>
          </a:p>
        </p:txBody>
      </p:sp>
      <p:sp>
        <p:nvSpPr>
          <p:cNvPr id="3" name="Content Placeholder 2">
            <a:extLst>
              <a:ext uri="{FF2B5EF4-FFF2-40B4-BE49-F238E27FC236}">
                <a16:creationId xmlns:a16="http://schemas.microsoft.com/office/drawing/2014/main" id="{298546C2-E4DE-49EA-AAD4-04D036873E3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39461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908051"/>
            <a:ext cx="8229600" cy="5218113"/>
          </a:xfrm>
        </p:spPr>
        <p:txBody>
          <a:bodyPr rtlCol="0">
            <a:normAutofit fontScale="92500" lnSpcReduction="20000"/>
          </a:bodyPr>
          <a:lstStyle/>
          <a:p>
            <a:pPr>
              <a:buNone/>
              <a:defRPr/>
            </a:pPr>
            <a:r>
              <a:rPr lang="en-GB" dirty="0"/>
              <a:t>‘... I got on board the raft feeling bad and low, because I </a:t>
            </a:r>
            <a:r>
              <a:rPr lang="en-GB" dirty="0" err="1"/>
              <a:t>knowed</a:t>
            </a:r>
            <a:r>
              <a:rPr lang="en-GB" dirty="0"/>
              <a:t> very well I had done wrong, and I see it wasn’t no use for me to try to learn to do right; a body that don’t get </a:t>
            </a:r>
            <a:r>
              <a:rPr lang="en-GB" i="1" dirty="0"/>
              <a:t>started right when he’s little </a:t>
            </a:r>
            <a:r>
              <a:rPr lang="en-GB" i="1" dirty="0" err="1"/>
              <a:t>ain’t</a:t>
            </a:r>
            <a:r>
              <a:rPr lang="en-GB" i="1" dirty="0"/>
              <a:t> got no show - when the pinch comes there </a:t>
            </a:r>
            <a:r>
              <a:rPr lang="en-GB" i="1" dirty="0" err="1"/>
              <a:t>ain’t</a:t>
            </a:r>
            <a:r>
              <a:rPr lang="en-GB" i="1" dirty="0"/>
              <a:t> nothing to back him up and keep him to his work, and so he gets beat. Then I thought a minute, and says to myself, hold on – </a:t>
            </a:r>
            <a:r>
              <a:rPr lang="en-GB" i="1" dirty="0" err="1"/>
              <a:t>s’pose</a:t>
            </a:r>
            <a:r>
              <a:rPr lang="en-GB" i="1" dirty="0"/>
              <a:t> you’d done right and give Jim up; would you felt better than you do now? No, says I, I’d feel bad – I’d feel just the same way I do now. Well, then, says I, I’d feel bad – I’d feel just the </a:t>
            </a:r>
            <a:r>
              <a:rPr lang="en-GB" dirty="0"/>
              <a:t>same way I do now. Well, then says I, what’s the use you learning to do right, when it’s troublesome to do right and it </a:t>
            </a:r>
            <a:r>
              <a:rPr lang="en-GB" dirty="0" err="1"/>
              <a:t>ain’t</a:t>
            </a:r>
            <a:r>
              <a:rPr lang="en-GB" dirty="0"/>
              <a:t> no trouble to do wrong, and the wages is just the same? I was stuck. I couldn’t answer that. So I reckoned I wouldn’t bother no more about it, but after this always do whichever come handiest at the time’</a:t>
            </a:r>
          </a:p>
          <a:p>
            <a:pPr>
              <a:buNone/>
              <a:defRPr/>
            </a:pPr>
            <a:r>
              <a:rPr lang="en-GB" sz="1100" i="1" dirty="0"/>
              <a:t>				- </a:t>
            </a:r>
            <a:r>
              <a:rPr lang="en-GB" sz="1100" dirty="0"/>
              <a:t>Mark Twain, The Adventures of Huckleberry Finn</a:t>
            </a:r>
            <a:endParaRPr lang="en-GB" sz="1200" dirty="0"/>
          </a:p>
        </p:txBody>
      </p:sp>
    </p:spTree>
    <p:extLst>
      <p:ext uri="{BB962C8B-B14F-4D97-AF65-F5344CB8AC3E}">
        <p14:creationId xmlns:p14="http://schemas.microsoft.com/office/powerpoint/2010/main" val="4089927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8650"/>
            <a:ext cx="3453714" cy="1325563"/>
          </a:xfrm>
        </p:spPr>
        <p:txBody>
          <a:bodyPr/>
          <a:lstStyle/>
          <a:p>
            <a:r>
              <a:rPr lang="en-GB" dirty="0"/>
              <a:t>Peter Singer </a:t>
            </a:r>
          </a:p>
        </p:txBody>
      </p:sp>
      <p:sp>
        <p:nvSpPr>
          <p:cNvPr id="3" name="Content Placeholder 2"/>
          <p:cNvSpPr>
            <a:spLocks noGrp="1"/>
          </p:cNvSpPr>
          <p:nvPr>
            <p:ph idx="1"/>
          </p:nvPr>
        </p:nvSpPr>
        <p:spPr>
          <a:xfrm>
            <a:off x="838199" y="1825625"/>
            <a:ext cx="5002427" cy="4351338"/>
          </a:xfrm>
        </p:spPr>
        <p:txBody>
          <a:bodyPr>
            <a:normAutofit/>
          </a:bodyPr>
          <a:lstStyle/>
          <a:p>
            <a:pPr marL="0" indent="0">
              <a:buNone/>
            </a:pPr>
            <a:r>
              <a:rPr lang="en-GB" sz="1800" dirty="0"/>
              <a:t>Singer, Peter, ‘Why Act Morally?’, Practical Ethics second edition, (Cambridge: Cambridge University Press, 2003)</a:t>
            </a:r>
          </a:p>
        </p:txBody>
      </p:sp>
      <p:pic>
        <p:nvPicPr>
          <p:cNvPr id="4" name="Picture 3"/>
          <p:cNvPicPr>
            <a:picLocks noChangeAspect="1"/>
          </p:cNvPicPr>
          <p:nvPr/>
        </p:nvPicPr>
        <p:blipFill>
          <a:blip r:embed="rId2"/>
          <a:stretch>
            <a:fillRect/>
          </a:stretch>
        </p:blipFill>
        <p:spPr>
          <a:xfrm>
            <a:off x="6376086" y="789287"/>
            <a:ext cx="4413165" cy="4866855"/>
          </a:xfrm>
          <a:prstGeom prst="rect">
            <a:avLst/>
          </a:prstGeom>
        </p:spPr>
      </p:pic>
      <p:sp>
        <p:nvSpPr>
          <p:cNvPr id="5" name="TextBox 4"/>
          <p:cNvSpPr txBox="1"/>
          <p:nvPr/>
        </p:nvSpPr>
        <p:spPr>
          <a:xfrm>
            <a:off x="6376086" y="5774724"/>
            <a:ext cx="4489622" cy="369332"/>
          </a:xfrm>
          <a:prstGeom prst="rect">
            <a:avLst/>
          </a:prstGeom>
          <a:noFill/>
        </p:spPr>
        <p:txBody>
          <a:bodyPr wrap="square" rtlCol="0">
            <a:spAutoFit/>
          </a:bodyPr>
          <a:lstStyle/>
          <a:p>
            <a:pPr algn="ctr"/>
            <a:r>
              <a:rPr lang="en-GB" dirty="0"/>
              <a:t>(1946 - )</a:t>
            </a:r>
          </a:p>
        </p:txBody>
      </p:sp>
    </p:spTree>
    <p:extLst>
      <p:ext uri="{BB962C8B-B14F-4D97-AF65-F5344CB8AC3E}">
        <p14:creationId xmlns:p14="http://schemas.microsoft.com/office/powerpoint/2010/main" val="2229278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F9387-8BB5-49E7-9C99-74A7A78CF807}"/>
              </a:ext>
            </a:extLst>
          </p:cNvPr>
          <p:cNvSpPr>
            <a:spLocks noGrp="1"/>
          </p:cNvSpPr>
          <p:nvPr>
            <p:ph type="title"/>
          </p:nvPr>
        </p:nvSpPr>
        <p:spPr/>
        <p:txBody>
          <a:bodyPr/>
          <a:lstStyle/>
          <a:p>
            <a:r>
              <a:rPr lang="en-GB" dirty="0"/>
              <a:t>Peter Singer – Why Act Morally?</a:t>
            </a:r>
          </a:p>
        </p:txBody>
      </p:sp>
      <p:sp>
        <p:nvSpPr>
          <p:cNvPr id="3" name="Content Placeholder 2">
            <a:extLst>
              <a:ext uri="{FF2B5EF4-FFF2-40B4-BE49-F238E27FC236}">
                <a16:creationId xmlns:a16="http://schemas.microsoft.com/office/drawing/2014/main" id="{0B72E465-D760-4266-B7E1-86301AE473D7}"/>
              </a:ext>
            </a:extLst>
          </p:cNvPr>
          <p:cNvSpPr>
            <a:spLocks noGrp="1"/>
          </p:cNvSpPr>
          <p:nvPr>
            <p:ph idx="1"/>
          </p:nvPr>
        </p:nvSpPr>
        <p:spPr/>
        <p:txBody>
          <a:bodyPr/>
          <a:lstStyle/>
          <a:p>
            <a:r>
              <a:rPr lang="en-GB" dirty="0"/>
              <a:t>Finding meaning in life</a:t>
            </a:r>
          </a:p>
          <a:p>
            <a:pPr lvl="1"/>
            <a:r>
              <a:rPr lang="en-GB" dirty="0"/>
              <a:t>We would not be able to find satisfaction in life without caring for anyone or anything else. </a:t>
            </a:r>
          </a:p>
          <a:p>
            <a:r>
              <a:rPr lang="en-GB" dirty="0"/>
              <a:t>The paradox of hedonism </a:t>
            </a:r>
          </a:p>
          <a:p>
            <a:r>
              <a:rPr lang="en-GB" dirty="0"/>
              <a:t>The psychopath’s life is meaningless in a way that other lives are not</a:t>
            </a:r>
          </a:p>
          <a:p>
            <a:pPr marL="0" indent="0">
              <a:buNone/>
            </a:pPr>
            <a:endParaRPr lang="en-GB" dirty="0"/>
          </a:p>
        </p:txBody>
      </p:sp>
    </p:spTree>
    <p:extLst>
      <p:ext uri="{BB962C8B-B14F-4D97-AF65-F5344CB8AC3E}">
        <p14:creationId xmlns:p14="http://schemas.microsoft.com/office/powerpoint/2010/main" val="3664007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78FB-6A60-4F1C-BDBB-686C1566EB4E}"/>
              </a:ext>
            </a:extLst>
          </p:cNvPr>
          <p:cNvSpPr>
            <a:spLocks noGrp="1"/>
          </p:cNvSpPr>
          <p:nvPr>
            <p:ph type="title"/>
          </p:nvPr>
        </p:nvSpPr>
        <p:spPr>
          <a:xfrm>
            <a:off x="838200" y="365125"/>
            <a:ext cx="6692153" cy="1325563"/>
          </a:xfrm>
        </p:spPr>
        <p:txBody>
          <a:bodyPr/>
          <a:lstStyle/>
          <a:p>
            <a:r>
              <a:rPr lang="en-GB" dirty="0"/>
              <a:t>Steinbeck’s </a:t>
            </a:r>
            <a:r>
              <a:rPr lang="en-GB" i="1" dirty="0"/>
              <a:t>East of Eden</a:t>
            </a:r>
            <a:endParaRPr lang="en-GB" dirty="0"/>
          </a:p>
        </p:txBody>
      </p:sp>
      <p:pic>
        <p:nvPicPr>
          <p:cNvPr id="5" name="Content Placeholder 4">
            <a:extLst>
              <a:ext uri="{FF2B5EF4-FFF2-40B4-BE49-F238E27FC236}">
                <a16:creationId xmlns:a16="http://schemas.microsoft.com/office/drawing/2014/main" id="{33E98F1E-1C6F-4F90-818B-61BDFD98A118}"/>
              </a:ext>
            </a:extLst>
          </p:cNvPr>
          <p:cNvPicPr>
            <a:picLocks noGrp="1" noChangeAspect="1"/>
          </p:cNvPicPr>
          <p:nvPr>
            <p:ph idx="1"/>
          </p:nvPr>
        </p:nvPicPr>
        <p:blipFill>
          <a:blip r:embed="rId2"/>
          <a:stretch>
            <a:fillRect/>
          </a:stretch>
        </p:blipFill>
        <p:spPr>
          <a:xfrm>
            <a:off x="8098171" y="593864"/>
            <a:ext cx="3327347" cy="5000112"/>
          </a:xfrm>
        </p:spPr>
      </p:pic>
      <p:sp>
        <p:nvSpPr>
          <p:cNvPr id="6" name="TextBox 5">
            <a:extLst>
              <a:ext uri="{FF2B5EF4-FFF2-40B4-BE49-F238E27FC236}">
                <a16:creationId xmlns:a16="http://schemas.microsoft.com/office/drawing/2014/main" id="{1027CDB9-EACB-478A-8D80-401E8D4A3079}"/>
              </a:ext>
            </a:extLst>
          </p:cNvPr>
          <p:cNvSpPr txBox="1"/>
          <p:nvPr/>
        </p:nvSpPr>
        <p:spPr>
          <a:xfrm>
            <a:off x="8098171" y="5671457"/>
            <a:ext cx="3327347" cy="369332"/>
          </a:xfrm>
          <a:prstGeom prst="rect">
            <a:avLst/>
          </a:prstGeom>
          <a:noFill/>
        </p:spPr>
        <p:txBody>
          <a:bodyPr wrap="square" rtlCol="0">
            <a:spAutoFit/>
          </a:bodyPr>
          <a:lstStyle/>
          <a:p>
            <a:pPr algn="ctr"/>
            <a:r>
              <a:rPr lang="en-GB" dirty="0"/>
              <a:t>1902 - 1968</a:t>
            </a:r>
          </a:p>
        </p:txBody>
      </p:sp>
      <p:sp>
        <p:nvSpPr>
          <p:cNvPr id="7" name="TextBox 6">
            <a:extLst>
              <a:ext uri="{FF2B5EF4-FFF2-40B4-BE49-F238E27FC236}">
                <a16:creationId xmlns:a16="http://schemas.microsoft.com/office/drawing/2014/main" id="{ABB7972E-5E3D-4F11-BC21-F702A99CFDEA}"/>
              </a:ext>
            </a:extLst>
          </p:cNvPr>
          <p:cNvSpPr txBox="1"/>
          <p:nvPr/>
        </p:nvSpPr>
        <p:spPr>
          <a:xfrm>
            <a:off x="838200" y="1981200"/>
            <a:ext cx="6106886" cy="1354217"/>
          </a:xfrm>
          <a:prstGeom prst="rect">
            <a:avLst/>
          </a:prstGeom>
          <a:noFill/>
        </p:spPr>
        <p:txBody>
          <a:bodyPr wrap="square" rtlCol="0">
            <a:spAutoFit/>
          </a:bodyPr>
          <a:lstStyle/>
          <a:p>
            <a:r>
              <a:rPr lang="en-GB" altLang="en-US" sz="3200" dirty="0"/>
              <a:t>‘They had something she lacked, and she didn’t know what it was.’</a:t>
            </a:r>
          </a:p>
          <a:p>
            <a:endParaRPr lang="en-GB" dirty="0"/>
          </a:p>
        </p:txBody>
      </p:sp>
    </p:spTree>
    <p:extLst>
      <p:ext uri="{BB962C8B-B14F-4D97-AF65-F5344CB8AC3E}">
        <p14:creationId xmlns:p14="http://schemas.microsoft.com/office/powerpoint/2010/main" val="849481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Content Placeholder 2"/>
          <p:cNvSpPr>
            <a:spLocks noGrp="1"/>
          </p:cNvSpPr>
          <p:nvPr>
            <p:ph idx="1"/>
          </p:nvPr>
        </p:nvSpPr>
        <p:spPr>
          <a:xfrm>
            <a:off x="1981200" y="620714"/>
            <a:ext cx="8229600" cy="6048375"/>
          </a:xfrm>
        </p:spPr>
        <p:txBody>
          <a:bodyPr/>
          <a:lstStyle/>
          <a:p>
            <a:pPr eaLnBrk="1" hangingPunct="1">
              <a:buFont typeface="Arial" panose="020B0604020202020204" pitchFamily="34" charset="0"/>
              <a:buNone/>
            </a:pPr>
            <a:r>
              <a:rPr lang="en-GB" altLang="en-US"/>
              <a:t>   ‘A very sad thing happened while we were there – to everyone. It happened slowly and gradually so no one noticed when it happened. We began slowly with each death and every casualty until there were so many deaths and so many wounded, we started to treat deaths and loss of limbs with callousness, and it happens because the human mind can’t hold that much suffering and survive.’</a:t>
            </a:r>
          </a:p>
          <a:p>
            <a:pPr eaLnBrk="1" hangingPunct="1">
              <a:buFont typeface="Arial" panose="020B0604020202020204" pitchFamily="34" charset="0"/>
              <a:buNone/>
            </a:pPr>
            <a:r>
              <a:rPr lang="en-GB" altLang="en-US"/>
              <a:t>				</a:t>
            </a:r>
            <a:r>
              <a:rPr lang="en-GB" altLang="en-US" sz="2000"/>
              <a:t>- Jeff Neddles, from Glover, </a:t>
            </a:r>
            <a:r>
              <a:rPr lang="en-GB" altLang="en-US" sz="2000" i="1"/>
              <a:t>A Common Humanity</a:t>
            </a:r>
            <a:endParaRPr lang="en-GB" altLang="en-US" sz="2000"/>
          </a:p>
        </p:txBody>
      </p:sp>
    </p:spTree>
    <p:extLst>
      <p:ext uri="{BB962C8B-B14F-4D97-AF65-F5344CB8AC3E}">
        <p14:creationId xmlns:p14="http://schemas.microsoft.com/office/powerpoint/2010/main" val="3326378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r="-1" b="4347"/>
          <a:stretch/>
        </p:blipFill>
        <p:spPr>
          <a:xfrm>
            <a:off x="991027" y="956945"/>
            <a:ext cx="4944107" cy="4944110"/>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6" name="Content Placeholder 5"/>
          <p:cNvPicPr>
            <a:picLocks noGrp="1" noChangeAspect="1"/>
          </p:cNvPicPr>
          <p:nvPr>
            <p:ph idx="1"/>
          </p:nvPr>
        </p:nvPicPr>
        <p:blipFill rotWithShape="1">
          <a:blip r:embed="rId3"/>
          <a:srcRect t="12857" r="-1" b="22856"/>
          <a:stretch/>
        </p:blipFill>
        <p:spPr>
          <a:xfrm>
            <a:off x="6256867" y="956945"/>
            <a:ext cx="4944107" cy="4944110"/>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sp>
        <p:nvSpPr>
          <p:cNvPr id="8" name="TextBox 7"/>
          <p:cNvSpPr txBox="1"/>
          <p:nvPr/>
        </p:nvSpPr>
        <p:spPr>
          <a:xfrm>
            <a:off x="542152" y="5675870"/>
            <a:ext cx="4918125" cy="723275"/>
          </a:xfrm>
          <a:prstGeom prst="rect">
            <a:avLst/>
          </a:prstGeom>
          <a:noFill/>
        </p:spPr>
        <p:txBody>
          <a:bodyPr wrap="square" rtlCol="0">
            <a:spAutoFit/>
          </a:bodyPr>
          <a:lstStyle/>
          <a:p>
            <a:pPr algn="ctr">
              <a:spcAft>
                <a:spcPts val="600"/>
              </a:spcAft>
            </a:pPr>
            <a:r>
              <a:rPr lang="en-GB" dirty="0"/>
              <a:t>Socrates </a:t>
            </a:r>
            <a:endParaRPr lang="en-GB"/>
          </a:p>
          <a:p>
            <a:pPr algn="ctr">
              <a:spcAft>
                <a:spcPts val="600"/>
              </a:spcAft>
            </a:pPr>
            <a:r>
              <a:rPr lang="en-GB" dirty="0"/>
              <a:t>(470-399 BC)</a:t>
            </a:r>
            <a:endParaRPr lang="en-GB"/>
          </a:p>
        </p:txBody>
      </p:sp>
      <p:sp>
        <p:nvSpPr>
          <p:cNvPr id="9" name="TextBox 8"/>
          <p:cNvSpPr txBox="1"/>
          <p:nvPr/>
        </p:nvSpPr>
        <p:spPr>
          <a:xfrm>
            <a:off x="7330201" y="5675870"/>
            <a:ext cx="3305363" cy="723275"/>
          </a:xfrm>
          <a:prstGeom prst="rect">
            <a:avLst/>
          </a:prstGeom>
          <a:noFill/>
        </p:spPr>
        <p:txBody>
          <a:bodyPr wrap="square" rtlCol="0">
            <a:spAutoFit/>
          </a:bodyPr>
          <a:lstStyle/>
          <a:p>
            <a:pPr algn="ctr">
              <a:spcAft>
                <a:spcPts val="600"/>
              </a:spcAft>
            </a:pPr>
            <a:r>
              <a:rPr lang="en-GB" dirty="0"/>
              <a:t>Plato</a:t>
            </a:r>
            <a:endParaRPr lang="en-GB"/>
          </a:p>
          <a:p>
            <a:pPr algn="ctr">
              <a:spcAft>
                <a:spcPts val="600"/>
              </a:spcAft>
            </a:pPr>
            <a:r>
              <a:rPr lang="en-GB" dirty="0"/>
              <a:t>(427—347 BC)</a:t>
            </a:r>
            <a:endParaRPr lang="en-GB"/>
          </a:p>
        </p:txBody>
      </p:sp>
    </p:spTree>
    <p:extLst>
      <p:ext uri="{BB962C8B-B14F-4D97-AF65-F5344CB8AC3E}">
        <p14:creationId xmlns:p14="http://schemas.microsoft.com/office/powerpoint/2010/main" val="2746269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‘You too must be of good hope as regards death, gentlemen of the jury, and keep this one truth in mind, that a good man cannot be harmed either in life or death, and his affairs are not neglected by the gods.’</a:t>
            </a:r>
          </a:p>
          <a:p>
            <a:pPr marL="0" indent="0">
              <a:buNone/>
            </a:pPr>
            <a:endParaRPr lang="en-GB" dirty="0"/>
          </a:p>
          <a:p>
            <a:pPr marL="0" indent="0">
              <a:buNone/>
            </a:pPr>
            <a:r>
              <a:rPr lang="en-GB" dirty="0"/>
              <a:t>	- </a:t>
            </a:r>
            <a:r>
              <a:rPr lang="en-GB" sz="1400" dirty="0"/>
              <a:t>Plato, ‘Apology’, trans. G.M.A. </a:t>
            </a:r>
            <a:r>
              <a:rPr lang="en-GB" sz="1400" dirty="0" err="1"/>
              <a:t>Grube</a:t>
            </a:r>
            <a:r>
              <a:rPr lang="en-GB" sz="1400" dirty="0"/>
              <a:t>, Plato: Complete Works (Indianapolis: Hackett, 1997), 41c-41d</a:t>
            </a:r>
          </a:p>
        </p:txBody>
      </p:sp>
    </p:spTree>
    <p:extLst>
      <p:ext uri="{BB962C8B-B14F-4D97-AF65-F5344CB8AC3E}">
        <p14:creationId xmlns:p14="http://schemas.microsoft.com/office/powerpoint/2010/main" val="3562554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endParaRPr lang="en-GB" altLang="en-US"/>
          </a:p>
        </p:txBody>
      </p:sp>
      <p:sp>
        <p:nvSpPr>
          <p:cNvPr id="4099" name="Content Placeholder 2"/>
          <p:cNvSpPr>
            <a:spLocks noGrp="1"/>
          </p:cNvSpPr>
          <p:nvPr>
            <p:ph idx="1"/>
          </p:nvPr>
        </p:nvSpPr>
        <p:spPr/>
        <p:txBody>
          <a:bodyPr/>
          <a:lstStyle/>
          <a:p>
            <a:pPr eaLnBrk="1" hangingPunct="1">
              <a:buFont typeface="Arial" panose="020B0604020202020204" pitchFamily="34" charset="0"/>
              <a:buNone/>
            </a:pPr>
            <a:r>
              <a:rPr lang="en-GB" altLang="en-US"/>
              <a:t>‘Socrates: Which do you think is worse, Polus, doing what is unjust or suffering it? </a:t>
            </a:r>
          </a:p>
          <a:p>
            <a:pPr eaLnBrk="1" hangingPunct="1">
              <a:buFont typeface="Arial" panose="020B0604020202020204" pitchFamily="34" charset="0"/>
              <a:buNone/>
            </a:pPr>
            <a:r>
              <a:rPr lang="en-GB" altLang="en-US"/>
              <a:t>Polus: I think it is suffering it </a:t>
            </a:r>
          </a:p>
          <a:p>
            <a:pPr eaLnBrk="1" hangingPunct="1">
              <a:buFont typeface="Arial" panose="020B0604020202020204" pitchFamily="34" charset="0"/>
              <a:buNone/>
            </a:pPr>
            <a:r>
              <a:rPr lang="en-GB" altLang="en-US"/>
              <a:t>Socrates: You do? Which do you think is more shameful, doing what’s unjust or suffering it? Tell me </a:t>
            </a:r>
          </a:p>
          <a:p>
            <a:pPr eaLnBrk="1" hangingPunct="1">
              <a:buFont typeface="Arial" panose="020B0604020202020204" pitchFamily="34" charset="0"/>
              <a:buNone/>
            </a:pPr>
            <a:r>
              <a:rPr lang="en-GB" altLang="en-US"/>
              <a:t>Polus: Doing it.’</a:t>
            </a:r>
          </a:p>
          <a:p>
            <a:pPr eaLnBrk="1" hangingPunct="1">
              <a:buFont typeface="Arial" panose="020B0604020202020204" pitchFamily="34" charset="0"/>
              <a:buNone/>
            </a:pPr>
            <a:r>
              <a:rPr lang="en-GB" altLang="en-US"/>
              <a:t>					- Plato, </a:t>
            </a:r>
            <a:r>
              <a:rPr lang="en-GB" altLang="en-US" i="1"/>
              <a:t>Gorgias</a:t>
            </a:r>
            <a:endParaRPr lang="en-GB" altLang="en-US"/>
          </a:p>
        </p:txBody>
      </p:sp>
    </p:spTree>
    <p:extLst>
      <p:ext uri="{BB962C8B-B14F-4D97-AF65-F5344CB8AC3E}">
        <p14:creationId xmlns:p14="http://schemas.microsoft.com/office/powerpoint/2010/main" val="3144365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Bernard Williams </a:t>
            </a:r>
          </a:p>
        </p:txBody>
      </p:sp>
      <p:pic>
        <p:nvPicPr>
          <p:cNvPr id="4" name="Content Placeholder 3"/>
          <p:cNvPicPr>
            <a:picLocks noGrp="1" noChangeAspect="1"/>
          </p:cNvPicPr>
          <p:nvPr>
            <p:ph idx="1"/>
          </p:nvPr>
        </p:nvPicPr>
        <p:blipFill>
          <a:blip r:embed="rId2"/>
          <a:stretch>
            <a:fillRect/>
          </a:stretch>
        </p:blipFill>
        <p:spPr>
          <a:xfrm>
            <a:off x="6440527" y="365125"/>
            <a:ext cx="5177656" cy="5294270"/>
          </a:xfrm>
          <a:prstGeom prst="rect">
            <a:avLst/>
          </a:prstGeom>
        </p:spPr>
      </p:pic>
      <p:sp>
        <p:nvSpPr>
          <p:cNvPr id="5" name="TextBox 4"/>
          <p:cNvSpPr txBox="1"/>
          <p:nvPr/>
        </p:nvSpPr>
        <p:spPr>
          <a:xfrm>
            <a:off x="6440527" y="5791200"/>
            <a:ext cx="5240727" cy="369332"/>
          </a:xfrm>
          <a:prstGeom prst="rect">
            <a:avLst/>
          </a:prstGeom>
          <a:noFill/>
        </p:spPr>
        <p:txBody>
          <a:bodyPr wrap="square" rtlCol="0">
            <a:spAutoFit/>
          </a:bodyPr>
          <a:lstStyle/>
          <a:p>
            <a:pPr algn="ctr"/>
            <a:r>
              <a:rPr lang="en-GB" dirty="0"/>
              <a:t>(1929 – 2003)</a:t>
            </a:r>
          </a:p>
        </p:txBody>
      </p:sp>
      <p:sp>
        <p:nvSpPr>
          <p:cNvPr id="6" name="TextBox 5"/>
          <p:cNvSpPr txBox="1"/>
          <p:nvPr/>
        </p:nvSpPr>
        <p:spPr>
          <a:xfrm>
            <a:off x="601362" y="2026508"/>
            <a:ext cx="4802660" cy="646331"/>
          </a:xfrm>
          <a:prstGeom prst="rect">
            <a:avLst/>
          </a:prstGeom>
          <a:noFill/>
        </p:spPr>
        <p:txBody>
          <a:bodyPr wrap="square" rtlCol="0">
            <a:spAutoFit/>
          </a:bodyPr>
          <a:lstStyle/>
          <a:p>
            <a:r>
              <a:rPr lang="en-GB" dirty="0"/>
              <a:t>Williams, Bernard,  Ethics and the Limits of Philosophy (London: Fontana Press, 1993)</a:t>
            </a:r>
          </a:p>
        </p:txBody>
      </p:sp>
    </p:spTree>
    <p:extLst>
      <p:ext uri="{BB962C8B-B14F-4D97-AF65-F5344CB8AC3E}">
        <p14:creationId xmlns:p14="http://schemas.microsoft.com/office/powerpoint/2010/main" val="3744060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721</TotalTime>
  <Words>631</Words>
  <Application>Microsoft Office PowerPoint</Application>
  <PresentationFormat>Widescreen</PresentationFormat>
  <Paragraphs>37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Amoralism</vt:lpstr>
      <vt:lpstr>Amoralism</vt:lpstr>
      <vt:lpstr>Why Act Morally?</vt:lpstr>
      <vt:lpstr>PowerPoint Presentation</vt:lpstr>
      <vt:lpstr>Peter Singer </vt:lpstr>
      <vt:lpstr>Peter Singer – Why Act Morally?</vt:lpstr>
      <vt:lpstr>Steinbeck’s East of Eden</vt:lpstr>
      <vt:lpstr>PowerPoint Presentation</vt:lpstr>
      <vt:lpstr>PowerPoint Presentation</vt:lpstr>
      <vt:lpstr>PowerPoint Presentation</vt:lpstr>
      <vt:lpstr>PowerPoint Presentation</vt:lpstr>
      <vt:lpstr>Bernard Williams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Immoralism</dc:title>
  <dc:creator>Tristan Nash</dc:creator>
  <cp:lastModifiedBy>Tristan Nash</cp:lastModifiedBy>
  <cp:revision>3</cp:revision>
  <dcterms:created xsi:type="dcterms:W3CDTF">2020-10-08T02:57:22Z</dcterms:created>
  <dcterms:modified xsi:type="dcterms:W3CDTF">2020-10-09T01:32:49Z</dcterms:modified>
</cp:coreProperties>
</file>