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notesMasterIdLst>
    <p:notesMasterId r:id="rId36"/>
  </p:notesMasterIdLst>
  <p:sldIdLst>
    <p:sldId id="259" r:id="rId5"/>
    <p:sldId id="260" r:id="rId6"/>
    <p:sldId id="262" r:id="rId7"/>
    <p:sldId id="263" r:id="rId8"/>
    <p:sldId id="286" r:id="rId9"/>
    <p:sldId id="288" r:id="rId10"/>
    <p:sldId id="264" r:id="rId11"/>
    <p:sldId id="265" r:id="rId12"/>
    <p:sldId id="266" r:id="rId13"/>
    <p:sldId id="268" r:id="rId14"/>
    <p:sldId id="267" r:id="rId15"/>
    <p:sldId id="272" r:id="rId16"/>
    <p:sldId id="269" r:id="rId17"/>
    <p:sldId id="270" r:id="rId18"/>
    <p:sldId id="274" r:id="rId19"/>
    <p:sldId id="276" r:id="rId20"/>
    <p:sldId id="275" r:id="rId21"/>
    <p:sldId id="277" r:id="rId22"/>
    <p:sldId id="287" r:id="rId23"/>
    <p:sldId id="280" r:id="rId24"/>
    <p:sldId id="284" r:id="rId25"/>
    <p:sldId id="278" r:id="rId26"/>
    <p:sldId id="273" r:id="rId27"/>
    <p:sldId id="289" r:id="rId28"/>
    <p:sldId id="290" r:id="rId29"/>
    <p:sldId id="282" r:id="rId30"/>
    <p:sldId id="281" r:id="rId31"/>
    <p:sldId id="283" r:id="rId32"/>
    <p:sldId id="285" r:id="rId33"/>
    <p:sldId id="271" r:id="rId34"/>
    <p:sldId id="29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7CC5C6-2783-45C4-BA51-26BA6E835EA9}" v="901" dt="2021-03-08T10:06:31.6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09" autoAdjust="0"/>
    <p:restoredTop sz="94660"/>
  </p:normalViewPr>
  <p:slideViewPr>
    <p:cSldViewPr snapToGrid="0">
      <p:cViewPr varScale="1">
        <p:scale>
          <a:sx n="77" d="100"/>
          <a:sy n="77" d="100"/>
        </p:scale>
        <p:origin x="6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2B8BCF-8E83-4D82-882D-0D3D4D7637BB}" type="datetimeFigureOut">
              <a:rPr lang="en-GB" smtClean="0"/>
              <a:t>07/03/2021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F1E69-0098-4182-B07F-018CE025C783}" type="slidenum">
              <a:rPr lang="en-GB" smtClean="0"/>
              <a:t>‹#›</a:t>
            </a:fld>
            <a:endParaRPr lang="en-GB"/>
          </a:p>
        </p:txBody>
      </p:sp>
    </p:spTree>
    <p:extLst>
      <p:ext uri="{BB962C8B-B14F-4D97-AF65-F5344CB8AC3E}">
        <p14:creationId xmlns:p14="http://schemas.microsoft.com/office/powerpoint/2010/main" val="4242970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3/7/2021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10.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jpeg"/><Relationship Id="rId11" Type="http://schemas.openxmlformats.org/officeDocument/2006/relationships/image" Target="../media/image53.jpeg"/><Relationship Id="rId5" Type="http://schemas.openxmlformats.org/officeDocument/2006/relationships/image" Target="../media/image47.jpeg"/><Relationship Id="rId10" Type="http://schemas.openxmlformats.org/officeDocument/2006/relationships/image" Target="../media/image52.jpeg"/><Relationship Id="rId4" Type="http://schemas.openxmlformats.org/officeDocument/2006/relationships/image" Target="../media/image46.jpeg"/><Relationship Id="rId9" Type="http://schemas.openxmlformats.org/officeDocument/2006/relationships/image" Target="../media/image5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5" Type="http://schemas.openxmlformats.org/officeDocument/2006/relationships/image" Target="../media/image57.jpeg"/><Relationship Id="rId4" Type="http://schemas.openxmlformats.org/officeDocument/2006/relationships/image" Target="../media/image56.jpeg"/></Relationships>
</file>

<file path=ppt/slides/_rels/slide24.xml.rels><?xml version="1.0" encoding="UTF-8" standalone="yes"?>
<Relationships xmlns="http://schemas.openxmlformats.org/package/2006/relationships"><Relationship Id="rId8" Type="http://schemas.openxmlformats.org/officeDocument/2006/relationships/image" Target="../media/image64.jpeg"/><Relationship Id="rId13" Type="http://schemas.openxmlformats.org/officeDocument/2006/relationships/image" Target="../media/image69.jpeg"/><Relationship Id="rId3" Type="http://schemas.openxmlformats.org/officeDocument/2006/relationships/image" Target="../media/image59.jpeg"/><Relationship Id="rId7" Type="http://schemas.openxmlformats.org/officeDocument/2006/relationships/image" Target="../media/image63.jpeg"/><Relationship Id="rId12" Type="http://schemas.openxmlformats.org/officeDocument/2006/relationships/image" Target="../media/image68.jpeg"/><Relationship Id="rId2" Type="http://schemas.openxmlformats.org/officeDocument/2006/relationships/image" Target="../media/image58.jpeg"/><Relationship Id="rId1" Type="http://schemas.openxmlformats.org/officeDocument/2006/relationships/slideLayout" Target="../slideLayouts/slideLayout2.xml"/><Relationship Id="rId6" Type="http://schemas.openxmlformats.org/officeDocument/2006/relationships/image" Target="../media/image62.jpeg"/><Relationship Id="rId11" Type="http://schemas.openxmlformats.org/officeDocument/2006/relationships/image" Target="../media/image67.jpeg"/><Relationship Id="rId5" Type="http://schemas.openxmlformats.org/officeDocument/2006/relationships/image" Target="../media/image61.jpeg"/><Relationship Id="rId10" Type="http://schemas.openxmlformats.org/officeDocument/2006/relationships/image" Target="../media/image66.jpeg"/><Relationship Id="rId4" Type="http://schemas.openxmlformats.org/officeDocument/2006/relationships/image" Target="../media/image60.jpeg"/><Relationship Id="rId9" Type="http://schemas.openxmlformats.org/officeDocument/2006/relationships/image" Target="../media/image65.jpeg"/></Relationships>
</file>

<file path=ppt/slides/_rels/slide25.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 Id="rId5" Type="http://schemas.openxmlformats.org/officeDocument/2006/relationships/image" Target="../media/image74.jpeg"/><Relationship Id="rId4" Type="http://schemas.openxmlformats.org/officeDocument/2006/relationships/image" Target="../media/image73.jpeg"/></Relationships>
</file>

<file path=ppt/slides/_rels/slide28.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83.png"/><Relationship Id="rId18" Type="http://schemas.openxmlformats.org/officeDocument/2006/relationships/image" Target="../media/image86.jpeg"/><Relationship Id="rId3" Type="http://schemas.openxmlformats.org/officeDocument/2006/relationships/image" Target="../media/image76.png"/><Relationship Id="rId7" Type="http://schemas.openxmlformats.org/officeDocument/2006/relationships/image" Target="../media/image80.png"/><Relationship Id="rId12" Type="http://schemas.microsoft.com/office/2007/relationships/hdphoto" Target="../media/hdphoto3.wdp"/><Relationship Id="rId17" Type="http://schemas.openxmlformats.org/officeDocument/2006/relationships/image" Target="../media/image85.jpeg"/><Relationship Id="rId2" Type="http://schemas.openxmlformats.org/officeDocument/2006/relationships/image" Target="../media/image75.png"/><Relationship Id="rId16" Type="http://schemas.microsoft.com/office/2007/relationships/hdphoto" Target="../media/hdphoto5.wdp"/><Relationship Id="rId1" Type="http://schemas.openxmlformats.org/officeDocument/2006/relationships/slideLayout" Target="../slideLayouts/slideLayout2.xml"/><Relationship Id="rId6" Type="http://schemas.openxmlformats.org/officeDocument/2006/relationships/image" Target="../media/image79.jpeg"/><Relationship Id="rId11" Type="http://schemas.openxmlformats.org/officeDocument/2006/relationships/image" Target="../media/image82.png"/><Relationship Id="rId5" Type="http://schemas.openxmlformats.org/officeDocument/2006/relationships/image" Target="../media/image78.jpeg"/><Relationship Id="rId15" Type="http://schemas.openxmlformats.org/officeDocument/2006/relationships/image" Target="../media/image84.png"/><Relationship Id="rId10" Type="http://schemas.microsoft.com/office/2007/relationships/hdphoto" Target="../media/hdphoto2.wdp"/><Relationship Id="rId4" Type="http://schemas.openxmlformats.org/officeDocument/2006/relationships/image" Target="../media/image77.jpeg"/><Relationship Id="rId9" Type="http://schemas.openxmlformats.org/officeDocument/2006/relationships/image" Target="../media/image81.png"/><Relationship Id="rId14" Type="http://schemas.microsoft.com/office/2007/relationships/hdphoto" Target="../media/hdphoto4.wdp"/></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vintagedancer.com/1920s/fabrics-and-colors/" TargetMode="Externa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1087120"/>
            <a:ext cx="9440034" cy="2648381"/>
          </a:xfrm>
        </p:spPr>
        <p:txBody>
          <a:bodyPr>
            <a:normAutofit/>
          </a:bodyPr>
          <a:lstStyle/>
          <a:p>
            <a:r>
              <a:rPr lang="en-US" sz="7200" dirty="0"/>
              <a:t>Scenography – Design </a:t>
            </a:r>
            <a:r>
              <a:rPr lang="en-US" sz="7200" dirty="0" err="1"/>
              <a:t>Realisation</a:t>
            </a:r>
            <a:endParaRPr lang="en-US" sz="7200" dirty="0"/>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3910649"/>
            <a:ext cx="9440034" cy="1397951"/>
          </a:xfrm>
        </p:spPr>
        <p:txBody>
          <a:bodyPr>
            <a:normAutofit fontScale="85000" lnSpcReduction="10000"/>
          </a:bodyPr>
          <a:lstStyle/>
          <a:p>
            <a:r>
              <a:rPr lang="en-US" sz="2800" dirty="0"/>
              <a:t>Molly Joiner</a:t>
            </a:r>
          </a:p>
          <a:p>
            <a:r>
              <a:rPr lang="en-US" sz="1800" dirty="0">
                <a:effectLst/>
                <a:latin typeface="Times New Roman" panose="02020603050405020304" pitchFamily="18" charset="0"/>
                <a:ea typeface="Times New Roman" panose="02020603050405020304" pitchFamily="18" charset="0"/>
              </a:rPr>
              <a:t>To develop students' understanding and application of the various processes of design within the creation of a design.</a:t>
            </a:r>
          </a:p>
          <a:p>
            <a:r>
              <a:rPr lang="en-US" sz="1800" dirty="0">
                <a:effectLst/>
                <a:latin typeface="Times New Roman" panose="02020603050405020304" pitchFamily="18" charset="0"/>
                <a:ea typeface="Times New Roman" panose="02020603050405020304" pitchFamily="18" charset="0"/>
              </a:rPr>
              <a:t>To develop students’ understanding of genre, aesthetic movement or time period within theatre film &amp; set.</a:t>
            </a:r>
            <a:endParaRPr lang="en-US" sz="1800" dirty="0"/>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F0E87-27C6-42EB-9C87-340EAD02C6E4}"/>
              </a:ext>
            </a:extLst>
          </p:cNvPr>
          <p:cNvSpPr>
            <a:spLocks noGrp="1"/>
          </p:cNvSpPr>
          <p:nvPr>
            <p:ph type="title"/>
          </p:nvPr>
        </p:nvSpPr>
        <p:spPr>
          <a:xfrm>
            <a:off x="2416918" y="93816"/>
            <a:ext cx="3770939" cy="1257300"/>
          </a:xfrm>
        </p:spPr>
        <p:txBody>
          <a:bodyPr/>
          <a:lstStyle/>
          <a:p>
            <a:r>
              <a:rPr lang="en-GB" dirty="0"/>
              <a:t>Expressionism</a:t>
            </a:r>
          </a:p>
        </p:txBody>
      </p:sp>
      <p:sp>
        <p:nvSpPr>
          <p:cNvPr id="3" name="Content Placeholder 2">
            <a:extLst>
              <a:ext uri="{FF2B5EF4-FFF2-40B4-BE49-F238E27FC236}">
                <a16:creationId xmlns:a16="http://schemas.microsoft.com/office/drawing/2014/main" id="{E30B2814-0A27-4A91-9310-860FC7032D26}"/>
              </a:ext>
            </a:extLst>
          </p:cNvPr>
          <p:cNvSpPr>
            <a:spLocks noGrp="1"/>
          </p:cNvSpPr>
          <p:nvPr>
            <p:ph idx="1"/>
          </p:nvPr>
        </p:nvSpPr>
        <p:spPr>
          <a:xfrm>
            <a:off x="99603" y="1700669"/>
            <a:ext cx="8405570" cy="5063386"/>
          </a:xfrm>
        </p:spPr>
        <p:txBody>
          <a:bodyPr>
            <a:normAutofit fontScale="62500" lnSpcReduction="20000"/>
          </a:bodyPr>
          <a:lstStyle/>
          <a:p>
            <a:pPr marL="36900" indent="0">
              <a:buNone/>
            </a:pPr>
            <a:r>
              <a:rPr lang="en-GB" dirty="0"/>
              <a:t>	The expressionist movement began in Germany around 1905. Artists felt as though society had lost their relationship with the world and formed the Expressionist art movement as a response to Impressionism. Impressionism was a style of art that involved using smaller brush strokes with high accuracy when painting a scene. Expressionism went directly against this and artists started using large and bold brush strokes with exaggerated colours and shapes. Artists such as Vincent Van Gogh and Edvard Munch heavily inspired the Expressionist art movement, as much of their work involves altering the appearance of scenery of people and portraying them n a way that isn’t familiar to us. Expressionism allowed the artist to have more freedom rather than showing a realistic image or situation that could occur in the real world, which made it more specific to them and also allowed for more interpretation. </a:t>
            </a:r>
          </a:p>
          <a:p>
            <a:pPr marL="36900" indent="0">
              <a:buNone/>
            </a:pPr>
            <a:r>
              <a:rPr lang="en-GB" dirty="0"/>
              <a:t>Expressionism rose to prominence during the 1910s with groups Die Brücke and Der </a:t>
            </a:r>
            <a:r>
              <a:rPr lang="en-GB" dirty="0" err="1"/>
              <a:t>Blaue</a:t>
            </a:r>
            <a:r>
              <a:rPr lang="en-GB" dirty="0"/>
              <a:t> Reiter. Particularly after Germany’s loss of the First World War in 1918, people chose to abandon Germany’s traditions, helping strengthen the movement with the need for a new start. </a:t>
            </a:r>
          </a:p>
          <a:p>
            <a:pPr marL="36900" indent="0">
              <a:buNone/>
            </a:pPr>
            <a:r>
              <a:rPr lang="en-GB" b="1" dirty="0"/>
              <a:t>My thoughts on the style:</a:t>
            </a:r>
          </a:p>
          <a:p>
            <a:pPr marL="36900" indent="0">
              <a:buNone/>
            </a:pPr>
            <a:r>
              <a:rPr lang="en-GB" dirty="0"/>
              <a:t>I quite like the colourful aspect of Expressionist art as it is eye-catching and would probably be something that I would stop to look at in a museum. It’s very recognisable in its style which I appreciate but I don’t generally like a lot of the paintings from the Expressionist movement. Some of them can be done in a way that looks intentional and sophisticated and I quite like the bold lines used. For instance, I do like the painting on the middle left, and I especially like the painting at the bottom. This is because I think that the colours are emphasised but don’t feel outlandish or obnoxious. Both of these paintings also have something interesting to look at. The top painting appears childish and as though there’s not much effort put into it. I don’t like paintings that feel as though there’s ben no thought put into it because it gives me less to look at, and less to pick apart.</a:t>
            </a:r>
          </a:p>
        </p:txBody>
      </p:sp>
      <p:pic>
        <p:nvPicPr>
          <p:cNvPr id="1026" name="Picture 2" descr="Image result for expressionism wassily kandinsky">
            <a:extLst>
              <a:ext uri="{FF2B5EF4-FFF2-40B4-BE49-F238E27FC236}">
                <a16:creationId xmlns:a16="http://schemas.microsoft.com/office/drawing/2014/main" id="{0B1ECDD7-BFE8-4FC3-923C-2A47E0597E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5783" y="93816"/>
            <a:ext cx="3046613" cy="223151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marc chagall expressionism">
            <a:extLst>
              <a:ext uri="{FF2B5EF4-FFF2-40B4-BE49-F238E27FC236}">
                <a16:creationId xmlns:a16="http://schemas.microsoft.com/office/drawing/2014/main" id="{BB37CC58-2591-411E-915C-5752D1C82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381" y="2378623"/>
            <a:ext cx="1623705" cy="210569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expressionism">
            <a:extLst>
              <a:ext uri="{FF2B5EF4-FFF2-40B4-BE49-F238E27FC236}">
                <a16:creationId xmlns:a16="http://schemas.microsoft.com/office/drawing/2014/main" id="{EFF3FA78-CC14-4B29-B4E1-8550A670E6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04587" y="2386155"/>
            <a:ext cx="1787810" cy="2098163"/>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expressionism">
            <a:extLst>
              <a:ext uri="{FF2B5EF4-FFF2-40B4-BE49-F238E27FC236}">
                <a16:creationId xmlns:a16="http://schemas.microsoft.com/office/drawing/2014/main" id="{DF384537-460E-45DD-BEE1-46A847DFE1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39303" y="4532545"/>
            <a:ext cx="2953094" cy="2231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245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8546A-A590-41BB-BBEA-43DB2AF497E8}"/>
              </a:ext>
            </a:extLst>
          </p:cNvPr>
          <p:cNvSpPr>
            <a:spLocks noGrp="1"/>
          </p:cNvSpPr>
          <p:nvPr>
            <p:ph type="title"/>
          </p:nvPr>
        </p:nvSpPr>
        <p:spPr>
          <a:xfrm>
            <a:off x="8012178" y="0"/>
            <a:ext cx="3082008" cy="1257300"/>
          </a:xfrm>
        </p:spPr>
        <p:txBody>
          <a:bodyPr/>
          <a:lstStyle/>
          <a:p>
            <a:r>
              <a:rPr lang="en-GB" dirty="0"/>
              <a:t>Die Brücke</a:t>
            </a:r>
          </a:p>
        </p:txBody>
      </p:sp>
      <p:sp>
        <p:nvSpPr>
          <p:cNvPr id="3" name="Content Placeholder 2">
            <a:extLst>
              <a:ext uri="{FF2B5EF4-FFF2-40B4-BE49-F238E27FC236}">
                <a16:creationId xmlns:a16="http://schemas.microsoft.com/office/drawing/2014/main" id="{5381D455-C513-4860-B3B2-53D769B368EE}"/>
              </a:ext>
            </a:extLst>
          </p:cNvPr>
          <p:cNvSpPr>
            <a:spLocks noGrp="1"/>
          </p:cNvSpPr>
          <p:nvPr>
            <p:ph idx="1"/>
          </p:nvPr>
        </p:nvSpPr>
        <p:spPr>
          <a:xfrm>
            <a:off x="6914366" y="1116807"/>
            <a:ext cx="5277633" cy="5359149"/>
          </a:xfrm>
        </p:spPr>
        <p:txBody>
          <a:bodyPr>
            <a:normAutofit fontScale="70000" lnSpcReduction="20000"/>
          </a:bodyPr>
          <a:lstStyle/>
          <a:p>
            <a:pPr marL="36900" indent="0">
              <a:buNone/>
            </a:pPr>
            <a:r>
              <a:rPr lang="en-GB" dirty="0"/>
              <a:t>Die Brücke was the name for a group of German artists whose work opposed traditional German society at the time. They were formed in 1905 and lasted until 1913. The group is responsible for inspiring Expressionism and their work largely consisted of woodcut prints and primitive imagery. Prints from the Die Brücke group were carved into either wood or linoleum to make prints, which would be done using bright and heightened coloured ink, or in solid black. The linework in these prints were very direct and confident. </a:t>
            </a:r>
          </a:p>
          <a:p>
            <a:pPr marL="36900" indent="0">
              <a:buNone/>
            </a:pPr>
            <a:r>
              <a:rPr lang="en-GB" dirty="0"/>
              <a:t>The founding artists of the Die Brücke group were Fritz </a:t>
            </a:r>
            <a:r>
              <a:rPr lang="en-GB" dirty="0" err="1"/>
              <a:t>Bleyl</a:t>
            </a:r>
            <a:r>
              <a:rPr lang="en-GB" dirty="0"/>
              <a:t>, Erich </a:t>
            </a:r>
            <a:r>
              <a:rPr lang="en-GB" dirty="0" err="1"/>
              <a:t>Heckel</a:t>
            </a:r>
            <a:r>
              <a:rPr lang="en-GB" dirty="0"/>
              <a:t>, Ernst Ludwig Kirchner and Karl Schmidt-</a:t>
            </a:r>
            <a:r>
              <a:rPr lang="en-GB" dirty="0" err="1"/>
              <a:t>Rottluff</a:t>
            </a:r>
            <a:r>
              <a:rPr lang="en-GB" dirty="0"/>
              <a:t>. Later to join were Emil Nolde, Max </a:t>
            </a:r>
            <a:r>
              <a:rPr lang="en-GB" dirty="0" err="1"/>
              <a:t>Pechstein</a:t>
            </a:r>
            <a:r>
              <a:rPr lang="en-GB" dirty="0"/>
              <a:t> and Otto Mueller.</a:t>
            </a:r>
          </a:p>
          <a:p>
            <a:pPr marL="36900" indent="0">
              <a:buNone/>
            </a:pPr>
            <a:r>
              <a:rPr lang="en-GB" b="1" dirty="0"/>
              <a:t>My thoughts:</a:t>
            </a:r>
          </a:p>
          <a:p>
            <a:pPr marL="36900" indent="0">
              <a:buNone/>
            </a:pPr>
            <a:r>
              <a:rPr lang="en-GB" dirty="0"/>
              <a:t>I find the black prints to be quite inspiring and I would like to use them towards my designs as they have a darker kind of feel to them, and I like the sharp edges that are used. I also really like the linework used and the contrast between the background colour and the foreground.</a:t>
            </a:r>
          </a:p>
          <a:p>
            <a:pPr marL="36900" indent="0">
              <a:buNone/>
            </a:pPr>
            <a:endParaRPr lang="en-GB" dirty="0"/>
          </a:p>
        </p:txBody>
      </p:sp>
      <p:pic>
        <p:nvPicPr>
          <p:cNvPr id="1026" name="Picture 2">
            <a:extLst>
              <a:ext uri="{FF2B5EF4-FFF2-40B4-BE49-F238E27FC236}">
                <a16:creationId xmlns:a16="http://schemas.microsoft.com/office/drawing/2014/main" id="{9399AC3B-0457-4F69-AD5F-D838B56990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3644" y="73844"/>
            <a:ext cx="1140721" cy="343031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erich heckel">
            <a:extLst>
              <a:ext uri="{FF2B5EF4-FFF2-40B4-BE49-F238E27FC236}">
                <a16:creationId xmlns:a16="http://schemas.microsoft.com/office/drawing/2014/main" id="{93FE1F23-0859-4204-8C36-0139D83F8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45" y="71438"/>
            <a:ext cx="3207344" cy="268500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ernst ludwig kirchner die bruke">
            <a:extLst>
              <a:ext uri="{FF2B5EF4-FFF2-40B4-BE49-F238E27FC236}">
                <a16:creationId xmlns:a16="http://schemas.microsoft.com/office/drawing/2014/main" id="{00B229F0-BDA4-46F1-A9D1-B5F46CBD4E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89" y="3595176"/>
            <a:ext cx="3207344" cy="3191386"/>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karl schmidt-rottluff">
            <a:extLst>
              <a:ext uri="{FF2B5EF4-FFF2-40B4-BE49-F238E27FC236}">
                <a16:creationId xmlns:a16="http://schemas.microsoft.com/office/drawing/2014/main" id="{1B290C0B-745A-4FE8-91CD-2484CC12CE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1033" y="3592768"/>
            <a:ext cx="2223332" cy="31913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2824ABD-4436-472D-B32E-A7637D08AED2}"/>
              </a:ext>
            </a:extLst>
          </p:cNvPr>
          <p:cNvSpPr txBox="1"/>
          <p:nvPr/>
        </p:nvSpPr>
        <p:spPr>
          <a:xfrm>
            <a:off x="4740283" y="443984"/>
            <a:ext cx="1033360" cy="369332"/>
          </a:xfrm>
          <a:prstGeom prst="rect">
            <a:avLst/>
          </a:prstGeom>
          <a:noFill/>
        </p:spPr>
        <p:txBody>
          <a:bodyPr wrap="none" rtlCol="0">
            <a:spAutoFit/>
          </a:bodyPr>
          <a:lstStyle/>
          <a:p>
            <a:r>
              <a:rPr lang="en-GB" dirty="0"/>
              <a:t>Fritz </a:t>
            </a:r>
            <a:r>
              <a:rPr lang="en-GB" dirty="0" err="1"/>
              <a:t>Bleyl</a:t>
            </a:r>
            <a:endParaRPr lang="en-GB" dirty="0"/>
          </a:p>
        </p:txBody>
      </p:sp>
      <p:sp>
        <p:nvSpPr>
          <p:cNvPr id="5" name="TextBox 4">
            <a:extLst>
              <a:ext uri="{FF2B5EF4-FFF2-40B4-BE49-F238E27FC236}">
                <a16:creationId xmlns:a16="http://schemas.microsoft.com/office/drawing/2014/main" id="{C010F4BF-9B19-4937-8309-674CF33AEF54}"/>
              </a:ext>
            </a:extLst>
          </p:cNvPr>
          <p:cNvSpPr txBox="1"/>
          <p:nvPr/>
        </p:nvSpPr>
        <p:spPr>
          <a:xfrm>
            <a:off x="3236785" y="1872621"/>
            <a:ext cx="1355179" cy="369332"/>
          </a:xfrm>
          <a:prstGeom prst="rect">
            <a:avLst/>
          </a:prstGeom>
          <a:noFill/>
        </p:spPr>
        <p:txBody>
          <a:bodyPr wrap="none" rtlCol="0">
            <a:spAutoFit/>
          </a:bodyPr>
          <a:lstStyle/>
          <a:p>
            <a:r>
              <a:rPr lang="en-GB" dirty="0"/>
              <a:t>Erich </a:t>
            </a:r>
            <a:r>
              <a:rPr lang="en-GB" dirty="0" err="1"/>
              <a:t>Heckel</a:t>
            </a:r>
            <a:endParaRPr lang="en-GB" dirty="0"/>
          </a:p>
        </p:txBody>
      </p:sp>
      <p:sp>
        <p:nvSpPr>
          <p:cNvPr id="6" name="TextBox 5">
            <a:extLst>
              <a:ext uri="{FF2B5EF4-FFF2-40B4-BE49-F238E27FC236}">
                <a16:creationId xmlns:a16="http://schemas.microsoft.com/office/drawing/2014/main" id="{8367BE1B-0F4C-4E8F-8B7F-F734B40C373C}"/>
              </a:ext>
            </a:extLst>
          </p:cNvPr>
          <p:cNvSpPr txBox="1"/>
          <p:nvPr/>
        </p:nvSpPr>
        <p:spPr>
          <a:xfrm>
            <a:off x="3243010" y="3858470"/>
            <a:ext cx="1348954" cy="923330"/>
          </a:xfrm>
          <a:prstGeom prst="rect">
            <a:avLst/>
          </a:prstGeom>
          <a:noFill/>
        </p:spPr>
        <p:txBody>
          <a:bodyPr wrap="square" rtlCol="0">
            <a:spAutoFit/>
          </a:bodyPr>
          <a:lstStyle/>
          <a:p>
            <a:r>
              <a:rPr lang="en-GB" dirty="0"/>
              <a:t>Ernst Ludwig Kirchner</a:t>
            </a:r>
          </a:p>
        </p:txBody>
      </p:sp>
      <p:sp>
        <p:nvSpPr>
          <p:cNvPr id="7" name="TextBox 6">
            <a:extLst>
              <a:ext uri="{FF2B5EF4-FFF2-40B4-BE49-F238E27FC236}">
                <a16:creationId xmlns:a16="http://schemas.microsoft.com/office/drawing/2014/main" id="{2C5A96D5-E432-411D-BAE1-26D50021A058}"/>
              </a:ext>
            </a:extLst>
          </p:cNvPr>
          <p:cNvSpPr txBox="1"/>
          <p:nvPr/>
        </p:nvSpPr>
        <p:spPr>
          <a:xfrm flipH="1">
            <a:off x="3790217" y="5322516"/>
            <a:ext cx="1081624" cy="923330"/>
          </a:xfrm>
          <a:prstGeom prst="rect">
            <a:avLst/>
          </a:prstGeom>
          <a:noFill/>
        </p:spPr>
        <p:txBody>
          <a:bodyPr wrap="square" rtlCol="0">
            <a:spAutoFit/>
          </a:bodyPr>
          <a:lstStyle/>
          <a:p>
            <a:r>
              <a:rPr lang="en-GB" dirty="0"/>
              <a:t>Karl Schmidt-</a:t>
            </a:r>
            <a:r>
              <a:rPr lang="en-GB" dirty="0" err="1"/>
              <a:t>Rottluff</a:t>
            </a:r>
            <a:endParaRPr lang="en-GB" dirty="0"/>
          </a:p>
        </p:txBody>
      </p:sp>
    </p:spTree>
    <p:extLst>
      <p:ext uri="{BB962C8B-B14F-4D97-AF65-F5344CB8AC3E}">
        <p14:creationId xmlns:p14="http://schemas.microsoft.com/office/powerpoint/2010/main" val="2147682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CA4DE-1ECC-47E4-B491-0049A0E1FC12}"/>
              </a:ext>
            </a:extLst>
          </p:cNvPr>
          <p:cNvSpPr>
            <a:spLocks noGrp="1"/>
          </p:cNvSpPr>
          <p:nvPr>
            <p:ph type="title"/>
          </p:nvPr>
        </p:nvSpPr>
        <p:spPr>
          <a:xfrm>
            <a:off x="1064409" y="371606"/>
            <a:ext cx="4497449" cy="1257300"/>
          </a:xfrm>
        </p:spPr>
        <p:txBody>
          <a:bodyPr/>
          <a:lstStyle/>
          <a:p>
            <a:r>
              <a:rPr lang="en-GB" dirty="0"/>
              <a:t>Der </a:t>
            </a:r>
            <a:r>
              <a:rPr lang="en-GB" dirty="0" err="1"/>
              <a:t>Blaue</a:t>
            </a:r>
            <a:r>
              <a:rPr lang="en-GB" dirty="0"/>
              <a:t> Reiter</a:t>
            </a:r>
          </a:p>
        </p:txBody>
      </p:sp>
      <p:sp>
        <p:nvSpPr>
          <p:cNvPr id="3" name="Content Placeholder 2">
            <a:extLst>
              <a:ext uri="{FF2B5EF4-FFF2-40B4-BE49-F238E27FC236}">
                <a16:creationId xmlns:a16="http://schemas.microsoft.com/office/drawing/2014/main" id="{DD4DFA49-305E-4F3C-9436-CBBF2A052696}"/>
              </a:ext>
            </a:extLst>
          </p:cNvPr>
          <p:cNvSpPr>
            <a:spLocks noGrp="1"/>
          </p:cNvSpPr>
          <p:nvPr>
            <p:ph idx="1"/>
          </p:nvPr>
        </p:nvSpPr>
        <p:spPr>
          <a:xfrm>
            <a:off x="313151" y="1866900"/>
            <a:ext cx="5999967" cy="4834525"/>
          </a:xfrm>
        </p:spPr>
        <p:txBody>
          <a:bodyPr>
            <a:normAutofit fontScale="77500" lnSpcReduction="20000"/>
          </a:bodyPr>
          <a:lstStyle/>
          <a:p>
            <a:pPr marL="36900" indent="0">
              <a:buNone/>
            </a:pPr>
            <a:r>
              <a:rPr lang="en-GB" dirty="0"/>
              <a:t>Der </a:t>
            </a:r>
            <a:r>
              <a:rPr lang="en-GB" dirty="0" err="1"/>
              <a:t>Blaue</a:t>
            </a:r>
            <a:r>
              <a:rPr lang="en-GB" dirty="0"/>
              <a:t> Reiter is movement from 1911, lasting until 1914. The movement was formed by Wassily Kandinsky, </a:t>
            </a:r>
            <a:r>
              <a:rPr lang="en-GB" dirty="0" err="1"/>
              <a:t>Alexej</a:t>
            </a:r>
            <a:r>
              <a:rPr lang="en-GB" dirty="0"/>
              <a:t> von </a:t>
            </a:r>
            <a:r>
              <a:rPr lang="en-GB" dirty="0" err="1"/>
              <a:t>Jawlensky</a:t>
            </a:r>
            <a:r>
              <a:rPr lang="en-GB" dirty="0"/>
              <a:t> , Marianne von </a:t>
            </a:r>
            <a:r>
              <a:rPr lang="en-GB" dirty="0" err="1"/>
              <a:t>Werefkin</a:t>
            </a:r>
            <a:r>
              <a:rPr lang="en-GB" dirty="0"/>
              <a:t> and German artists such as Paul Klee and Franz Marc in order to reject the Neue </a:t>
            </a:r>
            <a:r>
              <a:rPr lang="en-GB" dirty="0" err="1"/>
              <a:t>Küntslervereinigung</a:t>
            </a:r>
            <a:r>
              <a:rPr lang="en-GB" dirty="0"/>
              <a:t> München. Neue </a:t>
            </a:r>
            <a:r>
              <a:rPr lang="en-GB" dirty="0" err="1"/>
              <a:t>Küntslervereinigung</a:t>
            </a:r>
            <a:r>
              <a:rPr lang="en-GB" dirty="0"/>
              <a:t> München was a group of artists that Kandinsky had previously formed in 1909, which is considered to be one of the influences for Modern Art in Germany. Kandinsky formed a movement against his own group as it was believed that the group had become too traditional and restrictive in style. Der </a:t>
            </a:r>
            <a:r>
              <a:rPr lang="en-GB" dirty="0" err="1"/>
              <a:t>Blaue</a:t>
            </a:r>
            <a:r>
              <a:rPr lang="en-GB" dirty="0"/>
              <a:t> Reiter was the more abstract counterpart to Die Brücke, and especially free in style. The colours and form were intended to carry spiritual meaning and values. Blue was regularly used due to its spiritual nature and often this was a deeper blue. Their depictions of landscapes or animals were intentionally unrealistic with the use of bright, saturated colours.</a:t>
            </a:r>
          </a:p>
        </p:txBody>
      </p:sp>
      <p:pic>
        <p:nvPicPr>
          <p:cNvPr id="1026" name="Picture 2">
            <a:extLst>
              <a:ext uri="{FF2B5EF4-FFF2-40B4-BE49-F238E27FC236}">
                <a16:creationId xmlns:a16="http://schemas.microsoft.com/office/drawing/2014/main" id="{68B3C946-BA2B-4D9A-9448-BDC8AB4480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4822" y="146920"/>
            <a:ext cx="2701657" cy="358583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der blaue reiter jawlensky">
            <a:extLst>
              <a:ext uri="{FF2B5EF4-FFF2-40B4-BE49-F238E27FC236}">
                <a16:creationId xmlns:a16="http://schemas.microsoft.com/office/drawing/2014/main" id="{559165E9-A8A3-45CE-B627-D8F5449754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7698" y="4122508"/>
            <a:ext cx="3536515" cy="258857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der blaue reiter gabriel munter">
            <a:extLst>
              <a:ext uri="{FF2B5EF4-FFF2-40B4-BE49-F238E27FC236}">
                <a16:creationId xmlns:a16="http://schemas.microsoft.com/office/drawing/2014/main" id="{E7C60989-6FFD-4834-9529-8B03582D1B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7251" y="1922614"/>
            <a:ext cx="2723437" cy="2082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8945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3643-A21E-47CE-ABAA-FE5C21A5B2CB}"/>
              </a:ext>
            </a:extLst>
          </p:cNvPr>
          <p:cNvSpPr>
            <a:spLocks noGrp="1"/>
          </p:cNvSpPr>
          <p:nvPr>
            <p:ph type="title"/>
          </p:nvPr>
        </p:nvSpPr>
        <p:spPr>
          <a:xfrm>
            <a:off x="1191954" y="269962"/>
            <a:ext cx="5394543" cy="1257300"/>
          </a:xfrm>
        </p:spPr>
        <p:txBody>
          <a:bodyPr>
            <a:normAutofit fontScale="90000"/>
          </a:bodyPr>
          <a:lstStyle/>
          <a:p>
            <a:r>
              <a:rPr lang="en-GB" dirty="0"/>
              <a:t>1920s Germany (contextual research)</a:t>
            </a:r>
          </a:p>
        </p:txBody>
      </p:sp>
      <p:sp>
        <p:nvSpPr>
          <p:cNvPr id="3" name="Content Placeholder 2">
            <a:extLst>
              <a:ext uri="{FF2B5EF4-FFF2-40B4-BE49-F238E27FC236}">
                <a16:creationId xmlns:a16="http://schemas.microsoft.com/office/drawing/2014/main" id="{9E0473F2-12A6-4E97-8CDE-D4F895CCA21F}"/>
              </a:ext>
            </a:extLst>
          </p:cNvPr>
          <p:cNvSpPr>
            <a:spLocks noGrp="1"/>
          </p:cNvSpPr>
          <p:nvPr>
            <p:ph idx="1"/>
          </p:nvPr>
        </p:nvSpPr>
        <p:spPr>
          <a:xfrm>
            <a:off x="153038" y="1616790"/>
            <a:ext cx="7472377" cy="5072109"/>
          </a:xfrm>
        </p:spPr>
        <p:txBody>
          <a:bodyPr>
            <a:normAutofit fontScale="70000" lnSpcReduction="20000"/>
          </a:bodyPr>
          <a:lstStyle/>
          <a:p>
            <a:pPr marL="36900" indent="0">
              <a:buNone/>
            </a:pPr>
            <a:r>
              <a:rPr lang="en-GB" dirty="0"/>
              <a:t>Germany was under the Weimar Republic government from 1919-1933, which had a short period of success and then an economic crisis leading to a depression. In 1919, Germany was required to sign the Treaty of Versailles, meaning that the country had to accept responsibility for World War One and pay reparations to other countries and surrender some of its land. </a:t>
            </a:r>
          </a:p>
          <a:p>
            <a:pPr marL="36900" indent="0">
              <a:buNone/>
            </a:pPr>
            <a:r>
              <a:rPr lang="en-GB" dirty="0"/>
              <a:t>Due to the Treaty, Germany wasn’t gaining income from the coal and iron industries and meant that Germany couldn’t afford to pay their reparations. In 1923 as a response, France occupied the Ruhr which was Germany’s main area of industry. To help battle their economic crisis, the German government printed more money, decreasing the value of it.</a:t>
            </a:r>
          </a:p>
          <a:p>
            <a:pPr marL="36900" indent="0">
              <a:buNone/>
            </a:pPr>
            <a:r>
              <a:rPr lang="en-GB" dirty="0"/>
              <a:t>To help battle the hyperinflation, a new currency was brought in and the Dawes Plan of 1923 lowered the cost of the reparations Germany had to pay. This helped stabilise the economy and government and allowed the country back into the League of Nations.</a:t>
            </a:r>
          </a:p>
          <a:p>
            <a:pPr marL="36900" indent="0">
              <a:buNone/>
            </a:pPr>
            <a:r>
              <a:rPr lang="en-GB" dirty="0"/>
              <a:t>During the 20s, the Nazi Party was formed (NSDAP), who many people turned to out of distrust for their current government leaders. By the end of the 20s, the Nazi party had gained popularity.</a:t>
            </a:r>
          </a:p>
          <a:p>
            <a:pPr marL="36900" indent="0">
              <a:buNone/>
            </a:pPr>
            <a:r>
              <a:rPr lang="en-GB" dirty="0"/>
              <a:t>In 1929, the American stock market crashed, which in turn caused a crash in Germany as they were earning a lot of money from America. This meant another economic crisis for Germany.</a:t>
            </a:r>
          </a:p>
        </p:txBody>
      </p:sp>
      <p:pic>
        <p:nvPicPr>
          <p:cNvPr id="1026" name="Picture 2" descr="German girls fashion 1920s">
            <a:extLst>
              <a:ext uri="{FF2B5EF4-FFF2-40B4-BE49-F238E27FC236}">
                <a16:creationId xmlns:a16="http://schemas.microsoft.com/office/drawing/2014/main" id="{FFA5AC03-0507-475C-9AA4-5B4248DD59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3777" y="50887"/>
            <a:ext cx="2489610" cy="156590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Review: How the Weimar Republic paved the way to its own ruin | America  Magazine">
            <a:extLst>
              <a:ext uri="{FF2B5EF4-FFF2-40B4-BE49-F238E27FC236}">
                <a16:creationId xmlns:a16="http://schemas.microsoft.com/office/drawing/2014/main" id="{14D8A43D-5051-475A-A935-D3B58B083F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0290" y="50887"/>
            <a:ext cx="2751826" cy="187812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The National Socialists (NSDAP)">
            <a:extLst>
              <a:ext uri="{FF2B5EF4-FFF2-40B4-BE49-F238E27FC236}">
                <a16:creationId xmlns:a16="http://schemas.microsoft.com/office/drawing/2014/main" id="{7DA6044B-14D7-440A-A23E-29A161B43B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43387" y="1929008"/>
            <a:ext cx="2758730" cy="169202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When Workers' Councils Defeated the Far-Right Coup in Germany">
            <a:extLst>
              <a:ext uri="{FF2B5EF4-FFF2-40B4-BE49-F238E27FC236}">
                <a16:creationId xmlns:a16="http://schemas.microsoft.com/office/drawing/2014/main" id="{3F5AC10A-512B-4DAE-8111-10B795F347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61481" y="3621029"/>
            <a:ext cx="4140635" cy="261989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Old Germany — Stuttgart, Germany, 1920">
            <a:extLst>
              <a:ext uri="{FF2B5EF4-FFF2-40B4-BE49-F238E27FC236}">
                <a16:creationId xmlns:a16="http://schemas.microsoft.com/office/drawing/2014/main" id="{E6AB58D5-0DA0-4E38-9A8D-9DE3BA48092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8176" b="5207"/>
          <a:stretch/>
        </p:blipFill>
        <p:spPr bwMode="auto">
          <a:xfrm>
            <a:off x="7574711" y="1603332"/>
            <a:ext cx="1768676" cy="2017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5767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D0592-C21C-4EFD-BBFE-EE31AD1B49B3}"/>
              </a:ext>
            </a:extLst>
          </p:cNvPr>
          <p:cNvSpPr>
            <a:spLocks noGrp="1"/>
          </p:cNvSpPr>
          <p:nvPr>
            <p:ph type="title"/>
          </p:nvPr>
        </p:nvSpPr>
        <p:spPr>
          <a:xfrm>
            <a:off x="-556755" y="335493"/>
            <a:ext cx="10353762" cy="1257300"/>
          </a:xfrm>
        </p:spPr>
        <p:txBody>
          <a:bodyPr/>
          <a:lstStyle/>
          <a:p>
            <a:r>
              <a:rPr lang="en-GB" dirty="0"/>
              <a:t>1920s Notable Events</a:t>
            </a:r>
          </a:p>
        </p:txBody>
      </p:sp>
      <p:sp>
        <p:nvSpPr>
          <p:cNvPr id="3" name="Content Placeholder 2">
            <a:extLst>
              <a:ext uri="{FF2B5EF4-FFF2-40B4-BE49-F238E27FC236}">
                <a16:creationId xmlns:a16="http://schemas.microsoft.com/office/drawing/2014/main" id="{218E3F25-8256-4C43-91E0-16A2BD873EA3}"/>
              </a:ext>
            </a:extLst>
          </p:cNvPr>
          <p:cNvSpPr>
            <a:spLocks noGrp="1"/>
          </p:cNvSpPr>
          <p:nvPr>
            <p:ph idx="1"/>
          </p:nvPr>
        </p:nvSpPr>
        <p:spPr>
          <a:xfrm>
            <a:off x="144379" y="1764707"/>
            <a:ext cx="8951495" cy="4828598"/>
          </a:xfrm>
        </p:spPr>
        <p:txBody>
          <a:bodyPr>
            <a:normAutofit/>
          </a:bodyPr>
          <a:lstStyle/>
          <a:p>
            <a:r>
              <a:rPr lang="en-GB" dirty="0"/>
              <a:t>First working TV (John </a:t>
            </a:r>
            <a:r>
              <a:rPr lang="en-GB" dirty="0" err="1"/>
              <a:t>Logie</a:t>
            </a:r>
            <a:r>
              <a:rPr lang="en-GB" dirty="0"/>
              <a:t> Baird) 1925. 1928, colour TV</a:t>
            </a:r>
          </a:p>
          <a:p>
            <a:r>
              <a:rPr lang="en-GB" dirty="0"/>
              <a:t>First soundtrack movie – Don Juan 1926 warner brothers</a:t>
            </a:r>
          </a:p>
          <a:p>
            <a:r>
              <a:rPr lang="en-GB" dirty="0"/>
              <a:t>First all-talking movie – Lights Of New York 1928</a:t>
            </a:r>
          </a:p>
          <a:p>
            <a:r>
              <a:rPr lang="en-GB" dirty="0"/>
              <a:t>First animated short film Disney – Steamboat Willie</a:t>
            </a:r>
          </a:p>
          <a:p>
            <a:r>
              <a:rPr lang="en-GB" dirty="0"/>
              <a:t>Silent films start giving way to sound films</a:t>
            </a:r>
          </a:p>
          <a:p>
            <a:r>
              <a:rPr lang="en-GB" dirty="0"/>
              <a:t>Record companies bring in electrical recording process on phonograph records 1925.</a:t>
            </a:r>
          </a:p>
        </p:txBody>
      </p:sp>
      <p:pic>
        <p:nvPicPr>
          <p:cNvPr id="1026" name="Picture 2" descr="The Good, The Bad and The Critic: Don Juan (1926) Review- By Michael J.  Carlisle">
            <a:extLst>
              <a:ext uri="{FF2B5EF4-FFF2-40B4-BE49-F238E27FC236}">
                <a16:creationId xmlns:a16="http://schemas.microsoft.com/office/drawing/2014/main" id="{4D3A1EAD-0E4C-491B-BA19-A87FF211A2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3768" y="112846"/>
            <a:ext cx="3753853" cy="197077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Lights of New York (1928)">
            <a:extLst>
              <a:ext uri="{FF2B5EF4-FFF2-40B4-BE49-F238E27FC236}">
                <a16:creationId xmlns:a16="http://schemas.microsoft.com/office/drawing/2014/main" id="{4BED17C1-EB01-4CA5-840C-3131710B5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3767" y="2108535"/>
            <a:ext cx="3753853" cy="243218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MoMA | Walt Disney, Ub Iwerks. Steamboat Willie. 1928">
            <a:extLst>
              <a:ext uri="{FF2B5EF4-FFF2-40B4-BE49-F238E27FC236}">
                <a16:creationId xmlns:a16="http://schemas.microsoft.com/office/drawing/2014/main" id="{507E36DA-A10F-4FAA-931C-A2EB012987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4211" y="4523751"/>
            <a:ext cx="2823410" cy="2221403"/>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John Logie Baird colleague recalls first television demonstration - BBC News">
            <a:extLst>
              <a:ext uri="{FF2B5EF4-FFF2-40B4-BE49-F238E27FC236}">
                <a16:creationId xmlns:a16="http://schemas.microsoft.com/office/drawing/2014/main" id="{39F818B8-EE92-47A3-85BE-B0D45932AE3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1162" y="4884547"/>
            <a:ext cx="1921042" cy="1921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3964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D6A03-6F1B-46BD-9917-A1CF3F46704A}"/>
              </a:ext>
            </a:extLst>
          </p:cNvPr>
          <p:cNvSpPr>
            <a:spLocks noGrp="1"/>
          </p:cNvSpPr>
          <p:nvPr>
            <p:ph type="title"/>
          </p:nvPr>
        </p:nvSpPr>
        <p:spPr>
          <a:xfrm>
            <a:off x="250520" y="459288"/>
            <a:ext cx="7853819" cy="1257300"/>
          </a:xfrm>
        </p:spPr>
        <p:txBody>
          <a:bodyPr/>
          <a:lstStyle/>
          <a:p>
            <a:r>
              <a:rPr lang="en-GB" dirty="0"/>
              <a:t>German Expressionism in film</a:t>
            </a:r>
          </a:p>
        </p:txBody>
      </p:sp>
      <p:sp>
        <p:nvSpPr>
          <p:cNvPr id="3" name="Content Placeholder 2">
            <a:extLst>
              <a:ext uri="{FF2B5EF4-FFF2-40B4-BE49-F238E27FC236}">
                <a16:creationId xmlns:a16="http://schemas.microsoft.com/office/drawing/2014/main" id="{7F040BD6-2883-4E49-A4C5-0EB6B0F9C816}"/>
              </a:ext>
            </a:extLst>
          </p:cNvPr>
          <p:cNvSpPr>
            <a:spLocks noGrp="1"/>
          </p:cNvSpPr>
          <p:nvPr>
            <p:ph idx="1"/>
          </p:nvPr>
        </p:nvSpPr>
        <p:spPr>
          <a:xfrm>
            <a:off x="250521" y="2076450"/>
            <a:ext cx="7853819" cy="4549818"/>
          </a:xfrm>
        </p:spPr>
        <p:txBody>
          <a:bodyPr>
            <a:normAutofit fontScale="92500"/>
          </a:bodyPr>
          <a:lstStyle/>
          <a:p>
            <a:pPr marL="36900" indent="0">
              <a:buNone/>
            </a:pPr>
            <a:r>
              <a:rPr lang="en-GB" dirty="0"/>
              <a:t>German Expressionism became popular within film after World War I. The visuals from Expressionism can be considered to be something from a nightmare, and generally had much darker imagery. This is partly because of the anxiety that the country was facing post-World War I. The focus wasn’t for the work to be nice to look at, and would often include sets that would be impossible in the real world. A common effect used within film was to have very dark shadows. This technique in lighting is called chiaroscuro, in which the film is made in a low light but with a high contrast lighting which gives it a more dramatic and less realistic look to the movie. Also commonly used was intense camera tilting to give an unsettling  feel to what was being watched. </a:t>
            </a:r>
          </a:p>
        </p:txBody>
      </p:sp>
      <p:pic>
        <p:nvPicPr>
          <p:cNvPr id="6146" name="Picture 2" descr="The Chiaroscuro and Rembrandt Lighting | Chiaroscuro photography,  Chiaroscuro, Chiaroscuro lighting">
            <a:extLst>
              <a:ext uri="{FF2B5EF4-FFF2-40B4-BE49-F238E27FC236}">
                <a16:creationId xmlns:a16="http://schemas.microsoft.com/office/drawing/2014/main" id="{A445723E-F157-4B69-A2E8-2B1365F31E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9600" y="115866"/>
            <a:ext cx="3820438" cy="2865329"/>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german expressionist painting 1920 - Google Search | German expressionism,  Dr caligari, German expressionist">
            <a:extLst>
              <a:ext uri="{FF2B5EF4-FFF2-40B4-BE49-F238E27FC236}">
                <a16:creationId xmlns:a16="http://schemas.microsoft.com/office/drawing/2014/main" id="{0AC0F9B7-BD36-4D71-B419-79380FEAC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0708" y="3419605"/>
            <a:ext cx="3819330" cy="24300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ABE18F0-996A-451E-9AE7-CC631AE7ACD4}"/>
              </a:ext>
            </a:extLst>
          </p:cNvPr>
          <p:cNvSpPr txBox="1"/>
          <p:nvPr/>
        </p:nvSpPr>
        <p:spPr>
          <a:xfrm>
            <a:off x="8829171" y="2981195"/>
            <a:ext cx="2621295" cy="369332"/>
          </a:xfrm>
          <a:prstGeom prst="rect">
            <a:avLst/>
          </a:prstGeom>
          <a:noFill/>
        </p:spPr>
        <p:txBody>
          <a:bodyPr wrap="none" rtlCol="0">
            <a:spAutoFit/>
          </a:bodyPr>
          <a:lstStyle/>
          <a:p>
            <a:r>
              <a:rPr lang="en-GB" dirty="0">
                <a:effectLst>
                  <a:outerShdw blurRad="38100" dist="38100" dir="2700000" algn="tl">
                    <a:srgbClr val="000000">
                      <a:alpha val="43137"/>
                    </a:srgbClr>
                  </a:outerShdw>
                </a:effectLst>
              </a:rPr>
              <a:t>An example of chiaroscuro</a:t>
            </a:r>
          </a:p>
        </p:txBody>
      </p:sp>
      <p:sp>
        <p:nvSpPr>
          <p:cNvPr id="5" name="TextBox 4">
            <a:extLst>
              <a:ext uri="{FF2B5EF4-FFF2-40B4-BE49-F238E27FC236}">
                <a16:creationId xmlns:a16="http://schemas.microsoft.com/office/drawing/2014/main" id="{18BA5A01-EF88-4D9B-9A90-81DD062F1BE2}"/>
              </a:ext>
            </a:extLst>
          </p:cNvPr>
          <p:cNvSpPr txBox="1"/>
          <p:nvPr/>
        </p:nvSpPr>
        <p:spPr>
          <a:xfrm flipH="1">
            <a:off x="8477926" y="5846524"/>
            <a:ext cx="3323783" cy="369332"/>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A look at the set from Dr Caligari</a:t>
            </a:r>
          </a:p>
        </p:txBody>
      </p:sp>
    </p:spTree>
    <p:extLst>
      <p:ext uri="{BB962C8B-B14F-4D97-AF65-F5344CB8AC3E}">
        <p14:creationId xmlns:p14="http://schemas.microsoft.com/office/powerpoint/2010/main" val="1594593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C61D-0CD2-4E44-8DBA-795D7372B70B}"/>
              </a:ext>
            </a:extLst>
          </p:cNvPr>
          <p:cNvSpPr>
            <a:spLocks noGrp="1"/>
          </p:cNvSpPr>
          <p:nvPr>
            <p:ph type="title"/>
          </p:nvPr>
        </p:nvSpPr>
        <p:spPr>
          <a:xfrm>
            <a:off x="551471" y="288758"/>
            <a:ext cx="4903837" cy="1257300"/>
          </a:xfrm>
        </p:spPr>
        <p:txBody>
          <a:bodyPr>
            <a:normAutofit fontScale="90000"/>
          </a:bodyPr>
          <a:lstStyle/>
          <a:p>
            <a:r>
              <a:rPr lang="en-GB" dirty="0"/>
              <a:t>The Cabinet Of </a:t>
            </a:r>
            <a:r>
              <a:rPr lang="en-GB" dirty="0" err="1"/>
              <a:t>Dr.</a:t>
            </a:r>
            <a:r>
              <a:rPr lang="en-GB" dirty="0"/>
              <a:t> Caligari </a:t>
            </a:r>
            <a:r>
              <a:rPr lang="en-GB"/>
              <a:t>(1920)</a:t>
            </a:r>
            <a:endParaRPr lang="en-GB" dirty="0"/>
          </a:p>
        </p:txBody>
      </p:sp>
      <p:sp>
        <p:nvSpPr>
          <p:cNvPr id="3" name="Content Placeholder 2">
            <a:extLst>
              <a:ext uri="{FF2B5EF4-FFF2-40B4-BE49-F238E27FC236}">
                <a16:creationId xmlns:a16="http://schemas.microsoft.com/office/drawing/2014/main" id="{D29379BE-9409-4B29-9FEB-E69D35738775}"/>
              </a:ext>
            </a:extLst>
          </p:cNvPr>
          <p:cNvSpPr>
            <a:spLocks noGrp="1"/>
          </p:cNvSpPr>
          <p:nvPr>
            <p:ph idx="1"/>
          </p:nvPr>
        </p:nvSpPr>
        <p:spPr>
          <a:xfrm>
            <a:off x="-19396" y="1727535"/>
            <a:ext cx="8357280" cy="5022181"/>
          </a:xfrm>
        </p:spPr>
        <p:txBody>
          <a:bodyPr>
            <a:normAutofit fontScale="55000" lnSpcReduction="20000"/>
          </a:bodyPr>
          <a:lstStyle/>
          <a:p>
            <a:pPr marL="36900" indent="0">
              <a:buNone/>
            </a:pPr>
            <a:r>
              <a:rPr lang="en-GB" b="1" dirty="0"/>
              <a:t>About the movie:</a:t>
            </a:r>
          </a:p>
          <a:p>
            <a:pPr marL="36900" indent="0">
              <a:buNone/>
            </a:pPr>
            <a:r>
              <a:rPr lang="en-GB" dirty="0"/>
              <a:t>Unlike many films, The Cabinet of </a:t>
            </a:r>
            <a:r>
              <a:rPr lang="en-GB" dirty="0" err="1"/>
              <a:t>Dr.</a:t>
            </a:r>
            <a:r>
              <a:rPr lang="en-GB" dirty="0"/>
              <a:t> Caligari isn’t made in a way intended to immerse the audience, typical of movie-making both of the time and of present day. Instead, the film is made in a more stylised way, in line with the Expressionist movement. The characters’ features are exaggerated, and the set is distorted. These characteristics of the film give it a distinct and recognisable look that doesn’t look realistic in terms of the world we live in. The performances from the actors are also dramatized and exaggerated. Slightly altering all aspects of the movie gives it its own world. The director uses many theatrical techniques rather than cinematic processes, with the camera fixed centrally with stationary sets and a focus on the actors. The Cabinet Of </a:t>
            </a:r>
            <a:r>
              <a:rPr lang="en-GB" dirty="0" err="1"/>
              <a:t>Dr.</a:t>
            </a:r>
            <a:r>
              <a:rPr lang="en-GB" dirty="0"/>
              <a:t> Caligari was produced post World War One, after a German defeat, which is represented on screen with its dark shadowy sets. These set designs were geometric and intended to be experimental so as to cause a stir among audiences. The dark, high contrasting shadows painted into the set were to make the viewers feel unsettled and give them a sense of dread.</a:t>
            </a:r>
          </a:p>
          <a:p>
            <a:pPr marL="36900" indent="0">
              <a:buNone/>
            </a:pPr>
            <a:r>
              <a:rPr lang="en-GB" dirty="0"/>
              <a:t>The Cabinet of </a:t>
            </a:r>
            <a:r>
              <a:rPr lang="en-GB" dirty="0" err="1"/>
              <a:t>Dr.</a:t>
            </a:r>
            <a:r>
              <a:rPr lang="en-GB" dirty="0"/>
              <a:t> Caligari was written based on the experiences given by soldiers that fought in the First World War.</a:t>
            </a:r>
          </a:p>
          <a:p>
            <a:pPr marL="36900" indent="0">
              <a:buNone/>
            </a:pPr>
            <a:r>
              <a:rPr lang="en-GB" b="1" dirty="0"/>
              <a:t>My thoughts:</a:t>
            </a:r>
          </a:p>
          <a:p>
            <a:pPr marL="36900" indent="0">
              <a:buNone/>
            </a:pPr>
            <a:r>
              <a:rPr lang="en-GB" dirty="0"/>
              <a:t>I quite enjoyed watching The Cabinet Of </a:t>
            </a:r>
            <a:r>
              <a:rPr lang="en-GB" dirty="0" err="1"/>
              <a:t>Dr.</a:t>
            </a:r>
            <a:r>
              <a:rPr lang="en-GB" dirty="0"/>
              <a:t> Caligari as it has a very different style to films I’ve seen before, and I think that through seeing a picture of it out of context, it would still be recognisable instantly. A lot of my favourite films are a bit strange and out of the ordinary, and since this is an Expressionist film, it follows that  nicely with being a little bit odd. I like how the set also brings attention to certain areas, whether that be a character or an object through using lines and geometric shapes within the set, which also makes it look more like a piece of artwork rather than a set in which a story would take place. The angular sets and wonky walls are disorienting to watch and it’s never feels clear where the characters are. Also a lot of the building in the streets lean forwards which is a bit unsettling. I like that the same sense that the set gives us is translated into the makeup, with the dark exaggerated face structures and dark circles around the eyes of the characters. It makes them seem tired and almost makes the film feel like it’s been dragging on for a longer time. </a:t>
            </a:r>
          </a:p>
        </p:txBody>
      </p:sp>
      <p:pic>
        <p:nvPicPr>
          <p:cNvPr id="1026" name="Picture 2" descr="The Cabinet of Dr. Caligari (1920)">
            <a:extLst>
              <a:ext uri="{FF2B5EF4-FFF2-40B4-BE49-F238E27FC236}">
                <a16:creationId xmlns:a16="http://schemas.microsoft.com/office/drawing/2014/main" id="{E09F686B-6851-4009-A502-29775E2C2B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88610" y="57130"/>
            <a:ext cx="2904122" cy="221784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Cabinet of Dr. Caligari (1920)">
            <a:extLst>
              <a:ext uri="{FF2B5EF4-FFF2-40B4-BE49-F238E27FC236}">
                <a16:creationId xmlns:a16="http://schemas.microsoft.com/office/drawing/2014/main" id="{62225DEE-95FD-413F-A020-165C7E77E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8507" y="2274975"/>
            <a:ext cx="3324225" cy="254317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the cabinet of dr caligari">
            <a:extLst>
              <a:ext uri="{FF2B5EF4-FFF2-40B4-BE49-F238E27FC236}">
                <a16:creationId xmlns:a16="http://schemas.microsoft.com/office/drawing/2014/main" id="{240DEA50-8595-4E74-AAD5-8A4644EDFF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9600" y="4818150"/>
            <a:ext cx="3863132" cy="193156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Image result for the cabinet of dr caligari">
            <a:extLst>
              <a:ext uri="{FF2B5EF4-FFF2-40B4-BE49-F238E27FC236}">
                <a16:creationId xmlns:a16="http://schemas.microsoft.com/office/drawing/2014/main" id="{B53E9473-ABD5-4054-89E1-C276788DE6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1095" y="57130"/>
            <a:ext cx="3437515" cy="1933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813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259C9-564A-4302-8DC6-659E57F7C230}"/>
              </a:ext>
            </a:extLst>
          </p:cNvPr>
          <p:cNvSpPr>
            <a:spLocks noGrp="1"/>
          </p:cNvSpPr>
          <p:nvPr>
            <p:ph type="title"/>
          </p:nvPr>
        </p:nvSpPr>
        <p:spPr>
          <a:xfrm>
            <a:off x="430652" y="319152"/>
            <a:ext cx="3021662" cy="1257300"/>
          </a:xfrm>
        </p:spPr>
        <p:txBody>
          <a:bodyPr>
            <a:normAutofit fontScale="90000"/>
          </a:bodyPr>
          <a:lstStyle/>
          <a:p>
            <a:r>
              <a:rPr lang="en-GB" dirty="0"/>
              <a:t>Metropolis (1927)</a:t>
            </a:r>
          </a:p>
        </p:txBody>
      </p:sp>
      <p:sp>
        <p:nvSpPr>
          <p:cNvPr id="3" name="Content Placeholder 2">
            <a:extLst>
              <a:ext uri="{FF2B5EF4-FFF2-40B4-BE49-F238E27FC236}">
                <a16:creationId xmlns:a16="http://schemas.microsoft.com/office/drawing/2014/main" id="{DBD8654D-29C6-48EB-A732-E19762AC4BE9}"/>
              </a:ext>
            </a:extLst>
          </p:cNvPr>
          <p:cNvSpPr>
            <a:spLocks noGrp="1"/>
          </p:cNvSpPr>
          <p:nvPr>
            <p:ph idx="1"/>
          </p:nvPr>
        </p:nvSpPr>
        <p:spPr>
          <a:xfrm>
            <a:off x="126912" y="1979112"/>
            <a:ext cx="8929405" cy="4770851"/>
          </a:xfrm>
        </p:spPr>
        <p:txBody>
          <a:bodyPr>
            <a:normAutofit fontScale="77500" lnSpcReduction="20000"/>
          </a:bodyPr>
          <a:lstStyle/>
          <a:p>
            <a:pPr marL="36900" indent="0">
              <a:buNone/>
            </a:pPr>
            <a:r>
              <a:rPr lang="en-GB" b="1" dirty="0"/>
              <a:t>About the movie:</a:t>
            </a:r>
          </a:p>
          <a:p>
            <a:pPr marL="36900" indent="0">
              <a:buNone/>
            </a:pPr>
            <a:r>
              <a:rPr lang="en-GB" dirty="0"/>
              <a:t>A lot of the film is shot using a miniature, scaled down version of the set. To have the actors appear as though they are within these miniature versions, mirrors were used to reflect them there instead. The film is a commentary on society’s consumption of technology. The movie uses  visuals of architecture of the time, as well as the lives of working class. The mixture of adding medieval and biblical imagery gives the film a strange feel to it. The acting for </a:t>
            </a:r>
            <a:r>
              <a:rPr lang="en-GB" dirty="0" err="1"/>
              <a:t>Freder</a:t>
            </a:r>
            <a:r>
              <a:rPr lang="en-GB" dirty="0"/>
              <a:t> is specifically done in an over the top manner.</a:t>
            </a:r>
          </a:p>
          <a:p>
            <a:pPr marL="36900" indent="0">
              <a:buNone/>
            </a:pPr>
            <a:r>
              <a:rPr lang="en-GB" b="1" dirty="0"/>
              <a:t>My thoughts:</a:t>
            </a:r>
          </a:p>
          <a:p>
            <a:pPr marL="36900" indent="0">
              <a:buNone/>
            </a:pPr>
            <a:r>
              <a:rPr lang="en-GB" dirty="0"/>
              <a:t>I found Metropolis to be quite long winded, and didn’t need to go on as long as it did to emphasise its point. It lost my interest during the film because of this, and probably missed some other points being made. One scene that stuck in my mind, was when the city leader’s son takes over the role of one of the workers. I thought this was interesting as it was a direct rebellion against not only the designated roles of the city people, but also against his own father. I thought that the production of the film was interesting after researching it and the processes are innovative. I also liked the design of the robot, which is made from a plaster cast of the actress, coated in a plastic wood (wood putty) so that it could be sculpted and sprayed with a bronze powder varnish mix.</a:t>
            </a:r>
          </a:p>
        </p:txBody>
      </p:sp>
      <p:pic>
        <p:nvPicPr>
          <p:cNvPr id="1026" name="Picture 2" descr="A Metropolis of Possibilities - The Boar">
            <a:extLst>
              <a:ext uri="{FF2B5EF4-FFF2-40B4-BE49-F238E27FC236}">
                <a16:creationId xmlns:a16="http://schemas.microsoft.com/office/drawing/2014/main" id="{0A076E36-10A6-4701-BE64-1DC00497F7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2003" y="108037"/>
            <a:ext cx="2698553" cy="202138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Metropolis, Fritz Lang, 145 mins, (PG) | The Independent | The Independent">
            <a:extLst>
              <a:ext uri="{FF2B5EF4-FFF2-40B4-BE49-F238E27FC236}">
                <a16:creationId xmlns:a16="http://schemas.microsoft.com/office/drawing/2014/main" id="{503A3373-9371-4BC7-86DA-CB0D81BADA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9429" y="108037"/>
            <a:ext cx="2961569" cy="202138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ow Giorgio Moroder saved Metropolis - Methods Unsound">
            <a:extLst>
              <a:ext uri="{FF2B5EF4-FFF2-40B4-BE49-F238E27FC236}">
                <a16:creationId xmlns:a16="http://schemas.microsoft.com/office/drawing/2014/main" id="{FDA32D1D-880C-4FD5-BE13-CD26EF11A9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7715" y="108038"/>
            <a:ext cx="2584288" cy="202138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Metropolis (1927) | BFI">
            <a:extLst>
              <a:ext uri="{FF2B5EF4-FFF2-40B4-BE49-F238E27FC236}">
                <a16:creationId xmlns:a16="http://schemas.microsoft.com/office/drawing/2014/main" id="{B2024CA5-6CED-43B8-978B-5B61B9B89E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98359" y="2129425"/>
            <a:ext cx="2862197" cy="214820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Daylight Savings Time | This Is Not A Moustache">
            <a:extLst>
              <a:ext uri="{FF2B5EF4-FFF2-40B4-BE49-F238E27FC236}">
                <a16:creationId xmlns:a16="http://schemas.microsoft.com/office/drawing/2014/main" id="{7B0DBECE-1AA5-4C67-BD4E-0295FCD75A1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98358" y="4277625"/>
            <a:ext cx="2862197" cy="2146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301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B086-5EC1-4658-B6A4-4A3D75ADA3FD}"/>
              </a:ext>
            </a:extLst>
          </p:cNvPr>
          <p:cNvSpPr>
            <a:spLocks noGrp="1"/>
          </p:cNvSpPr>
          <p:nvPr>
            <p:ph type="title"/>
          </p:nvPr>
        </p:nvSpPr>
        <p:spPr>
          <a:xfrm>
            <a:off x="212532" y="106471"/>
            <a:ext cx="6403886" cy="1257300"/>
          </a:xfrm>
        </p:spPr>
        <p:txBody>
          <a:bodyPr>
            <a:normAutofit fontScale="90000"/>
          </a:bodyPr>
          <a:lstStyle/>
          <a:p>
            <a:r>
              <a:rPr lang="en-GB" dirty="0"/>
              <a:t>Nosferatu: </a:t>
            </a:r>
            <a:br>
              <a:rPr lang="en-GB" dirty="0"/>
            </a:br>
            <a:r>
              <a:rPr lang="en-GB" dirty="0"/>
              <a:t>A Symphony of Horror (1922)</a:t>
            </a:r>
          </a:p>
        </p:txBody>
      </p:sp>
      <p:sp>
        <p:nvSpPr>
          <p:cNvPr id="3" name="Content Placeholder 2">
            <a:extLst>
              <a:ext uri="{FF2B5EF4-FFF2-40B4-BE49-F238E27FC236}">
                <a16:creationId xmlns:a16="http://schemas.microsoft.com/office/drawing/2014/main" id="{634E5927-1A15-491E-A9D0-A799E23022A7}"/>
              </a:ext>
            </a:extLst>
          </p:cNvPr>
          <p:cNvSpPr>
            <a:spLocks noGrp="1"/>
          </p:cNvSpPr>
          <p:nvPr>
            <p:ph idx="1"/>
          </p:nvPr>
        </p:nvSpPr>
        <p:spPr>
          <a:xfrm>
            <a:off x="126346" y="1280258"/>
            <a:ext cx="6975912" cy="5471271"/>
          </a:xfrm>
        </p:spPr>
        <p:txBody>
          <a:bodyPr>
            <a:normAutofit fontScale="92500" lnSpcReduction="20000"/>
          </a:bodyPr>
          <a:lstStyle/>
          <a:p>
            <a:pPr marL="36900" indent="0">
              <a:buNone/>
            </a:pPr>
            <a:r>
              <a:rPr lang="en-GB" b="1" dirty="0"/>
              <a:t>About the movie:</a:t>
            </a:r>
          </a:p>
          <a:p>
            <a:pPr marL="36900" indent="0">
              <a:buNone/>
            </a:pPr>
            <a:r>
              <a:rPr lang="en-GB" dirty="0"/>
              <a:t>The movie is inspired by Bram Stoker’s gothic novel, Dracula. The book uses a lot of descriptive writing rather than dialogue. The decision to adapt Dracula into a movie under the name Nosferatu caused legal issues between the director and Stoker, and was close to it being ordered that all copies of Nosferatu be destroyed. The film was shot using one camera due to the budget of the production, and so the screenplay was followed precisely in terms of the instructions given on the position of the camera and lighting. The directing of the film was done with such precision and planning because of the limited film available, and so for certain scenes, there were sketches drawn to be followed exactly , and a metronome was used by the director to control the pace of the actors on set. </a:t>
            </a:r>
          </a:p>
          <a:p>
            <a:pPr marL="36900" indent="0">
              <a:buNone/>
            </a:pPr>
            <a:r>
              <a:rPr lang="en-GB" b="1" dirty="0"/>
              <a:t>My thoughts:</a:t>
            </a:r>
          </a:p>
          <a:p>
            <a:pPr marL="36900" indent="0">
              <a:buNone/>
            </a:pPr>
            <a:r>
              <a:rPr lang="en-GB" b="1" dirty="0" err="1"/>
              <a:t>Rewatch</a:t>
            </a:r>
            <a:r>
              <a:rPr lang="en-GB" b="1" dirty="0"/>
              <a:t> 6.03.21</a:t>
            </a:r>
          </a:p>
        </p:txBody>
      </p:sp>
      <p:pic>
        <p:nvPicPr>
          <p:cNvPr id="8194" name="Picture 2" descr="Nosferatu – [FILMGRAB]">
            <a:extLst>
              <a:ext uri="{FF2B5EF4-FFF2-40B4-BE49-F238E27FC236}">
                <a16:creationId xmlns:a16="http://schemas.microsoft.com/office/drawing/2014/main" id="{222B9C2A-5B18-4A21-8876-02706F192E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8386" y="121600"/>
            <a:ext cx="2679724" cy="2009793"/>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Nosferatu – [FILMGRAB]">
            <a:extLst>
              <a:ext uri="{FF2B5EF4-FFF2-40B4-BE49-F238E27FC236}">
                <a16:creationId xmlns:a16="http://schemas.microsoft.com/office/drawing/2014/main" id="{CA19633A-3F86-4E6B-975B-59B4B091B5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8603" y="2131391"/>
            <a:ext cx="2359505" cy="1769629"/>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Nosferatu – [FILMGRAB]">
            <a:extLst>
              <a:ext uri="{FF2B5EF4-FFF2-40B4-BE49-F238E27FC236}">
                <a16:creationId xmlns:a16="http://schemas.microsoft.com/office/drawing/2014/main" id="{10586E46-8FE5-45DA-9042-9D3E8225F9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68110" y="121600"/>
            <a:ext cx="2679723" cy="2009792"/>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Nosferatu (1922) Film Review | Download Nosferatu (1922) Script PDF —  ScriptUp | Script Coverage for Film &amp; TV">
            <a:extLst>
              <a:ext uri="{FF2B5EF4-FFF2-40B4-BE49-F238E27FC236}">
                <a16:creationId xmlns:a16="http://schemas.microsoft.com/office/drawing/2014/main" id="{C0F43ADC-DB9C-43A6-94B6-16EE4CDF6E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02258" y="3901020"/>
            <a:ext cx="2359505" cy="176962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Nosferatu (Prana 1922) - Classic Monsters">
            <a:extLst>
              <a:ext uri="{FF2B5EF4-FFF2-40B4-BE49-F238E27FC236}">
                <a16:creationId xmlns:a16="http://schemas.microsoft.com/office/drawing/2014/main" id="{6985FB4D-8CCF-4939-8416-4CD0840448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68109" y="2131392"/>
            <a:ext cx="2679724" cy="1769629"/>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Nosferatu – [FILMGRAB]">
            <a:extLst>
              <a:ext uri="{FF2B5EF4-FFF2-40B4-BE49-F238E27FC236}">
                <a16:creationId xmlns:a16="http://schemas.microsoft.com/office/drawing/2014/main" id="{7B44F02C-502F-4F96-A8A9-A0A3D278B20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74453" y="3901020"/>
            <a:ext cx="2673380" cy="2005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254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99B5-E50A-42C0-837F-6DB3B8716558}"/>
              </a:ext>
            </a:extLst>
          </p:cNvPr>
          <p:cNvSpPr>
            <a:spLocks noGrp="1"/>
          </p:cNvSpPr>
          <p:nvPr>
            <p:ph type="title"/>
          </p:nvPr>
        </p:nvSpPr>
        <p:spPr/>
        <p:txBody>
          <a:bodyPr/>
          <a:lstStyle/>
          <a:p>
            <a:r>
              <a:rPr lang="en-GB" dirty="0"/>
              <a:t>M</a:t>
            </a:r>
          </a:p>
        </p:txBody>
      </p:sp>
      <p:sp>
        <p:nvSpPr>
          <p:cNvPr id="3" name="Content Placeholder 2">
            <a:extLst>
              <a:ext uri="{FF2B5EF4-FFF2-40B4-BE49-F238E27FC236}">
                <a16:creationId xmlns:a16="http://schemas.microsoft.com/office/drawing/2014/main" id="{0318B9D0-B259-43B5-A19C-1952461C707A}"/>
              </a:ext>
            </a:extLst>
          </p:cNvPr>
          <p:cNvSpPr>
            <a:spLocks noGrp="1"/>
          </p:cNvSpPr>
          <p:nvPr>
            <p:ph idx="1"/>
          </p:nvPr>
        </p:nvSpPr>
        <p:spPr/>
        <p:txBody>
          <a:bodyPr/>
          <a:lstStyle/>
          <a:p>
            <a:r>
              <a:rPr lang="en-GB" dirty="0"/>
              <a:t>Watch 6.03.21</a:t>
            </a:r>
          </a:p>
        </p:txBody>
      </p:sp>
    </p:spTree>
    <p:extLst>
      <p:ext uri="{BB962C8B-B14F-4D97-AF65-F5344CB8AC3E}">
        <p14:creationId xmlns:p14="http://schemas.microsoft.com/office/powerpoint/2010/main" val="4083882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D05E-C38F-4DA6-B39E-8875D761400D}"/>
              </a:ext>
            </a:extLst>
          </p:cNvPr>
          <p:cNvSpPr>
            <a:spLocks noGrp="1"/>
          </p:cNvSpPr>
          <p:nvPr>
            <p:ph type="title"/>
          </p:nvPr>
        </p:nvSpPr>
        <p:spPr>
          <a:xfrm>
            <a:off x="203932" y="211005"/>
            <a:ext cx="4027367" cy="1257300"/>
          </a:xfrm>
        </p:spPr>
        <p:txBody>
          <a:bodyPr>
            <a:normAutofit fontScale="90000"/>
          </a:bodyPr>
          <a:lstStyle/>
          <a:p>
            <a:r>
              <a:rPr lang="en-GB" dirty="0"/>
              <a:t>Contemporary Expressionism</a:t>
            </a:r>
          </a:p>
        </p:txBody>
      </p:sp>
      <p:sp>
        <p:nvSpPr>
          <p:cNvPr id="3" name="Content Placeholder 2">
            <a:extLst>
              <a:ext uri="{FF2B5EF4-FFF2-40B4-BE49-F238E27FC236}">
                <a16:creationId xmlns:a16="http://schemas.microsoft.com/office/drawing/2014/main" id="{631129F3-1A23-4FB2-AF5A-D7657E3B3871}"/>
              </a:ext>
            </a:extLst>
          </p:cNvPr>
          <p:cNvSpPr>
            <a:spLocks noGrp="1"/>
          </p:cNvSpPr>
          <p:nvPr>
            <p:ph idx="1"/>
          </p:nvPr>
        </p:nvSpPr>
        <p:spPr>
          <a:xfrm>
            <a:off x="203932" y="1767390"/>
            <a:ext cx="5589867" cy="4958263"/>
          </a:xfrm>
        </p:spPr>
        <p:txBody>
          <a:bodyPr>
            <a:normAutofit fontScale="47500" lnSpcReduction="20000"/>
          </a:bodyPr>
          <a:lstStyle/>
          <a:p>
            <a:r>
              <a:rPr lang="en-GB" dirty="0"/>
              <a:t>The crow</a:t>
            </a:r>
          </a:p>
          <a:p>
            <a:r>
              <a:rPr lang="en-GB" dirty="0"/>
              <a:t>Blade runner</a:t>
            </a:r>
          </a:p>
          <a:p>
            <a:r>
              <a:rPr lang="en-GB" dirty="0"/>
              <a:t>Vertigo</a:t>
            </a:r>
          </a:p>
          <a:p>
            <a:pPr marL="36900" indent="0">
              <a:buNone/>
            </a:pPr>
            <a:r>
              <a:rPr lang="en-GB" dirty="0"/>
              <a:t>	German Expressionism has inspired many modern-day films – especially in terms of their aesthetics. Pan’s Labyrinth is set during the Spanish Civil War of 1944, with the main character returning to a fairy-tale world in order to escape the horrors of the world. This relates to the idea of Expressionism since the movement came about as a response to the First World War, and visiting a fairy--tale world is the child’s response to war in Pan’s Labyrinth. The dark lighting helps in portraying the isolation of the child. Similar to many of the 1920s films that I have watched, Pan’s Labyrinth tends to use blue lighting and cooler tones, aside from a few scenes. The director uses imagery that isn’t possible, similar to that of German Expressionist films, but instead he does it in a way that feels real – as a form of escapism.</a:t>
            </a:r>
          </a:p>
          <a:p>
            <a:pPr marL="36900" indent="0">
              <a:buNone/>
            </a:pPr>
            <a:r>
              <a:rPr lang="en-GB" dirty="0"/>
              <a:t>	Tim Burton’s work is largely inspire by  German Expressionism too, as he often uses dark and twisted imagery and includes dark circles of makeup around characters’ eyes. In the images of his work  you can see that he uses a lot of twisted trees and foggy landscapes that give his films a darker and more sinister edge to them. I have used the print “Flight Into Egypt” by Fritz </a:t>
            </a:r>
            <a:r>
              <a:rPr lang="en-GB" dirty="0" err="1"/>
              <a:t>Bleyl</a:t>
            </a:r>
            <a:r>
              <a:rPr lang="en-GB" dirty="0"/>
              <a:t> as a reference as Burton’s Sleepy Hollow has imagery that appears to have a direct link to the print and it’s the clearest way to show a link between Burton’s work and German Expressionist characteristics. The animated characters in Burton’s movies also have exaggerated bodies, and are made to look unrealistic. Many of them have very long, very thin and disproportionate legs which would be impossible in holding the weight of them if they were real people. The eyes on his animated characters are also too big for their faces, and this is where most of their expression comes from. Another similar style can be seen in Coraline, which is often compared to the works of Tim Burton. Seen here is also twisty sets, and unnaturally thin characters with lanky limbs. The spider web scene from Coraline in particular seems to link with German Expressionist imagery, with its high contrast in black and white, and the extended features of the Other Mother. </a:t>
            </a:r>
          </a:p>
        </p:txBody>
      </p:sp>
      <p:pic>
        <p:nvPicPr>
          <p:cNvPr id="28674" name="Picture 2" descr="Sleepy Hollow' Gave Us the Gorgeous Tim Burton Horror Movie We Were Craving  [We Love '90s Horror] - Bloody Disgusting">
            <a:extLst>
              <a:ext uri="{FF2B5EF4-FFF2-40B4-BE49-F238E27FC236}">
                <a16:creationId xmlns:a16="http://schemas.microsoft.com/office/drawing/2014/main" id="{AB2BE4DB-EE2F-4E84-9141-74B54EB318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6442" y="1889116"/>
            <a:ext cx="2908596" cy="1771001"/>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17 majestic moments in Pan's Labyrinth – 10th anniversary | BFI">
            <a:extLst>
              <a:ext uri="{FF2B5EF4-FFF2-40B4-BE49-F238E27FC236}">
                <a16:creationId xmlns:a16="http://schemas.microsoft.com/office/drawing/2014/main" id="{EEA067AD-CA32-413F-8DA4-F84297C198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5038" y="1549899"/>
            <a:ext cx="2687463" cy="17764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Pan's Labyrinth - Pan's Labyrinth Image (4028918) - Fanpop">
            <a:extLst>
              <a:ext uri="{FF2B5EF4-FFF2-40B4-BE49-F238E27FC236}">
                <a16:creationId xmlns:a16="http://schemas.microsoft.com/office/drawing/2014/main" id="{EE238EB2-167D-4BE7-BEEF-CE64283C73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4000" y="125313"/>
            <a:ext cx="3158068" cy="1776413"/>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Tim Burton's Drawings On Display : The Picture Show : NPR">
            <a:extLst>
              <a:ext uri="{FF2B5EF4-FFF2-40B4-BE49-F238E27FC236}">
                <a16:creationId xmlns:a16="http://schemas.microsoft.com/office/drawing/2014/main" id="{2261291D-B36E-49E1-9096-C16B1FCAF44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95" r="13262"/>
          <a:stretch/>
        </p:blipFill>
        <p:spPr bwMode="auto">
          <a:xfrm>
            <a:off x="5740031" y="1582792"/>
            <a:ext cx="964884" cy="2091547"/>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Tim Burton's Drawings On Display : The Picture Show : NPR">
            <a:extLst>
              <a:ext uri="{FF2B5EF4-FFF2-40B4-BE49-F238E27FC236}">
                <a16:creationId xmlns:a16="http://schemas.microsoft.com/office/drawing/2014/main" id="{F6626AD0-11B5-49F3-95DE-0E937B12325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0278" t="32502" r="29096" b="4825"/>
          <a:stretch/>
        </p:blipFill>
        <p:spPr bwMode="auto">
          <a:xfrm>
            <a:off x="6045913" y="3664498"/>
            <a:ext cx="1691289" cy="1643603"/>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Weird Girl | Disney Wiki | Fandom">
            <a:extLst>
              <a:ext uri="{FF2B5EF4-FFF2-40B4-BE49-F238E27FC236}">
                <a16:creationId xmlns:a16="http://schemas.microsoft.com/office/drawing/2014/main" id="{6C6708A7-010B-4297-930D-E1A8642B675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37202" y="3664498"/>
            <a:ext cx="1643603" cy="164360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orpse Bride (2005) - Disney Screencaps.com | Corpse bride, Corpse, Bride">
            <a:extLst>
              <a:ext uri="{FF2B5EF4-FFF2-40B4-BE49-F238E27FC236}">
                <a16:creationId xmlns:a16="http://schemas.microsoft.com/office/drawing/2014/main" id="{90B574E2-F3FF-4730-9ED4-EE14A9E72C8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98852" y="3416387"/>
            <a:ext cx="2722939" cy="153165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Image result for ohne titel fritz bleyl">
            <a:extLst>
              <a:ext uri="{FF2B5EF4-FFF2-40B4-BE49-F238E27FC236}">
                <a16:creationId xmlns:a16="http://schemas.microsoft.com/office/drawing/2014/main" id="{0EF8B91E-43D6-4BC9-8CEF-E5E49F8DD40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6729" t="13164" r="4488" b="19430"/>
          <a:stretch/>
        </p:blipFill>
        <p:spPr bwMode="auto">
          <a:xfrm>
            <a:off x="8444558" y="1096476"/>
            <a:ext cx="1282215" cy="1246063"/>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For the Discerning Neil Gaiman Fan: A Coraline Review : Arts : Smile  Politely">
            <a:extLst>
              <a:ext uri="{FF2B5EF4-FFF2-40B4-BE49-F238E27FC236}">
                <a16:creationId xmlns:a16="http://schemas.microsoft.com/office/drawing/2014/main" id="{AE5471E7-9034-4695-9EE1-E136D2E602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76201" y="4948040"/>
            <a:ext cx="2942522" cy="1772201"/>
          </a:xfrm>
          <a:prstGeom prst="rect">
            <a:avLst/>
          </a:prstGeom>
          <a:noFill/>
          <a:extLst>
            <a:ext uri="{909E8E84-426E-40DD-AFC4-6F175D3DCCD1}">
              <a14:hiddenFill xmlns:a14="http://schemas.microsoft.com/office/drawing/2010/main">
                <a:solidFill>
                  <a:srgbClr val="FFFFFF"/>
                </a:solidFill>
              </a14:hiddenFill>
            </a:ext>
          </a:extLst>
        </p:spPr>
      </p:pic>
      <p:pic>
        <p:nvPicPr>
          <p:cNvPr id="17410" name="Picture 2" descr="Movie Meaning Monday: Is Coraline a Metaphor for Domestic Abuse?">
            <a:extLst>
              <a:ext uri="{FF2B5EF4-FFF2-40B4-BE49-F238E27FC236}">
                <a16:creationId xmlns:a16="http://schemas.microsoft.com/office/drawing/2014/main" id="{551EFE78-F418-43F5-9B81-1EC16E00A0E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98203" y="5308101"/>
            <a:ext cx="2687463" cy="14121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EA2C4D0-7B23-4E2F-96A5-9F89C3FD48E3}"/>
              </a:ext>
            </a:extLst>
          </p:cNvPr>
          <p:cNvSpPr txBox="1"/>
          <p:nvPr/>
        </p:nvSpPr>
        <p:spPr>
          <a:xfrm>
            <a:off x="9726773" y="1223320"/>
            <a:ext cx="1602362" cy="369332"/>
          </a:xfrm>
          <a:prstGeom prst="rect">
            <a:avLst/>
          </a:prstGeom>
          <a:noFill/>
        </p:spPr>
        <p:txBody>
          <a:bodyPr wrap="none" rtlCol="0">
            <a:spAutoFit/>
          </a:bodyPr>
          <a:lstStyle/>
          <a:p>
            <a:r>
              <a:rPr lang="en-GB" dirty="0"/>
              <a:t>Pan’s Labyrinth</a:t>
            </a:r>
          </a:p>
        </p:txBody>
      </p:sp>
      <p:sp>
        <p:nvSpPr>
          <p:cNvPr id="6" name="TextBox 5">
            <a:extLst>
              <a:ext uri="{FF2B5EF4-FFF2-40B4-BE49-F238E27FC236}">
                <a16:creationId xmlns:a16="http://schemas.microsoft.com/office/drawing/2014/main" id="{DEDC1DE2-2742-4327-9FE5-596F89CF2FED}"/>
              </a:ext>
            </a:extLst>
          </p:cNvPr>
          <p:cNvSpPr txBox="1"/>
          <p:nvPr/>
        </p:nvSpPr>
        <p:spPr>
          <a:xfrm>
            <a:off x="8843210" y="791561"/>
            <a:ext cx="3031958" cy="369332"/>
          </a:xfrm>
          <a:prstGeom prst="rect">
            <a:avLst/>
          </a:prstGeom>
          <a:noFill/>
        </p:spPr>
        <p:txBody>
          <a:bodyPr wrap="square" rtlCol="0">
            <a:spAutoFit/>
          </a:bodyPr>
          <a:lstStyle/>
          <a:p>
            <a:r>
              <a:rPr lang="en-GB" dirty="0"/>
              <a:t>“Flight Into Egypt” – Fritz </a:t>
            </a:r>
            <a:r>
              <a:rPr lang="en-GB" dirty="0" err="1"/>
              <a:t>Bleyl</a:t>
            </a:r>
            <a:endParaRPr lang="en-GB" dirty="0"/>
          </a:p>
        </p:txBody>
      </p:sp>
      <p:sp>
        <p:nvSpPr>
          <p:cNvPr id="7" name="TextBox 6">
            <a:extLst>
              <a:ext uri="{FF2B5EF4-FFF2-40B4-BE49-F238E27FC236}">
                <a16:creationId xmlns:a16="http://schemas.microsoft.com/office/drawing/2014/main" id="{12C90B03-1717-40B4-9A26-862E5EF81E12}"/>
              </a:ext>
            </a:extLst>
          </p:cNvPr>
          <p:cNvSpPr txBox="1"/>
          <p:nvPr/>
        </p:nvSpPr>
        <p:spPr>
          <a:xfrm>
            <a:off x="6710935" y="3301716"/>
            <a:ext cx="2259610" cy="369332"/>
          </a:xfrm>
          <a:prstGeom prst="rect">
            <a:avLst/>
          </a:prstGeom>
          <a:noFill/>
        </p:spPr>
        <p:txBody>
          <a:bodyPr wrap="square" rtlCol="0">
            <a:spAutoFit/>
          </a:bodyPr>
          <a:lstStyle/>
          <a:p>
            <a:r>
              <a:rPr lang="en-GB" dirty="0"/>
              <a:t>Tim Burton</a:t>
            </a:r>
          </a:p>
        </p:txBody>
      </p:sp>
      <p:sp>
        <p:nvSpPr>
          <p:cNvPr id="8" name="TextBox 7">
            <a:extLst>
              <a:ext uri="{FF2B5EF4-FFF2-40B4-BE49-F238E27FC236}">
                <a16:creationId xmlns:a16="http://schemas.microsoft.com/office/drawing/2014/main" id="{0A575175-E6FA-420F-B405-601A8F2826C9}"/>
              </a:ext>
            </a:extLst>
          </p:cNvPr>
          <p:cNvSpPr txBox="1"/>
          <p:nvPr/>
        </p:nvSpPr>
        <p:spPr>
          <a:xfrm>
            <a:off x="5442869" y="6349123"/>
            <a:ext cx="1689929" cy="369332"/>
          </a:xfrm>
          <a:prstGeom prst="rect">
            <a:avLst/>
          </a:prstGeom>
          <a:noFill/>
        </p:spPr>
        <p:txBody>
          <a:bodyPr wrap="square" rtlCol="0">
            <a:spAutoFit/>
          </a:bodyPr>
          <a:lstStyle/>
          <a:p>
            <a:r>
              <a:rPr lang="en-GB" dirty="0"/>
              <a:t>Coraline</a:t>
            </a:r>
          </a:p>
        </p:txBody>
      </p:sp>
    </p:spTree>
    <p:extLst>
      <p:ext uri="{BB962C8B-B14F-4D97-AF65-F5344CB8AC3E}">
        <p14:creationId xmlns:p14="http://schemas.microsoft.com/office/powerpoint/2010/main" val="2140145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E4A3-6B51-4446-98DE-7A2FD1E0FFDF}"/>
              </a:ext>
            </a:extLst>
          </p:cNvPr>
          <p:cNvSpPr>
            <a:spLocks noGrp="1"/>
          </p:cNvSpPr>
          <p:nvPr>
            <p:ph type="title"/>
          </p:nvPr>
        </p:nvSpPr>
        <p:spPr/>
        <p:txBody>
          <a:bodyPr/>
          <a:lstStyle/>
          <a:p>
            <a:r>
              <a:rPr lang="en-GB" dirty="0"/>
              <a:t>Expressionist architecture</a:t>
            </a:r>
          </a:p>
        </p:txBody>
      </p:sp>
      <p:sp>
        <p:nvSpPr>
          <p:cNvPr id="3" name="Content Placeholder 2">
            <a:extLst>
              <a:ext uri="{FF2B5EF4-FFF2-40B4-BE49-F238E27FC236}">
                <a16:creationId xmlns:a16="http://schemas.microsoft.com/office/drawing/2014/main" id="{0E17A0F6-73AF-4C60-AF54-BE52B997A415}"/>
              </a:ext>
            </a:extLst>
          </p:cNvPr>
          <p:cNvSpPr>
            <a:spLocks noGrp="1"/>
          </p:cNvSpPr>
          <p:nvPr>
            <p:ph idx="1"/>
          </p:nvPr>
        </p:nvSpPr>
        <p:spPr/>
        <p:txBody>
          <a:bodyPr/>
          <a:lstStyle/>
          <a:p>
            <a:r>
              <a:rPr lang="en-GB" dirty="0"/>
              <a:t>Bruno taut</a:t>
            </a:r>
          </a:p>
          <a:p>
            <a:r>
              <a:rPr lang="en-GB" dirty="0"/>
              <a:t>Hans </a:t>
            </a:r>
            <a:r>
              <a:rPr lang="en-GB" dirty="0" err="1"/>
              <a:t>poelzig</a:t>
            </a:r>
            <a:endParaRPr lang="en-GB" dirty="0"/>
          </a:p>
          <a:p>
            <a:r>
              <a:rPr lang="en-GB" dirty="0"/>
              <a:t>Erich </a:t>
            </a:r>
            <a:r>
              <a:rPr lang="en-GB" dirty="0" err="1"/>
              <a:t>mendelsohn</a:t>
            </a:r>
            <a:endParaRPr lang="en-GB" dirty="0"/>
          </a:p>
        </p:txBody>
      </p:sp>
    </p:spTree>
    <p:extLst>
      <p:ext uri="{BB962C8B-B14F-4D97-AF65-F5344CB8AC3E}">
        <p14:creationId xmlns:p14="http://schemas.microsoft.com/office/powerpoint/2010/main" val="2775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3109-BF1F-4CBC-9635-3D1603CDF2DE}"/>
              </a:ext>
            </a:extLst>
          </p:cNvPr>
          <p:cNvSpPr>
            <a:spLocks noGrp="1"/>
          </p:cNvSpPr>
          <p:nvPr>
            <p:ph type="title"/>
          </p:nvPr>
        </p:nvSpPr>
        <p:spPr/>
        <p:txBody>
          <a:bodyPr/>
          <a:lstStyle/>
          <a:p>
            <a:r>
              <a:rPr lang="en-GB" dirty="0"/>
              <a:t>The Adding Machine</a:t>
            </a:r>
          </a:p>
        </p:txBody>
      </p:sp>
      <p:sp>
        <p:nvSpPr>
          <p:cNvPr id="3" name="Content Placeholder 2">
            <a:extLst>
              <a:ext uri="{FF2B5EF4-FFF2-40B4-BE49-F238E27FC236}">
                <a16:creationId xmlns:a16="http://schemas.microsoft.com/office/drawing/2014/main" id="{7CD547B7-E6A3-4641-BFB8-4FE39FC0494D}"/>
              </a:ext>
            </a:extLst>
          </p:cNvPr>
          <p:cNvSpPr>
            <a:spLocks noGrp="1"/>
          </p:cNvSpPr>
          <p:nvPr>
            <p:ph idx="1"/>
          </p:nvPr>
        </p:nvSpPr>
        <p:spPr/>
        <p:txBody>
          <a:bodyPr>
            <a:normAutofit lnSpcReduction="10000"/>
          </a:bodyPr>
          <a:lstStyle/>
          <a:p>
            <a:pPr marL="36900" indent="0">
              <a:buNone/>
            </a:pPr>
            <a:r>
              <a:rPr lang="en-GB" b="1" dirty="0"/>
              <a:t>My thoughts after the first read through:</a:t>
            </a:r>
          </a:p>
          <a:p>
            <a:pPr marL="36900" indent="0">
              <a:buNone/>
            </a:pPr>
            <a:r>
              <a:rPr lang="en-GB" dirty="0"/>
              <a:t>The Adding Machine is a confusing concept. I find Mr Zero to be unsure about what he wants and it’s never really clarified by the end, which makes the narrative hard to follow, and if I wasn’t reading this 100 years after it was written, the writer’s expressionist point of views probably wouldn’t have registered with me. I think that the story would have been more interesting for me personally if it followed Mrs Zero, as she seems to subtly imply feminist points of view within the first scene and then just disappears. Some of the things she mentions within this first scene, such as the fact that she’s standing up to </a:t>
            </a:r>
            <a:r>
              <a:rPr lang="en-GB"/>
              <a:t>her husband in the first place</a:t>
            </a:r>
            <a:endParaRPr lang="en-GB" dirty="0"/>
          </a:p>
          <a:p>
            <a:pPr marL="36900" indent="0">
              <a:buNone/>
            </a:pPr>
            <a:endParaRPr lang="en-GB" dirty="0"/>
          </a:p>
        </p:txBody>
      </p:sp>
    </p:spTree>
    <p:extLst>
      <p:ext uri="{BB962C8B-B14F-4D97-AF65-F5344CB8AC3E}">
        <p14:creationId xmlns:p14="http://schemas.microsoft.com/office/powerpoint/2010/main" val="1991871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C9403-1E0F-4DF9-A837-0ADDEDEB2A14}"/>
              </a:ext>
            </a:extLst>
          </p:cNvPr>
          <p:cNvSpPr>
            <a:spLocks noGrp="1"/>
          </p:cNvSpPr>
          <p:nvPr>
            <p:ph type="title"/>
          </p:nvPr>
        </p:nvSpPr>
        <p:spPr>
          <a:xfrm>
            <a:off x="913795" y="-190499"/>
            <a:ext cx="10353762" cy="1257300"/>
          </a:xfrm>
        </p:spPr>
        <p:txBody>
          <a:bodyPr/>
          <a:lstStyle/>
          <a:p>
            <a:r>
              <a:rPr lang="en-GB" dirty="0"/>
              <a:t>Script Analysis</a:t>
            </a:r>
          </a:p>
        </p:txBody>
      </p:sp>
      <p:sp>
        <p:nvSpPr>
          <p:cNvPr id="3" name="Content Placeholder 2">
            <a:extLst>
              <a:ext uri="{FF2B5EF4-FFF2-40B4-BE49-F238E27FC236}">
                <a16:creationId xmlns:a16="http://schemas.microsoft.com/office/drawing/2014/main" id="{94761D09-ABB8-456D-B577-E1645845346B}"/>
              </a:ext>
            </a:extLst>
          </p:cNvPr>
          <p:cNvSpPr>
            <a:spLocks noGrp="1"/>
          </p:cNvSpPr>
          <p:nvPr>
            <p:ph idx="1"/>
          </p:nvPr>
        </p:nvSpPr>
        <p:spPr>
          <a:xfrm>
            <a:off x="191068" y="859809"/>
            <a:ext cx="11832609" cy="5827593"/>
          </a:xfrm>
        </p:spPr>
        <p:txBody>
          <a:bodyPr>
            <a:normAutofit fontScale="55000" lnSpcReduction="20000"/>
          </a:bodyPr>
          <a:lstStyle/>
          <a:p>
            <a:r>
              <a:rPr lang="en-GB" b="1" dirty="0"/>
              <a:t>What is the plot?</a:t>
            </a:r>
          </a:p>
          <a:p>
            <a:pPr marL="36900" indent="0">
              <a:buNone/>
            </a:pPr>
            <a:r>
              <a:rPr lang="en-GB" dirty="0"/>
              <a:t>The Adding Machine follows Mr Zero as he loses his job over modern technology and kills his boss. From there, he is imprisoned and given a death sentence. It also follows Zero post-death, in a repetitive afterlife. </a:t>
            </a:r>
          </a:p>
          <a:p>
            <a:r>
              <a:rPr lang="en-GB" b="1" dirty="0"/>
              <a:t>What is the theme?</a:t>
            </a:r>
          </a:p>
          <a:p>
            <a:pPr marL="36900" indent="0">
              <a:buNone/>
            </a:pPr>
            <a:r>
              <a:rPr lang="en-GB" dirty="0"/>
              <a:t>The theme of the play surrounds the modernising world and the effect that that is having on the public. It uses an Expressionist mindset and focuses on rebellion against the modern changes, and the authority allowing them. It also looks at the robotic nature of the current life, giving a reason for the public to start rebelling, or try to get out of the dead end system. The play, however, implies that there is no escaping it if you’ve been following the system so long.</a:t>
            </a:r>
          </a:p>
          <a:p>
            <a:r>
              <a:rPr lang="en-GB" b="1" dirty="0"/>
              <a:t>What is the logic?</a:t>
            </a:r>
          </a:p>
          <a:p>
            <a:pPr marL="36900" indent="0">
              <a:buNone/>
            </a:pPr>
            <a:r>
              <a:rPr lang="en-GB" dirty="0"/>
              <a:t>Upon first read, the script can be confusing, mostly focussed toward the end as it circles back to the beginning and it’s not entirely clear what’s happening or why. It definitely makes more sense when you reread the script and acknowledge that it’s an Expressionist play.</a:t>
            </a:r>
          </a:p>
          <a:p>
            <a:r>
              <a:rPr lang="en-GB" b="1" dirty="0"/>
              <a:t>What is the exposition?</a:t>
            </a:r>
          </a:p>
          <a:p>
            <a:pPr marL="36900" indent="0">
              <a:buNone/>
            </a:pPr>
            <a:r>
              <a:rPr lang="en-GB" dirty="0"/>
              <a:t>Mr Zero thinks that he knows what he’s meant to be doing, and when he’s told that he can no longer do that, he doesn’t know how to react, resulting in the murder of his boss. Since he think that his job is the only thing that he’ meant to do, he continues to comply in his afterlife. Mr Zero has very little thought for himself and is happy letting other people decide things for him and dictate what he is meant to be doing. He is a representation of the majority of society, and the writer is expressing his own views that it will kill you, whether in the literal sense or not. Mrs Zero seems to be more of a projection of his own views and during her monologue in scene 1, she mentions that Mr Zero has been working the same job for 25 years, and that neither of them have got much out of it. She also mentions that she doesn’t get enough respect for all of the work she does at their home. The other numbered characters don’t get to think for themselves, nor are they given a personality.</a:t>
            </a:r>
          </a:p>
          <a:p>
            <a:r>
              <a:rPr lang="en-GB" b="1" dirty="0"/>
              <a:t>What is the complication?</a:t>
            </a:r>
          </a:p>
          <a:p>
            <a:pPr marL="36900" indent="0">
              <a:buNone/>
            </a:pPr>
            <a:r>
              <a:rPr lang="en-GB" dirty="0"/>
              <a:t>Mr Zero’s complication starts after he loses his job, as that then encourages him to kill his boss. Without losing his job,  Zero would have continued his repetitive, mundane life without problem. The complication for the audience, since expressionism is intended for the audience to interpret, the complication arises when Zero kills his boss, as you are led to </a:t>
            </a:r>
            <a:r>
              <a:rPr lang="en-GB" dirty="0" err="1"/>
              <a:t>beliee</a:t>
            </a:r>
            <a:r>
              <a:rPr lang="en-GB" dirty="0"/>
              <a:t> that Mrs Zero will be the one to cause trouble after her monologue  opens the script. A new </a:t>
            </a:r>
            <a:r>
              <a:rPr lang="en-GB" dirty="0" err="1"/>
              <a:t>complaication</a:t>
            </a:r>
            <a:r>
              <a:rPr lang="en-GB" dirty="0"/>
              <a:t> happens when Zero is killed, as the story is not expected to go on, and he is also going against his previous actions. Having Mr Zero go back to his job even in the </a:t>
            </a:r>
            <a:r>
              <a:rPr lang="en-GB" dirty="0" err="1"/>
              <a:t>fterlife</a:t>
            </a:r>
            <a:r>
              <a:rPr lang="en-GB" dirty="0"/>
              <a:t> makes the character of Zero more confusing, and also </a:t>
            </a:r>
            <a:r>
              <a:rPr lang="en-GB" dirty="0" err="1"/>
              <a:t>gies</a:t>
            </a:r>
            <a:r>
              <a:rPr lang="en-GB" dirty="0"/>
              <a:t> him </a:t>
            </a:r>
            <a:r>
              <a:rPr lang="en-GB" dirty="0" err="1"/>
              <a:t>mrore</a:t>
            </a:r>
            <a:r>
              <a:rPr lang="en-GB" dirty="0"/>
              <a:t> depth.</a:t>
            </a:r>
          </a:p>
          <a:p>
            <a:pPr marL="36900" indent="0">
              <a:buNone/>
            </a:pPr>
            <a:endParaRPr lang="en-GB" b="1" dirty="0"/>
          </a:p>
        </p:txBody>
      </p:sp>
    </p:spTree>
    <p:extLst>
      <p:ext uri="{BB962C8B-B14F-4D97-AF65-F5344CB8AC3E}">
        <p14:creationId xmlns:p14="http://schemas.microsoft.com/office/powerpoint/2010/main" val="3040146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19DD4-F52F-4EF3-A4F6-5827125F84D7}"/>
              </a:ext>
            </a:extLst>
          </p:cNvPr>
          <p:cNvSpPr>
            <a:spLocks noGrp="1"/>
          </p:cNvSpPr>
          <p:nvPr>
            <p:ph type="title"/>
          </p:nvPr>
        </p:nvSpPr>
        <p:spPr>
          <a:xfrm>
            <a:off x="913795" y="-190499"/>
            <a:ext cx="10353762" cy="1257300"/>
          </a:xfrm>
        </p:spPr>
        <p:txBody>
          <a:bodyPr/>
          <a:lstStyle/>
          <a:p>
            <a:r>
              <a:rPr lang="en-GB" dirty="0"/>
              <a:t>Script Analysis</a:t>
            </a:r>
          </a:p>
        </p:txBody>
      </p:sp>
      <p:sp>
        <p:nvSpPr>
          <p:cNvPr id="3" name="Content Placeholder 2">
            <a:extLst>
              <a:ext uri="{FF2B5EF4-FFF2-40B4-BE49-F238E27FC236}">
                <a16:creationId xmlns:a16="http://schemas.microsoft.com/office/drawing/2014/main" id="{E3B08737-42C5-44E0-99E0-088DDDB889D8}"/>
              </a:ext>
            </a:extLst>
          </p:cNvPr>
          <p:cNvSpPr>
            <a:spLocks noGrp="1"/>
          </p:cNvSpPr>
          <p:nvPr>
            <p:ph idx="1"/>
          </p:nvPr>
        </p:nvSpPr>
        <p:spPr>
          <a:xfrm>
            <a:off x="263046" y="839244"/>
            <a:ext cx="11661731" cy="5837129"/>
          </a:xfrm>
        </p:spPr>
        <p:txBody>
          <a:bodyPr>
            <a:normAutofit fontScale="70000" lnSpcReduction="20000"/>
          </a:bodyPr>
          <a:lstStyle/>
          <a:p>
            <a:r>
              <a:rPr lang="en-GB" b="1" dirty="0"/>
              <a:t>What creates the tension?</a:t>
            </a:r>
          </a:p>
          <a:p>
            <a:pPr marL="36900" indent="0">
              <a:buNone/>
            </a:pPr>
            <a:r>
              <a:rPr lang="en-GB" dirty="0"/>
              <a:t>The uncertainty of where the story is going due to the inconsistencies within the characters helps in creating tension. Since I expected Mrs Zero the be the “problem” within the play, she seemingly becomes somewhat irrelevant to the storyline after her monologue in act 1. It also makes the murder of Mr Zero’s boss more shocking and unexpected since you </a:t>
            </a:r>
            <a:r>
              <a:rPr lang="en-GB" dirty="0" err="1"/>
              <a:t>expct</a:t>
            </a:r>
            <a:r>
              <a:rPr lang="en-GB" dirty="0"/>
              <a:t> him to be the compliant character. However, finding out that later he’s working the same job in the afterlife, and it circles back to the same set description, surprises you again. Having intentional inconsistencies like this help with making what happens next unexpected, and after the killing especially makes you want to continue reading. </a:t>
            </a:r>
          </a:p>
          <a:p>
            <a:r>
              <a:rPr lang="en-GB" b="1" dirty="0"/>
              <a:t>What is the main question?</a:t>
            </a:r>
          </a:p>
          <a:p>
            <a:pPr marL="36900" indent="0">
              <a:buNone/>
            </a:pPr>
            <a:r>
              <a:rPr lang="en-GB" dirty="0"/>
              <a:t>The play makes the audience want to ask many questions, such as why does Mr Zero go back to his previous job even in the afterlife, when he’d just cut himself loose from the boring life his was leading? Why does he enjoy to routine of it even after 25 years of working there with little benefit? For the audience, the play makes them ask how they can escape their own boring and monotonous lives, and it makes you question whether you are genuinely enjoying what you’re doing every day. </a:t>
            </a:r>
          </a:p>
          <a:p>
            <a:r>
              <a:rPr lang="en-GB" b="1" dirty="0"/>
              <a:t>What is the main action?</a:t>
            </a:r>
          </a:p>
          <a:p>
            <a:pPr marL="36900" indent="0">
              <a:buNone/>
            </a:pPr>
            <a:r>
              <a:rPr lang="en-GB" dirty="0"/>
              <a:t>The main action is the killing of Mr Zero’s boss, as that is when you become more intrigued as to where </a:t>
            </a:r>
            <a:r>
              <a:rPr lang="en-GB" dirty="0" err="1"/>
              <a:t>thi</a:t>
            </a:r>
            <a:r>
              <a:rPr lang="en-GB" dirty="0"/>
              <a:t> is going to go. A second time that brings back the attention, is after Mr Zero’s execution since he is the main focus of the play. </a:t>
            </a:r>
          </a:p>
          <a:p>
            <a:r>
              <a:rPr lang="en-GB" b="1" dirty="0"/>
              <a:t>What is the cause of the action?</a:t>
            </a:r>
          </a:p>
          <a:p>
            <a:pPr marL="36900" indent="0">
              <a:buNone/>
            </a:pPr>
            <a:r>
              <a:rPr lang="en-GB" dirty="0"/>
              <a:t>Zero’s need for continuity and routine provokes him to kill his boss, and the end of his job that he’s been working for 25 years interferes with that. Without his job, he is at a loss for what to do as that is the only thing that he has ever done. The cause of Zero’s execution is the fact that he murdered someone.</a:t>
            </a:r>
          </a:p>
          <a:p>
            <a:r>
              <a:rPr lang="en-GB" b="1" dirty="0"/>
              <a:t>What is the resulting action? (the answer to the main </a:t>
            </a:r>
            <a:r>
              <a:rPr lang="en-GB" b="1" dirty="0" err="1"/>
              <a:t>uestion</a:t>
            </a:r>
            <a:r>
              <a:rPr lang="en-GB" b="1" dirty="0"/>
              <a:t>)</a:t>
            </a:r>
          </a:p>
        </p:txBody>
      </p:sp>
    </p:spTree>
    <p:extLst>
      <p:ext uri="{BB962C8B-B14F-4D97-AF65-F5344CB8AC3E}">
        <p14:creationId xmlns:p14="http://schemas.microsoft.com/office/powerpoint/2010/main" val="2333506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F4BD6-0D91-4FED-AB2E-2A512BB6304D}"/>
              </a:ext>
            </a:extLst>
          </p:cNvPr>
          <p:cNvSpPr>
            <a:spLocks noGrp="1"/>
          </p:cNvSpPr>
          <p:nvPr>
            <p:ph type="title"/>
          </p:nvPr>
        </p:nvSpPr>
        <p:spPr>
          <a:xfrm>
            <a:off x="913795" y="-190499"/>
            <a:ext cx="10353762" cy="1257300"/>
          </a:xfrm>
        </p:spPr>
        <p:txBody>
          <a:bodyPr/>
          <a:lstStyle/>
          <a:p>
            <a:r>
              <a:rPr lang="en-GB" dirty="0"/>
              <a:t>Script Analysis</a:t>
            </a:r>
          </a:p>
        </p:txBody>
      </p:sp>
      <p:sp>
        <p:nvSpPr>
          <p:cNvPr id="3" name="Content Placeholder 2">
            <a:extLst>
              <a:ext uri="{FF2B5EF4-FFF2-40B4-BE49-F238E27FC236}">
                <a16:creationId xmlns:a16="http://schemas.microsoft.com/office/drawing/2014/main" id="{B0874F64-9AFD-4F74-B426-1AD832CB33CA}"/>
              </a:ext>
            </a:extLst>
          </p:cNvPr>
          <p:cNvSpPr>
            <a:spLocks noGrp="1"/>
          </p:cNvSpPr>
          <p:nvPr>
            <p:ph idx="1"/>
          </p:nvPr>
        </p:nvSpPr>
        <p:spPr>
          <a:xfrm>
            <a:off x="150312" y="914400"/>
            <a:ext cx="11862148" cy="5774499"/>
          </a:xfrm>
        </p:spPr>
        <p:txBody>
          <a:bodyPr>
            <a:normAutofit fontScale="77500" lnSpcReduction="20000"/>
          </a:bodyPr>
          <a:lstStyle/>
          <a:p>
            <a:r>
              <a:rPr lang="en-GB" b="1" dirty="0"/>
              <a:t>What is the conclusion?</a:t>
            </a:r>
          </a:p>
          <a:p>
            <a:pPr marL="36900" indent="0">
              <a:buNone/>
            </a:pPr>
            <a:r>
              <a:rPr lang="en-GB" dirty="0"/>
              <a:t>There isn’t much of a conclusion for Mr Zero as he still doesn’t escape his routine even after he’s died, though it’s unsure as to whether that’s a good thing for him or not since whether he killed his boss or not, he would have still ended up losing his job. At the end of the play though, he still seems happy to be easily persuaded with a woman. </a:t>
            </a:r>
          </a:p>
          <a:p>
            <a:r>
              <a:rPr lang="en-GB" b="1" dirty="0"/>
              <a:t>Who is the protagonist?</a:t>
            </a:r>
          </a:p>
          <a:p>
            <a:pPr marL="36900" indent="0">
              <a:buNone/>
            </a:pPr>
            <a:r>
              <a:rPr lang="en-GB" dirty="0"/>
              <a:t>Mr Zero</a:t>
            </a:r>
          </a:p>
          <a:p>
            <a:r>
              <a:rPr lang="en-GB" b="1" dirty="0"/>
              <a:t>Who is the antagonist?</a:t>
            </a:r>
          </a:p>
          <a:p>
            <a:pPr marL="36900" indent="0">
              <a:buNone/>
            </a:pPr>
            <a:r>
              <a:rPr lang="en-GB" dirty="0"/>
              <a:t>Mrs Zero, </a:t>
            </a:r>
            <a:r>
              <a:rPr lang="en-GB" dirty="0" err="1"/>
              <a:t>Shrdlu</a:t>
            </a:r>
            <a:r>
              <a:rPr lang="en-GB" dirty="0"/>
              <a:t>, Daisy, Boss</a:t>
            </a:r>
          </a:p>
          <a:p>
            <a:r>
              <a:rPr lang="en-GB" b="1" dirty="0"/>
              <a:t>Who is the most interesting character?</a:t>
            </a:r>
          </a:p>
          <a:p>
            <a:pPr marL="36900" indent="0">
              <a:buNone/>
            </a:pPr>
            <a:r>
              <a:rPr lang="en-GB" dirty="0"/>
              <a:t>Although I do find Mr Zero a fascinating character in the sense of I’m not really sure what he’s conveying from the writer, and he seems indecisive and easily persuaded. However, I think that Mrs Zero is the most interesting character as she is the only one that verbalises that she’s unhappy with her life. She seems opinionated and “out of line” for women at the time. She makes me feel as though she is up to something in secret and rebelling behind the scenes. </a:t>
            </a:r>
          </a:p>
          <a:p>
            <a:r>
              <a:rPr lang="en-GB" b="1" dirty="0"/>
              <a:t>Where does the story take place?</a:t>
            </a:r>
          </a:p>
          <a:p>
            <a:pPr marL="36900" indent="0">
              <a:buNone/>
            </a:pPr>
            <a:r>
              <a:rPr lang="en-GB" dirty="0"/>
              <a:t>America 1923. In an accountancy office, a courtroom, a caged prison, graveyard, meadowed afterlife, a utopian version of the accountancy office in the afterlife.</a:t>
            </a:r>
          </a:p>
        </p:txBody>
      </p:sp>
    </p:spTree>
    <p:extLst>
      <p:ext uri="{BB962C8B-B14F-4D97-AF65-F5344CB8AC3E}">
        <p14:creationId xmlns:p14="http://schemas.microsoft.com/office/powerpoint/2010/main" val="4220977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5C56D-3EFB-4AE6-8DAE-8339EFFE7346}"/>
              </a:ext>
            </a:extLst>
          </p:cNvPr>
          <p:cNvSpPr>
            <a:spLocks noGrp="1"/>
          </p:cNvSpPr>
          <p:nvPr>
            <p:ph type="title"/>
          </p:nvPr>
        </p:nvSpPr>
        <p:spPr/>
        <p:txBody>
          <a:bodyPr/>
          <a:lstStyle/>
          <a:p>
            <a:r>
              <a:rPr lang="en-GB" dirty="0"/>
              <a:t>Script Analysis</a:t>
            </a:r>
          </a:p>
        </p:txBody>
      </p:sp>
      <p:sp>
        <p:nvSpPr>
          <p:cNvPr id="3" name="Content Placeholder 2">
            <a:extLst>
              <a:ext uri="{FF2B5EF4-FFF2-40B4-BE49-F238E27FC236}">
                <a16:creationId xmlns:a16="http://schemas.microsoft.com/office/drawing/2014/main" id="{F8E51199-4859-4E92-AA56-BB57148F0E9D}"/>
              </a:ext>
            </a:extLst>
          </p:cNvPr>
          <p:cNvSpPr>
            <a:spLocks noGrp="1"/>
          </p:cNvSpPr>
          <p:nvPr>
            <p:ph idx="1"/>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INTENT of the story? (what is the scene used for dramatically)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are the PLOT POINTS? (points that move the story forward)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CLIMAX of each scene? (what is the turning point)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RESOLUTION? (how is the theme resolved)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is the CONCLUSION? (how does the scene end)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are the important LINES OF DIALOGUE? (contain story points)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which character CONTROLS the scene? (who pushes the story forward)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are the BEATS/UNIT CHANGES? (where does the story change directions)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930569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3643-A21E-47CE-ABAA-FE5C21A5B2CB}"/>
              </a:ext>
            </a:extLst>
          </p:cNvPr>
          <p:cNvSpPr>
            <a:spLocks noGrp="1"/>
          </p:cNvSpPr>
          <p:nvPr>
            <p:ph type="title"/>
          </p:nvPr>
        </p:nvSpPr>
        <p:spPr/>
        <p:txBody>
          <a:bodyPr/>
          <a:lstStyle/>
          <a:p>
            <a:r>
              <a:rPr lang="en-GB" dirty="0"/>
              <a:t>The 1920s (America)</a:t>
            </a:r>
          </a:p>
        </p:txBody>
      </p:sp>
      <p:sp>
        <p:nvSpPr>
          <p:cNvPr id="3" name="Content Placeholder 2">
            <a:extLst>
              <a:ext uri="{FF2B5EF4-FFF2-40B4-BE49-F238E27FC236}">
                <a16:creationId xmlns:a16="http://schemas.microsoft.com/office/drawing/2014/main" id="{9E0473F2-12A6-4E97-8CDE-D4F895CCA21F}"/>
              </a:ext>
            </a:extLst>
          </p:cNvPr>
          <p:cNvSpPr>
            <a:spLocks noGrp="1"/>
          </p:cNvSpPr>
          <p:nvPr>
            <p:ph idx="1"/>
          </p:nvPr>
        </p:nvSpPr>
        <p:spPr/>
        <p:txBody>
          <a:bodyPr>
            <a:normAutofit fontScale="77500" lnSpcReduction="20000"/>
          </a:bodyPr>
          <a:lstStyle/>
          <a:p>
            <a:pPr marL="36900" indent="0">
              <a:buNone/>
            </a:pPr>
            <a:r>
              <a:rPr lang="en-GB" dirty="0"/>
              <a:t>The 1920s were generally called the Roaring 20s as it was rise of the jazz era and was a focus on the improvement of the economy following the First World War.</a:t>
            </a:r>
          </a:p>
          <a:p>
            <a:pPr marL="36900" indent="0">
              <a:buNone/>
            </a:pPr>
            <a:r>
              <a:rPr lang="en-GB" dirty="0"/>
              <a:t>Women gained the vote in the US in 1920.</a:t>
            </a:r>
          </a:p>
          <a:p>
            <a:pPr marL="36900" indent="0">
              <a:buNone/>
            </a:pPr>
            <a:r>
              <a:rPr lang="en-GB" dirty="0"/>
              <a:t>Alcohol prohibition, January 1920 until 1933. This meant the rise of smuggling alcohol from organised gangs. A prominent group was the Chicago Outfit – the leader of which was Al Capone. </a:t>
            </a:r>
          </a:p>
          <a:p>
            <a:pPr marL="36900" indent="0">
              <a:buNone/>
            </a:pPr>
            <a:r>
              <a:rPr lang="en-GB" dirty="0"/>
              <a:t>The Immigration Act 1924 restricted the numbers of immigrants.</a:t>
            </a:r>
          </a:p>
          <a:p>
            <a:pPr marL="36900" indent="0">
              <a:buNone/>
            </a:pPr>
            <a:r>
              <a:rPr lang="en-GB" dirty="0"/>
              <a:t>The Lost Generation (group of writers, poets and artists)</a:t>
            </a:r>
          </a:p>
          <a:p>
            <a:pPr marL="36900" indent="0">
              <a:buNone/>
            </a:pPr>
            <a:r>
              <a:rPr lang="en-GB" dirty="0"/>
              <a:t>The rise of the KKK (2</a:t>
            </a:r>
            <a:r>
              <a:rPr lang="en-GB" baseline="30000" dirty="0"/>
              <a:t>nd</a:t>
            </a:r>
            <a:r>
              <a:rPr lang="en-GB" dirty="0"/>
              <a:t> Klan) – 4 to 5 million members</a:t>
            </a:r>
          </a:p>
          <a:p>
            <a:pPr marL="36900" indent="0">
              <a:buNone/>
            </a:pPr>
            <a:r>
              <a:rPr lang="en-GB" dirty="0"/>
              <a:t>The Scopes Trial- law violation for teaching about evolution</a:t>
            </a:r>
          </a:p>
          <a:p>
            <a:pPr marL="36900" indent="0">
              <a:buNone/>
            </a:pPr>
            <a:r>
              <a:rPr lang="en-GB" dirty="0"/>
              <a:t>1929 – Black Tuesday, stock market crash and great depression</a:t>
            </a:r>
          </a:p>
          <a:p>
            <a:pPr marL="36900" indent="0">
              <a:buNone/>
            </a:pPr>
            <a:endParaRPr lang="en-GB" dirty="0"/>
          </a:p>
        </p:txBody>
      </p:sp>
    </p:spTree>
    <p:extLst>
      <p:ext uri="{BB962C8B-B14F-4D97-AF65-F5344CB8AC3E}">
        <p14:creationId xmlns:p14="http://schemas.microsoft.com/office/powerpoint/2010/main" val="3168711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9653D50-99BE-4465-878C-FBD2DF6DD043}"/>
              </a:ext>
            </a:extLst>
          </p:cNvPr>
          <p:cNvGraphicFramePr>
            <a:graphicFrameLocks noGrp="1"/>
          </p:cNvGraphicFramePr>
          <p:nvPr>
            <p:ph idx="1"/>
            <p:extLst>
              <p:ext uri="{D42A27DB-BD31-4B8C-83A1-F6EECF244321}">
                <p14:modId xmlns:p14="http://schemas.microsoft.com/office/powerpoint/2010/main" val="3322426631"/>
              </p:ext>
            </p:extLst>
          </p:nvPr>
        </p:nvGraphicFramePr>
        <p:xfrm>
          <a:off x="87682" y="100208"/>
          <a:ext cx="12012460" cy="6690032"/>
        </p:xfrm>
        <a:graphic>
          <a:graphicData uri="http://schemas.openxmlformats.org/drawingml/2006/table">
            <a:tbl>
              <a:tblPr firstRow="1" bandRow="1">
                <a:tableStyleId>{073A0DAA-6AF3-43AB-8588-CEC1D06C72B9}</a:tableStyleId>
              </a:tblPr>
              <a:tblGrid>
                <a:gridCol w="663880">
                  <a:extLst>
                    <a:ext uri="{9D8B030D-6E8A-4147-A177-3AD203B41FA5}">
                      <a16:colId xmlns:a16="http://schemas.microsoft.com/office/drawing/2014/main" val="2288332388"/>
                    </a:ext>
                  </a:extLst>
                </a:gridCol>
                <a:gridCol w="613775">
                  <a:extLst>
                    <a:ext uri="{9D8B030D-6E8A-4147-A177-3AD203B41FA5}">
                      <a16:colId xmlns:a16="http://schemas.microsoft.com/office/drawing/2014/main" val="1741223098"/>
                    </a:ext>
                  </a:extLst>
                </a:gridCol>
                <a:gridCol w="1077074">
                  <a:extLst>
                    <a:ext uri="{9D8B030D-6E8A-4147-A177-3AD203B41FA5}">
                      <a16:colId xmlns:a16="http://schemas.microsoft.com/office/drawing/2014/main" val="696065580"/>
                    </a:ext>
                  </a:extLst>
                </a:gridCol>
                <a:gridCol w="3720394">
                  <a:extLst>
                    <a:ext uri="{9D8B030D-6E8A-4147-A177-3AD203B41FA5}">
                      <a16:colId xmlns:a16="http://schemas.microsoft.com/office/drawing/2014/main" val="2336061090"/>
                    </a:ext>
                  </a:extLst>
                </a:gridCol>
                <a:gridCol w="5937337">
                  <a:extLst>
                    <a:ext uri="{9D8B030D-6E8A-4147-A177-3AD203B41FA5}">
                      <a16:colId xmlns:a16="http://schemas.microsoft.com/office/drawing/2014/main" val="3001571987"/>
                    </a:ext>
                  </a:extLst>
                </a:gridCol>
              </a:tblGrid>
              <a:tr h="418936">
                <a:tc gridSpan="5">
                  <a:txBody>
                    <a:bodyPr/>
                    <a:lstStyle/>
                    <a:p>
                      <a:pPr algn="ctr"/>
                      <a:r>
                        <a:rPr lang="en-GB" sz="1050" dirty="0"/>
                        <a:t>Scenic Breakdown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823775465"/>
                  </a:ext>
                </a:extLst>
              </a:tr>
              <a:tr h="418936">
                <a:tc>
                  <a:txBody>
                    <a:bodyPr/>
                    <a:lstStyle/>
                    <a:p>
                      <a:r>
                        <a:rPr lang="en-GB" sz="1050" dirty="0">
                          <a:solidFill>
                            <a:schemeClr val="tx1"/>
                          </a:solidFill>
                        </a:rPr>
                        <a:t>Scene</a:t>
                      </a:r>
                    </a:p>
                  </a:txBody>
                  <a:tcPr>
                    <a:solidFill>
                      <a:schemeClr val="bg1">
                        <a:lumMod val="65000"/>
                        <a:lumOff val="35000"/>
                      </a:schemeClr>
                    </a:solidFill>
                  </a:tcPr>
                </a:tc>
                <a:tc>
                  <a:txBody>
                    <a:bodyPr/>
                    <a:lstStyle/>
                    <a:p>
                      <a:r>
                        <a:rPr lang="en-GB" sz="1050" dirty="0">
                          <a:solidFill>
                            <a:schemeClr val="tx1"/>
                          </a:solidFill>
                        </a:rPr>
                        <a:t>Page</a:t>
                      </a:r>
                    </a:p>
                  </a:txBody>
                  <a:tcPr>
                    <a:solidFill>
                      <a:schemeClr val="bg1">
                        <a:lumMod val="65000"/>
                        <a:lumOff val="35000"/>
                      </a:schemeClr>
                    </a:solidFill>
                  </a:tcPr>
                </a:tc>
                <a:tc>
                  <a:txBody>
                    <a:bodyPr/>
                    <a:lstStyle/>
                    <a:p>
                      <a:r>
                        <a:rPr lang="en-GB" sz="1050" dirty="0">
                          <a:solidFill>
                            <a:schemeClr val="tx1"/>
                          </a:solidFill>
                        </a:rPr>
                        <a:t>Location</a:t>
                      </a:r>
                    </a:p>
                  </a:txBody>
                  <a:tcPr>
                    <a:solidFill>
                      <a:schemeClr val="bg1">
                        <a:lumMod val="65000"/>
                        <a:lumOff val="35000"/>
                      </a:schemeClr>
                    </a:solidFill>
                  </a:tcPr>
                </a:tc>
                <a:tc>
                  <a:txBody>
                    <a:bodyPr/>
                    <a:lstStyle/>
                    <a:p>
                      <a:r>
                        <a:rPr lang="en-GB" sz="1050" dirty="0">
                          <a:solidFill>
                            <a:schemeClr val="tx1"/>
                          </a:solidFill>
                        </a:rPr>
                        <a:t>Characters</a:t>
                      </a:r>
                    </a:p>
                  </a:txBody>
                  <a:tcPr>
                    <a:solidFill>
                      <a:schemeClr val="bg1">
                        <a:lumMod val="65000"/>
                        <a:lumOff val="35000"/>
                      </a:schemeClr>
                    </a:solidFill>
                  </a:tcPr>
                </a:tc>
                <a:tc>
                  <a:txBody>
                    <a:bodyPr/>
                    <a:lstStyle/>
                    <a:p>
                      <a:r>
                        <a:rPr lang="en-GB" sz="1050" dirty="0">
                          <a:solidFill>
                            <a:schemeClr val="tx1"/>
                          </a:solidFill>
                        </a:rPr>
                        <a:t>Action</a:t>
                      </a:r>
                    </a:p>
                  </a:txBody>
                  <a:tcPr>
                    <a:solidFill>
                      <a:schemeClr val="bg1">
                        <a:lumMod val="65000"/>
                        <a:lumOff val="35000"/>
                      </a:schemeClr>
                    </a:solidFill>
                  </a:tcPr>
                </a:tc>
                <a:extLst>
                  <a:ext uri="{0D108BD9-81ED-4DB2-BD59-A6C34878D82A}">
                    <a16:rowId xmlns:a16="http://schemas.microsoft.com/office/drawing/2014/main" val="2202034559"/>
                  </a:ext>
                </a:extLst>
              </a:tr>
              <a:tr h="397425">
                <a:tc>
                  <a:txBody>
                    <a:bodyPr/>
                    <a:lstStyle/>
                    <a:p>
                      <a:r>
                        <a:rPr lang="en-GB" sz="1050" dirty="0"/>
                        <a:t>1</a:t>
                      </a:r>
                    </a:p>
                  </a:txBody>
                  <a:tcPr/>
                </a:tc>
                <a:tc>
                  <a:txBody>
                    <a:bodyPr/>
                    <a:lstStyle/>
                    <a:p>
                      <a:r>
                        <a:rPr lang="en-GB" sz="1050" dirty="0"/>
                        <a:t>3-6</a:t>
                      </a:r>
                    </a:p>
                  </a:txBody>
                  <a:tcPr/>
                </a:tc>
                <a:tc>
                  <a:txBody>
                    <a:bodyPr/>
                    <a:lstStyle/>
                    <a:p>
                      <a:r>
                        <a:rPr lang="en-GB" sz="1050" dirty="0"/>
                        <a:t>Small bedroom in an apartment</a:t>
                      </a:r>
                    </a:p>
                  </a:txBody>
                  <a:tcPr/>
                </a:tc>
                <a:tc>
                  <a:txBody>
                    <a:bodyPr/>
                    <a:lstStyle/>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Mrs Zero</a:t>
                      </a:r>
                    </a:p>
                  </a:txBody>
                  <a:tcPr/>
                </a:tc>
                <a:tc>
                  <a:txBody>
                    <a:bodyPr/>
                    <a:lstStyle/>
                    <a:p>
                      <a:r>
                        <a:rPr lang="en-GB" sz="1050" dirty="0"/>
                        <a:t>Mrs Zero has a monologue in which she mentions her trip to the cinema with Mrs Twelve, the fact that Mr Zero’s job isn’t earning them enough money and that she also does a lot of work that goes unappreciated. </a:t>
                      </a:r>
                    </a:p>
                  </a:txBody>
                  <a:tcPr/>
                </a:tc>
                <a:extLst>
                  <a:ext uri="{0D108BD9-81ED-4DB2-BD59-A6C34878D82A}">
                    <a16:rowId xmlns:a16="http://schemas.microsoft.com/office/drawing/2014/main" val="2477084372"/>
                  </a:ext>
                </a:extLst>
              </a:tr>
              <a:tr h="418936">
                <a:tc>
                  <a:txBody>
                    <a:bodyPr/>
                    <a:lstStyle/>
                    <a:p>
                      <a:r>
                        <a:rPr lang="en-GB" sz="1050" dirty="0"/>
                        <a:t>2</a:t>
                      </a:r>
                    </a:p>
                  </a:txBody>
                  <a:tcPr/>
                </a:tc>
                <a:tc>
                  <a:txBody>
                    <a:bodyPr/>
                    <a:lstStyle/>
                    <a:p>
                      <a:r>
                        <a:rPr lang="en-GB" sz="1050" dirty="0"/>
                        <a:t>6-14</a:t>
                      </a:r>
                    </a:p>
                  </a:txBody>
                  <a:tcPr/>
                </a:tc>
                <a:tc>
                  <a:txBody>
                    <a:bodyPr/>
                    <a:lstStyle/>
                    <a:p>
                      <a:r>
                        <a:rPr lang="en-GB" sz="1050" dirty="0"/>
                        <a:t>Department store office</a:t>
                      </a:r>
                    </a:p>
                  </a:txBody>
                  <a:tcPr/>
                </a:tc>
                <a:tc>
                  <a:txBody>
                    <a:bodyPr/>
                    <a:lstStyle/>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Daisy Diana Dorothea Devore</a:t>
                      </a:r>
                    </a:p>
                    <a:p>
                      <a:pPr marL="285750" indent="-285750">
                        <a:buFont typeface="Arial" panose="020B0604020202020204" pitchFamily="34" charset="0"/>
                        <a:buChar char="•"/>
                      </a:pPr>
                      <a:r>
                        <a:rPr lang="en-GB" sz="1050" dirty="0"/>
                        <a:t>Boss</a:t>
                      </a:r>
                    </a:p>
                  </a:txBody>
                  <a:tcPr/>
                </a:tc>
                <a:tc>
                  <a:txBody>
                    <a:bodyPr/>
                    <a:lstStyle/>
                    <a:p>
                      <a:r>
                        <a:rPr lang="en-GB" sz="1050" dirty="0"/>
                        <a:t>Mr Zero and Daisy are at work, counting money, and having a small disagreement due to how Zero is treating Daisy. After Daisy leaves once her shift is over, the Boss fires Zero in private due to the addition of a new adding machine, which can be operated by someone who can have a lower hourly rate. </a:t>
                      </a:r>
                    </a:p>
                  </a:txBody>
                  <a:tcPr/>
                </a:tc>
                <a:extLst>
                  <a:ext uri="{0D108BD9-81ED-4DB2-BD59-A6C34878D82A}">
                    <a16:rowId xmlns:a16="http://schemas.microsoft.com/office/drawing/2014/main" val="1115354493"/>
                  </a:ext>
                </a:extLst>
              </a:tr>
              <a:tr h="418936">
                <a:tc>
                  <a:txBody>
                    <a:bodyPr/>
                    <a:lstStyle/>
                    <a:p>
                      <a:r>
                        <a:rPr lang="en-GB" sz="1050" dirty="0"/>
                        <a:t>3</a:t>
                      </a:r>
                    </a:p>
                  </a:txBody>
                  <a:tcPr/>
                </a:tc>
                <a:tc>
                  <a:txBody>
                    <a:bodyPr/>
                    <a:lstStyle/>
                    <a:p>
                      <a:r>
                        <a:rPr lang="en-GB" sz="1050" dirty="0"/>
                        <a:t>14-20</a:t>
                      </a:r>
                    </a:p>
                  </a:txBody>
                  <a:tcPr/>
                </a:tc>
                <a:tc>
                  <a:txBody>
                    <a:bodyPr/>
                    <a:lstStyle/>
                    <a:p>
                      <a:r>
                        <a:rPr lang="en-GB" sz="1050" dirty="0"/>
                        <a:t>Dining room in the Zeros’ apartment</a:t>
                      </a:r>
                    </a:p>
                  </a:txBody>
                  <a:tcPr/>
                </a:tc>
                <a:tc>
                  <a:txBody>
                    <a:bodyPr/>
                    <a:lstStyle/>
                    <a:p>
                      <a:pPr marL="285750" indent="-285750">
                        <a:buFont typeface="Arial" panose="020B0604020202020204" pitchFamily="34" charset="0"/>
                        <a:buChar char="•"/>
                      </a:pPr>
                      <a:r>
                        <a:rPr lang="en-GB" sz="1050" dirty="0"/>
                        <a:t>Mrs Zero</a:t>
                      </a:r>
                    </a:p>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Mr and Mrs One, Two, Three, Four, Five and Six</a:t>
                      </a:r>
                    </a:p>
                    <a:p>
                      <a:pPr marL="285750" indent="-285750">
                        <a:buFont typeface="Arial" panose="020B0604020202020204" pitchFamily="34" charset="0"/>
                        <a:buChar char="•"/>
                      </a:pPr>
                      <a:r>
                        <a:rPr lang="en-GB" sz="1050" dirty="0"/>
                        <a:t>Policeman</a:t>
                      </a:r>
                    </a:p>
                  </a:txBody>
                  <a:tcPr/>
                </a:tc>
                <a:tc>
                  <a:txBody>
                    <a:bodyPr/>
                    <a:lstStyle/>
                    <a:p>
                      <a:r>
                        <a:rPr lang="en-GB" sz="1050" dirty="0"/>
                        <a:t>Mr Zero arrives late home from work. They have dinner with the other families. At the end of the scene, a policeman arrives in order to arrest Mr Zero in front of the other guests. Everyone is informed by Mr Zero that this is because he killed his boss earlier. </a:t>
                      </a:r>
                    </a:p>
                  </a:txBody>
                  <a:tcPr/>
                </a:tc>
                <a:extLst>
                  <a:ext uri="{0D108BD9-81ED-4DB2-BD59-A6C34878D82A}">
                    <a16:rowId xmlns:a16="http://schemas.microsoft.com/office/drawing/2014/main" val="2142188179"/>
                  </a:ext>
                </a:extLst>
              </a:tr>
              <a:tr h="418936">
                <a:tc>
                  <a:txBody>
                    <a:bodyPr/>
                    <a:lstStyle/>
                    <a:p>
                      <a:r>
                        <a:rPr lang="en-GB" sz="1050" dirty="0"/>
                        <a:t>4</a:t>
                      </a:r>
                    </a:p>
                  </a:txBody>
                  <a:tcPr/>
                </a:tc>
                <a:tc>
                  <a:txBody>
                    <a:bodyPr/>
                    <a:lstStyle/>
                    <a:p>
                      <a:r>
                        <a:rPr lang="en-GB" sz="1050" dirty="0"/>
                        <a:t>20-25</a:t>
                      </a:r>
                    </a:p>
                  </a:txBody>
                  <a:tcPr/>
                </a:tc>
                <a:tc>
                  <a:txBody>
                    <a:bodyPr/>
                    <a:lstStyle/>
                    <a:p>
                      <a:r>
                        <a:rPr lang="en-GB" sz="1050" dirty="0"/>
                        <a:t>Court of justice</a:t>
                      </a:r>
                    </a:p>
                  </a:txBody>
                  <a:tcPr/>
                </a:tc>
                <a:tc>
                  <a:txBody>
                    <a:bodyPr/>
                    <a:lstStyle/>
                    <a:p>
                      <a:pPr marL="285750" indent="-285750">
                        <a:buFont typeface="Arial" panose="020B0604020202020204" pitchFamily="34" charset="0"/>
                        <a:buChar char="•"/>
                      </a:pPr>
                      <a:r>
                        <a:rPr lang="en-GB" sz="1050" dirty="0"/>
                        <a:t>Jurors – Mr and Mrs One, Two, Three, Four, Five and Six</a:t>
                      </a:r>
                    </a:p>
                    <a:p>
                      <a:pPr marL="285750" indent="-285750">
                        <a:buFont typeface="Arial" panose="020B0604020202020204" pitchFamily="34" charset="0"/>
                        <a:buChar char="•"/>
                      </a:pPr>
                      <a:r>
                        <a:rPr lang="en-GB" sz="1050" dirty="0"/>
                        <a:t>Officers</a:t>
                      </a:r>
                    </a:p>
                    <a:p>
                      <a:pPr marL="285750" indent="-285750">
                        <a:buFont typeface="Arial" panose="020B0604020202020204" pitchFamily="34" charset="0"/>
                        <a:buChar char="•"/>
                      </a:pPr>
                      <a:r>
                        <a:rPr lang="en-GB" sz="1050" dirty="0"/>
                        <a:t>Mr Zero</a:t>
                      </a:r>
                    </a:p>
                  </a:txBody>
                  <a:tcPr/>
                </a:tc>
                <a:tc>
                  <a:txBody>
                    <a:bodyPr/>
                    <a:lstStyle/>
                    <a:p>
                      <a:r>
                        <a:rPr lang="en-GB" sz="1050" dirty="0"/>
                        <a:t>Mr Zero has a monologue in which he confesses to killing his boss. He also clarifies that he is a good worker who has never missed a day and tried to justify the murder by saying that he was expecting a raise since he is a good worker. It also comes to light that Zero is the one that reported his neighbour for indecency. The jurors find Zero guilty which shocks him.</a:t>
                      </a:r>
                    </a:p>
                  </a:txBody>
                  <a:tcPr/>
                </a:tc>
                <a:extLst>
                  <a:ext uri="{0D108BD9-81ED-4DB2-BD59-A6C34878D82A}">
                    <a16:rowId xmlns:a16="http://schemas.microsoft.com/office/drawing/2014/main" val="3157391721"/>
                  </a:ext>
                </a:extLst>
              </a:tr>
              <a:tr h="418936">
                <a:tc>
                  <a:txBody>
                    <a:bodyPr/>
                    <a:lstStyle/>
                    <a:p>
                      <a:r>
                        <a:rPr lang="en-GB" sz="1050" dirty="0"/>
                        <a:t>5</a:t>
                      </a:r>
                    </a:p>
                  </a:txBody>
                  <a:tcPr/>
                </a:tc>
                <a:tc>
                  <a:txBody>
                    <a:bodyPr/>
                    <a:lstStyle/>
                    <a:p>
                      <a:r>
                        <a:rPr lang="en-GB" sz="1050" dirty="0"/>
                        <a:t>25-35</a:t>
                      </a:r>
                    </a:p>
                  </a:txBody>
                  <a:tcPr/>
                </a:tc>
                <a:tc>
                  <a:txBody>
                    <a:bodyPr/>
                    <a:lstStyle/>
                    <a:p>
                      <a:r>
                        <a:rPr lang="en-GB" sz="1050" dirty="0"/>
                        <a:t>A cage, raised 6 feet above the stage</a:t>
                      </a:r>
                    </a:p>
                  </a:txBody>
                  <a:tcPr/>
                </a:tc>
                <a:tc>
                  <a:txBody>
                    <a:bodyPr/>
                    <a:lstStyle/>
                    <a:p>
                      <a:pPr marL="285750" indent="-285750">
                        <a:buFont typeface="Arial" panose="020B0604020202020204" pitchFamily="34" charset="0"/>
                        <a:buChar char="•"/>
                      </a:pPr>
                      <a:r>
                        <a:rPr lang="en-GB" sz="1050" dirty="0"/>
                        <a:t>Mr Zero</a:t>
                      </a:r>
                    </a:p>
                    <a:p>
                      <a:pPr marL="285750" indent="-285750">
                        <a:buFont typeface="Arial" panose="020B0604020202020204" pitchFamily="34" charset="0"/>
                        <a:buChar char="•"/>
                      </a:pPr>
                      <a:r>
                        <a:rPr lang="en-GB" sz="1050" dirty="0"/>
                        <a:t>Guide</a:t>
                      </a:r>
                    </a:p>
                    <a:p>
                      <a:pPr marL="285750" indent="-285750">
                        <a:buFont typeface="Arial" panose="020B0604020202020204" pitchFamily="34" charset="0"/>
                        <a:buChar char="•"/>
                      </a:pPr>
                      <a:r>
                        <a:rPr lang="en-GB" sz="1050" dirty="0"/>
                        <a:t>Crowd of men, women and children</a:t>
                      </a:r>
                    </a:p>
                    <a:p>
                      <a:pPr marL="285750" indent="-285750">
                        <a:buFont typeface="Arial" panose="020B0604020202020204" pitchFamily="34" charset="0"/>
                        <a:buChar char="•"/>
                      </a:pPr>
                      <a:r>
                        <a:rPr lang="en-GB" sz="1050" dirty="0"/>
                        <a:t>Mrs Zero</a:t>
                      </a:r>
                    </a:p>
                    <a:p>
                      <a:pPr marL="285750" indent="-285750">
                        <a:buFont typeface="Arial" panose="020B0604020202020204" pitchFamily="34" charset="0"/>
                        <a:buChar char="•"/>
                      </a:pPr>
                      <a:r>
                        <a:rPr lang="en-GB" sz="1050" dirty="0"/>
                        <a:t>The Fixer</a:t>
                      </a:r>
                    </a:p>
                    <a:p>
                      <a:pPr marL="285750" indent="-285750">
                        <a:buFont typeface="Arial" panose="020B0604020202020204" pitchFamily="34" charset="0"/>
                        <a:buChar char="•"/>
                      </a:pPr>
                      <a:r>
                        <a:rPr lang="en-GB" sz="1050" dirty="0"/>
                        <a:t>Two guards</a:t>
                      </a:r>
                    </a:p>
                    <a:p>
                      <a:pPr marL="285750" indent="-285750">
                        <a:buFont typeface="Arial" panose="020B0604020202020204" pitchFamily="34" charset="0"/>
                        <a:buChar char="•"/>
                      </a:pPr>
                      <a:r>
                        <a:rPr lang="en-GB" sz="1050" dirty="0"/>
                        <a:t>Bearded man</a:t>
                      </a:r>
                    </a:p>
                  </a:txBody>
                  <a:tcPr/>
                </a:tc>
                <a:tc>
                  <a:txBody>
                    <a:bodyPr/>
                    <a:lstStyle/>
                    <a:p>
                      <a:r>
                        <a:rPr lang="en-GB" sz="1050" dirty="0"/>
                        <a:t>The crowd and guide have come to “view” Mr Zero similar to a zoo animal. Mrs Zero visits him and brings him his final meal, she is dressed in mourning. Together, they reminisce on their marriage and talk about the ownership of a scrapbook about Mr Zero after his death. This ends in an argument surrounding Daisy Devore and Mrs Zero leaves. Mr Zero is taken against his will to be killed.</a:t>
                      </a:r>
                    </a:p>
                  </a:txBody>
                  <a:tcPr/>
                </a:tc>
                <a:extLst>
                  <a:ext uri="{0D108BD9-81ED-4DB2-BD59-A6C34878D82A}">
                    <a16:rowId xmlns:a16="http://schemas.microsoft.com/office/drawing/2014/main" val="1671508396"/>
                  </a:ext>
                </a:extLst>
              </a:tr>
              <a:tr h="418936">
                <a:tc>
                  <a:txBody>
                    <a:bodyPr/>
                    <a:lstStyle/>
                    <a:p>
                      <a:r>
                        <a:rPr lang="en-GB" sz="1050" dirty="0"/>
                        <a:t>6</a:t>
                      </a:r>
                    </a:p>
                  </a:txBody>
                  <a:tcPr/>
                </a:tc>
                <a:tc>
                  <a:txBody>
                    <a:bodyPr/>
                    <a:lstStyle/>
                    <a:p>
                      <a:r>
                        <a:rPr lang="en-GB" sz="1050" dirty="0"/>
                        <a:t>35-41</a:t>
                      </a:r>
                    </a:p>
                  </a:txBody>
                  <a:tcPr/>
                </a:tc>
                <a:tc>
                  <a:txBody>
                    <a:bodyPr/>
                    <a:lstStyle/>
                    <a:p>
                      <a:r>
                        <a:rPr lang="en-GB" sz="1050" dirty="0"/>
                        <a:t>A graveyard at moonlight</a:t>
                      </a:r>
                    </a:p>
                  </a:txBody>
                  <a:tcPr/>
                </a:tc>
                <a:tc>
                  <a:txBody>
                    <a:bodyPr/>
                    <a:lstStyle/>
                    <a:p>
                      <a:pPr marL="171450" indent="-171450">
                        <a:buFont typeface="Arial" panose="020B0604020202020204" pitchFamily="34" charset="0"/>
                        <a:buChar char="•"/>
                      </a:pPr>
                      <a:r>
                        <a:rPr lang="en-GB" sz="1050" dirty="0"/>
                        <a:t>Judy O’Grady</a:t>
                      </a:r>
                    </a:p>
                    <a:p>
                      <a:pPr marL="171450" indent="-171450">
                        <a:buFont typeface="Arial" panose="020B0604020202020204" pitchFamily="34" charset="0"/>
                        <a:buChar char="•"/>
                      </a:pPr>
                      <a:r>
                        <a:rPr lang="en-GB" sz="1050" dirty="0"/>
                        <a:t>Young man</a:t>
                      </a:r>
                    </a:p>
                    <a:p>
                      <a:pPr marL="171450" indent="-171450">
                        <a:buFont typeface="Arial" panose="020B0604020202020204" pitchFamily="34" charset="0"/>
                        <a:buChar char="•"/>
                      </a:pPr>
                      <a:r>
                        <a:rPr lang="en-GB" sz="1050" dirty="0"/>
                        <a:t>Mr Zero</a:t>
                      </a:r>
                    </a:p>
                    <a:p>
                      <a:pPr marL="171450" indent="-171450">
                        <a:buFont typeface="Arial" panose="020B0604020202020204" pitchFamily="34" charset="0"/>
                        <a:buChar char="•"/>
                      </a:pPr>
                      <a:r>
                        <a:rPr lang="en-GB" sz="1050" dirty="0" err="1"/>
                        <a:t>Shrdlu</a:t>
                      </a:r>
                      <a:endParaRPr lang="en-GB" sz="1050" dirty="0"/>
                    </a:p>
                    <a:p>
                      <a:pPr marL="171450" indent="-171450">
                        <a:buFont typeface="Arial" panose="020B0604020202020204" pitchFamily="34" charset="0"/>
                        <a:buChar char="•"/>
                      </a:pPr>
                      <a:r>
                        <a:rPr lang="en-GB" sz="1050" dirty="0"/>
                        <a:t>The Head</a:t>
                      </a:r>
                    </a:p>
                  </a:txBody>
                  <a:tcPr/>
                </a:tc>
                <a:tc>
                  <a:txBody>
                    <a:bodyPr/>
                    <a:lstStyle/>
                    <a:p>
                      <a:r>
                        <a:rPr lang="en-GB" sz="1050" dirty="0"/>
                        <a:t>Mr Zero is a spirit and befriends </a:t>
                      </a:r>
                      <a:r>
                        <a:rPr lang="en-GB" sz="1050" dirty="0" err="1"/>
                        <a:t>Shrdlu</a:t>
                      </a:r>
                      <a:r>
                        <a:rPr lang="en-GB" sz="1050" dirty="0"/>
                        <a:t>. They both talk about their crimes.</a:t>
                      </a:r>
                    </a:p>
                  </a:txBody>
                  <a:tcPr/>
                </a:tc>
                <a:extLst>
                  <a:ext uri="{0D108BD9-81ED-4DB2-BD59-A6C34878D82A}">
                    <a16:rowId xmlns:a16="http://schemas.microsoft.com/office/drawing/2014/main" val="2653061533"/>
                  </a:ext>
                </a:extLst>
              </a:tr>
              <a:tr h="413197">
                <a:tc>
                  <a:txBody>
                    <a:bodyPr/>
                    <a:lstStyle/>
                    <a:p>
                      <a:r>
                        <a:rPr lang="en-GB" sz="1050" dirty="0"/>
                        <a:t>7</a:t>
                      </a:r>
                    </a:p>
                  </a:txBody>
                  <a:tcPr/>
                </a:tc>
                <a:tc>
                  <a:txBody>
                    <a:bodyPr/>
                    <a:lstStyle/>
                    <a:p>
                      <a:r>
                        <a:rPr lang="en-GB" sz="1050" dirty="0"/>
                        <a:t>42-54</a:t>
                      </a:r>
                    </a:p>
                  </a:txBody>
                  <a:tcPr/>
                </a:tc>
                <a:tc>
                  <a:txBody>
                    <a:bodyPr/>
                    <a:lstStyle/>
                    <a:p>
                      <a:r>
                        <a:rPr lang="en-GB" sz="1050" dirty="0"/>
                        <a:t>A meadow- seen as a pleasant place</a:t>
                      </a:r>
                    </a:p>
                  </a:txBody>
                  <a:tcPr/>
                </a:tc>
                <a:tc>
                  <a:txBody>
                    <a:bodyPr/>
                    <a:lstStyle/>
                    <a:p>
                      <a:pPr marL="171450" indent="-171450">
                        <a:buFont typeface="Arial" panose="020B0604020202020204" pitchFamily="34" charset="0"/>
                        <a:buChar char="•"/>
                      </a:pPr>
                      <a:r>
                        <a:rPr lang="en-GB" sz="1050" dirty="0" err="1"/>
                        <a:t>Shrdlu</a:t>
                      </a:r>
                      <a:endParaRPr lang="en-GB" sz="1050" dirty="0"/>
                    </a:p>
                    <a:p>
                      <a:pPr marL="171450" indent="-171450">
                        <a:buFont typeface="Arial" panose="020B0604020202020204" pitchFamily="34" charset="0"/>
                        <a:buChar char="•"/>
                      </a:pPr>
                      <a:r>
                        <a:rPr lang="en-GB" sz="1050" dirty="0"/>
                        <a:t>Mr Zero</a:t>
                      </a:r>
                    </a:p>
                    <a:p>
                      <a:pPr marL="171450" indent="-171450">
                        <a:buFont typeface="Arial" panose="020B0604020202020204" pitchFamily="34" charset="0"/>
                        <a:buChar char="•"/>
                      </a:pPr>
                      <a:r>
                        <a:rPr lang="en-GB" sz="1050" dirty="0"/>
                        <a:t>Daisy Diana Dorothea Devore</a:t>
                      </a:r>
                    </a:p>
                  </a:txBody>
                  <a:tcPr/>
                </a:tc>
                <a:tc>
                  <a:txBody>
                    <a:bodyPr/>
                    <a:lstStyle/>
                    <a:p>
                      <a:r>
                        <a:rPr lang="en-GB" sz="1050" dirty="0"/>
                        <a:t>A conversation between Zero and </a:t>
                      </a:r>
                      <a:r>
                        <a:rPr lang="en-GB" sz="1050" dirty="0" err="1"/>
                        <a:t>Shrdlu</a:t>
                      </a:r>
                      <a:r>
                        <a:rPr lang="en-GB" sz="1050" dirty="0"/>
                        <a:t> about what level of punishment they deserve. Daisy arrives and meets </a:t>
                      </a:r>
                      <a:r>
                        <a:rPr lang="en-GB" sz="1050" dirty="0" err="1"/>
                        <a:t>Shrdlu</a:t>
                      </a:r>
                      <a:r>
                        <a:rPr lang="en-GB" sz="1050" dirty="0"/>
                        <a:t> for the first time. Zero and Daisy communicate their feelings for each other.</a:t>
                      </a:r>
                    </a:p>
                  </a:txBody>
                  <a:tcPr/>
                </a:tc>
                <a:extLst>
                  <a:ext uri="{0D108BD9-81ED-4DB2-BD59-A6C34878D82A}">
                    <a16:rowId xmlns:a16="http://schemas.microsoft.com/office/drawing/2014/main" val="1628675901"/>
                  </a:ext>
                </a:extLst>
              </a:tr>
              <a:tr h="413197">
                <a:tc>
                  <a:txBody>
                    <a:bodyPr/>
                    <a:lstStyle/>
                    <a:p>
                      <a:r>
                        <a:rPr lang="en-GB" sz="1050" dirty="0"/>
                        <a:t>8</a:t>
                      </a:r>
                    </a:p>
                  </a:txBody>
                  <a:tcPr/>
                </a:tc>
                <a:tc>
                  <a:txBody>
                    <a:bodyPr/>
                    <a:lstStyle/>
                    <a:p>
                      <a:r>
                        <a:rPr lang="en-GB" sz="1050" dirty="0"/>
                        <a:t>54-62</a:t>
                      </a:r>
                    </a:p>
                  </a:txBody>
                  <a:tcPr/>
                </a:tc>
                <a:tc>
                  <a:txBody>
                    <a:bodyPr/>
                    <a:lstStyle/>
                    <a:p>
                      <a:r>
                        <a:rPr lang="en-GB" sz="1050" dirty="0"/>
                        <a:t>A similar office to the one from scene 2</a:t>
                      </a:r>
                    </a:p>
                  </a:txBody>
                  <a:tcPr/>
                </a:tc>
                <a:tc>
                  <a:txBody>
                    <a:bodyPr/>
                    <a:lstStyle/>
                    <a:p>
                      <a:pPr marL="171450" indent="-171450">
                        <a:buFont typeface="Arial" panose="020B0604020202020204" pitchFamily="34" charset="0"/>
                        <a:buChar char="•"/>
                      </a:pPr>
                      <a:r>
                        <a:rPr lang="en-GB" sz="1050" dirty="0"/>
                        <a:t>Mr Zero</a:t>
                      </a:r>
                    </a:p>
                    <a:p>
                      <a:pPr marL="171450" indent="-171450">
                        <a:buFont typeface="Arial" panose="020B0604020202020204" pitchFamily="34" charset="0"/>
                        <a:buChar char="•"/>
                      </a:pPr>
                      <a:r>
                        <a:rPr lang="en-GB" sz="1050" dirty="0"/>
                        <a:t>Lieutenant Charles</a:t>
                      </a:r>
                    </a:p>
                    <a:p>
                      <a:pPr marL="171450" indent="-171450">
                        <a:buFont typeface="Arial" panose="020B0604020202020204" pitchFamily="34" charset="0"/>
                        <a:buChar char="•"/>
                      </a:pPr>
                      <a:r>
                        <a:rPr lang="en-GB" sz="1050" dirty="0"/>
                        <a:t>Joe</a:t>
                      </a:r>
                    </a:p>
                    <a:p>
                      <a:pPr marL="171450" indent="-171450">
                        <a:buFont typeface="Arial" panose="020B0604020202020204" pitchFamily="34" charset="0"/>
                        <a:buChar char="•"/>
                      </a:pPr>
                      <a:r>
                        <a:rPr lang="en-GB" sz="1050" dirty="0"/>
                        <a:t>Hope</a:t>
                      </a:r>
                    </a:p>
                  </a:txBody>
                  <a:tcPr>
                    <a:lnR w="12700" cap="flat" cmpd="sng" algn="ctr">
                      <a:solidFill>
                        <a:schemeClr val="tx1"/>
                      </a:solidFill>
                      <a:prstDash val="solid"/>
                      <a:round/>
                      <a:headEnd type="none" w="med" len="med"/>
                      <a:tailEnd type="none" w="med" len="med"/>
                    </a:lnR>
                  </a:tcPr>
                </a:tc>
                <a:tc>
                  <a:txBody>
                    <a:bodyPr/>
                    <a:lstStyle/>
                    <a:p>
                      <a:r>
                        <a:rPr lang="en-GB" sz="1050" dirty="0"/>
                        <a:t>Mr Zero is working the same job as before but operating an adding machine. He can’t stop. Charles wants to send Zero back to  earth. Zero refuses until Charles brings out Hope to help </a:t>
                      </a:r>
                      <a:r>
                        <a:rPr lang="en-GB" sz="1050"/>
                        <a:t>him forget.</a:t>
                      </a:r>
                      <a:endParaRPr lang="en-GB" sz="1050"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973976563"/>
                  </a:ext>
                </a:extLst>
              </a:tr>
            </a:tbl>
          </a:graphicData>
        </a:graphic>
      </p:graphicFrame>
    </p:spTree>
    <p:extLst>
      <p:ext uri="{BB962C8B-B14F-4D97-AF65-F5344CB8AC3E}">
        <p14:creationId xmlns:p14="http://schemas.microsoft.com/office/powerpoint/2010/main" val="526508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52D50-725C-4BE2-B747-0AC9686B38E0}"/>
              </a:ext>
            </a:extLst>
          </p:cNvPr>
          <p:cNvSpPr>
            <a:spLocks noGrp="1"/>
          </p:cNvSpPr>
          <p:nvPr>
            <p:ph type="title"/>
          </p:nvPr>
        </p:nvSpPr>
        <p:spPr/>
        <p:txBody>
          <a:bodyPr/>
          <a:lstStyle/>
          <a:p>
            <a:r>
              <a:rPr lang="en-GB" dirty="0"/>
              <a:t>Scene v analysis</a:t>
            </a:r>
          </a:p>
        </p:txBody>
      </p:sp>
      <p:sp>
        <p:nvSpPr>
          <p:cNvPr id="3" name="Content Placeholder 2">
            <a:extLst>
              <a:ext uri="{FF2B5EF4-FFF2-40B4-BE49-F238E27FC236}">
                <a16:creationId xmlns:a16="http://schemas.microsoft.com/office/drawing/2014/main" id="{D36AC03E-A38E-4BD7-86DC-BD5209C47B5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3788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07812-AF8D-4871-80E7-83E76377AE33}"/>
              </a:ext>
            </a:extLst>
          </p:cNvPr>
          <p:cNvSpPr>
            <a:spLocks noGrp="1"/>
          </p:cNvSpPr>
          <p:nvPr>
            <p:ph type="title"/>
          </p:nvPr>
        </p:nvSpPr>
        <p:spPr/>
        <p:txBody>
          <a:bodyPr/>
          <a:lstStyle/>
          <a:p>
            <a:r>
              <a:rPr lang="en-GB" dirty="0"/>
              <a:t>The project</a:t>
            </a:r>
          </a:p>
        </p:txBody>
      </p:sp>
      <p:sp>
        <p:nvSpPr>
          <p:cNvPr id="3" name="Content Placeholder 2">
            <a:extLst>
              <a:ext uri="{FF2B5EF4-FFF2-40B4-BE49-F238E27FC236}">
                <a16:creationId xmlns:a16="http://schemas.microsoft.com/office/drawing/2014/main" id="{1CA2A538-8343-48B5-9941-FCE85EB96CC9}"/>
              </a:ext>
            </a:extLst>
          </p:cNvPr>
          <p:cNvSpPr>
            <a:spLocks noGrp="1"/>
          </p:cNvSpPr>
          <p:nvPr>
            <p:ph idx="1"/>
          </p:nvPr>
        </p:nvSpPr>
        <p:spPr/>
        <p:txBody>
          <a:bodyPr/>
          <a:lstStyle/>
          <a:p>
            <a:r>
              <a:rPr lang="en-GB" dirty="0"/>
              <a:t>How we’re working as a group/independently</a:t>
            </a:r>
          </a:p>
          <a:p>
            <a:r>
              <a:rPr lang="en-GB" dirty="0"/>
              <a:t>Change of roles</a:t>
            </a:r>
          </a:p>
          <a:p>
            <a:r>
              <a:rPr lang="en-GB" dirty="0"/>
              <a:t>How the roles may interact</a:t>
            </a:r>
          </a:p>
          <a:p>
            <a:pPr marL="36900" indent="0">
              <a:buNone/>
            </a:pPr>
            <a:r>
              <a:rPr lang="en-GB" dirty="0"/>
              <a:t>	For this project we will be in groups to throw out ideas and share with each other what we think of the script and what we are doing with it. On the whole, we are working independently but our group are just there to ask and answer questions and for </a:t>
            </a:r>
            <a:r>
              <a:rPr lang="en-GB"/>
              <a:t>extra inspiration </a:t>
            </a:r>
            <a:r>
              <a:rPr lang="en-GB" dirty="0"/>
              <a:t>and direction. </a:t>
            </a:r>
          </a:p>
        </p:txBody>
      </p:sp>
    </p:spTree>
    <p:extLst>
      <p:ext uri="{BB962C8B-B14F-4D97-AF65-F5344CB8AC3E}">
        <p14:creationId xmlns:p14="http://schemas.microsoft.com/office/powerpoint/2010/main" val="2083517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3F414-F027-4009-9748-DA596C7F682E}"/>
              </a:ext>
            </a:extLst>
          </p:cNvPr>
          <p:cNvSpPr>
            <a:spLocks noGrp="1"/>
          </p:cNvSpPr>
          <p:nvPr>
            <p:ph type="title"/>
          </p:nvPr>
        </p:nvSpPr>
        <p:spPr>
          <a:xfrm>
            <a:off x="-902792" y="0"/>
            <a:ext cx="10353762" cy="1257300"/>
          </a:xfrm>
        </p:spPr>
        <p:txBody>
          <a:bodyPr/>
          <a:lstStyle/>
          <a:p>
            <a:r>
              <a:rPr lang="en-GB" dirty="0"/>
              <a:t>1920s clothing</a:t>
            </a:r>
          </a:p>
        </p:txBody>
      </p:sp>
      <p:sp>
        <p:nvSpPr>
          <p:cNvPr id="3" name="Content Placeholder 2">
            <a:extLst>
              <a:ext uri="{FF2B5EF4-FFF2-40B4-BE49-F238E27FC236}">
                <a16:creationId xmlns:a16="http://schemas.microsoft.com/office/drawing/2014/main" id="{42ACF4BE-F139-4691-B9A9-D9AB7A57C32E}"/>
              </a:ext>
            </a:extLst>
          </p:cNvPr>
          <p:cNvSpPr>
            <a:spLocks noGrp="1"/>
          </p:cNvSpPr>
          <p:nvPr>
            <p:ph idx="1"/>
          </p:nvPr>
        </p:nvSpPr>
        <p:spPr>
          <a:xfrm>
            <a:off x="177682" y="1257300"/>
            <a:ext cx="7775192" cy="5408195"/>
          </a:xfrm>
        </p:spPr>
        <p:txBody>
          <a:bodyPr>
            <a:normAutofit fontScale="55000" lnSpcReduction="20000"/>
          </a:bodyPr>
          <a:lstStyle/>
          <a:p>
            <a:r>
              <a:rPr lang="en-GB" dirty="0"/>
              <a:t>Clara bow</a:t>
            </a:r>
          </a:p>
          <a:p>
            <a:r>
              <a:rPr lang="en-GB" dirty="0"/>
              <a:t>Marlene </a:t>
            </a:r>
            <a:r>
              <a:rPr lang="en-GB" dirty="0" err="1"/>
              <a:t>dietrich</a:t>
            </a:r>
            <a:endParaRPr lang="en-GB" dirty="0"/>
          </a:p>
          <a:p>
            <a:pPr marL="36900" indent="0">
              <a:buNone/>
            </a:pPr>
            <a:r>
              <a:rPr lang="en-GB" dirty="0"/>
              <a:t>	In the 1920s, women’s dresses began to get shorter, and by the mid-20s, this became known as the “flapper style”. Previously to the 1920s, women had been expected to dress in a ‘lady-like’ fashion, but as part of the rising flapper style, women’s figures weren’t emphasised by their clothing. Instead, dresses were shapeless and fell to the knee. These loose fitting, boxy shift dresses were known as </a:t>
            </a:r>
            <a:r>
              <a:rPr lang="en-GB" dirty="0" err="1"/>
              <a:t>garçonne</a:t>
            </a:r>
            <a:r>
              <a:rPr lang="en-GB" dirty="0"/>
              <a:t> frocks. These were also worn by the middle class women as they could be made at home easily due to the lack of shape in them, and granted less separation between them and the upper class women. Many of these dresses completely got rid of the waist shape, or lowered the waist line to sit at the hips. A more formal style of dress was the chemise, which had spaghetti straps but was still lacking in shape. These were generally worn by women while dancing.</a:t>
            </a:r>
          </a:p>
          <a:p>
            <a:pPr marL="36900" indent="0">
              <a:buNone/>
            </a:pPr>
            <a:r>
              <a:rPr lang="en-GB" dirty="0"/>
              <a:t>	One of the key aspects for women’s fashion was accessories. They would quite often seem over the top or a focal point for the outfit. Coco Chanel popularised pearls, and so pearl necklaces were often worn by women, though these could became dressier and make it into headdresses depending on the occasion. They were often seen using cigarette cases as part of their outfit. At the start of the 20s, shoes were pointed though towards the end of the decade they  were more rounded. Mary Jane shoes were popular during the mid-20s and onwards. Heels on shoes would generally be no taller than 2 inches. Hats were also well liked, but by the mid-20s, the cloche hat was popular. The hat came down onto the face, clos to the eyes, which meant that it could only really be worn with short haircuts, and also invertedly improved posture as women had to sit upright and tilt their heads upwards in order to not obstruct their view.</a:t>
            </a:r>
          </a:p>
          <a:p>
            <a:pPr marL="36900" indent="0">
              <a:buNone/>
            </a:pPr>
            <a:r>
              <a:rPr lang="en-GB" dirty="0"/>
              <a:t>	Men’s fashion remained similar to the previous styles that men had worn, though now suits weren’t just for wearing in the city. Conservative suits were popularised, which could be recognised by their tightly fitted jackets which had a high waist and narrower shoulders. Longer jackets became less popular during the 1920s, and men often wore fedoras and two-tone patent brogues or spats. Much of the stye for men was popularised by American gangsters.</a:t>
            </a:r>
          </a:p>
          <a:p>
            <a:pPr marL="36900" indent="0">
              <a:buNone/>
            </a:pPr>
            <a:endParaRPr lang="en-GB" dirty="0"/>
          </a:p>
        </p:txBody>
      </p:sp>
      <p:pic>
        <p:nvPicPr>
          <p:cNvPr id="1026" name="Picture 2" descr="History of Fashion 1920's - 1930's">
            <a:extLst>
              <a:ext uri="{FF2B5EF4-FFF2-40B4-BE49-F238E27FC236}">
                <a16:creationId xmlns:a16="http://schemas.microsoft.com/office/drawing/2014/main" id="{5AF9A664-76A4-40C0-B920-06CC731E03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9393" y="2486486"/>
            <a:ext cx="25527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istory of Fashion 1920's - 1930's">
            <a:extLst>
              <a:ext uri="{FF2B5EF4-FFF2-40B4-BE49-F238E27FC236}">
                <a16:creationId xmlns:a16="http://schemas.microsoft.com/office/drawing/2014/main" id="{DB290563-0F78-4D89-8A1D-6ECE64F791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3562" y="48677"/>
            <a:ext cx="1887336" cy="2437809"/>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1920s Fashion: Coco Chanel &amp; La Garconne Style - Vintage-Retro">
            <a:extLst>
              <a:ext uri="{FF2B5EF4-FFF2-40B4-BE49-F238E27FC236}">
                <a16:creationId xmlns:a16="http://schemas.microsoft.com/office/drawing/2014/main" id="{33BBD870-6A7B-41BA-A8F9-0C0FE94CD0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75938" y="43980"/>
            <a:ext cx="1951114" cy="2442506"/>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Women's Clothing - 1920s - Clothing - Dating - Landscape Change Program">
            <a:extLst>
              <a:ext uri="{FF2B5EF4-FFF2-40B4-BE49-F238E27FC236}">
                <a16:creationId xmlns:a16="http://schemas.microsoft.com/office/drawing/2014/main" id="{73C59806-F57F-4BAC-8AC6-B94707898E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74352" y="4255578"/>
            <a:ext cx="2552700" cy="1856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060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Waxworks 1924 Directed by Paul Leni Leo Birinsky Starring Emil Jannings  Conrad Veidt - YouTube">
            <a:extLst>
              <a:ext uri="{FF2B5EF4-FFF2-40B4-BE49-F238E27FC236}">
                <a16:creationId xmlns:a16="http://schemas.microsoft.com/office/drawing/2014/main" id="{05F95ECF-7A62-4F5E-AFCD-E328202370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2048" y="2998419"/>
            <a:ext cx="2979107" cy="223433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8452D7E-C763-42A5-BE6F-E7DDE8ABD20E}"/>
              </a:ext>
            </a:extLst>
          </p:cNvPr>
          <p:cNvSpPr>
            <a:spLocks noGrp="1"/>
          </p:cNvSpPr>
          <p:nvPr>
            <p:ph type="title"/>
          </p:nvPr>
        </p:nvSpPr>
        <p:spPr>
          <a:xfrm>
            <a:off x="2476387" y="-186716"/>
            <a:ext cx="10353762" cy="1257300"/>
          </a:xfrm>
        </p:spPr>
        <p:txBody>
          <a:bodyPr>
            <a:normAutofit/>
          </a:bodyPr>
          <a:lstStyle/>
          <a:p>
            <a:r>
              <a:rPr lang="en-GB" sz="4000" dirty="0"/>
              <a:t>Other Expressionist films (reference imagery)</a:t>
            </a:r>
          </a:p>
        </p:txBody>
      </p:sp>
      <p:pic>
        <p:nvPicPr>
          <p:cNvPr id="14338" name="Picture 2" descr="Asphalt (1929) A Silent Film Review – Movies Silently">
            <a:extLst>
              <a:ext uri="{FF2B5EF4-FFF2-40B4-BE49-F238E27FC236}">
                <a16:creationId xmlns:a16="http://schemas.microsoft.com/office/drawing/2014/main" id="{AA2A171C-2C7F-4306-9F7F-A569A862A4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742" y="857250"/>
            <a:ext cx="3065745" cy="2299309"/>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descr="ASPHALT (1929) BETTY AMANN GUSTAV FROHLICH German Silent Film Dir Joe May -  YouTube">
            <a:extLst>
              <a:ext uri="{FF2B5EF4-FFF2-40B4-BE49-F238E27FC236}">
                <a16:creationId xmlns:a16="http://schemas.microsoft.com/office/drawing/2014/main" id="{9097199E-3EDC-4A54-9236-4AEF34D205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740"/>
          <a:stretch/>
        </p:blipFill>
        <p:spPr bwMode="auto">
          <a:xfrm>
            <a:off x="4676907" y="989166"/>
            <a:ext cx="2659693"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8434" name="Picture 2" descr="Drustan de Búrca on Twitter: &quot;Asphalt (1929), dir. Joe May… &quot;">
            <a:extLst>
              <a:ext uri="{FF2B5EF4-FFF2-40B4-BE49-F238E27FC236}">
                <a16:creationId xmlns:a16="http://schemas.microsoft.com/office/drawing/2014/main" id="{3A75A6C5-0CE8-412F-B2B9-29A55B78BF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9841" y="1757950"/>
            <a:ext cx="3323573" cy="24926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C0D110-A517-40F8-8769-6FA98BE465AB}"/>
              </a:ext>
            </a:extLst>
          </p:cNvPr>
          <p:cNvSpPr txBox="1"/>
          <p:nvPr/>
        </p:nvSpPr>
        <p:spPr>
          <a:xfrm>
            <a:off x="3160733" y="1322959"/>
            <a:ext cx="1661787" cy="369332"/>
          </a:xfrm>
          <a:prstGeom prst="rect">
            <a:avLst/>
          </a:prstGeom>
          <a:noFill/>
        </p:spPr>
        <p:txBody>
          <a:bodyPr wrap="square" rtlCol="0">
            <a:spAutoFit/>
          </a:bodyPr>
          <a:lstStyle/>
          <a:p>
            <a:r>
              <a:rPr lang="en-GB" dirty="0"/>
              <a:t>Asphalt (1929)</a:t>
            </a:r>
          </a:p>
        </p:txBody>
      </p:sp>
      <p:pic>
        <p:nvPicPr>
          <p:cNvPr id="19458" name="Picture 2" descr="Movie Review – Waxworks (1924) – The Revenant Review">
            <a:extLst>
              <a:ext uri="{FF2B5EF4-FFF2-40B4-BE49-F238E27FC236}">
                <a16:creationId xmlns:a16="http://schemas.microsoft.com/office/drawing/2014/main" id="{2834243A-FAB7-4A0B-96FD-4D8FF04C75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91602" y="857250"/>
            <a:ext cx="3700397" cy="2775298"/>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Win Silent Film Classic Waxworks On Blu-Ray (Masters Of Cinema)">
            <a:extLst>
              <a:ext uri="{FF2B5EF4-FFF2-40B4-BE49-F238E27FC236}">
                <a16:creationId xmlns:a16="http://schemas.microsoft.com/office/drawing/2014/main" id="{562D65A6-5A97-452F-83C4-84BAEDC9A1E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61952" y="3632548"/>
            <a:ext cx="2335724" cy="1316212"/>
          </a:xfrm>
          <a:prstGeom prst="rect">
            <a:avLst/>
          </a:prstGeom>
          <a:noFill/>
          <a:extLst>
            <a:ext uri="{909E8E84-426E-40DD-AFC4-6F175D3DCCD1}">
              <a14:hiddenFill xmlns:a14="http://schemas.microsoft.com/office/drawing/2010/main">
                <a:solidFill>
                  <a:srgbClr val="FFFFFF"/>
                </a:solidFill>
              </a14:hiddenFill>
            </a:ext>
          </a:extLst>
        </p:spPr>
      </p:pic>
      <p:pic>
        <p:nvPicPr>
          <p:cNvPr id="23554" name="Picture 2" descr="Waxworks (1924) - Original score by Iossif Valette - YouTube">
            <a:extLst>
              <a:ext uri="{FF2B5EF4-FFF2-40B4-BE49-F238E27FC236}">
                <a16:creationId xmlns:a16="http://schemas.microsoft.com/office/drawing/2014/main" id="{335BC87D-A928-4EC8-84C6-AB692E5698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67629" y="4690997"/>
            <a:ext cx="2378377" cy="17837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74D2ACD-A21C-4476-9C45-C0D2A6EA7904}"/>
              </a:ext>
            </a:extLst>
          </p:cNvPr>
          <p:cNvSpPr txBox="1"/>
          <p:nvPr/>
        </p:nvSpPr>
        <p:spPr>
          <a:xfrm>
            <a:off x="8016474" y="5194366"/>
            <a:ext cx="1745478" cy="369332"/>
          </a:xfrm>
          <a:prstGeom prst="rect">
            <a:avLst/>
          </a:prstGeom>
          <a:noFill/>
        </p:spPr>
        <p:txBody>
          <a:bodyPr wrap="none" rtlCol="0">
            <a:spAutoFit/>
          </a:bodyPr>
          <a:lstStyle/>
          <a:p>
            <a:r>
              <a:rPr lang="en-GB" dirty="0"/>
              <a:t>Waxworks (1924)</a:t>
            </a:r>
          </a:p>
        </p:txBody>
      </p:sp>
      <p:pic>
        <p:nvPicPr>
          <p:cNvPr id="25602" name="Picture 2" descr="DER GOLEM (1920) • Frame Rated">
            <a:extLst>
              <a:ext uri="{FF2B5EF4-FFF2-40B4-BE49-F238E27FC236}">
                <a16:creationId xmlns:a16="http://schemas.microsoft.com/office/drawing/2014/main" id="{BBA0C33A-2AC8-4412-A777-A59D660CEB3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1740" y="5043030"/>
            <a:ext cx="2378377" cy="1795002"/>
          </a:xfrm>
          <a:prstGeom prst="rect">
            <a:avLst/>
          </a:prstGeom>
          <a:noFill/>
          <a:extLst>
            <a:ext uri="{909E8E84-426E-40DD-AFC4-6F175D3DCCD1}">
              <a14:hiddenFill xmlns:a14="http://schemas.microsoft.com/office/drawing/2010/main">
                <a:solidFill>
                  <a:srgbClr val="FFFFFF"/>
                </a:solidFill>
              </a14:hiddenFill>
            </a:ext>
          </a:extLst>
        </p:spPr>
      </p:pic>
      <p:pic>
        <p:nvPicPr>
          <p:cNvPr id="24578" name="Picture 2" descr="DER GOLEM (1920) • Frame Rated">
            <a:extLst>
              <a:ext uri="{FF2B5EF4-FFF2-40B4-BE49-F238E27FC236}">
                <a16:creationId xmlns:a16="http://schemas.microsoft.com/office/drawing/2014/main" id="{33262171-71AA-49B4-A073-95D242A7AC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81859" y="4316289"/>
            <a:ext cx="2750561" cy="2130612"/>
          </a:xfrm>
          <a:prstGeom prst="rect">
            <a:avLst/>
          </a:prstGeom>
          <a:noFill/>
          <a:extLst>
            <a:ext uri="{909E8E84-426E-40DD-AFC4-6F175D3DCCD1}">
              <a14:hiddenFill xmlns:a14="http://schemas.microsoft.com/office/drawing/2010/main">
                <a:solidFill>
                  <a:srgbClr val="FFFFFF"/>
                </a:solidFill>
              </a14:hiddenFill>
            </a:ext>
          </a:extLst>
        </p:spPr>
      </p:pic>
      <p:pic>
        <p:nvPicPr>
          <p:cNvPr id="26626" name="Picture 2" descr="The Golem (1920) - IMDb">
            <a:extLst>
              <a:ext uri="{FF2B5EF4-FFF2-40B4-BE49-F238E27FC236}">
                <a16:creationId xmlns:a16="http://schemas.microsoft.com/office/drawing/2014/main" id="{EB02D3EB-E27A-4E54-A335-1823D6B9C06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400961" y="3938851"/>
            <a:ext cx="1393347" cy="20517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D31AE9C-7050-44DF-821B-B9555EAE07FB}"/>
              </a:ext>
            </a:extLst>
          </p:cNvPr>
          <p:cNvSpPr txBox="1"/>
          <p:nvPr/>
        </p:nvSpPr>
        <p:spPr>
          <a:xfrm flipH="1">
            <a:off x="3133432" y="6446577"/>
            <a:ext cx="5039964" cy="369332"/>
          </a:xfrm>
          <a:prstGeom prst="rect">
            <a:avLst/>
          </a:prstGeom>
          <a:noFill/>
        </p:spPr>
        <p:txBody>
          <a:bodyPr wrap="square" rtlCol="0">
            <a:spAutoFit/>
          </a:bodyPr>
          <a:lstStyle/>
          <a:p>
            <a:r>
              <a:rPr lang="en-GB" dirty="0"/>
              <a:t>The Golem: How He Came Into The World (1920)</a:t>
            </a:r>
          </a:p>
        </p:txBody>
      </p:sp>
      <p:pic>
        <p:nvPicPr>
          <p:cNvPr id="16386" name="Picture 2" descr="Asphalt (1929) A Silent Film Review – Movies Silently">
            <a:extLst>
              <a:ext uri="{FF2B5EF4-FFF2-40B4-BE49-F238E27FC236}">
                <a16:creationId xmlns:a16="http://schemas.microsoft.com/office/drawing/2014/main" id="{30E022FA-5F7C-4262-B7A6-E9BB2F075D4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46655" y="3293172"/>
            <a:ext cx="2193099" cy="164482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 descr="Asphalt (1929) is a German silent film. The film was one of the last silent  films released in Germany as the world wa… | Silent film, Cinema posters,  Graphic poster">
            <a:extLst>
              <a:ext uri="{FF2B5EF4-FFF2-40B4-BE49-F238E27FC236}">
                <a16:creationId xmlns:a16="http://schemas.microsoft.com/office/drawing/2014/main" id="{3AE5A9D0-051D-470E-A2E4-6E3D29CE5FC5}"/>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53494" t="4385" r="5632" b="50603"/>
          <a:stretch/>
        </p:blipFill>
        <p:spPr bwMode="auto">
          <a:xfrm>
            <a:off x="5021804" y="2298310"/>
            <a:ext cx="1060127" cy="1607712"/>
          </a:xfrm>
          <a:prstGeom prst="rect">
            <a:avLst/>
          </a:prstGeom>
          <a:noFill/>
          <a:extLst>
            <a:ext uri="{909E8E84-426E-40DD-AFC4-6F175D3DCCD1}">
              <a14:hiddenFill xmlns:a14="http://schemas.microsoft.com/office/drawing/2010/main">
                <a:solidFill>
                  <a:srgbClr val="FFFFFF"/>
                </a:solidFill>
              </a14:hiddenFill>
            </a:ext>
          </a:extLst>
        </p:spPr>
      </p:pic>
      <p:pic>
        <p:nvPicPr>
          <p:cNvPr id="27650" name="Picture 2" descr="Asphalt (1929) is a German silent film. The film was one of the last silent  films released in Germany as the world wa… | Silent film, Cinema posters,  Graphic poster">
            <a:extLst>
              <a:ext uri="{FF2B5EF4-FFF2-40B4-BE49-F238E27FC236}">
                <a16:creationId xmlns:a16="http://schemas.microsoft.com/office/drawing/2014/main" id="{E4EE71AC-8646-4ED5-80F0-2468BBC8BDC4}"/>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7375" t="4385" r="53641" b="50603"/>
          <a:stretch/>
        </p:blipFill>
        <p:spPr bwMode="auto">
          <a:xfrm>
            <a:off x="2100606" y="227750"/>
            <a:ext cx="1060127" cy="1685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137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9D7FC60-ADCC-4BAA-A0CB-0F2F1892E87E}"/>
              </a:ext>
            </a:extLst>
          </p:cNvPr>
          <p:cNvSpPr>
            <a:spLocks noGrp="1"/>
          </p:cNvSpPr>
          <p:nvPr>
            <p:ph type="title"/>
          </p:nvPr>
        </p:nvSpPr>
        <p:spPr>
          <a:xfrm>
            <a:off x="913795" y="1007413"/>
            <a:ext cx="3706889" cy="602718"/>
          </a:xfrm>
        </p:spPr>
        <p:txBody>
          <a:bodyPr/>
          <a:lstStyle/>
          <a:p>
            <a:r>
              <a:rPr lang="en-US" dirty="0"/>
              <a:t>How I will use these</a:t>
            </a:r>
          </a:p>
        </p:txBody>
      </p:sp>
      <p:pic>
        <p:nvPicPr>
          <p:cNvPr id="5" name="Picture 4">
            <a:extLst>
              <a:ext uri="{FF2B5EF4-FFF2-40B4-BE49-F238E27FC236}">
                <a16:creationId xmlns:a16="http://schemas.microsoft.com/office/drawing/2014/main" id="{9FEEB15F-9003-465F-9BCA-CF7C56CA3A24}"/>
              </a:ext>
            </a:extLst>
          </p:cNvPr>
          <p:cNvPicPr>
            <a:picLocks noChangeAspect="1"/>
          </p:cNvPicPr>
          <p:nvPr/>
        </p:nvPicPr>
        <p:blipFill rotWithShape="1">
          <a:blip r:embed="rId2"/>
          <a:srcRect l="27368" t="32038" r="17369" b="13769"/>
          <a:stretch/>
        </p:blipFill>
        <p:spPr>
          <a:xfrm>
            <a:off x="4759379" y="1424508"/>
            <a:ext cx="7267805" cy="4008983"/>
          </a:xfrm>
          <a:prstGeom prst="rect">
            <a:avLst/>
          </a:prstGeom>
          <a:noFill/>
        </p:spPr>
      </p:pic>
      <p:sp>
        <p:nvSpPr>
          <p:cNvPr id="12" name="Text Placeholder 3">
            <a:extLst>
              <a:ext uri="{FF2B5EF4-FFF2-40B4-BE49-F238E27FC236}">
                <a16:creationId xmlns:a16="http://schemas.microsoft.com/office/drawing/2014/main" id="{7CDE4235-C1A6-4144-8A10-E14A96AE5EB2}"/>
              </a:ext>
            </a:extLst>
          </p:cNvPr>
          <p:cNvSpPr>
            <a:spLocks noGrp="1"/>
          </p:cNvSpPr>
          <p:nvPr>
            <p:ph type="body" sz="half" idx="2"/>
          </p:nvPr>
        </p:nvSpPr>
        <p:spPr>
          <a:xfrm>
            <a:off x="913795" y="1610132"/>
            <a:ext cx="3706889" cy="4838794"/>
          </a:xfrm>
        </p:spPr>
        <p:txBody>
          <a:bodyPr>
            <a:normAutofit fontScale="85000" lnSpcReduction="20000"/>
          </a:bodyPr>
          <a:lstStyle/>
          <a:p>
            <a:r>
              <a:rPr lang="en-US" dirty="0"/>
              <a:t>I have included this imagery to get a better understanding of the use of Expressionist imagery in film, and by collating the pictures together in one, I can easily compare similarities to find a running theme between a selection of movies. Waxworks and The Golem are both horror/fantasy movies, and the sets follow suit of that of Dr Caligari. Thy are both unrealistic settings and are uneven in appearance. Asphalt is a romantic drama but is a good reference in terms of costume, makeup and hair of the time. These films, plus Dr Caligari have made me aware of the fact that makeup should also be included in </a:t>
            </a:r>
            <a:r>
              <a:rPr lang="en-US" dirty="0" err="1"/>
              <a:t>Mr</a:t>
            </a:r>
            <a:r>
              <a:rPr lang="en-US" dirty="0"/>
              <a:t> Zero’s costume design too, especially since we are looking at scene V as a group where dark circles can be exaggerated around his eyes.</a:t>
            </a:r>
          </a:p>
          <a:p>
            <a:r>
              <a:rPr lang="en-US" dirty="0"/>
              <a:t>I have also put pictures of the movie posters since it puts some </a:t>
            </a:r>
            <a:r>
              <a:rPr lang="en-US" dirty="0" err="1"/>
              <a:t>colours</a:t>
            </a:r>
            <a:r>
              <a:rPr lang="en-US" dirty="0"/>
              <a:t> to the time as the films themselves are in black and white. I will also get pictures of sewing patterns and magazine clippings to get more references for </a:t>
            </a:r>
            <a:r>
              <a:rPr lang="en-US" dirty="0" err="1"/>
              <a:t>colour</a:t>
            </a:r>
            <a:r>
              <a:rPr lang="en-US" dirty="0"/>
              <a:t> as I think they may have been more muted for clothes.</a:t>
            </a:r>
          </a:p>
        </p:txBody>
      </p:sp>
    </p:spTree>
    <p:extLst>
      <p:ext uri="{BB962C8B-B14F-4D97-AF65-F5344CB8AC3E}">
        <p14:creationId xmlns:p14="http://schemas.microsoft.com/office/powerpoint/2010/main" val="2913328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DDE8-F088-419C-BC56-D1287F4E1211}"/>
              </a:ext>
            </a:extLst>
          </p:cNvPr>
          <p:cNvSpPr>
            <a:spLocks noGrp="1"/>
          </p:cNvSpPr>
          <p:nvPr>
            <p:ph type="title"/>
          </p:nvPr>
        </p:nvSpPr>
        <p:spPr/>
        <p:txBody>
          <a:bodyPr/>
          <a:lstStyle/>
          <a:p>
            <a:r>
              <a:rPr lang="en-GB" dirty="0"/>
              <a:t>Designers </a:t>
            </a:r>
          </a:p>
        </p:txBody>
      </p:sp>
      <p:sp>
        <p:nvSpPr>
          <p:cNvPr id="3" name="Text Placeholder 2">
            <a:extLst>
              <a:ext uri="{FF2B5EF4-FFF2-40B4-BE49-F238E27FC236}">
                <a16:creationId xmlns:a16="http://schemas.microsoft.com/office/drawing/2014/main" id="{35BB24B4-AACC-4C1F-97DB-FF7D6383266C}"/>
              </a:ext>
            </a:extLst>
          </p:cNvPr>
          <p:cNvSpPr>
            <a:spLocks noGrp="1"/>
          </p:cNvSpPr>
          <p:nvPr>
            <p:ph type="body" idx="1"/>
          </p:nvPr>
        </p:nvSpPr>
        <p:spPr/>
        <p:txBody>
          <a:bodyPr/>
          <a:lstStyle/>
          <a:p>
            <a:r>
              <a:rPr lang="en-GB" dirty="0"/>
              <a:t>Chanel </a:t>
            </a:r>
          </a:p>
        </p:txBody>
      </p:sp>
      <p:sp>
        <p:nvSpPr>
          <p:cNvPr id="4" name="Content Placeholder 3">
            <a:extLst>
              <a:ext uri="{FF2B5EF4-FFF2-40B4-BE49-F238E27FC236}">
                <a16:creationId xmlns:a16="http://schemas.microsoft.com/office/drawing/2014/main" id="{98CED20F-F9C3-49EE-8D48-862C7B795379}"/>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A8CEE9C5-C488-4EB6-BDBF-F3C6AC2E9B07}"/>
              </a:ext>
            </a:extLst>
          </p:cNvPr>
          <p:cNvSpPr>
            <a:spLocks noGrp="1"/>
          </p:cNvSpPr>
          <p:nvPr>
            <p:ph type="body" sz="quarter" idx="3"/>
          </p:nvPr>
        </p:nvSpPr>
        <p:spPr/>
        <p:txBody>
          <a:bodyPr/>
          <a:lstStyle/>
          <a:p>
            <a:r>
              <a:rPr lang="en-GB" dirty="0"/>
              <a:t>Jeanne </a:t>
            </a:r>
            <a:r>
              <a:rPr lang="en-GB" dirty="0" err="1"/>
              <a:t>Lanvinw</a:t>
            </a:r>
            <a:endParaRPr lang="en-GB" dirty="0"/>
          </a:p>
        </p:txBody>
      </p:sp>
      <p:sp>
        <p:nvSpPr>
          <p:cNvPr id="6" name="Content Placeholder 5">
            <a:extLst>
              <a:ext uri="{FF2B5EF4-FFF2-40B4-BE49-F238E27FC236}">
                <a16:creationId xmlns:a16="http://schemas.microsoft.com/office/drawing/2014/main" id="{E84F7186-98C0-46BB-8539-2DF7EB7F6216}"/>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1544198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F9EA1-D8C5-4CC0-8A5E-77F721F3050C}"/>
              </a:ext>
            </a:extLst>
          </p:cNvPr>
          <p:cNvSpPr>
            <a:spLocks noGrp="1"/>
          </p:cNvSpPr>
          <p:nvPr>
            <p:ph type="title"/>
          </p:nvPr>
        </p:nvSpPr>
        <p:spPr>
          <a:xfrm>
            <a:off x="-1077844" y="25574"/>
            <a:ext cx="10353762" cy="1257300"/>
          </a:xfrm>
        </p:spPr>
        <p:txBody>
          <a:bodyPr/>
          <a:lstStyle/>
          <a:p>
            <a:r>
              <a:rPr lang="en-GB" dirty="0"/>
              <a:t>1920s hair and makeup</a:t>
            </a:r>
          </a:p>
        </p:txBody>
      </p:sp>
      <p:sp>
        <p:nvSpPr>
          <p:cNvPr id="3" name="Content Placeholder 2">
            <a:extLst>
              <a:ext uri="{FF2B5EF4-FFF2-40B4-BE49-F238E27FC236}">
                <a16:creationId xmlns:a16="http://schemas.microsoft.com/office/drawing/2014/main" id="{03455686-2162-4A7C-9B7C-9F1B610B848B}"/>
              </a:ext>
            </a:extLst>
          </p:cNvPr>
          <p:cNvSpPr>
            <a:spLocks noGrp="1"/>
          </p:cNvSpPr>
          <p:nvPr>
            <p:ph idx="1"/>
          </p:nvPr>
        </p:nvSpPr>
        <p:spPr>
          <a:xfrm>
            <a:off x="188330" y="1866900"/>
            <a:ext cx="6881393" cy="3714749"/>
          </a:xfrm>
        </p:spPr>
        <p:txBody>
          <a:bodyPr>
            <a:normAutofit fontScale="70000" lnSpcReduction="20000"/>
          </a:bodyPr>
          <a:lstStyle/>
          <a:p>
            <a:pPr marL="36900" indent="0">
              <a:buNone/>
            </a:pPr>
            <a:r>
              <a:rPr lang="en-GB" b="1" dirty="0"/>
              <a:t>Makeup:</a:t>
            </a:r>
          </a:p>
          <a:p>
            <a:pPr marL="36900" indent="0">
              <a:buNone/>
            </a:pPr>
            <a:r>
              <a:rPr lang="en-GB" dirty="0"/>
              <a:t>Makeup became more popular and widely worn than it was before the 1920s and was very recognisable in its style. Many women liked to keep pale skin, though some would wear concentrated, pink-toned bush on their cheekbones. Matte red or dark pink lipstick was often worn, but lip shape was sometimes made to look plump, with a rounded cupid’s bow, or the lips the be extended and even. </a:t>
            </a:r>
          </a:p>
          <a:p>
            <a:pPr marL="36900" indent="0">
              <a:buNone/>
            </a:pPr>
            <a:r>
              <a:rPr lang="en-GB" dirty="0"/>
              <a:t>Most notable and consistent about 1920s makeup is the dark eye makeup and thin eyebrows. Eyebrows were mostly drawn on in an arched shape, usually curving dramatically towards the end, and being straight along the browbone. A dark eyeshadow was also popular for women, especially in movies. Emphasis was generally put on the top lashes using eyeliner and mascara only on the top lashes. Sometimes false lashes were used, but these were more commonly used by actresses in filmmaking, and didn’t became more widely accepted until the 1930s.</a:t>
            </a:r>
          </a:p>
          <a:p>
            <a:pPr marL="36900" indent="0">
              <a:buNone/>
            </a:pPr>
            <a:r>
              <a:rPr lang="en-GB" b="1" dirty="0"/>
              <a:t>Hair:</a:t>
            </a:r>
          </a:p>
        </p:txBody>
      </p:sp>
      <p:pic>
        <p:nvPicPr>
          <p:cNvPr id="4" name="Picture 2" descr="Clara Bow - It, Movies &amp; Death - Biography">
            <a:extLst>
              <a:ext uri="{FF2B5EF4-FFF2-40B4-BE49-F238E27FC236}">
                <a16:creationId xmlns:a16="http://schemas.microsoft.com/office/drawing/2014/main" id="{F33A4DDC-256F-4C4D-A13D-67F9579668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21138" y="3043825"/>
            <a:ext cx="1866560" cy="18665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istory of Fashion 1920's - 1930's">
            <a:extLst>
              <a:ext uri="{FF2B5EF4-FFF2-40B4-BE49-F238E27FC236}">
                <a16:creationId xmlns:a16="http://schemas.microsoft.com/office/drawing/2014/main" id="{38B1ED32-3768-4CFD-8974-5B58E09006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0406" y="1866900"/>
            <a:ext cx="1640627" cy="2072370"/>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descr="Women's 1920s Makeup: An Overview - Hair &amp; Makeup Artist Handbook">
            <a:extLst>
              <a:ext uri="{FF2B5EF4-FFF2-40B4-BE49-F238E27FC236}">
                <a16:creationId xmlns:a16="http://schemas.microsoft.com/office/drawing/2014/main" id="{1F1897A0-8D71-4945-B78B-9140FF2910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21138" y="4965399"/>
            <a:ext cx="1867027" cy="1867027"/>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The History of 1920s Makeup - 1920 to 1929 | Glamour Daze | 1920s makeup,  1920s inspired makeup, 1920s makeup look">
            <a:extLst>
              <a:ext uri="{FF2B5EF4-FFF2-40B4-BE49-F238E27FC236}">
                <a16:creationId xmlns:a16="http://schemas.microsoft.com/office/drawing/2014/main" id="{9D229A8C-7874-4734-9100-C1DFFF4C8F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04159" y="3974926"/>
            <a:ext cx="166687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9459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2AD55F-88CF-45D2-87E5-85656A5228E9}"/>
              </a:ext>
            </a:extLst>
          </p:cNvPr>
          <p:cNvPicPr>
            <a:picLocks noChangeAspect="1"/>
          </p:cNvPicPr>
          <p:nvPr/>
        </p:nvPicPr>
        <p:blipFill rotWithShape="1">
          <a:blip r:embed="rId2"/>
          <a:srcRect l="13969" t="25683" r="52020" b="263"/>
          <a:stretch/>
        </p:blipFill>
        <p:spPr>
          <a:xfrm>
            <a:off x="7789556" y="4199013"/>
            <a:ext cx="2187528" cy="2677960"/>
          </a:xfrm>
          <a:prstGeom prst="rect">
            <a:avLst/>
          </a:prstGeom>
        </p:spPr>
      </p:pic>
      <p:pic>
        <p:nvPicPr>
          <p:cNvPr id="7170" name="Picture 2" descr="1920's Jewelry: Exotic and Sublime">
            <a:extLst>
              <a:ext uri="{FF2B5EF4-FFF2-40B4-BE49-F238E27FC236}">
                <a16:creationId xmlns:a16="http://schemas.microsoft.com/office/drawing/2014/main" id="{B312D60C-7684-45D3-ADEA-5806A75A64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755" t="18931" r="3717" b="3194"/>
          <a:stretch/>
        </p:blipFill>
        <p:spPr bwMode="auto">
          <a:xfrm>
            <a:off x="1569188" y="4507088"/>
            <a:ext cx="1711751" cy="237596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1B4E0C4-5499-40B3-A787-A95FC00514E6}"/>
              </a:ext>
            </a:extLst>
          </p:cNvPr>
          <p:cNvSpPr>
            <a:spLocks noGrp="1"/>
          </p:cNvSpPr>
          <p:nvPr>
            <p:ph idx="1"/>
          </p:nvPr>
        </p:nvSpPr>
        <p:spPr>
          <a:xfrm>
            <a:off x="5349921" y="0"/>
            <a:ext cx="6831432" cy="2699358"/>
          </a:xfrm>
        </p:spPr>
        <p:txBody>
          <a:bodyPr>
            <a:normAutofit fontScale="40000" lnSpcReduction="20000"/>
          </a:bodyPr>
          <a:lstStyle/>
          <a:p>
            <a:pPr marL="36900" indent="0">
              <a:buNone/>
            </a:pPr>
            <a:r>
              <a:rPr lang="en-GB" dirty="0">
                <a:solidFill>
                  <a:schemeClr val="bg1"/>
                </a:solidFill>
              </a:rPr>
              <a:t>Mrs Zero’s outfit:</a:t>
            </a:r>
          </a:p>
          <a:p>
            <a:r>
              <a:rPr lang="en-GB" dirty="0">
                <a:solidFill>
                  <a:schemeClr val="bg1"/>
                </a:solidFill>
              </a:rPr>
              <a:t>Dressier version of funeral wear- part of her is glad to be rid of Mr Zero</a:t>
            </a:r>
          </a:p>
          <a:p>
            <a:r>
              <a:rPr lang="en-GB" dirty="0">
                <a:solidFill>
                  <a:schemeClr val="bg1"/>
                </a:solidFill>
              </a:rPr>
              <a:t>Doesn’t have enough money to afford fancy silks</a:t>
            </a:r>
          </a:p>
          <a:p>
            <a:r>
              <a:rPr lang="en-GB" dirty="0">
                <a:solidFill>
                  <a:schemeClr val="bg1"/>
                </a:solidFill>
              </a:rPr>
              <a:t>Slight hints of colour (slip dress underneath maybe- perhaps she plans on going somewhere after his death) Sage green, muted lemon/ochre, navy blue, purple</a:t>
            </a:r>
          </a:p>
          <a:p>
            <a:r>
              <a:rPr lang="en-GB" dirty="0">
                <a:solidFill>
                  <a:schemeClr val="bg1"/>
                </a:solidFill>
              </a:rPr>
              <a:t>Dressed up with expensive-looking jewellery</a:t>
            </a:r>
          </a:p>
          <a:p>
            <a:r>
              <a:rPr lang="en-GB" dirty="0">
                <a:solidFill>
                  <a:schemeClr val="bg1"/>
                </a:solidFill>
              </a:rPr>
              <a:t>Cloche hat</a:t>
            </a:r>
          </a:p>
          <a:p>
            <a:r>
              <a:rPr lang="en-GB" dirty="0">
                <a:solidFill>
                  <a:schemeClr val="bg1"/>
                </a:solidFill>
              </a:rPr>
              <a:t>Mary Janes for shoes – modernise? Slightly taller heel than in the 1920s as Mrs Zero seems to be a slightly rebellious person just not outwardly so. 3”? Slightly thicker soul.</a:t>
            </a:r>
          </a:p>
          <a:p>
            <a:r>
              <a:rPr lang="en-GB" dirty="0">
                <a:solidFill>
                  <a:schemeClr val="bg1"/>
                </a:solidFill>
              </a:rPr>
              <a:t>Materials: Raylon (the “poor man’s silk”), taffeta (a shiny fabric),  </a:t>
            </a:r>
            <a:r>
              <a:rPr lang="en-GB" dirty="0" err="1">
                <a:solidFill>
                  <a:schemeClr val="bg1"/>
                </a:solidFill>
              </a:rPr>
              <a:t>organdy</a:t>
            </a:r>
            <a:r>
              <a:rPr lang="en-GB" dirty="0">
                <a:solidFill>
                  <a:schemeClr val="bg1"/>
                </a:solidFill>
              </a:rPr>
              <a:t> (used for party dresses), canton silk (mixed with cotton for price), cotton (growing industry, mercerizing made it look like silk)</a:t>
            </a:r>
          </a:p>
          <a:p>
            <a:r>
              <a:rPr lang="en-GB" dirty="0">
                <a:solidFill>
                  <a:schemeClr val="bg1"/>
                </a:solidFill>
              </a:rPr>
              <a:t>Two-piece as opposed to a dress.</a:t>
            </a:r>
          </a:p>
        </p:txBody>
      </p:sp>
      <p:pic>
        <p:nvPicPr>
          <p:cNvPr id="2050" name="Picture 2" descr="Linen Rayon Mix Black - Stef Francis">
            <a:extLst>
              <a:ext uri="{FF2B5EF4-FFF2-40B4-BE49-F238E27FC236}">
                <a16:creationId xmlns:a16="http://schemas.microsoft.com/office/drawing/2014/main" id="{388992BE-B3B6-403F-840C-1B224F17E8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366"/>
            <a:ext cx="2674961" cy="267496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2EFD0C1A-D497-49E5-BB1C-40568E99289F}"/>
              </a:ext>
            </a:extLst>
          </p:cNvPr>
          <p:cNvSpPr txBox="1">
            <a:spLocks/>
          </p:cNvSpPr>
          <p:nvPr/>
        </p:nvSpPr>
        <p:spPr>
          <a:xfrm>
            <a:off x="5494947" y="2418067"/>
            <a:ext cx="4048310" cy="2345499"/>
          </a:xfrm>
          <a:prstGeom prst="rect">
            <a:avLst/>
          </a:prstGeom>
          <a:effectLst>
            <a:outerShdw blurRad="25400" dir="17880000">
              <a:srgbClr val="000000">
                <a:alpha val="46000"/>
              </a:srgbClr>
            </a:outerShdw>
          </a:effectLst>
        </p:spPr>
        <p:txBody>
          <a:bodyPr vert="horz" lIns="91440" tIns="45720" rIns="91440" bIns="45720" rtlCol="0" anchor="t">
            <a:normAutofit fontScale="47500" lnSpcReduction="20000"/>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r>
              <a:rPr lang="en-GB" dirty="0">
                <a:solidFill>
                  <a:schemeClr val="bg1"/>
                </a:solidFill>
              </a:rPr>
              <a:t>Mrs Zero’s hair and makeup:</a:t>
            </a:r>
          </a:p>
          <a:p>
            <a:r>
              <a:rPr lang="en-GB" dirty="0">
                <a:solidFill>
                  <a:schemeClr val="bg1"/>
                </a:solidFill>
              </a:rPr>
              <a:t>Underneath the cloche you can see jewellery peeking out</a:t>
            </a:r>
          </a:p>
          <a:p>
            <a:r>
              <a:rPr lang="en-GB" dirty="0">
                <a:solidFill>
                  <a:schemeClr val="bg1"/>
                </a:solidFill>
              </a:rPr>
              <a:t>The slicked, S-wave bob</a:t>
            </a:r>
          </a:p>
          <a:p>
            <a:r>
              <a:rPr lang="en-GB" dirty="0">
                <a:solidFill>
                  <a:schemeClr val="bg1"/>
                </a:solidFill>
              </a:rPr>
              <a:t>Emphasis on bottom lashes</a:t>
            </a:r>
          </a:p>
          <a:p>
            <a:r>
              <a:rPr lang="en-GB" dirty="0">
                <a:solidFill>
                  <a:schemeClr val="bg1"/>
                </a:solidFill>
              </a:rPr>
              <a:t>Straight eyebrows, curved at tail. Slightly thicker but not dramatically so, still set low on the browbone</a:t>
            </a:r>
          </a:p>
          <a:p>
            <a:r>
              <a:rPr lang="en-GB" dirty="0">
                <a:solidFill>
                  <a:schemeClr val="bg1"/>
                </a:solidFill>
              </a:rPr>
              <a:t>Dark shady eyeshadow, eyeliner</a:t>
            </a:r>
          </a:p>
          <a:p>
            <a:r>
              <a:rPr lang="en-GB" dirty="0">
                <a:solidFill>
                  <a:schemeClr val="bg1"/>
                </a:solidFill>
              </a:rPr>
              <a:t>Shortened, but plumped lips. Red, black?</a:t>
            </a:r>
          </a:p>
          <a:p>
            <a:r>
              <a:rPr lang="en-GB" dirty="0">
                <a:solidFill>
                  <a:schemeClr val="bg1"/>
                </a:solidFill>
              </a:rPr>
              <a:t>Blush</a:t>
            </a:r>
          </a:p>
        </p:txBody>
      </p:sp>
      <p:pic>
        <p:nvPicPr>
          <p:cNvPr id="2" name="Picture 2" descr="Skin color Organza Fabric 100% mulberry silk 6 mm 114 cm width 25 gsm light  grey black red colors 100 meters wholesale|organza fabric|fabric  wholesalewholesale fabric - AliExpress">
            <a:extLst>
              <a:ext uri="{FF2B5EF4-FFF2-40B4-BE49-F238E27FC236}">
                <a16:creationId xmlns:a16="http://schemas.microsoft.com/office/drawing/2014/main" id="{C778D020-D470-4D4D-B140-8B1766767A8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015" b="25549"/>
          <a:stretch/>
        </p:blipFill>
        <p:spPr bwMode="auto">
          <a:xfrm>
            <a:off x="2674961" y="0"/>
            <a:ext cx="2674960" cy="267496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1930s Fashion Colors &amp; Fabric">
            <a:extLst>
              <a:ext uri="{FF2B5EF4-FFF2-40B4-BE49-F238E27FC236}">
                <a16:creationId xmlns:a16="http://schemas.microsoft.com/office/drawing/2014/main" id="{A5161007-3666-42DC-8443-B8EBDA973F1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797" t="12980" r="3886" b="10036"/>
          <a:stretch/>
        </p:blipFill>
        <p:spPr bwMode="auto">
          <a:xfrm>
            <a:off x="1337480" y="900613"/>
            <a:ext cx="2674961" cy="269020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A 1920s Cloche Hat, 1929 | Vintage hats 1920s, Hats vintage, 1920s fashion">
            <a:extLst>
              <a:ext uri="{FF2B5EF4-FFF2-40B4-BE49-F238E27FC236}">
                <a16:creationId xmlns:a16="http://schemas.microsoft.com/office/drawing/2014/main" id="{1A81396B-69EE-44A9-A406-28A31E27529F}"/>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6036" b="97160" l="4714" r="90000">
                        <a14:foregroundMark x1="43857" y1="40947" x2="48000" y2="44260"/>
                        <a14:foregroundMark x1="60286" y1="26627" x2="59714" y2="38698"/>
                        <a14:foregroundMark x1="65429" y1="32544" x2="65429" y2="39527"/>
                        <a14:foregroundMark x1="65429" y1="39527" x2="69429" y2="45444"/>
                        <a14:foregroundMark x1="32143" y1="41657" x2="32000" y2="34556"/>
                        <a14:foregroundMark x1="32000" y1="34556" x2="33143" y2="34320"/>
                        <a14:foregroundMark x1="39857" y1="13018" x2="32714" y2="19527"/>
                        <a14:foregroundMark x1="32714" y1="19527" x2="29429" y2="29112"/>
                        <a14:foregroundMark x1="41143" y1="16095" x2="54857" y2="18225"/>
                        <a14:foregroundMark x1="35305" y1="12663" x2="34857" y2="12899"/>
                        <a14:foregroundMark x1="42714" y1="8757" x2="35305" y2="12663"/>
                        <a14:foregroundMark x1="34857" y1="12899" x2="31625" y2="16558"/>
                        <a14:foregroundMark x1="32286" y1="24142" x2="47286" y2="21420"/>
                        <a14:foregroundMark x1="36571" y1="10059" x2="36571" y2="10059"/>
                        <a14:foregroundMark x1="37571" y1="9467" x2="37571" y2="9467"/>
                        <a14:foregroundMark x1="39429" y1="7692" x2="39429" y2="7692"/>
                        <a14:foregroundMark x1="43286" y1="6746" x2="43286" y2="6746"/>
                        <a14:foregroundMark x1="48429" y1="6272" x2="48429" y2="6272"/>
                        <a14:foregroundMark x1="37143" y1="9704" x2="44429" y2="6746"/>
                        <a14:foregroundMark x1="38714" y1="8284" x2="45714" y2="6036"/>
                        <a14:foregroundMark x1="32017" y1="16649" x2="32286" y2="15858"/>
                        <a14:foregroundMark x1="29286" y1="21775" x2="32000" y2="12781"/>
                        <a14:foregroundMark x1="32571" y1="12663" x2="32571" y2="12663"/>
                        <a14:foregroundMark x1="33000" y1="12426" x2="33000" y2="12426"/>
                        <a14:foregroundMark x1="69571" y1="18817" x2="69571" y2="18817"/>
                        <a14:foregroundMark x1="68857" y1="16095" x2="71571" y2="23550"/>
                        <a14:foregroundMark x1="71571" y1="23550" x2="71571" y2="23787"/>
                        <a14:foregroundMark x1="69143" y1="29822" x2="67000" y2="35030"/>
                        <a14:foregroundMark x1="69571" y1="33018" x2="69571" y2="33018"/>
                        <a14:foregroundMark x1="69143" y1="31598" x2="69143" y2="37870"/>
                        <a14:foregroundMark x1="52571" y1="55148" x2="52571" y2="55148"/>
                        <a14:foregroundMark x1="51000" y1="62722" x2="51000" y2="62722"/>
                        <a14:foregroundMark x1="30714" y1="84970" x2="30714" y2="84970"/>
                        <a14:foregroundMark x1="29000" y1="72899" x2="41857" y2="84379"/>
                        <a14:foregroundMark x1="38571" y1="60710" x2="44714" y2="67101"/>
                        <a14:foregroundMark x1="44714" y1="67101" x2="48143" y2="74083"/>
                        <a14:foregroundMark x1="48143" y1="74083" x2="48143" y2="77278"/>
                        <a14:foregroundMark x1="66000" y1="86272" x2="58000" y2="91953"/>
                        <a14:foregroundMark x1="58000" y1="91953" x2="48857" y2="92899"/>
                        <a14:foregroundMark x1="48857" y1="92899" x2="31000" y2="86627"/>
                        <a14:foregroundMark x1="31000" y1="86627" x2="24714" y2="80237"/>
                        <a14:foregroundMark x1="24714" y1="80237" x2="22429" y2="72308"/>
                        <a14:foregroundMark x1="22429" y1="72308" x2="28286" y2="65562"/>
                        <a14:foregroundMark x1="28286" y1="65562" x2="29429" y2="65207"/>
                        <a14:foregroundMark x1="15571" y1="77278" x2="14714" y2="97160"/>
                        <a14:foregroundMark x1="4714" y1="74556" x2="4714" y2="74556"/>
                        <a14:foregroundMark x1="59429" y1="50296" x2="59429" y2="50296"/>
                        <a14:foregroundMark x1="59286" y1="60118" x2="59286" y2="60118"/>
                        <a14:foregroundMark x1="56571" y1="56686" x2="61857" y2="65444"/>
                        <a14:foregroundMark x1="60571" y1="49704" x2="57000" y2="63905"/>
                        <a14:foregroundMark x1="57000" y1="63905" x2="55857" y2="65089"/>
                        <a14:backgroundMark x1="27714" y1="21775" x2="28571" y2="15740"/>
                        <a14:backgroundMark x1="29000" y1="19527" x2="29714" y2="12426"/>
                        <a14:backgroundMark x1="29714" y1="12426" x2="30714" y2="11124"/>
                        <a14:backgroundMark x1="29286" y1="16805" x2="29286" y2="16805"/>
                        <a14:backgroundMark x1="30143" y1="16213" x2="27714" y2="23195"/>
                        <a14:backgroundMark x1="27714" y1="23195" x2="27429" y2="23432"/>
                        <a14:backgroundMark x1="32143" y1="12781" x2="32143" y2="12781"/>
                        <a14:backgroundMark x1="33000" y1="12663" x2="33000" y2="12663"/>
                        <a14:backgroundMark x1="31087" y1="12426" x2="32143" y2="8994"/>
                        <a14:backgroundMark x1="31014" y1="12663" x2="31087" y2="12426"/>
                        <a14:backgroundMark x1="30286" y1="15030" x2="31014" y2="12663"/>
                        <a14:backgroundMark x1="31857" y1="12426" x2="35143" y2="6982"/>
                        <a14:backgroundMark x1="31714" y1="12663" x2="31857" y2="12426"/>
                        <a14:backgroundMark x1="31286" y1="13373" x2="31714" y2="12663"/>
                        <a14:backgroundMark x1="35143" y1="6982" x2="35143" y2="6982"/>
                        <a14:backgroundMark x1="68000" y1="56450" x2="78429" y2="61302"/>
                        <a14:backgroundMark x1="78429" y1="61302" x2="81429" y2="63905"/>
                      </a14:backgroundRemoval>
                    </a14:imgEffect>
                  </a14:imgLayer>
                </a14:imgProps>
              </a:ext>
              <a:ext uri="{28A0092B-C50C-407E-A947-70E740481C1C}">
                <a14:useLocalDpi xmlns:a14="http://schemas.microsoft.com/office/drawing/2010/main" val="0"/>
              </a:ext>
            </a:extLst>
          </a:blip>
          <a:srcRect t="3909" r="13259"/>
          <a:stretch/>
        </p:blipFill>
        <p:spPr bwMode="auto">
          <a:xfrm>
            <a:off x="-58623" y="3454052"/>
            <a:ext cx="2564405" cy="342899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1920s Gatsby Jewelry- Flapper Earrings, Necklaces, Bracelets">
            <a:extLst>
              <a:ext uri="{FF2B5EF4-FFF2-40B4-BE49-F238E27FC236}">
                <a16:creationId xmlns:a16="http://schemas.microsoft.com/office/drawing/2014/main" id="{E327F16D-57F8-4D88-ADE5-EB35691326F5}"/>
              </a:ext>
            </a:extLst>
          </p:cNvPr>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10000" b="90000" l="10000" r="90000"/>
                    </a14:imgEffect>
                  </a14:imgLayer>
                </a14:imgProps>
              </a:ext>
              <a:ext uri="{28A0092B-C50C-407E-A947-70E740481C1C}">
                <a14:useLocalDpi xmlns:a14="http://schemas.microsoft.com/office/drawing/2010/main" val="0"/>
              </a:ext>
            </a:extLst>
          </a:blip>
          <a:srcRect l="60042" t="14795" r="22706" b="12694"/>
          <a:stretch/>
        </p:blipFill>
        <p:spPr bwMode="auto">
          <a:xfrm>
            <a:off x="1051515" y="5286373"/>
            <a:ext cx="317107" cy="155192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1920s Earrings and The Art Deco Era | AC Silver Blog">
            <a:extLst>
              <a:ext uri="{FF2B5EF4-FFF2-40B4-BE49-F238E27FC236}">
                <a16:creationId xmlns:a16="http://schemas.microsoft.com/office/drawing/2014/main" id="{C4FB3616-0A8D-42CB-B762-DAEC20FEF282}"/>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6000" b="96889" l="10000" r="90000">
                        <a14:foregroundMark x1="26167" y1="6222" x2="26167" y2="6222"/>
                        <a14:foregroundMark x1="26167" y1="6222" x2="26167" y2="6222"/>
                        <a14:foregroundMark x1="26167" y1="6222" x2="26167" y2="6222"/>
                        <a14:foregroundMark x1="26333" y1="89778" x2="26333" y2="89778"/>
                        <a14:foregroundMark x1="25500" y1="96889" x2="25500" y2="96889"/>
                      </a14:backgroundRemoval>
                    </a14:imgEffect>
                  </a14:imgLayer>
                </a14:imgProps>
              </a:ext>
              <a:ext uri="{28A0092B-C50C-407E-A947-70E740481C1C}">
                <a14:useLocalDpi xmlns:a14="http://schemas.microsoft.com/office/drawing/2010/main" val="0"/>
              </a:ext>
            </a:extLst>
          </a:blip>
          <a:srcRect l="18915" r="63055"/>
          <a:stretch/>
        </p:blipFill>
        <p:spPr bwMode="auto">
          <a:xfrm>
            <a:off x="589839" y="5306076"/>
            <a:ext cx="373088" cy="1551923"/>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1920's Art Deco Diamond and Pearl Earrings | Pearl and diamond earrings,  Art deco earrings, Vintage jewelry">
            <a:extLst>
              <a:ext uri="{FF2B5EF4-FFF2-40B4-BE49-F238E27FC236}">
                <a16:creationId xmlns:a16="http://schemas.microsoft.com/office/drawing/2014/main" id="{D878EE93-1ABF-41A1-A626-CF8264CBD2A4}"/>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3106" b="93478" l="4955" r="89640">
                        <a14:foregroundMark x1="23874" y1="4969" x2="23874" y2="19876"/>
                        <a14:foregroundMark x1="23874" y1="19876" x2="23423" y2="21739"/>
                        <a14:foregroundMark x1="20721" y1="7764" x2="20721" y2="7764"/>
                        <a14:foregroundMark x1="20721" y1="7764" x2="20721" y2="7764"/>
                        <a14:foregroundMark x1="19369" y1="4348" x2="19369" y2="4348"/>
                        <a14:foregroundMark x1="18468" y1="9627" x2="18468" y2="9627"/>
                        <a14:foregroundMark x1="22523" y1="3416" x2="22523" y2="3416"/>
                        <a14:foregroundMark x1="27477" y1="4969" x2="27477" y2="4969"/>
                        <a14:foregroundMark x1="24775" y1="3416" x2="24775" y2="3416"/>
                        <a14:foregroundMark x1="29279" y1="11801" x2="29279" y2="11801"/>
                        <a14:foregroundMark x1="18018" y1="24224" x2="18018" y2="24224"/>
                        <a14:foregroundMark x1="17117" y1="22671" x2="17117" y2="22671"/>
                        <a14:foregroundMark x1="17117" y1="31366" x2="17117" y2="31366"/>
                        <a14:foregroundMark x1="18018" y1="31366" x2="25225" y2="31988"/>
                        <a14:foregroundMark x1="29279" y1="23292" x2="29279" y2="23292"/>
                        <a14:foregroundMark x1="22523" y1="39130" x2="21622" y2="46894"/>
                        <a14:foregroundMark x1="15766" y1="52484" x2="19369" y2="46273"/>
                        <a14:foregroundMark x1="29279" y1="51863" x2="29279" y2="51863"/>
                        <a14:foregroundMark x1="22973" y1="44720" x2="32432" y2="57143"/>
                        <a14:foregroundMark x1="7094" y1="66460" x2="6982" y2="66770"/>
                        <a14:foregroundMark x1="7658" y1="64907" x2="7094" y2="66460"/>
                        <a14:foregroundMark x1="15315" y1="55590" x2="8559" y2="62422"/>
                        <a14:foregroundMark x1="8559" y1="62422" x2="9459" y2="63043"/>
                        <a14:foregroundMark x1="13514" y1="55280" x2="13514" y2="55280"/>
                        <a14:foregroundMark x1="12162" y1="56832" x2="15315" y2="51863"/>
                        <a14:foregroundMark x1="9910" y1="60870" x2="13514" y2="54658"/>
                        <a14:foregroundMark x1="7658" y1="71429" x2="7658" y2="63665"/>
                        <a14:foregroundMark x1="7658" y1="63665" x2="11712" y2="56522"/>
                        <a14:foregroundMark x1="11712" y1="56522" x2="13063" y2="55901"/>
                        <a14:foregroundMark x1="7658" y1="65217" x2="7658" y2="65217"/>
                        <a14:foregroundMark x1="9910" y1="60248" x2="7207" y2="69876"/>
                        <a14:foregroundMark x1="20270" y1="34472" x2="20270" y2="34472"/>
                        <a14:foregroundMark x1="19820" y1="11801" x2="17568" y2="6522"/>
                        <a14:foregroundMark x1="76126" y1="27950" x2="76126" y2="27950"/>
                        <a14:foregroundMark x1="77477" y1="26708" x2="78829" y2="34161"/>
                        <a14:foregroundMark x1="78829" y1="34161" x2="77027" y2="41615"/>
                        <a14:foregroundMark x1="77027" y1="41615" x2="77027" y2="41615"/>
                        <a14:foregroundMark x1="75225" y1="75776" x2="76126" y2="93168"/>
                        <a14:foregroundMark x1="76126" y1="93168" x2="76126" y2="93478"/>
                        <a14:foregroundMark x1="77928" y1="63975" x2="81532" y2="71118"/>
                        <a14:foregroundMark x1="81532" y1="71118" x2="88288" y2="77640"/>
                        <a14:foregroundMark x1="88288" y1="77640" x2="89189" y2="77950"/>
                        <a14:foregroundMark x1="80631" y1="63975" x2="82883" y2="71118"/>
                        <a14:foregroundMark x1="82883" y1="71118" x2="86937" y2="74534"/>
                        <a14:foregroundMark x1="76126" y1="55901" x2="76126" y2="55901"/>
                        <a14:foregroundMark x1="82883" y1="51242" x2="82883" y2="51242"/>
                        <a14:foregroundMark x1="76126" y1="34472" x2="76126" y2="34472"/>
                        <a14:foregroundMark x1="76126" y1="47205" x2="76126" y2="47205"/>
                        <a14:foregroundMark x1="76126" y1="31366" x2="77477" y2="23913"/>
                        <a14:foregroundMark x1="77477" y1="23913" x2="82883" y2="26398"/>
                        <a14:foregroundMark x1="72523" y1="27019" x2="72523" y2="27019"/>
                        <a14:foregroundMark x1="76126" y1="33540" x2="76126" y2="33540"/>
                        <a14:foregroundMark x1="72973" y1="25155" x2="72973" y2="25155"/>
                        <a14:foregroundMark x1="22523" y1="12422" x2="22523" y2="18944"/>
                        <a14:foregroundMark x1="20270" y1="42547" x2="20270" y2="42547"/>
                        <a14:foregroundMark x1="23874" y1="43478" x2="31532" y2="54037"/>
                        <a14:backgroundMark x1="4955" y1="70807" x2="7658" y2="77950"/>
                        <a14:backgroundMark x1="4955" y1="69579" x2="4955" y2="74845"/>
                        <a14:backgroundMark x1="8046" y1="60003" x2="8108" y2="59317"/>
                      </a14:backgroundRemoval>
                    </a14:imgEffect>
                  </a14:imgLayer>
                </a14:imgProps>
              </a:ext>
              <a:ext uri="{28A0092B-C50C-407E-A947-70E740481C1C}">
                <a14:useLocalDpi xmlns:a14="http://schemas.microsoft.com/office/drawing/2010/main" val="0"/>
              </a:ext>
            </a:extLst>
          </a:blip>
          <a:srcRect l="6903" r="63084" b="17196"/>
          <a:stretch/>
        </p:blipFill>
        <p:spPr bwMode="auto">
          <a:xfrm>
            <a:off x="50104" y="5298313"/>
            <a:ext cx="402657" cy="1611291"/>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Black Vintage 1920s Period Flapper Girl Gatsby Party Womans Costume Shoes  Heels | eBay">
            <a:extLst>
              <a:ext uri="{FF2B5EF4-FFF2-40B4-BE49-F238E27FC236}">
                <a16:creationId xmlns:a16="http://schemas.microsoft.com/office/drawing/2014/main" id="{1C132F91-7BF3-41FB-BD5B-EB69F0C5AF81}"/>
              </a:ext>
            </a:extLst>
          </p:cNvPr>
          <p:cNvPicPr>
            <a:picLocks noChangeAspect="1" noChangeArrowheads="1"/>
          </p:cNvPicPr>
          <p:nvPr/>
        </p:nvPicPr>
        <p:blipFill>
          <a:blip r:embed="rId15">
            <a:extLst>
              <a:ext uri="{BEBA8EAE-BF5A-486C-A8C5-ECC9F3942E4B}">
                <a14:imgProps xmlns:a14="http://schemas.microsoft.com/office/drawing/2010/main">
                  <a14:imgLayer r:embed="rId16">
                    <a14:imgEffect>
                      <a14:backgroundRemoval t="10000" b="90000" l="3000" r="96667">
                        <a14:foregroundMark x1="10667" y1="21667" x2="5667" y2="32667"/>
                        <a14:foregroundMark x1="5667" y1="32667" x2="6667" y2="45000"/>
                        <a14:foregroundMark x1="6667" y1="45000" x2="6667" y2="45333"/>
                        <a14:foregroundMark x1="3000" y1="34333" x2="3000" y2="34333"/>
                        <a14:foregroundMark x1="93667" y1="72333" x2="93667" y2="72333"/>
                        <a14:foregroundMark x1="96667" y1="74667" x2="96667" y2="74667"/>
                        <a14:backgroundMark x1="28333" y1="68667" x2="30000" y2="80667"/>
                        <a14:backgroundMark x1="78333" y1="87333" x2="62667" y2="87000"/>
                      </a14:backgroundRemoval>
                    </a14:imgEffect>
                  </a14:imgLayer>
                </a14:imgProps>
              </a:ext>
              <a:ext uri="{28A0092B-C50C-407E-A947-70E740481C1C}">
                <a14:useLocalDpi xmlns:a14="http://schemas.microsoft.com/office/drawing/2010/main" val="0"/>
              </a:ext>
            </a:extLst>
          </a:blip>
          <a:srcRect/>
          <a:stretch>
            <a:fillRect/>
          </a:stretch>
        </p:blipFill>
        <p:spPr bwMode="auto">
          <a:xfrm rot="20709065">
            <a:off x="34561" y="1376652"/>
            <a:ext cx="2245176" cy="2245176"/>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Pin by Onda on 1 9 2 0 | 1920s fashion, 1920s outfits, Art deco fashion">
            <a:extLst>
              <a:ext uri="{FF2B5EF4-FFF2-40B4-BE49-F238E27FC236}">
                <a16:creationId xmlns:a16="http://schemas.microsoft.com/office/drawing/2014/main" id="{6CF8303B-7582-487C-BF7C-F2A1B20410F3}"/>
              </a:ext>
            </a:extLst>
          </p:cNvPr>
          <p:cNvPicPr>
            <a:picLocks noChangeAspect="1" noChangeArrowheads="1"/>
          </p:cNvPicPr>
          <p:nvPr/>
        </p:nvPicPr>
        <p:blipFill rotWithShape="1">
          <a:blip r:embed="rId17">
            <a:extLst>
              <a:ext uri="{28A0092B-C50C-407E-A947-70E740481C1C}">
                <a14:useLocalDpi xmlns:a14="http://schemas.microsoft.com/office/drawing/2010/main" val="0"/>
              </a:ext>
            </a:extLst>
          </a:blip>
          <a:srcRect l="24550" t="13133" r="4095" b="4475"/>
          <a:stretch/>
        </p:blipFill>
        <p:spPr bwMode="auto">
          <a:xfrm>
            <a:off x="3280939" y="3434350"/>
            <a:ext cx="2294609" cy="342899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a:extLst>
              <a:ext uri="{FF2B5EF4-FFF2-40B4-BE49-F238E27FC236}">
                <a16:creationId xmlns:a16="http://schemas.microsoft.com/office/drawing/2014/main" id="{857241E2-8B74-441C-9F55-DCD496DF5CC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0016441" y="4183693"/>
            <a:ext cx="2159486" cy="2699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7676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CA7DE-962E-4E7B-BD2D-9822A4CDC305}"/>
              </a:ext>
            </a:extLst>
          </p:cNvPr>
          <p:cNvSpPr>
            <a:spLocks noGrp="1"/>
          </p:cNvSpPr>
          <p:nvPr>
            <p:ph type="title"/>
          </p:nvPr>
        </p:nvSpPr>
        <p:spPr/>
        <p:txBody>
          <a:bodyPr/>
          <a:lstStyle/>
          <a:p>
            <a:r>
              <a:rPr lang="en-GB" dirty="0"/>
              <a:t>3.03.21</a:t>
            </a:r>
          </a:p>
        </p:txBody>
      </p:sp>
      <p:sp>
        <p:nvSpPr>
          <p:cNvPr id="3" name="Content Placeholder 2">
            <a:extLst>
              <a:ext uri="{FF2B5EF4-FFF2-40B4-BE49-F238E27FC236}">
                <a16:creationId xmlns:a16="http://schemas.microsoft.com/office/drawing/2014/main" id="{B1EBD707-89A9-4FFE-A216-3AEA4CB4D196}"/>
              </a:ext>
            </a:extLst>
          </p:cNvPr>
          <p:cNvSpPr>
            <a:spLocks noGrp="1"/>
          </p:cNvSpPr>
          <p:nvPr>
            <p:ph idx="1"/>
          </p:nvPr>
        </p:nvSpPr>
        <p:spPr/>
        <p:txBody>
          <a:bodyPr/>
          <a:lstStyle/>
          <a:p>
            <a:pPr marL="36900" indent="0">
              <a:buNone/>
            </a:pPr>
            <a:r>
              <a:rPr lang="en-GB" dirty="0"/>
              <a:t>Had a meting with group (minus </a:t>
            </a:r>
            <a:r>
              <a:rPr lang="en-GB" dirty="0" err="1"/>
              <a:t>suzi</a:t>
            </a:r>
            <a:r>
              <a:rPr lang="en-GB" dirty="0"/>
              <a:t>) about where we are with the project.</a:t>
            </a:r>
          </a:p>
        </p:txBody>
      </p:sp>
    </p:spTree>
    <p:extLst>
      <p:ext uri="{BB962C8B-B14F-4D97-AF65-F5344CB8AC3E}">
        <p14:creationId xmlns:p14="http://schemas.microsoft.com/office/powerpoint/2010/main" val="1321561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A455-4882-492B-BE05-58ABED9C7D5A}"/>
              </a:ext>
            </a:extLst>
          </p:cNvPr>
          <p:cNvSpPr>
            <a:spLocks noGrp="1"/>
          </p:cNvSpPr>
          <p:nvPr>
            <p:ph type="title"/>
          </p:nvPr>
        </p:nvSpPr>
        <p:spPr/>
        <p:txBody>
          <a:bodyPr/>
          <a:lstStyle/>
          <a:p>
            <a:r>
              <a:rPr lang="en-GB" dirty="0"/>
              <a:t>Bibliography</a:t>
            </a:r>
          </a:p>
        </p:txBody>
      </p:sp>
      <p:sp>
        <p:nvSpPr>
          <p:cNvPr id="4" name="Text Placeholder 3">
            <a:extLst>
              <a:ext uri="{FF2B5EF4-FFF2-40B4-BE49-F238E27FC236}">
                <a16:creationId xmlns:a16="http://schemas.microsoft.com/office/drawing/2014/main" id="{83206DCE-EB96-4E01-8197-E0DA3EEBA9DD}"/>
              </a:ext>
            </a:extLst>
          </p:cNvPr>
          <p:cNvSpPr>
            <a:spLocks noGrp="1"/>
          </p:cNvSpPr>
          <p:nvPr>
            <p:ph type="body" idx="1"/>
          </p:nvPr>
        </p:nvSpPr>
        <p:spPr/>
        <p:txBody>
          <a:bodyPr/>
          <a:lstStyle/>
          <a:p>
            <a:r>
              <a:rPr lang="en-GB" dirty="0"/>
              <a:t>Bibliography</a:t>
            </a:r>
          </a:p>
        </p:txBody>
      </p:sp>
      <p:sp>
        <p:nvSpPr>
          <p:cNvPr id="5" name="Content Placeholder 4">
            <a:extLst>
              <a:ext uri="{FF2B5EF4-FFF2-40B4-BE49-F238E27FC236}">
                <a16:creationId xmlns:a16="http://schemas.microsoft.com/office/drawing/2014/main" id="{B3ED30DB-C3E6-42E7-BE84-0B3B33BED721}"/>
              </a:ext>
            </a:extLst>
          </p:cNvPr>
          <p:cNvSpPr>
            <a:spLocks noGrp="1"/>
          </p:cNvSpPr>
          <p:nvPr>
            <p:ph sz="half" idx="2"/>
          </p:nvPr>
        </p:nvSpPr>
        <p:spPr/>
        <p:txBody>
          <a:bodyPr/>
          <a:lstStyle/>
          <a:p>
            <a:endParaRPr lang="en-GB"/>
          </a:p>
        </p:txBody>
      </p:sp>
      <p:sp>
        <p:nvSpPr>
          <p:cNvPr id="6" name="Text Placeholder 5">
            <a:extLst>
              <a:ext uri="{FF2B5EF4-FFF2-40B4-BE49-F238E27FC236}">
                <a16:creationId xmlns:a16="http://schemas.microsoft.com/office/drawing/2014/main" id="{AB454ED9-973A-4706-822A-45B346457E57}"/>
              </a:ext>
            </a:extLst>
          </p:cNvPr>
          <p:cNvSpPr>
            <a:spLocks noGrp="1"/>
          </p:cNvSpPr>
          <p:nvPr>
            <p:ph type="body" sz="quarter" idx="3"/>
          </p:nvPr>
        </p:nvSpPr>
        <p:spPr/>
        <p:txBody>
          <a:bodyPr/>
          <a:lstStyle/>
          <a:p>
            <a:r>
              <a:rPr lang="en-GB" dirty="0"/>
              <a:t>Websites</a:t>
            </a:r>
          </a:p>
        </p:txBody>
      </p:sp>
      <p:sp>
        <p:nvSpPr>
          <p:cNvPr id="7" name="Content Placeholder 6">
            <a:extLst>
              <a:ext uri="{FF2B5EF4-FFF2-40B4-BE49-F238E27FC236}">
                <a16:creationId xmlns:a16="http://schemas.microsoft.com/office/drawing/2014/main" id="{C1BDC0AA-C24E-413F-8488-10284712EB12}"/>
              </a:ext>
            </a:extLst>
          </p:cNvPr>
          <p:cNvSpPr>
            <a:spLocks noGrp="1"/>
          </p:cNvSpPr>
          <p:nvPr>
            <p:ph sz="quarter" idx="4"/>
          </p:nvPr>
        </p:nvSpPr>
        <p:spPr/>
        <p:txBody>
          <a:bodyPr/>
          <a:lstStyle/>
          <a:p>
            <a:r>
              <a:rPr lang="en-GB" dirty="0">
                <a:hlinkClick r:id="rId2"/>
              </a:rPr>
              <a:t>https://vintagedancer.com/1920s/fabrics-and-colors/</a:t>
            </a:r>
            <a:endParaRPr lang="en-GB" dirty="0"/>
          </a:p>
          <a:p>
            <a:endParaRPr lang="en-GB" dirty="0"/>
          </a:p>
        </p:txBody>
      </p:sp>
    </p:spTree>
    <p:extLst>
      <p:ext uri="{BB962C8B-B14F-4D97-AF65-F5344CB8AC3E}">
        <p14:creationId xmlns:p14="http://schemas.microsoft.com/office/powerpoint/2010/main" val="29330623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98F7-1833-46FC-B987-5F5AE9670B62}"/>
              </a:ext>
            </a:extLst>
          </p:cNvPr>
          <p:cNvSpPr>
            <a:spLocks noGrp="1"/>
          </p:cNvSpPr>
          <p:nvPr>
            <p:ph type="title"/>
          </p:nvPr>
        </p:nvSpPr>
        <p:spPr/>
        <p:txBody>
          <a:bodyPr/>
          <a:lstStyle/>
          <a:p>
            <a:r>
              <a:rPr lang="en-GB" dirty="0">
                <a:solidFill>
                  <a:schemeClr val="bg1"/>
                </a:solidFill>
              </a:rPr>
              <a:t>To Do</a:t>
            </a:r>
          </a:p>
        </p:txBody>
      </p:sp>
      <p:sp>
        <p:nvSpPr>
          <p:cNvPr id="3" name="Content Placeholder 2">
            <a:extLst>
              <a:ext uri="{FF2B5EF4-FFF2-40B4-BE49-F238E27FC236}">
                <a16:creationId xmlns:a16="http://schemas.microsoft.com/office/drawing/2014/main" id="{C403CB50-1028-4764-A9CD-E10BD8E8CE77}"/>
              </a:ext>
            </a:extLst>
          </p:cNvPr>
          <p:cNvSpPr>
            <a:spLocks noGrp="1"/>
          </p:cNvSpPr>
          <p:nvPr>
            <p:ph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11352417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255d3701ecfa56f5f20d4b159c83acd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91e5cac040feae9e82c4c83da47c8a4"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A4B1DF1-1076-41EE-9323-64DE3F9157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EA4EC3-EF0C-42E9-A8BD-E8FF3320ED22}">
  <ds:schemaRefs>
    <ds:schemaRef ds:uri="http://schemas.microsoft.com/sharepoint/v3/contenttype/forms"/>
  </ds:schemaRefs>
</ds:datastoreItem>
</file>

<file path=customXml/itemProps3.xml><?xml version="1.0" encoding="utf-8"?>
<ds:datastoreItem xmlns:ds="http://schemas.openxmlformats.org/officeDocument/2006/customXml" ds:itemID="{CF1443CF-0AA6-43A0-8832-921C8A791903}">
  <ds:schemaRefs>
    <ds:schemaRef ds:uri="http://www.w3.org/XML/1998/namespace"/>
    <ds:schemaRef ds:uri="9d0d5cce-d4dc-4043-8325-c992d2f588cd"/>
    <ds:schemaRef ds:uri="http://purl.org/dc/terms/"/>
    <ds:schemaRef ds:uri="http://schemas.microsoft.com/office/2006/documentManagement/types"/>
    <ds:schemaRef ds:uri="http://schemas.microsoft.com/office/2006/metadata/properties"/>
    <ds:schemaRef ds:uri="http://purl.org/dc/dcmitype/"/>
    <ds:schemaRef ds:uri="http://schemas.openxmlformats.org/package/2006/metadata/core-properties"/>
    <ds:schemaRef ds:uri="http://schemas.microsoft.com/office/infopath/2007/PartnerControls"/>
    <ds:schemaRef ds:uri="39a888ec-cc75-402e-856f-ff68cc5460ab"/>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{B724B433-6EBA-47C0-99DE-83493C0D88A3}tf12214701_win32</Template>
  <TotalTime>6795</TotalTime>
  <Words>5974</Words>
  <Application>Microsoft Office PowerPoint</Application>
  <PresentationFormat>Widescreen</PresentationFormat>
  <Paragraphs>242</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Goudy Old Style</vt:lpstr>
      <vt:lpstr>Times New Roman</vt:lpstr>
      <vt:lpstr>Wingdings 2</vt:lpstr>
      <vt:lpstr>SlateVTI</vt:lpstr>
      <vt:lpstr>Scenography – Design Realisation</vt:lpstr>
      <vt:lpstr>Expressionism</vt:lpstr>
      <vt:lpstr>Die Brücke</vt:lpstr>
      <vt:lpstr>Der Blaue Reiter</vt:lpstr>
      <vt:lpstr>1920s Germany (contextual research)</vt:lpstr>
      <vt:lpstr>1920s Notable Events</vt:lpstr>
      <vt:lpstr>German Expressionism in film</vt:lpstr>
      <vt:lpstr>The Cabinet Of Dr. Caligari (1920)</vt:lpstr>
      <vt:lpstr>Metropolis (1927)</vt:lpstr>
      <vt:lpstr>Nosferatu:  A Symphony of Horror (1922)</vt:lpstr>
      <vt:lpstr>M</vt:lpstr>
      <vt:lpstr>Contemporary Expressionism</vt:lpstr>
      <vt:lpstr>Expressionist architecture</vt:lpstr>
      <vt:lpstr>The Adding Machine</vt:lpstr>
      <vt:lpstr>Script Analysis</vt:lpstr>
      <vt:lpstr>Script Analysis</vt:lpstr>
      <vt:lpstr>Script Analysis</vt:lpstr>
      <vt:lpstr>Script Analysis</vt:lpstr>
      <vt:lpstr>The 1920s (America)</vt:lpstr>
      <vt:lpstr>PowerPoint Presentation</vt:lpstr>
      <vt:lpstr>Scene v analysis</vt:lpstr>
      <vt:lpstr>The project</vt:lpstr>
      <vt:lpstr>1920s clothing</vt:lpstr>
      <vt:lpstr>Other Expressionist films (reference imagery)</vt:lpstr>
      <vt:lpstr>How I will use these</vt:lpstr>
      <vt:lpstr>Designers </vt:lpstr>
      <vt:lpstr>1920s hair and makeup</vt:lpstr>
      <vt:lpstr>PowerPoint Presentation</vt:lpstr>
      <vt:lpstr>3.03.21</vt:lpstr>
      <vt:lpstr>Bibliography</vt:lpstr>
      <vt:lpstr>To Do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Scenography – Design Realisation</dc:title>
  <dc:creator>Molly Beth Joiner (1901506)</dc:creator>
  <cp:lastModifiedBy>Molly Beth Joiner (1901506)</cp:lastModifiedBy>
  <cp:revision>2</cp:revision>
  <dcterms:created xsi:type="dcterms:W3CDTF">2021-02-06T11:19:41Z</dcterms:created>
  <dcterms:modified xsi:type="dcterms:W3CDTF">2021-03-08T10:36:05Z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