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66" r:id="rId5"/>
    <p:sldId id="259" r:id="rId6"/>
    <p:sldId id="267" r:id="rId7"/>
    <p:sldId id="260" r:id="rId8"/>
    <p:sldId id="261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6"/>
    <p:restoredTop sz="52058"/>
  </p:normalViewPr>
  <p:slideViewPr>
    <p:cSldViewPr snapToGrid="0">
      <p:cViewPr varScale="1">
        <p:scale>
          <a:sx n="62" d="100"/>
          <a:sy n="62" d="100"/>
        </p:scale>
        <p:origin x="250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BEBD6C-EE68-8D4D-B159-820CB3A7C64B}" type="datetimeFigureOut">
              <a:rPr lang="en-GB" smtClean="0"/>
              <a:t>04/01/2023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AB72DA-1DF3-B543-8D33-AAC2287C59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1269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b="0" i="0" u="none" strike="noStrike" dirty="0" err="1">
                <a:solidFill>
                  <a:srgbClr val="3A3A3A"/>
                </a:solidFill>
                <a:effectLst/>
                <a:latin typeface="Source Sans Pro" panose="020F0502020204030204" pitchFamily="34" charset="0"/>
              </a:rPr>
              <a:t>Guttentag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F0502020204030204" pitchFamily="34" charset="0"/>
              </a:rPr>
              <a:t>. (2019). Progress on Airbnb: a literature review.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F0502020204030204" pitchFamily="34" charset="0"/>
              </a:rPr>
              <a:t>Journal of Hospitality and Tourism Technology.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F0502020204030204" pitchFamily="34" charset="0"/>
              </a:rPr>
              <a:t>,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F0502020204030204" pitchFamily="34" charset="0"/>
              </a:rPr>
              <a:t>10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F0502020204030204" pitchFamily="34" charset="0"/>
              </a:rPr>
              <a:t>(4), 814–844. https://</a:t>
            </a:r>
            <a:r>
              <a:rPr lang="en-GB" b="0" i="0" u="none" strike="noStrike" dirty="0" err="1">
                <a:solidFill>
                  <a:srgbClr val="3A3A3A"/>
                </a:solidFill>
                <a:effectLst/>
                <a:latin typeface="Source Sans Pro" panose="020F0502020204030204" pitchFamily="34" charset="0"/>
              </a:rPr>
              <a:t>doi.org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F0502020204030204" pitchFamily="34" charset="0"/>
              </a:rPr>
              <a:t>/10.1108/JHTT-08-2018-0075</a:t>
            </a:r>
          </a:p>
          <a:p>
            <a:endParaRPr lang="en-GB" b="0" i="0" u="none" strike="noStrike" dirty="0">
              <a:solidFill>
                <a:srgbClr val="3A3A3A"/>
              </a:solidFill>
              <a:effectLst/>
              <a:latin typeface="Source Sans Pro" panose="020F0502020204030204" pitchFamily="34" charset="0"/>
            </a:endParaRPr>
          </a:p>
          <a:p>
            <a:endParaRPr lang="en-GB" b="0" i="0" u="none" strike="noStrike" dirty="0">
              <a:solidFill>
                <a:srgbClr val="3A3A3A"/>
              </a:solidFill>
              <a:effectLst/>
              <a:latin typeface="Source Sans Pro" panose="020F0502020204030204" pitchFamily="34" charset="0"/>
            </a:endParaRPr>
          </a:p>
          <a:p>
            <a:endParaRPr lang="en-GB" b="0" i="0" u="none" strike="noStrike" dirty="0">
              <a:solidFill>
                <a:srgbClr val="3A3A3A"/>
              </a:solidFill>
              <a:effectLst/>
              <a:latin typeface="Source Sans Pro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effectLst/>
                <a:latin typeface="AdvOT4ac4c61e"/>
              </a:rPr>
              <a:t>Airbnb had 140,000 guest arrivals in 2010; 800,000 in 2011; three million in 2012; six million in 2013; 16 million in 2014; 40 million in 2015; 80 million in 2016; an estimated 115 million in 2017; and an estimated 164 million in 2018 (</a:t>
            </a:r>
            <a:r>
              <a:rPr lang="en-GB" sz="1200" dirty="0" err="1">
                <a:solidFill>
                  <a:srgbClr val="0000FF"/>
                </a:solidFill>
                <a:effectLst/>
                <a:latin typeface="AdvOT4ac4c61e"/>
              </a:rPr>
              <a:t>Molla</a:t>
            </a:r>
            <a:r>
              <a:rPr lang="en-GB" sz="1200" dirty="0">
                <a:solidFill>
                  <a:srgbClr val="0000FF"/>
                </a:solidFill>
                <a:effectLst/>
                <a:latin typeface="AdvOT4ac4c61e"/>
              </a:rPr>
              <a:t>, 2017</a:t>
            </a:r>
            <a:r>
              <a:rPr lang="en-GB" sz="1200" dirty="0">
                <a:effectLst/>
                <a:latin typeface="AdvOT4ac4c61e"/>
              </a:rPr>
              <a:t>; </a:t>
            </a:r>
            <a:r>
              <a:rPr lang="en-GB" sz="1200" dirty="0">
                <a:solidFill>
                  <a:srgbClr val="0000FF"/>
                </a:solidFill>
                <a:effectLst/>
                <a:latin typeface="AdvOT4ac4c61e"/>
              </a:rPr>
              <a:t>Team, 2018)</a:t>
            </a:r>
            <a:r>
              <a:rPr lang="en-GB" sz="1200" dirty="0">
                <a:effectLst/>
                <a:latin typeface="AdvOT4ac4c61e"/>
              </a:rPr>
              <a:t>. </a:t>
            </a:r>
            <a:endParaRPr lang="en-GB" dirty="0"/>
          </a:p>
          <a:p>
            <a:endParaRPr lang="en-GB" b="0" i="0" u="none" strike="noStrike" dirty="0">
              <a:solidFill>
                <a:srgbClr val="3A3A3A"/>
              </a:solidFill>
              <a:effectLst/>
              <a:latin typeface="Source Sans Pro" panose="020F0502020204030204" pitchFamily="34" charset="0"/>
            </a:endParaRPr>
          </a:p>
          <a:p>
            <a:endParaRPr lang="en-GB" b="0" i="0" u="none" strike="noStrike" dirty="0">
              <a:solidFill>
                <a:srgbClr val="3A3A3A"/>
              </a:solidFill>
              <a:effectLst/>
              <a:latin typeface="Source Sans Pro" panose="020F0502020204030204" pitchFamily="34" charset="0"/>
            </a:endParaRPr>
          </a:p>
          <a:p>
            <a:endParaRPr lang="en-GB" b="0" i="0" u="none" strike="noStrike" dirty="0">
              <a:solidFill>
                <a:srgbClr val="3A3A3A"/>
              </a:solidFill>
              <a:effectLst/>
              <a:latin typeface="Source Sans Pro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 err="1">
                <a:effectLst/>
                <a:latin typeface="AdvOT4ac4c61e"/>
              </a:rPr>
              <a:t>Molla</a:t>
            </a:r>
            <a:r>
              <a:rPr lang="en-GB" sz="1800" dirty="0">
                <a:effectLst/>
                <a:latin typeface="AdvOT4ac4c61e"/>
              </a:rPr>
              <a:t>, R. (2017), </a:t>
            </a:r>
            <a:r>
              <a:rPr lang="en-GB" sz="1800" dirty="0">
                <a:effectLst/>
                <a:latin typeface="AdvOT4ac4c61e+20"/>
              </a:rPr>
              <a:t>“</a:t>
            </a:r>
            <a:r>
              <a:rPr lang="en-GB" sz="1800" dirty="0">
                <a:effectLst/>
                <a:latin typeface="AdvOT4ac4c61e"/>
              </a:rPr>
              <a:t>Airbnb is on track to rack up more than 100 million stays this year </a:t>
            </a:r>
            <a:r>
              <a:rPr lang="en-GB" sz="1800" dirty="0">
                <a:effectLst/>
                <a:latin typeface="AdvOT4ac4c61e+20"/>
              </a:rPr>
              <a:t>– </a:t>
            </a:r>
            <a:r>
              <a:rPr lang="en-GB" sz="1800" dirty="0">
                <a:effectLst/>
                <a:latin typeface="AdvOT4ac4c61e"/>
              </a:rPr>
              <a:t>and that</a:t>
            </a:r>
            <a:r>
              <a:rPr lang="en-GB" sz="1800" dirty="0">
                <a:effectLst/>
                <a:latin typeface="AdvOT4ac4c61e+20"/>
              </a:rPr>
              <a:t>’</a:t>
            </a:r>
            <a:r>
              <a:rPr lang="en-GB" sz="1800" dirty="0">
                <a:effectLst/>
                <a:latin typeface="AdvOT4ac4c61e"/>
              </a:rPr>
              <a:t>s only the beginning of its threat to the hotel industry</a:t>
            </a:r>
            <a:r>
              <a:rPr lang="en-GB" sz="1800" dirty="0">
                <a:effectLst/>
                <a:latin typeface="AdvOT4ac4c61e+20"/>
              </a:rPr>
              <a:t>”</a:t>
            </a:r>
            <a:r>
              <a:rPr lang="en-GB" sz="1800" dirty="0">
                <a:effectLst/>
                <a:latin typeface="AdvOT4ac4c61e"/>
              </a:rPr>
              <a:t>, </a:t>
            </a:r>
            <a:r>
              <a:rPr lang="en-GB" sz="1800" dirty="0">
                <a:effectLst/>
                <a:latin typeface="AdvOTb561e996.I"/>
              </a:rPr>
              <a:t>Recode</a:t>
            </a:r>
            <a:r>
              <a:rPr lang="en-GB" sz="1800" dirty="0">
                <a:effectLst/>
                <a:latin typeface="AdvOT4ac4c61e"/>
              </a:rPr>
              <a:t>, 19 July, available at: </a:t>
            </a:r>
            <a:r>
              <a:rPr lang="en-GB" sz="1800" dirty="0" err="1">
                <a:solidFill>
                  <a:srgbClr val="0000FF"/>
                </a:solidFill>
                <a:effectLst/>
                <a:latin typeface="AdvOT4ac4c61e"/>
              </a:rPr>
              <a:t>www.recode.net</a:t>
            </a:r>
            <a:r>
              <a:rPr lang="en-GB" sz="1800" dirty="0">
                <a:solidFill>
                  <a:srgbClr val="0000FF"/>
                </a:solidFill>
                <a:effectLst/>
                <a:latin typeface="AdvOT4ac4c61e"/>
              </a:rPr>
              <a:t>/ 2017/7/19/15949782/airbnb-100-million-stays-2017-threat-business-hotel-industry </a:t>
            </a:r>
            <a:r>
              <a:rPr lang="en-GB" sz="1800" dirty="0">
                <a:effectLst/>
                <a:latin typeface="AdvOT4ac4c61e"/>
              </a:rPr>
              <a:t>(accessed 3 August 2018).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AdvOT4ac4c61e"/>
              </a:rPr>
              <a:t>Team, T. (2018), </a:t>
            </a:r>
            <a:r>
              <a:rPr lang="en-GB" sz="1800" dirty="0">
                <a:effectLst/>
                <a:latin typeface="AdvOT4ac4c61e+20"/>
              </a:rPr>
              <a:t>“</a:t>
            </a:r>
            <a:r>
              <a:rPr lang="en-GB" sz="1800" dirty="0">
                <a:effectLst/>
                <a:latin typeface="AdvOT4ac4c61e"/>
              </a:rPr>
              <a:t>As a rare pro</a:t>
            </a:r>
            <a:r>
              <a:rPr lang="en-GB" sz="1800" dirty="0">
                <a:effectLst/>
                <a:latin typeface="AdvOT4ac4c61e+fb"/>
              </a:rPr>
              <a:t>fi</a:t>
            </a:r>
            <a:r>
              <a:rPr lang="en-GB" sz="1800" dirty="0">
                <a:effectLst/>
                <a:latin typeface="AdvOT4ac4c61e"/>
              </a:rPr>
              <a:t>table unicorn, Airbnb appears to be worth at least $38 billion</a:t>
            </a:r>
            <a:r>
              <a:rPr lang="en-GB" sz="1800" dirty="0">
                <a:effectLst/>
                <a:latin typeface="AdvOT4ac4c61e+20"/>
              </a:rPr>
              <a:t>”</a:t>
            </a:r>
            <a:r>
              <a:rPr lang="en-GB" sz="1800" dirty="0">
                <a:effectLst/>
                <a:latin typeface="AdvOT4ac4c61e"/>
              </a:rPr>
              <a:t>, </a:t>
            </a:r>
            <a:r>
              <a:rPr lang="en-GB" sz="1800" dirty="0">
                <a:effectLst/>
                <a:latin typeface="AdvOTb561e996.I"/>
              </a:rPr>
              <a:t>Forbes</a:t>
            </a:r>
            <a:r>
              <a:rPr lang="en-GB" sz="1800" dirty="0">
                <a:effectLst/>
                <a:latin typeface="AdvOT4ac4c61e"/>
              </a:rPr>
              <a:t>, 11 May, available at: </a:t>
            </a:r>
            <a:r>
              <a:rPr lang="en-GB" sz="1800" dirty="0" err="1">
                <a:solidFill>
                  <a:srgbClr val="0000FF"/>
                </a:solidFill>
                <a:effectLst/>
                <a:latin typeface="AdvOT4ac4c61e"/>
              </a:rPr>
              <a:t>www.forbes.com</a:t>
            </a:r>
            <a:r>
              <a:rPr lang="en-GB" sz="1800" dirty="0">
                <a:solidFill>
                  <a:srgbClr val="0000FF"/>
                </a:solidFill>
                <a:effectLst/>
                <a:latin typeface="AdvOT4ac4c61e"/>
              </a:rPr>
              <a:t>/sites/</a:t>
            </a:r>
            <a:r>
              <a:rPr lang="en-GB" sz="1800" dirty="0" err="1">
                <a:solidFill>
                  <a:srgbClr val="0000FF"/>
                </a:solidFill>
                <a:effectLst/>
                <a:latin typeface="AdvOT4ac4c61e"/>
              </a:rPr>
              <a:t>greatspeculations</a:t>
            </a:r>
            <a:r>
              <a:rPr lang="en-GB" sz="1800" dirty="0">
                <a:solidFill>
                  <a:srgbClr val="0000FF"/>
                </a:solidFill>
                <a:effectLst/>
                <a:latin typeface="AdvOT4ac4c61e"/>
              </a:rPr>
              <a:t>/2018/05/11/as-a-rare-pro</a:t>
            </a:r>
            <a:r>
              <a:rPr lang="en-GB" sz="1800" dirty="0">
                <a:solidFill>
                  <a:srgbClr val="0000FF"/>
                </a:solidFill>
                <a:effectLst/>
                <a:latin typeface="AdvOT4ac4c61e+fb"/>
              </a:rPr>
              <a:t>fi</a:t>
            </a:r>
            <a:r>
              <a:rPr lang="en-GB" sz="1800" dirty="0">
                <a:solidFill>
                  <a:srgbClr val="0000FF"/>
                </a:solidFill>
                <a:effectLst/>
                <a:latin typeface="AdvOT4ac4c61e"/>
              </a:rPr>
              <a:t>table- unicorn-airbnb-appears-to-be-worth-at-least-38-billion/#7be4a4d72741 </a:t>
            </a:r>
            <a:r>
              <a:rPr lang="en-GB" sz="1800" dirty="0">
                <a:effectLst/>
                <a:latin typeface="AdvOT4ac4c61e"/>
              </a:rPr>
              <a:t>(accessed 3 August 2018).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B72DA-1DF3-B543-8D33-AAC2287C59A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9635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B72DA-1DF3-B543-8D33-AAC2287C59A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9103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There were more than 5,000 accommodation units listed by hosts in March 2018 although the exact number is not revealed by Airbnb 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Korže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2018).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B72DA-1DF3-B543-8D33-AAC2287C59A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2962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AB72DA-1DF3-B543-8D33-AAC2287C59A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474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DACBC037-A312-7E43-8536-75EF64838ED0}" type="datetimeFigureOut">
              <a:rPr lang="en-GB" smtClean="0"/>
              <a:t>19/12/2022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B799CDF3-B53A-864E-A87E-7960835C0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043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BC037-A312-7E43-8536-75EF64838ED0}" type="datetimeFigureOut">
              <a:rPr lang="en-GB" smtClean="0"/>
              <a:t>19/12/2022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CDF3-B53A-864E-A87E-7960835C0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3162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ACBC037-A312-7E43-8536-75EF64838ED0}" type="datetimeFigureOut">
              <a:rPr lang="en-GB" smtClean="0"/>
              <a:t>19/12/2022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B799CDF3-B53A-864E-A87E-7960835C0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718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ACBC037-A312-7E43-8536-75EF64838ED0}" type="datetimeFigureOut">
              <a:rPr lang="en-GB" smtClean="0"/>
              <a:t>19/12/2022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B799CDF3-B53A-864E-A87E-7960835C0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992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ACBC037-A312-7E43-8536-75EF64838ED0}" type="datetimeFigureOut">
              <a:rPr lang="en-GB" smtClean="0"/>
              <a:t>19/12/2022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B799CDF3-B53A-864E-A87E-7960835C0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517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BC037-A312-7E43-8536-75EF64838ED0}" type="datetimeFigureOut">
              <a:rPr lang="en-GB" smtClean="0"/>
              <a:t>19/12/2022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CDF3-B53A-864E-A87E-7960835C0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590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ACBC037-A312-7E43-8536-75EF64838ED0}" type="datetimeFigureOut">
              <a:rPr lang="en-GB" smtClean="0"/>
              <a:t>19/12/2022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B799CDF3-B53A-864E-A87E-7960835C0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043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BC037-A312-7E43-8536-75EF64838ED0}" type="datetimeFigureOut">
              <a:rPr lang="en-GB" smtClean="0"/>
              <a:t>19/12/2022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CDF3-B53A-864E-A87E-7960835C0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732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ACBC037-A312-7E43-8536-75EF64838ED0}" type="datetimeFigureOut">
              <a:rPr lang="en-GB" smtClean="0"/>
              <a:t>19/12/2022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B799CDF3-B53A-864E-A87E-7960835C0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152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BC037-A312-7E43-8536-75EF64838ED0}" type="datetimeFigureOut">
              <a:rPr lang="en-GB" smtClean="0"/>
              <a:t>19/12/2022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9CDF3-B53A-864E-A87E-7960835C0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681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ACBC037-A312-7E43-8536-75EF64838ED0}" type="datetimeFigureOut">
              <a:rPr lang="en-GB" smtClean="0"/>
              <a:t>19/12/2022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B799CDF3-B53A-864E-A87E-7960835C0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6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CBC037-A312-7E43-8536-75EF64838ED0}" type="datetimeFigureOut">
              <a:rPr lang="en-GB" smtClean="0"/>
              <a:t>19/12/2022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99CDF3-B53A-864E-A87E-7960835C0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638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F4966-5A78-DBAF-CACB-2D98BB9459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Business (BMSP6002)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61518D-D153-B812-C8B6-839E550D903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Name: Peter Todorov</a:t>
            </a:r>
          </a:p>
          <a:p>
            <a:r>
              <a:rPr lang="en-GB" dirty="0"/>
              <a:t>Student Number: 1705088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1329990B-5800-7676-566C-37E114965F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815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342"/>
    </mc:Choice>
    <mc:Fallback>
      <p:transition spd="slow" advTm="1093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0DC13-986C-4EC8-9D54-8E75F012B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Airbnb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5087F-D3CD-3569-6BB5-6B380F1A1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Founded in 2008 (Guttentag, 2019)​</a:t>
            </a:r>
            <a:endParaRPr lang="en-GB" b="0" i="0" u="none" strike="noStrike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Guests' arrivals grown from 140,000 in 2010 to 164 million in 2018 (Molla, 2017; Team, 2018)</a:t>
            </a:r>
            <a:endParaRPr lang="en-GB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0965297-D602-C23E-064E-80FC276ABB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312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940"/>
    </mc:Choice>
    <mc:Fallback>
      <p:transition spd="slow" advTm="839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9B3F8-376D-E41B-2580-B1DD3A898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Two: The Sharing Economy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660BD-BD81-7EF9-E2C5-0E8360A5B3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Accommodation networks have three key actors: the network facilitator (Airbnb), the hosts (sellers) and the guests (buyers).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Some hosts are driven by factors other than profit, including the wish to put unused resources to good use; the joy of meeting interesting new people; and to share the beauty of where they live (Karlsson and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Dolnicar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2016).</a:t>
            </a:r>
            <a:endParaRPr lang="en-US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324582B-139C-E8A9-F860-739C4439BF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734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AF41F-0671-D81D-D2E2-F905F1FFC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Sharing Economy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AB3C1-2F75-C2BF-926C-C1259AE4B3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SE phenomenon mainly involves three types of actors: the platform provider, the service provider, and customers (Benoit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et al.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2017).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Gardener business model (e.g., Couchsurfing), the owners encourage communities to self-organize, and prices are not dynamic in this model (Hossain, 2020).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D3FFE32-8232-E974-C14A-23C2D05727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032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354"/>
    </mc:Choice>
    <mc:Fallback>
      <p:transition spd="slow" advTm="493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2586E-CB02-C8CA-A509-70E28A423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Chapter Nine: Filling Infrastructure Gaps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3BB5F-2C4D-E844-3512-5D168BB34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 number of private beds traded on peer-to-peer accommodation network platforms by tourists in Slovenia is unknown. Estimates indicate that Airbnb lists some 6000 beds which were associated with 157,000 overnight stays in 2016.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According to estimates 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Jenko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2015) 80% of all properties listed on Airbnb in Slovenia are not registered, but a neighbour could always object.</a:t>
            </a:r>
            <a:endParaRPr lang="en-GB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F237B46-FC6C-6F18-6603-880D7955E6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136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167"/>
    </mc:Choice>
    <mc:Fallback>
      <p:transition spd="slow" advTm="1021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6254E-2408-1333-77B9-77B98868C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Filling Infrastructure Gaps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D6ED0-B500-ACD5-2A1A-712B1C5FEA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There were approximately 1,400 listings on Airbnb Slovenia platform in 2015 and this increased to 3,000 in 2016 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Lončar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2017). 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There were more than 5,000 accommodation units listed by hosts in March 2018 although th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e exact number is not revealed by Airbnb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Korže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2018).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 Slovenia between 2014 and 2015, 56,000 nights were spent in rented homes through Airbnb 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Korže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2018).​</a:t>
            </a:r>
            <a:endParaRPr lang="en-GB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88% of all service providers are not officially registered 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Obrč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&amp; 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Kerbler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, 2021).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EC63944-5E9D-F69B-5681-21EBB459A2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849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718"/>
    </mc:Choice>
    <mc:Fallback>
      <p:transition spd="slow" advTm="1147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9C012-3605-301E-347E-18282FB82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Chapter Twenty-Four: Environmental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8C489-FC06-8634-0EDE-DE3D103F2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Airbnb guests in North America use between 63% and 71% less energy than hotel guests in North America, thus resulting in 61–82% fewer CO2 emissions. Airbnb guests in Europe use 78% to 84% less energy than hotel guests, thus resulting in at least 88% fewer CO2 emissions.</a:t>
            </a:r>
            <a:r>
              <a:rPr lang="en-US" b="0" i="0" u="none" strike="noStrike" dirty="0">
                <a:solidFill>
                  <a:srgbClr val="000000"/>
                </a:solidFill>
                <a:effectLst/>
              </a:rPr>
              <a:t>​</a:t>
            </a: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1F3E194-F0D6-F284-83B6-F6C72DA816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797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177"/>
    </mc:Choice>
    <mc:Fallback>
      <p:transition spd="slow" advTm="581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07A72-9ED0-56EB-8810-2ABA2C42A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Sustainability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30B90-1F18-B7ED-F8CC-D2D2F8531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•Airbnb has stated that properties listed on their website consumed less energy than traditional hotel accommodation per guest night with 78% less energy used in Europe and 63% less energy used in North America (Airbnb, 2014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).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F13B59C-3004-47FF-5083-5C3DD1D5D2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529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656"/>
    </mc:Choice>
    <mc:Fallback>
      <p:transition spd="slow" advTm="796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54FC5-7DB2-762D-C989-5C0DEFCB1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9FE6F-69F3-AEFA-5F47-A4C8D6CE6F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Agreed that sharing economies have three main actors</a:t>
            </a:r>
          </a:p>
          <a:p>
            <a:r>
              <a:rPr lang="en-GB" dirty="0"/>
              <a:t>Figures on Airbnb are not agreed on with other sources</a:t>
            </a:r>
          </a:p>
          <a:p>
            <a:r>
              <a:rPr lang="en-GB" dirty="0"/>
              <a:t>Figures on the energy consumption is in a similar range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7E55EDB-4BFC-B68A-C8BD-518F01BB9E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600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601"/>
    </mc:Choice>
    <mc:Fallback>
      <p:transition spd="slow" advTm="776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05646-B2CB-0354-81D6-80862BAF0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612D9-8188-1597-7007-02CD11AB29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Airbnb. (2014). Environmental impact of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homesharing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See http://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blog.airbnb.com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environmental-impacts-of-home-sharing (accessed 6 February 2017). 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Benoit, S., Baker, T. L., Bolton, R. N., Gruber, T., &amp;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Kandampully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(2017). A triadic framework for collaborative consumption (CC): Motives, activities and resources &amp; capabilities of actors. Journal of Business Research, 79, 219-227.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Cvelbar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K.,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Vavpotic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D., &amp;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(2021). Resident satisfaction with the growth of Airbnb in Ljubljana–before, during and after COVID-19. First Published in 2021 by The University of Queensland Copyright© The University of Queensland, 2021, 142.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Hossain, M. (2020). Sharing economy: A comprehensive literature review. International Journal of Hospitality Management, 87, 102470.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Juvan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Hajibaba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H.,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(2017) Chapter 24 – Environmental Sustainability,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Peer-to-Peer Accommodation Networks: Pushing the boundaries, Oxford: Goodfellow Publishers, pp. 265–276,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dx.doi.org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/10.23912/9781911396512– 36122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F500E4A-1D02-42B1-0E09-E84DFF092B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1410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88"/>
    </mc:Choice>
    <mc:Fallback>
      <p:transition spd="slow" advTm="87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DE83D-2D07-3526-FC01-050B591E2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4A2C1-3BE8-DE51-00D9-F7DFE9F30E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Kneževič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Cvelbar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L.K.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(2017) Chapter 9 – Filling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Infrastruc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ture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Gaps,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Peer-to-Peer Accommodation Networks: Pushing the boundaries, Oxford: Goodfellow Publishers, pp. 98–108,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dx.doi.org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/10.23912/9781911396512–3607 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Korže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Z. (2018). Airbnb and Uber: legal platform but illegal networked business. Peer-reviewed academic journal Innovative Issues and Approaches in Social Sciences. 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Lončar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Andreja (2017):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Kaj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delamo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kako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hitro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da ne bi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ubili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Airbnb in Uber /What do we do and how quick we are not to kill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Aibnb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Uber/.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SiolNet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 April 2017. Available at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siol.net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/novice/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gospodarstvo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kaj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delamo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-in-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kako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hitro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-da-ne-bi- ubili-airbnb-in-uberja-438623 (16. 12. 2017)   </a:t>
            </a: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Obrč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&amp;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Kerbler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(2021) The Impact of Airbnb on Long-Term Rental Housing: The Case of Ljubljana.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Reinhold, S.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(2017) Chapter 2 – The Sharing Economy, in S.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Dolnicar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Peer-to-Peer Accommodation Networks: Pushing the boundaries, Oxford: Goodfellow Publishers, pp. 15–26,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dx.doi.org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/10.23912/9781911396512–3600.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885ED2B-2F76-57D1-BA2D-C03852EE38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645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19"/>
    </mc:Choice>
    <mc:Fallback>
      <p:transition spd="slow" advTm="87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{336F19FA-FE9C-2A42-99F4-7616965B2E78}tf16401369</Template>
  <TotalTime>25433</TotalTime>
  <Words>1166</Words>
  <Application>Microsoft Macintosh PowerPoint</Application>
  <PresentationFormat>Widescreen</PresentationFormat>
  <Paragraphs>60</Paragraphs>
  <Slides>11</Slides>
  <Notes>4</Notes>
  <HiddenSlides>0</HiddenSlides>
  <MMClips>11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2" baseType="lpstr">
      <vt:lpstr>AdvOT4ac4c61e</vt:lpstr>
      <vt:lpstr>AdvOT4ac4c61e+20</vt:lpstr>
      <vt:lpstr>AdvOT4ac4c61e+fb</vt:lpstr>
      <vt:lpstr>AdvOTb561e996.I</vt:lpstr>
      <vt:lpstr>Arial</vt:lpstr>
      <vt:lpstr>Calibri</vt:lpstr>
      <vt:lpstr>Calibri Light</vt:lpstr>
      <vt:lpstr>Rockwell</vt:lpstr>
      <vt:lpstr>Source Sans Pro</vt:lpstr>
      <vt:lpstr>Wingdings</vt:lpstr>
      <vt:lpstr>Atlas</vt:lpstr>
      <vt:lpstr>Digital Business (BMSP6002)</vt:lpstr>
      <vt:lpstr>Airbnb</vt:lpstr>
      <vt:lpstr>Chapter Two: The Sharing Economy</vt:lpstr>
      <vt:lpstr>The Sharing Economy Research</vt:lpstr>
      <vt:lpstr>Chapter Nine: Filling Infrastructure Gaps </vt:lpstr>
      <vt:lpstr>Filling Infrastructure Gaps Research</vt:lpstr>
      <vt:lpstr>Chapter Twenty-Four: Environmental Sustainability</vt:lpstr>
      <vt:lpstr>Environmental Sustainability Research</vt:lpstr>
      <vt:lpstr>Conclusion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Business (BMSP6002)</dc:title>
  <dc:creator>Peter Todorov (1705088)</dc:creator>
  <cp:lastModifiedBy>Peter Todorov (1705088)</cp:lastModifiedBy>
  <cp:revision>6</cp:revision>
  <dcterms:created xsi:type="dcterms:W3CDTF">2022-12-07T16:55:12Z</dcterms:created>
  <dcterms:modified xsi:type="dcterms:W3CDTF">2023-01-05T23:57:21Z</dcterms:modified>
</cp:coreProperties>
</file>