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7" r:id="rId3"/>
    <p:sldId id="261" r:id="rId4"/>
    <p:sldId id="270" r:id="rId5"/>
    <p:sldId id="273" r:id="rId6"/>
    <p:sldId id="274" r:id="rId7"/>
    <p:sldId id="283" r:id="rId8"/>
    <p:sldId id="275" r:id="rId9"/>
    <p:sldId id="279" r:id="rId10"/>
    <p:sldId id="276" r:id="rId11"/>
    <p:sldId id="277" r:id="rId12"/>
    <p:sldId id="264" r:id="rId13"/>
    <p:sldId id="281" r:id="rId14"/>
    <p:sldId id="284" r:id="rId15"/>
    <p:sldId id="28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9" d="100"/>
          <a:sy n="79" d="100"/>
        </p:scale>
        <p:origin x="86"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F7423-424C-4F67-A0C7-245F5B639E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362CEE-3DDC-44FD-83E7-DD294F25D6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2C842A-E5D2-4C94-96CF-3F4F4453EB1D}"/>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5" name="Footer Placeholder 4">
            <a:extLst>
              <a:ext uri="{FF2B5EF4-FFF2-40B4-BE49-F238E27FC236}">
                <a16:creationId xmlns:a16="http://schemas.microsoft.com/office/drawing/2014/main" id="{454F5989-85CA-4D27-8252-BFE85B0594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EC1723-D059-41A2-B3AC-29D7FDCF35C9}"/>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3205167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9A1C7-D5D6-407C-A92D-D5CD043329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944A5F-1372-4ECE-9A98-C8211703F5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3D035F-A301-4AD6-B8EB-2CF3D418ADA0}"/>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5" name="Footer Placeholder 4">
            <a:extLst>
              <a:ext uri="{FF2B5EF4-FFF2-40B4-BE49-F238E27FC236}">
                <a16:creationId xmlns:a16="http://schemas.microsoft.com/office/drawing/2014/main" id="{0F2A4F33-8F21-4C20-89ED-DE2D0FAC64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4B25F8-A7C6-4192-8E26-E588F2051AE8}"/>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1888222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C5457-7DC0-4E62-9C94-3EF83B8B8E6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0AEDA0-4E2C-4F3A-9292-42B9156E5D6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B69FF7-0E1A-4D5F-8701-8DBDCF8287AF}"/>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5" name="Footer Placeholder 4">
            <a:extLst>
              <a:ext uri="{FF2B5EF4-FFF2-40B4-BE49-F238E27FC236}">
                <a16:creationId xmlns:a16="http://schemas.microsoft.com/office/drawing/2014/main" id="{56B3C17A-8D82-4899-9648-2C356AC8D2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D0CE3D-10AB-4F23-89E8-FD4623FECE8B}"/>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843451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653F5-F0DC-45B1-8B2D-C9FC519182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6AD10F-C94D-492C-AE42-46B6E33569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7286A6-C438-4B6C-936E-865EA29154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0AEAFB-DC7C-4376-B25C-A1167536C370}"/>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6" name="Footer Placeholder 5">
            <a:extLst>
              <a:ext uri="{FF2B5EF4-FFF2-40B4-BE49-F238E27FC236}">
                <a16:creationId xmlns:a16="http://schemas.microsoft.com/office/drawing/2014/main" id="{970022AE-F60B-4A27-AB94-0CBF103E31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A372FF-49CC-4114-B062-410E4A2B4AAA}"/>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1260940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99CBF-CBD5-4450-B83F-3A0E116FF6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7368BD-014E-48AC-88CF-DF249C4A97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64137CF-E1F3-4428-B4DB-84D8041D54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3C2AC2-A692-4748-8AAE-651D6DF8E7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56396C-06F5-40D1-B873-504005AD428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E13D646-3DE3-4E29-808C-5BCFDC62FE18}"/>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8" name="Footer Placeholder 7">
            <a:extLst>
              <a:ext uri="{FF2B5EF4-FFF2-40B4-BE49-F238E27FC236}">
                <a16:creationId xmlns:a16="http://schemas.microsoft.com/office/drawing/2014/main" id="{05BB45C3-C43C-4971-8FBF-72461004F2D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B5E9EC-5CB6-4D72-8CD9-8162037C9D9A}"/>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3151891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D6B7C-4A75-4735-8EAD-5691BC8EDDA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245226-C33E-4E41-A0FE-9F6C58F245B4}"/>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4" name="Footer Placeholder 3">
            <a:extLst>
              <a:ext uri="{FF2B5EF4-FFF2-40B4-BE49-F238E27FC236}">
                <a16:creationId xmlns:a16="http://schemas.microsoft.com/office/drawing/2014/main" id="{7E46D9BC-61B4-41F8-BC83-BFA563CBAB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F0DC40-0ED2-482B-9B30-68A903BEA7DF}"/>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1599531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4BBF57-D9C5-4B1A-9B07-B98AA33C1508}"/>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3" name="Footer Placeholder 2">
            <a:extLst>
              <a:ext uri="{FF2B5EF4-FFF2-40B4-BE49-F238E27FC236}">
                <a16:creationId xmlns:a16="http://schemas.microsoft.com/office/drawing/2014/main" id="{62FBAAD0-DC52-420B-86FF-B15CCEFB6BB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1F7B45-9E96-42A3-B870-DB64AE1AE73F}"/>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2664793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C6AC4-4792-432F-8D47-F9EBCC0CA5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293FBFD-7A62-4C0F-AFC0-366CD9C3CE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DF931A-EE3A-43EF-822B-D57567B2AB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283053-1566-438A-AE11-A4B4F010115E}"/>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6" name="Footer Placeholder 5">
            <a:extLst>
              <a:ext uri="{FF2B5EF4-FFF2-40B4-BE49-F238E27FC236}">
                <a16:creationId xmlns:a16="http://schemas.microsoft.com/office/drawing/2014/main" id="{BE930C61-0678-462F-A2EF-E6EE97BE48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43CF65-74E6-4817-82D1-5CE02BDEDC4E}"/>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1600319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7F38F-4635-462B-BD81-10E1EA69AB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A389A4A-BEF7-41AF-9EA9-3EC6828316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0F6422D-E434-45C0-9C7B-33E0261EB0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C8E59A-FFD7-4A9F-8048-D10A4892553A}"/>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6" name="Footer Placeholder 5">
            <a:extLst>
              <a:ext uri="{FF2B5EF4-FFF2-40B4-BE49-F238E27FC236}">
                <a16:creationId xmlns:a16="http://schemas.microsoft.com/office/drawing/2014/main" id="{7604C994-61C5-4911-A7A8-8C0F29A377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AC8D51-9F98-451A-86FA-72C67A772138}"/>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1906802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CEEED-B5A2-4E95-B47A-F0730E9C5A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6F3E94-6E37-4AF0-8EF2-359B9AED57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ED3AF2-4C7A-40C3-9C7B-9455E1E7DA9C}"/>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5" name="Footer Placeholder 4">
            <a:extLst>
              <a:ext uri="{FF2B5EF4-FFF2-40B4-BE49-F238E27FC236}">
                <a16:creationId xmlns:a16="http://schemas.microsoft.com/office/drawing/2014/main" id="{B8CC0EBE-7FC3-4401-ADC6-EBA2A28A33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34643C-1C4A-4F42-A22D-2DD9AE875B82}"/>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2622996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F1DDD1-B9CE-45BD-B320-7CA6FAE7159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816101-C021-4D99-AE51-5E03E41202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D4E326-C29A-46C5-AC14-10A964D24D45}"/>
              </a:ext>
            </a:extLst>
          </p:cNvPr>
          <p:cNvSpPr>
            <a:spLocks noGrp="1"/>
          </p:cNvSpPr>
          <p:nvPr>
            <p:ph type="dt" sz="half" idx="10"/>
          </p:nvPr>
        </p:nvSpPr>
        <p:spPr/>
        <p:txBody>
          <a:bodyPr/>
          <a:lstStyle/>
          <a:p>
            <a:fld id="{5AEFE653-95EC-43D4-AB09-18D767F22FFF}" type="datetimeFigureOut">
              <a:rPr lang="en-GB" smtClean="0"/>
              <a:t>22/05/2021</a:t>
            </a:fld>
            <a:endParaRPr lang="en-GB"/>
          </a:p>
        </p:txBody>
      </p:sp>
      <p:sp>
        <p:nvSpPr>
          <p:cNvPr id="5" name="Footer Placeholder 4">
            <a:extLst>
              <a:ext uri="{FF2B5EF4-FFF2-40B4-BE49-F238E27FC236}">
                <a16:creationId xmlns:a16="http://schemas.microsoft.com/office/drawing/2014/main" id="{8FD872C2-4BB8-436A-A145-F6671F58D1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E73CD4-4CE4-4ACC-8DBB-760B4792B625}"/>
              </a:ext>
            </a:extLst>
          </p:cNvPr>
          <p:cNvSpPr>
            <a:spLocks noGrp="1"/>
          </p:cNvSpPr>
          <p:nvPr>
            <p:ph type="sldNum" sz="quarter" idx="12"/>
          </p:nvPr>
        </p:nvSpPr>
        <p:spPr/>
        <p:txBody>
          <a:bodyPr/>
          <a:lstStyle/>
          <a:p>
            <a:fld id="{216905A4-A3E3-4A36-98B2-314A4F9E398E}" type="slidenum">
              <a:rPr lang="en-GB" smtClean="0"/>
              <a:t>‹#›</a:t>
            </a:fld>
            <a:endParaRPr lang="en-GB"/>
          </a:p>
        </p:txBody>
      </p:sp>
    </p:spTree>
    <p:extLst>
      <p:ext uri="{BB962C8B-B14F-4D97-AF65-F5344CB8AC3E}">
        <p14:creationId xmlns:p14="http://schemas.microsoft.com/office/powerpoint/2010/main" val="4029710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5F550A-ADF9-46BF-AA4C-BDD161F614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1EBF89-7E7B-4059-9E68-FCF821BB19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6296B3-1D69-4064-ACA6-C16A534EC4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EFE653-95EC-43D4-AB09-18D767F22FFF}" type="datetimeFigureOut">
              <a:rPr lang="en-GB" smtClean="0"/>
              <a:t>22/05/2021</a:t>
            </a:fld>
            <a:endParaRPr lang="en-GB"/>
          </a:p>
        </p:txBody>
      </p:sp>
      <p:sp>
        <p:nvSpPr>
          <p:cNvPr id="5" name="Footer Placeholder 4">
            <a:extLst>
              <a:ext uri="{FF2B5EF4-FFF2-40B4-BE49-F238E27FC236}">
                <a16:creationId xmlns:a16="http://schemas.microsoft.com/office/drawing/2014/main" id="{8C79AF8C-E3D4-462D-9707-EA8F576BCE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6711CE3-6F6C-48BB-8B18-06299EA296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6905A4-A3E3-4A36-98B2-314A4F9E398E}" type="slidenum">
              <a:rPr lang="en-GB" smtClean="0"/>
              <a:t>‹#›</a:t>
            </a:fld>
            <a:endParaRPr lang="en-GB"/>
          </a:p>
        </p:txBody>
      </p:sp>
    </p:spTree>
    <p:extLst>
      <p:ext uri="{BB962C8B-B14F-4D97-AF65-F5344CB8AC3E}">
        <p14:creationId xmlns:p14="http://schemas.microsoft.com/office/powerpoint/2010/main" val="2926307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6PhcglOGFg8" TargetMode="External"/><Relationship Id="rId2" Type="http://schemas.openxmlformats.org/officeDocument/2006/relationships/hyperlink" Target="https://www.youtube.com/watch?v=wbdN_sLWl88" TargetMode="External"/><Relationship Id="rId1" Type="http://schemas.openxmlformats.org/officeDocument/2006/relationships/slideLayout" Target="../slideLayouts/slideLayout4.xml"/><Relationship Id="rId5" Type="http://schemas.openxmlformats.org/officeDocument/2006/relationships/hyperlink" Target="https://www.youtube.com/watch?v=opp5tH4uD-w&amp;t=35s" TargetMode="External"/><Relationship Id="rId4" Type="http://schemas.openxmlformats.org/officeDocument/2006/relationships/hyperlink" Target="https://www.youtube.com/watch?v=cCAPz14yjd4"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travelodge.co.uk/" TargetMode="External"/><Relationship Id="rId2" Type="http://schemas.openxmlformats.org/officeDocument/2006/relationships/hyperlink" Target="https://scholarworks.waldenu.edu/cgi/viewcontent.cgi?article=6348&amp;context=dissertations" TargetMode="External"/><Relationship Id="rId1" Type="http://schemas.openxmlformats.org/officeDocument/2006/relationships/slideLayout" Target="../slideLayouts/slideLayout4.xml"/><Relationship Id="rId4" Type="http://schemas.openxmlformats.org/officeDocument/2006/relationships/hyperlink" Target="https://www.flowhospitalitytraining.co.uk/en/blog/learning/providing-consistent-service-within-industry-high-employee-turnov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90">
          <a:fgClr>
            <a:schemeClr val="accent1"/>
          </a:fgClr>
          <a:bgClr>
            <a:schemeClr val="bg1"/>
          </a:bgClr>
        </a:patt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A893CF46-4CFB-41D8-94C2-6EF233092F46}"/>
              </a:ext>
            </a:extLst>
          </p:cNvPr>
          <p:cNvSpPr>
            <a:spLocks noGrp="1"/>
          </p:cNvSpPr>
          <p:nvPr>
            <p:ph type="title"/>
          </p:nvPr>
        </p:nvSpPr>
        <p:spPr>
          <a:xfrm>
            <a:off x="838201" y="643467"/>
            <a:ext cx="3888526" cy="1800526"/>
          </a:xfrm>
        </p:spPr>
        <p:txBody>
          <a:bodyPr vert="horz" lIns="91440" tIns="45720" rIns="91440" bIns="45720" rtlCol="0" anchor="ctr">
            <a:normAutofit/>
          </a:bodyPr>
          <a:lstStyle/>
          <a:p>
            <a:r>
              <a:rPr lang="en-US" sz="3100" kern="1200" dirty="0">
                <a:solidFill>
                  <a:schemeClr val="tx1"/>
                </a:solidFill>
                <a:effectLst/>
                <a:latin typeface="+mj-lt"/>
                <a:ea typeface="+mj-ea"/>
                <a:cs typeface="+mj-cs"/>
              </a:rPr>
              <a:t>Module: </a:t>
            </a:r>
            <a:r>
              <a:rPr lang="en-US" sz="3100" b="1" kern="1200" dirty="0">
                <a:solidFill>
                  <a:schemeClr val="tx1"/>
                </a:solidFill>
                <a:effectLst/>
                <a:latin typeface="+mj-lt"/>
                <a:ea typeface="+mj-ea"/>
                <a:cs typeface="+mj-cs"/>
              </a:rPr>
              <a:t>Applied Qualitative Business Research</a:t>
            </a:r>
            <a:r>
              <a:rPr lang="en-US" sz="3100" kern="1200" dirty="0">
                <a:solidFill>
                  <a:schemeClr val="tx1"/>
                </a:solidFill>
                <a:effectLst/>
                <a:latin typeface="+mj-lt"/>
                <a:ea typeface="+mj-ea"/>
                <a:cs typeface="+mj-cs"/>
              </a:rPr>
              <a:t> (BMDB7002) Assignment 2</a:t>
            </a:r>
            <a:endParaRPr lang="en-US" sz="3100" kern="1200" dirty="0">
              <a:solidFill>
                <a:schemeClr val="tx1"/>
              </a:solidFill>
              <a:latin typeface="+mj-lt"/>
              <a:ea typeface="+mj-ea"/>
              <a:cs typeface="+mj-cs"/>
            </a:endParaRPr>
          </a:p>
        </p:txBody>
      </p:sp>
      <p:sp>
        <p:nvSpPr>
          <p:cNvPr id="5" name="Subtitle 4">
            <a:extLst>
              <a:ext uri="{FF2B5EF4-FFF2-40B4-BE49-F238E27FC236}">
                <a16:creationId xmlns:a16="http://schemas.microsoft.com/office/drawing/2014/main" id="{5D0827C9-A89E-45F7-A531-DCC370819909}"/>
              </a:ext>
            </a:extLst>
          </p:cNvPr>
          <p:cNvSpPr>
            <a:spLocks noGrp="1"/>
          </p:cNvSpPr>
          <p:nvPr>
            <p:ph type="body" sz="half" idx="2"/>
          </p:nvPr>
        </p:nvSpPr>
        <p:spPr>
          <a:xfrm>
            <a:off x="838201" y="2623381"/>
            <a:ext cx="3888528" cy="3553581"/>
          </a:xfrm>
        </p:spPr>
        <p:txBody>
          <a:bodyPr vert="horz" lIns="91440" tIns="45720" rIns="91440" bIns="45720" rtlCol="0">
            <a:normAutofit/>
          </a:bodyPr>
          <a:lstStyle/>
          <a:p>
            <a:pPr indent="-228600">
              <a:buFont typeface="Arial" panose="020B0604020202020204" pitchFamily="34" charset="0"/>
              <a:buChar char="•"/>
            </a:pPr>
            <a:r>
              <a:rPr lang="en-US" sz="2000" b="1">
                <a:effectLst/>
              </a:rPr>
              <a:t>Course: Doctor of Business Administration (DBA).</a:t>
            </a:r>
          </a:p>
          <a:p>
            <a:pPr indent="-228600">
              <a:buFont typeface="Arial" panose="020B0604020202020204" pitchFamily="34" charset="0"/>
              <a:buChar char="•"/>
            </a:pPr>
            <a:endParaRPr lang="en-US" sz="2000" b="1"/>
          </a:p>
          <a:p>
            <a:pPr indent="-228600">
              <a:buFont typeface="Arial" panose="020B0604020202020204" pitchFamily="34" charset="0"/>
              <a:buChar char="•"/>
            </a:pPr>
            <a:r>
              <a:rPr lang="en-US" sz="2000" b="1">
                <a:effectLst/>
              </a:rPr>
              <a:t>2009418</a:t>
            </a:r>
            <a:endParaRPr lang="en-US" sz="2000">
              <a:effectLst/>
            </a:endParaRPr>
          </a:p>
          <a:p>
            <a:pPr indent="-228600">
              <a:buFont typeface="Arial" panose="020B0604020202020204" pitchFamily="34" charset="0"/>
              <a:buChar char="•"/>
            </a:pPr>
            <a:endParaRPr lang="en-US" sz="2000"/>
          </a:p>
        </p:txBody>
      </p:sp>
      <p:pic>
        <p:nvPicPr>
          <p:cNvPr id="10" name="Picture 9" descr="Graphical user interface, text, application&#10;&#10;Description automatically generated">
            <a:extLst>
              <a:ext uri="{FF2B5EF4-FFF2-40B4-BE49-F238E27FC236}">
                <a16:creationId xmlns:a16="http://schemas.microsoft.com/office/drawing/2014/main" id="{5102DF75-FCE6-4C5D-AFEF-B6819872D508}"/>
              </a:ext>
            </a:extLst>
          </p:cNvPr>
          <p:cNvPicPr/>
          <p:nvPr/>
        </p:nvPicPr>
        <p:blipFill rotWithShape="1">
          <a:blip r:embed="rId2"/>
          <a:srcRect l="11553" t="53573" r="47808" b="18707"/>
          <a:stretch/>
        </p:blipFill>
        <p:spPr bwMode="auto">
          <a:xfrm>
            <a:off x="6800986" y="2532395"/>
            <a:ext cx="4747547" cy="1821553"/>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3041610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97FBF-2E76-497E-921A-791CBD2924AF}"/>
              </a:ext>
            </a:extLst>
          </p:cNvPr>
          <p:cNvSpPr>
            <a:spLocks noGrp="1"/>
          </p:cNvSpPr>
          <p:nvPr>
            <p:ph type="title"/>
          </p:nvPr>
        </p:nvSpPr>
        <p:spPr>
          <a:xfrm>
            <a:off x="481013" y="3752849"/>
            <a:ext cx="3290887" cy="2452687"/>
          </a:xfrm>
        </p:spPr>
        <p:txBody>
          <a:bodyPr anchor="ctr">
            <a:normAutofit/>
          </a:bodyPr>
          <a:lstStyle/>
          <a:p>
            <a:r>
              <a:rPr lang="en-GB" sz="3600" dirty="0">
                <a:effectLst/>
                <a:latin typeface="Arial" panose="020B0604020202020204" pitchFamily="34" charset="0"/>
                <a:ea typeface="Calibri" panose="020F0502020204030204" pitchFamily="34" charset="0"/>
                <a:cs typeface="Times New Roman" panose="02020603050405020304" pitchFamily="18" charset="0"/>
              </a:rPr>
              <a:t>The Research Question/Topic</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endParaRPr lang="en-GB" sz="3600" dirty="0"/>
          </a:p>
        </p:txBody>
      </p:sp>
      <p:pic>
        <p:nvPicPr>
          <p:cNvPr id="4" name="Picture 3" descr="Logo&#10;&#10;Description automatically generated">
            <a:extLst>
              <a:ext uri="{FF2B5EF4-FFF2-40B4-BE49-F238E27FC236}">
                <a16:creationId xmlns:a16="http://schemas.microsoft.com/office/drawing/2014/main" id="{148A944A-B1B1-4333-8CFD-83A4C391747C}"/>
              </a:ext>
            </a:extLst>
          </p:cNvPr>
          <p:cNvPicPr>
            <a:picLocks noChangeAspect="1"/>
          </p:cNvPicPr>
          <p:nvPr/>
        </p:nvPicPr>
        <p:blipFill rotWithShape="1">
          <a:blip r:embed="rId3">
            <a:extLst>
              <a:ext uri="{28A0092B-C50C-407E-A947-70E740481C1C}">
                <a14:useLocalDpi xmlns:a14="http://schemas.microsoft.com/office/drawing/2010/main" val="0"/>
              </a:ext>
            </a:extLst>
          </a:blip>
          <a:srcRect t="21273" b="2075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C5FE92F7-7E54-44F5-B77C-FEF0DE56CA52}"/>
              </a:ext>
            </a:extLst>
          </p:cNvPr>
          <p:cNvSpPr>
            <a:spLocks noGrp="1"/>
          </p:cNvSpPr>
          <p:nvPr>
            <p:ph idx="1"/>
          </p:nvPr>
        </p:nvSpPr>
        <p:spPr>
          <a:xfrm>
            <a:off x="4223982" y="3752850"/>
            <a:ext cx="7485413" cy="2924787"/>
          </a:xfrm>
        </p:spPr>
        <p:txBody>
          <a:bodyPr anchor="ctr">
            <a:normAutofit lnSpcReduction="10000"/>
          </a:bodyPr>
          <a:lstStyle/>
          <a:p>
            <a:endParaRPr lang="en-GB" sz="17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pPr>
            <a:r>
              <a:rPr lang="en-GB" sz="1200" dirty="0">
                <a:effectLst/>
                <a:latin typeface="Arial" panose="020B0604020202020204" pitchFamily="34" charset="0"/>
                <a:ea typeface="Calibri" panose="020F0502020204030204" pitchFamily="34" charset="0"/>
                <a:cs typeface="Arial" panose="020B0604020202020204" pitchFamily="34" charset="0"/>
              </a:rPr>
              <a:t>The proposed research wishes to answer the big question – why do </a:t>
            </a:r>
            <a:r>
              <a:rPr lang="en-US" sz="1200" dirty="0">
                <a:effectLst/>
                <a:latin typeface="Arial" panose="020B0604020202020204" pitchFamily="34" charset="0"/>
                <a:ea typeface="Calibri" panose="020F0502020204030204" pitchFamily="34" charset="0"/>
                <a:cs typeface="Arial" panose="020B0604020202020204" pitchFamily="34" charset="0"/>
              </a:rPr>
              <a:t>about three out of ten employees leave their jobs within one year of employment in the UK hospitality industry (</a:t>
            </a:r>
            <a:r>
              <a:rPr lang="en-GB" sz="1200" dirty="0">
                <a:effectLst/>
                <a:latin typeface="Arial" panose="020B0604020202020204" pitchFamily="34" charset="0"/>
                <a:ea typeface="Calibri" panose="020F0502020204030204" pitchFamily="34" charset="0"/>
                <a:cs typeface="Arial" panose="020B0604020202020204" pitchFamily="34" charset="0"/>
              </a:rPr>
              <a:t>Birkin, 2019; </a:t>
            </a:r>
            <a:r>
              <a:rPr lang="en-GB" sz="1200" dirty="0" err="1">
                <a:effectLst/>
                <a:latin typeface="Arial" panose="020B0604020202020204" pitchFamily="34" charset="0"/>
                <a:ea typeface="Calibri" panose="020F0502020204030204" pitchFamily="34" charset="0"/>
                <a:cs typeface="Arial" panose="020B0604020202020204" pitchFamily="34" charset="0"/>
              </a:rPr>
              <a:t>Lobel</a:t>
            </a:r>
            <a:r>
              <a:rPr lang="en-GB" sz="1200" dirty="0">
                <a:effectLst/>
                <a:latin typeface="Arial" panose="020B0604020202020204" pitchFamily="34" charset="0"/>
                <a:ea typeface="Calibri" panose="020F0502020204030204" pitchFamily="34" charset="0"/>
                <a:cs typeface="Arial" panose="020B0604020202020204" pitchFamily="34" charset="0"/>
              </a:rPr>
              <a:t>, 2018</a:t>
            </a:r>
            <a:r>
              <a:rPr lang="en-US" sz="1200" dirty="0">
                <a:effectLst/>
                <a:latin typeface="Arial" panose="020B0604020202020204" pitchFamily="34" charset="0"/>
                <a:ea typeface="Calibri" panose="020F0502020204030204" pitchFamily="34" charset="0"/>
                <a:cs typeface="Arial" panose="020B0604020202020204" pitchFamily="34" charset="0"/>
              </a:rPr>
              <a:t>)? The industry is a large one comprising many sub-sections and organizations. The proposed research, therefore, picks on Travelodge as a case study because it is one of the most popular hotels in the UK. Hence, the topic: </a:t>
            </a:r>
            <a:r>
              <a:rPr lang="en-GB" sz="1200" dirty="0">
                <a:effectLst/>
                <a:latin typeface="Arial" panose="020B0604020202020204" pitchFamily="34" charset="0"/>
                <a:ea typeface="Calibri" panose="020F0502020204030204" pitchFamily="34" charset="0"/>
                <a:cs typeface="Arial" panose="020B0604020202020204" pitchFamily="34" charset="0"/>
              </a:rPr>
              <a:t>The Impact of Organisational Culture on Employee Retention in the UK Hospitality Industry: The Case of Travelodge.</a:t>
            </a:r>
          </a:p>
          <a:p>
            <a:pPr algn="just">
              <a:lnSpc>
                <a:spcPct val="150000"/>
              </a:lnSpc>
            </a:pPr>
            <a:r>
              <a:rPr lang="en-GB" sz="1200" dirty="0">
                <a:effectLst/>
                <a:latin typeface="Arial" panose="020B0604020202020204" pitchFamily="34" charset="0"/>
                <a:ea typeface="Calibri" panose="020F0502020204030204" pitchFamily="34" charset="0"/>
                <a:cs typeface="Arial" panose="020B0604020202020204" pitchFamily="34" charset="0"/>
              </a:rPr>
              <a:t>This topic implies that the state of the culture of an organisation determines its ability to retain staff. In other words,  a weak culture begets employee turnover, while a strong culture begets employee retention.</a:t>
            </a:r>
          </a:p>
          <a:p>
            <a:endParaRPr lang="en-GB" sz="1700" dirty="0"/>
          </a:p>
        </p:txBody>
      </p:sp>
    </p:spTree>
    <p:extLst>
      <p:ext uri="{BB962C8B-B14F-4D97-AF65-F5344CB8AC3E}">
        <p14:creationId xmlns:p14="http://schemas.microsoft.com/office/powerpoint/2010/main" val="3764204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C5DDA-27B7-4A70-A768-DDBC816E3688}"/>
              </a:ext>
            </a:extLst>
          </p:cNvPr>
          <p:cNvSpPr>
            <a:spLocks noGrp="1"/>
          </p:cNvSpPr>
          <p:nvPr>
            <p:ph type="title"/>
          </p:nvPr>
        </p:nvSpPr>
        <p:spPr>
          <a:xfrm>
            <a:off x="838200" y="365126"/>
            <a:ext cx="10515600" cy="967564"/>
          </a:xfrm>
        </p:spPr>
        <p:txBody>
          <a:bodyPr>
            <a:normAutofit fontScale="90000"/>
          </a:bodyPr>
          <a:lstStyle/>
          <a:p>
            <a:r>
              <a:rPr lang="en-GB" sz="2800" b="1" dirty="0">
                <a:effectLst/>
                <a:latin typeface="Calibri" panose="020F0502020204030204" pitchFamily="34" charset="0"/>
                <a:ea typeface="Calibri" panose="020F0502020204030204" pitchFamily="34" charset="0"/>
                <a:cs typeface="Times New Roman" panose="02020603050405020304" pitchFamily="18" charset="0"/>
              </a:rPr>
              <a:t>My Past Educational and Personal Experiences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82FC81C-9DD4-413B-841C-7176F397CF41}"/>
              </a:ext>
            </a:extLst>
          </p:cNvPr>
          <p:cNvSpPr>
            <a:spLocks noGrp="1"/>
          </p:cNvSpPr>
          <p:nvPr>
            <p:ph sz="half" idx="1"/>
          </p:nvPr>
        </p:nvSpPr>
        <p:spPr>
          <a:xfrm>
            <a:off x="838200" y="1177048"/>
            <a:ext cx="5181600" cy="4999916"/>
          </a:xfrm>
        </p:spPr>
        <p:txBody>
          <a:bodyPr>
            <a:noAutofit/>
          </a:bodyPr>
          <a:lstStyle/>
          <a:p>
            <a:pPr marL="0" indent="0" algn="just">
              <a:lnSpc>
                <a:spcPct val="107000"/>
              </a:lnSpc>
              <a:spcAft>
                <a:spcPts val="800"/>
              </a:spcAft>
              <a:buNone/>
              <a:tabLst>
                <a:tab pos="457200" algn="l"/>
              </a:tabLst>
            </a:pPr>
            <a:r>
              <a:rPr lang="en-US" sz="1400" b="1" dirty="0">
                <a:effectLst/>
                <a:latin typeface="Arial" panose="020B0604020202020204" pitchFamily="34" charset="0"/>
                <a:ea typeface="Calibri" panose="020F0502020204030204" pitchFamily="34" charset="0"/>
                <a:cs typeface="Arial" panose="020B0604020202020204" pitchFamily="34" charset="0"/>
              </a:rPr>
              <a:t>My past educational and personal experiences have given me insights into identifying this research question/topic.  Through personal study, I have gathered that the United Kingdom (UK) hospitality industry suffers a high rate of employee turnover which may worsen after Brexit (</a:t>
            </a:r>
            <a:r>
              <a:rPr lang="en-GB" sz="1400" b="1" dirty="0">
                <a:effectLst/>
                <a:latin typeface="Arial" panose="020B0604020202020204" pitchFamily="34" charset="0"/>
                <a:ea typeface="Calibri" panose="020F0502020204030204" pitchFamily="34" charset="0"/>
                <a:cs typeface="Arial" panose="020B0604020202020204" pitchFamily="34" charset="0"/>
              </a:rPr>
              <a:t>Birkin, 2019; </a:t>
            </a:r>
            <a:r>
              <a:rPr lang="en-GB" sz="1400" b="1" dirty="0" err="1">
                <a:effectLst/>
                <a:latin typeface="Arial" panose="020B0604020202020204" pitchFamily="34" charset="0"/>
                <a:ea typeface="Calibri" panose="020F0502020204030204" pitchFamily="34" charset="0"/>
                <a:cs typeface="Arial" panose="020B0604020202020204" pitchFamily="34" charset="0"/>
              </a:rPr>
              <a:t>Lobel</a:t>
            </a:r>
            <a:r>
              <a:rPr lang="en-GB" sz="1400" b="1" dirty="0">
                <a:effectLst/>
                <a:latin typeface="Arial" panose="020B0604020202020204" pitchFamily="34" charset="0"/>
                <a:ea typeface="Calibri" panose="020F0502020204030204" pitchFamily="34" charset="0"/>
                <a:cs typeface="Arial" panose="020B0604020202020204" pitchFamily="34" charset="0"/>
              </a:rPr>
              <a:t>, 2018; Vana, 2020</a:t>
            </a:r>
            <a:r>
              <a:rPr lang="en-US" sz="1400" b="1" dirty="0">
                <a:effectLst/>
                <a:latin typeface="Arial" panose="020B0604020202020204" pitchFamily="34" charset="0"/>
                <a:ea typeface="Calibri" panose="020F0502020204030204" pitchFamily="34" charset="0"/>
                <a:cs typeface="Arial" panose="020B0604020202020204" pitchFamily="34" charset="0"/>
              </a:rPr>
              <a:t>).</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lvl="0" indent="0" algn="just">
              <a:lnSpc>
                <a:spcPct val="107000"/>
              </a:lnSpc>
              <a:spcAft>
                <a:spcPts val="800"/>
              </a:spcAft>
              <a:buNone/>
              <a:tabLst>
                <a:tab pos="457200" algn="l"/>
              </a:tabLst>
            </a:pPr>
            <a:r>
              <a:rPr lang="en-US" sz="1400" b="1" dirty="0">
                <a:effectLst/>
                <a:latin typeface="Arial" panose="020B0604020202020204" pitchFamily="34" charset="0"/>
                <a:ea typeface="Calibri" panose="020F0502020204030204" pitchFamily="34" charset="0"/>
                <a:cs typeface="Arial" panose="020B0604020202020204" pitchFamily="34" charset="0"/>
              </a:rPr>
              <a:t>Based on the ideas I gained from MBA, possible causes of employee turnover can be external and internal environmental factors. The external environment which includes political, economic, social, ecological, and legal factors (</a:t>
            </a:r>
            <a:r>
              <a:rPr lang="en-US" sz="1400" b="1" dirty="0" err="1">
                <a:effectLst/>
                <a:latin typeface="Arial" panose="020B0604020202020204" pitchFamily="34" charset="0"/>
                <a:ea typeface="Calibri" panose="020F0502020204030204" pitchFamily="34" charset="0"/>
                <a:cs typeface="Arial" panose="020B0604020202020204" pitchFamily="34" charset="0"/>
              </a:rPr>
              <a:t>Njoh</a:t>
            </a:r>
            <a:r>
              <a:rPr lang="en-US" sz="1400" b="1" dirty="0">
                <a:effectLst/>
                <a:latin typeface="Arial" panose="020B0604020202020204" pitchFamily="34" charset="0"/>
                <a:ea typeface="Calibri" panose="020F0502020204030204" pitchFamily="34" charset="0"/>
                <a:cs typeface="Arial" panose="020B0604020202020204" pitchFamily="34" charset="0"/>
              </a:rPr>
              <a:t> and </a:t>
            </a:r>
            <a:r>
              <a:rPr lang="en-US" sz="1400" b="1" dirty="0" err="1">
                <a:effectLst/>
                <a:latin typeface="Arial" panose="020B0604020202020204" pitchFamily="34" charset="0"/>
                <a:ea typeface="Calibri" panose="020F0502020204030204" pitchFamily="34" charset="0"/>
                <a:cs typeface="Arial" panose="020B0604020202020204" pitchFamily="34" charset="0"/>
              </a:rPr>
              <a:t>Ayuk-Etang</a:t>
            </a:r>
            <a:r>
              <a:rPr lang="en-US" sz="1400" b="1" dirty="0">
                <a:effectLst/>
                <a:latin typeface="Arial" panose="020B0604020202020204" pitchFamily="34" charset="0"/>
                <a:ea typeface="Calibri" panose="020F0502020204030204" pitchFamily="34" charset="0"/>
                <a:cs typeface="Arial" panose="020B0604020202020204" pitchFamily="34" charset="0"/>
              </a:rPr>
              <a:t>, 2020)</a:t>
            </a:r>
            <a:r>
              <a:rPr lang="en-GB" sz="1400" b="1" dirty="0">
                <a:effectLst/>
                <a:latin typeface="Arial" panose="020B0604020202020204" pitchFamily="34" charset="0"/>
                <a:ea typeface="Calibri" panose="020F0502020204030204" pitchFamily="34" charset="0"/>
                <a:cs typeface="Arial" panose="020B0604020202020204" pitchFamily="34" charset="0"/>
              </a:rPr>
              <a:t> </a:t>
            </a:r>
            <a:r>
              <a:rPr lang="en-US" sz="1400" b="1" dirty="0">
                <a:effectLst/>
                <a:latin typeface="Arial" panose="020B0604020202020204" pitchFamily="34" charset="0"/>
                <a:ea typeface="Calibri" panose="020F0502020204030204" pitchFamily="34" charset="0"/>
                <a:cs typeface="Arial" panose="020B0604020202020204" pitchFamily="34" charset="0"/>
              </a:rPr>
              <a:t>is not likely to be responsible. This is because, research suggests that employees stick with organizations whose internal environments are friendly, as achieved through proper human resources management (</a:t>
            </a:r>
            <a:r>
              <a:rPr lang="en-GB" sz="1400" b="1" dirty="0">
                <a:effectLst/>
                <a:latin typeface="Arial" panose="020B0604020202020204" pitchFamily="34" charset="0"/>
                <a:ea typeface="Calibri" panose="020F0502020204030204" pitchFamily="34" charset="0"/>
                <a:cs typeface="Arial" panose="020B0604020202020204" pitchFamily="34" charset="0"/>
              </a:rPr>
              <a:t>Choi, 2020; </a:t>
            </a:r>
            <a:r>
              <a:rPr lang="en-GB" sz="1400" b="1" dirty="0" err="1">
                <a:effectLst/>
                <a:latin typeface="Arial" panose="020B0604020202020204" pitchFamily="34" charset="0"/>
                <a:ea typeface="Calibri" panose="020F0502020204030204" pitchFamily="34" charset="0"/>
                <a:cs typeface="Arial" panose="020B0604020202020204" pitchFamily="34" charset="0"/>
              </a:rPr>
              <a:t>Dechawatanapaisal</a:t>
            </a:r>
            <a:r>
              <a:rPr lang="en-GB" sz="1400" b="1" dirty="0">
                <a:effectLst/>
                <a:latin typeface="Arial" panose="020B0604020202020204" pitchFamily="34" charset="0"/>
                <a:ea typeface="Calibri" panose="020F0502020204030204" pitchFamily="34" charset="0"/>
                <a:cs typeface="Arial" panose="020B0604020202020204" pitchFamily="34" charset="0"/>
              </a:rPr>
              <a:t>, 2018; </a:t>
            </a:r>
            <a:r>
              <a:rPr lang="en-GB" sz="1400" b="1" dirty="0" err="1">
                <a:effectLst/>
                <a:latin typeface="Arial" panose="020B0604020202020204" pitchFamily="34" charset="0"/>
                <a:ea typeface="Calibri" panose="020F0502020204030204" pitchFamily="34" charset="0"/>
                <a:cs typeface="Arial" panose="020B0604020202020204" pitchFamily="34" charset="0"/>
              </a:rPr>
              <a:t>Gevrek</a:t>
            </a:r>
            <a:r>
              <a:rPr lang="en-GB" sz="1400" b="1" dirty="0">
                <a:effectLst/>
                <a:latin typeface="Arial" panose="020B0604020202020204" pitchFamily="34" charset="0"/>
                <a:ea typeface="Calibri" panose="020F0502020204030204" pitchFamily="34" charset="0"/>
                <a:cs typeface="Arial" panose="020B0604020202020204" pitchFamily="34" charset="0"/>
              </a:rPr>
              <a:t>,  et al., 2017; </a:t>
            </a:r>
            <a:r>
              <a:rPr lang="en-GB" sz="1400" b="1" dirty="0" err="1">
                <a:effectLst/>
                <a:latin typeface="Arial" panose="020B0604020202020204" pitchFamily="34" charset="0"/>
                <a:ea typeface="Calibri" panose="020F0502020204030204" pitchFamily="34" charset="0"/>
                <a:cs typeface="Arial" panose="020B0604020202020204" pitchFamily="34" charset="0"/>
              </a:rPr>
              <a:t>Memon</a:t>
            </a:r>
            <a:r>
              <a:rPr lang="en-GB" sz="1400" b="1" dirty="0">
                <a:effectLst/>
                <a:latin typeface="Arial" panose="020B0604020202020204" pitchFamily="34" charset="0"/>
                <a:ea typeface="Calibri" panose="020F0502020204030204" pitchFamily="34" charset="0"/>
                <a:cs typeface="Arial" panose="020B0604020202020204" pitchFamily="34" charset="0"/>
              </a:rPr>
              <a:t>, et al., 2019</a:t>
            </a:r>
            <a:r>
              <a:rPr lang="en-US" sz="1400" b="1" dirty="0">
                <a:effectLst/>
                <a:latin typeface="Arial" panose="020B0604020202020204" pitchFamily="34" charset="0"/>
                <a:ea typeface="Calibri" panose="020F050202020403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lgn="just">
              <a:buNone/>
            </a:pPr>
            <a:r>
              <a:rPr lang="en-US" sz="1400" b="1" dirty="0">
                <a:effectLst/>
                <a:latin typeface="Arial" panose="020B0604020202020204" pitchFamily="34" charset="0"/>
                <a:ea typeface="Calibri" panose="020F0502020204030204" pitchFamily="34" charset="0"/>
                <a:cs typeface="Arial" panose="020B0604020202020204" pitchFamily="34" charset="0"/>
              </a:rPr>
              <a:t>Human resources management in an organization includes</a:t>
            </a:r>
            <a:endParaRPr lang="en-GB" sz="1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A6B143B-67A9-4F53-9A59-B675AFEDFACA}"/>
              </a:ext>
            </a:extLst>
          </p:cNvPr>
          <p:cNvSpPr>
            <a:spLocks noGrp="1"/>
          </p:cNvSpPr>
          <p:nvPr>
            <p:ph sz="half" idx="2"/>
          </p:nvPr>
        </p:nvSpPr>
        <p:spPr>
          <a:xfrm>
            <a:off x="6172200" y="1177048"/>
            <a:ext cx="5181600" cy="4999915"/>
          </a:xfrm>
        </p:spPr>
        <p:txBody>
          <a:bodyPr>
            <a:normAutofit fontScale="92500"/>
          </a:bodyPr>
          <a:lstStyle/>
          <a:p>
            <a:pPr marL="0" lvl="0" indent="0" algn="just">
              <a:lnSpc>
                <a:spcPct val="107000"/>
              </a:lnSpc>
              <a:spcAft>
                <a:spcPts val="800"/>
              </a:spcAft>
              <a:buNone/>
              <a:tabLst>
                <a:tab pos="457200" algn="l"/>
              </a:tabLst>
            </a:pPr>
            <a:r>
              <a:rPr lang="en-US" sz="1500" b="1" dirty="0">
                <a:effectLst/>
                <a:latin typeface="Arial" panose="020B0604020202020204" pitchFamily="34" charset="0"/>
                <a:ea typeface="Calibri" panose="020F0502020204030204" pitchFamily="34" charset="0"/>
                <a:cs typeface="Arial" panose="020B0604020202020204" pitchFamily="34" charset="0"/>
              </a:rPr>
              <a:t>employee recruitment, training and development, reward management and retention (</a:t>
            </a:r>
            <a:r>
              <a:rPr lang="en-GB" sz="1500" b="1" dirty="0">
                <a:effectLst/>
                <a:latin typeface="Arial" panose="020B0604020202020204" pitchFamily="34" charset="0"/>
                <a:ea typeface="Calibri" panose="020F0502020204030204" pitchFamily="34" charset="0"/>
                <a:cs typeface="Arial" panose="020B0604020202020204" pitchFamily="34" charset="0"/>
              </a:rPr>
              <a:t>Torrington, 2020; </a:t>
            </a:r>
            <a:r>
              <a:rPr lang="en-GB" sz="1500" b="1" dirty="0" err="1">
                <a:effectLst/>
                <a:latin typeface="Arial" panose="020B0604020202020204" pitchFamily="34" charset="0"/>
                <a:ea typeface="Calibri" panose="020F0502020204030204" pitchFamily="34" charset="0"/>
                <a:cs typeface="Arial" panose="020B0604020202020204" pitchFamily="34" charset="0"/>
              </a:rPr>
              <a:t>Oruh</a:t>
            </a:r>
            <a:r>
              <a:rPr lang="en-GB" sz="1500" b="1" dirty="0">
                <a:effectLst/>
                <a:latin typeface="Arial" panose="020B0604020202020204" pitchFamily="34" charset="0"/>
                <a:ea typeface="Calibri" panose="020F0502020204030204" pitchFamily="34" charset="0"/>
                <a:cs typeface="Arial" panose="020B0604020202020204" pitchFamily="34" charset="0"/>
              </a:rPr>
              <a:t>, et al., 2020; Papa, et al., 2018</a:t>
            </a:r>
            <a:r>
              <a:rPr lang="en-US" sz="1500" b="1" dirty="0">
                <a:effectLst/>
                <a:latin typeface="Arial" panose="020B0604020202020204" pitchFamily="34" charset="0"/>
                <a:ea typeface="Calibri" panose="020F0502020204030204" pitchFamily="34" charset="0"/>
                <a:cs typeface="Arial" panose="020B0604020202020204" pitchFamily="34" charset="0"/>
              </a:rPr>
              <a:t>). Furthermore, employee retention is achieved by creating a strong culture which motivates employees to remain loyal and committed and not leave (</a:t>
            </a:r>
            <a:r>
              <a:rPr lang="en-GB" sz="1500" b="1" dirty="0">
                <a:effectLst/>
                <a:latin typeface="Arial" panose="020B0604020202020204" pitchFamily="34" charset="0"/>
                <a:ea typeface="Calibri" panose="020F0502020204030204" pitchFamily="34" charset="0"/>
                <a:cs typeface="Arial" panose="020B0604020202020204" pitchFamily="34" charset="0"/>
              </a:rPr>
              <a:t>Wang, 2018; Tsai, 2017). </a:t>
            </a:r>
            <a:endParaRPr lang="en-GB" sz="1500" dirty="0">
              <a:effectLst/>
              <a:latin typeface="Arial" panose="020B0604020202020204" pitchFamily="34" charset="0"/>
              <a:ea typeface="Calibri" panose="020F0502020204030204" pitchFamily="34" charset="0"/>
              <a:cs typeface="Arial" panose="020B0604020202020204" pitchFamily="34" charset="0"/>
            </a:endParaRPr>
          </a:p>
          <a:p>
            <a:pPr marL="0" lvl="0" indent="0" algn="just">
              <a:lnSpc>
                <a:spcPct val="107000"/>
              </a:lnSpc>
              <a:spcAft>
                <a:spcPts val="800"/>
              </a:spcAft>
              <a:buNone/>
              <a:tabLst>
                <a:tab pos="457200" algn="l"/>
              </a:tabLst>
            </a:pPr>
            <a:r>
              <a:rPr lang="en-GB" sz="1500" b="1" dirty="0">
                <a:effectLst/>
                <a:latin typeface="Arial" panose="020B0604020202020204" pitchFamily="34" charset="0"/>
                <a:ea typeface="Calibri" panose="020F0502020204030204" pitchFamily="34" charset="0"/>
                <a:cs typeface="Arial" panose="020B0604020202020204" pitchFamily="34" charset="0"/>
              </a:rPr>
              <a:t>Research has also demonstrated that motivation is the reason human and animals initiate, continue or discontinue a behaviour and many theories have been propounded over the years to proof that (</a:t>
            </a:r>
            <a:r>
              <a:rPr lang="en-GB" sz="1500" b="1" dirty="0" err="1">
                <a:effectLst/>
                <a:latin typeface="Arial" panose="020B0604020202020204" pitchFamily="34" charset="0"/>
                <a:ea typeface="Calibri" panose="020F0502020204030204" pitchFamily="34" charset="0"/>
                <a:cs typeface="Arial" panose="020B0604020202020204" pitchFamily="34" charset="0"/>
              </a:rPr>
              <a:t>Ghatak</a:t>
            </a:r>
            <a:r>
              <a:rPr lang="en-GB" sz="1500" b="1" dirty="0">
                <a:effectLst/>
                <a:latin typeface="Arial" panose="020B0604020202020204" pitchFamily="34" charset="0"/>
                <a:ea typeface="Calibri" panose="020F0502020204030204" pitchFamily="34" charset="0"/>
                <a:cs typeface="Arial" panose="020B0604020202020204" pitchFamily="34" charset="0"/>
              </a:rPr>
              <a:t> and Singh, 2019; </a:t>
            </a:r>
            <a:r>
              <a:rPr lang="en-GB" sz="1500" b="1" dirty="0" err="1">
                <a:effectLst/>
                <a:latin typeface="Arial" panose="020B0604020202020204" pitchFamily="34" charset="0"/>
                <a:ea typeface="Calibri" panose="020F0502020204030204" pitchFamily="34" charset="0"/>
                <a:cs typeface="Arial" panose="020B0604020202020204" pitchFamily="34" charset="0"/>
              </a:rPr>
              <a:t>Afota</a:t>
            </a:r>
            <a:r>
              <a:rPr lang="en-GB" sz="1500" b="1" dirty="0">
                <a:effectLst/>
                <a:latin typeface="Arial" panose="020B0604020202020204" pitchFamily="34" charset="0"/>
                <a:ea typeface="Calibri" panose="020F0502020204030204" pitchFamily="34" charset="0"/>
                <a:cs typeface="Arial" panose="020B0604020202020204" pitchFamily="34" charset="0"/>
              </a:rPr>
              <a:t> and Robinson, 2020).</a:t>
            </a:r>
            <a:endParaRPr lang="en-GB" sz="1500" dirty="0">
              <a:effectLst/>
              <a:latin typeface="Arial" panose="020B0604020202020204" pitchFamily="34" charset="0"/>
              <a:ea typeface="Calibri" panose="020F0502020204030204" pitchFamily="34" charset="0"/>
              <a:cs typeface="Arial" panose="020B0604020202020204" pitchFamily="34" charset="0"/>
            </a:endParaRPr>
          </a:p>
          <a:p>
            <a:pPr marL="0" lvl="0" indent="0" algn="just">
              <a:lnSpc>
                <a:spcPct val="107000"/>
              </a:lnSpc>
              <a:spcAft>
                <a:spcPts val="800"/>
              </a:spcAft>
              <a:buNone/>
              <a:tabLst>
                <a:tab pos="457200" algn="l"/>
              </a:tabLst>
            </a:pPr>
            <a:r>
              <a:rPr lang="en-US" sz="1500" b="1" dirty="0">
                <a:effectLst/>
                <a:latin typeface="Arial" panose="020B0604020202020204" pitchFamily="34" charset="0"/>
                <a:ea typeface="Calibri" panose="020F0502020204030204" pitchFamily="34" charset="0"/>
                <a:cs typeface="Arial" panose="020B0604020202020204" pitchFamily="34" charset="0"/>
              </a:rPr>
              <a:t>These assertions are confirmed in my personal life as one of my family’s domestic workers in Nigeria, though not related to us, has remained with us since 2005 and may not leave soon. This is because, he claims that the nature of his job and the work environment are very satisfying to him. I am, therefore, very convinced that the cultures of organizations in the UK hospitality industry are weak and not able to sustain employees for long. </a:t>
            </a:r>
            <a:endParaRPr lang="en-GB" sz="15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3848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82F75A-A782-4264-84A2-47646B5AAB82}"/>
              </a:ext>
            </a:extLst>
          </p:cNvPr>
          <p:cNvSpPr>
            <a:spLocks noGrp="1"/>
          </p:cNvSpPr>
          <p:nvPr>
            <p:ph type="title"/>
          </p:nvPr>
        </p:nvSpPr>
        <p:spPr>
          <a:xfrm>
            <a:off x="838200" y="365125"/>
            <a:ext cx="10515600" cy="1086169"/>
          </a:xfrm>
        </p:spPr>
        <p:txBody>
          <a:bodyPr>
            <a:normAutofit/>
          </a:bodyPr>
          <a:lstStyle/>
          <a:p>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2400" b="1" dirty="0">
                <a:latin typeface="Arial" panose="020B0604020202020204" pitchFamily="34" charset="0"/>
                <a:ea typeface="Calibri" panose="020F0502020204030204" pitchFamily="34" charset="0"/>
                <a:cs typeface="Times New Roman" panose="02020603050405020304" pitchFamily="18" charset="0"/>
              </a:rPr>
              <a:t>Academic Review/Justification</a:t>
            </a:r>
            <a:endParaRPr lang="en-GB" sz="2400" dirty="0"/>
          </a:p>
        </p:txBody>
      </p:sp>
      <p:sp>
        <p:nvSpPr>
          <p:cNvPr id="6" name="Content Placeholder 5">
            <a:extLst>
              <a:ext uri="{FF2B5EF4-FFF2-40B4-BE49-F238E27FC236}">
                <a16:creationId xmlns:a16="http://schemas.microsoft.com/office/drawing/2014/main" id="{90475ED4-B157-4F67-8679-D99C551AE87D}"/>
              </a:ext>
            </a:extLst>
          </p:cNvPr>
          <p:cNvSpPr>
            <a:spLocks noGrp="1"/>
          </p:cNvSpPr>
          <p:nvPr>
            <p:ph sz="half" idx="1"/>
          </p:nvPr>
        </p:nvSpPr>
        <p:spPr>
          <a:xfrm>
            <a:off x="838200" y="1451294"/>
            <a:ext cx="5181600" cy="4936979"/>
          </a:xfrm>
        </p:spPr>
        <p:txBody>
          <a:bodyPr>
            <a:noAutofit/>
          </a:bodyPr>
          <a:lstStyle/>
          <a:p>
            <a:pPr algn="just">
              <a:lnSpc>
                <a:spcPct val="200000"/>
              </a:lnSpc>
            </a:pPr>
            <a:r>
              <a:rPr lang="en-GB" sz="1200" dirty="0">
                <a:effectLst/>
                <a:latin typeface="Arial" panose="020B0604020202020204" pitchFamily="34" charset="0"/>
                <a:ea typeface="Calibri" panose="020F0502020204030204" pitchFamily="34" charset="0"/>
              </a:rPr>
              <a:t>The subjects of organisational culture, human resources management and employee retention are not new in the literature because they have been well explored. Organisational culture describes the attitudes, values, behaviours, and beliefs that characterise an organisation; it is structured by its human resources management, which is the ability of an organisation to effectively manage its employees to maximise their performance in order to help the organisation achieve its aims and objectives and also gain competitive competence over rivals (Torrington, 2020; Tsai, 2017; Papa, et al., 2018).</a:t>
            </a:r>
          </a:p>
          <a:p>
            <a:pPr algn="just">
              <a:lnSpc>
                <a:spcPct val="200000"/>
              </a:lnSpc>
            </a:pPr>
            <a:r>
              <a:rPr lang="en-GB" sz="1200" dirty="0">
                <a:effectLst/>
                <a:latin typeface="Arial" panose="020B0604020202020204" pitchFamily="34" charset="0"/>
                <a:ea typeface="Calibri" panose="020F0502020204030204" pitchFamily="34" charset="0"/>
                <a:cs typeface="Times New Roman" panose="02020603050405020304" pitchFamily="18" charset="0"/>
              </a:rPr>
              <a:t>Employee retention, one of the primary functions of HRM, is the deliberate effort of an organisation or employer to motivate their </a:t>
            </a:r>
            <a:endParaRPr lang="en-GB" sz="1200" dirty="0"/>
          </a:p>
        </p:txBody>
      </p:sp>
      <p:sp>
        <p:nvSpPr>
          <p:cNvPr id="7" name="Content Placeholder 6">
            <a:extLst>
              <a:ext uri="{FF2B5EF4-FFF2-40B4-BE49-F238E27FC236}">
                <a16:creationId xmlns:a16="http://schemas.microsoft.com/office/drawing/2014/main" id="{9CAE00AF-D3D4-454D-9FC5-BD0AD0FFF0A1}"/>
              </a:ext>
            </a:extLst>
          </p:cNvPr>
          <p:cNvSpPr>
            <a:spLocks noGrp="1"/>
          </p:cNvSpPr>
          <p:nvPr>
            <p:ph sz="half" idx="2"/>
          </p:nvPr>
        </p:nvSpPr>
        <p:spPr>
          <a:xfrm>
            <a:off x="6172200" y="801665"/>
            <a:ext cx="5639844" cy="5787025"/>
          </a:xfrm>
        </p:spPr>
        <p:txBody>
          <a:bodyPr>
            <a:normAutofit fontScale="32500" lnSpcReduction="20000"/>
          </a:bodyPr>
          <a:lstStyle/>
          <a:p>
            <a:pPr marL="0" indent="0" algn="just">
              <a:lnSpc>
                <a:spcPct val="220000"/>
              </a:lnSpc>
              <a:spcAft>
                <a:spcPts val="800"/>
              </a:spcAft>
              <a:buNone/>
            </a:pPr>
            <a:r>
              <a:rPr lang="en-GB" sz="3700" dirty="0">
                <a:effectLst/>
                <a:latin typeface="Arial" panose="020B0604020202020204" pitchFamily="34" charset="0"/>
                <a:ea typeface="Calibri" panose="020F0502020204030204" pitchFamily="34" charset="0"/>
                <a:cs typeface="Times New Roman" panose="02020603050405020304" pitchFamily="18" charset="0"/>
              </a:rPr>
              <a:t> workforce to remain and not leave (</a:t>
            </a:r>
            <a:r>
              <a:rPr lang="en-GB" sz="3700" dirty="0">
                <a:effectLst/>
                <a:latin typeface="Arial" panose="020B0604020202020204" pitchFamily="34" charset="0"/>
                <a:ea typeface="Calibri" panose="020F0502020204030204" pitchFamily="34" charset="0"/>
              </a:rPr>
              <a:t>Martin, 2020; </a:t>
            </a:r>
            <a:r>
              <a:rPr lang="en-GB" sz="3700" dirty="0" err="1">
                <a:effectLst/>
                <a:latin typeface="Arial" panose="020B0604020202020204" pitchFamily="34" charset="0"/>
                <a:ea typeface="Calibri" panose="020F0502020204030204" pitchFamily="34" charset="0"/>
                <a:cs typeface="Times New Roman" panose="02020603050405020304" pitchFamily="18" charset="0"/>
              </a:rPr>
              <a:t>Gevrek</a:t>
            </a:r>
            <a:r>
              <a:rPr lang="en-GB" sz="3700" dirty="0">
                <a:effectLst/>
                <a:latin typeface="Arial" panose="020B0604020202020204" pitchFamily="34" charset="0"/>
                <a:ea typeface="Calibri" panose="020F0502020204030204" pitchFamily="34" charset="0"/>
                <a:cs typeface="Times New Roman" panose="02020603050405020304" pitchFamily="18" charset="0"/>
              </a:rPr>
              <a:t>, et al., 2017; Naz, et al., 2020). </a:t>
            </a:r>
            <a:endParaRPr lang="en-GB" sz="37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20000"/>
              </a:lnSpc>
              <a:spcAft>
                <a:spcPts val="800"/>
              </a:spcAft>
            </a:pPr>
            <a:r>
              <a:rPr lang="en-US" sz="3700" dirty="0">
                <a:effectLst/>
                <a:latin typeface="Arial" panose="020B0604020202020204" pitchFamily="34" charset="0"/>
                <a:ea typeface="Calibri" panose="020F0502020204030204" pitchFamily="34" charset="0"/>
                <a:cs typeface="Times New Roman" panose="02020603050405020304" pitchFamily="18" charset="0"/>
              </a:rPr>
              <a:t>Moreover, there are numerous organizational motivating theories/models in the literature to guide organizations on how well to motivate and retain staff. Many of them have been carefully examined and two have been chosen as conceptual framework to underpin this study. </a:t>
            </a:r>
            <a:endParaRPr lang="en-GB" sz="37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20000"/>
              </a:lnSpc>
              <a:spcAft>
                <a:spcPts val="800"/>
              </a:spcAft>
            </a:pPr>
            <a:r>
              <a:rPr lang="en-GB" sz="3700" dirty="0">
                <a:effectLst/>
                <a:latin typeface="Arial" panose="020B0604020202020204" pitchFamily="34" charset="0"/>
                <a:ea typeface="Calibri" panose="020F0502020204030204" pitchFamily="34" charset="0"/>
                <a:cs typeface="Times New Roman" panose="02020603050405020304" pitchFamily="18" charset="0"/>
              </a:rPr>
              <a:t>On the other hand, employee turnover describes a situation where employees of an organisation leave within a short period after their employment and are replaced (</a:t>
            </a:r>
            <a:r>
              <a:rPr lang="en-GB" sz="3700" dirty="0" err="1">
                <a:effectLst/>
                <a:latin typeface="Arial" panose="020B0604020202020204" pitchFamily="34" charset="0"/>
                <a:ea typeface="Calibri" panose="020F0502020204030204" pitchFamily="34" charset="0"/>
                <a:cs typeface="Times New Roman" panose="02020603050405020304" pitchFamily="18" charset="0"/>
              </a:rPr>
              <a:t>Cronley</a:t>
            </a:r>
            <a:r>
              <a:rPr lang="en-GB" sz="3700" dirty="0">
                <a:effectLst/>
                <a:latin typeface="Arial" panose="020B0604020202020204" pitchFamily="34" charset="0"/>
                <a:ea typeface="Calibri" panose="020F0502020204030204" pitchFamily="34" charset="0"/>
                <a:cs typeface="Times New Roman" panose="02020603050405020304" pitchFamily="18" charset="0"/>
              </a:rPr>
              <a:t> and Kim, 2017; Frederiksen, 2017; Lee, 2018). This research opines that the UK hospitality industry has suffered from employee turnover over the years because the cultures of its organisations do not contain enough or appropriate motivating factors to retain employees.</a:t>
            </a:r>
            <a:endParaRPr lang="en-GB" sz="37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26683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4"/>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E9AAB-9D57-42EC-983F-A9940C721952}"/>
              </a:ext>
            </a:extLst>
          </p:cNvPr>
          <p:cNvSpPr>
            <a:spLocks noGrp="1"/>
          </p:cNvSpPr>
          <p:nvPr>
            <p:ph type="title"/>
          </p:nvPr>
        </p:nvSpPr>
        <p:spPr>
          <a:xfrm>
            <a:off x="838200" y="365125"/>
            <a:ext cx="5181600" cy="582831"/>
          </a:xfrm>
        </p:spPr>
        <p:txBody>
          <a:bodyPr>
            <a:normAutofit fontScale="90000"/>
          </a:bodyPr>
          <a:lstStyle/>
          <a:p>
            <a:br>
              <a:rPr lang="en-GB" sz="3100" b="1" dirty="0">
                <a:effectLst/>
                <a:latin typeface="Arial" panose="020B0604020202020204" pitchFamily="34" charset="0"/>
                <a:ea typeface="Calibri" panose="020F0502020204030204" pitchFamily="34" charset="0"/>
                <a:cs typeface="Arial" panose="020B0604020202020204" pitchFamily="34" charset="0"/>
              </a:rPr>
            </a:br>
            <a:r>
              <a:rPr lang="en-GB" sz="3100" b="1" dirty="0">
                <a:effectLst/>
                <a:latin typeface="Arial" panose="020B0604020202020204" pitchFamily="34" charset="0"/>
                <a:ea typeface="Calibri" panose="020F0502020204030204" pitchFamily="34" charset="0"/>
                <a:cs typeface="Arial" panose="020B0604020202020204" pitchFamily="34" charset="0"/>
              </a:rPr>
              <a:t>Literature Search 1</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1362EA3-F1B9-4353-BEB5-01946D3FFCA7}"/>
              </a:ext>
            </a:extLst>
          </p:cNvPr>
          <p:cNvSpPr>
            <a:spLocks noGrp="1"/>
          </p:cNvSpPr>
          <p:nvPr>
            <p:ph sz="half" idx="1"/>
          </p:nvPr>
        </p:nvSpPr>
        <p:spPr>
          <a:xfrm>
            <a:off x="838200" y="1006679"/>
            <a:ext cx="5181600" cy="5530308"/>
          </a:xfrm>
        </p:spPr>
        <p:txBody>
          <a:bodyPr>
            <a:noAutofit/>
          </a:bodyPr>
          <a:lstStyle/>
          <a:p>
            <a:pPr marL="0" indent="0" algn="just">
              <a:lnSpc>
                <a:spcPct val="100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Before arriving at the above research question and topic, the researcher had consulted a handful of reputable related articles to ascertain whether the topic is researchable or not. The key words used to search the literature included organisational culture/behaviour and employee retention, human resources management, motivation of employees, and staff retention in </a:t>
            </a:r>
            <a:r>
              <a:rPr lang="en-GB" sz="1200" dirty="0" err="1">
                <a:effectLst/>
                <a:latin typeface="Arial" panose="020B0604020202020204" pitchFamily="34" charset="0"/>
                <a:ea typeface="Calibri" panose="020F0502020204030204" pitchFamily="34" charset="0"/>
                <a:cs typeface="Arial" panose="020B0604020202020204" pitchFamily="34" charset="0"/>
              </a:rPr>
              <a:t>Uk</a:t>
            </a:r>
            <a:r>
              <a:rPr lang="en-GB" sz="1200" dirty="0">
                <a:effectLst/>
                <a:latin typeface="Arial" panose="020B0604020202020204" pitchFamily="34" charset="0"/>
                <a:ea typeface="Calibri" panose="020F0502020204030204" pitchFamily="34" charset="0"/>
                <a:cs typeface="Arial" panose="020B0604020202020204" pitchFamily="34" charset="0"/>
              </a:rPr>
              <a:t> hospitality industry. From the literature, the researcher gathered that the UK hospitality industry is experiencing high staff turnover, intrinsic motivation is likely to retain staff than extrinsic motivation, and leadership style of an organisation is a part of its culture and can influence employee retention.  A few of the articles and books consulted are found below</a:t>
            </a:r>
            <a:r>
              <a:rPr lang="en-GB" sz="1200" b="1" dirty="0">
                <a:effectLst/>
                <a:latin typeface="Arial" panose="020B0604020202020204" pitchFamily="34" charset="0"/>
                <a:ea typeface="Calibri" panose="020F0502020204030204" pitchFamily="34" charset="0"/>
                <a:cs typeface="Arial" panose="020B0604020202020204" pitchFamily="34" charset="0"/>
              </a:rPr>
              <a:t>:</a:t>
            </a:r>
          </a:p>
          <a:p>
            <a:pPr indent="0" algn="just">
              <a:lnSpc>
                <a:spcPct val="107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Al </a:t>
            </a:r>
            <a:r>
              <a:rPr lang="en-GB" sz="1200" dirty="0" err="1">
                <a:effectLst/>
                <a:latin typeface="Arial" panose="020B0604020202020204" pitchFamily="34" charset="0"/>
                <a:ea typeface="Calibri" panose="020F0502020204030204" pitchFamily="34" charset="0"/>
                <a:cs typeface="Arial" panose="020B0604020202020204" pitchFamily="34" charset="0"/>
              </a:rPr>
              <a:t>Adresi</a:t>
            </a:r>
            <a:r>
              <a:rPr lang="en-GB" sz="1200" dirty="0">
                <a:effectLst/>
                <a:latin typeface="Arial" panose="020B0604020202020204" pitchFamily="34" charset="0"/>
                <a:ea typeface="Calibri" panose="020F0502020204030204" pitchFamily="34" charset="0"/>
                <a:cs typeface="Arial" panose="020B0604020202020204" pitchFamily="34" charset="0"/>
              </a:rPr>
              <a:t>, A. and </a:t>
            </a:r>
            <a:r>
              <a:rPr lang="en-GB" sz="1200" dirty="0" err="1">
                <a:effectLst/>
                <a:latin typeface="Arial" panose="020B0604020202020204" pitchFamily="34" charset="0"/>
                <a:ea typeface="Calibri" panose="020F0502020204030204" pitchFamily="34" charset="0"/>
                <a:cs typeface="Arial" panose="020B0604020202020204" pitchFamily="34" charset="0"/>
              </a:rPr>
              <a:t>Darun</a:t>
            </a:r>
            <a:r>
              <a:rPr lang="en-GB" sz="1200" dirty="0">
                <a:effectLst/>
                <a:latin typeface="Arial" panose="020B0604020202020204" pitchFamily="34" charset="0"/>
                <a:ea typeface="Calibri" panose="020F0502020204030204" pitchFamily="34" charset="0"/>
                <a:cs typeface="Arial" panose="020B0604020202020204" pitchFamily="34" charset="0"/>
              </a:rPr>
              <a:t>, M.R. (2017) ‘Determining relationship between strategic human resource management practices and organizational commitment’, International Journal of Engineering Business Management, 9, p.1847979017731669</a:t>
            </a:r>
          </a:p>
          <a:p>
            <a:pPr indent="0" algn="just">
              <a:lnSpc>
                <a:spcPct val="107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Albrecht, S.L. and Marty, A. (2020) ‘Personality, self-efficacy and job resources and their associations with employee engagement, affective commitment and turnover intentions’, International Journal of Human Resource Management, Vol. 31, No. 5, pp. 657-681.</a:t>
            </a:r>
          </a:p>
          <a:p>
            <a:pPr indent="0" algn="just">
              <a:lnSpc>
                <a:spcPct val="107000"/>
              </a:lnSpc>
              <a:buNone/>
            </a:pPr>
            <a:r>
              <a:rPr lang="en-GB" sz="1200" dirty="0" err="1">
                <a:effectLst/>
                <a:latin typeface="Arial" panose="020B0604020202020204" pitchFamily="34" charset="0"/>
                <a:ea typeface="Calibri" panose="020F0502020204030204" pitchFamily="34" charset="0"/>
                <a:cs typeface="Arial" panose="020B0604020202020204" pitchFamily="34" charset="0"/>
              </a:rPr>
              <a:t>Afota</a:t>
            </a:r>
            <a:r>
              <a:rPr lang="en-GB" sz="1200" dirty="0">
                <a:effectLst/>
                <a:latin typeface="Arial" panose="020B0604020202020204" pitchFamily="34" charset="0"/>
                <a:ea typeface="Calibri" panose="020F0502020204030204" pitchFamily="34" charset="0"/>
                <a:cs typeface="Arial" panose="020B0604020202020204" pitchFamily="34" charset="0"/>
              </a:rPr>
              <a:t>, M.C. and Robinson, M.A. (2020) Mitigating Information Overload: An Experiential Exercise Using Role-Play to Illustrate and Differentiate Theories of Motivation. Management Teaching Review, p.2379298120933999</a:t>
            </a:r>
          </a:p>
        </p:txBody>
      </p:sp>
      <p:sp>
        <p:nvSpPr>
          <p:cNvPr id="4" name="Content Placeholder 3">
            <a:extLst>
              <a:ext uri="{FF2B5EF4-FFF2-40B4-BE49-F238E27FC236}">
                <a16:creationId xmlns:a16="http://schemas.microsoft.com/office/drawing/2014/main" id="{1CB3DE41-B766-464A-9AB4-8025801E9556}"/>
              </a:ext>
            </a:extLst>
          </p:cNvPr>
          <p:cNvSpPr>
            <a:spLocks noGrp="1"/>
          </p:cNvSpPr>
          <p:nvPr>
            <p:ph sz="half" idx="2"/>
          </p:nvPr>
        </p:nvSpPr>
        <p:spPr>
          <a:xfrm>
            <a:off x="6172200" y="365125"/>
            <a:ext cx="5181600" cy="6171862"/>
          </a:xfrm>
        </p:spPr>
        <p:txBody>
          <a:bodyPr>
            <a:normAutofit fontScale="55000" lnSpcReduction="20000"/>
          </a:bodyPr>
          <a:lstStyle/>
          <a:p>
            <a:pPr indent="0" algn="just">
              <a:lnSpc>
                <a:spcPct val="107000"/>
              </a:lnSpc>
              <a:buNone/>
            </a:pPr>
            <a:r>
              <a:rPr lang="en-GB" sz="2200" dirty="0">
                <a:effectLst/>
                <a:latin typeface="Arial" panose="020B0604020202020204" pitchFamily="34" charset="0"/>
                <a:ea typeface="Calibri" panose="020F0502020204030204" pitchFamily="34" charset="0"/>
                <a:cs typeface="Arial" panose="020B0604020202020204" pitchFamily="34" charset="0"/>
              </a:rPr>
              <a:t>Andersson, S. (2017) ‘Assessing job satisfaction using Herzberg’s two-factor theory: A qualitative study between US and Japanese insurance employees’, IAFOR Journal of Business &amp; Management, 2(1), pp.22-35.</a:t>
            </a:r>
          </a:p>
          <a:p>
            <a:pPr indent="0" algn="just">
              <a:lnSpc>
                <a:spcPct val="107000"/>
              </a:lnSpc>
              <a:buNone/>
            </a:pPr>
            <a:r>
              <a:rPr lang="en-GB" sz="2200" dirty="0" err="1">
                <a:effectLst/>
                <a:latin typeface="Arial" panose="020B0604020202020204" pitchFamily="34" charset="0"/>
                <a:ea typeface="Calibri" panose="020F0502020204030204" pitchFamily="34" charset="0"/>
                <a:cs typeface="Arial" panose="020B0604020202020204" pitchFamily="34" charset="0"/>
              </a:rPr>
              <a:t>Alshmemri</a:t>
            </a:r>
            <a:r>
              <a:rPr lang="en-GB" sz="2200" dirty="0">
                <a:effectLst/>
                <a:latin typeface="Arial" panose="020B0604020202020204" pitchFamily="34" charset="0"/>
                <a:ea typeface="Calibri" panose="020F0502020204030204" pitchFamily="34" charset="0"/>
                <a:cs typeface="Arial" panose="020B0604020202020204" pitchFamily="34" charset="0"/>
              </a:rPr>
              <a:t>, M., </a:t>
            </a:r>
            <a:r>
              <a:rPr lang="en-GB" sz="2200" dirty="0" err="1">
                <a:effectLst/>
                <a:latin typeface="Arial" panose="020B0604020202020204" pitchFamily="34" charset="0"/>
                <a:ea typeface="Calibri" panose="020F0502020204030204" pitchFamily="34" charset="0"/>
                <a:cs typeface="Arial" panose="020B0604020202020204" pitchFamily="34" charset="0"/>
              </a:rPr>
              <a:t>Shahwan-Akl</a:t>
            </a:r>
            <a:r>
              <a:rPr lang="en-GB" sz="2200" dirty="0">
                <a:effectLst/>
                <a:latin typeface="Arial" panose="020B0604020202020204" pitchFamily="34" charset="0"/>
                <a:ea typeface="Calibri" panose="020F0502020204030204" pitchFamily="34" charset="0"/>
                <a:cs typeface="Arial" panose="020B0604020202020204" pitchFamily="34" charset="0"/>
              </a:rPr>
              <a:t>, L. and Maude, P. (2017) ‘Herzberg’s two-factor theory’, Life Science Journal, 14(5), pp.12-16.</a:t>
            </a:r>
          </a:p>
          <a:p>
            <a:pPr indent="0" algn="just">
              <a:lnSpc>
                <a:spcPct val="107000"/>
              </a:lnSpc>
              <a:buNone/>
            </a:pPr>
            <a:r>
              <a:rPr lang="en-GB" sz="2200" dirty="0" err="1">
                <a:effectLst/>
                <a:latin typeface="Arial" panose="020B0604020202020204" pitchFamily="34" charset="0"/>
                <a:ea typeface="Calibri" panose="020F0502020204030204" pitchFamily="34" charset="0"/>
                <a:cs typeface="Arial" panose="020B0604020202020204" pitchFamily="34" charset="0"/>
              </a:rPr>
              <a:t>Brenyah</a:t>
            </a:r>
            <a:r>
              <a:rPr lang="en-GB" sz="2200" dirty="0">
                <a:effectLst/>
                <a:latin typeface="Arial" panose="020B0604020202020204" pitchFamily="34" charset="0"/>
                <a:ea typeface="Calibri" panose="020F0502020204030204" pitchFamily="34" charset="0"/>
                <a:cs typeface="Arial" panose="020B0604020202020204" pitchFamily="34" charset="0"/>
              </a:rPr>
              <a:t>, R.S. and </a:t>
            </a:r>
            <a:r>
              <a:rPr lang="en-GB" sz="2200" dirty="0" err="1">
                <a:effectLst/>
                <a:latin typeface="Arial" panose="020B0604020202020204" pitchFamily="34" charset="0"/>
                <a:ea typeface="Calibri" panose="020F0502020204030204" pitchFamily="34" charset="0"/>
                <a:cs typeface="Arial" panose="020B0604020202020204" pitchFamily="34" charset="0"/>
              </a:rPr>
              <a:t>Obuobisa</a:t>
            </a:r>
            <a:r>
              <a:rPr lang="en-GB" sz="2200" dirty="0">
                <a:effectLst/>
                <a:latin typeface="Arial" panose="020B0604020202020204" pitchFamily="34" charset="0"/>
                <a:ea typeface="Calibri" panose="020F0502020204030204" pitchFamily="34" charset="0"/>
                <a:cs typeface="Arial" panose="020B0604020202020204" pitchFamily="34" charset="0"/>
              </a:rPr>
              <a:t>-Darko, T. 2017) Organisational culture and employee engagement within the Ghanaian public sector. Review of Public Administration and Management, 5(3), pp.1-7. </a:t>
            </a:r>
            <a:endParaRPr lang="en-GB" sz="2200" dirty="0">
              <a:latin typeface="Arial" panose="020B0604020202020204" pitchFamily="34" charset="0"/>
              <a:ea typeface="Calibri" panose="020F0502020204030204" pitchFamily="34" charset="0"/>
              <a:cs typeface="Arial" panose="020B0604020202020204" pitchFamily="34" charset="0"/>
            </a:endParaRPr>
          </a:p>
          <a:p>
            <a:pPr indent="0" algn="just">
              <a:lnSpc>
                <a:spcPct val="107000"/>
              </a:lnSpc>
              <a:buNone/>
            </a:pPr>
            <a:r>
              <a:rPr lang="en-GB" sz="2200" dirty="0">
                <a:effectLst/>
                <a:latin typeface="Arial" panose="020B0604020202020204" pitchFamily="34" charset="0"/>
                <a:ea typeface="Calibri" panose="020F0502020204030204" pitchFamily="34" charset="0"/>
                <a:cs typeface="Arial" panose="020B0604020202020204" pitchFamily="34" charset="0"/>
              </a:rPr>
              <a:t>Bett, H.K. (2019) ‘Are Kenyan lecturers motivated to teach?’, Journal of Applied Research in Higher Education, Vol. 12, No. 4, pp. 599-607.</a:t>
            </a:r>
          </a:p>
          <a:p>
            <a:pPr indent="0" algn="just">
              <a:lnSpc>
                <a:spcPct val="107000"/>
              </a:lnSpc>
              <a:buNone/>
            </a:pPr>
            <a:r>
              <a:rPr lang="en-GB" sz="2200" dirty="0">
                <a:effectLst/>
                <a:latin typeface="Arial" panose="020B0604020202020204" pitchFamily="34" charset="0"/>
                <a:ea typeface="Calibri" panose="020F0502020204030204" pitchFamily="34" charset="0"/>
                <a:cs typeface="Arial" panose="020B0604020202020204" pitchFamily="34" charset="0"/>
              </a:rPr>
              <a:t>Birkin, H. (2019) “Retaining staff”, UK hospitality [blog]. 17 June. Available at: https://www.ukhospitality.org.uk/ (Accessed: 17 February 2021).</a:t>
            </a:r>
          </a:p>
          <a:p>
            <a:pPr indent="0" algn="just">
              <a:lnSpc>
                <a:spcPct val="107000"/>
              </a:lnSpc>
              <a:buNone/>
            </a:pPr>
            <a:r>
              <a:rPr lang="en-GB" sz="2200" dirty="0">
                <a:effectLst/>
                <a:latin typeface="Arial" panose="020B0604020202020204" pitchFamily="34" charset="0"/>
                <a:ea typeface="Calibri" panose="020F0502020204030204" pitchFamily="34" charset="0"/>
                <a:cs typeface="Arial" panose="020B0604020202020204" pitchFamily="34" charset="0"/>
              </a:rPr>
              <a:t>Choi, S. (2020) ‘Flexible work arrangements and employee retention: a longitudinal analysis of the federal workforces’, Public Personnel Management, Vol. 49, No. 3, pp. 470-495.</a:t>
            </a:r>
          </a:p>
          <a:p>
            <a:pPr indent="0" algn="just">
              <a:lnSpc>
                <a:spcPct val="107000"/>
              </a:lnSpc>
              <a:buNone/>
            </a:pPr>
            <a:r>
              <a:rPr lang="en-GB" sz="2200" dirty="0" err="1">
                <a:effectLst/>
                <a:latin typeface="Arial" panose="020B0604020202020204" pitchFamily="34" charset="0"/>
                <a:ea typeface="Calibri" panose="020F0502020204030204" pitchFamily="34" charset="0"/>
                <a:cs typeface="Arial" panose="020B0604020202020204" pitchFamily="34" charset="0"/>
              </a:rPr>
              <a:t>Cronley</a:t>
            </a:r>
            <a:r>
              <a:rPr lang="en-GB" sz="2200" dirty="0">
                <a:effectLst/>
                <a:latin typeface="Arial" panose="020B0604020202020204" pitchFamily="34" charset="0"/>
                <a:ea typeface="Calibri" panose="020F0502020204030204" pitchFamily="34" charset="0"/>
                <a:cs typeface="Arial" panose="020B0604020202020204" pitchFamily="34" charset="0"/>
              </a:rPr>
              <a:t>, C. and Kim, </a:t>
            </a:r>
            <a:r>
              <a:rPr lang="en-GB" sz="2200" dirty="0" err="1">
                <a:effectLst/>
                <a:latin typeface="Arial" panose="020B0604020202020204" pitchFamily="34" charset="0"/>
                <a:ea typeface="Calibri" panose="020F0502020204030204" pitchFamily="34" charset="0"/>
                <a:cs typeface="Arial" panose="020B0604020202020204" pitchFamily="34" charset="0"/>
              </a:rPr>
              <a:t>Y.k.</a:t>
            </a:r>
            <a:r>
              <a:rPr lang="en-GB" sz="2200" dirty="0">
                <a:effectLst/>
                <a:latin typeface="Arial" panose="020B0604020202020204" pitchFamily="34" charset="0"/>
                <a:ea typeface="Calibri" panose="020F0502020204030204" pitchFamily="34" charset="0"/>
                <a:cs typeface="Arial" panose="020B0604020202020204" pitchFamily="34" charset="0"/>
              </a:rPr>
              <a:t> (2017) ‘Intentions to turnover: Testing the moderated effects of organizational culture, as mediated by job satisfaction, within the Salvation Army’, Leadership &amp; Organization Development Journal, Vol. 38, No. 2, pp. 194-209.</a:t>
            </a:r>
          </a:p>
          <a:p>
            <a:pPr indent="0" algn="just">
              <a:lnSpc>
                <a:spcPct val="107000"/>
              </a:lnSpc>
              <a:buNone/>
            </a:pPr>
            <a:r>
              <a:rPr lang="en-GB" sz="2200" dirty="0">
                <a:effectLst/>
                <a:latin typeface="Arial" panose="020B0604020202020204" pitchFamily="34" charset="0"/>
                <a:ea typeface="Calibri" panose="020F0502020204030204" pitchFamily="34" charset="0"/>
                <a:cs typeface="Arial" panose="020B0604020202020204" pitchFamily="34" charset="0"/>
              </a:rPr>
              <a:t>de la Torre-Ruiz, J.,M., Vidal-Salazar, M. and </a:t>
            </a:r>
            <a:r>
              <a:rPr lang="en-GB" sz="2200" dirty="0" err="1">
                <a:effectLst/>
                <a:latin typeface="Arial" panose="020B0604020202020204" pitchFamily="34" charset="0"/>
                <a:ea typeface="Calibri" panose="020F0502020204030204" pitchFamily="34" charset="0"/>
                <a:cs typeface="Arial" panose="020B0604020202020204" pitchFamily="34" charset="0"/>
              </a:rPr>
              <a:t>Cordón-Pozo</a:t>
            </a:r>
            <a:r>
              <a:rPr lang="en-GB" sz="2200" dirty="0">
                <a:effectLst/>
                <a:latin typeface="Arial" panose="020B0604020202020204" pitchFamily="34" charset="0"/>
                <a:ea typeface="Calibri" panose="020F0502020204030204" pitchFamily="34" charset="0"/>
                <a:cs typeface="Arial" panose="020B0604020202020204" pitchFamily="34" charset="0"/>
              </a:rPr>
              <a:t>, E. (2019) ‘Employees are satisfied with their benefits, but so what? The consequences of benefit satisfaction on employees' organizational commitment and turnover intentions’, International Journal of Human Resource Management, Vol. 30, No. 13, pp. 2097-2120.</a:t>
            </a:r>
          </a:p>
          <a:p>
            <a:pPr indent="0" algn="just">
              <a:lnSpc>
                <a:spcPct val="107000"/>
              </a:lnSpc>
              <a:spcAft>
                <a:spcPts val="800"/>
              </a:spcAft>
              <a:buNone/>
            </a:pPr>
            <a:r>
              <a:rPr lang="en-GB" sz="2200" dirty="0" err="1">
                <a:effectLst/>
                <a:latin typeface="Arial" panose="020B0604020202020204" pitchFamily="34" charset="0"/>
                <a:ea typeface="Calibri" panose="020F0502020204030204" pitchFamily="34" charset="0"/>
                <a:cs typeface="Arial" panose="020B0604020202020204" pitchFamily="34" charset="0"/>
              </a:rPr>
              <a:t>Ghatak</a:t>
            </a:r>
            <a:r>
              <a:rPr lang="en-GB" sz="2200" dirty="0">
                <a:effectLst/>
                <a:latin typeface="Arial" panose="020B0604020202020204" pitchFamily="34" charset="0"/>
                <a:ea typeface="Calibri" panose="020F0502020204030204" pitchFamily="34" charset="0"/>
                <a:cs typeface="Arial" panose="020B0604020202020204" pitchFamily="34" charset="0"/>
              </a:rPr>
              <a:t>, S. and Singh, S. (2019) Examining Maslow’s hierarchy need theory in the social media adoption. FIIB Business Review, 8(4), pp.292-302.</a:t>
            </a:r>
          </a:p>
          <a:p>
            <a:endParaRPr lang="en-GB" dirty="0"/>
          </a:p>
        </p:txBody>
      </p:sp>
    </p:spTree>
    <p:extLst>
      <p:ext uri="{BB962C8B-B14F-4D97-AF65-F5344CB8AC3E}">
        <p14:creationId xmlns:p14="http://schemas.microsoft.com/office/powerpoint/2010/main" val="494580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C83DD-72FB-4F60-AF76-5ACE7E570CA5}"/>
              </a:ext>
            </a:extLst>
          </p:cNvPr>
          <p:cNvSpPr>
            <a:spLocks noGrp="1"/>
          </p:cNvSpPr>
          <p:nvPr>
            <p:ph type="title"/>
          </p:nvPr>
        </p:nvSpPr>
        <p:spPr>
          <a:xfrm>
            <a:off x="838200" y="365125"/>
            <a:ext cx="5181600" cy="1325563"/>
          </a:xfrm>
        </p:spPr>
        <p:txBody>
          <a:bodyPr/>
          <a:lstStyle/>
          <a:p>
            <a:r>
              <a:rPr lang="en-GB" sz="4000" b="1" dirty="0">
                <a:effectLst/>
                <a:latin typeface="Arial" panose="020B0604020202020204" pitchFamily="34" charset="0"/>
                <a:ea typeface="Calibri" panose="020F0502020204030204" pitchFamily="34" charset="0"/>
                <a:cs typeface="Arial" panose="020B0604020202020204" pitchFamily="34" charset="0"/>
              </a:rPr>
              <a:t>Literature Search </a:t>
            </a:r>
            <a:r>
              <a:rPr lang="en-GB" b="1" dirty="0">
                <a:latin typeface="Arial" panose="020B0604020202020204" pitchFamily="34" charset="0"/>
                <a:ea typeface="Calibri" panose="020F0502020204030204" pitchFamily="34" charset="0"/>
                <a:cs typeface="Arial" panose="020B0604020202020204" pitchFamily="34" charset="0"/>
              </a:rPr>
              <a:t>2</a:t>
            </a:r>
            <a:endParaRPr lang="en-GB" dirty="0"/>
          </a:p>
        </p:txBody>
      </p:sp>
      <p:sp>
        <p:nvSpPr>
          <p:cNvPr id="3" name="Content Placeholder 2">
            <a:extLst>
              <a:ext uri="{FF2B5EF4-FFF2-40B4-BE49-F238E27FC236}">
                <a16:creationId xmlns:a16="http://schemas.microsoft.com/office/drawing/2014/main" id="{C2634CB0-BD8C-477C-A898-798000193E6B}"/>
              </a:ext>
            </a:extLst>
          </p:cNvPr>
          <p:cNvSpPr>
            <a:spLocks noGrp="1"/>
          </p:cNvSpPr>
          <p:nvPr>
            <p:ph sz="half" idx="1"/>
          </p:nvPr>
        </p:nvSpPr>
        <p:spPr/>
        <p:txBody>
          <a:bodyPr>
            <a:normAutofit fontScale="62500" lnSpcReduction="20000"/>
          </a:bodyPr>
          <a:lstStyle/>
          <a:p>
            <a:pPr marL="457200" algn="just">
              <a:lnSpc>
                <a:spcPct val="107000"/>
              </a:lnSpc>
            </a:pPr>
            <a:r>
              <a:rPr lang="en-GB" sz="1900" dirty="0" err="1">
                <a:effectLst/>
                <a:latin typeface="Arial" panose="020B0604020202020204" pitchFamily="34" charset="0"/>
                <a:ea typeface="Calibri" panose="020F0502020204030204" pitchFamily="34" charset="0"/>
                <a:cs typeface="Times New Roman" panose="02020603050405020304" pitchFamily="18" charset="0"/>
              </a:rPr>
              <a:t>Ierodiakonou</a:t>
            </a:r>
            <a:r>
              <a:rPr lang="en-GB" sz="1900" dirty="0">
                <a:effectLst/>
                <a:latin typeface="Arial" panose="020B0604020202020204" pitchFamily="34" charset="0"/>
                <a:ea typeface="Calibri" panose="020F0502020204030204" pitchFamily="34" charset="0"/>
                <a:cs typeface="Times New Roman" panose="02020603050405020304" pitchFamily="18" charset="0"/>
              </a:rPr>
              <a:t>, C. and </a:t>
            </a:r>
            <a:r>
              <a:rPr lang="en-GB" sz="1900" dirty="0" err="1">
                <a:effectLst/>
                <a:latin typeface="Arial" panose="020B0604020202020204" pitchFamily="34" charset="0"/>
                <a:ea typeface="Calibri" panose="020F0502020204030204" pitchFamily="34" charset="0"/>
                <a:cs typeface="Times New Roman" panose="02020603050405020304" pitchFamily="18" charset="0"/>
              </a:rPr>
              <a:t>Stavrou</a:t>
            </a:r>
            <a:r>
              <a:rPr lang="en-GB" sz="1900" dirty="0">
                <a:effectLst/>
                <a:latin typeface="Arial" panose="020B0604020202020204" pitchFamily="34" charset="0"/>
                <a:ea typeface="Calibri" panose="020F0502020204030204" pitchFamily="34" charset="0"/>
                <a:cs typeface="Times New Roman" panose="02020603050405020304" pitchFamily="18" charset="0"/>
              </a:rPr>
              <a:t>, E. (2017) ‘Flexitime and employee turnover: the </a:t>
            </a:r>
            <a:r>
              <a:rPr lang="en-GB" sz="1900" dirty="0" err="1">
                <a:effectLst/>
                <a:latin typeface="Arial" panose="020B0604020202020204" pitchFamily="34" charset="0"/>
                <a:ea typeface="Calibri" panose="020F0502020204030204" pitchFamily="34" charset="0"/>
                <a:cs typeface="Times New Roman" panose="02020603050405020304" pitchFamily="18" charset="0"/>
              </a:rPr>
              <a:t>polycontextuality</a:t>
            </a:r>
            <a:r>
              <a:rPr lang="en-GB" sz="1900" dirty="0">
                <a:effectLst/>
                <a:latin typeface="Arial" panose="020B0604020202020204" pitchFamily="34" charset="0"/>
                <a:ea typeface="Calibri" panose="020F0502020204030204" pitchFamily="34" charset="0"/>
                <a:cs typeface="Times New Roman" panose="02020603050405020304" pitchFamily="18" charset="0"/>
              </a:rPr>
              <a:t> of regulation as cross-national institutional contingency’, International journal of Human Resource Management, Vol. 28, No. 21, pp. 3003-3026.</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en-GB" sz="1900" dirty="0">
                <a:effectLst/>
                <a:latin typeface="Arial" panose="020B0604020202020204" pitchFamily="34" charset="0"/>
                <a:ea typeface="Calibri" panose="020F0502020204030204" pitchFamily="34" charset="0"/>
                <a:cs typeface="Times New Roman" panose="02020603050405020304" pitchFamily="18" charset="0"/>
              </a:rPr>
              <a:t>Josiane F., (2018) ‘Human Resource in the twenty-first Century’, in Josiane, F. [ed] Human resource planning for the 21st century.  </a:t>
            </a:r>
            <a:r>
              <a:rPr lang="en-GB" sz="1900" dirty="0" err="1">
                <a:effectLst/>
                <a:latin typeface="Arial" panose="020B0604020202020204" pitchFamily="34" charset="0"/>
                <a:ea typeface="Calibri" panose="020F0502020204030204" pitchFamily="34" charset="0"/>
                <a:cs typeface="Times New Roman" panose="02020603050405020304" pitchFamily="18" charset="0"/>
              </a:rPr>
              <a:t>IntechOpen</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en-GB" sz="1900" dirty="0" err="1">
                <a:effectLst/>
                <a:latin typeface="Arial" panose="020B0604020202020204" pitchFamily="34" charset="0"/>
                <a:ea typeface="Calibri" panose="020F0502020204030204" pitchFamily="34" charset="0"/>
                <a:cs typeface="Times New Roman" panose="02020603050405020304" pitchFamily="18" charset="0"/>
              </a:rPr>
              <a:t>Kerdngern</a:t>
            </a:r>
            <a:r>
              <a:rPr lang="en-GB" sz="1900" dirty="0">
                <a:effectLst/>
                <a:latin typeface="Arial" panose="020B0604020202020204" pitchFamily="34" charset="0"/>
                <a:ea typeface="Calibri" panose="020F0502020204030204" pitchFamily="34" charset="0"/>
                <a:cs typeface="Times New Roman" panose="02020603050405020304" pitchFamily="18" charset="0"/>
              </a:rPr>
              <a:t>, N. and </a:t>
            </a:r>
            <a:r>
              <a:rPr lang="en-GB" sz="1900" dirty="0" err="1">
                <a:effectLst/>
                <a:latin typeface="Arial" panose="020B0604020202020204" pitchFamily="34" charset="0"/>
                <a:ea typeface="Calibri" panose="020F0502020204030204" pitchFamily="34" charset="0"/>
                <a:cs typeface="Times New Roman" panose="02020603050405020304" pitchFamily="18" charset="0"/>
              </a:rPr>
              <a:t>Thanitbenjasith</a:t>
            </a:r>
            <a:r>
              <a:rPr lang="en-GB" sz="1900" dirty="0">
                <a:effectLst/>
                <a:latin typeface="Arial" panose="020B0604020202020204" pitchFamily="34" charset="0"/>
                <a:ea typeface="Calibri" panose="020F0502020204030204" pitchFamily="34" charset="0"/>
                <a:cs typeface="Times New Roman" panose="02020603050405020304" pitchFamily="18" charset="0"/>
              </a:rPr>
              <a:t>, P. (2017) Influence of contemporary leadership on job construction industry in Thailand. International Journal of Engineering Business Management, 9, p.1847979017723173.</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en-GB" sz="1900" dirty="0">
                <a:effectLst/>
                <a:latin typeface="Arial" panose="020B0604020202020204" pitchFamily="34" charset="0"/>
                <a:ea typeface="Calibri" panose="020F0502020204030204" pitchFamily="34" charset="0"/>
                <a:cs typeface="Times New Roman" panose="02020603050405020304" pitchFamily="18" charset="0"/>
              </a:rPr>
              <a:t>Kundu, S.C. and Lata, K. (2017) ‘Effects of supportive work environment on employee retention’, International Journal of Organizational Analysis, Vol. 25, No. 4, pp. 703-722.</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en-GB" sz="1900" dirty="0" err="1">
                <a:effectLst/>
                <a:latin typeface="Arial" panose="020B0604020202020204" pitchFamily="34" charset="0"/>
                <a:ea typeface="Calibri" panose="020F0502020204030204" pitchFamily="34" charset="0"/>
                <a:cs typeface="Times New Roman" panose="02020603050405020304" pitchFamily="18" charset="0"/>
              </a:rPr>
              <a:t>Lobel</a:t>
            </a:r>
            <a:r>
              <a:rPr lang="en-GB" sz="1900" dirty="0">
                <a:effectLst/>
                <a:latin typeface="Arial" panose="020B0604020202020204" pitchFamily="34" charset="0"/>
                <a:ea typeface="Calibri" panose="020F0502020204030204" pitchFamily="34" charset="0"/>
                <a:cs typeface="Times New Roman" panose="02020603050405020304" pitchFamily="18" charset="0"/>
              </a:rPr>
              <a:t>, B. (2018) ‘Fixing staff retention issues in the hospitality industry’, Small businesses [blog] 16 August. Available at: https://smallbusiness.co.uk/ (Accessed: 17 February 2021).</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800"/>
              </a:spcAft>
            </a:pPr>
            <a:r>
              <a:rPr lang="en-GB" sz="1900" dirty="0">
                <a:effectLst/>
                <a:latin typeface="Arial" panose="020B0604020202020204" pitchFamily="34" charset="0"/>
                <a:ea typeface="Calibri" panose="020F0502020204030204" pitchFamily="34" charset="0"/>
                <a:cs typeface="Times New Roman" panose="02020603050405020304" pitchFamily="18" charset="0"/>
              </a:rPr>
              <a:t>Morrell, D.L. and </a:t>
            </a:r>
            <a:r>
              <a:rPr lang="en-GB" sz="1900" dirty="0" err="1">
                <a:effectLst/>
                <a:latin typeface="Arial" panose="020B0604020202020204" pitchFamily="34" charset="0"/>
                <a:ea typeface="Calibri" panose="020F0502020204030204" pitchFamily="34" charset="0"/>
                <a:cs typeface="Times New Roman" panose="02020603050405020304" pitchFamily="18" charset="0"/>
              </a:rPr>
              <a:t>Abston</a:t>
            </a:r>
            <a:r>
              <a:rPr lang="en-GB" sz="1900" dirty="0">
                <a:effectLst/>
                <a:latin typeface="Arial" panose="020B0604020202020204" pitchFamily="34" charset="0"/>
                <a:ea typeface="Calibri" panose="020F0502020204030204" pitchFamily="34" charset="0"/>
                <a:cs typeface="Times New Roman" panose="02020603050405020304" pitchFamily="18" charset="0"/>
              </a:rPr>
              <a:t>, K.A. (2018) Millennial motivation issues related to compensation and benefits: Suggestions for improved retention. Compensation &amp; Benefits Review, 50(2), pp.107-113</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4CCA387A-90E9-4C2D-A757-E3E204570141}"/>
              </a:ext>
            </a:extLst>
          </p:cNvPr>
          <p:cNvSpPr>
            <a:spLocks noGrp="1"/>
          </p:cNvSpPr>
          <p:nvPr>
            <p:ph sz="half" idx="2"/>
          </p:nvPr>
        </p:nvSpPr>
        <p:spPr>
          <a:xfrm>
            <a:off x="6172200" y="1040235"/>
            <a:ext cx="5181600" cy="5136728"/>
          </a:xfrm>
        </p:spPr>
        <p:txBody>
          <a:bodyPr>
            <a:normAutofit fontScale="62500" lnSpcReduction="20000"/>
          </a:bodyPr>
          <a:lstStyle/>
          <a:p>
            <a:pPr marL="457200" algn="just">
              <a:lnSpc>
                <a:spcPct val="107000"/>
              </a:lnSpc>
            </a:pPr>
            <a:r>
              <a:rPr lang="en-GB" sz="1900" dirty="0">
                <a:effectLst/>
                <a:latin typeface="Arial" panose="020B0604020202020204" pitchFamily="34" charset="0"/>
                <a:ea typeface="Calibri" panose="020F0502020204030204" pitchFamily="34" charset="0"/>
                <a:cs typeface="Arial" panose="020B0604020202020204" pitchFamily="34" charset="0"/>
              </a:rPr>
              <a:t>Norman, L., Rankin-Wright, A.J. and Allison, W. (2018) “</a:t>
            </a:r>
            <a:r>
              <a:rPr lang="en-GB" sz="1900" dirty="0" err="1">
                <a:effectLst/>
                <a:latin typeface="Arial" panose="020B0604020202020204" pitchFamily="34" charset="0"/>
                <a:ea typeface="Calibri" panose="020F0502020204030204" pitchFamily="34" charset="0"/>
                <a:cs typeface="Arial" panose="020B0604020202020204" pitchFamily="34" charset="0"/>
              </a:rPr>
              <a:t>It’sa</a:t>
            </a:r>
            <a:r>
              <a:rPr lang="en-GB" sz="1900" dirty="0">
                <a:effectLst/>
                <a:latin typeface="Arial" panose="020B0604020202020204" pitchFamily="34" charset="0"/>
                <a:ea typeface="Calibri" panose="020F0502020204030204" pitchFamily="34" charset="0"/>
                <a:cs typeface="Arial" panose="020B0604020202020204" pitchFamily="34" charset="0"/>
              </a:rPr>
              <a:t> concrete ceiling; It’s not even glass”: Understanding tenets of organizational culture that supports the progression of women as coaches and coach developers. Journal of Sport and Social Issues, 42(5), pp.393-414.</a:t>
            </a:r>
          </a:p>
          <a:p>
            <a:pPr marL="457200" algn="just">
              <a:lnSpc>
                <a:spcPct val="107000"/>
              </a:lnSpc>
            </a:pPr>
            <a:r>
              <a:rPr lang="en-GB" sz="1900" dirty="0">
                <a:effectLst/>
                <a:latin typeface="Arial" panose="020B0604020202020204" pitchFamily="34" charset="0"/>
                <a:ea typeface="Calibri" panose="020F0502020204030204" pitchFamily="34" charset="0"/>
                <a:cs typeface="Arial" panose="020B0604020202020204" pitchFamily="34" charset="0"/>
              </a:rPr>
              <a:t>Reina, C.S., et al. (2018) ‘Quitting the boss? The role of manager influence tactics and employee emotional engagement in voluntary turnover’, Journal of Leadership &amp; Organizational Studies, 25(1), pp.5-18.</a:t>
            </a:r>
          </a:p>
          <a:p>
            <a:pPr marL="457200" algn="just">
              <a:lnSpc>
                <a:spcPct val="107000"/>
              </a:lnSpc>
            </a:pPr>
            <a:r>
              <a:rPr lang="en-GB" sz="1900" dirty="0" err="1">
                <a:effectLst/>
                <a:latin typeface="Arial" panose="020B0604020202020204" pitchFamily="34" charset="0"/>
                <a:ea typeface="Calibri" panose="020F0502020204030204" pitchFamily="34" charset="0"/>
                <a:cs typeface="Arial" panose="020B0604020202020204" pitchFamily="34" charset="0"/>
              </a:rPr>
              <a:t>Odetha</a:t>
            </a:r>
            <a:r>
              <a:rPr lang="en-GB" sz="1900" dirty="0">
                <a:effectLst/>
                <a:latin typeface="Arial" panose="020B0604020202020204" pitchFamily="34" charset="0"/>
                <a:ea typeface="Calibri" panose="020F0502020204030204" pitchFamily="34" charset="0"/>
                <a:cs typeface="Arial" panose="020B0604020202020204" pitchFamily="34" charset="0"/>
              </a:rPr>
              <a:t>, D. A. (2018) Strategy for Low Employee Turnover in the Hotel Industry. Unpublished </a:t>
            </a:r>
            <a:r>
              <a:rPr lang="en-GB" sz="1900" dirty="0" err="1">
                <a:effectLst/>
                <a:latin typeface="Arial" panose="020B0604020202020204" pitchFamily="34" charset="0"/>
                <a:ea typeface="Calibri" panose="020F0502020204030204" pitchFamily="34" charset="0"/>
                <a:cs typeface="Arial" panose="020B0604020202020204" pitchFamily="34" charset="0"/>
              </a:rPr>
              <a:t>Phd</a:t>
            </a:r>
            <a:r>
              <a:rPr lang="en-GB" sz="1900" dirty="0">
                <a:effectLst/>
                <a:latin typeface="Arial" panose="020B0604020202020204" pitchFamily="34" charset="0"/>
                <a:ea typeface="Calibri" panose="020F0502020204030204" pitchFamily="34" charset="0"/>
                <a:cs typeface="Arial" panose="020B0604020202020204" pitchFamily="34" charset="0"/>
              </a:rPr>
              <a:t> thesis. Walden University. Available at: https://scholarworks.waldenu.edu/cgi/viewcontent.cgi?article=6348&amp;context=dissertations (Accessed 7 March 2021).</a:t>
            </a:r>
          </a:p>
          <a:p>
            <a:pPr marL="457200" algn="just">
              <a:lnSpc>
                <a:spcPct val="107000"/>
              </a:lnSpc>
            </a:pPr>
            <a:r>
              <a:rPr lang="en-GB" sz="1900" dirty="0">
                <a:effectLst/>
                <a:latin typeface="Arial" panose="020B0604020202020204" pitchFamily="34" charset="0"/>
                <a:ea typeface="Calibri" panose="020F0502020204030204" pitchFamily="34" charset="0"/>
                <a:cs typeface="Arial" panose="020B0604020202020204" pitchFamily="34" charset="0"/>
              </a:rPr>
              <a:t> </a:t>
            </a:r>
          </a:p>
          <a:p>
            <a:pPr marL="457200" algn="just">
              <a:lnSpc>
                <a:spcPct val="107000"/>
              </a:lnSpc>
            </a:pPr>
            <a:r>
              <a:rPr lang="en-GB" sz="1900" dirty="0" err="1">
                <a:effectLst/>
                <a:latin typeface="Arial" panose="020B0604020202020204" pitchFamily="34" charset="0"/>
                <a:ea typeface="Calibri" panose="020F0502020204030204" pitchFamily="34" charset="0"/>
                <a:cs typeface="Arial" panose="020B0604020202020204" pitchFamily="34" charset="0"/>
              </a:rPr>
              <a:t>Salau</a:t>
            </a:r>
            <a:r>
              <a:rPr lang="en-GB" sz="1900" dirty="0">
                <a:effectLst/>
                <a:latin typeface="Arial" panose="020B0604020202020204" pitchFamily="34" charset="0"/>
                <a:ea typeface="Calibri" panose="020F0502020204030204" pitchFamily="34" charset="0"/>
                <a:cs typeface="Arial" panose="020B0604020202020204" pitchFamily="34" charset="0"/>
              </a:rPr>
              <a:t>, O., et al. (2020) The impact of workplace environments on retention outcomes of public Universities in Southern Nigeria. Sage Open, 10(2), p.2158244020930767.</a:t>
            </a:r>
          </a:p>
          <a:p>
            <a:pPr marL="457200" algn="just">
              <a:lnSpc>
                <a:spcPct val="107000"/>
              </a:lnSpc>
            </a:pPr>
            <a:r>
              <a:rPr lang="en-GB" sz="1900" dirty="0">
                <a:effectLst/>
                <a:latin typeface="Arial" panose="020B0604020202020204" pitchFamily="34" charset="0"/>
                <a:ea typeface="Calibri" panose="020F0502020204030204" pitchFamily="34" charset="0"/>
                <a:cs typeface="Arial" panose="020B0604020202020204" pitchFamily="34" charset="0"/>
              </a:rPr>
              <a:t>Torrington, D. (2020) Human resource management, 11th </a:t>
            </a:r>
            <a:r>
              <a:rPr lang="en-GB" sz="1900" dirty="0" err="1">
                <a:effectLst/>
                <a:latin typeface="Arial" panose="020B0604020202020204" pitchFamily="34" charset="0"/>
                <a:ea typeface="Calibri" panose="020F0502020204030204" pitchFamily="34" charset="0"/>
                <a:cs typeface="Arial" panose="020B0604020202020204" pitchFamily="34" charset="0"/>
              </a:rPr>
              <a:t>Edn</a:t>
            </a:r>
            <a:r>
              <a:rPr lang="en-GB" sz="1900" dirty="0">
                <a:effectLst/>
                <a:latin typeface="Arial" panose="020B0604020202020204" pitchFamily="34" charset="0"/>
                <a:ea typeface="Calibri" panose="020F0502020204030204" pitchFamily="34" charset="0"/>
                <a:cs typeface="Arial" panose="020B0604020202020204" pitchFamily="34" charset="0"/>
              </a:rPr>
              <a:t>. Harlow: Pearson.</a:t>
            </a:r>
          </a:p>
          <a:p>
            <a:pPr marL="457200" algn="just">
              <a:lnSpc>
                <a:spcPct val="107000"/>
              </a:lnSpc>
              <a:spcAft>
                <a:spcPts val="800"/>
              </a:spcAft>
            </a:pPr>
            <a:r>
              <a:rPr lang="en-GB" sz="1900" dirty="0">
                <a:effectLst/>
                <a:latin typeface="Arial" panose="020B0604020202020204" pitchFamily="34" charset="0"/>
                <a:ea typeface="Calibri" panose="020F0502020204030204" pitchFamily="34" charset="0"/>
                <a:cs typeface="Arial" panose="020B0604020202020204" pitchFamily="34" charset="0"/>
              </a:rPr>
              <a:t>Yeager, V.A. and Wisniewski, J.M. (2017) Factors that influence the recruitment and retention of nurses in public health agencies. Public Health Reports, 132(5), pp.556-562.</a:t>
            </a:r>
          </a:p>
          <a:p>
            <a:endParaRPr lang="en-GB" dirty="0"/>
          </a:p>
        </p:txBody>
      </p:sp>
    </p:spTree>
    <p:extLst>
      <p:ext uri="{BB962C8B-B14F-4D97-AF65-F5344CB8AC3E}">
        <p14:creationId xmlns:p14="http://schemas.microsoft.com/office/powerpoint/2010/main" val="2338017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18C56-17DF-4F24-B5B4-1B9467A040DA}"/>
              </a:ext>
            </a:extLst>
          </p:cNvPr>
          <p:cNvSpPr>
            <a:spLocks noGrp="1"/>
          </p:cNvSpPr>
          <p:nvPr>
            <p:ph type="title"/>
          </p:nvPr>
        </p:nvSpPr>
        <p:spPr>
          <a:xfrm>
            <a:off x="838200" y="365125"/>
            <a:ext cx="10515600" cy="559003"/>
          </a:xfrm>
        </p:spPr>
        <p:txBody>
          <a:bodyPr>
            <a:normAutofit fontScale="90000"/>
          </a:bodyPr>
          <a:lstStyle/>
          <a:p>
            <a:r>
              <a:rPr lang="en-GB" dirty="0"/>
              <a:t>Vital Information</a:t>
            </a:r>
          </a:p>
        </p:txBody>
      </p:sp>
      <p:sp>
        <p:nvSpPr>
          <p:cNvPr id="3" name="Content Placeholder 2">
            <a:extLst>
              <a:ext uri="{FF2B5EF4-FFF2-40B4-BE49-F238E27FC236}">
                <a16:creationId xmlns:a16="http://schemas.microsoft.com/office/drawing/2014/main" id="{D32451FB-6BFF-4E83-8CE2-86312045F1F2}"/>
              </a:ext>
            </a:extLst>
          </p:cNvPr>
          <p:cNvSpPr>
            <a:spLocks noGrp="1"/>
          </p:cNvSpPr>
          <p:nvPr>
            <p:ph idx="1"/>
          </p:nvPr>
        </p:nvSpPr>
        <p:spPr>
          <a:xfrm>
            <a:off x="838200" y="1215957"/>
            <a:ext cx="10515600" cy="4961006"/>
          </a:xfrm>
        </p:spPr>
        <p:txBody>
          <a:bodyPr>
            <a:normAutofit lnSpcReduction="10000"/>
          </a:bodyPr>
          <a:lstStyle/>
          <a:p>
            <a:pPr>
              <a:lnSpc>
                <a:spcPct val="110000"/>
              </a:lnSpc>
            </a:pPr>
            <a:r>
              <a:rPr lang="en-US" sz="1300" b="1" dirty="0">
                <a:effectLst/>
                <a:latin typeface="Arial" panose="020B0604020202020204" pitchFamily="34" charset="0"/>
                <a:ea typeface="Calibri" panose="020F0502020204030204" pitchFamily="34" charset="0"/>
                <a:cs typeface="Arial" panose="020B0604020202020204" pitchFamily="34" charset="0"/>
              </a:rPr>
              <a:t>Problem Statement:</a:t>
            </a:r>
            <a:r>
              <a:rPr lang="en-US" sz="1300" dirty="0">
                <a:effectLst/>
                <a:latin typeface="Arial" panose="020B0604020202020204" pitchFamily="34" charset="0"/>
                <a:ea typeface="Calibri" panose="020F0502020204030204" pitchFamily="34" charset="0"/>
                <a:cs typeface="Arial" panose="020B0604020202020204" pitchFamily="34" charset="0"/>
              </a:rPr>
              <a:t> Apart from production crisis, research also suggests that staff turnover causes loss of talents and a lot of money to replace and train new employees (</a:t>
            </a:r>
            <a:r>
              <a:rPr lang="en-GB" sz="1300" dirty="0">
                <a:effectLst/>
                <a:latin typeface="Arial" panose="020B0604020202020204" pitchFamily="34" charset="0"/>
                <a:ea typeface="Calibri" panose="020F0502020204030204" pitchFamily="34" charset="0"/>
                <a:cs typeface="Arial" panose="020B0604020202020204" pitchFamily="34" charset="0"/>
              </a:rPr>
              <a:t>Torrington, 2020; </a:t>
            </a:r>
            <a:r>
              <a:rPr lang="en-US" sz="1300" dirty="0" err="1">
                <a:effectLst/>
                <a:latin typeface="Arial" panose="020B0604020202020204" pitchFamily="34" charset="0"/>
                <a:ea typeface="Calibri" panose="020F0502020204030204" pitchFamily="34" charset="0"/>
                <a:cs typeface="Arial" panose="020B0604020202020204" pitchFamily="34" charset="0"/>
              </a:rPr>
              <a:t>Odetha</a:t>
            </a:r>
            <a:r>
              <a:rPr lang="en-US" sz="1300" dirty="0">
                <a:effectLst/>
                <a:latin typeface="Arial" panose="020B0604020202020204" pitchFamily="34" charset="0"/>
                <a:ea typeface="Calibri" panose="020F0502020204030204" pitchFamily="34" charset="0"/>
                <a:cs typeface="Arial" panose="020B0604020202020204" pitchFamily="34" charset="0"/>
              </a:rPr>
              <a:t>, 2018). These problems are capable of weighing down on </a:t>
            </a:r>
            <a:r>
              <a:rPr lang="en-US" sz="1300" dirty="0">
                <a:latin typeface="Arial" panose="020B0604020202020204" pitchFamily="34" charset="0"/>
                <a:ea typeface="Calibri" panose="020F0502020204030204" pitchFamily="34" charset="0"/>
                <a:cs typeface="Arial" panose="020B0604020202020204" pitchFamily="34" charset="0"/>
              </a:rPr>
              <a:t>the UK economy and therefore, need to be addressed. </a:t>
            </a:r>
            <a:r>
              <a:rPr lang="en-US" sz="1300" dirty="0">
                <a:effectLst/>
                <a:latin typeface="Arial" panose="020B0604020202020204" pitchFamily="34" charset="0"/>
                <a:ea typeface="Calibri" panose="020F0502020204030204" pitchFamily="34" charset="0"/>
                <a:cs typeface="Arial" panose="020B0604020202020204" pitchFamily="34" charset="0"/>
              </a:rPr>
              <a:t>This study investigates the factors characterizing the organizational culture which hinders staff retention. </a:t>
            </a:r>
          </a:p>
          <a:p>
            <a:pPr>
              <a:lnSpc>
                <a:spcPct val="110000"/>
              </a:lnSpc>
            </a:pPr>
            <a:r>
              <a:rPr lang="en-US" sz="1300" b="1" dirty="0">
                <a:effectLst/>
                <a:latin typeface="Arial" panose="020B0604020202020204" pitchFamily="34" charset="0"/>
                <a:ea typeface="Calibri" panose="020F0502020204030204" pitchFamily="34" charset="0"/>
                <a:cs typeface="Arial" panose="020B0604020202020204" pitchFamily="34" charset="0"/>
              </a:rPr>
              <a:t>Significance of the Study: </a:t>
            </a:r>
            <a:r>
              <a:rPr lang="en-US" sz="1300" dirty="0">
                <a:effectLst/>
                <a:latin typeface="Arial" panose="020B0604020202020204" pitchFamily="34" charset="0"/>
                <a:ea typeface="Calibri" panose="020F0502020204030204" pitchFamily="34" charset="0"/>
                <a:cs typeface="Arial" panose="020B0604020202020204" pitchFamily="34" charset="0"/>
              </a:rPr>
              <a:t>The findings of this dissertation will not only position the hospitality industry to retain staff and serve better, but will also assuage the funds, energy and time spent on employee replacement. The hospitality industry will also be positioned better to contribute immensely to the UK economy like the other industry and this will in turn boost the UK economy.</a:t>
            </a:r>
          </a:p>
          <a:p>
            <a:pPr algn="just">
              <a:lnSpc>
                <a:spcPct val="110000"/>
              </a:lnSpc>
              <a:spcAft>
                <a:spcPts val="800"/>
              </a:spcAft>
            </a:pPr>
            <a:r>
              <a:rPr lang="en-GB" sz="13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research Questions: </a:t>
            </a:r>
            <a:r>
              <a:rPr lang="en-GB" sz="13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following questions will guide the study:</a:t>
            </a: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10000"/>
              </a:lnSpc>
              <a:buFont typeface="+mj-lt"/>
              <a:buAutoNum type="arabicParenR"/>
            </a:pPr>
            <a:r>
              <a:rPr lang="en-GB" sz="1300" dirty="0">
                <a:solidFill>
                  <a:srgbClr val="000000"/>
                </a:solidFill>
                <a:effectLst/>
                <a:latin typeface="Arial" panose="020B0604020202020204" pitchFamily="34" charset="0"/>
                <a:ea typeface="Calibri" panose="020F0502020204030204" pitchFamily="34" charset="0"/>
                <a:cs typeface="Arial" panose="020B0604020202020204" pitchFamily="34" charset="0"/>
              </a:rPr>
              <a:t>Does the culture of Travelodge in terms of policies and systems support employee retention?</a:t>
            </a: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10000"/>
              </a:lnSpc>
              <a:buFont typeface="+mj-lt"/>
              <a:buAutoNum type="arabicParenR"/>
            </a:pPr>
            <a:r>
              <a:rPr lang="en-GB" sz="1300" dirty="0">
                <a:solidFill>
                  <a:srgbClr val="000000"/>
                </a:solidFill>
                <a:effectLst/>
                <a:latin typeface="Arial" panose="020B0604020202020204" pitchFamily="34" charset="0"/>
                <a:ea typeface="Calibri" panose="020F0502020204030204" pitchFamily="34" charset="0"/>
                <a:cs typeface="Arial" panose="020B0604020202020204" pitchFamily="34" charset="0"/>
              </a:rPr>
              <a:t>Does the culture of Travelodge in terms of motivation support employee retention?</a:t>
            </a: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10000"/>
              </a:lnSpc>
              <a:spcAft>
                <a:spcPts val="1000"/>
              </a:spcAft>
              <a:buFont typeface="+mj-lt"/>
              <a:buAutoNum type="arabicParenR"/>
            </a:pPr>
            <a:r>
              <a:rPr lang="en-GB" sz="1300" dirty="0">
                <a:solidFill>
                  <a:srgbClr val="000000"/>
                </a:solidFill>
                <a:effectLst/>
                <a:latin typeface="Arial" panose="020B0604020202020204" pitchFamily="34" charset="0"/>
                <a:ea typeface="Calibri" panose="020F0502020204030204" pitchFamily="34" charset="0"/>
                <a:cs typeface="Arial" panose="020B0604020202020204" pitchFamily="34" charset="0"/>
              </a:rPr>
              <a:t>Does the culture of Travelodge in terms of employee relation support employee retention?</a:t>
            </a:r>
          </a:p>
          <a:p>
            <a:pPr marL="342900" lvl="0" indent="-342900" algn="just">
              <a:lnSpc>
                <a:spcPct val="110000"/>
              </a:lnSpc>
              <a:spcAft>
                <a:spcPts val="1000"/>
              </a:spcAft>
              <a:buFont typeface="+mj-lt"/>
              <a:buAutoNum type="arabicParenR"/>
            </a:pPr>
            <a:r>
              <a:rPr lang="en-GB" sz="1300" dirty="0">
                <a:solidFill>
                  <a:srgbClr val="000000"/>
                </a:solidFill>
                <a:effectLst/>
                <a:latin typeface="Arial" panose="020B0604020202020204" pitchFamily="34" charset="0"/>
                <a:ea typeface="Calibri" panose="020F0502020204030204" pitchFamily="34" charset="0"/>
                <a:cs typeface="Arial" panose="020B0604020202020204" pitchFamily="34" charset="0"/>
              </a:rPr>
              <a:t>Does the culture of Travelodge in terms of leadership style support employee retention?</a:t>
            </a:r>
          </a:p>
          <a:p>
            <a:pPr algn="just">
              <a:lnSpc>
                <a:spcPct val="110000"/>
              </a:lnSpc>
              <a:spcAft>
                <a:spcPts val="800"/>
              </a:spcAft>
            </a:pPr>
            <a:r>
              <a:rPr lang="en-GB" sz="13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Delimitations and Limitation </a:t>
            </a:r>
            <a:r>
              <a:rPr lang="en-GB" sz="13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researcher is sceptical whether the managers will agree to give out some of their confidential documents. However, this can be mitigated if the managers are told the importance of the research and are promised confidentiality. </a:t>
            </a:r>
          </a:p>
          <a:p>
            <a:pPr algn="just">
              <a:lnSpc>
                <a:spcPct val="110000"/>
              </a:lnSpc>
              <a:spcAft>
                <a:spcPts val="800"/>
              </a:spcAft>
            </a:pPr>
            <a:r>
              <a:rPr lang="en-US" sz="1300" b="1" dirty="0">
                <a:effectLst/>
                <a:latin typeface="Arial" panose="020B0604020202020204" pitchFamily="34" charset="0"/>
                <a:ea typeface="Calibri" panose="020F0502020204030204" pitchFamily="34" charset="0"/>
                <a:cs typeface="Arial" panose="020B0604020202020204" pitchFamily="34" charset="0"/>
              </a:rPr>
              <a:t>Scope:</a:t>
            </a:r>
            <a:r>
              <a:rPr lang="en-US" sz="1300" dirty="0">
                <a:effectLst/>
                <a:latin typeface="Arial" panose="020B0604020202020204" pitchFamily="34" charset="0"/>
                <a:ea typeface="Calibri" panose="020F0502020204030204" pitchFamily="34" charset="0"/>
                <a:cs typeface="Arial" panose="020B0604020202020204" pitchFamily="34" charset="0"/>
              </a:rPr>
              <a:t> Although this study is targeted at the entire UK hospitality industry, only hotels are sampled. This is because, time, funds and logistics will not permit the researcher to go round all the organizations in hospitality industry. </a:t>
            </a: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200000"/>
              </a:lnSpc>
              <a:spcAft>
                <a:spcPts val="800"/>
              </a:spcAft>
            </a:pP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just">
              <a:lnSpc>
                <a:spcPct val="100000"/>
              </a:lnSpc>
              <a:spcAft>
                <a:spcPts val="1000"/>
              </a:spcAft>
              <a:buNone/>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211432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Freeform: Shape 23">
            <a:extLst>
              <a:ext uri="{FF2B5EF4-FFF2-40B4-BE49-F238E27FC236}">
                <a16:creationId xmlns:a16="http://schemas.microsoft.com/office/drawing/2014/main" id="{DB66F6E8-4D4A-4907-940A-774703A2D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16005" y="5367908"/>
            <a:ext cx="3175996" cy="1490093"/>
          </a:xfrm>
          <a:custGeom>
            <a:avLst/>
            <a:gdLst>
              <a:gd name="connsiteX0" fmla="*/ 2485888 w 3175996"/>
              <a:gd name="connsiteY0" fmla="*/ 1490093 h 1490093"/>
              <a:gd name="connsiteX1" fmla="*/ 0 w 3175996"/>
              <a:gd name="connsiteY1" fmla="*/ 1490093 h 1490093"/>
              <a:gd name="connsiteX2" fmla="*/ 0 w 3175996"/>
              <a:gd name="connsiteY2" fmla="*/ 0 h 1490093"/>
              <a:gd name="connsiteX3" fmla="*/ 3175996 w 3175996"/>
              <a:gd name="connsiteY3" fmla="*/ 0 h 1490093"/>
            </a:gdLst>
            <a:ahLst/>
            <a:cxnLst>
              <a:cxn ang="0">
                <a:pos x="connsiteX0" y="connsiteY0"/>
              </a:cxn>
              <a:cxn ang="0">
                <a:pos x="connsiteX1" y="connsiteY1"/>
              </a:cxn>
              <a:cxn ang="0">
                <a:pos x="connsiteX2" y="connsiteY2"/>
              </a:cxn>
              <a:cxn ang="0">
                <a:pos x="connsiteX3" y="connsiteY3"/>
              </a:cxn>
            </a:cxnLst>
            <a:rect l="l" t="t" r="r" b="b"/>
            <a:pathLst>
              <a:path w="3175996" h="1490093">
                <a:moveTo>
                  <a:pt x="2485888" y="1490093"/>
                </a:moveTo>
                <a:lnTo>
                  <a:pt x="0" y="1490093"/>
                </a:lnTo>
                <a:lnTo>
                  <a:pt x="0" y="0"/>
                </a:lnTo>
                <a:lnTo>
                  <a:pt x="3175996"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Freeform: Shape 25">
            <a:extLst>
              <a:ext uri="{FF2B5EF4-FFF2-40B4-BE49-F238E27FC236}">
                <a16:creationId xmlns:a16="http://schemas.microsoft.com/office/drawing/2014/main" id="{8F1F5A56-E82B-4FD5-9025-B72896FFB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566296" cy="1490093"/>
          </a:xfrm>
          <a:custGeom>
            <a:avLst/>
            <a:gdLst>
              <a:gd name="connsiteX0" fmla="*/ 0 w 9566296"/>
              <a:gd name="connsiteY0" fmla="*/ 0 h 1490093"/>
              <a:gd name="connsiteX1" fmla="*/ 405267 w 9566296"/>
              <a:gd name="connsiteY1" fmla="*/ 0 h 1490093"/>
              <a:gd name="connsiteX2" fmla="*/ 631857 w 9566296"/>
              <a:gd name="connsiteY2" fmla="*/ 0 h 1490093"/>
              <a:gd name="connsiteX3" fmla="*/ 2451761 w 9566296"/>
              <a:gd name="connsiteY3" fmla="*/ 0 h 1490093"/>
              <a:gd name="connsiteX4" fmla="*/ 2901880 w 9566296"/>
              <a:gd name="connsiteY4" fmla="*/ 0 h 1490093"/>
              <a:gd name="connsiteX5" fmla="*/ 3641106 w 9566296"/>
              <a:gd name="connsiteY5" fmla="*/ 0 h 1490093"/>
              <a:gd name="connsiteX6" fmla="*/ 9566296 w 9566296"/>
              <a:gd name="connsiteY6" fmla="*/ 0 h 1490093"/>
              <a:gd name="connsiteX7" fmla="*/ 8876188 w 9566296"/>
              <a:gd name="connsiteY7" fmla="*/ 1490093 h 1490093"/>
              <a:gd name="connsiteX8" fmla="*/ 631857 w 9566296"/>
              <a:gd name="connsiteY8" fmla="*/ 1490093 h 1490093"/>
              <a:gd name="connsiteX9" fmla="*/ 405267 w 9566296"/>
              <a:gd name="connsiteY9" fmla="*/ 1490093 h 1490093"/>
              <a:gd name="connsiteX10" fmla="*/ 0 w 9566296"/>
              <a:gd name="connsiteY10"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66296" h="1490093">
                <a:moveTo>
                  <a:pt x="0" y="0"/>
                </a:moveTo>
                <a:lnTo>
                  <a:pt x="405267" y="0"/>
                </a:lnTo>
                <a:lnTo>
                  <a:pt x="631857" y="0"/>
                </a:lnTo>
                <a:lnTo>
                  <a:pt x="2451761" y="0"/>
                </a:lnTo>
                <a:lnTo>
                  <a:pt x="2901880" y="0"/>
                </a:lnTo>
                <a:lnTo>
                  <a:pt x="3641106" y="0"/>
                </a:lnTo>
                <a:lnTo>
                  <a:pt x="9566296" y="0"/>
                </a:lnTo>
                <a:lnTo>
                  <a:pt x="8876188" y="1490093"/>
                </a:lnTo>
                <a:lnTo>
                  <a:pt x="631857" y="1490093"/>
                </a:lnTo>
                <a:lnTo>
                  <a:pt x="405267" y="1490093"/>
                </a:lnTo>
                <a:lnTo>
                  <a:pt x="0" y="1490093"/>
                </a:lnTo>
                <a:close/>
              </a:path>
            </a:pathLst>
          </a:custGeom>
          <a:solidFill>
            <a:schemeClr val="tx1">
              <a:lumMod val="65000"/>
              <a:lumOff val="3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DDA386B3-1081-441E-9600-887DCDDB2BA9}"/>
              </a:ext>
            </a:extLst>
          </p:cNvPr>
          <p:cNvSpPr>
            <a:spLocks noGrp="1"/>
          </p:cNvSpPr>
          <p:nvPr>
            <p:ph type="title"/>
          </p:nvPr>
        </p:nvSpPr>
        <p:spPr>
          <a:xfrm>
            <a:off x="838200" y="5529884"/>
            <a:ext cx="8078342" cy="1096331"/>
          </a:xfrm>
        </p:spPr>
        <p:txBody>
          <a:bodyPr vert="horz" lIns="91440" tIns="45720" rIns="91440" bIns="45720" rtlCol="0" anchor="ctr">
            <a:normAutofit/>
          </a:bodyPr>
          <a:lstStyle/>
          <a:p>
            <a:r>
              <a:rPr lang="en-US" kern="1200">
                <a:solidFill>
                  <a:schemeClr val="tx1"/>
                </a:solidFill>
                <a:latin typeface="+mj-lt"/>
                <a:ea typeface="+mj-ea"/>
                <a:cs typeface="+mj-cs"/>
              </a:rPr>
              <a:t>Research Methodology</a:t>
            </a:r>
          </a:p>
        </p:txBody>
      </p:sp>
      <p:graphicFrame>
        <p:nvGraphicFramePr>
          <p:cNvPr id="15" name="Table 15">
            <a:extLst>
              <a:ext uri="{FF2B5EF4-FFF2-40B4-BE49-F238E27FC236}">
                <a16:creationId xmlns:a16="http://schemas.microsoft.com/office/drawing/2014/main" id="{26354BEC-F368-4A0B-AE59-A3AFCB6D2E0B}"/>
              </a:ext>
            </a:extLst>
          </p:cNvPr>
          <p:cNvGraphicFramePr>
            <a:graphicFrameLocks noGrp="1"/>
          </p:cNvGraphicFramePr>
          <p:nvPr>
            <p:ph sz="half" idx="1"/>
            <p:extLst>
              <p:ext uri="{D42A27DB-BD31-4B8C-83A1-F6EECF244321}">
                <p14:modId xmlns:p14="http://schemas.microsoft.com/office/powerpoint/2010/main" val="1237844660"/>
              </p:ext>
            </p:extLst>
          </p:nvPr>
        </p:nvGraphicFramePr>
        <p:xfrm>
          <a:off x="838200" y="642938"/>
          <a:ext cx="5221287" cy="4079874"/>
        </p:xfrm>
        <a:graphic>
          <a:graphicData uri="http://schemas.openxmlformats.org/drawingml/2006/table">
            <a:tbl>
              <a:tblPr firstRow="1" bandRow="1">
                <a:tableStyleId>{21E4AEA4-8DFA-4A89-87EB-49C32662AFE0}</a:tableStyleId>
              </a:tblPr>
              <a:tblGrid>
                <a:gridCol w="1216489">
                  <a:extLst>
                    <a:ext uri="{9D8B030D-6E8A-4147-A177-3AD203B41FA5}">
                      <a16:colId xmlns:a16="http://schemas.microsoft.com/office/drawing/2014/main" val="3915653814"/>
                    </a:ext>
                  </a:extLst>
                </a:gridCol>
                <a:gridCol w="1571820">
                  <a:extLst>
                    <a:ext uri="{9D8B030D-6E8A-4147-A177-3AD203B41FA5}">
                      <a16:colId xmlns:a16="http://schemas.microsoft.com/office/drawing/2014/main" val="1273243649"/>
                    </a:ext>
                  </a:extLst>
                </a:gridCol>
                <a:gridCol w="1216489">
                  <a:extLst>
                    <a:ext uri="{9D8B030D-6E8A-4147-A177-3AD203B41FA5}">
                      <a16:colId xmlns:a16="http://schemas.microsoft.com/office/drawing/2014/main" val="1940261577"/>
                    </a:ext>
                  </a:extLst>
                </a:gridCol>
                <a:gridCol w="1216489">
                  <a:extLst>
                    <a:ext uri="{9D8B030D-6E8A-4147-A177-3AD203B41FA5}">
                      <a16:colId xmlns:a16="http://schemas.microsoft.com/office/drawing/2014/main" val="3279227303"/>
                    </a:ext>
                  </a:extLst>
                </a:gridCol>
              </a:tblGrid>
              <a:tr h="1423848">
                <a:tc>
                  <a:txBody>
                    <a:bodyPr/>
                    <a:lstStyle/>
                    <a:p>
                      <a:r>
                        <a:rPr lang="en-GB" sz="1500">
                          <a:solidFill>
                            <a:schemeClr val="tx1"/>
                          </a:solidFill>
                        </a:rPr>
                        <a:t>Research Design</a:t>
                      </a:r>
                    </a:p>
                  </a:txBody>
                  <a:tcPr marL="75247" marR="75247" marT="37623" marB="37623"/>
                </a:tc>
                <a:tc>
                  <a:txBody>
                    <a:bodyPr/>
                    <a:lstStyle/>
                    <a:p>
                      <a:r>
                        <a:rPr lang="en-GB" sz="1500">
                          <a:solidFill>
                            <a:schemeClr val="tx1"/>
                          </a:solidFill>
                        </a:rPr>
                        <a:t>Research Philosophy</a:t>
                      </a:r>
                    </a:p>
                  </a:txBody>
                  <a:tcPr marL="75247" marR="75247" marT="37623" marB="37623"/>
                </a:tc>
                <a:tc>
                  <a:txBody>
                    <a:bodyPr/>
                    <a:lstStyle/>
                    <a:p>
                      <a:r>
                        <a:rPr lang="en-GB" sz="1500">
                          <a:solidFill>
                            <a:schemeClr val="tx1"/>
                          </a:solidFill>
                        </a:rPr>
                        <a:t>Qualitative Method</a:t>
                      </a:r>
                    </a:p>
                  </a:txBody>
                  <a:tcPr marL="75247" marR="75247" marT="37623" marB="37623"/>
                </a:tc>
                <a:tc>
                  <a:txBody>
                    <a:bodyPr/>
                    <a:lstStyle/>
                    <a:p>
                      <a:r>
                        <a:rPr lang="en-GB" sz="1500">
                          <a:solidFill>
                            <a:schemeClr val="tx1"/>
                          </a:solidFill>
                        </a:rPr>
                        <a:t>Method of Data Collection</a:t>
                      </a:r>
                    </a:p>
                  </a:txBody>
                  <a:tcPr marL="75247" marR="75247" marT="37623" marB="37623"/>
                </a:tc>
                <a:extLst>
                  <a:ext uri="{0D108BD9-81ED-4DB2-BD59-A6C34878D82A}">
                    <a16:rowId xmlns:a16="http://schemas.microsoft.com/office/drawing/2014/main" val="3191705565"/>
                  </a:ext>
                </a:extLst>
              </a:tr>
              <a:tr h="2656026">
                <a:tc>
                  <a:txBody>
                    <a:bodyPr/>
                    <a:lstStyle/>
                    <a:p>
                      <a:r>
                        <a:rPr lang="en-GB" sz="1500" dirty="0"/>
                        <a:t>Qualitative Research.</a:t>
                      </a:r>
                    </a:p>
                  </a:txBody>
                  <a:tcPr marL="75247" marR="75247" marT="37623" marB="37623"/>
                </a:tc>
                <a:tc>
                  <a:txBody>
                    <a:bodyPr/>
                    <a:lstStyle/>
                    <a:p>
                      <a:r>
                        <a:rPr lang="en-GB" sz="1500"/>
                        <a:t>Ontolology: Subjectivity; Epistemology: Interpretivist; Anxiology: Value-bound.</a:t>
                      </a:r>
                    </a:p>
                  </a:txBody>
                  <a:tcPr marL="75247" marR="75247" marT="37623" marB="37623"/>
                </a:tc>
                <a:tc>
                  <a:txBody>
                    <a:bodyPr/>
                    <a:lstStyle/>
                    <a:p>
                      <a:r>
                        <a:rPr lang="en-GB" sz="1500"/>
                        <a:t>Case Study method.</a:t>
                      </a:r>
                    </a:p>
                  </a:txBody>
                  <a:tcPr marL="75247" marR="75247" marT="37623" marB="37623"/>
                </a:tc>
                <a:tc>
                  <a:txBody>
                    <a:bodyPr/>
                    <a:lstStyle/>
                    <a:p>
                      <a:r>
                        <a:rPr lang="en-GB" sz="1500" dirty="0"/>
                        <a:t>Interview</a:t>
                      </a:r>
                    </a:p>
                  </a:txBody>
                  <a:tcPr marL="75247" marR="75247" marT="37623" marB="37623"/>
                </a:tc>
                <a:extLst>
                  <a:ext uri="{0D108BD9-81ED-4DB2-BD59-A6C34878D82A}">
                    <a16:rowId xmlns:a16="http://schemas.microsoft.com/office/drawing/2014/main" val="2868238955"/>
                  </a:ext>
                </a:extLst>
              </a:tr>
            </a:tbl>
          </a:graphicData>
        </a:graphic>
      </p:graphicFrame>
      <p:graphicFrame>
        <p:nvGraphicFramePr>
          <p:cNvPr id="19" name="Table 19">
            <a:extLst>
              <a:ext uri="{FF2B5EF4-FFF2-40B4-BE49-F238E27FC236}">
                <a16:creationId xmlns:a16="http://schemas.microsoft.com/office/drawing/2014/main" id="{4CFB18EB-997C-46D4-9824-9D1BF7B6DD21}"/>
              </a:ext>
            </a:extLst>
          </p:cNvPr>
          <p:cNvGraphicFramePr>
            <a:graphicFrameLocks noGrp="1"/>
          </p:cNvGraphicFramePr>
          <p:nvPr>
            <p:ph sz="half" idx="2"/>
            <p:extLst>
              <p:ext uri="{D42A27DB-BD31-4B8C-83A1-F6EECF244321}">
                <p14:modId xmlns:p14="http://schemas.microsoft.com/office/powerpoint/2010/main" val="1705531434"/>
              </p:ext>
            </p:extLst>
          </p:nvPr>
        </p:nvGraphicFramePr>
        <p:xfrm>
          <a:off x="6130925" y="642938"/>
          <a:ext cx="5221286" cy="4079874"/>
        </p:xfrm>
        <a:graphic>
          <a:graphicData uri="http://schemas.openxmlformats.org/drawingml/2006/table">
            <a:tbl>
              <a:tblPr firstRow="1" bandRow="1">
                <a:tableStyleId>{5C22544A-7EE6-4342-B048-85BDC9FD1C3A}</a:tableStyleId>
              </a:tblPr>
              <a:tblGrid>
                <a:gridCol w="1057605">
                  <a:extLst>
                    <a:ext uri="{9D8B030D-6E8A-4147-A177-3AD203B41FA5}">
                      <a16:colId xmlns:a16="http://schemas.microsoft.com/office/drawing/2014/main" val="2371807250"/>
                    </a:ext>
                  </a:extLst>
                </a:gridCol>
                <a:gridCol w="1605252">
                  <a:extLst>
                    <a:ext uri="{9D8B030D-6E8A-4147-A177-3AD203B41FA5}">
                      <a16:colId xmlns:a16="http://schemas.microsoft.com/office/drawing/2014/main" val="1036217330"/>
                    </a:ext>
                  </a:extLst>
                </a:gridCol>
                <a:gridCol w="1116196">
                  <a:extLst>
                    <a:ext uri="{9D8B030D-6E8A-4147-A177-3AD203B41FA5}">
                      <a16:colId xmlns:a16="http://schemas.microsoft.com/office/drawing/2014/main" val="3814344854"/>
                    </a:ext>
                  </a:extLst>
                </a:gridCol>
                <a:gridCol w="1442233">
                  <a:extLst>
                    <a:ext uri="{9D8B030D-6E8A-4147-A177-3AD203B41FA5}">
                      <a16:colId xmlns:a16="http://schemas.microsoft.com/office/drawing/2014/main" val="4282394395"/>
                    </a:ext>
                  </a:extLst>
                </a:gridCol>
              </a:tblGrid>
              <a:tr h="1093574">
                <a:tc>
                  <a:txBody>
                    <a:bodyPr/>
                    <a:lstStyle/>
                    <a:p>
                      <a:r>
                        <a:rPr lang="en-GB" sz="1400">
                          <a:solidFill>
                            <a:schemeClr val="tx1"/>
                          </a:solidFill>
                        </a:rPr>
                        <a:t>Sample Size</a:t>
                      </a:r>
                    </a:p>
                  </a:txBody>
                  <a:tcPr marL="69043" marR="69043" marT="34522" marB="34522"/>
                </a:tc>
                <a:tc>
                  <a:txBody>
                    <a:bodyPr/>
                    <a:lstStyle/>
                    <a:p>
                      <a:r>
                        <a:rPr lang="en-GB" sz="1400">
                          <a:solidFill>
                            <a:schemeClr val="tx1"/>
                          </a:solidFill>
                        </a:rPr>
                        <a:t>Conceptual Framework</a:t>
                      </a:r>
                    </a:p>
                  </a:txBody>
                  <a:tcPr marL="69043" marR="69043" marT="34522" marB="34522"/>
                </a:tc>
                <a:tc>
                  <a:txBody>
                    <a:bodyPr/>
                    <a:lstStyle/>
                    <a:p>
                      <a:r>
                        <a:rPr lang="en-GB" sz="1400">
                          <a:solidFill>
                            <a:schemeClr val="tx1"/>
                          </a:solidFill>
                        </a:rPr>
                        <a:t>Method of Data Analysis</a:t>
                      </a:r>
                    </a:p>
                  </a:txBody>
                  <a:tcPr marL="69043" marR="69043" marT="34522" marB="34522"/>
                </a:tc>
                <a:tc>
                  <a:txBody>
                    <a:bodyPr/>
                    <a:lstStyle/>
                    <a:p>
                      <a:r>
                        <a:rPr lang="en-GB" sz="1400">
                          <a:solidFill>
                            <a:schemeClr val="tx1"/>
                          </a:solidFill>
                        </a:rPr>
                        <a:t>Method of Data Reporting</a:t>
                      </a:r>
                    </a:p>
                  </a:txBody>
                  <a:tcPr marL="69043" marR="69043" marT="34522" marB="34522"/>
                </a:tc>
                <a:extLst>
                  <a:ext uri="{0D108BD9-81ED-4DB2-BD59-A6C34878D82A}">
                    <a16:rowId xmlns:a16="http://schemas.microsoft.com/office/drawing/2014/main" val="3375607520"/>
                  </a:ext>
                </a:extLst>
              </a:tr>
              <a:tr h="2986300">
                <a:tc>
                  <a:txBody>
                    <a:bodyPr/>
                    <a:lstStyle/>
                    <a:p>
                      <a:r>
                        <a:rPr lang="en-GB" sz="1400" dirty="0"/>
                        <a:t>3  employees in 3 Travelodge branches. Total population is 9.</a:t>
                      </a:r>
                    </a:p>
                  </a:txBody>
                  <a:tcPr marL="69043" marR="69043" marT="34522" marB="34522"/>
                </a:tc>
                <a:tc>
                  <a:txBody>
                    <a:bodyPr/>
                    <a:lstStyle/>
                    <a:p>
                      <a:r>
                        <a:rPr lang="en-GB" sz="1400"/>
                        <a:t>Two-factor theory, self determination theory and transformational leadership style.</a:t>
                      </a:r>
                    </a:p>
                  </a:txBody>
                  <a:tcPr marL="69043" marR="69043" marT="34522" marB="34522"/>
                </a:tc>
                <a:tc>
                  <a:txBody>
                    <a:bodyPr/>
                    <a:lstStyle/>
                    <a:p>
                      <a:r>
                        <a:rPr lang="en-GB" sz="1400"/>
                        <a:t>Thematic analysis using Nvivo.</a:t>
                      </a:r>
                    </a:p>
                  </a:txBody>
                  <a:tcPr marL="69043" marR="69043" marT="34522" marB="34522"/>
                </a:tc>
                <a:tc>
                  <a:txBody>
                    <a:bodyPr/>
                    <a:lstStyle/>
                    <a:p>
                      <a:r>
                        <a:rPr lang="en-GB" sz="1400" dirty="0"/>
                        <a:t>Narrative/prose style, no tables and graphs</a:t>
                      </a:r>
                    </a:p>
                  </a:txBody>
                  <a:tcPr marL="69043" marR="69043" marT="34522" marB="34522"/>
                </a:tc>
                <a:extLst>
                  <a:ext uri="{0D108BD9-81ED-4DB2-BD59-A6C34878D82A}">
                    <a16:rowId xmlns:a16="http://schemas.microsoft.com/office/drawing/2014/main" val="3975110270"/>
                  </a:ext>
                </a:extLst>
              </a:tr>
            </a:tbl>
          </a:graphicData>
        </a:graphic>
      </p:graphicFrame>
    </p:spTree>
    <p:extLst>
      <p:ext uri="{BB962C8B-B14F-4D97-AF65-F5344CB8AC3E}">
        <p14:creationId xmlns:p14="http://schemas.microsoft.com/office/powerpoint/2010/main" val="2842257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CA73D-1A35-4EF7-A08B-3930C79D092B}"/>
              </a:ext>
            </a:extLst>
          </p:cNvPr>
          <p:cNvSpPr>
            <a:spLocks noGrp="1"/>
          </p:cNvSpPr>
          <p:nvPr>
            <p:ph type="title"/>
          </p:nvPr>
        </p:nvSpPr>
        <p:spPr/>
        <p:txBody>
          <a:bodyPr/>
          <a:lstStyle/>
          <a:p>
            <a:r>
              <a:rPr lang="en-GB" dirty="0"/>
              <a:t>Explanation of Methodology</a:t>
            </a:r>
          </a:p>
        </p:txBody>
      </p:sp>
      <p:sp>
        <p:nvSpPr>
          <p:cNvPr id="3" name="Content Placeholder 2">
            <a:extLst>
              <a:ext uri="{FF2B5EF4-FFF2-40B4-BE49-F238E27FC236}">
                <a16:creationId xmlns:a16="http://schemas.microsoft.com/office/drawing/2014/main" id="{64DA0EC0-F62D-4D9D-8986-0A08A35349D5}"/>
              </a:ext>
            </a:extLst>
          </p:cNvPr>
          <p:cNvSpPr>
            <a:spLocks noGrp="1"/>
          </p:cNvSpPr>
          <p:nvPr>
            <p:ph sz="half" idx="1"/>
          </p:nvPr>
        </p:nvSpPr>
        <p:spPr/>
        <p:txBody>
          <a:bodyPr>
            <a:normAutofit lnSpcReduction="10000"/>
          </a:bodyPr>
          <a:lstStyle/>
          <a:p>
            <a:pPr marL="0" indent="0" algn="just">
              <a:lnSpc>
                <a:spcPct val="150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After a careful review of quantitative, qualitative, and mixed approaches, this researcher has observed that the research design, technique, and methods favour the qualitative approach in all ramifications. The ontology is subjectivity, meaning the respondents are free to air their different views, opinions and experiences based on how they view the phenomena (Creswell, 2013; 2018). The epistemology is interpretivist because it is believed that truth lies in the thoughts, opinions, and experience of the people (Creswell, 2013). The axiology is value-bound because the researcher cannot be detached from the data collection and analysis processes, instead she is a part and parcel bound (</a:t>
            </a:r>
            <a:r>
              <a:rPr lang="en-GB" sz="1200" dirty="0" err="1">
                <a:effectLst/>
                <a:latin typeface="Arial" panose="020B0604020202020204" pitchFamily="34" charset="0"/>
                <a:ea typeface="Calibri" panose="020F0502020204030204" pitchFamily="34" charset="0"/>
                <a:cs typeface="Arial" panose="020B0604020202020204" pitchFamily="34" charset="0"/>
              </a:rPr>
              <a:t>Baškarada</a:t>
            </a:r>
            <a:r>
              <a:rPr lang="en-GB" sz="1200" dirty="0">
                <a:effectLst/>
                <a:latin typeface="Arial" panose="020B0604020202020204" pitchFamily="34" charset="0"/>
                <a:ea typeface="Calibri" panose="020F0502020204030204" pitchFamily="34" charset="0"/>
                <a:cs typeface="Arial" panose="020B0604020202020204" pitchFamily="34" charset="0"/>
              </a:rPr>
              <a:t> and </a:t>
            </a:r>
            <a:r>
              <a:rPr lang="en-GB" sz="1200" dirty="0" err="1">
                <a:effectLst/>
                <a:latin typeface="Arial" panose="020B0604020202020204" pitchFamily="34" charset="0"/>
                <a:ea typeface="Calibri" panose="020F0502020204030204" pitchFamily="34" charset="0"/>
                <a:cs typeface="Arial" panose="020B0604020202020204" pitchFamily="34" charset="0"/>
              </a:rPr>
              <a:t>Koronios</a:t>
            </a:r>
            <a:r>
              <a:rPr lang="en-GB" sz="1200" dirty="0">
                <a:effectLst/>
                <a:latin typeface="Arial" panose="020B0604020202020204" pitchFamily="34" charset="0"/>
                <a:ea typeface="Calibri" panose="020F0502020204030204" pitchFamily="34" charset="0"/>
                <a:cs typeface="Arial" panose="020B0604020202020204" pitchFamily="34" charset="0"/>
              </a:rPr>
              <a:t>, 2018; Carminati, 2018). </a:t>
            </a:r>
          </a:p>
          <a:p>
            <a:pPr marL="0" indent="0" algn="just">
              <a:lnSpc>
                <a:spcPct val="150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In addition, the research favours case study qualitative method because it requires a conceptual framework, investigates a phenomenon in its real-life and current state, demarcates cases clearly, and requires the use of different methods of data collection which guarantees trustworthiness ((Yin, 1994; Morgan, et al., 2017; Creswell, 2013).). </a:t>
            </a:r>
            <a:endParaRPr lang="en-GB" sz="12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FBB6280-5AF9-4C4C-9496-E51ABAC8224A}"/>
              </a:ext>
            </a:extLst>
          </p:cNvPr>
          <p:cNvSpPr>
            <a:spLocks noGrp="1"/>
          </p:cNvSpPr>
          <p:nvPr>
            <p:ph sz="half" idx="2"/>
          </p:nvPr>
        </p:nvSpPr>
        <p:spPr/>
        <p:txBody>
          <a:bodyPr>
            <a:normAutofit lnSpcReduction="10000"/>
          </a:bodyPr>
          <a:lstStyle/>
          <a:p>
            <a:pPr marL="0" indent="0" algn="just">
              <a:lnSpc>
                <a:spcPct val="160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Interview is chosen over focus group because interview is more feasible and easier during this pandemic and for the fact that the respondents are very busy, and it is not easy to gather all of them at a particular time and place (Leslie, 2015c; Leslie, 2015d; Carminati, 2018). The sample size is small and does not match a quantitative research which requires many respondents if it must be valid. The conceptual framework for this study comprises the two-factor theory and self-determination theory which are chosen from the large number of motivation theories after studying all of them (</a:t>
            </a:r>
            <a:r>
              <a:rPr lang="en-GB" sz="1200" dirty="0" err="1">
                <a:effectLst/>
                <a:latin typeface="Arial" panose="020B0604020202020204" pitchFamily="34" charset="0"/>
                <a:ea typeface="Calibri" panose="020F0502020204030204" pitchFamily="34" charset="0"/>
                <a:cs typeface="Arial" panose="020B0604020202020204" pitchFamily="34" charset="0"/>
              </a:rPr>
              <a:t>Afota</a:t>
            </a:r>
            <a:r>
              <a:rPr lang="en-GB" sz="1200" dirty="0">
                <a:effectLst/>
                <a:latin typeface="Arial" panose="020B0604020202020204" pitchFamily="34" charset="0"/>
                <a:ea typeface="Calibri" panose="020F0502020204030204" pitchFamily="34" charset="0"/>
                <a:cs typeface="Arial" panose="020B0604020202020204" pitchFamily="34" charset="0"/>
              </a:rPr>
              <a:t> and Robinson, 2020.) In addition, transformational leadership style is also used to underpin the study as research has demonstrated that it can guarantee employee retention (</a:t>
            </a:r>
            <a:r>
              <a:rPr lang="da-DK" sz="1200" dirty="0">
                <a:effectLst/>
                <a:latin typeface="Arial" panose="020B0604020202020204" pitchFamily="34" charset="0"/>
                <a:ea typeface="Calibri" panose="020F0502020204030204" pitchFamily="34" charset="0"/>
                <a:cs typeface="Arial" panose="020B0604020202020204" pitchFamily="34" charset="0"/>
              </a:rPr>
              <a:t>Sobaih, et al., 2020) </a:t>
            </a:r>
            <a:r>
              <a:rPr lang="en-GB" sz="1200" dirty="0">
                <a:effectLst/>
                <a:latin typeface="Arial" panose="020B0604020202020204" pitchFamily="34" charset="0"/>
                <a:ea typeface="Calibri" panose="020F0502020204030204" pitchFamily="34" charset="0"/>
                <a:cs typeface="Arial" panose="020B0604020202020204" pitchFamily="34" charset="0"/>
              </a:rPr>
              <a:t>. The analytical method chosen for this study is thematic analysis which is made easy with the help of NVivo .</a:t>
            </a:r>
          </a:p>
          <a:p>
            <a:pPr marL="0" indent="0">
              <a:buNone/>
            </a:pPr>
            <a:endParaRPr lang="en-GB" dirty="0"/>
          </a:p>
        </p:txBody>
      </p:sp>
    </p:spTree>
    <p:extLst>
      <p:ext uri="{BB962C8B-B14F-4D97-AF65-F5344CB8AC3E}">
        <p14:creationId xmlns:p14="http://schemas.microsoft.com/office/powerpoint/2010/main" val="144782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4"/>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26CD3-0363-444F-AA33-4AFDF52B28C3}"/>
              </a:ext>
            </a:extLst>
          </p:cNvPr>
          <p:cNvSpPr>
            <a:spLocks noGrp="1"/>
          </p:cNvSpPr>
          <p:nvPr>
            <p:ph type="title"/>
          </p:nvPr>
        </p:nvSpPr>
        <p:spPr>
          <a:xfrm>
            <a:off x="838200" y="365125"/>
            <a:ext cx="3826079" cy="691888"/>
          </a:xfrm>
        </p:spPr>
        <p:txBody>
          <a:bodyPr>
            <a:normAutofit fontScale="90000"/>
          </a:bodyPr>
          <a:lstStyle/>
          <a:p>
            <a:r>
              <a:rPr lang="en-GB" dirty="0"/>
              <a:t>Ethical Issues</a:t>
            </a:r>
          </a:p>
        </p:txBody>
      </p:sp>
      <p:sp>
        <p:nvSpPr>
          <p:cNvPr id="3" name="Content Placeholder 2">
            <a:extLst>
              <a:ext uri="{FF2B5EF4-FFF2-40B4-BE49-F238E27FC236}">
                <a16:creationId xmlns:a16="http://schemas.microsoft.com/office/drawing/2014/main" id="{09D3814C-9D26-4848-846C-B6FB00F68E4D}"/>
              </a:ext>
            </a:extLst>
          </p:cNvPr>
          <p:cNvSpPr>
            <a:spLocks noGrp="1"/>
          </p:cNvSpPr>
          <p:nvPr>
            <p:ph sz="half" idx="1"/>
          </p:nvPr>
        </p:nvSpPr>
        <p:spPr>
          <a:xfrm>
            <a:off x="838200" y="1057014"/>
            <a:ext cx="5181600" cy="5119950"/>
          </a:xfrm>
        </p:spPr>
        <p:txBody>
          <a:bodyPr>
            <a:noAutofit/>
          </a:bodyPr>
          <a:lstStyle/>
          <a:p>
            <a:pPr algn="just">
              <a:lnSpc>
                <a:spcPct val="220000"/>
              </a:lnSpc>
            </a:pPr>
            <a:r>
              <a:rPr lang="en-GB" sz="1400" dirty="0">
                <a:solidFill>
                  <a:srgbClr val="000000"/>
                </a:solidFill>
                <a:effectLst/>
                <a:latin typeface="Arial" panose="020B0604020202020204" pitchFamily="34" charset="0"/>
                <a:ea typeface="Calibri" panose="020F0502020204030204" pitchFamily="34" charset="0"/>
              </a:rPr>
              <a:t>Some ethical issues are presumed to show up during the recruitment, field work and reporting of this research. A) It will be unethical if the respondents are not adequately informed about the details and benefits of the research. B) The respondents may feel emotional/mentally stressed if the language and tone of the interview questions are rude or difficult. C) The respondents may be embarrassed and punished if confidentiality is not ensured. D) The respondents may feel frustrated if at any point they find it difficult to reach the researcher or wish to withdraw their consents.</a:t>
            </a:r>
            <a:endParaRPr lang="en-GB" sz="1400" dirty="0"/>
          </a:p>
        </p:txBody>
      </p:sp>
      <p:sp>
        <p:nvSpPr>
          <p:cNvPr id="4" name="Content Placeholder 3">
            <a:extLst>
              <a:ext uri="{FF2B5EF4-FFF2-40B4-BE49-F238E27FC236}">
                <a16:creationId xmlns:a16="http://schemas.microsoft.com/office/drawing/2014/main" id="{4F6D8B6A-B2BD-40F1-B9D3-411C744A42C0}"/>
              </a:ext>
            </a:extLst>
          </p:cNvPr>
          <p:cNvSpPr>
            <a:spLocks noGrp="1"/>
          </p:cNvSpPr>
          <p:nvPr>
            <p:ph sz="half" idx="2"/>
          </p:nvPr>
        </p:nvSpPr>
        <p:spPr>
          <a:xfrm>
            <a:off x="6172200" y="348347"/>
            <a:ext cx="5181600" cy="5811838"/>
          </a:xfrm>
        </p:spPr>
        <p:txBody>
          <a:bodyPr>
            <a:normAutofit fontScale="77500" lnSpcReduction="20000"/>
          </a:bodyPr>
          <a:lstStyle/>
          <a:p>
            <a:pPr algn="just">
              <a:lnSpc>
                <a:spcPct val="20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 The respondents will feel bad if their ideas and experiences are not reported accurately. F) The respondents may not want to participate if the organisation does not give them the permission.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 mitigate these ethical issues,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Flinder’s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(1992) ethical framework will be adopted. It includes acquiring of proper and informed consent of the respondents; preservation of respondents’ anonymity, avoidance of mental stress or any other form of stress, giving the respondents detailed information about the research, including the benefits of the research, making participation to be voluntary and feedback the findings of the research to the respondents if they so desire. The researcher will also avoid plagiarism and academic fraud during analysis and compilation of findings.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432319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D9E16-34DF-4F2B-8951-0F334C7F2B44}"/>
              </a:ext>
            </a:extLst>
          </p:cNvPr>
          <p:cNvSpPr>
            <a:spLocks noGrp="1"/>
          </p:cNvSpPr>
          <p:nvPr>
            <p:ph type="title"/>
          </p:nvPr>
        </p:nvSpPr>
        <p:spPr>
          <a:xfrm>
            <a:off x="838200" y="365125"/>
            <a:ext cx="4304251" cy="1325563"/>
          </a:xfrm>
        </p:spPr>
        <p:txBody>
          <a:bodyPr/>
          <a:lstStyle/>
          <a:p>
            <a:r>
              <a:rPr lang="en-GB" dirty="0"/>
              <a:t>Trustworthiness </a:t>
            </a:r>
          </a:p>
        </p:txBody>
      </p:sp>
      <p:sp>
        <p:nvSpPr>
          <p:cNvPr id="3" name="Content Placeholder 2">
            <a:extLst>
              <a:ext uri="{FF2B5EF4-FFF2-40B4-BE49-F238E27FC236}">
                <a16:creationId xmlns:a16="http://schemas.microsoft.com/office/drawing/2014/main" id="{9C33AD77-5D75-4335-BFF9-0B29AD8F3471}"/>
              </a:ext>
            </a:extLst>
          </p:cNvPr>
          <p:cNvSpPr>
            <a:spLocks noGrp="1"/>
          </p:cNvSpPr>
          <p:nvPr>
            <p:ph sz="half" idx="1"/>
          </p:nvPr>
        </p:nvSpPr>
        <p:spPr>
          <a:xfrm>
            <a:off x="838200" y="1551963"/>
            <a:ext cx="5181600" cy="4625000"/>
          </a:xfrm>
        </p:spPr>
        <p:txBody>
          <a:bodyPr>
            <a:normAutofit fontScale="92500" lnSpcReduction="10000"/>
          </a:bodyPr>
          <a:lstStyle/>
          <a:p>
            <a:pPr algn="just">
              <a:lnSpc>
                <a:spcPct val="200000"/>
              </a:lnSpc>
            </a:pPr>
            <a:r>
              <a:rPr lang="en-GB" sz="1400" dirty="0">
                <a:effectLst/>
                <a:latin typeface="Arial" panose="020B0604020202020204" pitchFamily="34" charset="0"/>
                <a:ea typeface="Calibri" panose="020F0502020204030204" pitchFamily="34" charset="0"/>
              </a:rPr>
              <a:t>The strategies for ensuring the trustworthiness, according to  (Nowell, et al., 2017; </a:t>
            </a:r>
            <a:r>
              <a:rPr lang="da-DK" sz="1400" dirty="0">
                <a:effectLst/>
                <a:latin typeface="Arial" panose="020B0604020202020204" pitchFamily="34" charset="0"/>
                <a:ea typeface="Calibri" panose="020F0502020204030204" pitchFamily="34" charset="0"/>
              </a:rPr>
              <a:t>(Maher, et al., 2018; Kalu and Bwalya, 2017; Amin, et al., 2020). </a:t>
            </a:r>
            <a:r>
              <a:rPr lang="en-GB" sz="1400" dirty="0">
                <a:effectLst/>
                <a:latin typeface="Arial" panose="020B0604020202020204" pitchFamily="34" charset="0"/>
                <a:ea typeface="Calibri" panose="020F0502020204030204" pitchFamily="34" charset="0"/>
              </a:rPr>
              <a:t>  are A) Prolonged engagement – the researcher will spend a reasonable amount of time with the respondent during the interview to give them a listening ear, clear all their doubts and make them feel free and confident to respond correctly to the questions. B) Member checking – The researcher, after writing out the thoughts and experiences of the respondents goes back to check with them whether her reports are correct. C) Triangulation – the researcher uses more than one method of data collection- interview and official documents to solidify her claims</a:t>
            </a:r>
            <a:endParaRPr lang="en-GB" sz="1400" dirty="0"/>
          </a:p>
        </p:txBody>
      </p:sp>
      <p:sp>
        <p:nvSpPr>
          <p:cNvPr id="4" name="Content Placeholder 3">
            <a:extLst>
              <a:ext uri="{FF2B5EF4-FFF2-40B4-BE49-F238E27FC236}">
                <a16:creationId xmlns:a16="http://schemas.microsoft.com/office/drawing/2014/main" id="{72E0EAC7-EF3C-49C1-BD0D-ACC48BAB26E9}"/>
              </a:ext>
            </a:extLst>
          </p:cNvPr>
          <p:cNvSpPr>
            <a:spLocks noGrp="1"/>
          </p:cNvSpPr>
          <p:nvPr>
            <p:ph sz="half" idx="2"/>
          </p:nvPr>
        </p:nvSpPr>
        <p:spPr>
          <a:xfrm>
            <a:off x="6172200" y="1434517"/>
            <a:ext cx="5181600" cy="4742446"/>
          </a:xfrm>
        </p:spPr>
        <p:txBody>
          <a:bodyPr>
            <a:normAutofit fontScale="92500" lnSpcReduction="10000"/>
          </a:bodyPr>
          <a:lstStyle/>
          <a:p>
            <a:pPr algn="just">
              <a:lnSpc>
                <a:spcPct val="210000"/>
              </a:lnSpc>
            </a:pPr>
            <a:r>
              <a:rPr lang="en-GB" sz="1400" dirty="0">
                <a:effectLst/>
                <a:latin typeface="Arial" panose="020B0604020202020204" pitchFamily="34" charset="0"/>
                <a:ea typeface="Calibri" panose="020F0502020204030204" pitchFamily="34" charset="0"/>
                <a:cs typeface="Times New Roman" panose="02020603050405020304" pitchFamily="18" charset="0"/>
              </a:rPr>
              <a:t>D) Peer debriefing- the researcher will call on research experts who are not part of the research programme to vet the research process. The researcher’s supervisors are experts at doing this.  E) Negative case analysis- the researcher will identify and discuss the elements in the data which do not support the general explanation to strengthen the typical case. F)  Thick contextual description- the researcher will give a detailed explanation of the contexts and scenarios. G) Use of software – the researcher will do data analysis using NVivo to achieve rigor.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9021824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llout: Down Arrow 1">
            <a:extLst>
              <a:ext uri="{FF2B5EF4-FFF2-40B4-BE49-F238E27FC236}">
                <a16:creationId xmlns:a16="http://schemas.microsoft.com/office/drawing/2014/main" id="{645865D9-C383-4D22-A849-E8DD8973B0F8}"/>
              </a:ext>
            </a:extLst>
          </p:cNvPr>
          <p:cNvSpPr>
            <a:spLocks noChangeArrowheads="1"/>
          </p:cNvSpPr>
          <p:nvPr/>
        </p:nvSpPr>
        <p:spPr bwMode="auto">
          <a:xfrm>
            <a:off x="3932238" y="870466"/>
            <a:ext cx="2933700" cy="1127125"/>
          </a:xfrm>
          <a:prstGeom prst="downArrowCallout">
            <a:avLst>
              <a:gd name="adj1" fmla="val 25016"/>
              <a:gd name="adj2" fmla="val 25016"/>
              <a:gd name="adj3" fmla="val 25000"/>
              <a:gd name="adj4" fmla="val 64977"/>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EPISTEMOLOGY</a:t>
            </a:r>
            <a:endParaRPr kumimoji="0" lang="en-US" altLang="en-US" sz="8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Subjectivity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Callout: Down Arrow 2">
            <a:extLst>
              <a:ext uri="{FF2B5EF4-FFF2-40B4-BE49-F238E27FC236}">
                <a16:creationId xmlns:a16="http://schemas.microsoft.com/office/drawing/2014/main" id="{ED81258E-990F-480E-9EF9-2AD03B6A7C84}"/>
              </a:ext>
            </a:extLst>
          </p:cNvPr>
          <p:cNvSpPr>
            <a:spLocks noChangeArrowheads="1"/>
          </p:cNvSpPr>
          <p:nvPr/>
        </p:nvSpPr>
        <p:spPr bwMode="auto">
          <a:xfrm>
            <a:off x="3432968" y="2185472"/>
            <a:ext cx="3932238" cy="1265237"/>
          </a:xfrm>
          <a:prstGeom prst="downArrowCallout">
            <a:avLst>
              <a:gd name="adj1" fmla="val 25007"/>
              <a:gd name="adj2" fmla="val 24993"/>
              <a:gd name="adj3" fmla="val 25000"/>
              <a:gd name="adj4" fmla="val 64977"/>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THEORITICAL PERSPECTIVE</a:t>
            </a:r>
            <a:endParaRPr kumimoji="0" lang="en-US" altLang="en-US" sz="8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Interpretivist/constructivist,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Callout: Down Arrow 3">
            <a:extLst>
              <a:ext uri="{FF2B5EF4-FFF2-40B4-BE49-F238E27FC236}">
                <a16:creationId xmlns:a16="http://schemas.microsoft.com/office/drawing/2014/main" id="{FD942ED3-1FE7-4164-9BC7-CD2E7F343DDA}"/>
              </a:ext>
            </a:extLst>
          </p:cNvPr>
          <p:cNvSpPr>
            <a:spLocks noChangeArrowheads="1"/>
          </p:cNvSpPr>
          <p:nvPr/>
        </p:nvSpPr>
        <p:spPr bwMode="auto">
          <a:xfrm>
            <a:off x="3147218" y="3429000"/>
            <a:ext cx="4503738" cy="1303337"/>
          </a:xfrm>
          <a:prstGeom prst="downArrowCallout">
            <a:avLst>
              <a:gd name="adj1" fmla="val 24989"/>
              <a:gd name="adj2" fmla="val 24989"/>
              <a:gd name="adj3" fmla="val 25000"/>
              <a:gd name="adj4" fmla="val 64977"/>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METHODOLOGY</a:t>
            </a:r>
            <a:endParaRPr kumimoji="0" lang="en-US" altLang="en-US" sz="8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Qualitative: Case Study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Callout: Down Arrow 4">
            <a:extLst>
              <a:ext uri="{FF2B5EF4-FFF2-40B4-BE49-F238E27FC236}">
                <a16:creationId xmlns:a16="http://schemas.microsoft.com/office/drawing/2014/main" id="{32222C36-3A26-47E7-B34F-751EEB88B3B2}"/>
              </a:ext>
            </a:extLst>
          </p:cNvPr>
          <p:cNvSpPr>
            <a:spLocks noChangeArrowheads="1"/>
          </p:cNvSpPr>
          <p:nvPr/>
        </p:nvSpPr>
        <p:spPr bwMode="auto">
          <a:xfrm>
            <a:off x="2854325" y="5035034"/>
            <a:ext cx="5089525" cy="1265238"/>
          </a:xfrm>
          <a:prstGeom prst="downArrowCallout">
            <a:avLst>
              <a:gd name="adj1" fmla="val 24992"/>
              <a:gd name="adj2" fmla="val 24992"/>
              <a:gd name="adj3" fmla="val 25000"/>
              <a:gd name="adj4" fmla="val 64977"/>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METHOD</a:t>
            </a:r>
            <a:endParaRPr kumimoji="0" lang="en-US" altLang="en-US" sz="8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Interview for Data Collection; Thematic Analysis Using NVivo</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5">
            <a:extLst>
              <a:ext uri="{FF2B5EF4-FFF2-40B4-BE49-F238E27FC236}">
                <a16:creationId xmlns:a16="http://schemas.microsoft.com/office/drawing/2014/main" id="{ACEC59B3-CC48-4B61-A7E9-E4226F152B6E}"/>
              </a:ext>
            </a:extLst>
          </p:cNvPr>
          <p:cNvSpPr>
            <a:spLocks noChangeArrowheads="1"/>
          </p:cNvSpPr>
          <p:nvPr/>
        </p:nvSpPr>
        <p:spPr bwMode="auto">
          <a:xfrm>
            <a:off x="6003634"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algn="ctr"/>
            <a:endParaRPr lang="en-GB"/>
          </a:p>
        </p:txBody>
      </p:sp>
      <p:sp>
        <p:nvSpPr>
          <p:cNvPr id="7" name="Rectangle 10">
            <a:extLst>
              <a:ext uri="{FF2B5EF4-FFF2-40B4-BE49-F238E27FC236}">
                <a16:creationId xmlns:a16="http://schemas.microsoft.com/office/drawing/2014/main" id="{D98EFE6B-AE00-472B-94DC-4C5B1E4B1AC1}"/>
              </a:ext>
            </a:extLst>
          </p:cNvPr>
          <p:cNvSpPr>
            <a:spLocks noChangeArrowheads="1"/>
          </p:cNvSpPr>
          <p:nvPr/>
        </p:nvSpPr>
        <p:spPr bwMode="auto">
          <a:xfrm>
            <a:off x="2062684" y="87868"/>
            <a:ext cx="8066631"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Impact of Organisational Culture on Employee Retention in the UK Hospitality Industry: The Case of Travelodge</a:t>
            </a:r>
            <a:endParaRPr kumimoji="0" lang="en-GB" altLang="en-US" sz="8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76832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DF047-FAD4-42FA-BB91-49CF9685E8A0}"/>
              </a:ext>
            </a:extLst>
          </p:cNvPr>
          <p:cNvSpPr>
            <a:spLocks noGrp="1"/>
          </p:cNvSpPr>
          <p:nvPr>
            <p:ph type="title"/>
          </p:nvPr>
        </p:nvSpPr>
        <p:spPr>
          <a:xfrm>
            <a:off x="838200" y="365126"/>
            <a:ext cx="3381462" cy="826112"/>
          </a:xfrm>
        </p:spPr>
        <p:txBody>
          <a:bodyPr/>
          <a:lstStyle/>
          <a:p>
            <a:r>
              <a:rPr lang="en-GB" dirty="0"/>
              <a:t>Bibliography</a:t>
            </a:r>
          </a:p>
        </p:txBody>
      </p:sp>
      <p:sp>
        <p:nvSpPr>
          <p:cNvPr id="3" name="Content Placeholder 2">
            <a:extLst>
              <a:ext uri="{FF2B5EF4-FFF2-40B4-BE49-F238E27FC236}">
                <a16:creationId xmlns:a16="http://schemas.microsoft.com/office/drawing/2014/main" id="{F35A3554-6F88-4C45-B847-3C00BB836734}"/>
              </a:ext>
            </a:extLst>
          </p:cNvPr>
          <p:cNvSpPr>
            <a:spLocks noGrp="1"/>
          </p:cNvSpPr>
          <p:nvPr>
            <p:ph sz="half" idx="1"/>
          </p:nvPr>
        </p:nvSpPr>
        <p:spPr>
          <a:xfrm>
            <a:off x="838200" y="1536970"/>
            <a:ext cx="5181600" cy="4639993"/>
          </a:xfrm>
        </p:spPr>
        <p:txBody>
          <a:bodyPr>
            <a:normAutofit fontScale="32500" lnSpcReduction="20000"/>
          </a:bodyPr>
          <a:lstStyle/>
          <a:p>
            <a:pPr>
              <a:lnSpc>
                <a:spcPct val="107000"/>
              </a:lnSpc>
              <a:spcAft>
                <a:spcPts val="800"/>
              </a:spcAft>
            </a:pPr>
            <a:r>
              <a:rPr lang="en-GB" sz="3700" dirty="0" err="1">
                <a:effectLst/>
                <a:latin typeface="Arial" panose="020B0604020202020204" pitchFamily="34" charset="0"/>
                <a:ea typeface="Calibri" panose="020F0502020204030204" pitchFamily="34" charset="0"/>
                <a:cs typeface="Times New Roman" panose="02020603050405020304" pitchFamily="18" charset="0"/>
              </a:rPr>
              <a:t>Afota</a:t>
            </a:r>
            <a:r>
              <a:rPr lang="en-GB" sz="3700" dirty="0">
                <a:effectLst/>
                <a:latin typeface="Arial" panose="020B0604020202020204" pitchFamily="34" charset="0"/>
                <a:ea typeface="Calibri" panose="020F0502020204030204" pitchFamily="34" charset="0"/>
                <a:cs typeface="Times New Roman" panose="02020603050405020304" pitchFamily="18" charset="0"/>
              </a:rPr>
              <a:t>, M.C. and Robinson, M.A. (2020) Mitigating Information Overload: An Experiential Exercise Using Role-Play to </a:t>
            </a:r>
            <a:r>
              <a:rPr lang="en-GB" sz="3700" dirty="0">
                <a:effectLst/>
                <a:latin typeface="Arial" panose="020B0604020202020204" pitchFamily="34" charset="0"/>
                <a:ea typeface="Calibri" panose="020F0502020204030204" pitchFamily="34" charset="0"/>
                <a:cs typeface="Arial" panose="020B0604020202020204" pitchFamily="34" charset="0"/>
              </a:rPr>
              <a:t>Illustrate and Differentiate Theories of Motivation. Management Teaching Review, p.2379298120933999.</a:t>
            </a:r>
          </a:p>
          <a:p>
            <a:pPr>
              <a:lnSpc>
                <a:spcPct val="107000"/>
              </a:lnSpc>
              <a:spcAft>
                <a:spcPts val="800"/>
              </a:spcAft>
            </a:pPr>
            <a:r>
              <a:rPr lang="en-GB" sz="3700" dirty="0">
                <a:solidFill>
                  <a:srgbClr val="222222"/>
                </a:solidFill>
                <a:effectLst/>
                <a:latin typeface="Arial" panose="020B0604020202020204" pitchFamily="34" charset="0"/>
                <a:ea typeface="Calibri" panose="020F0502020204030204" pitchFamily="34" charset="0"/>
                <a:cs typeface="Arial" panose="020B0604020202020204" pitchFamily="34" charset="0"/>
              </a:rPr>
              <a:t>Ahmad, H., </a:t>
            </a:r>
            <a:r>
              <a:rPr lang="en-GB" sz="37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Sabar</a:t>
            </a:r>
            <a:r>
              <a:rPr lang="en-GB" sz="3700" dirty="0">
                <a:solidFill>
                  <a:srgbClr val="222222"/>
                </a:solidFill>
                <a:effectLst/>
                <a:latin typeface="Arial" panose="020B0604020202020204" pitchFamily="34" charset="0"/>
                <a:ea typeface="Calibri" panose="020F0502020204030204" pitchFamily="34" charset="0"/>
                <a:cs typeface="Arial" panose="020B0604020202020204" pitchFamily="34" charset="0"/>
              </a:rPr>
              <a:t>, R. and </a:t>
            </a:r>
            <a:r>
              <a:rPr lang="en-GB" sz="37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Anuar</a:t>
            </a:r>
            <a:r>
              <a:rPr lang="en-GB" sz="3700" dirty="0">
                <a:solidFill>
                  <a:srgbClr val="222222"/>
                </a:solidFill>
                <a:effectLst/>
                <a:latin typeface="Arial" panose="020B0604020202020204" pitchFamily="34" charset="0"/>
                <a:ea typeface="Calibri" panose="020F0502020204030204" pitchFamily="34" charset="0"/>
                <a:cs typeface="Arial" panose="020B0604020202020204" pitchFamily="34" charset="0"/>
              </a:rPr>
              <a:t>, N.K. (2020) PESTEL’s Holistic Framework for Rural Development.</a:t>
            </a:r>
            <a:endParaRPr lang="en-GB" sz="37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3700" dirty="0">
                <a:solidFill>
                  <a:srgbClr val="000000"/>
                </a:solidFill>
                <a:effectLst/>
                <a:latin typeface="Arial" panose="020B0604020202020204" pitchFamily="34" charset="0"/>
                <a:ea typeface="Calibri" panose="020F0502020204030204" pitchFamily="34" charset="0"/>
                <a:cs typeface="Arial" panose="020B0604020202020204" pitchFamily="34" charset="0"/>
              </a:rPr>
              <a:t>Amin, M.E.K., et al 2020. Establishing trustworthiness and authenticity in qualitative pharmacy research. Research in Social and Administrative Pharmacy, 16(10), pp.1472-1482.</a:t>
            </a:r>
            <a:endParaRPr lang="en-GB" sz="37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3700" dirty="0" err="1">
                <a:effectLst/>
                <a:latin typeface="Arial" panose="020B0604020202020204" pitchFamily="34" charset="0"/>
                <a:ea typeface="Calibri" panose="020F0502020204030204" pitchFamily="34" charset="0"/>
                <a:cs typeface="Arial" panose="020B0604020202020204" pitchFamily="34" charset="0"/>
              </a:rPr>
              <a:t>Baškarada</a:t>
            </a:r>
            <a:r>
              <a:rPr lang="en-GB" sz="3700" dirty="0">
                <a:effectLst/>
                <a:latin typeface="Arial" panose="020B0604020202020204" pitchFamily="34" charset="0"/>
                <a:ea typeface="Calibri" panose="020F0502020204030204" pitchFamily="34" charset="0"/>
                <a:cs typeface="Arial" panose="020B0604020202020204" pitchFamily="34" charset="0"/>
              </a:rPr>
              <a:t>, S. and </a:t>
            </a:r>
            <a:r>
              <a:rPr lang="en-GB" sz="3700" dirty="0" err="1">
                <a:effectLst/>
                <a:latin typeface="Arial" panose="020B0604020202020204" pitchFamily="34" charset="0"/>
                <a:ea typeface="Calibri" panose="020F0502020204030204" pitchFamily="34" charset="0"/>
                <a:cs typeface="Arial" panose="020B0604020202020204" pitchFamily="34" charset="0"/>
              </a:rPr>
              <a:t>Koronios</a:t>
            </a:r>
            <a:r>
              <a:rPr lang="en-GB" sz="3700" dirty="0">
                <a:effectLst/>
                <a:latin typeface="Arial" panose="020B0604020202020204" pitchFamily="34" charset="0"/>
                <a:ea typeface="Calibri" panose="020F0502020204030204" pitchFamily="34" charset="0"/>
                <a:cs typeface="Arial" panose="020B0604020202020204" pitchFamily="34" charset="0"/>
              </a:rPr>
              <a:t>, A. (2018) ‘A philosophical discussion of qualitative, quantitative, and mixed methods research in social science', </a:t>
            </a:r>
            <a:r>
              <a:rPr lang="en-GB" sz="3700" i="1" dirty="0">
                <a:effectLst/>
                <a:latin typeface="Arial" panose="020B0604020202020204" pitchFamily="34" charset="0"/>
                <a:ea typeface="Calibri" panose="020F0502020204030204" pitchFamily="34" charset="0"/>
                <a:cs typeface="Arial" panose="020B0604020202020204" pitchFamily="34" charset="0"/>
              </a:rPr>
              <a:t>Qualitative Research Journal</a:t>
            </a:r>
            <a:r>
              <a:rPr lang="en-GB" sz="3700" dirty="0">
                <a:effectLst/>
                <a:latin typeface="Arial" panose="020B0604020202020204" pitchFamily="34" charset="0"/>
                <a:ea typeface="Calibri" panose="020F0502020204030204" pitchFamily="34" charset="0"/>
                <a:cs typeface="Arial" panose="020B0604020202020204" pitchFamily="34" charset="0"/>
              </a:rPr>
              <a:t>, Vol. 18, No. 1, pp. 2-21.</a:t>
            </a:r>
          </a:p>
          <a:p>
            <a:pPr algn="just">
              <a:lnSpc>
                <a:spcPct val="107000"/>
              </a:lnSpc>
              <a:spcAft>
                <a:spcPts val="800"/>
              </a:spcAft>
            </a:pPr>
            <a:r>
              <a:rPr lang="en-GB" sz="3700" dirty="0">
                <a:effectLst/>
                <a:latin typeface="Arial" panose="020B0604020202020204" pitchFamily="34" charset="0"/>
                <a:ea typeface="Calibri" panose="020F0502020204030204" pitchFamily="34" charset="0"/>
                <a:cs typeface="Arial" panose="020B0604020202020204" pitchFamily="34" charset="0"/>
              </a:rPr>
              <a:t>Birkin, H. (2019) “Retaining staff”, </a:t>
            </a:r>
            <a:r>
              <a:rPr lang="en-GB" sz="3700" i="1" dirty="0">
                <a:effectLst/>
                <a:latin typeface="Arial" panose="020B0604020202020204" pitchFamily="34" charset="0"/>
                <a:ea typeface="Calibri" panose="020F0502020204030204" pitchFamily="34" charset="0"/>
                <a:cs typeface="Arial" panose="020B0604020202020204" pitchFamily="34" charset="0"/>
              </a:rPr>
              <a:t>UK hospitality</a:t>
            </a:r>
            <a:r>
              <a:rPr lang="en-GB" sz="3700" dirty="0">
                <a:effectLst/>
                <a:latin typeface="Arial" panose="020B0604020202020204" pitchFamily="34" charset="0"/>
                <a:ea typeface="Calibri" panose="020F0502020204030204" pitchFamily="34" charset="0"/>
                <a:cs typeface="Arial" panose="020B0604020202020204" pitchFamily="34" charset="0"/>
              </a:rPr>
              <a:t> [blog]. 17 June. Available at: https://www.ukhospitality.org.uk/ (Accessed: 17 February 2021).</a:t>
            </a:r>
          </a:p>
          <a:p>
            <a:pPr algn="just">
              <a:lnSpc>
                <a:spcPct val="107000"/>
              </a:lnSpc>
              <a:spcAft>
                <a:spcPts val="800"/>
              </a:spcAft>
            </a:pPr>
            <a:r>
              <a:rPr lang="en-GB" sz="3700" dirty="0">
                <a:effectLst/>
                <a:latin typeface="Arial" panose="020B0604020202020204" pitchFamily="34" charset="0"/>
                <a:ea typeface="Calibri" panose="020F0502020204030204" pitchFamily="34" charset="0"/>
                <a:cs typeface="Arial" panose="020B0604020202020204" pitchFamily="34" charset="0"/>
              </a:rPr>
              <a:t>Carminati, L. (2018) ‘Generalizability in Qualitative Research: A Tale of Two Traditions’, </a:t>
            </a:r>
            <a:r>
              <a:rPr lang="en-GB" sz="3700" i="1" dirty="0">
                <a:effectLst/>
                <a:latin typeface="Arial" panose="020B0604020202020204" pitchFamily="34" charset="0"/>
                <a:ea typeface="Calibri" panose="020F0502020204030204" pitchFamily="34" charset="0"/>
                <a:cs typeface="Arial" panose="020B0604020202020204" pitchFamily="34" charset="0"/>
              </a:rPr>
              <a:t>Qualitative Health Research; Qual Health Res</a:t>
            </a:r>
            <a:r>
              <a:rPr lang="en-GB" sz="3700" dirty="0">
                <a:effectLst/>
                <a:latin typeface="Arial" panose="020B0604020202020204" pitchFamily="34" charset="0"/>
                <a:ea typeface="Calibri" panose="020F0502020204030204" pitchFamily="34" charset="0"/>
                <a:cs typeface="Arial" panose="020B0604020202020204" pitchFamily="34" charset="0"/>
              </a:rPr>
              <a:t>, Vol. 28, No. 13, pp. 2094-2101.</a:t>
            </a:r>
          </a:p>
          <a:p>
            <a:pPr marL="0" indent="0">
              <a:buNone/>
            </a:pPr>
            <a:endParaRPr lang="en-GB" dirty="0"/>
          </a:p>
        </p:txBody>
      </p:sp>
      <p:sp>
        <p:nvSpPr>
          <p:cNvPr id="4" name="Content Placeholder 3">
            <a:extLst>
              <a:ext uri="{FF2B5EF4-FFF2-40B4-BE49-F238E27FC236}">
                <a16:creationId xmlns:a16="http://schemas.microsoft.com/office/drawing/2014/main" id="{92EABB21-625F-4937-9DFE-47AA9E74CD62}"/>
              </a:ext>
            </a:extLst>
          </p:cNvPr>
          <p:cNvSpPr>
            <a:spLocks noGrp="1"/>
          </p:cNvSpPr>
          <p:nvPr>
            <p:ph sz="half" idx="2"/>
          </p:nvPr>
        </p:nvSpPr>
        <p:spPr>
          <a:xfrm>
            <a:off x="6172200" y="570451"/>
            <a:ext cx="5181600" cy="5360566"/>
          </a:xfrm>
        </p:spPr>
        <p:txBody>
          <a:bodyPr>
            <a:noAutofit/>
          </a:bodyPr>
          <a:lstStyle/>
          <a:p>
            <a:pPr algn="just">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Choi, S. (2020) ‘Flexible work arrangements and employee retention: a longitudinal analysis of the federal workforces’, </a:t>
            </a:r>
            <a:r>
              <a:rPr lang="en-GB" sz="1200" i="1" dirty="0">
                <a:effectLst/>
                <a:latin typeface="Arial" panose="020B0604020202020204" pitchFamily="34" charset="0"/>
                <a:ea typeface="Calibri" panose="020F0502020204030204" pitchFamily="34" charset="0"/>
                <a:cs typeface="Arial" panose="020B0604020202020204" pitchFamily="34" charset="0"/>
              </a:rPr>
              <a:t>Public Personnel Management</a:t>
            </a:r>
            <a:r>
              <a:rPr lang="en-GB" sz="1200" dirty="0">
                <a:effectLst/>
                <a:latin typeface="Arial" panose="020B0604020202020204" pitchFamily="34" charset="0"/>
                <a:ea typeface="Calibri" panose="020F0502020204030204" pitchFamily="34" charset="0"/>
                <a:cs typeface="Arial" panose="020B0604020202020204" pitchFamily="34" charset="0"/>
              </a:rPr>
              <a:t>, Vol. 49, No. 3, pp. 470-495.</a:t>
            </a:r>
          </a:p>
          <a:p>
            <a:pPr algn="just">
              <a:lnSpc>
                <a:spcPct val="107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Creswell, J.W., (2013) Qualitative inquiry and research design: Choosing among five approaches. Sage publications.</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Creswell, J.W. (2018</a:t>
            </a:r>
            <a:r>
              <a:rPr lang="en-GB" sz="1200" i="1" dirty="0">
                <a:effectLst/>
                <a:latin typeface="Arial" panose="020B0604020202020204" pitchFamily="34" charset="0"/>
                <a:ea typeface="Calibri" panose="020F0502020204030204" pitchFamily="34" charset="0"/>
                <a:cs typeface="Arial" panose="020B0604020202020204" pitchFamily="34" charset="0"/>
              </a:rPr>
              <a:t>) Research design: qualitative, quantitative and mixed methods approaches</a:t>
            </a:r>
            <a:r>
              <a:rPr lang="en-GB" sz="1200" dirty="0">
                <a:effectLst/>
                <a:latin typeface="Arial" panose="020B0604020202020204" pitchFamily="34" charset="0"/>
                <a:ea typeface="Calibri" panose="020F0502020204030204" pitchFamily="34" charset="0"/>
                <a:cs typeface="Arial" panose="020B0604020202020204" pitchFamily="34" charset="0"/>
              </a:rPr>
              <a:t>, 5th </a:t>
            </a:r>
            <a:r>
              <a:rPr lang="en-GB" sz="1200" dirty="0" err="1">
                <a:effectLst/>
                <a:latin typeface="Arial" panose="020B0604020202020204" pitchFamily="34" charset="0"/>
                <a:ea typeface="Calibri" panose="020F0502020204030204" pitchFamily="34" charset="0"/>
                <a:cs typeface="Arial" panose="020B0604020202020204" pitchFamily="34" charset="0"/>
              </a:rPr>
              <a:t>edn</a:t>
            </a:r>
            <a:r>
              <a:rPr lang="en-GB" sz="1200" dirty="0">
                <a:effectLst/>
                <a:latin typeface="Arial" panose="020B0604020202020204" pitchFamily="34" charset="0"/>
                <a:ea typeface="Calibri" panose="020F0502020204030204" pitchFamily="34" charset="0"/>
                <a:cs typeface="Arial" panose="020B0604020202020204" pitchFamily="34" charset="0"/>
              </a:rPr>
              <a:t>. Los Angeles : SAGE.</a:t>
            </a:r>
          </a:p>
          <a:p>
            <a:pPr algn="just">
              <a:lnSpc>
                <a:spcPct val="107000"/>
              </a:lnSpc>
              <a:spcAft>
                <a:spcPts val="800"/>
              </a:spcAft>
            </a:pPr>
            <a:r>
              <a:rPr lang="en-GB" sz="1200" dirty="0" err="1">
                <a:effectLst/>
                <a:latin typeface="Arial" panose="020B0604020202020204" pitchFamily="34" charset="0"/>
                <a:ea typeface="Calibri" panose="020F0502020204030204" pitchFamily="34" charset="0"/>
                <a:cs typeface="Times New Roman" panose="02020603050405020304" pitchFamily="18" charset="0"/>
              </a:rPr>
              <a:t>Cronley</a:t>
            </a:r>
            <a:r>
              <a:rPr lang="en-GB" sz="1200" dirty="0">
                <a:effectLst/>
                <a:latin typeface="Arial" panose="020B0604020202020204" pitchFamily="34" charset="0"/>
                <a:ea typeface="Calibri" panose="020F0502020204030204" pitchFamily="34" charset="0"/>
                <a:cs typeface="Times New Roman" panose="02020603050405020304" pitchFamily="18" charset="0"/>
              </a:rPr>
              <a:t>, C. and Kim,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Y.k.</a:t>
            </a:r>
            <a:r>
              <a:rPr lang="en-GB" sz="1200" dirty="0">
                <a:effectLst/>
                <a:latin typeface="Arial" panose="020B0604020202020204" pitchFamily="34" charset="0"/>
                <a:ea typeface="Calibri" panose="020F0502020204030204" pitchFamily="34" charset="0"/>
                <a:cs typeface="Times New Roman" panose="02020603050405020304" pitchFamily="18" charset="0"/>
              </a:rPr>
              <a:t> (2017) ‘Intentions to turnover: Testing the moderated effects of organizational culture, as mediated by job satisfaction, within the Salvation Army’, </a:t>
            </a:r>
            <a:r>
              <a:rPr lang="en-GB" sz="1200" i="1" dirty="0">
                <a:effectLst/>
                <a:latin typeface="Arial" panose="020B0604020202020204" pitchFamily="34" charset="0"/>
                <a:ea typeface="Calibri" panose="020F0502020204030204" pitchFamily="34" charset="0"/>
                <a:cs typeface="Arial" panose="020B0604020202020204" pitchFamily="34" charset="0"/>
              </a:rPr>
              <a:t>Leadership &amp; Organization Development Journal</a:t>
            </a:r>
            <a:r>
              <a:rPr lang="en-GB" sz="1200" dirty="0">
                <a:effectLst/>
                <a:latin typeface="Arial" panose="020B0604020202020204" pitchFamily="34" charset="0"/>
                <a:ea typeface="Calibri" panose="020F0502020204030204" pitchFamily="34" charset="0"/>
                <a:cs typeface="Arial" panose="020B0604020202020204" pitchFamily="34" charset="0"/>
              </a:rPr>
              <a:t>, Vol. 38, No. 2, pp. 194-209.</a:t>
            </a:r>
          </a:p>
          <a:p>
            <a:pPr algn="just">
              <a:lnSpc>
                <a:spcPct val="107000"/>
              </a:lnSpc>
              <a:spcAft>
                <a:spcPts val="800"/>
              </a:spcAft>
            </a:pPr>
            <a:r>
              <a:rPr lang="en-GB" sz="1200" dirty="0" err="1">
                <a:effectLst/>
                <a:latin typeface="Arial" panose="020B0604020202020204" pitchFamily="34" charset="0"/>
                <a:ea typeface="Calibri" panose="020F0502020204030204" pitchFamily="34" charset="0"/>
                <a:cs typeface="Arial" panose="020B0604020202020204" pitchFamily="34" charset="0"/>
              </a:rPr>
              <a:t>Dechawatanapaisal</a:t>
            </a:r>
            <a:r>
              <a:rPr lang="en-GB" sz="1200" dirty="0">
                <a:effectLst/>
                <a:latin typeface="Arial" panose="020B0604020202020204" pitchFamily="34" charset="0"/>
                <a:ea typeface="Calibri" panose="020F0502020204030204" pitchFamily="34" charset="0"/>
                <a:cs typeface="Arial" panose="020B0604020202020204" pitchFamily="34" charset="0"/>
              </a:rPr>
              <a:t>, D. (2018) ‘Employee retention: the effects of internal branding and brand attitudes in sales organizations’, </a:t>
            </a:r>
            <a:r>
              <a:rPr lang="en-GB" sz="1200" i="1" dirty="0">
                <a:effectLst/>
                <a:latin typeface="Arial" panose="020B0604020202020204" pitchFamily="34" charset="0"/>
                <a:ea typeface="Calibri" panose="020F0502020204030204" pitchFamily="34" charset="0"/>
                <a:cs typeface="Arial" panose="020B0604020202020204" pitchFamily="34" charset="0"/>
              </a:rPr>
              <a:t>Personnel Review</a:t>
            </a:r>
            <a:r>
              <a:rPr lang="en-GB" sz="1200" dirty="0">
                <a:effectLst/>
                <a:latin typeface="Arial" panose="020B0604020202020204" pitchFamily="34" charset="0"/>
                <a:ea typeface="Calibri" panose="020F0502020204030204" pitchFamily="34" charset="0"/>
                <a:cs typeface="Arial" panose="020B0604020202020204" pitchFamily="34" charset="0"/>
              </a:rPr>
              <a:t>, Vol. 47, No. 3, pp. 675-693.</a:t>
            </a:r>
          </a:p>
          <a:p>
            <a:pPr algn="just">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Flinders, D.J. (1992) ‘In search of ethical guidance: Constructing a basis for dialogue’, </a:t>
            </a:r>
            <a:r>
              <a:rPr lang="en-GB" sz="1200" i="1" dirty="0">
                <a:effectLst/>
                <a:latin typeface="Arial" panose="020B0604020202020204" pitchFamily="34" charset="0"/>
                <a:ea typeface="Calibri" panose="020F0502020204030204" pitchFamily="34" charset="0"/>
                <a:cs typeface="Arial" panose="020B0604020202020204" pitchFamily="34" charset="0"/>
              </a:rPr>
              <a:t>Qualitative Studies in Education,</a:t>
            </a:r>
            <a:r>
              <a:rPr lang="en-GB" sz="1200" dirty="0">
                <a:effectLst/>
                <a:latin typeface="Arial" panose="020B0604020202020204" pitchFamily="34" charset="0"/>
                <a:ea typeface="Calibri" panose="020F0502020204030204" pitchFamily="34" charset="0"/>
                <a:cs typeface="Arial" panose="020B0604020202020204" pitchFamily="34" charset="0"/>
              </a:rPr>
              <a:t> 5(2), pp.101-115.</a:t>
            </a:r>
          </a:p>
          <a:p>
            <a:pPr algn="just">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Frederiksen, A. (2017) ‘Job satisfaction and employee turnover: A firm-level perspective’, </a:t>
            </a:r>
            <a:r>
              <a:rPr lang="en-GB" sz="1200" i="1" dirty="0">
                <a:effectLst/>
                <a:latin typeface="Arial" panose="020B0604020202020204" pitchFamily="34" charset="0"/>
                <a:ea typeface="Calibri" panose="020F0502020204030204" pitchFamily="34" charset="0"/>
                <a:cs typeface="Arial" panose="020B0604020202020204" pitchFamily="34" charset="0"/>
              </a:rPr>
              <a:t>German Journal of Human Resource Management</a:t>
            </a:r>
            <a:r>
              <a:rPr lang="en-GB" sz="1200" dirty="0">
                <a:effectLst/>
                <a:latin typeface="Arial" panose="020B0604020202020204" pitchFamily="34" charset="0"/>
                <a:ea typeface="Calibri" panose="020F0502020204030204" pitchFamily="34" charset="0"/>
                <a:cs typeface="Arial" panose="020B0604020202020204" pitchFamily="34" charset="0"/>
              </a:rPr>
              <a:t>, Vol. 31, No. 2, pp. 132-161.</a:t>
            </a:r>
          </a:p>
        </p:txBody>
      </p:sp>
    </p:spTree>
    <p:extLst>
      <p:ext uri="{BB962C8B-B14F-4D97-AF65-F5344CB8AC3E}">
        <p14:creationId xmlns:p14="http://schemas.microsoft.com/office/powerpoint/2010/main" val="27345387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4E3E2-262E-4617-8287-B959E84AC234}"/>
              </a:ext>
            </a:extLst>
          </p:cNvPr>
          <p:cNvSpPr>
            <a:spLocks noGrp="1"/>
          </p:cNvSpPr>
          <p:nvPr>
            <p:ph type="title"/>
          </p:nvPr>
        </p:nvSpPr>
        <p:spPr>
          <a:xfrm>
            <a:off x="838200" y="365125"/>
            <a:ext cx="3817690" cy="750611"/>
          </a:xfrm>
        </p:spPr>
        <p:txBody>
          <a:bodyPr/>
          <a:lstStyle/>
          <a:p>
            <a:r>
              <a:rPr lang="en-GB" dirty="0"/>
              <a:t>Bibliography 2</a:t>
            </a:r>
          </a:p>
        </p:txBody>
      </p:sp>
      <p:sp>
        <p:nvSpPr>
          <p:cNvPr id="3" name="Content Placeholder 2">
            <a:extLst>
              <a:ext uri="{FF2B5EF4-FFF2-40B4-BE49-F238E27FC236}">
                <a16:creationId xmlns:a16="http://schemas.microsoft.com/office/drawing/2014/main" id="{287273B9-58FF-4C36-A6FA-27E5CA439AC9}"/>
              </a:ext>
            </a:extLst>
          </p:cNvPr>
          <p:cNvSpPr>
            <a:spLocks noGrp="1"/>
          </p:cNvSpPr>
          <p:nvPr>
            <p:ph sz="half" idx="1"/>
          </p:nvPr>
        </p:nvSpPr>
        <p:spPr>
          <a:xfrm>
            <a:off x="838200" y="1174459"/>
            <a:ext cx="5181600" cy="5318416"/>
          </a:xfrm>
        </p:spPr>
        <p:txBody>
          <a:bodyPr>
            <a:normAutofit/>
          </a:bodyPr>
          <a:lstStyle/>
          <a:p>
            <a:pPr algn="just">
              <a:lnSpc>
                <a:spcPct val="107000"/>
              </a:lnSpc>
              <a:spcAft>
                <a:spcPts val="800"/>
              </a:spcAft>
            </a:pPr>
            <a:r>
              <a:rPr lang="en-GB" sz="1050" dirty="0" err="1">
                <a:effectLst/>
                <a:latin typeface="Arial" panose="020B0604020202020204" pitchFamily="34" charset="0"/>
                <a:ea typeface="Calibri" panose="020F0502020204030204" pitchFamily="34" charset="0"/>
                <a:cs typeface="Arial" panose="020B0604020202020204" pitchFamily="34" charset="0"/>
              </a:rPr>
              <a:t>Gevrek</a:t>
            </a:r>
            <a:r>
              <a:rPr lang="en-GB" sz="1050" dirty="0">
                <a:effectLst/>
                <a:latin typeface="Arial" panose="020B0604020202020204" pitchFamily="34" charset="0"/>
                <a:ea typeface="Calibri" panose="020F0502020204030204" pitchFamily="34" charset="0"/>
                <a:cs typeface="Arial" panose="020B0604020202020204" pitchFamily="34" charset="0"/>
              </a:rPr>
              <a:t>, D., et al. (2017) ‘I can’t get no satisfaction: The power of perceived differences in employee intended retention and turnover’, </a:t>
            </a:r>
            <a:r>
              <a:rPr lang="en-GB" sz="1050" i="1" dirty="0">
                <a:effectLst/>
                <a:latin typeface="Arial" panose="020B0604020202020204" pitchFamily="34" charset="0"/>
                <a:ea typeface="Calibri" panose="020F0502020204030204" pitchFamily="34" charset="0"/>
                <a:cs typeface="Arial" panose="020B0604020202020204" pitchFamily="34" charset="0"/>
              </a:rPr>
              <a:t>Personnel Review,</a:t>
            </a:r>
            <a:r>
              <a:rPr lang="en-GB" sz="1050" dirty="0">
                <a:effectLst/>
                <a:latin typeface="Arial" panose="020B0604020202020204" pitchFamily="34" charset="0"/>
                <a:ea typeface="Calibri" panose="020F0502020204030204" pitchFamily="34" charset="0"/>
                <a:cs typeface="Arial" panose="020B0604020202020204" pitchFamily="34" charset="0"/>
              </a:rPr>
              <a:t> Vol. 46, No. 5, pp. 1019-1043.</a:t>
            </a:r>
          </a:p>
          <a:p>
            <a:pPr>
              <a:lnSpc>
                <a:spcPct val="107000"/>
              </a:lnSpc>
              <a:spcAft>
                <a:spcPts val="800"/>
              </a:spcAft>
            </a:pPr>
            <a:r>
              <a:rPr lang="en-GB" sz="1050" b="1" dirty="0" err="1">
                <a:effectLst/>
                <a:latin typeface="Arial" panose="020B0604020202020204" pitchFamily="34" charset="0"/>
                <a:ea typeface="Calibri" panose="020F0502020204030204" pitchFamily="34" charset="0"/>
                <a:cs typeface="Arial" panose="020B0604020202020204" pitchFamily="34" charset="0"/>
              </a:rPr>
              <a:t>Ghatak</a:t>
            </a:r>
            <a:r>
              <a:rPr lang="en-GB" sz="1050" b="1" dirty="0">
                <a:effectLst/>
                <a:latin typeface="Arial" panose="020B0604020202020204" pitchFamily="34" charset="0"/>
                <a:ea typeface="Calibri" panose="020F0502020204030204" pitchFamily="34" charset="0"/>
                <a:cs typeface="Arial" panose="020B0604020202020204" pitchFamily="34" charset="0"/>
              </a:rPr>
              <a:t>, S. and Singh, S. (2019) Examining Maslow’s hierarchy need theory in the social media adoption. FIIB Business Review, 8(4), pp.292-302.</a:t>
            </a:r>
            <a:endParaRPr lang="en-GB" sz="105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050" dirty="0">
                <a:effectLst/>
                <a:latin typeface="Arial" panose="020B0604020202020204" pitchFamily="34" charset="0"/>
                <a:ea typeface="Calibri" panose="020F0502020204030204" pitchFamily="34" charset="0"/>
                <a:cs typeface="Arial" panose="020B0604020202020204" pitchFamily="34" charset="0"/>
              </a:rPr>
              <a:t>Herzberg, F. (2005) ‘Motivation-hygiene theory’, in Miner, J. B. (ed) </a:t>
            </a:r>
            <a:r>
              <a:rPr lang="en-GB" sz="1050" i="1" dirty="0">
                <a:effectLst/>
                <a:latin typeface="Arial" panose="020B0604020202020204" pitchFamily="34" charset="0"/>
                <a:ea typeface="Calibri" panose="020F0502020204030204" pitchFamily="34" charset="0"/>
                <a:cs typeface="Arial" panose="020B0604020202020204" pitchFamily="34" charset="0"/>
              </a:rPr>
              <a:t>Organizational </a:t>
            </a:r>
            <a:r>
              <a:rPr lang="en-GB" sz="1050" i="1" dirty="0" err="1">
                <a:effectLst/>
                <a:latin typeface="Arial" panose="020B0604020202020204" pitchFamily="34" charset="0"/>
                <a:ea typeface="Calibri" panose="020F0502020204030204" pitchFamily="34" charset="0"/>
                <a:cs typeface="Arial" panose="020B0604020202020204" pitchFamily="34" charset="0"/>
              </a:rPr>
              <a:t>behavior</a:t>
            </a:r>
            <a:r>
              <a:rPr lang="en-GB" sz="1050" i="1" dirty="0">
                <a:effectLst/>
                <a:latin typeface="Arial" panose="020B0604020202020204" pitchFamily="34" charset="0"/>
                <a:ea typeface="Calibri" panose="020F0502020204030204" pitchFamily="34" charset="0"/>
                <a:cs typeface="Arial" panose="020B0604020202020204" pitchFamily="34" charset="0"/>
              </a:rPr>
              <a:t> one</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i="1" dirty="0">
                <a:effectLst/>
                <a:latin typeface="Arial" panose="020B0604020202020204" pitchFamily="34" charset="0"/>
                <a:ea typeface="Calibri" panose="020F0502020204030204" pitchFamily="34" charset="0"/>
                <a:cs typeface="Arial" panose="020B0604020202020204" pitchFamily="34" charset="0"/>
              </a:rPr>
              <a:t>Essential theories of motivation and leadership</a:t>
            </a:r>
            <a:r>
              <a:rPr lang="en-GB" sz="1050" dirty="0">
                <a:effectLst/>
                <a:latin typeface="Arial" panose="020B0604020202020204" pitchFamily="34" charset="0"/>
                <a:ea typeface="Calibri" panose="020F0502020204030204" pitchFamily="34" charset="0"/>
                <a:cs typeface="Arial" panose="020B0604020202020204" pitchFamily="34" charset="0"/>
              </a:rPr>
              <a:t>. Armonk: ME Sharpe.</a:t>
            </a:r>
          </a:p>
          <a:p>
            <a:pPr algn="just">
              <a:lnSpc>
                <a:spcPct val="107000"/>
              </a:lnSpc>
              <a:spcAft>
                <a:spcPts val="800"/>
              </a:spcAft>
            </a:pPr>
            <a:r>
              <a:rPr lang="en-GB" sz="1050" dirty="0">
                <a:effectLst/>
                <a:latin typeface="Arial" panose="020B0604020202020204" pitchFamily="34" charset="0"/>
                <a:ea typeface="Calibri" panose="020F0502020204030204" pitchFamily="34" charset="0"/>
                <a:cs typeface="Arial" panose="020B0604020202020204" pitchFamily="34" charset="0"/>
              </a:rPr>
              <a:t>Kalu, F.A. and Bwalya, J.C. (2017) What makes qualitative research good research? An exploratory analysis of critical elements. International Journal of Social Science Research, 5(2), pp.43-56.</a:t>
            </a:r>
          </a:p>
          <a:p>
            <a:pPr algn="just">
              <a:lnSpc>
                <a:spcPct val="107000"/>
              </a:lnSpc>
              <a:spcAft>
                <a:spcPts val="800"/>
              </a:spcAft>
            </a:pPr>
            <a:r>
              <a:rPr lang="en-GB" sz="1050" dirty="0">
                <a:effectLst/>
                <a:latin typeface="Arial" panose="020B0604020202020204" pitchFamily="34" charset="0"/>
                <a:ea typeface="Calibri" panose="020F0502020204030204" pitchFamily="34" charset="0"/>
                <a:cs typeface="Arial" panose="020B0604020202020204" pitchFamily="34" charset="0"/>
              </a:rPr>
              <a:t>Lee, S. (2018) ‘Employee turnover and organizational performance in US federal agencies’, </a:t>
            </a:r>
            <a:r>
              <a:rPr lang="en-GB" sz="1050" i="1" dirty="0">
                <a:effectLst/>
                <a:latin typeface="Arial" panose="020B0604020202020204" pitchFamily="34" charset="0"/>
                <a:ea typeface="Calibri" panose="020F0502020204030204" pitchFamily="34" charset="0"/>
                <a:cs typeface="Arial" panose="020B0604020202020204" pitchFamily="34" charset="0"/>
              </a:rPr>
              <a:t>The American Review of Public Administration</a:t>
            </a:r>
            <a:r>
              <a:rPr lang="en-GB" sz="1050" dirty="0">
                <a:effectLst/>
                <a:latin typeface="Arial" panose="020B0604020202020204" pitchFamily="34" charset="0"/>
                <a:ea typeface="Calibri" panose="020F0502020204030204" pitchFamily="34" charset="0"/>
                <a:cs typeface="Arial" panose="020B0604020202020204" pitchFamily="34" charset="0"/>
              </a:rPr>
              <a:t>, 48(6), pp.522-534.</a:t>
            </a:r>
          </a:p>
          <a:p>
            <a:pPr algn="just">
              <a:lnSpc>
                <a:spcPct val="107000"/>
              </a:lnSpc>
              <a:spcAft>
                <a:spcPts val="800"/>
              </a:spcAft>
            </a:pPr>
            <a:r>
              <a:rPr lang="en-GB" sz="1050" dirty="0">
                <a:effectLst/>
                <a:latin typeface="Arial" panose="020B0604020202020204" pitchFamily="34" charset="0"/>
                <a:ea typeface="Calibri" panose="020F0502020204030204" pitchFamily="34" charset="0"/>
                <a:cs typeface="Arial" panose="020B0604020202020204" pitchFamily="34" charset="0"/>
              </a:rPr>
              <a:t>Leslie, C. (2015a) </a:t>
            </a:r>
            <a:r>
              <a:rPr lang="en-GB" sz="1050" i="1" dirty="0">
                <a:effectLst/>
                <a:latin typeface="Arial" panose="020B0604020202020204" pitchFamily="34" charset="0"/>
                <a:ea typeface="Calibri" panose="020F0502020204030204" pitchFamily="34" charset="0"/>
                <a:cs typeface="Arial" panose="020B0604020202020204" pitchFamily="34" charset="0"/>
              </a:rPr>
              <a:t>Fundamentals of qualitative research: What is Qualitative Research (Module 1)</a:t>
            </a:r>
            <a:r>
              <a:rPr lang="en-GB" sz="1050" dirty="0">
                <a:effectLst/>
                <a:latin typeface="Arial" panose="020B0604020202020204" pitchFamily="34" charset="0"/>
                <a:ea typeface="Calibri" panose="020F0502020204030204" pitchFamily="34" charset="0"/>
                <a:cs typeface="Arial" panose="020B0604020202020204" pitchFamily="34" charset="0"/>
              </a:rPr>
              <a:t> [video]. Available at: </a:t>
            </a:r>
            <a:r>
              <a:rPr lang="en-GB" sz="10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https://www.youtube.com/watch?v=wbdN_sLWl88</a:t>
            </a:r>
            <a:r>
              <a:rPr lang="en-GB" sz="1050" dirty="0">
                <a:effectLst/>
                <a:latin typeface="Arial" panose="020B0604020202020204" pitchFamily="34" charset="0"/>
                <a:ea typeface="Calibri" panose="020F0502020204030204" pitchFamily="34" charset="0"/>
                <a:cs typeface="Arial" panose="020B0604020202020204" pitchFamily="34" charset="0"/>
              </a:rPr>
              <a:t> (Accessed: 21 April 2021).</a:t>
            </a:r>
          </a:p>
          <a:p>
            <a:pPr algn="just">
              <a:lnSpc>
                <a:spcPct val="107000"/>
              </a:lnSpc>
              <a:spcAft>
                <a:spcPts val="8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Leslie, C. (2015b) </a:t>
            </a:r>
            <a:r>
              <a:rPr lang="en-GB" sz="1050" i="1" dirty="0">
                <a:effectLst/>
                <a:latin typeface="Arial" panose="020B0604020202020204" pitchFamily="34" charset="0"/>
                <a:ea typeface="Calibri" panose="020F0502020204030204" pitchFamily="34" charset="0"/>
                <a:cs typeface="Times New Roman" panose="02020603050405020304" pitchFamily="18" charset="0"/>
              </a:rPr>
              <a:t>Fundamentals of qualitative research: Developing a Qualitative Research Question (Module 2)</a:t>
            </a:r>
            <a:r>
              <a:rPr lang="en-GB" sz="1050" dirty="0">
                <a:effectLst/>
                <a:latin typeface="Arial" panose="020B0604020202020204" pitchFamily="34" charset="0"/>
                <a:ea typeface="Calibri" panose="020F0502020204030204" pitchFamily="34" charset="0"/>
                <a:cs typeface="Times New Roman" panose="02020603050405020304" pitchFamily="18" charset="0"/>
              </a:rPr>
              <a:t> [video]. Available at: https://www.youtube.com/watch?v=_0HxMpJsm0I (Accessed: 21 April 2021).</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Leslie, C. (2015c) </a:t>
            </a:r>
            <a:r>
              <a:rPr lang="en-GB" sz="1050" i="1" dirty="0">
                <a:effectLst/>
                <a:latin typeface="Arial" panose="020B0604020202020204" pitchFamily="34" charset="0"/>
                <a:ea typeface="Calibri" panose="020F0502020204030204" pitchFamily="34" charset="0"/>
                <a:cs typeface="Times New Roman" panose="02020603050405020304" pitchFamily="18" charset="0"/>
              </a:rPr>
              <a:t>Fundamentals of Qualitative Research Methods: Interviews</a:t>
            </a:r>
            <a:endParaRPr lang="en-GB" sz="1050" dirty="0"/>
          </a:p>
        </p:txBody>
      </p:sp>
      <p:sp>
        <p:nvSpPr>
          <p:cNvPr id="4" name="Content Placeholder 3">
            <a:extLst>
              <a:ext uri="{FF2B5EF4-FFF2-40B4-BE49-F238E27FC236}">
                <a16:creationId xmlns:a16="http://schemas.microsoft.com/office/drawing/2014/main" id="{37CBACB6-B7C0-40D7-A905-B7EE02F78006}"/>
              </a:ext>
            </a:extLst>
          </p:cNvPr>
          <p:cNvSpPr>
            <a:spLocks noGrp="1"/>
          </p:cNvSpPr>
          <p:nvPr>
            <p:ph sz="half" idx="2"/>
          </p:nvPr>
        </p:nvSpPr>
        <p:spPr>
          <a:xfrm>
            <a:off x="6172200" y="365124"/>
            <a:ext cx="5181600" cy="6127751"/>
          </a:xfrm>
        </p:spPr>
        <p:txBody>
          <a:bodyPr>
            <a:noAutofit/>
          </a:bodyPr>
          <a:lstStyle/>
          <a:p>
            <a:pPr marL="0" indent="0" algn="just">
              <a:lnSpc>
                <a:spcPct val="107000"/>
              </a:lnSpc>
              <a:spcAft>
                <a:spcPts val="800"/>
              </a:spcAft>
              <a:buNone/>
            </a:pPr>
            <a:r>
              <a:rPr lang="en-GB" sz="1050" i="1" dirty="0">
                <a:effectLst/>
                <a:latin typeface="Arial" panose="020B0604020202020204" pitchFamily="34" charset="0"/>
                <a:ea typeface="Calibri" panose="020F0502020204030204" pitchFamily="34" charset="0"/>
                <a:cs typeface="Times New Roman" panose="02020603050405020304" pitchFamily="18" charset="0"/>
              </a:rPr>
              <a:t> (Module 3)</a:t>
            </a:r>
            <a:r>
              <a:rPr lang="en-GB" sz="1050" dirty="0">
                <a:effectLst/>
                <a:latin typeface="Arial" panose="020B0604020202020204" pitchFamily="34" charset="0"/>
                <a:ea typeface="Calibri" panose="020F0502020204030204" pitchFamily="34" charset="0"/>
                <a:cs typeface="Times New Roman" panose="02020603050405020304" pitchFamily="18" charset="0"/>
              </a:rPr>
              <a:t> [video]. Available at: </a:t>
            </a:r>
            <a:r>
              <a:rPr lang="en-GB" sz="105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https://www.youtube.com/watch?v=6PhcglOGFg8</a:t>
            </a:r>
            <a:r>
              <a:rPr lang="en-GB" sz="1050" dirty="0">
                <a:effectLst/>
                <a:latin typeface="Arial" panose="020B0604020202020204" pitchFamily="34" charset="0"/>
                <a:ea typeface="Calibri" panose="020F0502020204030204" pitchFamily="34" charset="0"/>
                <a:cs typeface="Times New Roman" panose="02020603050405020304" pitchFamily="18" charset="0"/>
              </a:rPr>
              <a:t> (Accessed: 21 April 2021).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Leslie, C. (2015d) </a:t>
            </a:r>
            <a:r>
              <a:rPr lang="en-GB" sz="1050" i="1" dirty="0">
                <a:effectLst/>
                <a:latin typeface="Arial" panose="020B0604020202020204" pitchFamily="34" charset="0"/>
                <a:ea typeface="Calibri" panose="020F0502020204030204" pitchFamily="34" charset="0"/>
                <a:cs typeface="Times New Roman" panose="02020603050405020304" pitchFamily="18" charset="0"/>
              </a:rPr>
              <a:t>Fundamentals of Qualitative Research Methods: Focus Groups (Module 4)</a:t>
            </a:r>
            <a:r>
              <a:rPr lang="en-GB" sz="1050" dirty="0">
                <a:effectLst/>
                <a:latin typeface="Arial" panose="020B0604020202020204" pitchFamily="34" charset="0"/>
                <a:ea typeface="Calibri" panose="020F0502020204030204" pitchFamily="34" charset="0"/>
                <a:cs typeface="Times New Roman" panose="02020603050405020304" pitchFamily="18" charset="0"/>
              </a:rPr>
              <a:t> [video]. Available at: </a:t>
            </a:r>
            <a:r>
              <a:rPr lang="en-GB" sz="105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https://www.youtube.com/watch?v=cCAPz14yjd4</a:t>
            </a:r>
            <a:r>
              <a:rPr lang="en-GB" sz="1050" dirty="0">
                <a:effectLst/>
                <a:latin typeface="Arial" panose="020B0604020202020204" pitchFamily="34" charset="0"/>
                <a:ea typeface="Calibri" panose="020F0502020204030204" pitchFamily="34" charset="0"/>
                <a:cs typeface="Times New Roman" panose="02020603050405020304" pitchFamily="18" charset="0"/>
              </a:rPr>
              <a:t> (Accessed: 21 April 2021).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Leslie, C. (2015e) </a:t>
            </a:r>
            <a:r>
              <a:rPr lang="en-GB" sz="1050" i="1" dirty="0">
                <a:effectLst/>
                <a:latin typeface="Arial" panose="020B0604020202020204" pitchFamily="34" charset="0"/>
                <a:ea typeface="Calibri" panose="020F0502020204030204" pitchFamily="34" charset="0"/>
                <a:cs typeface="Times New Roman" panose="02020603050405020304" pitchFamily="18" charset="0"/>
              </a:rPr>
              <a:t>Fundamentals of Qualitative Research Methods: Data Analysis (Module 5)</a:t>
            </a:r>
            <a:r>
              <a:rPr lang="en-GB" sz="1050" dirty="0">
                <a:effectLst/>
                <a:latin typeface="Arial" panose="020B0604020202020204" pitchFamily="34" charset="0"/>
                <a:ea typeface="Calibri" panose="020F0502020204030204" pitchFamily="34" charset="0"/>
                <a:cs typeface="Times New Roman" panose="02020603050405020304" pitchFamily="18" charset="0"/>
              </a:rPr>
              <a:t> [video]. Available at: </a:t>
            </a:r>
            <a:r>
              <a:rPr lang="en-GB" sz="105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https://www.youtube.com/watch?v=opp5tH4uD-w&amp;t=35s</a:t>
            </a:r>
            <a:r>
              <a:rPr lang="en-GB" sz="1050" dirty="0">
                <a:effectLst/>
                <a:latin typeface="Arial" panose="020B0604020202020204" pitchFamily="34" charset="0"/>
                <a:ea typeface="Calibri" panose="020F0502020204030204" pitchFamily="34" charset="0"/>
                <a:cs typeface="Times New Roman" panose="02020603050405020304" pitchFamily="18" charset="0"/>
              </a:rPr>
              <a:t> (Accessed: 21 April 2021).</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50" dirty="0" err="1">
                <a:effectLst/>
                <a:latin typeface="Arial" panose="020B0604020202020204" pitchFamily="34" charset="0"/>
                <a:ea typeface="Calibri" panose="020F0502020204030204" pitchFamily="34" charset="0"/>
                <a:cs typeface="Times New Roman" panose="02020603050405020304" pitchFamily="18" charset="0"/>
              </a:rPr>
              <a:t>Lobel</a:t>
            </a:r>
            <a:r>
              <a:rPr lang="en-GB" sz="1050" dirty="0">
                <a:effectLst/>
                <a:latin typeface="Arial" panose="020B0604020202020204" pitchFamily="34" charset="0"/>
                <a:ea typeface="Calibri" panose="020F0502020204030204" pitchFamily="34" charset="0"/>
                <a:cs typeface="Times New Roman" panose="02020603050405020304" pitchFamily="18" charset="0"/>
              </a:rPr>
              <a:t>, B. (2018) ‘Fixing staff retention issues in the hospitality industry’, </a:t>
            </a:r>
            <a:r>
              <a:rPr lang="en-GB" sz="1050" i="1" dirty="0">
                <a:effectLst/>
                <a:latin typeface="Arial" panose="020B0604020202020204" pitchFamily="34" charset="0"/>
                <a:ea typeface="Calibri" panose="020F0502020204030204" pitchFamily="34" charset="0"/>
                <a:cs typeface="Times New Roman" panose="02020603050405020304" pitchFamily="18" charset="0"/>
              </a:rPr>
              <a:t>Small businesses</a:t>
            </a:r>
            <a:r>
              <a:rPr lang="en-GB" sz="1050" dirty="0">
                <a:effectLst/>
                <a:latin typeface="Arial" panose="020B0604020202020204" pitchFamily="34" charset="0"/>
                <a:ea typeface="Calibri" panose="020F0502020204030204" pitchFamily="34" charset="0"/>
                <a:cs typeface="Times New Roman" panose="02020603050405020304" pitchFamily="18" charset="0"/>
              </a:rPr>
              <a:t> [blog] 16 August. Available at: https://smallbusiness.co.uk/ (Accessed: 17 February 2021).</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5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Maher, C., et al. (2018) Ensuring rigor in qualitative data analysis: A design research approach to coding combining NVivo with traditional material methods. International Journal of Qualitative Methods, 17(1), p.1609406918786362.</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Martin, L. (2020) ‘How to retain motivated employees in their jobs?’, </a:t>
            </a:r>
            <a:r>
              <a:rPr lang="en-GB" sz="1050" i="1" dirty="0">
                <a:effectLst/>
                <a:latin typeface="Arial" panose="020B0604020202020204" pitchFamily="34" charset="0"/>
                <a:ea typeface="Calibri" panose="020F0502020204030204" pitchFamily="34" charset="0"/>
                <a:cs typeface="Times New Roman" panose="02020603050405020304" pitchFamily="18" charset="0"/>
              </a:rPr>
              <a:t>Economic and Industrial Democracy, </a:t>
            </a:r>
            <a:r>
              <a:rPr lang="en-GB" sz="1050" dirty="0">
                <a:effectLst/>
                <a:latin typeface="Arial" panose="020B0604020202020204" pitchFamily="34" charset="0"/>
                <a:ea typeface="Calibri" panose="020F0502020204030204" pitchFamily="34" charset="0"/>
                <a:cs typeface="Times New Roman" panose="02020603050405020304" pitchFamily="18" charset="0"/>
              </a:rPr>
              <a:t>Vol. 41, No. 4, pp. 910-953.</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5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Maxwell, J.A. (2019) Distinguishing between quantitative and qualitative research: A response to Morgan. Journal of mixed methods research, 13(2), pp.132-137.</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50" dirty="0" err="1">
                <a:effectLst/>
                <a:latin typeface="Arial" panose="020B0604020202020204" pitchFamily="34" charset="0"/>
                <a:ea typeface="Calibri" panose="020F0502020204030204" pitchFamily="34" charset="0"/>
                <a:cs typeface="Times New Roman" panose="02020603050405020304" pitchFamily="18" charset="0"/>
              </a:rPr>
              <a:t>Memon</a:t>
            </a:r>
            <a:r>
              <a:rPr lang="en-GB" sz="1050" dirty="0">
                <a:effectLst/>
                <a:latin typeface="Arial" panose="020B0604020202020204" pitchFamily="34" charset="0"/>
                <a:ea typeface="Calibri" panose="020F0502020204030204" pitchFamily="34" charset="0"/>
                <a:cs typeface="Times New Roman" panose="02020603050405020304" pitchFamily="18" charset="0"/>
              </a:rPr>
              <a:t>, M.A., et al. (2019) ‘Performance appraisal satisfaction and turnover intention’, </a:t>
            </a:r>
            <a:r>
              <a:rPr lang="en-GB" sz="1050" i="1" dirty="0">
                <a:effectLst/>
                <a:latin typeface="Arial" panose="020B0604020202020204" pitchFamily="34" charset="0"/>
                <a:ea typeface="Calibri" panose="020F0502020204030204" pitchFamily="34" charset="0"/>
                <a:cs typeface="Times New Roman" panose="02020603050405020304" pitchFamily="18" charset="0"/>
              </a:rPr>
              <a:t>Management Decision</a:t>
            </a:r>
            <a:r>
              <a:rPr lang="en-GB" sz="1050" dirty="0">
                <a:effectLst/>
                <a:latin typeface="Arial" panose="020B0604020202020204" pitchFamily="34" charset="0"/>
                <a:ea typeface="Calibri" panose="020F0502020204030204" pitchFamily="34" charset="0"/>
                <a:cs typeface="Times New Roman" panose="02020603050405020304" pitchFamily="18" charset="0"/>
              </a:rPr>
              <a:t>, Vol. 58, No. 6, pp. 1053-1066.</a:t>
            </a:r>
            <a:r>
              <a:rPr lang="en-GB" sz="105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1050" dirty="0">
                <a:solidFill>
                  <a:srgbClr val="000000"/>
                </a:solidFill>
                <a:effectLst/>
                <a:latin typeface="Arial" panose="020B0604020202020204" pitchFamily="34" charset="0"/>
                <a:ea typeface="Calibri" panose="020F0502020204030204" pitchFamily="34" charset="0"/>
                <a:cs typeface="Arial" panose="020B0604020202020204" pitchFamily="34" charset="0"/>
              </a:rPr>
              <a:t>Morgan, D.L. (2018) ‘Living within blurry boundaries: The value of distinguishing between qualitative and quantitative research’, Journal of Mixed Methods Research, 12(3), pp.268-279.</a:t>
            </a:r>
          </a:p>
        </p:txBody>
      </p:sp>
    </p:spTree>
    <p:extLst>
      <p:ext uri="{BB962C8B-B14F-4D97-AF65-F5344CB8AC3E}">
        <p14:creationId xmlns:p14="http://schemas.microsoft.com/office/powerpoint/2010/main" val="38104346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FE4CA-85DA-45AD-8270-CF0019D81F5C}"/>
              </a:ext>
            </a:extLst>
          </p:cNvPr>
          <p:cNvSpPr>
            <a:spLocks noGrp="1"/>
          </p:cNvSpPr>
          <p:nvPr>
            <p:ph type="title"/>
          </p:nvPr>
        </p:nvSpPr>
        <p:spPr/>
        <p:txBody>
          <a:bodyPr/>
          <a:lstStyle/>
          <a:p>
            <a:r>
              <a:rPr lang="en-GB" dirty="0"/>
              <a:t>Bibliography 3</a:t>
            </a:r>
          </a:p>
        </p:txBody>
      </p:sp>
      <p:sp>
        <p:nvSpPr>
          <p:cNvPr id="3" name="Content Placeholder 2">
            <a:extLst>
              <a:ext uri="{FF2B5EF4-FFF2-40B4-BE49-F238E27FC236}">
                <a16:creationId xmlns:a16="http://schemas.microsoft.com/office/drawing/2014/main" id="{F70BDCA8-40EC-40C9-95C2-7C61568BFB64}"/>
              </a:ext>
            </a:extLst>
          </p:cNvPr>
          <p:cNvSpPr>
            <a:spLocks noGrp="1"/>
          </p:cNvSpPr>
          <p:nvPr>
            <p:ph sz="half" idx="1"/>
          </p:nvPr>
        </p:nvSpPr>
        <p:spPr/>
        <p:txBody>
          <a:bodyPr>
            <a:normAutofit fontScale="25000" lnSpcReduction="20000"/>
          </a:bodyPr>
          <a:lstStyle/>
          <a:p>
            <a:pPr algn="just">
              <a:lnSpc>
                <a:spcPct val="100000"/>
              </a:lnSpc>
              <a:spcAft>
                <a:spcPts val="800"/>
              </a:spcAft>
            </a:pPr>
            <a:r>
              <a:rPr lang="en-GB" sz="4800" dirty="0">
                <a:solidFill>
                  <a:srgbClr val="000000"/>
                </a:solidFill>
                <a:effectLst/>
                <a:latin typeface="Arial" panose="020B0604020202020204" pitchFamily="34" charset="0"/>
                <a:ea typeface="Calibri" panose="020F0502020204030204" pitchFamily="34" charset="0"/>
                <a:cs typeface="Arial" panose="020B0604020202020204" pitchFamily="34" charset="0"/>
              </a:rPr>
              <a:t>Morgan, S.J., et al. 2017. Case study observational research: A framework for conducting case study research where observation data are the focus. Qualitative health research, 27(7), pp.1060-1068.</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0000"/>
              </a:lnSpc>
              <a:spcAft>
                <a:spcPts val="800"/>
              </a:spcAft>
            </a:pPr>
            <a:r>
              <a:rPr lang="en-GB" sz="4800" dirty="0">
                <a:effectLst/>
                <a:latin typeface="Arial" panose="020B0604020202020204" pitchFamily="34" charset="0"/>
                <a:ea typeface="Calibri" panose="020F0502020204030204" pitchFamily="34" charset="0"/>
                <a:cs typeface="Arial" panose="020B0604020202020204" pitchFamily="34" charset="0"/>
              </a:rPr>
              <a:t>Naz, S., et al. (2020) ‘A Study in the Relationship Between Supportive Work Environment and Employee Retention: Role of Organizational Commitment and Person–Organization Fit as Mediators’, </a:t>
            </a:r>
            <a:r>
              <a:rPr lang="en-GB" sz="4800" i="1" dirty="0">
                <a:effectLst/>
                <a:latin typeface="Arial" panose="020B0604020202020204" pitchFamily="34" charset="0"/>
                <a:ea typeface="Calibri" panose="020F0502020204030204" pitchFamily="34" charset="0"/>
                <a:cs typeface="Arial" panose="020B0604020202020204" pitchFamily="34" charset="0"/>
              </a:rPr>
              <a:t>SAGE Open</a:t>
            </a:r>
            <a:r>
              <a:rPr lang="en-GB" sz="4800" dirty="0">
                <a:effectLst/>
                <a:latin typeface="Arial" panose="020B0604020202020204" pitchFamily="34" charset="0"/>
                <a:ea typeface="Calibri" panose="020F0502020204030204" pitchFamily="34" charset="0"/>
                <a:cs typeface="Arial" panose="020B0604020202020204" pitchFamily="34" charset="0"/>
              </a:rPr>
              <a:t>, Vol. 10, No. 2, pp. 215824402092469.</a:t>
            </a:r>
          </a:p>
          <a:p>
            <a:pPr algn="just">
              <a:lnSpc>
                <a:spcPct val="100000"/>
              </a:lnSpc>
              <a:spcAft>
                <a:spcPts val="800"/>
              </a:spcAft>
            </a:pPr>
            <a:r>
              <a:rPr lang="en-GB" sz="4800" dirty="0" err="1">
                <a:effectLst/>
                <a:latin typeface="Arial" panose="020B0604020202020204" pitchFamily="34" charset="0"/>
                <a:ea typeface="Calibri" panose="020F0502020204030204" pitchFamily="34" charset="0"/>
                <a:cs typeface="Arial" panose="020B0604020202020204" pitchFamily="34" charset="0"/>
              </a:rPr>
              <a:t>Njoh</a:t>
            </a:r>
            <a:r>
              <a:rPr lang="en-GB" sz="4800" dirty="0">
                <a:effectLst/>
                <a:latin typeface="Arial" panose="020B0604020202020204" pitchFamily="34" charset="0"/>
                <a:ea typeface="Calibri" panose="020F0502020204030204" pitchFamily="34" charset="0"/>
                <a:cs typeface="Arial" panose="020B0604020202020204" pitchFamily="34" charset="0"/>
              </a:rPr>
              <a:t>, A.J. and </a:t>
            </a:r>
            <a:r>
              <a:rPr lang="en-GB" sz="4800" dirty="0" err="1">
                <a:effectLst/>
                <a:latin typeface="Arial" panose="020B0604020202020204" pitchFamily="34" charset="0"/>
                <a:ea typeface="Calibri" panose="020F0502020204030204" pitchFamily="34" charset="0"/>
                <a:cs typeface="Arial" panose="020B0604020202020204" pitchFamily="34" charset="0"/>
              </a:rPr>
              <a:t>Ayuk-Etang</a:t>
            </a:r>
            <a:r>
              <a:rPr lang="en-GB" sz="4800" dirty="0">
                <a:effectLst/>
                <a:latin typeface="Arial" panose="020B0604020202020204" pitchFamily="34" charset="0"/>
                <a:ea typeface="Calibri" panose="020F0502020204030204" pitchFamily="34" charset="0"/>
                <a:cs typeface="Arial" panose="020B0604020202020204" pitchFamily="34" charset="0"/>
              </a:rPr>
              <a:t>, E.N. (2020) Determinants of Ecofeminism in Anglophone Cameroon: A PESTECH Analysis. Journal of Asian and African Studies, p.0021909620970571.</a:t>
            </a:r>
          </a:p>
          <a:p>
            <a:pPr algn="just">
              <a:lnSpc>
                <a:spcPct val="100000"/>
              </a:lnSpc>
              <a:spcAft>
                <a:spcPts val="800"/>
              </a:spcAft>
            </a:pPr>
            <a:r>
              <a:rPr lang="en-GB" sz="4800" dirty="0">
                <a:solidFill>
                  <a:srgbClr val="000000"/>
                </a:solidFill>
                <a:effectLst/>
                <a:latin typeface="Arial" panose="020B0604020202020204" pitchFamily="34" charset="0"/>
                <a:ea typeface="Calibri" panose="020F0502020204030204" pitchFamily="34" charset="0"/>
                <a:cs typeface="Arial" panose="020B0604020202020204" pitchFamily="34" charset="0"/>
              </a:rPr>
              <a:t>Nowell, L.S., et al. (2017) Thematic analysis: Striving to meet the trustworthiness criteria. International journal of qualitative methods, 16(1), p.1609406917733847.</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0000"/>
              </a:lnSpc>
              <a:spcAft>
                <a:spcPts val="800"/>
              </a:spcAft>
            </a:pPr>
            <a:r>
              <a:rPr lang="en-GB" sz="4800" dirty="0" err="1">
                <a:effectLst/>
                <a:latin typeface="Arial" panose="020B0604020202020204" pitchFamily="34" charset="0"/>
                <a:ea typeface="Calibri" panose="020F0502020204030204" pitchFamily="34" charset="0"/>
                <a:cs typeface="Arial" panose="020B0604020202020204" pitchFamily="34" charset="0"/>
              </a:rPr>
              <a:t>Odetha</a:t>
            </a:r>
            <a:r>
              <a:rPr lang="en-GB" sz="4800" dirty="0">
                <a:effectLst/>
                <a:latin typeface="Arial" panose="020B0604020202020204" pitchFamily="34" charset="0"/>
                <a:ea typeface="Calibri" panose="020F0502020204030204" pitchFamily="34" charset="0"/>
                <a:cs typeface="Arial" panose="020B0604020202020204" pitchFamily="34" charset="0"/>
              </a:rPr>
              <a:t>, D. A. (2018) Strategy for Low Employee Turnover in the Hotel Industry. Unpublished </a:t>
            </a:r>
            <a:r>
              <a:rPr lang="en-GB" sz="4800" dirty="0" err="1">
                <a:effectLst/>
                <a:latin typeface="Arial" panose="020B0604020202020204" pitchFamily="34" charset="0"/>
                <a:ea typeface="Calibri" panose="020F0502020204030204" pitchFamily="34" charset="0"/>
                <a:cs typeface="Arial" panose="020B0604020202020204" pitchFamily="34" charset="0"/>
              </a:rPr>
              <a:t>Phd</a:t>
            </a:r>
            <a:r>
              <a:rPr lang="en-GB" sz="4800" dirty="0">
                <a:effectLst/>
                <a:latin typeface="Arial" panose="020B0604020202020204" pitchFamily="34" charset="0"/>
                <a:ea typeface="Calibri" panose="020F0502020204030204" pitchFamily="34" charset="0"/>
                <a:cs typeface="Arial" panose="020B0604020202020204" pitchFamily="34" charset="0"/>
              </a:rPr>
              <a:t> thesis. Walden University.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https://scholarworks.waldenu.edu/cgi/viewcontent.cgi?article=6348&amp;context=dissertations</a:t>
            </a:r>
            <a:r>
              <a:rPr lang="en-GB" sz="4800" dirty="0">
                <a:effectLst/>
                <a:latin typeface="Arial" panose="020B0604020202020204" pitchFamily="34" charset="0"/>
                <a:ea typeface="Calibri" panose="020F0502020204030204" pitchFamily="34" charset="0"/>
                <a:cs typeface="Arial" panose="020B0604020202020204" pitchFamily="34" charset="0"/>
              </a:rPr>
              <a:t> (Accessed 7 March 2021).</a:t>
            </a:r>
          </a:p>
          <a:p>
            <a:pPr algn="just">
              <a:lnSpc>
                <a:spcPct val="100000"/>
              </a:lnSpc>
              <a:spcAft>
                <a:spcPts val="800"/>
              </a:spcAft>
            </a:pPr>
            <a:r>
              <a:rPr lang="en-GB" sz="4800" dirty="0" err="1">
                <a:effectLst/>
                <a:latin typeface="Arial" panose="020B0604020202020204" pitchFamily="34" charset="0"/>
                <a:ea typeface="Calibri" panose="020F0502020204030204" pitchFamily="34" charset="0"/>
                <a:cs typeface="Arial" panose="020B0604020202020204" pitchFamily="34" charset="0"/>
              </a:rPr>
              <a:t>Oruh</a:t>
            </a:r>
            <a:r>
              <a:rPr lang="en-GB" sz="4800" dirty="0">
                <a:effectLst/>
                <a:latin typeface="Arial" panose="020B0604020202020204" pitchFamily="34" charset="0"/>
                <a:ea typeface="Calibri" panose="020F0502020204030204" pitchFamily="34" charset="0"/>
                <a:cs typeface="Arial" panose="020B0604020202020204" pitchFamily="34" charset="0"/>
              </a:rPr>
              <a:t>, E.S., et al. (2020) ‘Investigating the relationship between managerialist employment relations and employee turnover intention’, </a:t>
            </a:r>
            <a:r>
              <a:rPr lang="en-GB" sz="4800" i="1" dirty="0">
                <a:effectLst/>
                <a:latin typeface="Arial" panose="020B0604020202020204" pitchFamily="34" charset="0"/>
                <a:ea typeface="Calibri" panose="020F0502020204030204" pitchFamily="34" charset="0"/>
                <a:cs typeface="Arial" panose="020B0604020202020204" pitchFamily="34" charset="0"/>
              </a:rPr>
              <a:t>Employee Relations</a:t>
            </a:r>
            <a:r>
              <a:rPr lang="en-GB" sz="4800" dirty="0">
                <a:effectLst/>
                <a:latin typeface="Arial" panose="020B0604020202020204" pitchFamily="34" charset="0"/>
                <a:ea typeface="Calibri" panose="020F0502020204030204" pitchFamily="34" charset="0"/>
                <a:cs typeface="Arial" panose="020B0604020202020204" pitchFamily="34" charset="0"/>
              </a:rPr>
              <a:t>, Vol. 42, No. 1, pp. 52-74.</a:t>
            </a:r>
          </a:p>
          <a:p>
            <a:endParaRPr lang="en-GB" dirty="0"/>
          </a:p>
        </p:txBody>
      </p:sp>
      <p:sp>
        <p:nvSpPr>
          <p:cNvPr id="4" name="Content Placeholder 3">
            <a:extLst>
              <a:ext uri="{FF2B5EF4-FFF2-40B4-BE49-F238E27FC236}">
                <a16:creationId xmlns:a16="http://schemas.microsoft.com/office/drawing/2014/main" id="{22C48767-916A-4B9C-9DAD-198D0C805F2B}"/>
              </a:ext>
            </a:extLst>
          </p:cNvPr>
          <p:cNvSpPr>
            <a:spLocks noGrp="1"/>
          </p:cNvSpPr>
          <p:nvPr>
            <p:ph sz="half" idx="2"/>
          </p:nvPr>
        </p:nvSpPr>
        <p:spPr>
          <a:xfrm>
            <a:off x="6172200" y="746620"/>
            <a:ext cx="5181600" cy="5430343"/>
          </a:xfrm>
        </p:spPr>
        <p:txBody>
          <a:bodyPr>
            <a:normAutofit fontScale="25000" lnSpcReduction="20000"/>
          </a:bodyPr>
          <a:lstStyle/>
          <a:p>
            <a:pPr algn="just">
              <a:lnSpc>
                <a:spcPct val="100000"/>
              </a:lnSpc>
              <a:spcAft>
                <a:spcPts val="800"/>
              </a:spcAft>
            </a:pPr>
            <a:r>
              <a:rPr lang="en-GB" sz="4800" dirty="0">
                <a:effectLst/>
                <a:latin typeface="Arial" panose="020B0604020202020204" pitchFamily="34" charset="0"/>
                <a:ea typeface="Calibri" panose="020F0502020204030204" pitchFamily="34" charset="0"/>
                <a:cs typeface="Arial" panose="020B0604020202020204" pitchFamily="34" charset="0"/>
              </a:rPr>
              <a:t>Papa, A., et al. (2018) ‘Improving innovation performance through knowledge acquisition: the moderating role of employee retention and human resource management practices’, </a:t>
            </a:r>
            <a:r>
              <a:rPr lang="en-GB" sz="4800" i="1" dirty="0">
                <a:effectLst/>
                <a:latin typeface="Arial" panose="020B0604020202020204" pitchFamily="34" charset="0"/>
                <a:ea typeface="Calibri" panose="020F0502020204030204" pitchFamily="34" charset="0"/>
                <a:cs typeface="Arial" panose="020B0604020202020204" pitchFamily="34" charset="0"/>
              </a:rPr>
              <a:t>Journal of Knowledge Management</a:t>
            </a:r>
            <a:r>
              <a:rPr lang="en-GB" sz="4800" dirty="0">
                <a:effectLst/>
                <a:latin typeface="Arial" panose="020B0604020202020204" pitchFamily="34" charset="0"/>
                <a:ea typeface="Calibri" panose="020F0502020204030204" pitchFamily="34" charset="0"/>
                <a:cs typeface="Arial" panose="020B0604020202020204" pitchFamily="34" charset="0"/>
              </a:rPr>
              <a:t>, Vol. 24, No. 3, pp. 589-605.</a:t>
            </a:r>
          </a:p>
          <a:p>
            <a:pPr algn="just">
              <a:lnSpc>
                <a:spcPct val="100000"/>
              </a:lnSpc>
              <a:spcAft>
                <a:spcPts val="800"/>
              </a:spcAft>
            </a:pPr>
            <a:r>
              <a:rPr lang="en-GB" sz="4800" dirty="0" err="1">
                <a:effectLst/>
                <a:latin typeface="Arial" panose="020B0604020202020204" pitchFamily="34" charset="0"/>
                <a:ea typeface="Calibri" panose="020F0502020204030204" pitchFamily="34" charset="0"/>
                <a:cs typeface="Arial" panose="020B0604020202020204" pitchFamily="34" charset="0"/>
              </a:rPr>
              <a:t>Sobaih</a:t>
            </a:r>
            <a:r>
              <a:rPr lang="en-GB" sz="4800" dirty="0">
                <a:effectLst/>
                <a:latin typeface="Arial" panose="020B0604020202020204" pitchFamily="34" charset="0"/>
                <a:ea typeface="Calibri" panose="020F0502020204030204" pitchFamily="34" charset="0"/>
                <a:cs typeface="Arial" panose="020B0604020202020204" pitchFamily="34" charset="0"/>
              </a:rPr>
              <a:t>, A.E.E., et al. (2020) The impact of transactional and transformational leadership on employee intention to stay in deluxe hotels: Mediating role of organisational commitment. Tourism and Hospitality Research, p.1467358420972156.</a:t>
            </a:r>
          </a:p>
          <a:p>
            <a:pPr algn="just">
              <a:lnSpc>
                <a:spcPct val="100000"/>
              </a:lnSpc>
              <a:spcAft>
                <a:spcPts val="800"/>
              </a:spcAft>
            </a:pP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rPr>
              <a:t>Torrington, D. (2020) </a:t>
            </a:r>
            <a:r>
              <a:rPr lang="en-GB" sz="4800" i="1" dirty="0">
                <a:effectLst/>
                <a:latin typeface="Arial" panose="020B0604020202020204" pitchFamily="34" charset="0"/>
                <a:ea typeface="Calibri" panose="020F0502020204030204" pitchFamily="34" charset="0"/>
                <a:cs typeface="Arial" panose="020B0604020202020204" pitchFamily="34" charset="0"/>
              </a:rPr>
              <a:t>Human resource management</a:t>
            </a:r>
            <a:r>
              <a:rPr lang="en-GB" sz="4800" dirty="0">
                <a:effectLst/>
                <a:latin typeface="Arial" panose="020B0604020202020204" pitchFamily="34" charset="0"/>
                <a:ea typeface="Calibri" panose="020F0502020204030204" pitchFamily="34" charset="0"/>
                <a:cs typeface="Arial" panose="020B0604020202020204" pitchFamily="34" charset="0"/>
              </a:rPr>
              <a:t>, 11</a:t>
            </a:r>
            <a:r>
              <a:rPr lang="en-GB" sz="4800" baseline="30000" dirty="0">
                <a:effectLst/>
                <a:latin typeface="Arial" panose="020B0604020202020204" pitchFamily="34" charset="0"/>
                <a:ea typeface="Calibri" panose="020F0502020204030204" pitchFamily="34" charset="0"/>
                <a:cs typeface="Arial" panose="020B0604020202020204" pitchFamily="34" charset="0"/>
              </a:rPr>
              <a:t>th</a:t>
            </a:r>
            <a:r>
              <a:rPr lang="en-GB" sz="4800" dirty="0">
                <a:effectLst/>
                <a:latin typeface="Arial" panose="020B0604020202020204" pitchFamily="34" charset="0"/>
                <a:ea typeface="Calibri" panose="020F0502020204030204" pitchFamily="34" charset="0"/>
                <a:cs typeface="Arial" panose="020B0604020202020204" pitchFamily="34" charset="0"/>
              </a:rPr>
              <a:t> </a:t>
            </a:r>
            <a:r>
              <a:rPr lang="en-GB" sz="4800" dirty="0" err="1">
                <a:effectLst/>
                <a:latin typeface="Arial" panose="020B0604020202020204" pitchFamily="34" charset="0"/>
                <a:ea typeface="Calibri" panose="020F0502020204030204" pitchFamily="34" charset="0"/>
                <a:cs typeface="Arial" panose="020B0604020202020204" pitchFamily="34" charset="0"/>
              </a:rPr>
              <a:t>Edn</a:t>
            </a:r>
            <a:r>
              <a:rPr lang="en-GB" sz="4800" dirty="0">
                <a:effectLst/>
                <a:latin typeface="Arial" panose="020B0604020202020204" pitchFamily="34" charset="0"/>
                <a:ea typeface="Calibri" panose="020F0502020204030204" pitchFamily="34" charset="0"/>
                <a:cs typeface="Arial" panose="020B0604020202020204" pitchFamily="34" charset="0"/>
              </a:rPr>
              <a:t>. Harlow: Pearson</a:t>
            </a:r>
          </a:p>
          <a:p>
            <a:pPr algn="just">
              <a:lnSpc>
                <a:spcPct val="100000"/>
              </a:lnSpc>
              <a:spcAft>
                <a:spcPts val="800"/>
              </a:spcAft>
            </a:pPr>
            <a:r>
              <a:rPr lang="en-GB" sz="4800" dirty="0">
                <a:effectLst/>
                <a:latin typeface="Arial" panose="020B0604020202020204" pitchFamily="34" charset="0"/>
                <a:ea typeface="Calibri" panose="020F0502020204030204" pitchFamily="34" charset="0"/>
                <a:cs typeface="Arial" panose="020B0604020202020204" pitchFamily="34" charset="0"/>
              </a:rPr>
              <a:t>Travelodge (2020) </a:t>
            </a:r>
            <a:r>
              <a:rPr lang="en-GB" sz="4800" i="1" dirty="0">
                <a:effectLst/>
                <a:latin typeface="Arial" panose="020B0604020202020204" pitchFamily="34" charset="0"/>
                <a:ea typeface="Calibri" panose="020F0502020204030204" pitchFamily="34" charset="0"/>
                <a:cs typeface="Arial" panose="020B0604020202020204" pitchFamily="34" charset="0"/>
              </a:rPr>
              <a:t>Our company. </a:t>
            </a:r>
            <a:r>
              <a:rPr lang="en-GB" sz="4800" dirty="0">
                <a:effectLst/>
                <a:latin typeface="Arial" panose="020B0604020202020204" pitchFamily="34" charset="0"/>
                <a:ea typeface="Calibri" panose="020F0502020204030204" pitchFamily="34" charset="0"/>
                <a:cs typeface="Arial" panose="020B0604020202020204" pitchFamily="34" charset="0"/>
              </a:rPr>
              <a:t>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https://www.travelodge.co.uk/</a:t>
            </a:r>
            <a:r>
              <a:rPr lang="en-GB" sz="4800" dirty="0">
                <a:effectLst/>
                <a:latin typeface="Arial" panose="020B0604020202020204" pitchFamily="34" charset="0"/>
                <a:ea typeface="Calibri" panose="020F0502020204030204" pitchFamily="34" charset="0"/>
                <a:cs typeface="Arial" panose="020B0604020202020204" pitchFamily="34" charset="0"/>
              </a:rPr>
              <a:t> (Accessed 17 February 2021).</a:t>
            </a:r>
          </a:p>
          <a:p>
            <a:pPr algn="just">
              <a:lnSpc>
                <a:spcPct val="100000"/>
              </a:lnSpc>
              <a:spcAft>
                <a:spcPts val="800"/>
              </a:spcAft>
            </a:pP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rPr>
              <a:t>Tsai, M. (2017) </a:t>
            </a:r>
            <a:r>
              <a:rPr lang="en-GB" sz="4800" i="1" dirty="0">
                <a:effectLst/>
                <a:latin typeface="Arial" panose="020B0604020202020204" pitchFamily="34" charset="0"/>
                <a:ea typeface="Calibri" panose="020F0502020204030204" pitchFamily="34" charset="0"/>
                <a:cs typeface="Arial" panose="020B0604020202020204" pitchFamily="34" charset="0"/>
              </a:rPr>
              <a:t>Human resources management solutions for attracting and retaining millennial workers. </a:t>
            </a:r>
            <a:r>
              <a:rPr lang="en-GB" sz="4800" dirty="0">
                <a:effectLst/>
                <a:latin typeface="Arial" panose="020B0604020202020204" pitchFamily="34" charset="0"/>
                <a:ea typeface="Calibri" panose="020F0502020204030204" pitchFamily="34" charset="0"/>
                <a:cs typeface="Arial" panose="020B0604020202020204" pitchFamily="34" charset="0"/>
              </a:rPr>
              <a:t>Hershey: IGI Global.</a:t>
            </a:r>
          </a:p>
          <a:p>
            <a:pPr algn="just">
              <a:lnSpc>
                <a:spcPct val="100000"/>
              </a:lnSpc>
              <a:spcAft>
                <a:spcPts val="800"/>
              </a:spcAft>
            </a:pPr>
            <a:r>
              <a:rPr lang="en-GB" sz="4800" dirty="0">
                <a:effectLst/>
                <a:latin typeface="Arial" panose="020B0604020202020204" pitchFamily="34" charset="0"/>
                <a:ea typeface="Calibri" panose="020F0502020204030204" pitchFamily="34" charset="0"/>
                <a:cs typeface="Arial" panose="020B0604020202020204" pitchFamily="34" charset="0"/>
              </a:rPr>
              <a:t>Vana, L. (2020) ‘Providing consistence service when facing high employee turnover’, </a:t>
            </a:r>
            <a:r>
              <a:rPr lang="en-GB" sz="4800" i="1" dirty="0">
                <a:effectLst/>
                <a:latin typeface="Arial" panose="020B0604020202020204" pitchFamily="34" charset="0"/>
                <a:ea typeface="Calibri" panose="020F0502020204030204" pitchFamily="34" charset="0"/>
                <a:cs typeface="Arial" panose="020B0604020202020204" pitchFamily="34" charset="0"/>
              </a:rPr>
              <a:t>Flow learning</a:t>
            </a:r>
            <a:r>
              <a:rPr lang="en-GB" sz="4800" dirty="0">
                <a:effectLst/>
                <a:latin typeface="Arial" panose="020B0604020202020204" pitchFamily="34" charset="0"/>
                <a:ea typeface="Calibri" panose="020F0502020204030204" pitchFamily="34" charset="0"/>
                <a:cs typeface="Arial" panose="020B0604020202020204" pitchFamily="34" charset="0"/>
              </a:rPr>
              <a:t> [blog]. 17 September.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https://www.flowhospitalitytraining.co.uk/en/blog/learning/providing-consistent-service-within-industry-high-employee-turnover/</a:t>
            </a:r>
            <a:r>
              <a:rPr lang="en-GB" sz="4800" dirty="0">
                <a:effectLst/>
                <a:latin typeface="Arial" panose="020B0604020202020204" pitchFamily="34" charset="0"/>
                <a:ea typeface="Calibri" panose="020F0502020204030204" pitchFamily="34" charset="0"/>
                <a:cs typeface="Arial" panose="020B0604020202020204" pitchFamily="34" charset="0"/>
              </a:rPr>
              <a:t> (Accessed 17 March 2021).</a:t>
            </a:r>
          </a:p>
          <a:p>
            <a:pPr algn="just">
              <a:lnSpc>
                <a:spcPct val="100000"/>
              </a:lnSpc>
              <a:spcAft>
                <a:spcPts val="800"/>
              </a:spcAft>
            </a:pP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rPr>
              <a:t>Wang, J. (2018)</a:t>
            </a:r>
            <a:r>
              <a:rPr lang="en-GB" sz="4800" dirty="0">
                <a:effectLst/>
                <a:latin typeface="Arial" panose="020B0604020202020204" pitchFamily="34" charset="0"/>
                <a:ea typeface="Calibri" panose="020F0502020204030204" pitchFamily="34" charset="0"/>
                <a:cs typeface="Arial" panose="020B0604020202020204" pitchFamily="34" charset="0"/>
              </a:rPr>
              <a:t> ‘Hours underemployment and employee turnover: the moderating role of human resource practices’, </a:t>
            </a:r>
            <a:r>
              <a:rPr lang="en-GB" sz="4800" i="1" dirty="0">
                <a:effectLst/>
                <a:latin typeface="Arial" panose="020B0604020202020204" pitchFamily="34" charset="0"/>
                <a:ea typeface="Calibri" panose="020F0502020204030204" pitchFamily="34" charset="0"/>
                <a:cs typeface="Arial" panose="020B0604020202020204" pitchFamily="34" charset="0"/>
              </a:rPr>
              <a:t>International Journal of Human Resource Management</a:t>
            </a:r>
            <a:r>
              <a:rPr lang="en-GB" sz="4800" dirty="0">
                <a:effectLst/>
                <a:latin typeface="Arial" panose="020B0604020202020204" pitchFamily="34" charset="0"/>
                <a:ea typeface="Calibri" panose="020F0502020204030204" pitchFamily="34" charset="0"/>
                <a:cs typeface="Arial" panose="020B0604020202020204" pitchFamily="34" charset="0"/>
              </a:rPr>
              <a:t>, Vol. 29, No. 9, pp. 1565-1587.</a:t>
            </a:r>
          </a:p>
          <a:p>
            <a:pPr algn="just">
              <a:lnSpc>
                <a:spcPct val="107000"/>
              </a:lnSpc>
              <a:spcAft>
                <a:spcPts val="800"/>
              </a:spcAft>
            </a:pPr>
            <a:r>
              <a:rPr lang="en-GB" sz="4800" dirty="0">
                <a:solidFill>
                  <a:srgbClr val="000000"/>
                </a:solidFill>
                <a:effectLst/>
                <a:latin typeface="Arial" panose="020B0604020202020204" pitchFamily="34" charset="0"/>
                <a:ea typeface="Calibri" panose="020F0502020204030204" pitchFamily="34" charset="0"/>
                <a:cs typeface="Arial" panose="020B0604020202020204" pitchFamily="34" charset="0"/>
              </a:rPr>
              <a:t>Yin, R.K. (1994) Case study research: Design and methods, applied social research. Methods series, 5.</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6203665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3855</TotalTime>
  <Words>4851</Words>
  <Application>Microsoft Office PowerPoint</Application>
  <PresentationFormat>Widescreen</PresentationFormat>
  <Paragraphs>147</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Module: Applied Qualitative Business Research (BMDB7002) Assignment 2</vt:lpstr>
      <vt:lpstr>The Research Question/Topic </vt:lpstr>
      <vt:lpstr>My Past Educational and Personal Experiences </vt:lpstr>
      <vt:lpstr> Academic Review/Justification</vt:lpstr>
      <vt:lpstr> Literature Search 1 </vt:lpstr>
      <vt:lpstr>Literature Search 2</vt:lpstr>
      <vt:lpstr>Vital Information</vt:lpstr>
      <vt:lpstr>Research Methodology</vt:lpstr>
      <vt:lpstr>Explanation of Methodology</vt:lpstr>
      <vt:lpstr>Ethical Issues</vt:lpstr>
      <vt:lpstr>Trustworthiness </vt:lpstr>
      <vt:lpstr>PowerPoint Presentation</vt:lpstr>
      <vt:lpstr>Bibliography</vt:lpstr>
      <vt:lpstr>Bibliography 2</vt:lpstr>
      <vt:lpstr>Bibliography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Identity and Approaches to Applied Business Research (BMDB7001). Assignment 2</dc:title>
  <dc:creator>Hilda Ojonugwa Obaje (2009418)</dc:creator>
  <cp:lastModifiedBy>Hilda Ojonugwa Obaje (2009418)</cp:lastModifiedBy>
  <cp:revision>37</cp:revision>
  <dcterms:created xsi:type="dcterms:W3CDTF">2021-05-22T05:20:21Z</dcterms:created>
  <dcterms:modified xsi:type="dcterms:W3CDTF">2021-05-24T21:35:37Z</dcterms:modified>
</cp:coreProperties>
</file>