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25"/>
  </p:notesMasterIdLst>
  <p:handoutMasterIdLst>
    <p:handoutMasterId r:id="rId26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</p:sldIdLst>
  <p:sldSz cx="9144000" cy="6858000" type="screen4x3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71" d="100"/>
          <a:sy n="71" d="100"/>
        </p:scale>
        <p:origin x="193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presProps" Target="pres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tags" Target="tags/tag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3 - Neo-Confucianism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/>
          </a:bodyPr>
          <a:lstStyle/>
          <a:p>
            <a:r>
              <a:rPr lang="en-GB" dirty="0"/>
              <a:t>A New Vision of Self-Cultivation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Introduction to Song Dynasty Neo-Confucianism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/>
          </a:bodyPr>
          <a:lstStyle/>
          <a:p>
            <a:r>
              <a:rPr lang="en-GB" b="1" dirty="0"/>
              <a:t>Neo-Confucianism: </a:t>
            </a:r>
            <a:r>
              <a:rPr lang="en-GB" dirty="0"/>
              <a:t>A radical reimagining of ancient Confucian ideas during the Song Dynasty (11th century onward)</a:t>
            </a:r>
          </a:p>
          <a:p>
            <a:r>
              <a:rPr lang="en-GB" b="1" dirty="0"/>
              <a:t>Significance: </a:t>
            </a:r>
            <a:r>
              <a:rPr lang="en-GB" dirty="0"/>
              <a:t>Developed one of the most detailed systems of self-cultivation in humanistic education</a:t>
            </a:r>
          </a:p>
          <a:p>
            <a:r>
              <a:rPr lang="en-GB" b="1" dirty="0"/>
              <a:t>Impact: </a:t>
            </a:r>
            <a:r>
              <a:rPr lang="en-GB" dirty="0"/>
              <a:t>Became the intellectual and moral backbone of imperial China, shaping institutions and culture until 1911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FC22A-0971-3C7B-91A6-0CA479AA9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Key Innovations of Neo-Confucianism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F28C2B8-9451-478A-81FD-C263DB9D7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8A9925-AF90-B53B-CC5E-B01894AFF22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1. Reshaped Canon of Confucian Texts</a:t>
            </a:r>
          </a:p>
          <a:p>
            <a:r>
              <a:rPr lang="en-GB" dirty="0"/>
              <a:t>2. Metaphysical Turn: Li and Qi</a:t>
            </a:r>
          </a:p>
          <a:p>
            <a:r>
              <a:rPr lang="en-GB" dirty="0"/>
              <a:t>3. Elaborated Program of Self-Cultivation</a:t>
            </a:r>
          </a:p>
          <a:p>
            <a:r>
              <a:rPr lang="en-GB" dirty="0"/>
              <a:t>These innovations formed a comprehensive system for personal and social transformation</a:t>
            </a:r>
          </a:p>
        </p:txBody>
      </p:sp>
    </p:spTree>
    <p:extLst>
      <p:ext uri="{BB962C8B-B14F-4D97-AF65-F5344CB8AC3E}">
        <p14:creationId xmlns:p14="http://schemas.microsoft.com/office/powerpoint/2010/main" val="3788405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A8674-415B-BFDC-06BA-8F6DC24A7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Background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08A084F-0580-5D14-9222-9BE1F2544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C5626A-0248-DF9E-23F3-729CEABC8BB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Confucius (551–479 BCE):</a:t>
            </a:r>
            <a:r>
              <a:rPr lang="en-GB" dirty="0"/>
              <a:t> Advocated for a merit-based aristocracy of virtue and talent during a time of chaos (Warring States Period)</a:t>
            </a:r>
          </a:p>
          <a:p>
            <a:r>
              <a:rPr lang="en-GB" b="1" dirty="0"/>
              <a:t>Qin Dynasty (221 BCE): </a:t>
            </a:r>
            <a:r>
              <a:rPr lang="en-GB" dirty="0"/>
              <a:t>Unified China with Legalism, sidelining Confucian ethics</a:t>
            </a:r>
          </a:p>
          <a:p>
            <a:r>
              <a:rPr lang="en-GB" b="1" dirty="0"/>
              <a:t>Han Dynasty: </a:t>
            </a:r>
            <a:r>
              <a:rPr lang="en-GB" dirty="0"/>
              <a:t>Adopted Confucianism as state ideology, but added supernatural elements (e.g., Heaven’s signs) for political purposes</a:t>
            </a:r>
          </a:p>
        </p:txBody>
      </p:sp>
    </p:spTree>
    <p:extLst>
      <p:ext uri="{BB962C8B-B14F-4D97-AF65-F5344CB8AC3E}">
        <p14:creationId xmlns:p14="http://schemas.microsoft.com/office/powerpoint/2010/main" val="164887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0F981-00E4-5354-80AD-22A250B2A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Rise of the Scholar-Official (Literati)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C07AF1-CE6D-D2F8-E9E9-984D6ADF4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C12411-A0F0-E3E4-D2BF-BA842AD9A25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Civil Service Exams (from 606 CE):</a:t>
            </a:r>
            <a:r>
              <a:rPr lang="en-GB" dirty="0"/>
              <a:t> Based on Confucian texts, became the main path to government service and social mobility</a:t>
            </a:r>
          </a:p>
          <a:p>
            <a:r>
              <a:rPr lang="en-GB" b="1" dirty="0"/>
              <a:t>Literati Class: </a:t>
            </a:r>
            <a:r>
              <a:rPr lang="en-GB" dirty="0"/>
              <a:t>Educated elites who believed in merit over birthright; emerged as key voices in politics and philosophy</a:t>
            </a:r>
          </a:p>
        </p:txBody>
      </p:sp>
    </p:spTree>
    <p:extLst>
      <p:ext uri="{BB962C8B-B14F-4D97-AF65-F5344CB8AC3E}">
        <p14:creationId xmlns:p14="http://schemas.microsoft.com/office/powerpoint/2010/main" val="3264029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65E49-BCE1-4495-3252-CE35B2D4F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Five Masters and Zhu Xi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38AC12-F385-5916-E4CB-63C602C8D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E182DF-CD1F-46E6-A543-488B1AAA569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Five Masters of the Northern Song: </a:t>
            </a:r>
            <a:r>
              <a:rPr lang="en-GB" dirty="0"/>
              <a:t>Early Neo-Confucian thinkers who responded to political crisis and reform</a:t>
            </a:r>
          </a:p>
          <a:p>
            <a:r>
              <a:rPr lang="en-GB" b="1" dirty="0"/>
              <a:t>Zhu Xi: </a:t>
            </a:r>
            <a:r>
              <a:rPr lang="en-GB" dirty="0"/>
              <a:t>Synthesized and systematized Neo-Confucianism, making it the dominant intellectual force</a:t>
            </a:r>
          </a:p>
          <a:p>
            <a:r>
              <a:rPr lang="en-GB" b="1" dirty="0"/>
              <a:t>Political Philosophy: </a:t>
            </a:r>
            <a:r>
              <a:rPr lang="en-GB" dirty="0"/>
              <a:t>Emphasized that true authority comes from moral cultivation, not hereditary rule; advocated for scholar-officials as leaders</a:t>
            </a:r>
          </a:p>
        </p:txBody>
      </p:sp>
    </p:spTree>
    <p:extLst>
      <p:ext uri="{BB962C8B-B14F-4D97-AF65-F5344CB8AC3E}">
        <p14:creationId xmlns:p14="http://schemas.microsoft.com/office/powerpoint/2010/main" val="42106073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E2072-3641-5488-D6FB-6914B2E11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Was New? – 1. The Reshaped Canon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4C5644C-30B3-0E9D-E6A2-886BD735E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BF8FF1-29D1-1398-1377-41978D8853A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Traditional Core: </a:t>
            </a:r>
            <a:r>
              <a:rPr lang="en-GB" dirty="0"/>
              <a:t>The Five Classics (Changes, Documents, Odes, Spring and Autumn Annals, Record of Rites)</a:t>
            </a:r>
          </a:p>
          <a:p>
            <a:r>
              <a:rPr lang="en-GB" b="1" dirty="0"/>
              <a:t>Neo-Confucian Shift: </a:t>
            </a:r>
            <a:r>
              <a:rPr lang="en-GB" dirty="0"/>
              <a:t>Elevated the Four Books:</a:t>
            </a:r>
          </a:p>
          <a:p>
            <a:pPr lvl="1"/>
            <a:r>
              <a:rPr lang="en-GB" i="1" dirty="0"/>
              <a:t>Great Learning</a:t>
            </a:r>
            <a:r>
              <a:rPr lang="en-GB" dirty="0"/>
              <a:t>: Roadmap for personal and social order</a:t>
            </a:r>
          </a:p>
          <a:p>
            <a:pPr lvl="1"/>
            <a:r>
              <a:rPr lang="en-GB" i="1" dirty="0"/>
              <a:t>Analects</a:t>
            </a:r>
            <a:r>
              <a:rPr lang="en-GB" dirty="0"/>
              <a:t>: Dialogues of Confucius, personalized moral advice</a:t>
            </a:r>
          </a:p>
          <a:p>
            <a:pPr lvl="1"/>
            <a:r>
              <a:rPr lang="en-GB" i="1" dirty="0"/>
              <a:t>Mencius</a:t>
            </a:r>
            <a:r>
              <a:rPr lang="en-GB" dirty="0"/>
              <a:t>: Political and ethical arguments for humane rule</a:t>
            </a:r>
          </a:p>
          <a:p>
            <a:pPr lvl="1"/>
            <a:r>
              <a:rPr lang="en-GB" i="1" dirty="0"/>
              <a:t>Mean</a:t>
            </a:r>
            <a:r>
              <a:rPr lang="en-GB" dirty="0"/>
              <a:t>: Philosophical vision of spiritual and cosmic harmony</a:t>
            </a:r>
          </a:p>
          <a:p>
            <a:r>
              <a:rPr lang="en-GB" b="1" dirty="0"/>
              <a:t>Zhu Xi’s System: </a:t>
            </a:r>
            <a:r>
              <a:rPr lang="en-GB" dirty="0"/>
              <a:t>Prescribed reading order and wrote commentaries; focus shifted to internal moral development</a:t>
            </a:r>
          </a:p>
        </p:txBody>
      </p:sp>
    </p:spTree>
    <p:extLst>
      <p:ext uri="{BB962C8B-B14F-4D97-AF65-F5344CB8AC3E}">
        <p14:creationId xmlns:p14="http://schemas.microsoft.com/office/powerpoint/2010/main" val="603259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2383E-C845-0A03-16E3-E17874B0C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Was New? – 2. The Metaphysical Turn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5A2E4F-2D27-63FE-685C-7877CFA00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880B85-BBFD-EA4F-FC82-8322B990886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Li (</a:t>
            </a:r>
            <a:r>
              <a:rPr lang="zh-CN" altLang="en-US" b="1" dirty="0"/>
              <a:t>理</a:t>
            </a:r>
            <a:r>
              <a:rPr lang="en-US" altLang="zh-CN" b="1" dirty="0"/>
              <a:t>, </a:t>
            </a:r>
            <a:r>
              <a:rPr lang="en-GB" b="1" dirty="0"/>
              <a:t>Principle): </a:t>
            </a:r>
            <a:r>
              <a:rPr lang="en-GB" dirty="0"/>
              <a:t>Universal patterns or reasons underlying all things (e.g., “</a:t>
            </a:r>
            <a:r>
              <a:rPr lang="en-GB" dirty="0" err="1"/>
              <a:t>treeness</a:t>
            </a:r>
            <a:r>
              <a:rPr lang="en-GB" dirty="0"/>
              <a:t>,” “justice”)</a:t>
            </a:r>
          </a:p>
          <a:p>
            <a:r>
              <a:rPr lang="en-GB" b="1" dirty="0"/>
              <a:t>Qi (</a:t>
            </a:r>
            <a:r>
              <a:rPr lang="zh-CN" altLang="en-US" b="1" dirty="0"/>
              <a:t>氣</a:t>
            </a:r>
            <a:r>
              <a:rPr lang="en-US" altLang="zh-CN" b="1" dirty="0"/>
              <a:t>, </a:t>
            </a:r>
            <a:r>
              <a:rPr lang="en-GB" b="1" dirty="0"/>
              <a:t>Material Force): </a:t>
            </a:r>
            <a:r>
              <a:rPr lang="en-GB" dirty="0"/>
              <a:t>The dynamic substance and energy of the world; li is always embedded in qi</a:t>
            </a:r>
          </a:p>
          <a:p>
            <a:r>
              <a:rPr lang="en-GB" b="1" dirty="0"/>
              <a:t>Human Nature: </a:t>
            </a:r>
            <a:r>
              <a:rPr lang="en-GB" dirty="0"/>
              <a:t>Two aspects—pure original nature (li) and material nature (</a:t>
            </a:r>
            <a:r>
              <a:rPr lang="en-GB" i="1" dirty="0"/>
              <a:t>li</a:t>
            </a:r>
            <a:r>
              <a:rPr lang="en-GB" dirty="0"/>
              <a:t> in </a:t>
            </a:r>
            <a:r>
              <a:rPr lang="en-GB" i="1" dirty="0"/>
              <a:t>qi</a:t>
            </a:r>
            <a:r>
              <a:rPr lang="en-GB" dirty="0"/>
              <a:t>)</a:t>
            </a:r>
          </a:p>
          <a:p>
            <a:r>
              <a:rPr lang="en-GB" b="1" dirty="0"/>
              <a:t>Self-Cultivation: </a:t>
            </a:r>
            <a:r>
              <a:rPr lang="en-GB" dirty="0"/>
              <a:t>Refine qi to let li shine through; influenced by Daoist and Buddhist ideas but rooted in Confucian tradition</a:t>
            </a:r>
          </a:p>
        </p:txBody>
      </p:sp>
    </p:spTree>
    <p:extLst>
      <p:ext uri="{BB962C8B-B14F-4D97-AF65-F5344CB8AC3E}">
        <p14:creationId xmlns:p14="http://schemas.microsoft.com/office/powerpoint/2010/main" val="2842055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FCB23-F551-99EA-6061-ACDD8EEB1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Mind Debate: Zhu Xi vs. Lu Xiangshan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0231E2-8CE0-2380-567C-10229569E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D55757-8420-D7DB-75CB-00791468F1C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Zhu Xi: </a:t>
            </a:r>
            <a:r>
              <a:rPr lang="en-GB" dirty="0"/>
              <a:t>Emphasized the distinction between the “human mind” (everyday, selfish) and the “mind of the Way” (connection to pure principle)</a:t>
            </a:r>
          </a:p>
          <a:p>
            <a:r>
              <a:rPr lang="en-GB" b="1" dirty="0"/>
              <a:t>Lu Xiangshan: </a:t>
            </a:r>
            <a:r>
              <a:rPr lang="en-GB" dirty="0"/>
              <a:t>Argued principle is inherent in the mind-and-heart (</a:t>
            </a:r>
            <a:r>
              <a:rPr lang="en-GB" dirty="0" err="1"/>
              <a:t>xin</a:t>
            </a:r>
            <a:r>
              <a:rPr lang="en-GB" dirty="0"/>
              <a:t>); focus on inward realization, not external investigation</a:t>
            </a:r>
          </a:p>
          <a:p>
            <a:r>
              <a:rPr lang="en-GB" b="1" dirty="0"/>
              <a:t>Legacy: </a:t>
            </a:r>
            <a:r>
              <a:rPr lang="en-GB" dirty="0"/>
              <a:t>Led to two main schools—Cheng-Zhu (external investigation) and Lu-Wang (inward realization)</a:t>
            </a:r>
          </a:p>
        </p:txBody>
      </p:sp>
    </p:spTree>
    <p:extLst>
      <p:ext uri="{BB962C8B-B14F-4D97-AF65-F5344CB8AC3E}">
        <p14:creationId xmlns:p14="http://schemas.microsoft.com/office/powerpoint/2010/main" val="1969238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E6520-EDD3-05A8-D07E-C6A58D0CD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Discoveries: Excavated Texts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72BCCF6-F190-A3D2-9529-7AD74D7E2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4541EA-3569-364B-6C20-592530DB3A4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Archaeological Finds: </a:t>
            </a:r>
            <a:r>
              <a:rPr lang="en-GB" dirty="0"/>
              <a:t>Pre-Han Confucian texts show similar ideas about principle, mind, and nature</a:t>
            </a:r>
          </a:p>
          <a:p>
            <a:r>
              <a:rPr lang="en-GB" b="1" dirty="0"/>
              <a:t>Implication: </a:t>
            </a:r>
            <a:r>
              <a:rPr lang="en-GB" dirty="0"/>
              <a:t>Neo-Confucians may have revived lost indigenous Confucian concepts, not just borrowed from Buddhism/Daoism</a:t>
            </a:r>
          </a:p>
        </p:txBody>
      </p:sp>
    </p:spTree>
    <p:extLst>
      <p:ext uri="{BB962C8B-B14F-4D97-AF65-F5344CB8AC3E}">
        <p14:creationId xmlns:p14="http://schemas.microsoft.com/office/powerpoint/2010/main" val="13656997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3E8A-FC58-593E-7553-C04BC6F58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Was New? – 3. The Program of Self-Cultivation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138697E-22DD-54CF-A193-F4E4EBFF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FCF9E7-3D5E-F4DD-7A92-311D138A232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Mencius’s “Sprouts”: </a:t>
            </a:r>
            <a:r>
              <a:rPr lang="en-GB" dirty="0"/>
              <a:t>Four moral values (humaneness, rightness, ritual, wisdom) are innate</a:t>
            </a:r>
          </a:p>
          <a:p>
            <a:r>
              <a:rPr lang="en-GB" b="1" dirty="0"/>
              <a:t>Zhu Xi’s View: </a:t>
            </a:r>
            <a:r>
              <a:rPr lang="en-GB" dirty="0"/>
              <a:t>These are fully formed in our original nature but obscured by qi</a:t>
            </a:r>
          </a:p>
          <a:p>
            <a:r>
              <a:rPr lang="en-GB" b="1" dirty="0"/>
              <a:t>Goal: </a:t>
            </a:r>
            <a:r>
              <a:rPr lang="en-GB" dirty="0"/>
              <a:t>Clarify and refine qi to reveal principle; recognition leads to moral action</a:t>
            </a:r>
          </a:p>
        </p:txBody>
      </p:sp>
    </p:spTree>
    <p:extLst>
      <p:ext uri="{BB962C8B-B14F-4D97-AF65-F5344CB8AC3E}">
        <p14:creationId xmlns:p14="http://schemas.microsoft.com/office/powerpoint/2010/main" val="1397763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EF6FD-52F5-F036-418D-C0E7A901A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Zhu Xi’s Two-Pronged Program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AB10AF-FC18-CD50-C9AC-F2BDAC4DA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573A2F-B953-365C-6905-9051AFFDA4A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1. Study and Investigation (</a:t>
            </a:r>
            <a:r>
              <a:rPr lang="en-GB" dirty="0" err="1"/>
              <a:t>ge</a:t>
            </a:r>
            <a:r>
              <a:rPr lang="en-GB" dirty="0"/>
              <a:t> </a:t>
            </a:r>
            <a:r>
              <a:rPr lang="en-GB" dirty="0" err="1"/>
              <a:t>wu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Deep study of the Four Books and classics to understand moral principles</a:t>
            </a:r>
          </a:p>
          <a:p>
            <a:r>
              <a:rPr lang="en-GB" dirty="0"/>
              <a:t>2. Abiding in Reverence (</a:t>
            </a:r>
            <a:r>
              <a:rPr lang="en-GB" dirty="0" err="1"/>
              <a:t>jing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Cultivate a state of single-minded respect and seriousness in daily life</a:t>
            </a:r>
          </a:p>
          <a:p>
            <a:pPr lvl="1"/>
            <a:r>
              <a:rPr lang="en-GB" dirty="0"/>
              <a:t>Ritual (li) is meaningful only when performed with genuine internal respect</a:t>
            </a:r>
          </a:p>
        </p:txBody>
      </p:sp>
    </p:spTree>
    <p:extLst>
      <p:ext uri="{BB962C8B-B14F-4D97-AF65-F5344CB8AC3E}">
        <p14:creationId xmlns:p14="http://schemas.microsoft.com/office/powerpoint/2010/main" val="34927092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1E8B1-7DA5-638C-0DA3-8211A9BBD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Internalization and Lifelong Learning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37CED09-7D11-B994-44E5-7C265A4C6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26F2E1-B508-DFE7-D9BC-C0849C6ED8C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Ultimate Goal: </a:t>
            </a:r>
            <a:r>
              <a:rPr lang="en-GB" dirty="0"/>
              <a:t>Internalize moral values so they become natural and spontaneous (“getting it oneself” – </a:t>
            </a:r>
            <a:r>
              <a:rPr lang="en-GB" dirty="0" err="1"/>
              <a:t>zide</a:t>
            </a:r>
            <a:r>
              <a:rPr lang="en-GB" dirty="0"/>
              <a:t>)</a:t>
            </a:r>
          </a:p>
          <a:p>
            <a:r>
              <a:rPr lang="en-GB" b="1" dirty="0"/>
              <a:t>Feedback Loop: </a:t>
            </a:r>
            <a:r>
              <a:rPr lang="en-GB" dirty="0"/>
              <a:t>Study deepens understanding → practice refines </a:t>
            </a:r>
            <a:r>
              <a:rPr lang="en-GB" dirty="0" err="1"/>
              <a:t>behavior</a:t>
            </a:r>
            <a:r>
              <a:rPr lang="en-GB" dirty="0"/>
              <a:t> → further study and reflection</a:t>
            </a:r>
          </a:p>
          <a:p>
            <a:r>
              <a:rPr lang="en-GB" b="1" dirty="0"/>
              <a:t>Model Student: </a:t>
            </a:r>
            <a:r>
              <a:rPr lang="en-GB" dirty="0"/>
              <a:t>Yan Hui—exemplary but fell short by relying too much on external technique, not full internalization</a:t>
            </a:r>
          </a:p>
        </p:txBody>
      </p:sp>
    </p:spTree>
    <p:extLst>
      <p:ext uri="{BB962C8B-B14F-4D97-AF65-F5344CB8AC3E}">
        <p14:creationId xmlns:p14="http://schemas.microsoft.com/office/powerpoint/2010/main" val="19388965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DE201-BE3B-42DA-B461-F03EAF309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– The Neo-Confucian Legacy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564418-090A-1D53-5656-CB9357D5A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A7554-A99B-0EFC-DB13-15954FDDA71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Comprehensive System: </a:t>
            </a:r>
            <a:r>
              <a:rPr lang="en-GB" dirty="0"/>
              <a:t>Combined education, metaphysics, and practical self-cultivation</a:t>
            </a:r>
          </a:p>
          <a:p>
            <a:r>
              <a:rPr lang="en-GB" b="1" dirty="0"/>
              <a:t>Aim: </a:t>
            </a:r>
            <a:r>
              <a:rPr lang="en-GB" dirty="0"/>
              <a:t>Realize full moral potential by treating others with humanity, acting rightly, practicing ritual propriety, and exercising wisdom</a:t>
            </a:r>
          </a:p>
          <a:p>
            <a:r>
              <a:rPr lang="en-GB" b="1" dirty="0"/>
              <a:t>Enduring Influence: </a:t>
            </a:r>
            <a:r>
              <a:rPr lang="en-GB" dirty="0"/>
              <a:t>Shaped Chinese society, government, and education for centuries</a:t>
            </a:r>
          </a:p>
        </p:txBody>
      </p:sp>
    </p:spTree>
    <p:extLst>
      <p:ext uri="{BB962C8B-B14F-4D97-AF65-F5344CB8AC3E}">
        <p14:creationId xmlns:p14="http://schemas.microsoft.com/office/powerpoint/2010/main" val="19350619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2DBB4-90E7-2DC5-F95A-3F669BF79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&amp; Questions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645AA66-29F2-B0FD-74F9-E0E9ADA5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196F53-BF50-2DAA-F5E8-E4A7A15B2FF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did Neo-Confucianism differ from earlier Confucianism?</a:t>
            </a:r>
          </a:p>
          <a:p>
            <a:r>
              <a:rPr lang="en-GB" dirty="0"/>
              <a:t>What are the strengths and challenges of the Neo-Confucian approach to self-cultivation?</a:t>
            </a:r>
          </a:p>
          <a:p>
            <a:r>
              <a:rPr lang="en-GB"/>
              <a:t>In what ways did the metaphysical turn change the meaning of moral education?</a:t>
            </a:r>
          </a:p>
        </p:txBody>
      </p:sp>
    </p:spTree>
    <p:extLst>
      <p:ext uri="{BB962C8B-B14F-4D97-AF65-F5344CB8AC3E}">
        <p14:creationId xmlns:p14="http://schemas.microsoft.com/office/powerpoint/2010/main" val="281272535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32002</TotalTime>
  <Words>876</Words>
  <Application>Microsoft Office PowerPoint</Application>
  <PresentationFormat>On-screen Show (4:3)</PresentationFormat>
  <Paragraphs>83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15</vt:i4>
      </vt:variant>
    </vt:vector>
  </HeadingPairs>
  <TitlesOfParts>
    <vt:vector size="33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3 - Neo-Confucianism</vt:lpstr>
      <vt:lpstr>Introduction to Song Dynasty Neo-Confucianism</vt:lpstr>
      <vt:lpstr>Three Key Innovations of Neo-Confucianism</vt:lpstr>
      <vt:lpstr>Historical Background</vt:lpstr>
      <vt:lpstr>The Rise of the Scholar-Official (Literati)</vt:lpstr>
      <vt:lpstr>The Five Masters and Zhu Xi</vt:lpstr>
      <vt:lpstr>What Was New? – 1. The Reshaped Canon</vt:lpstr>
      <vt:lpstr>What Was New? – 2. The Metaphysical Turn</vt:lpstr>
      <vt:lpstr>The Mind Debate: Zhu Xi vs. Lu Xiangshan</vt:lpstr>
      <vt:lpstr>New Discoveries: Excavated Texts</vt:lpstr>
      <vt:lpstr>What Was New? – 3. The Program of Self-Cultivation</vt:lpstr>
      <vt:lpstr>Zhu Xi’s Two-Pronged Program</vt:lpstr>
      <vt:lpstr>Internalization and Lifelong Learning</vt:lpstr>
      <vt:lpstr>Conclusion – The Neo-Confucian Legacy</vt:lpstr>
      <vt:lpstr>Discussion &amp; Questions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2139</cp:revision>
  <dcterms:created xsi:type="dcterms:W3CDTF">2014-09-10T15:36:00Z</dcterms:created>
  <dcterms:modified xsi:type="dcterms:W3CDTF">2025-10-28T23:38:50Z</dcterms:modified>
</cp:coreProperties>
</file>