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8" r:id="rId2"/>
    <p:sldId id="257" r:id="rId3"/>
    <p:sldId id="258" r:id="rId4"/>
    <p:sldId id="259" r:id="rId5"/>
    <p:sldId id="260" r:id="rId6"/>
    <p:sldId id="264" r:id="rId7"/>
    <p:sldId id="270" r:id="rId8"/>
    <p:sldId id="261" r:id="rId9"/>
    <p:sldId id="262" r:id="rId10"/>
    <p:sldId id="265" r:id="rId11"/>
    <p:sldId id="273" r:id="rId12"/>
    <p:sldId id="274" r:id="rId13"/>
    <p:sldId id="266" r:id="rId14"/>
    <p:sldId id="271" r:id="rId15"/>
    <p:sldId id="272" r:id="rId16"/>
    <p:sldId id="27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4D91E1-1858-4D0B-877A-C44E5FC2B37A}" v="107" dt="2026-07-19T01:48:07.8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365" autoAdjust="0"/>
    <p:restoredTop sz="86467" autoAdjust="0"/>
  </p:normalViewPr>
  <p:slideViewPr>
    <p:cSldViewPr snapToGrid="0">
      <p:cViewPr>
        <p:scale>
          <a:sx n="66" d="100"/>
          <a:sy n="66" d="100"/>
        </p:scale>
        <p:origin x="-288" y="-80"/>
      </p:cViewPr>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Lst>
  </p:outlineViewPr>
  <p:notesTextViewPr>
    <p:cViewPr>
      <p:scale>
        <a:sx n="400" d="100"/>
        <a:sy n="4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4.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3.xml"/><Relationship Id="rId2" Type="http://schemas.openxmlformats.org/officeDocument/2006/relationships/slide" Target="slides/slide2.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Benewaa" userId="006c72a0a6b0850a" providerId="LiveId" clId="{77EAA80C-B55A-4BE5-91BF-B64012995767}"/>
    <pc:docChg chg="undo custSel modSld sldOrd">
      <pc:chgData name="Grace Benewaa" userId="006c72a0a6b0850a" providerId="LiveId" clId="{77EAA80C-B55A-4BE5-91BF-B64012995767}" dt="2026-07-19T01:49:02.383" v="1283" actId="1076"/>
      <pc:docMkLst>
        <pc:docMk/>
      </pc:docMkLst>
      <pc:sldChg chg="modTransition">
        <pc:chgData name="Grace Benewaa" userId="006c72a0a6b0850a" providerId="LiveId" clId="{77EAA80C-B55A-4BE5-91BF-B64012995767}" dt="2026-07-18T23:10:09.733" v="291"/>
        <pc:sldMkLst>
          <pc:docMk/>
          <pc:sldMk cId="2319066358" sldId="257"/>
        </pc:sldMkLst>
      </pc:sldChg>
      <pc:sldChg chg="modSp mod ord modTransition">
        <pc:chgData name="Grace Benewaa" userId="006c72a0a6b0850a" providerId="LiveId" clId="{77EAA80C-B55A-4BE5-91BF-B64012995767}" dt="2026-07-19T01:49:02.383" v="1283" actId="1076"/>
        <pc:sldMkLst>
          <pc:docMk/>
          <pc:sldMk cId="2260896949" sldId="258"/>
        </pc:sldMkLst>
        <pc:graphicFrameChg chg="modGraphic">
          <ac:chgData name="Grace Benewaa" userId="006c72a0a6b0850a" providerId="LiveId" clId="{77EAA80C-B55A-4BE5-91BF-B64012995767}" dt="2026-07-18T23:16:24.374" v="293" actId="20577"/>
          <ac:graphicFrameMkLst>
            <pc:docMk/>
            <pc:sldMk cId="2260896949" sldId="258"/>
            <ac:graphicFrameMk id="5" creationId="{E7C7EFA1-2B5A-2AF5-80F7-8C2B0D9451F1}"/>
          </ac:graphicFrameMkLst>
        </pc:graphicFrameChg>
        <pc:picChg chg="mod">
          <ac:chgData name="Grace Benewaa" userId="006c72a0a6b0850a" providerId="LiveId" clId="{77EAA80C-B55A-4BE5-91BF-B64012995767}" dt="2026-07-19T01:48:54.493" v="1282" actId="1076"/>
          <ac:picMkLst>
            <pc:docMk/>
            <pc:sldMk cId="2260896949" sldId="258"/>
            <ac:picMk id="3" creationId="{5980233A-ACE2-380C-1C7D-90B77A6E47BE}"/>
          </ac:picMkLst>
        </pc:picChg>
        <pc:picChg chg="mod">
          <ac:chgData name="Grace Benewaa" userId="006c72a0a6b0850a" providerId="LiveId" clId="{77EAA80C-B55A-4BE5-91BF-B64012995767}" dt="2026-07-19T01:49:02.383" v="1283" actId="1076"/>
          <ac:picMkLst>
            <pc:docMk/>
            <pc:sldMk cId="2260896949" sldId="258"/>
            <ac:picMk id="4" creationId="{216FDDBF-5540-62AB-FCD7-A9987705EA1F}"/>
          </ac:picMkLst>
        </pc:picChg>
      </pc:sldChg>
      <pc:sldChg chg="modSp mod ord modTransition">
        <pc:chgData name="Grace Benewaa" userId="006c72a0a6b0850a" providerId="LiveId" clId="{77EAA80C-B55A-4BE5-91BF-B64012995767}" dt="2026-07-18T23:24:51.511" v="297" actId="1076"/>
        <pc:sldMkLst>
          <pc:docMk/>
          <pc:sldMk cId="730376825" sldId="259"/>
        </pc:sldMkLst>
        <pc:graphicFrameChg chg="mod">
          <ac:chgData name="Grace Benewaa" userId="006c72a0a6b0850a" providerId="LiveId" clId="{77EAA80C-B55A-4BE5-91BF-B64012995767}" dt="2026-07-18T22:43:08.188" v="290" actId="255"/>
          <ac:graphicFrameMkLst>
            <pc:docMk/>
            <pc:sldMk cId="730376825" sldId="259"/>
            <ac:graphicFrameMk id="5" creationId="{7F40F941-0EE7-2D4F-99BA-919F4DDB8E65}"/>
          </ac:graphicFrameMkLst>
        </pc:graphicFrameChg>
        <pc:picChg chg="mod">
          <ac:chgData name="Grace Benewaa" userId="006c72a0a6b0850a" providerId="LiveId" clId="{77EAA80C-B55A-4BE5-91BF-B64012995767}" dt="2026-07-18T23:24:51.511" v="297" actId="1076"/>
          <ac:picMkLst>
            <pc:docMk/>
            <pc:sldMk cId="730376825" sldId="259"/>
            <ac:picMk id="7" creationId="{90666889-CE1A-39D8-8437-10414E7CD4FB}"/>
          </ac:picMkLst>
        </pc:picChg>
      </pc:sldChg>
      <pc:sldChg chg="modSp mod modTransition">
        <pc:chgData name="Grace Benewaa" userId="006c72a0a6b0850a" providerId="LiveId" clId="{77EAA80C-B55A-4BE5-91BF-B64012995767}" dt="2026-07-18T23:40:11.053" v="299" actId="1076"/>
        <pc:sldMkLst>
          <pc:docMk/>
          <pc:sldMk cId="850531333" sldId="260"/>
        </pc:sldMkLst>
        <pc:graphicFrameChg chg="mod modGraphic">
          <ac:chgData name="Grace Benewaa" userId="006c72a0a6b0850a" providerId="LiveId" clId="{77EAA80C-B55A-4BE5-91BF-B64012995767}" dt="2026-07-18T21:53:40.685" v="48" actId="20577"/>
          <ac:graphicFrameMkLst>
            <pc:docMk/>
            <pc:sldMk cId="850531333" sldId="260"/>
            <ac:graphicFrameMk id="5" creationId="{51507475-0880-FD10-5700-EEC1D517CD6E}"/>
          </ac:graphicFrameMkLst>
        </pc:graphicFrameChg>
        <pc:picChg chg="mod">
          <ac:chgData name="Grace Benewaa" userId="006c72a0a6b0850a" providerId="LiveId" clId="{77EAA80C-B55A-4BE5-91BF-B64012995767}" dt="2026-07-18T23:40:11.053" v="299" actId="1076"/>
          <ac:picMkLst>
            <pc:docMk/>
            <pc:sldMk cId="850531333" sldId="260"/>
            <ac:picMk id="3" creationId="{532BE905-131E-F074-75F3-967E89D91123}"/>
          </ac:picMkLst>
        </pc:picChg>
      </pc:sldChg>
      <pc:sldChg chg="modSp mod modTransition">
        <pc:chgData name="Grace Benewaa" userId="006c72a0a6b0850a" providerId="LiveId" clId="{77EAA80C-B55A-4BE5-91BF-B64012995767}" dt="2026-07-19T00:29:48.690" v="356" actId="1076"/>
        <pc:sldMkLst>
          <pc:docMk/>
          <pc:sldMk cId="75116181" sldId="261"/>
        </pc:sldMkLst>
        <pc:picChg chg="mod">
          <ac:chgData name="Grace Benewaa" userId="006c72a0a6b0850a" providerId="LiveId" clId="{77EAA80C-B55A-4BE5-91BF-B64012995767}" dt="2026-07-18T21:55:45.380" v="50" actId="1076"/>
          <ac:picMkLst>
            <pc:docMk/>
            <pc:sldMk cId="75116181" sldId="261"/>
            <ac:picMk id="4" creationId="{5C7832AD-348C-1091-20FB-EDE133806703}"/>
          </ac:picMkLst>
        </pc:picChg>
        <pc:picChg chg="mod">
          <ac:chgData name="Grace Benewaa" userId="006c72a0a6b0850a" providerId="LiveId" clId="{77EAA80C-B55A-4BE5-91BF-B64012995767}" dt="2026-07-19T00:29:48.690" v="356" actId="1076"/>
          <ac:picMkLst>
            <pc:docMk/>
            <pc:sldMk cId="75116181" sldId="261"/>
            <ac:picMk id="7" creationId="{63B404C0-2EAC-6528-9F74-2F9559712E12}"/>
          </ac:picMkLst>
        </pc:picChg>
      </pc:sldChg>
      <pc:sldChg chg="modSp mod ord modTransition">
        <pc:chgData name="Grace Benewaa" userId="006c72a0a6b0850a" providerId="LiveId" clId="{77EAA80C-B55A-4BE5-91BF-B64012995767}" dt="2026-07-19T00:34:02.047" v="359" actId="1076"/>
        <pc:sldMkLst>
          <pc:docMk/>
          <pc:sldMk cId="3873406430" sldId="262"/>
        </pc:sldMkLst>
        <pc:picChg chg="mod">
          <ac:chgData name="Grace Benewaa" userId="006c72a0a6b0850a" providerId="LiveId" clId="{77EAA80C-B55A-4BE5-91BF-B64012995767}" dt="2026-07-18T21:56:10.714" v="52" actId="1076"/>
          <ac:picMkLst>
            <pc:docMk/>
            <pc:sldMk cId="3873406430" sldId="262"/>
            <ac:picMk id="4" creationId="{C5BDD4E3-01F7-EA5E-7B54-B4FDA868D757}"/>
          </ac:picMkLst>
        </pc:picChg>
        <pc:picChg chg="mod">
          <ac:chgData name="Grace Benewaa" userId="006c72a0a6b0850a" providerId="LiveId" clId="{77EAA80C-B55A-4BE5-91BF-B64012995767}" dt="2026-07-19T00:34:02.047" v="359" actId="1076"/>
          <ac:picMkLst>
            <pc:docMk/>
            <pc:sldMk cId="3873406430" sldId="262"/>
            <ac:picMk id="8" creationId="{E8223315-B03F-DB36-78D9-721A9DCF572E}"/>
          </ac:picMkLst>
        </pc:picChg>
      </pc:sldChg>
      <pc:sldChg chg="modSp mod modTransition">
        <pc:chgData name="Grace Benewaa" userId="006c72a0a6b0850a" providerId="LiveId" clId="{77EAA80C-B55A-4BE5-91BF-B64012995767}" dt="2026-07-19T00:08:22.569" v="354" actId="1076"/>
        <pc:sldMkLst>
          <pc:docMk/>
          <pc:sldMk cId="4224479201" sldId="264"/>
        </pc:sldMkLst>
        <pc:spChg chg="mod">
          <ac:chgData name="Grace Benewaa" userId="006c72a0a6b0850a" providerId="LiveId" clId="{77EAA80C-B55A-4BE5-91BF-B64012995767}" dt="2026-07-18T22:14:22.952" v="156" actId="948"/>
          <ac:spMkLst>
            <pc:docMk/>
            <pc:sldMk cId="4224479201" sldId="264"/>
            <ac:spMk id="2" creationId="{C4B3BB9F-0CE6-189A-CDFA-1D817D967B71}"/>
          </ac:spMkLst>
        </pc:spChg>
        <pc:graphicFrameChg chg="mod modGraphic">
          <ac:chgData name="Grace Benewaa" userId="006c72a0a6b0850a" providerId="LiveId" clId="{77EAA80C-B55A-4BE5-91BF-B64012995767}" dt="2026-07-18T23:50:11.687" v="352" actId="20577"/>
          <ac:graphicFrameMkLst>
            <pc:docMk/>
            <pc:sldMk cId="4224479201" sldId="264"/>
            <ac:graphicFrameMk id="5" creationId="{3C4EFF72-44E5-2D8A-9CA9-33CE59B70F5B}"/>
          </ac:graphicFrameMkLst>
        </pc:graphicFrameChg>
        <pc:picChg chg="mod">
          <ac:chgData name="Grace Benewaa" userId="006c72a0a6b0850a" providerId="LiveId" clId="{77EAA80C-B55A-4BE5-91BF-B64012995767}" dt="2026-07-19T00:08:22.569" v="354" actId="1076"/>
          <ac:picMkLst>
            <pc:docMk/>
            <pc:sldMk cId="4224479201" sldId="264"/>
            <ac:picMk id="3" creationId="{643A7E01-C1BD-A3B0-C102-BD987A326E98}"/>
          </ac:picMkLst>
        </pc:picChg>
      </pc:sldChg>
      <pc:sldChg chg="modSp mod ord modTransition">
        <pc:chgData name="Grace Benewaa" userId="006c72a0a6b0850a" providerId="LiveId" clId="{77EAA80C-B55A-4BE5-91BF-B64012995767}" dt="2026-07-19T00:40:42.645" v="362" actId="1076"/>
        <pc:sldMkLst>
          <pc:docMk/>
          <pc:sldMk cId="1002258366" sldId="265"/>
        </pc:sldMkLst>
        <pc:picChg chg="mod">
          <ac:chgData name="Grace Benewaa" userId="006c72a0a6b0850a" providerId="LiveId" clId="{77EAA80C-B55A-4BE5-91BF-B64012995767}" dt="2026-07-19T00:40:42.645" v="362" actId="1076"/>
          <ac:picMkLst>
            <pc:docMk/>
            <pc:sldMk cId="1002258366" sldId="265"/>
            <ac:picMk id="5" creationId="{7578A228-B3CB-7190-83A8-15FF28D78506}"/>
          </ac:picMkLst>
        </pc:picChg>
      </pc:sldChg>
      <pc:sldChg chg="modSp mod modTransition">
        <pc:chgData name="Grace Benewaa" userId="006c72a0a6b0850a" providerId="LiveId" clId="{77EAA80C-B55A-4BE5-91BF-B64012995767}" dt="2026-07-19T01:01:02.867" v="388" actId="1076"/>
        <pc:sldMkLst>
          <pc:docMk/>
          <pc:sldMk cId="3064646191" sldId="266"/>
        </pc:sldMkLst>
        <pc:spChg chg="mod">
          <ac:chgData name="Grace Benewaa" userId="006c72a0a6b0850a" providerId="LiveId" clId="{77EAA80C-B55A-4BE5-91BF-B64012995767}" dt="2026-07-19T00:56:48.767" v="387" actId="20577"/>
          <ac:spMkLst>
            <pc:docMk/>
            <pc:sldMk cId="3064646191" sldId="266"/>
            <ac:spMk id="3" creationId="{6087CDDF-05D9-A171-2ADE-C0DE5199F076}"/>
          </ac:spMkLst>
        </pc:spChg>
        <pc:picChg chg="mod">
          <ac:chgData name="Grace Benewaa" userId="006c72a0a6b0850a" providerId="LiveId" clId="{77EAA80C-B55A-4BE5-91BF-B64012995767}" dt="2026-07-18T22:02:31.489" v="110" actId="14100"/>
          <ac:picMkLst>
            <pc:docMk/>
            <pc:sldMk cId="3064646191" sldId="266"/>
            <ac:picMk id="2" creationId="{E5B7951B-579F-111D-AE37-04D2003E6AAB}"/>
          </ac:picMkLst>
        </pc:picChg>
        <pc:picChg chg="mod">
          <ac:chgData name="Grace Benewaa" userId="006c72a0a6b0850a" providerId="LiveId" clId="{77EAA80C-B55A-4BE5-91BF-B64012995767}" dt="2026-07-19T01:01:02.867" v="388" actId="1076"/>
          <ac:picMkLst>
            <pc:docMk/>
            <pc:sldMk cId="3064646191" sldId="266"/>
            <ac:picMk id="4" creationId="{6FE58130-2064-A29D-EC1A-AA9A307A66A9}"/>
          </ac:picMkLst>
        </pc:picChg>
      </pc:sldChg>
      <pc:sldChg chg="modTransition">
        <pc:chgData name="Grace Benewaa" userId="006c72a0a6b0850a" providerId="LiveId" clId="{77EAA80C-B55A-4BE5-91BF-B64012995767}" dt="2026-07-18T23:10:09.733" v="291"/>
        <pc:sldMkLst>
          <pc:docMk/>
          <pc:sldMk cId="3364834284" sldId="268"/>
        </pc:sldMkLst>
      </pc:sldChg>
      <pc:sldChg chg="modSp mod modTransition">
        <pc:chgData name="Grace Benewaa" userId="006c72a0a6b0850a" providerId="LiveId" clId="{77EAA80C-B55A-4BE5-91BF-B64012995767}" dt="2026-07-19T00:17:26.365" v="355" actId="1076"/>
        <pc:sldMkLst>
          <pc:docMk/>
          <pc:sldMk cId="1694595146" sldId="270"/>
        </pc:sldMkLst>
        <pc:graphicFrameChg chg="mod modGraphic">
          <ac:chgData name="Grace Benewaa" userId="006c72a0a6b0850a" providerId="LiveId" clId="{77EAA80C-B55A-4BE5-91BF-B64012995767}" dt="2026-07-18T22:35:10.021" v="275" actId="20577"/>
          <ac:graphicFrameMkLst>
            <pc:docMk/>
            <pc:sldMk cId="1694595146" sldId="270"/>
            <ac:graphicFrameMk id="15" creationId="{C26443B9-B9DC-E025-E4A2-D99FAF8DABE6}"/>
          </ac:graphicFrameMkLst>
        </pc:graphicFrameChg>
        <pc:picChg chg="mod">
          <ac:chgData name="Grace Benewaa" userId="006c72a0a6b0850a" providerId="LiveId" clId="{77EAA80C-B55A-4BE5-91BF-B64012995767}" dt="2026-07-19T00:17:26.365" v="355" actId="1076"/>
          <ac:picMkLst>
            <pc:docMk/>
            <pc:sldMk cId="1694595146" sldId="270"/>
            <ac:picMk id="3" creationId="{7C80A381-3639-D612-2908-B8BE1BAD82C0}"/>
          </ac:picMkLst>
        </pc:picChg>
      </pc:sldChg>
      <pc:sldChg chg="modSp mod modTransition">
        <pc:chgData name="Grace Benewaa" userId="006c72a0a6b0850a" providerId="LiveId" clId="{77EAA80C-B55A-4BE5-91BF-B64012995767}" dt="2026-07-19T01:25:54.015" v="1276" actId="1076"/>
        <pc:sldMkLst>
          <pc:docMk/>
          <pc:sldMk cId="1357863945" sldId="271"/>
        </pc:sldMkLst>
        <pc:spChg chg="mod">
          <ac:chgData name="Grace Benewaa" userId="006c72a0a6b0850a" providerId="LiveId" clId="{77EAA80C-B55A-4BE5-91BF-B64012995767}" dt="2026-07-19T01:15:22.902" v="1275" actId="20577"/>
          <ac:spMkLst>
            <pc:docMk/>
            <pc:sldMk cId="1357863945" sldId="271"/>
            <ac:spMk id="3" creationId="{69F10D8B-42ED-F2AD-1C11-88E24BD1957A}"/>
          </ac:spMkLst>
        </pc:spChg>
        <pc:picChg chg="mod">
          <ac:chgData name="Grace Benewaa" userId="006c72a0a6b0850a" providerId="LiveId" clId="{77EAA80C-B55A-4BE5-91BF-B64012995767}" dt="2026-07-19T01:25:54.015" v="1276" actId="1076"/>
          <ac:picMkLst>
            <pc:docMk/>
            <pc:sldMk cId="1357863945" sldId="271"/>
            <ac:picMk id="4" creationId="{6A0AB53C-79B1-0DE7-A119-04255C026577}"/>
          </ac:picMkLst>
        </pc:picChg>
      </pc:sldChg>
      <pc:sldChg chg="modSp mod modTransition">
        <pc:chgData name="Grace Benewaa" userId="006c72a0a6b0850a" providerId="LiveId" clId="{77EAA80C-B55A-4BE5-91BF-B64012995767}" dt="2026-07-18T23:10:09.733" v="291"/>
        <pc:sldMkLst>
          <pc:docMk/>
          <pc:sldMk cId="3920386454" sldId="272"/>
        </pc:sldMkLst>
        <pc:spChg chg="mod">
          <ac:chgData name="Grace Benewaa" userId="006c72a0a6b0850a" providerId="LiveId" clId="{77EAA80C-B55A-4BE5-91BF-B64012995767}" dt="2026-07-18T22:38:56.846" v="276" actId="255"/>
          <ac:spMkLst>
            <pc:docMk/>
            <pc:sldMk cId="3920386454" sldId="272"/>
            <ac:spMk id="3" creationId="{06D72181-3BFC-2333-E22B-0A0D30B5F832}"/>
          </ac:spMkLst>
        </pc:spChg>
      </pc:sldChg>
      <pc:sldChg chg="modSp mod modTransition">
        <pc:chgData name="Grace Benewaa" userId="006c72a0a6b0850a" providerId="LiveId" clId="{77EAA80C-B55A-4BE5-91BF-B64012995767}" dt="2026-07-19T00:46:27.292" v="363" actId="1076"/>
        <pc:sldMkLst>
          <pc:docMk/>
          <pc:sldMk cId="4046336631" sldId="273"/>
        </pc:sldMkLst>
        <pc:picChg chg="mod">
          <ac:chgData name="Grace Benewaa" userId="006c72a0a6b0850a" providerId="LiveId" clId="{77EAA80C-B55A-4BE5-91BF-B64012995767}" dt="2026-07-19T00:46:27.292" v="363" actId="1076"/>
          <ac:picMkLst>
            <pc:docMk/>
            <pc:sldMk cId="4046336631" sldId="273"/>
            <ac:picMk id="4" creationId="{64A5BBF6-1797-2512-5359-28954656E131}"/>
          </ac:picMkLst>
        </pc:picChg>
      </pc:sldChg>
      <pc:sldChg chg="modSp mod modTransition">
        <pc:chgData name="Grace Benewaa" userId="006c72a0a6b0850a" providerId="LiveId" clId="{77EAA80C-B55A-4BE5-91BF-B64012995767}" dt="2026-07-19T00:50:28.872" v="364" actId="1076"/>
        <pc:sldMkLst>
          <pc:docMk/>
          <pc:sldMk cId="4156618600" sldId="274"/>
        </pc:sldMkLst>
        <pc:spChg chg="mod">
          <ac:chgData name="Grace Benewaa" userId="006c72a0a6b0850a" providerId="LiveId" clId="{77EAA80C-B55A-4BE5-91BF-B64012995767}" dt="2026-07-18T21:59:34.211" v="57" actId="255"/>
          <ac:spMkLst>
            <pc:docMk/>
            <pc:sldMk cId="4156618600" sldId="274"/>
            <ac:spMk id="2" creationId="{98F6FC5C-90AC-2911-5DF9-CACDAF07CF07}"/>
          </ac:spMkLst>
        </pc:spChg>
        <pc:spChg chg="mod">
          <ac:chgData name="Grace Benewaa" userId="006c72a0a6b0850a" providerId="LiveId" clId="{77EAA80C-B55A-4BE5-91BF-B64012995767}" dt="2026-07-18T22:10:04.130" v="141" actId="948"/>
          <ac:spMkLst>
            <pc:docMk/>
            <pc:sldMk cId="4156618600" sldId="274"/>
            <ac:spMk id="3" creationId="{9C219AE9-9CF0-DAC2-7BD4-AAB2B57056AB}"/>
          </ac:spMkLst>
        </pc:spChg>
        <pc:picChg chg="mod">
          <ac:chgData name="Grace Benewaa" userId="006c72a0a6b0850a" providerId="LiveId" clId="{77EAA80C-B55A-4BE5-91BF-B64012995767}" dt="2026-07-19T00:50:28.872" v="364" actId="1076"/>
          <ac:picMkLst>
            <pc:docMk/>
            <pc:sldMk cId="4156618600" sldId="274"/>
            <ac:picMk id="4" creationId="{32B375BD-87B7-1A18-1091-21678B38D990}"/>
          </ac:picMkLst>
        </pc:picChg>
      </pc:sldChg>
      <pc:sldChg chg="modTransition">
        <pc:chgData name="Grace Benewaa" userId="006c72a0a6b0850a" providerId="LiveId" clId="{77EAA80C-B55A-4BE5-91BF-B64012995767}" dt="2026-07-18T23:10:09.733" v="291"/>
        <pc:sldMkLst>
          <pc:docMk/>
          <pc:sldMk cId="2881481997" sldId="275"/>
        </pc:sldMkLst>
      </pc:sld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ata6.xml.rels><?xml version="1.0" encoding="UTF-8" standalone="yes"?>
<Relationships xmlns="http://schemas.openxmlformats.org/package/2006/relationships"><Relationship Id="rId2" Type="http://schemas.openxmlformats.org/officeDocument/2006/relationships/hyperlink" Target="https://www.legislation.gov.uk/ukpga/2022/31/contents" TargetMode="External"/><Relationship Id="rId1" Type="http://schemas.openxmlformats.org/officeDocument/2006/relationships/hyperlink" Target="https://www.diabetes.org.uk/" TargetMode="External"/></Relationships>
</file>

<file path=ppt/diagrams/_rels/drawing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rawing6.xml.rels><?xml version="1.0" encoding="UTF-8" standalone="yes"?>
<Relationships xmlns="http://schemas.openxmlformats.org/package/2006/relationships"><Relationship Id="rId2" Type="http://schemas.openxmlformats.org/officeDocument/2006/relationships/hyperlink" Target="https://www.legislation.gov.uk/ukpga/2022/31/contents" TargetMode="External"/><Relationship Id="rId1" Type="http://schemas.openxmlformats.org/officeDocument/2006/relationships/hyperlink" Target="https://www.diabetes.org.uk/"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004184-239E-458D-A304-E033CC6D67C3}"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76800932-0679-4E30-8C55-BE7C062C4B7F}">
      <dgm:prSet custT="1"/>
      <dgm:spPr/>
      <dgm:t>
        <a:bodyPr/>
        <a:lstStyle/>
        <a:p>
          <a:pPr>
            <a:lnSpc>
              <a:spcPct val="150000"/>
            </a:lnSpc>
          </a:pPr>
          <a:r>
            <a:rPr lang="en-GB" sz="1100" dirty="0">
              <a:latin typeface="Arial" panose="020B0604020202020204" pitchFamily="34" charset="0"/>
              <a:cs typeface="Arial" panose="020B0604020202020204" pitchFamily="34" charset="0"/>
            </a:rPr>
            <a:t>INTRODUCTION</a:t>
          </a:r>
        </a:p>
        <a:p>
          <a:pPr>
            <a:lnSpc>
              <a:spcPct val="150000"/>
            </a:lnSpc>
          </a:pPr>
          <a:r>
            <a:rPr lang="en-GB" sz="1100" dirty="0">
              <a:latin typeface="Arial" panose="020B0604020202020204" pitchFamily="34" charset="0"/>
              <a:cs typeface="Arial" panose="020B0604020202020204" pitchFamily="34" charset="0"/>
            </a:rPr>
            <a:t>In this presentation, I will discuss the demographic profile of a fictional patient with type 2 diabetes; lifestyle factors that affect diabetes; risk factors associated with diabetes; and the anatomy, physiology, and evidence-based care</a:t>
          </a:r>
          <a:r>
            <a:rPr lang="en-GB" sz="1500" dirty="0">
              <a:latin typeface="Arial" panose="020B0604020202020204" pitchFamily="34" charset="0"/>
              <a:cs typeface="Arial" panose="020B0604020202020204" pitchFamily="34" charset="0"/>
            </a:rPr>
            <a:t>.</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Diabetes is a long –term condition that causes your blood glucose level to become too high. Basically, there are three types of diabetes, which are very common. Type 1,</a:t>
          </a:r>
        </a:p>
        <a:p>
          <a:pPr>
            <a:lnSpc>
              <a:spcPct val="150000"/>
            </a:lnSpc>
          </a:pPr>
          <a:r>
            <a:rPr lang="en-US" sz="1100" dirty="0">
              <a:latin typeface="Arial" panose="020B0604020202020204" pitchFamily="34" charset="0"/>
              <a:cs typeface="Arial" panose="020B0604020202020204" pitchFamily="34" charset="0"/>
            </a:rPr>
            <a:t>Type 2, and gestational diabetes. There are others</a:t>
          </a:r>
          <a:r>
            <a:rPr lang="en-GB" sz="1100" dirty="0">
              <a:latin typeface="Arial" panose="020B0604020202020204" pitchFamily="34" charset="0"/>
              <a:cs typeface="Arial" panose="020B0604020202020204" pitchFamily="34" charset="0"/>
            </a:rPr>
            <a:t>, but they are very rare. Type 1 diabetes is when the pancreas cannot produce insulin and is often diagnosed in childhood, but you can get it at any age, and it </a:t>
          </a:r>
          <a:r>
            <a:rPr lang="en-US" sz="1100" dirty="0">
              <a:latin typeface="Arial" panose="020B0604020202020204" pitchFamily="34" charset="0"/>
              <a:cs typeface="Arial" panose="020B0604020202020204" pitchFamily="34" charset="0"/>
            </a:rPr>
            <a:t>cannot be prevented.</a:t>
          </a:r>
        </a:p>
        <a:p>
          <a:pPr>
            <a:lnSpc>
              <a:spcPct val="150000"/>
            </a:lnSpc>
          </a:pPr>
          <a:r>
            <a:rPr lang="en-GB" sz="1100" dirty="0">
              <a:latin typeface="Arial" panose="020B0604020202020204" pitchFamily="34" charset="0"/>
              <a:cs typeface="Arial" panose="020B0604020202020204" pitchFamily="34" charset="0"/>
            </a:rPr>
            <a:t>Type 2 diabetes is a long- term condition in which the body cannot use insulin effectively or does not produce enough insulin to regulate blood glucose levels. This causes glucose to build up in the bloodstream, leading to high blood sugar levels. It can sometimes be prevented with lifestyle changes and treatment. </a:t>
          </a:r>
        </a:p>
        <a:p>
          <a:pPr>
            <a:lnSpc>
              <a:spcPct val="150000"/>
            </a:lnSpc>
          </a:pPr>
          <a:r>
            <a:rPr lang="en-GB" sz="1100" dirty="0">
              <a:latin typeface="Arial" panose="020B0604020202020204" pitchFamily="34" charset="0"/>
              <a:cs typeface="Arial" panose="020B0604020202020204" pitchFamily="34" charset="0"/>
            </a:rPr>
            <a:t> Gestational diabetes occurs during pregnancy. Risk can be reduced through lifestyle changes and usually resolves after birth. Diabetes has become a public concern because of its increasing prevalence and complications, especially type 2 diabetes. Symptoms of diabetes include frequent urination, being thirsty all the time, and loss of weight without trying. </a:t>
          </a:r>
        </a:p>
        <a:p>
          <a:pPr>
            <a:lnSpc>
              <a:spcPct val="150000"/>
            </a:lnSpc>
          </a:pPr>
          <a:r>
            <a:rPr lang="en-GB" sz="1100" dirty="0">
              <a:latin typeface="Arial" panose="020B0604020202020204" pitchFamily="34" charset="0"/>
              <a:cs typeface="Arial" panose="020B0604020202020204" pitchFamily="34" charset="0"/>
            </a:rPr>
            <a:t>In the United Kingdom, it is estimated that almost six million people live with diabetes, and about 90% are diagnosed with type 2. The mortality of diabetes in the United Kingdom is estimated to be 26.6%  in 2019. Diabetes UK (2024) and  National Institute For Health and Care Excellence(NICE) (2022)</a:t>
          </a: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 </a:t>
          </a: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Type 2 diabetes has  become public concern because of its increasing prevalence and the complications associated with it. WHO,(2023</a:t>
          </a:r>
          <a:endParaRPr lang="en-US" sz="1100" dirty="0">
            <a:latin typeface="Arial" panose="020B0604020202020204" pitchFamily="34" charset="0"/>
            <a:cs typeface="Arial" panose="020B0604020202020204" pitchFamily="34" charset="0"/>
          </a:endParaRPr>
        </a:p>
      </dgm:t>
    </dgm:pt>
    <dgm:pt modelId="{327E47F6-2907-477B-8B56-D1102DEDC7ED}" type="parTrans" cxnId="{860C0ECD-5A28-46F1-8DDA-8D1ACA1B0DCB}">
      <dgm:prSet/>
      <dgm:spPr/>
      <dgm:t>
        <a:bodyPr/>
        <a:lstStyle/>
        <a:p>
          <a:endParaRPr lang="en-US"/>
        </a:p>
      </dgm:t>
    </dgm:pt>
    <dgm:pt modelId="{72330558-1DFC-4B7B-A15B-8919C8DACD90}" type="sibTrans" cxnId="{860C0ECD-5A28-46F1-8DDA-8D1ACA1B0DCB}">
      <dgm:prSet/>
      <dgm:spPr/>
      <dgm:t>
        <a:bodyPr/>
        <a:lstStyle/>
        <a:p>
          <a:endParaRPr lang="en-US"/>
        </a:p>
      </dgm:t>
    </dgm:pt>
    <dgm:pt modelId="{034703B0-46DA-45C7-A971-BE90E81DCB74}">
      <dgm:prSet custT="1"/>
      <dgm:spPr/>
      <dgm:t>
        <a:bodyPr/>
        <a:lstStyle/>
        <a:p>
          <a:pPr>
            <a:lnSpc>
              <a:spcPct val="150000"/>
            </a:lnSpc>
          </a:pPr>
          <a:endParaRPr lang="en-US" sz="1100" dirty="0">
            <a:latin typeface="Arial" panose="020B0604020202020204" pitchFamily="34" charset="0"/>
            <a:cs typeface="Arial" panose="020B0604020202020204" pitchFamily="34" charset="0"/>
          </a:endParaRPr>
        </a:p>
      </dgm:t>
    </dgm:pt>
    <dgm:pt modelId="{0389DA4B-3C16-4935-9948-0C8B97A68ADF}" type="parTrans" cxnId="{3B770C53-024D-40E1-BDE8-D72698D0C1A9}">
      <dgm:prSet/>
      <dgm:spPr/>
      <dgm:t>
        <a:bodyPr/>
        <a:lstStyle/>
        <a:p>
          <a:endParaRPr lang="en-US"/>
        </a:p>
      </dgm:t>
    </dgm:pt>
    <dgm:pt modelId="{B50BF42E-251A-44CD-A270-B3B31392BA21}" type="sibTrans" cxnId="{3B770C53-024D-40E1-BDE8-D72698D0C1A9}">
      <dgm:prSet custT="1"/>
      <dgm:spPr/>
      <dgm:t>
        <a:bodyPr/>
        <a:lstStyle/>
        <a:p>
          <a:pPr>
            <a:lnSpc>
              <a:spcPct val="150000"/>
            </a:lnSpc>
          </a:pPr>
          <a:endParaRPr lang="en-US" sz="1100" baseline="0" dirty="0">
            <a:latin typeface="Arial" panose="020B0604020202020204" pitchFamily="34" charset="0"/>
          </a:endParaRPr>
        </a:p>
      </dgm:t>
    </dgm:pt>
    <dgm:pt modelId="{06F33F32-CFED-4217-A835-67FB454BF7A8}">
      <dgm:prSet custT="1"/>
      <dgm:spPr/>
      <dgm:t>
        <a:bodyPr/>
        <a:lstStyle/>
        <a:p>
          <a:pPr>
            <a:lnSpc>
              <a:spcPct val="150000"/>
            </a:lnSpc>
          </a:pPr>
          <a:endParaRPr lang="en-US" sz="1100" dirty="0">
            <a:latin typeface="Arial" panose="020B0604020202020204" pitchFamily="34" charset="0"/>
            <a:cs typeface="Arial" panose="020B0604020202020204" pitchFamily="34" charset="0"/>
          </a:endParaRPr>
        </a:p>
      </dgm:t>
    </dgm:pt>
    <dgm:pt modelId="{04F4A538-51BF-4C6C-B3AE-3B00432487F3}" type="sibTrans" cxnId="{52612599-604D-4407-9FC4-FFA07CE6E6A2}">
      <dgm:prSet custT="1"/>
      <dgm:spPr/>
      <dgm:t>
        <a:bodyPr/>
        <a:lstStyle/>
        <a:p>
          <a:endParaRPr lang="en-US" sz="1100" baseline="0" dirty="0">
            <a:latin typeface="Arial" panose="020B0604020202020204" pitchFamily="34" charset="0"/>
          </a:endParaRPr>
        </a:p>
      </dgm:t>
    </dgm:pt>
    <dgm:pt modelId="{A842B9DA-1A82-4E89-A508-5F1E3A158F8F}" type="parTrans" cxnId="{52612599-604D-4407-9FC4-FFA07CE6E6A2}">
      <dgm:prSet/>
      <dgm:spPr/>
      <dgm:t>
        <a:bodyPr/>
        <a:lstStyle/>
        <a:p>
          <a:endParaRPr lang="en-US"/>
        </a:p>
      </dgm:t>
    </dgm:pt>
    <dgm:pt modelId="{4FA66AB5-F544-4F0B-B066-DACD0F6529B7}" type="pres">
      <dgm:prSet presAssocID="{C5004184-239E-458D-A304-E033CC6D67C3}" presName="vert0" presStyleCnt="0">
        <dgm:presLayoutVars>
          <dgm:dir/>
          <dgm:animOne val="branch"/>
          <dgm:animLvl val="lvl"/>
        </dgm:presLayoutVars>
      </dgm:prSet>
      <dgm:spPr/>
    </dgm:pt>
    <dgm:pt modelId="{F0636ED1-5BBF-4824-942F-3C827BCFC6F0}" type="pres">
      <dgm:prSet presAssocID="{76800932-0679-4E30-8C55-BE7C062C4B7F}" presName="thickLine" presStyleLbl="alignNode1" presStyleIdx="0" presStyleCnt="3"/>
      <dgm:spPr/>
    </dgm:pt>
    <dgm:pt modelId="{ED819993-BFB3-403D-AE74-47929CEDBD50}" type="pres">
      <dgm:prSet presAssocID="{76800932-0679-4E30-8C55-BE7C062C4B7F}" presName="horz1" presStyleCnt="0"/>
      <dgm:spPr/>
    </dgm:pt>
    <dgm:pt modelId="{1A4F9E1A-5470-4A99-AC64-4C501A582756}" type="pres">
      <dgm:prSet presAssocID="{76800932-0679-4E30-8C55-BE7C062C4B7F}" presName="tx1" presStyleLbl="revTx" presStyleIdx="0" presStyleCnt="3"/>
      <dgm:spPr/>
    </dgm:pt>
    <dgm:pt modelId="{11F768F5-75EC-4EC1-9345-828EC2303955}" type="pres">
      <dgm:prSet presAssocID="{76800932-0679-4E30-8C55-BE7C062C4B7F}" presName="vert1" presStyleCnt="0"/>
      <dgm:spPr/>
    </dgm:pt>
    <dgm:pt modelId="{9885BE04-6AF4-4993-89A9-40BFF557DD52}" type="pres">
      <dgm:prSet presAssocID="{06F33F32-CFED-4217-A835-67FB454BF7A8}" presName="thickLine" presStyleLbl="alignNode1" presStyleIdx="1" presStyleCnt="3"/>
      <dgm:spPr/>
    </dgm:pt>
    <dgm:pt modelId="{7EE5FABE-B8CB-4186-8E57-71BDB4CEF925}" type="pres">
      <dgm:prSet presAssocID="{06F33F32-CFED-4217-A835-67FB454BF7A8}" presName="horz1" presStyleCnt="0"/>
      <dgm:spPr/>
    </dgm:pt>
    <dgm:pt modelId="{2134029C-D7A1-4485-A629-B7F6E9178369}" type="pres">
      <dgm:prSet presAssocID="{06F33F32-CFED-4217-A835-67FB454BF7A8}" presName="tx1" presStyleLbl="revTx" presStyleIdx="1" presStyleCnt="3"/>
      <dgm:spPr/>
    </dgm:pt>
    <dgm:pt modelId="{A3D69F67-97CA-4B5D-9F43-FE89650DF94C}" type="pres">
      <dgm:prSet presAssocID="{06F33F32-CFED-4217-A835-67FB454BF7A8}" presName="vert1" presStyleCnt="0"/>
      <dgm:spPr/>
    </dgm:pt>
    <dgm:pt modelId="{E8B0A9AD-5929-4C96-BAED-83545ADCD6D7}" type="pres">
      <dgm:prSet presAssocID="{034703B0-46DA-45C7-A971-BE90E81DCB74}" presName="thickLine" presStyleLbl="alignNode1" presStyleIdx="2" presStyleCnt="3"/>
      <dgm:spPr/>
    </dgm:pt>
    <dgm:pt modelId="{93EB4745-4176-45E1-BB65-4603869BD8B6}" type="pres">
      <dgm:prSet presAssocID="{034703B0-46DA-45C7-A971-BE90E81DCB74}" presName="horz1" presStyleCnt="0"/>
      <dgm:spPr/>
    </dgm:pt>
    <dgm:pt modelId="{6601CD2D-55DF-4B28-B8F0-16E5E0347CC7}" type="pres">
      <dgm:prSet presAssocID="{034703B0-46DA-45C7-A971-BE90E81DCB74}" presName="tx1" presStyleLbl="revTx" presStyleIdx="2" presStyleCnt="3"/>
      <dgm:spPr/>
    </dgm:pt>
    <dgm:pt modelId="{580159CD-F1EE-4E83-AD69-CF62BCE5705F}" type="pres">
      <dgm:prSet presAssocID="{034703B0-46DA-45C7-A971-BE90E81DCB74}" presName="vert1" presStyleCnt="0"/>
      <dgm:spPr/>
    </dgm:pt>
  </dgm:ptLst>
  <dgm:cxnLst>
    <dgm:cxn modelId="{CFFFCF14-DCCC-49DA-BD28-E57B23D3C6ED}" type="presOf" srcId="{C5004184-239E-458D-A304-E033CC6D67C3}" destId="{4FA66AB5-F544-4F0B-B066-DACD0F6529B7}" srcOrd="0" destOrd="0" presId="urn:microsoft.com/office/officeart/2008/layout/LinedList"/>
    <dgm:cxn modelId="{A980FD1D-5234-4C6F-BB41-381D1EE59230}" type="presOf" srcId="{76800932-0679-4E30-8C55-BE7C062C4B7F}" destId="{1A4F9E1A-5470-4A99-AC64-4C501A582756}" srcOrd="0" destOrd="0" presId="urn:microsoft.com/office/officeart/2008/layout/LinedList"/>
    <dgm:cxn modelId="{CCFE1533-1745-4E56-8F8D-2606FC6216C9}" type="presOf" srcId="{06F33F32-CFED-4217-A835-67FB454BF7A8}" destId="{2134029C-D7A1-4485-A629-B7F6E9178369}" srcOrd="0" destOrd="0" presId="urn:microsoft.com/office/officeart/2008/layout/LinedList"/>
    <dgm:cxn modelId="{B7A2C860-BCE4-459E-978C-BEE12BF4228B}" type="presOf" srcId="{034703B0-46DA-45C7-A971-BE90E81DCB74}" destId="{6601CD2D-55DF-4B28-B8F0-16E5E0347CC7}" srcOrd="0" destOrd="0" presId="urn:microsoft.com/office/officeart/2008/layout/LinedList"/>
    <dgm:cxn modelId="{3B770C53-024D-40E1-BDE8-D72698D0C1A9}" srcId="{C5004184-239E-458D-A304-E033CC6D67C3}" destId="{034703B0-46DA-45C7-A971-BE90E81DCB74}" srcOrd="2" destOrd="0" parTransId="{0389DA4B-3C16-4935-9948-0C8B97A68ADF}" sibTransId="{B50BF42E-251A-44CD-A270-B3B31392BA21}"/>
    <dgm:cxn modelId="{52612599-604D-4407-9FC4-FFA07CE6E6A2}" srcId="{C5004184-239E-458D-A304-E033CC6D67C3}" destId="{06F33F32-CFED-4217-A835-67FB454BF7A8}" srcOrd="1" destOrd="0" parTransId="{A842B9DA-1A82-4E89-A508-5F1E3A158F8F}" sibTransId="{04F4A538-51BF-4C6C-B3AE-3B00432487F3}"/>
    <dgm:cxn modelId="{860C0ECD-5A28-46F1-8DDA-8D1ACA1B0DCB}" srcId="{C5004184-239E-458D-A304-E033CC6D67C3}" destId="{76800932-0679-4E30-8C55-BE7C062C4B7F}" srcOrd="0" destOrd="0" parTransId="{327E47F6-2907-477B-8B56-D1102DEDC7ED}" sibTransId="{72330558-1DFC-4B7B-A15B-8919C8DACD90}"/>
    <dgm:cxn modelId="{80F3B885-C573-4E1F-A1D6-B8C64D6B2987}" type="presParOf" srcId="{4FA66AB5-F544-4F0B-B066-DACD0F6529B7}" destId="{F0636ED1-5BBF-4824-942F-3C827BCFC6F0}" srcOrd="0" destOrd="0" presId="urn:microsoft.com/office/officeart/2008/layout/LinedList"/>
    <dgm:cxn modelId="{DB6F2370-8284-49AA-BC20-FA2B167466F8}" type="presParOf" srcId="{4FA66AB5-F544-4F0B-B066-DACD0F6529B7}" destId="{ED819993-BFB3-403D-AE74-47929CEDBD50}" srcOrd="1" destOrd="0" presId="urn:microsoft.com/office/officeart/2008/layout/LinedList"/>
    <dgm:cxn modelId="{3BEFA6EB-AE23-48B9-AA46-9803508538FA}" type="presParOf" srcId="{ED819993-BFB3-403D-AE74-47929CEDBD50}" destId="{1A4F9E1A-5470-4A99-AC64-4C501A582756}" srcOrd="0" destOrd="0" presId="urn:microsoft.com/office/officeart/2008/layout/LinedList"/>
    <dgm:cxn modelId="{A2354125-E46C-44B8-BE98-40781B08885A}" type="presParOf" srcId="{ED819993-BFB3-403D-AE74-47929CEDBD50}" destId="{11F768F5-75EC-4EC1-9345-828EC2303955}" srcOrd="1" destOrd="0" presId="urn:microsoft.com/office/officeart/2008/layout/LinedList"/>
    <dgm:cxn modelId="{6C663B67-3528-41B7-9C94-EA8D083BF321}" type="presParOf" srcId="{4FA66AB5-F544-4F0B-B066-DACD0F6529B7}" destId="{9885BE04-6AF4-4993-89A9-40BFF557DD52}" srcOrd="2" destOrd="0" presId="urn:microsoft.com/office/officeart/2008/layout/LinedList"/>
    <dgm:cxn modelId="{5691608B-1F6F-4ADD-B113-8E59540DC3AB}" type="presParOf" srcId="{4FA66AB5-F544-4F0B-B066-DACD0F6529B7}" destId="{7EE5FABE-B8CB-4186-8E57-71BDB4CEF925}" srcOrd="3" destOrd="0" presId="urn:microsoft.com/office/officeart/2008/layout/LinedList"/>
    <dgm:cxn modelId="{BA871662-1B8C-4771-B7FA-0F72F9CF0EFF}" type="presParOf" srcId="{7EE5FABE-B8CB-4186-8E57-71BDB4CEF925}" destId="{2134029C-D7A1-4485-A629-B7F6E9178369}" srcOrd="0" destOrd="0" presId="urn:microsoft.com/office/officeart/2008/layout/LinedList"/>
    <dgm:cxn modelId="{A0085E73-CB84-4740-8EFE-BB00495530A4}" type="presParOf" srcId="{7EE5FABE-B8CB-4186-8E57-71BDB4CEF925}" destId="{A3D69F67-97CA-4B5D-9F43-FE89650DF94C}" srcOrd="1" destOrd="0" presId="urn:microsoft.com/office/officeart/2008/layout/LinedList"/>
    <dgm:cxn modelId="{1ABACD61-E0B3-407E-A2B7-C14995F1D819}" type="presParOf" srcId="{4FA66AB5-F544-4F0B-B066-DACD0F6529B7}" destId="{E8B0A9AD-5929-4C96-BAED-83545ADCD6D7}" srcOrd="4" destOrd="0" presId="urn:microsoft.com/office/officeart/2008/layout/LinedList"/>
    <dgm:cxn modelId="{8A46DEF6-C529-4ACE-BC1E-5986C25B503D}" type="presParOf" srcId="{4FA66AB5-F544-4F0B-B066-DACD0F6529B7}" destId="{93EB4745-4176-45E1-BB65-4603869BD8B6}" srcOrd="5" destOrd="0" presId="urn:microsoft.com/office/officeart/2008/layout/LinedList"/>
    <dgm:cxn modelId="{21F890B4-63D8-4891-A094-AB9EF9BB3213}" type="presParOf" srcId="{93EB4745-4176-45E1-BB65-4603869BD8B6}" destId="{6601CD2D-55DF-4B28-B8F0-16E5E0347CC7}" srcOrd="0" destOrd="0" presId="urn:microsoft.com/office/officeart/2008/layout/LinedList"/>
    <dgm:cxn modelId="{97088283-D859-4C39-AFD4-4DB3CEC8E04A}" type="presParOf" srcId="{93EB4745-4176-45E1-BB65-4603869BD8B6}" destId="{580159CD-F1EE-4E83-AD69-CF62BCE5705F}"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DD3EBD-1F67-4D29-8110-21E07099369D}"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16018BE7-1542-4BFB-A1B6-991F23993D45}">
      <dgm:prSet/>
      <dgm:spPr/>
      <dgm:t>
        <a:bodyPr/>
        <a:lstStyle/>
        <a:p>
          <a:r>
            <a:rPr lang="en-GB" dirty="0"/>
            <a:t>Name : Mr Tee</a:t>
          </a:r>
          <a:endParaRPr lang="en-US" dirty="0"/>
        </a:p>
      </dgm:t>
    </dgm:pt>
    <dgm:pt modelId="{571AE1D7-E8A4-42D2-9816-F52B26490776}" type="parTrans" cxnId="{1E34C841-5AFB-42A7-8E33-C538273C59AA}">
      <dgm:prSet/>
      <dgm:spPr/>
      <dgm:t>
        <a:bodyPr/>
        <a:lstStyle/>
        <a:p>
          <a:endParaRPr lang="en-US"/>
        </a:p>
      </dgm:t>
    </dgm:pt>
    <dgm:pt modelId="{2E993E37-38D2-4672-89CF-F255CF2AF9B3}" type="sibTrans" cxnId="{1E34C841-5AFB-42A7-8E33-C538273C59AA}">
      <dgm:prSet/>
      <dgm:spPr/>
      <dgm:t>
        <a:bodyPr/>
        <a:lstStyle/>
        <a:p>
          <a:endParaRPr lang="en-US"/>
        </a:p>
      </dgm:t>
    </dgm:pt>
    <dgm:pt modelId="{96F0EBA3-ECF8-46EA-96EB-6801B687ECB4}">
      <dgm:prSet/>
      <dgm:spPr/>
      <dgm:t>
        <a:bodyPr/>
        <a:lstStyle/>
        <a:p>
          <a:r>
            <a:rPr lang="en-GB" dirty="0"/>
            <a:t>Age: 54</a:t>
          </a:r>
          <a:endParaRPr lang="en-US" dirty="0"/>
        </a:p>
      </dgm:t>
    </dgm:pt>
    <dgm:pt modelId="{1A71AA59-C6BC-498C-8C86-23E1A96EDBD5}" type="parTrans" cxnId="{7A2F8327-EFA2-417E-A76C-991893644E86}">
      <dgm:prSet/>
      <dgm:spPr/>
      <dgm:t>
        <a:bodyPr/>
        <a:lstStyle/>
        <a:p>
          <a:endParaRPr lang="en-US"/>
        </a:p>
      </dgm:t>
    </dgm:pt>
    <dgm:pt modelId="{02230823-E2FC-4B84-A510-B89144CBDAA5}" type="sibTrans" cxnId="{7A2F8327-EFA2-417E-A76C-991893644E86}">
      <dgm:prSet/>
      <dgm:spPr/>
      <dgm:t>
        <a:bodyPr/>
        <a:lstStyle/>
        <a:p>
          <a:endParaRPr lang="en-US"/>
        </a:p>
      </dgm:t>
    </dgm:pt>
    <dgm:pt modelId="{CBB1197B-C809-4AD5-A93C-E89C6E7B23A6}">
      <dgm:prSet/>
      <dgm:spPr/>
      <dgm:t>
        <a:bodyPr/>
        <a:lstStyle/>
        <a:p>
          <a:r>
            <a:rPr lang="en-GB"/>
            <a:t>Sex: Male</a:t>
          </a:r>
          <a:endParaRPr lang="en-US"/>
        </a:p>
      </dgm:t>
    </dgm:pt>
    <dgm:pt modelId="{1029BB84-5045-46A5-9034-884A933A2F86}" type="parTrans" cxnId="{732B8656-CECE-48EF-B16C-A4ECD3BCAC23}">
      <dgm:prSet/>
      <dgm:spPr/>
      <dgm:t>
        <a:bodyPr/>
        <a:lstStyle/>
        <a:p>
          <a:endParaRPr lang="en-US"/>
        </a:p>
      </dgm:t>
    </dgm:pt>
    <dgm:pt modelId="{D079EC0A-B72B-424D-8EB8-CF7BAFE87DA2}" type="sibTrans" cxnId="{732B8656-CECE-48EF-B16C-A4ECD3BCAC23}">
      <dgm:prSet/>
      <dgm:spPr/>
      <dgm:t>
        <a:bodyPr/>
        <a:lstStyle/>
        <a:p>
          <a:endParaRPr lang="en-US"/>
        </a:p>
      </dgm:t>
    </dgm:pt>
    <dgm:pt modelId="{45BCB69B-ED3C-4896-9B0D-140B84C2CF52}">
      <dgm:prSet custT="1"/>
      <dgm:spPr/>
      <dgm:t>
        <a:bodyPr/>
        <a:lstStyle/>
        <a:p>
          <a:pPr>
            <a:lnSpc>
              <a:spcPct val="150000"/>
            </a:lnSpc>
          </a:pPr>
          <a:r>
            <a:rPr lang="en-GB" sz="1100" dirty="0">
              <a:latin typeface="Arial" panose="020B0604020202020204" pitchFamily="34" charset="0"/>
              <a:cs typeface="Arial" panose="020B0604020202020204" pitchFamily="34" charset="0"/>
            </a:rPr>
            <a:t>Ethnicity:  Black African</a:t>
          </a:r>
          <a:endParaRPr lang="en-US" sz="1100" dirty="0">
            <a:latin typeface="Arial" panose="020B0604020202020204" pitchFamily="34" charset="0"/>
            <a:cs typeface="Arial" panose="020B0604020202020204" pitchFamily="34" charset="0"/>
          </a:endParaRPr>
        </a:p>
      </dgm:t>
    </dgm:pt>
    <dgm:pt modelId="{1CB3DCFE-202E-46A8-A77C-B571764A280F}" type="parTrans" cxnId="{FB5CF556-7E22-4F0A-A002-BD0E47E977CA}">
      <dgm:prSet/>
      <dgm:spPr/>
      <dgm:t>
        <a:bodyPr/>
        <a:lstStyle/>
        <a:p>
          <a:endParaRPr lang="en-US"/>
        </a:p>
      </dgm:t>
    </dgm:pt>
    <dgm:pt modelId="{A7E9E289-89F2-49B7-802A-7EE1F13BFE06}" type="sibTrans" cxnId="{FB5CF556-7E22-4F0A-A002-BD0E47E977CA}">
      <dgm:prSet/>
      <dgm:spPr/>
      <dgm:t>
        <a:bodyPr/>
        <a:lstStyle/>
        <a:p>
          <a:endParaRPr lang="en-US"/>
        </a:p>
      </dgm:t>
    </dgm:pt>
    <dgm:pt modelId="{FDDD4B54-2924-44B4-9137-888EF383AFD9}">
      <dgm:prSet custT="1"/>
      <dgm:spPr/>
      <dgm:t>
        <a:bodyPr/>
        <a:lstStyle/>
        <a:p>
          <a:pPr>
            <a:lnSpc>
              <a:spcPct val="150000"/>
            </a:lnSpc>
          </a:pPr>
          <a:r>
            <a:rPr lang="en-GB" sz="1100" dirty="0">
              <a:latin typeface="Arial" panose="020B0604020202020204" pitchFamily="34" charset="0"/>
              <a:cs typeface="Arial" panose="020B0604020202020204" pitchFamily="34" charset="0"/>
            </a:rPr>
            <a:t>Location:  Birmingham, urban area in United Kingdom.</a:t>
          </a:r>
          <a:endParaRPr lang="en-US" sz="1100" dirty="0">
            <a:latin typeface="Arial" panose="020B0604020202020204" pitchFamily="34" charset="0"/>
            <a:cs typeface="Arial" panose="020B0604020202020204" pitchFamily="34" charset="0"/>
          </a:endParaRPr>
        </a:p>
      </dgm:t>
    </dgm:pt>
    <dgm:pt modelId="{EA58EE88-74B5-4834-83AA-12835B42B474}" type="parTrans" cxnId="{DF1EFB96-C5F8-4866-8A9B-4F065844DC72}">
      <dgm:prSet/>
      <dgm:spPr/>
      <dgm:t>
        <a:bodyPr/>
        <a:lstStyle/>
        <a:p>
          <a:endParaRPr lang="en-US"/>
        </a:p>
      </dgm:t>
    </dgm:pt>
    <dgm:pt modelId="{29508812-A979-4D3D-8027-8B70C77EF952}" type="sibTrans" cxnId="{DF1EFB96-C5F8-4866-8A9B-4F065844DC72}">
      <dgm:prSet/>
      <dgm:spPr/>
      <dgm:t>
        <a:bodyPr/>
        <a:lstStyle/>
        <a:p>
          <a:endParaRPr lang="en-US"/>
        </a:p>
      </dgm:t>
    </dgm:pt>
    <dgm:pt modelId="{2BE5CE36-4BF1-44AE-AE2E-11113448F675}">
      <dgm:prSet custT="1"/>
      <dgm:spPr/>
      <dgm:t>
        <a:bodyPr/>
        <a:lstStyle/>
        <a:p>
          <a:pPr>
            <a:lnSpc>
              <a:spcPct val="150000"/>
            </a:lnSpc>
          </a:pPr>
          <a:r>
            <a:rPr lang="en-GB" sz="1100" baseline="0" dirty="0">
              <a:latin typeface="Arial" panose="020B0604020202020204" pitchFamily="34" charset="0"/>
              <a:cs typeface="Arial" panose="020B0604020202020204" pitchFamily="34" charset="0"/>
            </a:rPr>
            <a:t>Occupation :  Health Care Assistant</a:t>
          </a:r>
          <a:endParaRPr lang="en-US" sz="1100" baseline="0" dirty="0">
            <a:latin typeface="Arial" panose="020B0604020202020204" pitchFamily="34" charset="0"/>
            <a:cs typeface="Arial" panose="020B0604020202020204" pitchFamily="34" charset="0"/>
          </a:endParaRPr>
        </a:p>
      </dgm:t>
    </dgm:pt>
    <dgm:pt modelId="{7CA8B7DB-08E9-4FE1-AC61-F5A833699B15}" type="parTrans" cxnId="{C86A737C-AD90-4EDC-B68A-0FC55FFCFB38}">
      <dgm:prSet/>
      <dgm:spPr/>
      <dgm:t>
        <a:bodyPr/>
        <a:lstStyle/>
        <a:p>
          <a:endParaRPr lang="en-US"/>
        </a:p>
      </dgm:t>
    </dgm:pt>
    <dgm:pt modelId="{CC129B0D-3AEE-4325-9E85-F9A9CF4F60C1}" type="sibTrans" cxnId="{C86A737C-AD90-4EDC-B68A-0FC55FFCFB38}">
      <dgm:prSet/>
      <dgm:spPr/>
      <dgm:t>
        <a:bodyPr/>
        <a:lstStyle/>
        <a:p>
          <a:endParaRPr lang="en-US"/>
        </a:p>
      </dgm:t>
    </dgm:pt>
    <dgm:pt modelId="{AEA71C19-CF5A-4EE1-AF58-78D1D8AACA70}">
      <dgm:prSet custT="1"/>
      <dgm:spPr/>
      <dgm:t>
        <a:bodyPr/>
        <a:lstStyle/>
        <a:p>
          <a:pPr>
            <a:lnSpc>
              <a:spcPct val="150000"/>
            </a:lnSpc>
          </a:pPr>
          <a:r>
            <a:rPr lang="en-GB" sz="1100" dirty="0">
              <a:latin typeface="Arial" panose="020B0604020202020204" pitchFamily="34" charset="0"/>
              <a:cs typeface="Arial" panose="020B0604020202020204" pitchFamily="34" charset="0"/>
            </a:rPr>
            <a:t>Socioeconomic status : Middle income</a:t>
          </a:r>
          <a:endParaRPr lang="en-US" sz="1100" dirty="0">
            <a:latin typeface="Arial" panose="020B0604020202020204" pitchFamily="34" charset="0"/>
            <a:cs typeface="Arial" panose="020B0604020202020204" pitchFamily="34" charset="0"/>
          </a:endParaRPr>
        </a:p>
      </dgm:t>
    </dgm:pt>
    <dgm:pt modelId="{E93DA4CB-1A14-4FC5-8D33-7C1286A03DFC}" type="parTrans" cxnId="{11E68F5B-A616-4D32-85DF-0989411197F3}">
      <dgm:prSet/>
      <dgm:spPr/>
      <dgm:t>
        <a:bodyPr/>
        <a:lstStyle/>
        <a:p>
          <a:endParaRPr lang="en-US"/>
        </a:p>
      </dgm:t>
    </dgm:pt>
    <dgm:pt modelId="{02743A9F-222F-4D62-84BD-BE17EE988185}" type="sibTrans" cxnId="{11E68F5B-A616-4D32-85DF-0989411197F3}">
      <dgm:prSet/>
      <dgm:spPr/>
      <dgm:t>
        <a:bodyPr/>
        <a:lstStyle/>
        <a:p>
          <a:endParaRPr lang="en-US"/>
        </a:p>
      </dgm:t>
    </dgm:pt>
    <dgm:pt modelId="{A489603B-EF6B-49EC-83B1-480BC36FA64F}">
      <dgm:prSet custT="1"/>
      <dgm:spPr/>
      <dgm:t>
        <a:bodyPr/>
        <a:lstStyle/>
        <a:p>
          <a:pPr>
            <a:lnSpc>
              <a:spcPct val="150000"/>
            </a:lnSpc>
          </a:pPr>
          <a:r>
            <a:rPr lang="en-GB" sz="1100" dirty="0">
              <a:latin typeface="Arial" panose="020B0604020202020204" pitchFamily="34" charset="0"/>
              <a:cs typeface="Arial" panose="020B0604020202020204" pitchFamily="34" charset="0"/>
            </a:rPr>
            <a:t>Family History : Mum a type 2 insulin dependent diabetic patient </a:t>
          </a:r>
          <a:endParaRPr lang="en-US" sz="1100" dirty="0">
            <a:latin typeface="Arial" panose="020B0604020202020204" pitchFamily="34" charset="0"/>
            <a:cs typeface="Arial" panose="020B0604020202020204" pitchFamily="34" charset="0"/>
          </a:endParaRPr>
        </a:p>
      </dgm:t>
    </dgm:pt>
    <dgm:pt modelId="{6CBB4638-B143-4FE6-918A-CDE5610CAA46}" type="parTrans" cxnId="{28918A4C-BFD7-4853-BEC4-6934EB545F0E}">
      <dgm:prSet/>
      <dgm:spPr/>
      <dgm:t>
        <a:bodyPr/>
        <a:lstStyle/>
        <a:p>
          <a:endParaRPr lang="en-US"/>
        </a:p>
      </dgm:t>
    </dgm:pt>
    <dgm:pt modelId="{4E8F6D9D-A8CE-497F-81FC-ACD31811A959}" type="sibTrans" cxnId="{28918A4C-BFD7-4853-BEC4-6934EB545F0E}">
      <dgm:prSet/>
      <dgm:spPr/>
      <dgm:t>
        <a:bodyPr/>
        <a:lstStyle/>
        <a:p>
          <a:endParaRPr lang="en-US"/>
        </a:p>
      </dgm:t>
    </dgm:pt>
    <dgm:pt modelId="{E43504DB-A52D-43E0-8BE0-D4338D52EEE2}">
      <dgm:prSet custT="1"/>
      <dgm:spPr/>
      <dgm:t>
        <a:bodyPr/>
        <a:lstStyle/>
        <a:p>
          <a:pPr>
            <a:lnSpc>
              <a:spcPct val="150000"/>
            </a:lnSpc>
          </a:pPr>
          <a:r>
            <a:rPr lang="en-GB" sz="1100" dirty="0">
              <a:latin typeface="Arial" panose="020B0604020202020204" pitchFamily="34" charset="0"/>
              <a:cs typeface="Arial" panose="020B0604020202020204" pitchFamily="34" charset="0"/>
            </a:rPr>
            <a:t>Medical History :  type 2  diabetes, Overweight, COPD, hypertension, </a:t>
          </a:r>
          <a:endParaRPr lang="en-US" sz="1100" dirty="0">
            <a:latin typeface="Arial" panose="020B0604020202020204" pitchFamily="34" charset="0"/>
            <a:cs typeface="Arial" panose="020B0604020202020204" pitchFamily="34" charset="0"/>
          </a:endParaRPr>
        </a:p>
      </dgm:t>
    </dgm:pt>
    <dgm:pt modelId="{9DE7E144-749C-4BC8-B729-0B294587511A}" type="parTrans" cxnId="{AA37EFBB-6571-4062-B106-12BE9E03AC38}">
      <dgm:prSet/>
      <dgm:spPr/>
      <dgm:t>
        <a:bodyPr/>
        <a:lstStyle/>
        <a:p>
          <a:endParaRPr lang="en-US"/>
        </a:p>
      </dgm:t>
    </dgm:pt>
    <dgm:pt modelId="{E71D1560-5902-473C-A723-E77E1426D87F}" type="sibTrans" cxnId="{AA37EFBB-6571-4062-B106-12BE9E03AC38}">
      <dgm:prSet/>
      <dgm:spPr/>
      <dgm:t>
        <a:bodyPr/>
        <a:lstStyle/>
        <a:p>
          <a:endParaRPr lang="en-US"/>
        </a:p>
      </dgm:t>
    </dgm:pt>
    <dgm:pt modelId="{2DF30200-EE19-4C46-A33C-0BEB8969B2E0}" type="pres">
      <dgm:prSet presAssocID="{DBDD3EBD-1F67-4D29-8110-21E07099369D}" presName="Name0" presStyleCnt="0">
        <dgm:presLayoutVars>
          <dgm:dir/>
          <dgm:resizeHandles val="exact"/>
        </dgm:presLayoutVars>
      </dgm:prSet>
      <dgm:spPr/>
    </dgm:pt>
    <dgm:pt modelId="{51AF3491-5672-4600-81CF-1EB0E158E122}" type="pres">
      <dgm:prSet presAssocID="{16018BE7-1542-4BFB-A1B6-991F23993D45}" presName="node" presStyleLbl="node1" presStyleIdx="0" presStyleCnt="9">
        <dgm:presLayoutVars>
          <dgm:bulletEnabled val="1"/>
        </dgm:presLayoutVars>
      </dgm:prSet>
      <dgm:spPr/>
    </dgm:pt>
    <dgm:pt modelId="{4B978331-27F7-45AE-BC67-6A23C6333E54}" type="pres">
      <dgm:prSet presAssocID="{2E993E37-38D2-4672-89CF-F255CF2AF9B3}" presName="sibTrans" presStyleLbl="sibTrans1D1" presStyleIdx="0" presStyleCnt="8"/>
      <dgm:spPr/>
    </dgm:pt>
    <dgm:pt modelId="{9782C0EF-F08D-4CBA-B4E4-35657F1813BE}" type="pres">
      <dgm:prSet presAssocID="{2E993E37-38D2-4672-89CF-F255CF2AF9B3}" presName="connectorText" presStyleLbl="sibTrans1D1" presStyleIdx="0" presStyleCnt="8"/>
      <dgm:spPr/>
    </dgm:pt>
    <dgm:pt modelId="{87BB7A03-23D1-43FC-B7FE-1A1CBA820DBB}" type="pres">
      <dgm:prSet presAssocID="{96F0EBA3-ECF8-46EA-96EB-6801B687ECB4}" presName="node" presStyleLbl="node1" presStyleIdx="1" presStyleCnt="9">
        <dgm:presLayoutVars>
          <dgm:bulletEnabled val="1"/>
        </dgm:presLayoutVars>
      </dgm:prSet>
      <dgm:spPr/>
    </dgm:pt>
    <dgm:pt modelId="{FDF6A4F3-5893-4FA0-A100-875D8ACCF3FC}" type="pres">
      <dgm:prSet presAssocID="{02230823-E2FC-4B84-A510-B89144CBDAA5}" presName="sibTrans" presStyleLbl="sibTrans1D1" presStyleIdx="1" presStyleCnt="8"/>
      <dgm:spPr/>
    </dgm:pt>
    <dgm:pt modelId="{919FF9EA-BF9A-423E-B803-4E5C54720B7D}" type="pres">
      <dgm:prSet presAssocID="{02230823-E2FC-4B84-A510-B89144CBDAA5}" presName="connectorText" presStyleLbl="sibTrans1D1" presStyleIdx="1" presStyleCnt="8"/>
      <dgm:spPr/>
    </dgm:pt>
    <dgm:pt modelId="{4C0A2DF3-0280-4DDB-82F8-623BE95C1EF9}" type="pres">
      <dgm:prSet presAssocID="{CBB1197B-C809-4AD5-A93C-E89C6E7B23A6}" presName="node" presStyleLbl="node1" presStyleIdx="2" presStyleCnt="9">
        <dgm:presLayoutVars>
          <dgm:bulletEnabled val="1"/>
        </dgm:presLayoutVars>
      </dgm:prSet>
      <dgm:spPr/>
    </dgm:pt>
    <dgm:pt modelId="{BDE4E83B-E098-49D5-B43F-71514B6B995D}" type="pres">
      <dgm:prSet presAssocID="{D079EC0A-B72B-424D-8EB8-CF7BAFE87DA2}" presName="sibTrans" presStyleLbl="sibTrans1D1" presStyleIdx="2" presStyleCnt="8"/>
      <dgm:spPr/>
    </dgm:pt>
    <dgm:pt modelId="{B2D774DE-911B-45FC-A066-AE5260B77C69}" type="pres">
      <dgm:prSet presAssocID="{D079EC0A-B72B-424D-8EB8-CF7BAFE87DA2}" presName="connectorText" presStyleLbl="sibTrans1D1" presStyleIdx="2" presStyleCnt="8"/>
      <dgm:spPr/>
    </dgm:pt>
    <dgm:pt modelId="{89E3DE6E-D301-444D-B25D-C43A99037E9C}" type="pres">
      <dgm:prSet presAssocID="{45BCB69B-ED3C-4896-9B0D-140B84C2CF52}" presName="node" presStyleLbl="node1" presStyleIdx="3" presStyleCnt="9" custLinFactNeighborX="-1480" custLinFactNeighborY="4440">
        <dgm:presLayoutVars>
          <dgm:bulletEnabled val="1"/>
        </dgm:presLayoutVars>
      </dgm:prSet>
      <dgm:spPr/>
    </dgm:pt>
    <dgm:pt modelId="{26AA5975-F484-475F-A2A3-3DE41AA06A73}" type="pres">
      <dgm:prSet presAssocID="{A7E9E289-89F2-49B7-802A-7EE1F13BFE06}" presName="sibTrans" presStyleLbl="sibTrans1D1" presStyleIdx="3" presStyleCnt="8"/>
      <dgm:spPr/>
    </dgm:pt>
    <dgm:pt modelId="{3463D7FD-17D9-4C44-A0EB-9850C64D5FBD}" type="pres">
      <dgm:prSet presAssocID="{A7E9E289-89F2-49B7-802A-7EE1F13BFE06}" presName="connectorText" presStyleLbl="sibTrans1D1" presStyleIdx="3" presStyleCnt="8"/>
      <dgm:spPr/>
    </dgm:pt>
    <dgm:pt modelId="{5D87F711-2184-4275-A525-2924A4752161}" type="pres">
      <dgm:prSet presAssocID="{FDDD4B54-2924-44B4-9137-888EF383AFD9}" presName="node" presStyleLbl="node1" presStyleIdx="4" presStyleCnt="9">
        <dgm:presLayoutVars>
          <dgm:bulletEnabled val="1"/>
        </dgm:presLayoutVars>
      </dgm:prSet>
      <dgm:spPr/>
    </dgm:pt>
    <dgm:pt modelId="{DBF624F2-2709-4349-93F7-483D1C12576A}" type="pres">
      <dgm:prSet presAssocID="{29508812-A979-4D3D-8027-8B70C77EF952}" presName="sibTrans" presStyleLbl="sibTrans1D1" presStyleIdx="4" presStyleCnt="8"/>
      <dgm:spPr/>
    </dgm:pt>
    <dgm:pt modelId="{408FDDB3-C5DE-425C-A912-D3D0A0268D6E}" type="pres">
      <dgm:prSet presAssocID="{29508812-A979-4D3D-8027-8B70C77EF952}" presName="connectorText" presStyleLbl="sibTrans1D1" presStyleIdx="4" presStyleCnt="8"/>
      <dgm:spPr/>
    </dgm:pt>
    <dgm:pt modelId="{0F457C68-0FE6-4BE4-B870-54E62E5EA9F5}" type="pres">
      <dgm:prSet presAssocID="{2BE5CE36-4BF1-44AE-AE2E-11113448F675}" presName="node" presStyleLbl="node1" presStyleIdx="5" presStyleCnt="9">
        <dgm:presLayoutVars>
          <dgm:bulletEnabled val="1"/>
        </dgm:presLayoutVars>
      </dgm:prSet>
      <dgm:spPr/>
    </dgm:pt>
    <dgm:pt modelId="{F8D8B690-557B-4488-8F4A-ECD7B0BC92E5}" type="pres">
      <dgm:prSet presAssocID="{CC129B0D-3AEE-4325-9E85-F9A9CF4F60C1}" presName="sibTrans" presStyleLbl="sibTrans1D1" presStyleIdx="5" presStyleCnt="8"/>
      <dgm:spPr/>
    </dgm:pt>
    <dgm:pt modelId="{A676E69F-C30F-4F62-B025-B74E280966D4}" type="pres">
      <dgm:prSet presAssocID="{CC129B0D-3AEE-4325-9E85-F9A9CF4F60C1}" presName="connectorText" presStyleLbl="sibTrans1D1" presStyleIdx="5" presStyleCnt="8"/>
      <dgm:spPr/>
    </dgm:pt>
    <dgm:pt modelId="{80AF0B9E-B910-43A5-82AC-AF8310371C7F}" type="pres">
      <dgm:prSet presAssocID="{AEA71C19-CF5A-4EE1-AF58-78D1D8AACA70}" presName="node" presStyleLbl="node1" presStyleIdx="6" presStyleCnt="9">
        <dgm:presLayoutVars>
          <dgm:bulletEnabled val="1"/>
        </dgm:presLayoutVars>
      </dgm:prSet>
      <dgm:spPr/>
    </dgm:pt>
    <dgm:pt modelId="{E9FD9742-14B8-4ACF-AC8B-B198A701CF2B}" type="pres">
      <dgm:prSet presAssocID="{02743A9F-222F-4D62-84BD-BE17EE988185}" presName="sibTrans" presStyleLbl="sibTrans1D1" presStyleIdx="6" presStyleCnt="8"/>
      <dgm:spPr/>
    </dgm:pt>
    <dgm:pt modelId="{2EDA54B6-F062-455A-88D5-094DBF377710}" type="pres">
      <dgm:prSet presAssocID="{02743A9F-222F-4D62-84BD-BE17EE988185}" presName="connectorText" presStyleLbl="sibTrans1D1" presStyleIdx="6" presStyleCnt="8"/>
      <dgm:spPr/>
    </dgm:pt>
    <dgm:pt modelId="{19FFFFF8-FF19-44F3-908B-D949134A0D64}" type="pres">
      <dgm:prSet presAssocID="{A489603B-EF6B-49EC-83B1-480BC36FA64F}" presName="node" presStyleLbl="node1" presStyleIdx="7" presStyleCnt="9">
        <dgm:presLayoutVars>
          <dgm:bulletEnabled val="1"/>
        </dgm:presLayoutVars>
      </dgm:prSet>
      <dgm:spPr/>
    </dgm:pt>
    <dgm:pt modelId="{0608E0D3-1F99-4746-92A4-3A56EAC92556}" type="pres">
      <dgm:prSet presAssocID="{4E8F6D9D-A8CE-497F-81FC-ACD31811A959}" presName="sibTrans" presStyleLbl="sibTrans1D1" presStyleIdx="7" presStyleCnt="8"/>
      <dgm:spPr/>
    </dgm:pt>
    <dgm:pt modelId="{CCF981BC-A2A3-4485-BA3F-21AE53656ED4}" type="pres">
      <dgm:prSet presAssocID="{4E8F6D9D-A8CE-497F-81FC-ACD31811A959}" presName="connectorText" presStyleLbl="sibTrans1D1" presStyleIdx="7" presStyleCnt="8"/>
      <dgm:spPr/>
    </dgm:pt>
    <dgm:pt modelId="{8E423009-FA5D-4C2C-8B0A-29C8371AAF92}" type="pres">
      <dgm:prSet presAssocID="{E43504DB-A52D-43E0-8BE0-D4338D52EEE2}" presName="node" presStyleLbl="node1" presStyleIdx="8" presStyleCnt="9">
        <dgm:presLayoutVars>
          <dgm:bulletEnabled val="1"/>
        </dgm:presLayoutVars>
      </dgm:prSet>
      <dgm:spPr/>
    </dgm:pt>
  </dgm:ptLst>
  <dgm:cxnLst>
    <dgm:cxn modelId="{1C7F1E1B-108D-4C6F-9AEE-9318FF7F44EE}" type="presOf" srcId="{FDDD4B54-2924-44B4-9137-888EF383AFD9}" destId="{5D87F711-2184-4275-A525-2924A4752161}" srcOrd="0" destOrd="0" presId="urn:microsoft.com/office/officeart/2016/7/layout/RepeatingBendingProcessNew"/>
    <dgm:cxn modelId="{A7A00B24-204A-48C7-97A6-824A6B345C40}" type="presOf" srcId="{A7E9E289-89F2-49B7-802A-7EE1F13BFE06}" destId="{3463D7FD-17D9-4C44-A0EB-9850C64D5FBD}" srcOrd="1" destOrd="0" presId="urn:microsoft.com/office/officeart/2016/7/layout/RepeatingBendingProcessNew"/>
    <dgm:cxn modelId="{3BC60325-0B79-4086-86A6-7638FDBEAD28}" type="presOf" srcId="{96F0EBA3-ECF8-46EA-96EB-6801B687ECB4}" destId="{87BB7A03-23D1-43FC-B7FE-1A1CBA820DBB}" srcOrd="0" destOrd="0" presId="urn:microsoft.com/office/officeart/2016/7/layout/RepeatingBendingProcessNew"/>
    <dgm:cxn modelId="{7A2F8327-EFA2-417E-A76C-991893644E86}" srcId="{DBDD3EBD-1F67-4D29-8110-21E07099369D}" destId="{96F0EBA3-ECF8-46EA-96EB-6801B687ECB4}" srcOrd="1" destOrd="0" parTransId="{1A71AA59-C6BC-498C-8C86-23E1A96EDBD5}" sibTransId="{02230823-E2FC-4B84-A510-B89144CBDAA5}"/>
    <dgm:cxn modelId="{8D3CEB2B-AC69-46EE-8F4F-9E611017BD8D}" type="presOf" srcId="{E43504DB-A52D-43E0-8BE0-D4338D52EEE2}" destId="{8E423009-FA5D-4C2C-8B0A-29C8371AAF92}" srcOrd="0" destOrd="0" presId="urn:microsoft.com/office/officeart/2016/7/layout/RepeatingBendingProcessNew"/>
    <dgm:cxn modelId="{4E0E8232-2C5A-49B2-AB15-FF8A1F90C836}" type="presOf" srcId="{D079EC0A-B72B-424D-8EB8-CF7BAFE87DA2}" destId="{B2D774DE-911B-45FC-A066-AE5260B77C69}" srcOrd="1" destOrd="0" presId="urn:microsoft.com/office/officeart/2016/7/layout/RepeatingBendingProcessNew"/>
    <dgm:cxn modelId="{1476573E-0509-4344-AD5E-5190BA22CE5D}" type="presOf" srcId="{45BCB69B-ED3C-4896-9B0D-140B84C2CF52}" destId="{89E3DE6E-D301-444D-B25D-C43A99037E9C}" srcOrd="0" destOrd="0" presId="urn:microsoft.com/office/officeart/2016/7/layout/RepeatingBendingProcessNew"/>
    <dgm:cxn modelId="{11E68F5B-A616-4D32-85DF-0989411197F3}" srcId="{DBDD3EBD-1F67-4D29-8110-21E07099369D}" destId="{AEA71C19-CF5A-4EE1-AF58-78D1D8AACA70}" srcOrd="6" destOrd="0" parTransId="{E93DA4CB-1A14-4FC5-8D33-7C1286A03DFC}" sibTransId="{02743A9F-222F-4D62-84BD-BE17EE988185}"/>
    <dgm:cxn modelId="{1E34C841-5AFB-42A7-8E33-C538273C59AA}" srcId="{DBDD3EBD-1F67-4D29-8110-21E07099369D}" destId="{16018BE7-1542-4BFB-A1B6-991F23993D45}" srcOrd="0" destOrd="0" parTransId="{571AE1D7-E8A4-42D2-9816-F52B26490776}" sibTransId="{2E993E37-38D2-4672-89CF-F255CF2AF9B3}"/>
    <dgm:cxn modelId="{A0973168-BEA9-4792-892B-6E39FA44CC25}" type="presOf" srcId="{29508812-A979-4D3D-8027-8B70C77EF952}" destId="{DBF624F2-2709-4349-93F7-483D1C12576A}" srcOrd="0" destOrd="0" presId="urn:microsoft.com/office/officeart/2016/7/layout/RepeatingBendingProcessNew"/>
    <dgm:cxn modelId="{E773644C-3077-45BA-9D22-AFC18BD82770}" type="presOf" srcId="{02743A9F-222F-4D62-84BD-BE17EE988185}" destId="{E9FD9742-14B8-4ACF-AC8B-B198A701CF2B}" srcOrd="0" destOrd="0" presId="urn:microsoft.com/office/officeart/2016/7/layout/RepeatingBendingProcessNew"/>
    <dgm:cxn modelId="{28918A4C-BFD7-4853-BEC4-6934EB545F0E}" srcId="{DBDD3EBD-1F67-4D29-8110-21E07099369D}" destId="{A489603B-EF6B-49EC-83B1-480BC36FA64F}" srcOrd="7" destOrd="0" parTransId="{6CBB4638-B143-4FE6-918A-CDE5610CAA46}" sibTransId="{4E8F6D9D-A8CE-497F-81FC-ACD31811A959}"/>
    <dgm:cxn modelId="{9D7FAC4D-D546-4CD3-9D08-526546D40CAD}" type="presOf" srcId="{02230823-E2FC-4B84-A510-B89144CBDAA5}" destId="{919FF9EA-BF9A-423E-B803-4E5C54720B7D}" srcOrd="1" destOrd="0" presId="urn:microsoft.com/office/officeart/2016/7/layout/RepeatingBendingProcessNew"/>
    <dgm:cxn modelId="{732B8656-CECE-48EF-B16C-A4ECD3BCAC23}" srcId="{DBDD3EBD-1F67-4D29-8110-21E07099369D}" destId="{CBB1197B-C809-4AD5-A93C-E89C6E7B23A6}" srcOrd="2" destOrd="0" parTransId="{1029BB84-5045-46A5-9034-884A933A2F86}" sibTransId="{D079EC0A-B72B-424D-8EB8-CF7BAFE87DA2}"/>
    <dgm:cxn modelId="{7B9E8E56-D254-44D4-98CD-848DF428E50F}" type="presOf" srcId="{CC129B0D-3AEE-4325-9E85-F9A9CF4F60C1}" destId="{A676E69F-C30F-4F62-B025-B74E280966D4}" srcOrd="1" destOrd="0" presId="urn:microsoft.com/office/officeart/2016/7/layout/RepeatingBendingProcessNew"/>
    <dgm:cxn modelId="{FB5CF556-7E22-4F0A-A002-BD0E47E977CA}" srcId="{DBDD3EBD-1F67-4D29-8110-21E07099369D}" destId="{45BCB69B-ED3C-4896-9B0D-140B84C2CF52}" srcOrd="3" destOrd="0" parTransId="{1CB3DCFE-202E-46A8-A77C-B571764A280F}" sibTransId="{A7E9E289-89F2-49B7-802A-7EE1F13BFE06}"/>
    <dgm:cxn modelId="{C86A737C-AD90-4EDC-B68A-0FC55FFCFB38}" srcId="{DBDD3EBD-1F67-4D29-8110-21E07099369D}" destId="{2BE5CE36-4BF1-44AE-AE2E-11113448F675}" srcOrd="5" destOrd="0" parTransId="{7CA8B7DB-08E9-4FE1-AC61-F5A833699B15}" sibTransId="{CC129B0D-3AEE-4325-9E85-F9A9CF4F60C1}"/>
    <dgm:cxn modelId="{08550F81-A77F-4B57-AE75-2986CDA7EEFC}" type="presOf" srcId="{D079EC0A-B72B-424D-8EB8-CF7BAFE87DA2}" destId="{BDE4E83B-E098-49D5-B43F-71514B6B995D}" srcOrd="0" destOrd="0" presId="urn:microsoft.com/office/officeart/2016/7/layout/RepeatingBendingProcessNew"/>
    <dgm:cxn modelId="{6DC35F86-4029-4EC6-BE34-8FF6019B0350}" type="presOf" srcId="{AEA71C19-CF5A-4EE1-AF58-78D1D8AACA70}" destId="{80AF0B9E-B910-43A5-82AC-AF8310371C7F}" srcOrd="0" destOrd="0" presId="urn:microsoft.com/office/officeart/2016/7/layout/RepeatingBendingProcessNew"/>
    <dgm:cxn modelId="{01989586-1C63-47EA-B828-B9C426634815}" type="presOf" srcId="{CC129B0D-3AEE-4325-9E85-F9A9CF4F60C1}" destId="{F8D8B690-557B-4488-8F4A-ECD7B0BC92E5}" srcOrd="0" destOrd="0" presId="urn:microsoft.com/office/officeart/2016/7/layout/RepeatingBendingProcessNew"/>
    <dgm:cxn modelId="{A1CFBA92-E2C1-4A7A-9A62-1CA6DFD67AAC}" type="presOf" srcId="{16018BE7-1542-4BFB-A1B6-991F23993D45}" destId="{51AF3491-5672-4600-81CF-1EB0E158E122}" srcOrd="0" destOrd="0" presId="urn:microsoft.com/office/officeart/2016/7/layout/RepeatingBendingProcessNew"/>
    <dgm:cxn modelId="{DF1EFB96-C5F8-4866-8A9B-4F065844DC72}" srcId="{DBDD3EBD-1F67-4D29-8110-21E07099369D}" destId="{FDDD4B54-2924-44B4-9137-888EF383AFD9}" srcOrd="4" destOrd="0" parTransId="{EA58EE88-74B5-4834-83AA-12835B42B474}" sibTransId="{29508812-A979-4D3D-8027-8B70C77EF952}"/>
    <dgm:cxn modelId="{EA3FA198-A555-4CE8-8F61-15C11D292E29}" type="presOf" srcId="{02230823-E2FC-4B84-A510-B89144CBDAA5}" destId="{FDF6A4F3-5893-4FA0-A100-875D8ACCF3FC}" srcOrd="0" destOrd="0" presId="urn:microsoft.com/office/officeart/2016/7/layout/RepeatingBendingProcessNew"/>
    <dgm:cxn modelId="{B7ACD1A3-96EE-46B5-A9F2-92E95D32521B}" type="presOf" srcId="{A489603B-EF6B-49EC-83B1-480BC36FA64F}" destId="{19FFFFF8-FF19-44F3-908B-D949134A0D64}" srcOrd="0" destOrd="0" presId="urn:microsoft.com/office/officeart/2016/7/layout/RepeatingBendingProcessNew"/>
    <dgm:cxn modelId="{C560C4A4-5278-4560-B043-EA41EA90FAAB}" type="presOf" srcId="{CBB1197B-C809-4AD5-A93C-E89C6E7B23A6}" destId="{4C0A2DF3-0280-4DDB-82F8-623BE95C1EF9}" srcOrd="0" destOrd="0" presId="urn:microsoft.com/office/officeart/2016/7/layout/RepeatingBendingProcessNew"/>
    <dgm:cxn modelId="{56A12FB1-B500-4687-9C2C-34A6ECA8E8F9}" type="presOf" srcId="{4E8F6D9D-A8CE-497F-81FC-ACD31811A959}" destId="{CCF981BC-A2A3-4485-BA3F-21AE53656ED4}" srcOrd="1" destOrd="0" presId="urn:microsoft.com/office/officeart/2016/7/layout/RepeatingBendingProcessNew"/>
    <dgm:cxn modelId="{DC3F14B2-1A91-4123-B51C-7275393CCCB0}" type="presOf" srcId="{A7E9E289-89F2-49B7-802A-7EE1F13BFE06}" destId="{26AA5975-F484-475F-A2A3-3DE41AA06A73}" srcOrd="0" destOrd="0" presId="urn:microsoft.com/office/officeart/2016/7/layout/RepeatingBendingProcessNew"/>
    <dgm:cxn modelId="{A9B50AB8-B9BE-4593-84A0-337ED6EBCBC0}" type="presOf" srcId="{4E8F6D9D-A8CE-497F-81FC-ACD31811A959}" destId="{0608E0D3-1F99-4746-92A4-3A56EAC92556}" srcOrd="0" destOrd="0" presId="urn:microsoft.com/office/officeart/2016/7/layout/RepeatingBendingProcessNew"/>
    <dgm:cxn modelId="{AA37EFBB-6571-4062-B106-12BE9E03AC38}" srcId="{DBDD3EBD-1F67-4D29-8110-21E07099369D}" destId="{E43504DB-A52D-43E0-8BE0-D4338D52EEE2}" srcOrd="8" destOrd="0" parTransId="{9DE7E144-749C-4BC8-B729-0B294587511A}" sibTransId="{E71D1560-5902-473C-A723-E77E1426D87F}"/>
    <dgm:cxn modelId="{64C27DC4-1E81-400B-A017-2ADD17C777EB}" type="presOf" srcId="{02743A9F-222F-4D62-84BD-BE17EE988185}" destId="{2EDA54B6-F062-455A-88D5-094DBF377710}" srcOrd="1" destOrd="0" presId="urn:microsoft.com/office/officeart/2016/7/layout/RepeatingBendingProcessNew"/>
    <dgm:cxn modelId="{F952E6C6-817D-484E-AF6E-13F93612805D}" type="presOf" srcId="{29508812-A979-4D3D-8027-8B70C77EF952}" destId="{408FDDB3-C5DE-425C-A912-D3D0A0268D6E}" srcOrd="1" destOrd="0" presId="urn:microsoft.com/office/officeart/2016/7/layout/RepeatingBendingProcessNew"/>
    <dgm:cxn modelId="{6E9ABCCC-51C0-4E90-A8CD-6CC3B205D265}" type="presOf" srcId="{DBDD3EBD-1F67-4D29-8110-21E07099369D}" destId="{2DF30200-EE19-4C46-A33C-0BEB8969B2E0}" srcOrd="0" destOrd="0" presId="urn:microsoft.com/office/officeart/2016/7/layout/RepeatingBendingProcessNew"/>
    <dgm:cxn modelId="{F30018CE-8EA3-4390-82CA-CF4552F0BAB0}" type="presOf" srcId="{2BE5CE36-4BF1-44AE-AE2E-11113448F675}" destId="{0F457C68-0FE6-4BE4-B870-54E62E5EA9F5}" srcOrd="0" destOrd="0" presId="urn:microsoft.com/office/officeart/2016/7/layout/RepeatingBendingProcessNew"/>
    <dgm:cxn modelId="{A3B103D6-13A6-408F-BA63-6908C49E24E3}" type="presOf" srcId="{2E993E37-38D2-4672-89CF-F255CF2AF9B3}" destId="{9782C0EF-F08D-4CBA-B4E4-35657F1813BE}" srcOrd="1" destOrd="0" presId="urn:microsoft.com/office/officeart/2016/7/layout/RepeatingBendingProcessNew"/>
    <dgm:cxn modelId="{853F02E9-58A4-4588-AE53-3CA46A500777}" type="presOf" srcId="{2E993E37-38D2-4672-89CF-F255CF2AF9B3}" destId="{4B978331-27F7-45AE-BC67-6A23C6333E54}" srcOrd="0" destOrd="0" presId="urn:microsoft.com/office/officeart/2016/7/layout/RepeatingBendingProcessNew"/>
    <dgm:cxn modelId="{6D06CF40-A91A-4ED6-BE0A-03DA8B51E168}" type="presParOf" srcId="{2DF30200-EE19-4C46-A33C-0BEB8969B2E0}" destId="{51AF3491-5672-4600-81CF-1EB0E158E122}" srcOrd="0" destOrd="0" presId="urn:microsoft.com/office/officeart/2016/7/layout/RepeatingBendingProcessNew"/>
    <dgm:cxn modelId="{18E9D2AE-3A3A-4246-AAF3-7E27E5709404}" type="presParOf" srcId="{2DF30200-EE19-4C46-A33C-0BEB8969B2E0}" destId="{4B978331-27F7-45AE-BC67-6A23C6333E54}" srcOrd="1" destOrd="0" presId="urn:microsoft.com/office/officeart/2016/7/layout/RepeatingBendingProcessNew"/>
    <dgm:cxn modelId="{87AF4965-5078-4006-8AE2-0AA4F519C0A2}" type="presParOf" srcId="{4B978331-27F7-45AE-BC67-6A23C6333E54}" destId="{9782C0EF-F08D-4CBA-B4E4-35657F1813BE}" srcOrd="0" destOrd="0" presId="urn:microsoft.com/office/officeart/2016/7/layout/RepeatingBendingProcessNew"/>
    <dgm:cxn modelId="{8FFCB3E0-A4C4-42DD-BE5D-726BB8CD8ED9}" type="presParOf" srcId="{2DF30200-EE19-4C46-A33C-0BEB8969B2E0}" destId="{87BB7A03-23D1-43FC-B7FE-1A1CBA820DBB}" srcOrd="2" destOrd="0" presId="urn:microsoft.com/office/officeart/2016/7/layout/RepeatingBendingProcessNew"/>
    <dgm:cxn modelId="{E7B9F8C6-34F7-4562-913E-0AAAA7247201}" type="presParOf" srcId="{2DF30200-EE19-4C46-A33C-0BEB8969B2E0}" destId="{FDF6A4F3-5893-4FA0-A100-875D8ACCF3FC}" srcOrd="3" destOrd="0" presId="urn:microsoft.com/office/officeart/2016/7/layout/RepeatingBendingProcessNew"/>
    <dgm:cxn modelId="{037B64A5-3F6E-423A-A390-9C2A25B2EBCB}" type="presParOf" srcId="{FDF6A4F3-5893-4FA0-A100-875D8ACCF3FC}" destId="{919FF9EA-BF9A-423E-B803-4E5C54720B7D}" srcOrd="0" destOrd="0" presId="urn:microsoft.com/office/officeart/2016/7/layout/RepeatingBendingProcessNew"/>
    <dgm:cxn modelId="{12FEC2FD-C553-463B-88EF-539ABBB35C31}" type="presParOf" srcId="{2DF30200-EE19-4C46-A33C-0BEB8969B2E0}" destId="{4C0A2DF3-0280-4DDB-82F8-623BE95C1EF9}" srcOrd="4" destOrd="0" presId="urn:microsoft.com/office/officeart/2016/7/layout/RepeatingBendingProcessNew"/>
    <dgm:cxn modelId="{823ED9A4-6AC2-4E79-B7F2-5702CBA5E322}" type="presParOf" srcId="{2DF30200-EE19-4C46-A33C-0BEB8969B2E0}" destId="{BDE4E83B-E098-49D5-B43F-71514B6B995D}" srcOrd="5" destOrd="0" presId="urn:microsoft.com/office/officeart/2016/7/layout/RepeatingBendingProcessNew"/>
    <dgm:cxn modelId="{CAC9A9C5-7FB3-40FE-9043-71AA7E9263AF}" type="presParOf" srcId="{BDE4E83B-E098-49D5-B43F-71514B6B995D}" destId="{B2D774DE-911B-45FC-A066-AE5260B77C69}" srcOrd="0" destOrd="0" presId="urn:microsoft.com/office/officeart/2016/7/layout/RepeatingBendingProcessNew"/>
    <dgm:cxn modelId="{DFCF20B8-E4CD-479C-BD19-57FBB1393DA4}" type="presParOf" srcId="{2DF30200-EE19-4C46-A33C-0BEB8969B2E0}" destId="{89E3DE6E-D301-444D-B25D-C43A99037E9C}" srcOrd="6" destOrd="0" presId="urn:microsoft.com/office/officeart/2016/7/layout/RepeatingBendingProcessNew"/>
    <dgm:cxn modelId="{068C776F-8440-42C1-B82C-54B319E4E8F5}" type="presParOf" srcId="{2DF30200-EE19-4C46-A33C-0BEB8969B2E0}" destId="{26AA5975-F484-475F-A2A3-3DE41AA06A73}" srcOrd="7" destOrd="0" presId="urn:microsoft.com/office/officeart/2016/7/layout/RepeatingBendingProcessNew"/>
    <dgm:cxn modelId="{6195C26D-A78A-4E35-9AA9-ACA296B583C9}" type="presParOf" srcId="{26AA5975-F484-475F-A2A3-3DE41AA06A73}" destId="{3463D7FD-17D9-4C44-A0EB-9850C64D5FBD}" srcOrd="0" destOrd="0" presId="urn:microsoft.com/office/officeart/2016/7/layout/RepeatingBendingProcessNew"/>
    <dgm:cxn modelId="{08E2212F-56E2-4A03-870D-AF678F8D5B17}" type="presParOf" srcId="{2DF30200-EE19-4C46-A33C-0BEB8969B2E0}" destId="{5D87F711-2184-4275-A525-2924A4752161}" srcOrd="8" destOrd="0" presId="urn:microsoft.com/office/officeart/2016/7/layout/RepeatingBendingProcessNew"/>
    <dgm:cxn modelId="{339A2539-5579-441C-9959-BC6843ABA08C}" type="presParOf" srcId="{2DF30200-EE19-4C46-A33C-0BEB8969B2E0}" destId="{DBF624F2-2709-4349-93F7-483D1C12576A}" srcOrd="9" destOrd="0" presId="urn:microsoft.com/office/officeart/2016/7/layout/RepeatingBendingProcessNew"/>
    <dgm:cxn modelId="{A617A0F7-C3CE-41FC-8CB9-2DF77E441288}" type="presParOf" srcId="{DBF624F2-2709-4349-93F7-483D1C12576A}" destId="{408FDDB3-C5DE-425C-A912-D3D0A0268D6E}" srcOrd="0" destOrd="0" presId="urn:microsoft.com/office/officeart/2016/7/layout/RepeatingBendingProcessNew"/>
    <dgm:cxn modelId="{1ED825C3-953F-4876-928A-B363AECDB698}" type="presParOf" srcId="{2DF30200-EE19-4C46-A33C-0BEB8969B2E0}" destId="{0F457C68-0FE6-4BE4-B870-54E62E5EA9F5}" srcOrd="10" destOrd="0" presId="urn:microsoft.com/office/officeart/2016/7/layout/RepeatingBendingProcessNew"/>
    <dgm:cxn modelId="{631837DD-6B35-4136-90CE-0BBDEE156227}" type="presParOf" srcId="{2DF30200-EE19-4C46-A33C-0BEB8969B2E0}" destId="{F8D8B690-557B-4488-8F4A-ECD7B0BC92E5}" srcOrd="11" destOrd="0" presId="urn:microsoft.com/office/officeart/2016/7/layout/RepeatingBendingProcessNew"/>
    <dgm:cxn modelId="{51BDA624-6417-4E67-B448-05676DB6198B}" type="presParOf" srcId="{F8D8B690-557B-4488-8F4A-ECD7B0BC92E5}" destId="{A676E69F-C30F-4F62-B025-B74E280966D4}" srcOrd="0" destOrd="0" presId="urn:microsoft.com/office/officeart/2016/7/layout/RepeatingBendingProcessNew"/>
    <dgm:cxn modelId="{B739BD10-012A-4645-B443-4286D376A965}" type="presParOf" srcId="{2DF30200-EE19-4C46-A33C-0BEB8969B2E0}" destId="{80AF0B9E-B910-43A5-82AC-AF8310371C7F}" srcOrd="12" destOrd="0" presId="urn:microsoft.com/office/officeart/2016/7/layout/RepeatingBendingProcessNew"/>
    <dgm:cxn modelId="{63DF42F6-70D9-40A2-8899-F354A531CA08}" type="presParOf" srcId="{2DF30200-EE19-4C46-A33C-0BEB8969B2E0}" destId="{E9FD9742-14B8-4ACF-AC8B-B198A701CF2B}" srcOrd="13" destOrd="0" presId="urn:microsoft.com/office/officeart/2016/7/layout/RepeatingBendingProcessNew"/>
    <dgm:cxn modelId="{05F8BE19-2E40-4F6F-A25F-CE2F977D6B73}" type="presParOf" srcId="{E9FD9742-14B8-4ACF-AC8B-B198A701CF2B}" destId="{2EDA54B6-F062-455A-88D5-094DBF377710}" srcOrd="0" destOrd="0" presId="urn:microsoft.com/office/officeart/2016/7/layout/RepeatingBendingProcessNew"/>
    <dgm:cxn modelId="{D666C945-9E75-4C95-AE6F-21237193AE6B}" type="presParOf" srcId="{2DF30200-EE19-4C46-A33C-0BEB8969B2E0}" destId="{19FFFFF8-FF19-44F3-908B-D949134A0D64}" srcOrd="14" destOrd="0" presId="urn:microsoft.com/office/officeart/2016/7/layout/RepeatingBendingProcessNew"/>
    <dgm:cxn modelId="{98888368-318E-4B91-8FAC-B466C76B7038}" type="presParOf" srcId="{2DF30200-EE19-4C46-A33C-0BEB8969B2E0}" destId="{0608E0D3-1F99-4746-92A4-3A56EAC92556}" srcOrd="15" destOrd="0" presId="urn:microsoft.com/office/officeart/2016/7/layout/RepeatingBendingProcessNew"/>
    <dgm:cxn modelId="{B998885F-29AC-4998-90E0-8424DE280131}" type="presParOf" srcId="{0608E0D3-1F99-4746-92A4-3A56EAC92556}" destId="{CCF981BC-A2A3-4485-BA3F-21AE53656ED4}" srcOrd="0" destOrd="0" presId="urn:microsoft.com/office/officeart/2016/7/layout/RepeatingBendingProcessNew"/>
    <dgm:cxn modelId="{CD199E25-D81D-47E4-8A31-F501B39C486E}" type="presParOf" srcId="{2DF30200-EE19-4C46-A33C-0BEB8969B2E0}" destId="{8E423009-FA5D-4C2C-8B0A-29C8371AAF92}" srcOrd="16" destOrd="0" presId="urn:microsoft.com/office/officeart/2016/7/layout/RepeatingBendingProcessNew"/>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7BF2DC-1BC8-4E68-BD24-1D240088764B}"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37A94372-6648-4D93-830A-139239921607}">
      <dgm:prSet custT="1"/>
      <dgm:spPr/>
      <dgm:t>
        <a:bodyPr/>
        <a:lstStyle/>
        <a:p>
          <a:pPr algn="l">
            <a:lnSpc>
              <a:spcPct val="150000"/>
            </a:lnSpc>
          </a:pPr>
          <a:r>
            <a:rPr lang="en-GB" sz="1100" dirty="0">
              <a:latin typeface="Arial" panose="020B0604020202020204" pitchFamily="34" charset="0"/>
              <a:cs typeface="Arial" panose="020B0604020202020204" pitchFamily="34" charset="0"/>
            </a:rPr>
            <a:t>The patient is insulin-sensitive because of his age. As humans age, we become less sensitive and experience a decline due to declining muscle.</a:t>
          </a:r>
        </a:p>
        <a:p>
          <a:pPr algn="l">
            <a:lnSpc>
              <a:spcPct val="150000"/>
            </a:lnSpc>
          </a:pPr>
          <a:r>
            <a:rPr lang="en-GB" sz="1100" dirty="0">
              <a:latin typeface="Arial" panose="020B0604020202020204" pitchFamily="34" charset="0"/>
              <a:cs typeface="Arial" panose="020B0604020202020204" pitchFamily="34" charset="0"/>
            </a:rPr>
            <a:t>The family history indicates that he is at significant risk.</a:t>
          </a:r>
        </a:p>
        <a:p>
          <a:pPr algn="l">
            <a:lnSpc>
              <a:spcPct val="150000"/>
            </a:lnSpc>
          </a:pPr>
          <a:r>
            <a:rPr lang="en-GB" sz="1100" dirty="0">
              <a:latin typeface="Arial" panose="020B0604020202020204" pitchFamily="34" charset="0"/>
              <a:cs typeface="Arial" panose="020B0604020202020204" pitchFamily="34" charset="0"/>
            </a:rPr>
            <a:t> The patient's occupation as a health care assistant puts him at risk when workload, shift patterns, and emotional stress make it difficult for him to take care of himself; for example, late meals after work can trigger a spike in blood sugar levels.</a:t>
          </a:r>
        </a:p>
        <a:p>
          <a:pPr algn="l">
            <a:lnSpc>
              <a:spcPct val="150000"/>
            </a:lnSpc>
          </a:pPr>
          <a:r>
            <a:rPr lang="en-GB" sz="1100" dirty="0">
              <a:latin typeface="Arial" panose="020B0604020202020204" pitchFamily="34" charset="0"/>
              <a:cs typeface="Arial" panose="020B0604020202020204" pitchFamily="34" charset="0"/>
            </a:rPr>
            <a:t> Poor lifestyles such as smoking and too much alcohol intake are risk factors.</a:t>
          </a:r>
        </a:p>
        <a:p>
          <a:pPr algn="l">
            <a:lnSpc>
              <a:spcPct val="150000"/>
            </a:lnSpc>
          </a:pPr>
          <a:r>
            <a:rPr lang="en-GB" sz="1100" dirty="0">
              <a:latin typeface="Arial" panose="020B0604020202020204" pitchFamily="34" charset="0"/>
              <a:cs typeface="Arial" panose="020B0604020202020204" pitchFamily="34" charset="0"/>
            </a:rPr>
            <a:t> An unbalanced and unhealthy diet is also a risk factor. Diabetes UK (2024).    </a:t>
          </a:r>
          <a:endParaRPr lang="en-US" sz="1100" dirty="0">
            <a:latin typeface="Arial" panose="020B0604020202020204" pitchFamily="34" charset="0"/>
            <a:cs typeface="Arial" panose="020B0604020202020204" pitchFamily="34" charset="0"/>
          </a:endParaRPr>
        </a:p>
      </dgm:t>
    </dgm:pt>
    <dgm:pt modelId="{9DB052F3-CE7B-4BDE-81DC-C42803ECF1B8}" type="parTrans" cxnId="{98313504-FADE-41ED-A442-93434ECA89D8}">
      <dgm:prSet/>
      <dgm:spPr/>
      <dgm:t>
        <a:bodyPr/>
        <a:lstStyle/>
        <a:p>
          <a:endParaRPr lang="en-US"/>
        </a:p>
      </dgm:t>
    </dgm:pt>
    <dgm:pt modelId="{586622B0-D9BC-49D5-B37F-6C9731DECF73}" type="sibTrans" cxnId="{98313504-FADE-41ED-A442-93434ECA89D8}">
      <dgm:prSet/>
      <dgm:spPr/>
      <dgm:t>
        <a:bodyPr/>
        <a:lstStyle/>
        <a:p>
          <a:endParaRPr lang="en-US"/>
        </a:p>
      </dgm:t>
    </dgm:pt>
    <dgm:pt modelId="{27CA372E-36FF-4950-8FE4-D0A817C7F9FA}" type="pres">
      <dgm:prSet presAssocID="{EF7BF2DC-1BC8-4E68-BD24-1D240088764B}" presName="Name0" presStyleCnt="0">
        <dgm:presLayoutVars>
          <dgm:dir/>
          <dgm:resizeHandles val="exact"/>
        </dgm:presLayoutVars>
      </dgm:prSet>
      <dgm:spPr/>
    </dgm:pt>
    <dgm:pt modelId="{78997A46-90CD-485D-810E-49F15E54DDEC}" type="pres">
      <dgm:prSet presAssocID="{37A94372-6648-4D93-830A-139239921607}" presName="node" presStyleLbl="node1" presStyleIdx="0" presStyleCnt="1">
        <dgm:presLayoutVars>
          <dgm:bulletEnabled val="1"/>
        </dgm:presLayoutVars>
      </dgm:prSet>
      <dgm:spPr/>
    </dgm:pt>
  </dgm:ptLst>
  <dgm:cxnLst>
    <dgm:cxn modelId="{98313504-FADE-41ED-A442-93434ECA89D8}" srcId="{EF7BF2DC-1BC8-4E68-BD24-1D240088764B}" destId="{37A94372-6648-4D93-830A-139239921607}" srcOrd="0" destOrd="0" parTransId="{9DB052F3-CE7B-4BDE-81DC-C42803ECF1B8}" sibTransId="{586622B0-D9BC-49D5-B37F-6C9731DECF73}"/>
    <dgm:cxn modelId="{A9FCF117-E9ED-4F48-829B-E1199782C930}" type="presOf" srcId="{EF7BF2DC-1BC8-4E68-BD24-1D240088764B}" destId="{27CA372E-36FF-4950-8FE4-D0A817C7F9FA}" srcOrd="0" destOrd="0" presId="urn:microsoft.com/office/officeart/2005/8/layout/process1"/>
    <dgm:cxn modelId="{CD5CE77F-3929-4E7B-8B63-AE57C08D670A}" type="presOf" srcId="{37A94372-6648-4D93-830A-139239921607}" destId="{78997A46-90CD-485D-810E-49F15E54DDEC}" srcOrd="0" destOrd="0" presId="urn:microsoft.com/office/officeart/2005/8/layout/process1"/>
    <dgm:cxn modelId="{E8838363-3666-4265-B666-4F0954873A12}" type="presParOf" srcId="{27CA372E-36FF-4950-8FE4-D0A817C7F9FA}" destId="{78997A46-90CD-485D-810E-49F15E54DDEC}" srcOrd="0"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04BA4E-640E-4E79-9ECA-900C2286D82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CB3A3A0-E6D0-449B-8E1B-FF08B33A0F40}">
      <dgm:prSet custT="1"/>
      <dgm:spPr/>
      <dgm:t>
        <a:bodyPr/>
        <a:lstStyle/>
        <a:p>
          <a:pPr>
            <a:lnSpc>
              <a:spcPct val="150000"/>
            </a:lnSpc>
          </a:pPr>
          <a:r>
            <a:rPr lang="en-GB" sz="1100" dirty="0">
              <a:latin typeface="Arial" panose="020B0604020202020204" pitchFamily="34" charset="0"/>
              <a:cs typeface="Arial" panose="020B0604020202020204" pitchFamily="34" charset="0"/>
            </a:rPr>
            <a:t>Type 2 diabetes mellitus (T2DM) is a chronic metabolic disorder characterised by insulin resistance and impaired insulin secretion. Its impact can be grouped into functional, structural, and physiological domains:</a:t>
          </a:r>
          <a:endParaRPr lang="en-US" sz="1100" dirty="0">
            <a:latin typeface="Arial" panose="020B0604020202020204" pitchFamily="34" charset="0"/>
            <a:cs typeface="Arial" panose="020B0604020202020204" pitchFamily="34" charset="0"/>
          </a:endParaRPr>
        </a:p>
      </dgm:t>
    </dgm:pt>
    <dgm:pt modelId="{72BAD7A1-F3A0-4B85-BD53-BB94B40D1335}" type="parTrans" cxnId="{F6CA649D-BB3E-4DAF-9FA9-9BE84B92D4E7}">
      <dgm:prSet/>
      <dgm:spPr/>
      <dgm:t>
        <a:bodyPr/>
        <a:lstStyle/>
        <a:p>
          <a:endParaRPr lang="en-US"/>
        </a:p>
      </dgm:t>
    </dgm:pt>
    <dgm:pt modelId="{307DAEE8-159A-4FAF-B112-AD08532A2558}" type="sibTrans" cxnId="{F6CA649D-BB3E-4DAF-9FA9-9BE84B92D4E7}">
      <dgm:prSet/>
      <dgm:spPr/>
      <dgm:t>
        <a:bodyPr/>
        <a:lstStyle/>
        <a:p>
          <a:endParaRPr lang="en-US"/>
        </a:p>
      </dgm:t>
    </dgm:pt>
    <dgm:pt modelId="{2BBF1B1A-7AAF-4ABB-AED8-001F22F84A3A}">
      <dgm:prSet custT="1"/>
      <dgm:spPr/>
      <dgm:t>
        <a:bodyPr/>
        <a:lstStyle/>
        <a:p>
          <a:pPr>
            <a:lnSpc>
              <a:spcPct val="150000"/>
            </a:lnSpc>
          </a:pPr>
          <a:r>
            <a:rPr lang="en-GB" sz="1100" dirty="0">
              <a:latin typeface="Arial" panose="020B0604020202020204" pitchFamily="34" charset="0"/>
              <a:cs typeface="Arial" panose="020B0604020202020204" pitchFamily="34" charset="0"/>
            </a:rPr>
            <a:t>Functional Impact: T2DM impairs daily functioning by causing fatigue, reduced physical capacity, blurred vision, and impaired wound healing. Neuropathy may lead to loss of sensation, contributing to difficulty walking and an increased risk of falls.</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 impairs daily activities through symptoms such as frequent urination and excessive thirst. It also causes neuropathy, which can result in numbness and pain. American Diabetes Association,( 2024).</a:t>
          </a:r>
          <a:endParaRPr lang="en-US" sz="1100" dirty="0">
            <a:latin typeface="Arial" panose="020B0604020202020204" pitchFamily="34" charset="0"/>
            <a:cs typeface="Arial" panose="020B0604020202020204" pitchFamily="34" charset="0"/>
          </a:endParaRPr>
        </a:p>
      </dgm:t>
    </dgm:pt>
    <dgm:pt modelId="{2583FC63-C6C7-434F-B8BA-3B999E6C0C24}" type="parTrans" cxnId="{989065C8-9E3D-4659-BD49-337C943D8760}">
      <dgm:prSet/>
      <dgm:spPr/>
      <dgm:t>
        <a:bodyPr/>
        <a:lstStyle/>
        <a:p>
          <a:endParaRPr lang="en-US"/>
        </a:p>
      </dgm:t>
    </dgm:pt>
    <dgm:pt modelId="{9228613F-B485-4041-A60C-0BE6D09794F6}" type="sibTrans" cxnId="{989065C8-9E3D-4659-BD49-337C943D8760}">
      <dgm:prSet/>
      <dgm:spPr/>
      <dgm:t>
        <a:bodyPr/>
        <a:lstStyle/>
        <a:p>
          <a:endParaRPr lang="en-US"/>
        </a:p>
      </dgm:t>
    </dgm:pt>
    <dgm:pt modelId="{EBFAE93F-F8B8-486B-A768-41DE5CD01A87}">
      <dgm:prSet custT="1"/>
      <dgm:spPr/>
      <dgm:t>
        <a:bodyPr/>
        <a:lstStyle/>
        <a:p>
          <a:pPr>
            <a:lnSpc>
              <a:spcPct val="150000"/>
            </a:lnSpc>
          </a:pPr>
          <a:r>
            <a:rPr lang="en-GB" sz="1100" dirty="0">
              <a:latin typeface="Arial" panose="020B0604020202020204" pitchFamily="34" charset="0"/>
              <a:cs typeface="Arial" panose="020B0604020202020204" pitchFamily="34" charset="0"/>
            </a:rPr>
            <a:t>Structural Impact: Diabetes results in structural changes in blood vessels, nerves, and organs. Chronic hyperglycaemia leads to thickening of capillary basement membranes, arteriosclerosis, and microvascular complications. These changes contribute to diabetic retinopathy, nephropathy, and neuropathy. Forbes &amp; Cooper (2013).</a:t>
          </a:r>
          <a:endParaRPr lang="en-US" sz="1100" dirty="0">
            <a:latin typeface="Arial" panose="020B0604020202020204" pitchFamily="34" charset="0"/>
            <a:cs typeface="Arial" panose="020B0604020202020204" pitchFamily="34" charset="0"/>
          </a:endParaRPr>
        </a:p>
      </dgm:t>
    </dgm:pt>
    <dgm:pt modelId="{4DD75871-0886-464D-8963-480591BE39C6}" type="parTrans" cxnId="{DCBD0364-A0E1-4144-9A29-EF792FC47C2E}">
      <dgm:prSet/>
      <dgm:spPr/>
      <dgm:t>
        <a:bodyPr/>
        <a:lstStyle/>
        <a:p>
          <a:endParaRPr lang="en-US"/>
        </a:p>
      </dgm:t>
    </dgm:pt>
    <dgm:pt modelId="{8AA88EC0-FB81-4107-B315-623F67806820}" type="sibTrans" cxnId="{DCBD0364-A0E1-4144-9A29-EF792FC47C2E}">
      <dgm:prSet/>
      <dgm:spPr/>
      <dgm:t>
        <a:bodyPr/>
        <a:lstStyle/>
        <a:p>
          <a:endParaRPr lang="en-US"/>
        </a:p>
      </dgm:t>
    </dgm:pt>
    <dgm:pt modelId="{B2E4A698-BBAE-4BD3-B375-68DE6AE9D4E0}">
      <dgm:prSet custT="1"/>
      <dgm:spPr/>
      <dgm:t>
        <a:bodyPr/>
        <a:lstStyle/>
        <a:p>
          <a:pPr>
            <a:lnSpc>
              <a:spcPct val="150000"/>
            </a:lnSpc>
          </a:pPr>
          <a:r>
            <a:rPr lang="en-GB" sz="1100" dirty="0">
              <a:latin typeface="Arial" panose="020B0604020202020204" pitchFamily="34" charset="0"/>
              <a:cs typeface="Arial" panose="020B0604020202020204" pitchFamily="34" charset="0"/>
            </a:rPr>
            <a:t>Physiological Impact: Physiologically, T2DM disrupts glucose metabolism, resulting in hyperglycaemia. It impairs insulin signalling pathways, increases </a:t>
          </a:r>
          <a:r>
            <a:rPr lang="en-GB" sz="1100">
              <a:latin typeface="Arial" panose="020B0604020202020204" pitchFamily="34" charset="0"/>
              <a:cs typeface="Arial" panose="020B0604020202020204" pitchFamily="34" charset="0"/>
            </a:rPr>
            <a:t>l      promo </a:t>
          </a:r>
          <a:r>
            <a:rPr lang="en-GB" sz="1100" dirty="0">
              <a:latin typeface="Arial" panose="020B0604020202020204" pitchFamily="34" charset="0"/>
              <a:cs typeface="Arial" panose="020B0604020202020204" pitchFamily="34" charset="0"/>
            </a:rPr>
            <a:t>inflammatory responses. Over time, this leads to vascular dysfunction, increased oxidative stress, and increased risk of cardiovascular disease and other systemic complications. DeFronzo et al. (2015)</a:t>
          </a:r>
          <a:endParaRPr lang="en-US" sz="1100" dirty="0">
            <a:latin typeface="Arial" panose="020B0604020202020204" pitchFamily="34" charset="0"/>
            <a:cs typeface="Arial" panose="020B0604020202020204" pitchFamily="34" charset="0"/>
          </a:endParaRPr>
        </a:p>
      </dgm:t>
    </dgm:pt>
    <dgm:pt modelId="{46982461-97C3-4D10-90A3-413D387A4244}" type="parTrans" cxnId="{39F52383-178D-4263-95EF-C1476A47BDD7}">
      <dgm:prSet/>
      <dgm:spPr/>
      <dgm:t>
        <a:bodyPr/>
        <a:lstStyle/>
        <a:p>
          <a:endParaRPr lang="en-US"/>
        </a:p>
      </dgm:t>
    </dgm:pt>
    <dgm:pt modelId="{95B62747-AD6A-4E50-A6FE-4EC5A7D6E0E5}" type="sibTrans" cxnId="{39F52383-178D-4263-95EF-C1476A47BDD7}">
      <dgm:prSet/>
      <dgm:spPr/>
      <dgm:t>
        <a:bodyPr/>
        <a:lstStyle/>
        <a:p>
          <a:endParaRPr lang="en-US"/>
        </a:p>
      </dgm:t>
    </dgm:pt>
    <dgm:pt modelId="{01BA4636-61DD-4B09-923E-1BD607EBCB76}" type="pres">
      <dgm:prSet presAssocID="{5004BA4E-640E-4E79-9ECA-900C2286D82B}" presName="root" presStyleCnt="0">
        <dgm:presLayoutVars>
          <dgm:dir/>
          <dgm:resizeHandles val="exact"/>
        </dgm:presLayoutVars>
      </dgm:prSet>
      <dgm:spPr/>
    </dgm:pt>
    <dgm:pt modelId="{0C286703-F1D7-4140-8D83-3828CD14B052}" type="pres">
      <dgm:prSet presAssocID="{DCB3A3A0-E6D0-449B-8E1B-FF08B33A0F40}" presName="compNode" presStyleCnt="0"/>
      <dgm:spPr/>
    </dgm:pt>
    <dgm:pt modelId="{05CDB095-8D5D-47D7-877D-D4C64108FFBE}" type="pres">
      <dgm:prSet presAssocID="{DCB3A3A0-E6D0-449B-8E1B-FF08B33A0F40}" presName="bgRect" presStyleLbl="bgShp" presStyleIdx="0" presStyleCnt="4" custLinFactNeighborX="14455" custLinFactNeighborY="30647"/>
      <dgm:spPr/>
    </dgm:pt>
    <dgm:pt modelId="{C9CD35F3-0505-4DAD-91A8-44CC9F90DB68}" type="pres">
      <dgm:prSet presAssocID="{DCB3A3A0-E6D0-449B-8E1B-FF08B33A0F4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Needle"/>
        </a:ext>
      </dgm:extLst>
    </dgm:pt>
    <dgm:pt modelId="{52BC9411-6E6F-4DD9-9C79-1511A4ECCF8A}" type="pres">
      <dgm:prSet presAssocID="{DCB3A3A0-E6D0-449B-8E1B-FF08B33A0F40}" presName="spaceRect" presStyleCnt="0"/>
      <dgm:spPr/>
    </dgm:pt>
    <dgm:pt modelId="{2B8C2880-99AE-4064-8C48-73AEBF05A6DC}" type="pres">
      <dgm:prSet presAssocID="{DCB3A3A0-E6D0-449B-8E1B-FF08B33A0F40}" presName="parTx" presStyleLbl="revTx" presStyleIdx="0" presStyleCnt="4">
        <dgm:presLayoutVars>
          <dgm:chMax val="0"/>
          <dgm:chPref val="0"/>
        </dgm:presLayoutVars>
      </dgm:prSet>
      <dgm:spPr/>
    </dgm:pt>
    <dgm:pt modelId="{17015385-8263-44C2-A966-C14B2018073C}" type="pres">
      <dgm:prSet presAssocID="{307DAEE8-159A-4FAF-B112-AD08532A2558}" presName="sibTrans" presStyleCnt="0"/>
      <dgm:spPr/>
    </dgm:pt>
    <dgm:pt modelId="{94BA9C6E-908C-41CA-BFCB-20167FE6DB05}" type="pres">
      <dgm:prSet presAssocID="{2BBF1B1A-7AAF-4ABB-AED8-001F22F84A3A}" presName="compNode" presStyleCnt="0"/>
      <dgm:spPr/>
    </dgm:pt>
    <dgm:pt modelId="{CA3998B2-A143-4DD7-B193-E2AC68E44BE5}" type="pres">
      <dgm:prSet presAssocID="{2BBF1B1A-7AAF-4ABB-AED8-001F22F84A3A}" presName="bgRect" presStyleLbl="bgShp" presStyleIdx="1" presStyleCnt="4" custLinFactNeighborX="374" custLinFactNeighborY="12922"/>
      <dgm:spPr/>
    </dgm:pt>
    <dgm:pt modelId="{001497DF-EA72-4865-97D1-C4C44A42EBEF}" type="pres">
      <dgm:prSet presAssocID="{2BBF1B1A-7AAF-4ABB-AED8-001F22F84A3A}"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702ABDE1-3EDF-491B-A85D-554C420DB91D}" type="pres">
      <dgm:prSet presAssocID="{2BBF1B1A-7AAF-4ABB-AED8-001F22F84A3A}" presName="spaceRect" presStyleCnt="0"/>
      <dgm:spPr/>
    </dgm:pt>
    <dgm:pt modelId="{233A7782-3063-434A-9741-4AA155439383}" type="pres">
      <dgm:prSet presAssocID="{2BBF1B1A-7AAF-4ABB-AED8-001F22F84A3A}" presName="parTx" presStyleLbl="revTx" presStyleIdx="1" presStyleCnt="4">
        <dgm:presLayoutVars>
          <dgm:chMax val="0"/>
          <dgm:chPref val="0"/>
        </dgm:presLayoutVars>
      </dgm:prSet>
      <dgm:spPr/>
    </dgm:pt>
    <dgm:pt modelId="{C51FEB7A-450F-4CA9-8D75-A3C65BDA5ADA}" type="pres">
      <dgm:prSet presAssocID="{9228613F-B485-4041-A60C-0BE6D09794F6}" presName="sibTrans" presStyleCnt="0"/>
      <dgm:spPr/>
    </dgm:pt>
    <dgm:pt modelId="{FF0C335E-8313-41EA-AA75-60DA946F42AB}" type="pres">
      <dgm:prSet presAssocID="{EBFAE93F-F8B8-486B-A768-41DE5CD01A87}" presName="compNode" presStyleCnt="0"/>
      <dgm:spPr/>
    </dgm:pt>
    <dgm:pt modelId="{936ECE3C-37C8-4475-8D6D-969CEC7F8E05}" type="pres">
      <dgm:prSet presAssocID="{EBFAE93F-F8B8-486B-A768-41DE5CD01A87}" presName="bgRect" presStyleLbl="bgShp" presStyleIdx="2" presStyleCnt="4" custLinFactNeighborX="287" custLinFactNeighborY="31547"/>
      <dgm:spPr/>
    </dgm:pt>
    <dgm:pt modelId="{0DEDDC09-4AA1-453C-9C48-550BBC80C368}" type="pres">
      <dgm:prSet presAssocID="{EBFAE93F-F8B8-486B-A768-41DE5CD01A87}"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mach"/>
        </a:ext>
      </dgm:extLst>
    </dgm:pt>
    <dgm:pt modelId="{EE172708-1935-4EA5-A379-1A20AD3B5704}" type="pres">
      <dgm:prSet presAssocID="{EBFAE93F-F8B8-486B-A768-41DE5CD01A87}" presName="spaceRect" presStyleCnt="0"/>
      <dgm:spPr/>
    </dgm:pt>
    <dgm:pt modelId="{94AD3437-E8D4-4A42-B129-A6C851D3C738}" type="pres">
      <dgm:prSet presAssocID="{EBFAE93F-F8B8-486B-A768-41DE5CD01A87}" presName="parTx" presStyleLbl="revTx" presStyleIdx="2" presStyleCnt="4">
        <dgm:presLayoutVars>
          <dgm:chMax val="0"/>
          <dgm:chPref val="0"/>
        </dgm:presLayoutVars>
      </dgm:prSet>
      <dgm:spPr/>
    </dgm:pt>
    <dgm:pt modelId="{C4FAB116-C44D-437E-B2E9-95C5A130813B}" type="pres">
      <dgm:prSet presAssocID="{8AA88EC0-FB81-4107-B315-623F67806820}" presName="sibTrans" presStyleCnt="0"/>
      <dgm:spPr/>
    </dgm:pt>
    <dgm:pt modelId="{8531B55F-8294-472F-87DE-D35A049E3761}" type="pres">
      <dgm:prSet presAssocID="{B2E4A698-BBAE-4BD3-B375-68DE6AE9D4E0}" presName="compNode" presStyleCnt="0"/>
      <dgm:spPr/>
    </dgm:pt>
    <dgm:pt modelId="{CF4C6183-3920-4743-95B7-1EAB84DE77C8}" type="pres">
      <dgm:prSet presAssocID="{B2E4A698-BBAE-4BD3-B375-68DE6AE9D4E0}" presName="bgRect" presStyleLbl="bgShp" presStyleIdx="3" presStyleCnt="4"/>
      <dgm:spPr/>
    </dgm:pt>
    <dgm:pt modelId="{77CF1DA3-FD46-4817-90C2-B628EC84A9F4}" type="pres">
      <dgm:prSet presAssocID="{B2E4A698-BBAE-4BD3-B375-68DE6AE9D4E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Kidneys"/>
        </a:ext>
      </dgm:extLst>
    </dgm:pt>
    <dgm:pt modelId="{5FF73D61-3CFD-4CC0-876E-76B47A83473E}" type="pres">
      <dgm:prSet presAssocID="{B2E4A698-BBAE-4BD3-B375-68DE6AE9D4E0}" presName="spaceRect" presStyleCnt="0"/>
      <dgm:spPr/>
    </dgm:pt>
    <dgm:pt modelId="{53644568-D0D9-4550-AD9A-499E52D08EC6}" type="pres">
      <dgm:prSet presAssocID="{B2E4A698-BBAE-4BD3-B375-68DE6AE9D4E0}" presName="parTx" presStyleLbl="revTx" presStyleIdx="3" presStyleCnt="4" custLinFactNeighborX="-7744" custLinFactNeighborY="-14265">
        <dgm:presLayoutVars>
          <dgm:chMax val="0"/>
          <dgm:chPref val="0"/>
        </dgm:presLayoutVars>
      </dgm:prSet>
      <dgm:spPr/>
    </dgm:pt>
  </dgm:ptLst>
  <dgm:cxnLst>
    <dgm:cxn modelId="{A523E400-F134-43BB-8480-7839B2CAC325}" type="presOf" srcId="{DCB3A3A0-E6D0-449B-8E1B-FF08B33A0F40}" destId="{2B8C2880-99AE-4064-8C48-73AEBF05A6DC}" srcOrd="0" destOrd="0" presId="urn:microsoft.com/office/officeart/2018/2/layout/IconVerticalSolidList"/>
    <dgm:cxn modelId="{C8B38C21-E329-46AF-B299-9CD3EAED0C66}" type="presOf" srcId="{EBFAE93F-F8B8-486B-A768-41DE5CD01A87}" destId="{94AD3437-E8D4-4A42-B129-A6C851D3C738}" srcOrd="0" destOrd="0" presId="urn:microsoft.com/office/officeart/2018/2/layout/IconVerticalSolidList"/>
    <dgm:cxn modelId="{DCBD0364-A0E1-4144-9A29-EF792FC47C2E}" srcId="{5004BA4E-640E-4E79-9ECA-900C2286D82B}" destId="{EBFAE93F-F8B8-486B-A768-41DE5CD01A87}" srcOrd="2" destOrd="0" parTransId="{4DD75871-0886-464D-8963-480591BE39C6}" sibTransId="{8AA88EC0-FB81-4107-B315-623F67806820}"/>
    <dgm:cxn modelId="{74CE2E44-17B5-47A3-9105-B03321CD2D17}" type="presOf" srcId="{5004BA4E-640E-4E79-9ECA-900C2286D82B}" destId="{01BA4636-61DD-4B09-923E-1BD607EBCB76}" srcOrd="0" destOrd="0" presId="urn:microsoft.com/office/officeart/2018/2/layout/IconVerticalSolidList"/>
    <dgm:cxn modelId="{39F52383-178D-4263-95EF-C1476A47BDD7}" srcId="{5004BA4E-640E-4E79-9ECA-900C2286D82B}" destId="{B2E4A698-BBAE-4BD3-B375-68DE6AE9D4E0}" srcOrd="3" destOrd="0" parTransId="{46982461-97C3-4D10-90A3-413D387A4244}" sibTransId="{95B62747-AD6A-4E50-A6FE-4EC5A7D6E0E5}"/>
    <dgm:cxn modelId="{F6CA649D-BB3E-4DAF-9FA9-9BE84B92D4E7}" srcId="{5004BA4E-640E-4E79-9ECA-900C2286D82B}" destId="{DCB3A3A0-E6D0-449B-8E1B-FF08B33A0F40}" srcOrd="0" destOrd="0" parTransId="{72BAD7A1-F3A0-4B85-BD53-BB94B40D1335}" sibTransId="{307DAEE8-159A-4FAF-B112-AD08532A2558}"/>
    <dgm:cxn modelId="{989065C8-9E3D-4659-BD49-337C943D8760}" srcId="{5004BA4E-640E-4E79-9ECA-900C2286D82B}" destId="{2BBF1B1A-7AAF-4ABB-AED8-001F22F84A3A}" srcOrd="1" destOrd="0" parTransId="{2583FC63-C6C7-434F-B8BA-3B999E6C0C24}" sibTransId="{9228613F-B485-4041-A60C-0BE6D09794F6}"/>
    <dgm:cxn modelId="{5CF2FEDB-5C6D-40A7-B1E3-1662039FF44C}" type="presOf" srcId="{2BBF1B1A-7AAF-4ABB-AED8-001F22F84A3A}" destId="{233A7782-3063-434A-9741-4AA155439383}" srcOrd="0" destOrd="0" presId="urn:microsoft.com/office/officeart/2018/2/layout/IconVerticalSolidList"/>
    <dgm:cxn modelId="{51FCB3FE-C55F-41C8-AE7E-E23AB27B24FC}" type="presOf" srcId="{B2E4A698-BBAE-4BD3-B375-68DE6AE9D4E0}" destId="{53644568-D0D9-4550-AD9A-499E52D08EC6}" srcOrd="0" destOrd="0" presId="urn:microsoft.com/office/officeart/2018/2/layout/IconVerticalSolidList"/>
    <dgm:cxn modelId="{03B7108C-2AD8-4F1E-AE2F-EFF17D161DCE}" type="presParOf" srcId="{01BA4636-61DD-4B09-923E-1BD607EBCB76}" destId="{0C286703-F1D7-4140-8D83-3828CD14B052}" srcOrd="0" destOrd="0" presId="urn:microsoft.com/office/officeart/2018/2/layout/IconVerticalSolidList"/>
    <dgm:cxn modelId="{83F3FB79-7A6A-4656-9387-9302B288F0A5}" type="presParOf" srcId="{0C286703-F1D7-4140-8D83-3828CD14B052}" destId="{05CDB095-8D5D-47D7-877D-D4C64108FFBE}" srcOrd="0" destOrd="0" presId="urn:microsoft.com/office/officeart/2018/2/layout/IconVerticalSolidList"/>
    <dgm:cxn modelId="{C33ABF6A-9A43-40D1-A13B-72C6141F42EC}" type="presParOf" srcId="{0C286703-F1D7-4140-8D83-3828CD14B052}" destId="{C9CD35F3-0505-4DAD-91A8-44CC9F90DB68}" srcOrd="1" destOrd="0" presId="urn:microsoft.com/office/officeart/2018/2/layout/IconVerticalSolidList"/>
    <dgm:cxn modelId="{2D78F245-2B18-4DB3-B922-AFA320A82F04}" type="presParOf" srcId="{0C286703-F1D7-4140-8D83-3828CD14B052}" destId="{52BC9411-6E6F-4DD9-9C79-1511A4ECCF8A}" srcOrd="2" destOrd="0" presId="urn:microsoft.com/office/officeart/2018/2/layout/IconVerticalSolidList"/>
    <dgm:cxn modelId="{0828EE95-3BD8-408A-9B73-860A345DC301}" type="presParOf" srcId="{0C286703-F1D7-4140-8D83-3828CD14B052}" destId="{2B8C2880-99AE-4064-8C48-73AEBF05A6DC}" srcOrd="3" destOrd="0" presId="urn:microsoft.com/office/officeart/2018/2/layout/IconVerticalSolidList"/>
    <dgm:cxn modelId="{37964F17-324C-4004-8004-7A94CE96D709}" type="presParOf" srcId="{01BA4636-61DD-4B09-923E-1BD607EBCB76}" destId="{17015385-8263-44C2-A966-C14B2018073C}" srcOrd="1" destOrd="0" presId="urn:microsoft.com/office/officeart/2018/2/layout/IconVerticalSolidList"/>
    <dgm:cxn modelId="{DBAD51D2-7621-4745-A0C4-DC9864323F5E}" type="presParOf" srcId="{01BA4636-61DD-4B09-923E-1BD607EBCB76}" destId="{94BA9C6E-908C-41CA-BFCB-20167FE6DB05}" srcOrd="2" destOrd="0" presId="urn:microsoft.com/office/officeart/2018/2/layout/IconVerticalSolidList"/>
    <dgm:cxn modelId="{70923387-F9BB-4E92-B5AF-3A0EC47434D6}" type="presParOf" srcId="{94BA9C6E-908C-41CA-BFCB-20167FE6DB05}" destId="{CA3998B2-A143-4DD7-B193-E2AC68E44BE5}" srcOrd="0" destOrd="0" presId="urn:microsoft.com/office/officeart/2018/2/layout/IconVerticalSolidList"/>
    <dgm:cxn modelId="{0A2DE03C-C1BE-46F9-8EA4-76C0025E79F8}" type="presParOf" srcId="{94BA9C6E-908C-41CA-BFCB-20167FE6DB05}" destId="{001497DF-EA72-4865-97D1-C4C44A42EBEF}" srcOrd="1" destOrd="0" presId="urn:microsoft.com/office/officeart/2018/2/layout/IconVerticalSolidList"/>
    <dgm:cxn modelId="{3E24D4FF-BC28-4A96-95AD-0186DC075C2E}" type="presParOf" srcId="{94BA9C6E-908C-41CA-BFCB-20167FE6DB05}" destId="{702ABDE1-3EDF-491B-A85D-554C420DB91D}" srcOrd="2" destOrd="0" presId="urn:microsoft.com/office/officeart/2018/2/layout/IconVerticalSolidList"/>
    <dgm:cxn modelId="{B69707C2-CC76-42A3-BF30-2DE03FBF5ED3}" type="presParOf" srcId="{94BA9C6E-908C-41CA-BFCB-20167FE6DB05}" destId="{233A7782-3063-434A-9741-4AA155439383}" srcOrd="3" destOrd="0" presId="urn:microsoft.com/office/officeart/2018/2/layout/IconVerticalSolidList"/>
    <dgm:cxn modelId="{1E115195-6FEC-4EA7-91C3-AA72F88395ED}" type="presParOf" srcId="{01BA4636-61DD-4B09-923E-1BD607EBCB76}" destId="{C51FEB7A-450F-4CA9-8D75-A3C65BDA5ADA}" srcOrd="3" destOrd="0" presId="urn:microsoft.com/office/officeart/2018/2/layout/IconVerticalSolidList"/>
    <dgm:cxn modelId="{21E470E5-4353-4B07-A2C9-B39A02444152}" type="presParOf" srcId="{01BA4636-61DD-4B09-923E-1BD607EBCB76}" destId="{FF0C335E-8313-41EA-AA75-60DA946F42AB}" srcOrd="4" destOrd="0" presId="urn:microsoft.com/office/officeart/2018/2/layout/IconVerticalSolidList"/>
    <dgm:cxn modelId="{7E28544F-AAE8-4560-8021-85B57534EAD1}" type="presParOf" srcId="{FF0C335E-8313-41EA-AA75-60DA946F42AB}" destId="{936ECE3C-37C8-4475-8D6D-969CEC7F8E05}" srcOrd="0" destOrd="0" presId="urn:microsoft.com/office/officeart/2018/2/layout/IconVerticalSolidList"/>
    <dgm:cxn modelId="{420DC045-E7E1-442A-A3B9-341F50CC9393}" type="presParOf" srcId="{FF0C335E-8313-41EA-AA75-60DA946F42AB}" destId="{0DEDDC09-4AA1-453C-9C48-550BBC80C368}" srcOrd="1" destOrd="0" presId="urn:microsoft.com/office/officeart/2018/2/layout/IconVerticalSolidList"/>
    <dgm:cxn modelId="{3936E084-EB29-44D8-8331-AA61611143D7}" type="presParOf" srcId="{FF0C335E-8313-41EA-AA75-60DA946F42AB}" destId="{EE172708-1935-4EA5-A379-1A20AD3B5704}" srcOrd="2" destOrd="0" presId="urn:microsoft.com/office/officeart/2018/2/layout/IconVerticalSolidList"/>
    <dgm:cxn modelId="{2BE50065-16E2-4E08-98A0-F65245047FEE}" type="presParOf" srcId="{FF0C335E-8313-41EA-AA75-60DA946F42AB}" destId="{94AD3437-E8D4-4A42-B129-A6C851D3C738}" srcOrd="3" destOrd="0" presId="urn:microsoft.com/office/officeart/2018/2/layout/IconVerticalSolidList"/>
    <dgm:cxn modelId="{F1A3C85A-8542-4AE4-9622-F3655EDDE18F}" type="presParOf" srcId="{01BA4636-61DD-4B09-923E-1BD607EBCB76}" destId="{C4FAB116-C44D-437E-B2E9-95C5A130813B}" srcOrd="5" destOrd="0" presId="urn:microsoft.com/office/officeart/2018/2/layout/IconVerticalSolidList"/>
    <dgm:cxn modelId="{71625474-E36D-4177-AE66-3BD1CBF83628}" type="presParOf" srcId="{01BA4636-61DD-4B09-923E-1BD607EBCB76}" destId="{8531B55F-8294-472F-87DE-D35A049E3761}" srcOrd="6" destOrd="0" presId="urn:microsoft.com/office/officeart/2018/2/layout/IconVerticalSolidList"/>
    <dgm:cxn modelId="{CC5F22D2-23C6-4454-A2E0-4E5870498336}" type="presParOf" srcId="{8531B55F-8294-472F-87DE-D35A049E3761}" destId="{CF4C6183-3920-4743-95B7-1EAB84DE77C8}" srcOrd="0" destOrd="0" presId="urn:microsoft.com/office/officeart/2018/2/layout/IconVerticalSolidList"/>
    <dgm:cxn modelId="{9E5315A9-9CE6-458D-B84C-F6B6634E9594}" type="presParOf" srcId="{8531B55F-8294-472F-87DE-D35A049E3761}" destId="{77CF1DA3-FD46-4817-90C2-B628EC84A9F4}" srcOrd="1" destOrd="0" presId="urn:microsoft.com/office/officeart/2018/2/layout/IconVerticalSolidList"/>
    <dgm:cxn modelId="{77AC5B7D-871A-4CDE-8947-6A3360DFF53F}" type="presParOf" srcId="{8531B55F-8294-472F-87DE-D35A049E3761}" destId="{5FF73D61-3CFD-4CC0-876E-76B47A83473E}" srcOrd="2" destOrd="0" presId="urn:microsoft.com/office/officeart/2018/2/layout/IconVerticalSolidList"/>
    <dgm:cxn modelId="{94897C67-5DFC-47BC-9141-D6FCFC1ABC78}" type="presParOf" srcId="{8531B55F-8294-472F-87DE-D35A049E3761}" destId="{53644568-D0D9-4550-AD9A-499E52D08EC6}"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705D532-1AED-418E-9154-614706D2A5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2D68273-1D65-4B6A-B56B-5B564C18DFDF}">
      <dgm:prSet custT="1"/>
      <dgm:spPr/>
      <dgm:t>
        <a:bodyPr/>
        <a:lstStyle/>
        <a:p>
          <a:pPr>
            <a:lnSpc>
              <a:spcPct val="150000"/>
            </a:lnSpc>
          </a:pPr>
          <a:r>
            <a:rPr lang="en-GB" sz="1100" dirty="0">
              <a:latin typeface="Arial" panose="020B0604020202020204" pitchFamily="34" charset="0"/>
              <a:cs typeface="Arial" panose="020B0604020202020204" pitchFamily="34" charset="0"/>
            </a:rPr>
            <a:t>An HbA1c test is the main blood test used to diagnose type 2 diabetes. It tests your average blood sugar levels over the past 2 to 3 months. No preparation is needed for this test; a small amount of blood is taken from a vein in the arm. Normally, the results are released a few days after. You have diabetes if HbA1c is 48 mmol/mol or above. </a:t>
          </a:r>
          <a:endParaRPr lang="en-US" sz="1100" dirty="0">
            <a:latin typeface="Arial" panose="020B0604020202020204" pitchFamily="34" charset="0"/>
            <a:cs typeface="Arial" panose="020B0604020202020204" pitchFamily="34" charset="0"/>
          </a:endParaRPr>
        </a:p>
      </dgm:t>
    </dgm:pt>
    <dgm:pt modelId="{FED6F75F-1104-479F-A6C8-C21F3A803798}" type="parTrans" cxnId="{0ED77274-A313-40D1-B83E-9DC563411B85}">
      <dgm:prSet/>
      <dgm:spPr/>
      <dgm:t>
        <a:bodyPr/>
        <a:lstStyle/>
        <a:p>
          <a:endParaRPr lang="en-US"/>
        </a:p>
      </dgm:t>
    </dgm:pt>
    <dgm:pt modelId="{09193CFD-BA56-41FA-9ED9-05C6BD640B52}" type="sibTrans" cxnId="{0ED77274-A313-40D1-B83E-9DC563411B85}">
      <dgm:prSet/>
      <dgm:spPr/>
      <dgm:t>
        <a:bodyPr/>
        <a:lstStyle/>
        <a:p>
          <a:endParaRPr lang="en-US"/>
        </a:p>
      </dgm:t>
    </dgm:pt>
    <dgm:pt modelId="{6085D980-18DC-483B-8C1C-ACBE3CFB1330}">
      <dgm:prSet custT="1"/>
      <dgm:spPr/>
      <dgm:t>
        <a:bodyPr/>
        <a:lstStyle/>
        <a:p>
          <a:pPr>
            <a:lnSpc>
              <a:spcPct val="150000"/>
            </a:lnSpc>
          </a:pPr>
          <a:r>
            <a:rPr lang="en-GB" sz="1100" dirty="0">
              <a:latin typeface="Arial" panose="020B0604020202020204" pitchFamily="34" charset="0"/>
              <a:cs typeface="Arial" panose="020B0604020202020204" pitchFamily="34" charset="0"/>
            </a:rPr>
            <a:t>Diabetes can be diagnosed when you show symptoms of it and a random blood test is done through a finger prick or a vein in your arm. For this, your blood glucose level is 11.1 mmol/mol regardless of how recently you ate.</a:t>
          </a:r>
          <a:endParaRPr lang="en-US" sz="1100" dirty="0">
            <a:latin typeface="Arial" panose="020B0604020202020204" pitchFamily="34" charset="0"/>
            <a:cs typeface="Arial" panose="020B0604020202020204" pitchFamily="34" charset="0"/>
          </a:endParaRPr>
        </a:p>
      </dgm:t>
    </dgm:pt>
    <dgm:pt modelId="{A1B31D4F-7F46-440E-9DAE-29A4E97F7A8D}" type="parTrans" cxnId="{2A48C600-160A-4B8B-B3F1-8E284E86A6FB}">
      <dgm:prSet/>
      <dgm:spPr/>
      <dgm:t>
        <a:bodyPr/>
        <a:lstStyle/>
        <a:p>
          <a:endParaRPr lang="en-US"/>
        </a:p>
      </dgm:t>
    </dgm:pt>
    <dgm:pt modelId="{7397043F-3B1C-48FE-9232-BA0FBFC24131}" type="sibTrans" cxnId="{2A48C600-160A-4B8B-B3F1-8E284E86A6FB}">
      <dgm:prSet/>
      <dgm:spPr/>
      <dgm:t>
        <a:bodyPr/>
        <a:lstStyle/>
        <a:p>
          <a:endParaRPr lang="en-US"/>
        </a:p>
      </dgm:t>
    </dgm:pt>
    <dgm:pt modelId="{4EAE95C1-E148-4C69-96B3-2828583E6655}">
      <dgm:prSet custT="1"/>
      <dgm:spPr/>
      <dgm:t>
        <a:bodyPr/>
        <a:lstStyle/>
        <a:p>
          <a:pPr>
            <a:lnSpc>
              <a:spcPct val="150000"/>
            </a:lnSpc>
          </a:pPr>
          <a:r>
            <a:rPr lang="en-GB" sz="1100" dirty="0">
              <a:latin typeface="Arial" panose="020B0604020202020204" pitchFamily="34" charset="0"/>
              <a:cs typeface="Arial" panose="020B0604020202020204" pitchFamily="34" charset="0"/>
            </a:rPr>
            <a:t>Fasting blood sugar test: you need to fast for at least 8 hours beforehand, without eating or drinking anything other than water. Fasting overnight and getting tested the next morning is the easiest way to prevent interference with the results. You have diabetes if your blood glucose level is 7 mmol/mol or higher.</a:t>
          </a:r>
          <a:endParaRPr lang="en-US" sz="1100" dirty="0">
            <a:latin typeface="Arial" panose="020B0604020202020204" pitchFamily="34" charset="0"/>
            <a:cs typeface="Arial" panose="020B0604020202020204" pitchFamily="34" charset="0"/>
          </a:endParaRPr>
        </a:p>
      </dgm:t>
    </dgm:pt>
    <dgm:pt modelId="{4B02C6DA-63DA-43C2-ACE0-5A66E149D7F3}" type="parTrans" cxnId="{AA749F24-A47E-4072-B0E3-822DE2DB5B9F}">
      <dgm:prSet/>
      <dgm:spPr/>
      <dgm:t>
        <a:bodyPr/>
        <a:lstStyle/>
        <a:p>
          <a:endParaRPr lang="en-US"/>
        </a:p>
      </dgm:t>
    </dgm:pt>
    <dgm:pt modelId="{34E6993D-DCA4-41EF-A428-E011757057CE}" type="sibTrans" cxnId="{AA749F24-A47E-4072-B0E3-822DE2DB5B9F}">
      <dgm:prSet/>
      <dgm:spPr/>
      <dgm:t>
        <a:bodyPr/>
        <a:lstStyle/>
        <a:p>
          <a:endParaRPr lang="en-US"/>
        </a:p>
      </dgm:t>
    </dgm:pt>
    <dgm:pt modelId="{2504CBB8-3E85-4B98-B4D9-6012E65A109D}">
      <dgm:prSet custT="1"/>
      <dgm:spPr/>
      <dgm:t>
        <a:bodyPr/>
        <a:lstStyle/>
        <a:p>
          <a:pPr>
            <a:lnSpc>
              <a:spcPct val="150000"/>
            </a:lnSpc>
          </a:pPr>
          <a:r>
            <a:rPr lang="en-GB" sz="12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 glucose tolerance test is used in gestational diabetes, where blood is taken from the veins and tested, and later you will be given a sweet drink with a standard amount of sugar; if you're pregnant, you will have gestational diabetes if the fasting glucose is 5.6mmol/mol Diabetes UK, 2024).</a:t>
          </a:r>
        </a:p>
      </dgm:t>
    </dgm:pt>
    <dgm:pt modelId="{A94068D8-302F-41E0-A13D-CAA2419CB992}" type="parTrans" cxnId="{168971A4-BC6B-4DE2-8F64-A1DB16234017}">
      <dgm:prSet/>
      <dgm:spPr/>
      <dgm:t>
        <a:bodyPr/>
        <a:lstStyle/>
        <a:p>
          <a:endParaRPr lang="en-US"/>
        </a:p>
      </dgm:t>
    </dgm:pt>
    <dgm:pt modelId="{641405B8-2DF2-4BE0-9C00-66D6F3792443}" type="sibTrans" cxnId="{168971A4-BC6B-4DE2-8F64-A1DB16234017}">
      <dgm:prSet/>
      <dgm:spPr/>
      <dgm:t>
        <a:bodyPr/>
        <a:lstStyle/>
        <a:p>
          <a:endParaRPr lang="en-US"/>
        </a:p>
      </dgm:t>
    </dgm:pt>
    <dgm:pt modelId="{CDC7E4EC-30CA-4D7E-8A0E-2FB8050DBD5A}" type="pres">
      <dgm:prSet presAssocID="{F705D532-1AED-418E-9154-614706D2A588}" presName="vert0" presStyleCnt="0">
        <dgm:presLayoutVars>
          <dgm:dir/>
          <dgm:animOne val="branch"/>
          <dgm:animLvl val="lvl"/>
        </dgm:presLayoutVars>
      </dgm:prSet>
      <dgm:spPr/>
    </dgm:pt>
    <dgm:pt modelId="{8065C83A-AB3C-4E8D-9652-D929119D316F}" type="pres">
      <dgm:prSet presAssocID="{02D68273-1D65-4B6A-B56B-5B564C18DFDF}" presName="thickLine" presStyleLbl="alignNode1" presStyleIdx="0" presStyleCnt="4"/>
      <dgm:spPr/>
    </dgm:pt>
    <dgm:pt modelId="{9439C758-72E9-4829-9369-444025DDE8BC}" type="pres">
      <dgm:prSet presAssocID="{02D68273-1D65-4B6A-B56B-5B564C18DFDF}" presName="horz1" presStyleCnt="0"/>
      <dgm:spPr/>
    </dgm:pt>
    <dgm:pt modelId="{8785711A-DB1E-4099-B468-D887EE000FD6}" type="pres">
      <dgm:prSet presAssocID="{02D68273-1D65-4B6A-B56B-5B564C18DFDF}" presName="tx1" presStyleLbl="revTx" presStyleIdx="0" presStyleCnt="4"/>
      <dgm:spPr/>
    </dgm:pt>
    <dgm:pt modelId="{E289227B-655F-49A8-B3D0-DEBC0F799724}" type="pres">
      <dgm:prSet presAssocID="{02D68273-1D65-4B6A-B56B-5B564C18DFDF}" presName="vert1" presStyleCnt="0"/>
      <dgm:spPr/>
    </dgm:pt>
    <dgm:pt modelId="{55363229-DAEB-4AAB-9AD0-C3A57B4797C5}" type="pres">
      <dgm:prSet presAssocID="{6085D980-18DC-483B-8C1C-ACBE3CFB1330}" presName="thickLine" presStyleLbl="alignNode1" presStyleIdx="1" presStyleCnt="4"/>
      <dgm:spPr/>
    </dgm:pt>
    <dgm:pt modelId="{772D441D-2B63-4FB9-A385-2F27CB5F5ECD}" type="pres">
      <dgm:prSet presAssocID="{6085D980-18DC-483B-8C1C-ACBE3CFB1330}" presName="horz1" presStyleCnt="0"/>
      <dgm:spPr/>
    </dgm:pt>
    <dgm:pt modelId="{98078AA6-83AF-4D37-BFDD-405A0DC13702}" type="pres">
      <dgm:prSet presAssocID="{6085D980-18DC-483B-8C1C-ACBE3CFB1330}" presName="tx1" presStyleLbl="revTx" presStyleIdx="1" presStyleCnt="4"/>
      <dgm:spPr/>
    </dgm:pt>
    <dgm:pt modelId="{FB23D0FC-FFA5-4651-90C5-817E5E032AE4}" type="pres">
      <dgm:prSet presAssocID="{6085D980-18DC-483B-8C1C-ACBE3CFB1330}" presName="vert1" presStyleCnt="0"/>
      <dgm:spPr/>
    </dgm:pt>
    <dgm:pt modelId="{F90BA0D2-8823-4173-A0B7-83B66760B561}" type="pres">
      <dgm:prSet presAssocID="{4EAE95C1-E148-4C69-96B3-2828583E6655}" presName="thickLine" presStyleLbl="alignNode1" presStyleIdx="2" presStyleCnt="4"/>
      <dgm:spPr/>
    </dgm:pt>
    <dgm:pt modelId="{16B72A52-1E3B-4B58-BA7D-0FFCD6FC4D05}" type="pres">
      <dgm:prSet presAssocID="{4EAE95C1-E148-4C69-96B3-2828583E6655}" presName="horz1" presStyleCnt="0"/>
      <dgm:spPr/>
    </dgm:pt>
    <dgm:pt modelId="{F93A7065-BE35-4B57-A378-12F7CECB384B}" type="pres">
      <dgm:prSet presAssocID="{4EAE95C1-E148-4C69-96B3-2828583E6655}" presName="tx1" presStyleLbl="revTx" presStyleIdx="2" presStyleCnt="4"/>
      <dgm:spPr/>
    </dgm:pt>
    <dgm:pt modelId="{6C8989B4-E778-4AF2-B32E-A0EB51FC6E47}" type="pres">
      <dgm:prSet presAssocID="{4EAE95C1-E148-4C69-96B3-2828583E6655}" presName="vert1" presStyleCnt="0"/>
      <dgm:spPr/>
    </dgm:pt>
    <dgm:pt modelId="{C144799F-4BEB-485C-8091-264429F1421D}" type="pres">
      <dgm:prSet presAssocID="{2504CBB8-3E85-4B98-B4D9-6012E65A109D}" presName="thickLine" presStyleLbl="alignNode1" presStyleIdx="3" presStyleCnt="4"/>
      <dgm:spPr/>
    </dgm:pt>
    <dgm:pt modelId="{181D8DAD-245F-499A-BE0E-E5D7B529BF65}" type="pres">
      <dgm:prSet presAssocID="{2504CBB8-3E85-4B98-B4D9-6012E65A109D}" presName="horz1" presStyleCnt="0"/>
      <dgm:spPr/>
    </dgm:pt>
    <dgm:pt modelId="{21D32C66-6227-4757-94DB-3C1DFB148C8A}" type="pres">
      <dgm:prSet presAssocID="{2504CBB8-3E85-4B98-B4D9-6012E65A109D}" presName="tx1" presStyleLbl="revTx" presStyleIdx="3" presStyleCnt="4"/>
      <dgm:spPr/>
    </dgm:pt>
    <dgm:pt modelId="{2870AB56-2611-4E0C-9E09-4FB8A7B8901D}" type="pres">
      <dgm:prSet presAssocID="{2504CBB8-3E85-4B98-B4D9-6012E65A109D}" presName="vert1" presStyleCnt="0"/>
      <dgm:spPr/>
    </dgm:pt>
  </dgm:ptLst>
  <dgm:cxnLst>
    <dgm:cxn modelId="{2A48C600-160A-4B8B-B3F1-8E284E86A6FB}" srcId="{F705D532-1AED-418E-9154-614706D2A588}" destId="{6085D980-18DC-483B-8C1C-ACBE3CFB1330}" srcOrd="1" destOrd="0" parTransId="{A1B31D4F-7F46-440E-9DAE-29A4E97F7A8D}" sibTransId="{7397043F-3B1C-48FE-9232-BA0FBFC24131}"/>
    <dgm:cxn modelId="{C3542709-F9F7-44CF-BF72-FE808FABF818}" type="presOf" srcId="{4EAE95C1-E148-4C69-96B3-2828583E6655}" destId="{F93A7065-BE35-4B57-A378-12F7CECB384B}" srcOrd="0" destOrd="0" presId="urn:microsoft.com/office/officeart/2008/layout/LinedList"/>
    <dgm:cxn modelId="{AA749F24-A47E-4072-B0E3-822DE2DB5B9F}" srcId="{F705D532-1AED-418E-9154-614706D2A588}" destId="{4EAE95C1-E148-4C69-96B3-2828583E6655}" srcOrd="2" destOrd="0" parTransId="{4B02C6DA-63DA-43C2-ACE0-5A66E149D7F3}" sibTransId="{34E6993D-DCA4-41EF-A428-E011757057CE}"/>
    <dgm:cxn modelId="{0ED77274-A313-40D1-B83E-9DC563411B85}" srcId="{F705D532-1AED-418E-9154-614706D2A588}" destId="{02D68273-1D65-4B6A-B56B-5B564C18DFDF}" srcOrd="0" destOrd="0" parTransId="{FED6F75F-1104-479F-A6C8-C21F3A803798}" sibTransId="{09193CFD-BA56-41FA-9ED9-05C6BD640B52}"/>
    <dgm:cxn modelId="{168971A4-BC6B-4DE2-8F64-A1DB16234017}" srcId="{F705D532-1AED-418E-9154-614706D2A588}" destId="{2504CBB8-3E85-4B98-B4D9-6012E65A109D}" srcOrd="3" destOrd="0" parTransId="{A94068D8-302F-41E0-A13D-CAA2419CB992}" sibTransId="{641405B8-2DF2-4BE0-9C00-66D6F3792443}"/>
    <dgm:cxn modelId="{3B69FAA7-20EB-421B-84C8-B4C176622810}" type="presOf" srcId="{2504CBB8-3E85-4B98-B4D9-6012E65A109D}" destId="{21D32C66-6227-4757-94DB-3C1DFB148C8A}" srcOrd="0" destOrd="0" presId="urn:microsoft.com/office/officeart/2008/layout/LinedList"/>
    <dgm:cxn modelId="{7B22D2B8-00FB-42F7-ACF4-083C784A5946}" type="presOf" srcId="{F705D532-1AED-418E-9154-614706D2A588}" destId="{CDC7E4EC-30CA-4D7E-8A0E-2FB8050DBD5A}" srcOrd="0" destOrd="0" presId="urn:microsoft.com/office/officeart/2008/layout/LinedList"/>
    <dgm:cxn modelId="{E46511D8-7A37-4139-A2F9-BF99879399F8}" type="presOf" srcId="{02D68273-1D65-4B6A-B56B-5B564C18DFDF}" destId="{8785711A-DB1E-4099-B468-D887EE000FD6}" srcOrd="0" destOrd="0" presId="urn:microsoft.com/office/officeart/2008/layout/LinedList"/>
    <dgm:cxn modelId="{EC95B6F1-EAAA-42DC-BFEC-40768690DC99}" type="presOf" srcId="{6085D980-18DC-483B-8C1C-ACBE3CFB1330}" destId="{98078AA6-83AF-4D37-BFDD-405A0DC13702}" srcOrd="0" destOrd="0" presId="urn:microsoft.com/office/officeart/2008/layout/LinedList"/>
    <dgm:cxn modelId="{D421D742-3CA3-41BB-808E-F4A1DD310706}" type="presParOf" srcId="{CDC7E4EC-30CA-4D7E-8A0E-2FB8050DBD5A}" destId="{8065C83A-AB3C-4E8D-9652-D929119D316F}" srcOrd="0" destOrd="0" presId="urn:microsoft.com/office/officeart/2008/layout/LinedList"/>
    <dgm:cxn modelId="{50976A52-83BA-4DA4-A0DA-D6FAE5319ED9}" type="presParOf" srcId="{CDC7E4EC-30CA-4D7E-8A0E-2FB8050DBD5A}" destId="{9439C758-72E9-4829-9369-444025DDE8BC}" srcOrd="1" destOrd="0" presId="urn:microsoft.com/office/officeart/2008/layout/LinedList"/>
    <dgm:cxn modelId="{6ADCE1E3-043A-437F-9D5B-1A6CD7C51F63}" type="presParOf" srcId="{9439C758-72E9-4829-9369-444025DDE8BC}" destId="{8785711A-DB1E-4099-B468-D887EE000FD6}" srcOrd="0" destOrd="0" presId="urn:microsoft.com/office/officeart/2008/layout/LinedList"/>
    <dgm:cxn modelId="{E34B3DA4-2E02-4377-ADCF-D52CB804F2DF}" type="presParOf" srcId="{9439C758-72E9-4829-9369-444025DDE8BC}" destId="{E289227B-655F-49A8-B3D0-DEBC0F799724}" srcOrd="1" destOrd="0" presId="urn:microsoft.com/office/officeart/2008/layout/LinedList"/>
    <dgm:cxn modelId="{58B36994-D2BB-43A9-8C91-DFC1F7C5862E}" type="presParOf" srcId="{CDC7E4EC-30CA-4D7E-8A0E-2FB8050DBD5A}" destId="{55363229-DAEB-4AAB-9AD0-C3A57B4797C5}" srcOrd="2" destOrd="0" presId="urn:microsoft.com/office/officeart/2008/layout/LinedList"/>
    <dgm:cxn modelId="{1C34A2E1-325B-4786-8E3A-C781BFC1DBB0}" type="presParOf" srcId="{CDC7E4EC-30CA-4D7E-8A0E-2FB8050DBD5A}" destId="{772D441D-2B63-4FB9-A385-2F27CB5F5ECD}" srcOrd="3" destOrd="0" presId="urn:microsoft.com/office/officeart/2008/layout/LinedList"/>
    <dgm:cxn modelId="{FEFB9D10-9CC5-4747-AF3B-5D25BA7668D4}" type="presParOf" srcId="{772D441D-2B63-4FB9-A385-2F27CB5F5ECD}" destId="{98078AA6-83AF-4D37-BFDD-405A0DC13702}" srcOrd="0" destOrd="0" presId="urn:microsoft.com/office/officeart/2008/layout/LinedList"/>
    <dgm:cxn modelId="{C882A3A8-6A74-4E4F-8162-D2EC5AACCC4E}" type="presParOf" srcId="{772D441D-2B63-4FB9-A385-2F27CB5F5ECD}" destId="{FB23D0FC-FFA5-4651-90C5-817E5E032AE4}" srcOrd="1" destOrd="0" presId="urn:microsoft.com/office/officeart/2008/layout/LinedList"/>
    <dgm:cxn modelId="{B8A3E26D-B8B7-4B7E-B574-B14326469F03}" type="presParOf" srcId="{CDC7E4EC-30CA-4D7E-8A0E-2FB8050DBD5A}" destId="{F90BA0D2-8823-4173-A0B7-83B66760B561}" srcOrd="4" destOrd="0" presId="urn:microsoft.com/office/officeart/2008/layout/LinedList"/>
    <dgm:cxn modelId="{9F0B20BE-4F45-4940-A34E-F61AAAED0747}" type="presParOf" srcId="{CDC7E4EC-30CA-4D7E-8A0E-2FB8050DBD5A}" destId="{16B72A52-1E3B-4B58-BA7D-0FFCD6FC4D05}" srcOrd="5" destOrd="0" presId="urn:microsoft.com/office/officeart/2008/layout/LinedList"/>
    <dgm:cxn modelId="{EACC1D04-E45D-40F6-939F-8A5763623AF3}" type="presParOf" srcId="{16B72A52-1E3B-4B58-BA7D-0FFCD6FC4D05}" destId="{F93A7065-BE35-4B57-A378-12F7CECB384B}" srcOrd="0" destOrd="0" presId="urn:microsoft.com/office/officeart/2008/layout/LinedList"/>
    <dgm:cxn modelId="{9C8321B8-A4FC-4B1C-93A3-9776FD2D8F46}" type="presParOf" srcId="{16B72A52-1E3B-4B58-BA7D-0FFCD6FC4D05}" destId="{6C8989B4-E778-4AF2-B32E-A0EB51FC6E47}" srcOrd="1" destOrd="0" presId="urn:microsoft.com/office/officeart/2008/layout/LinedList"/>
    <dgm:cxn modelId="{E4D1CC39-8441-43AD-87EB-70A05F06930D}" type="presParOf" srcId="{CDC7E4EC-30CA-4D7E-8A0E-2FB8050DBD5A}" destId="{C144799F-4BEB-485C-8091-264429F1421D}" srcOrd="6" destOrd="0" presId="urn:microsoft.com/office/officeart/2008/layout/LinedList"/>
    <dgm:cxn modelId="{B33CA733-7A69-4132-AFB9-2BEC4AF2B141}" type="presParOf" srcId="{CDC7E4EC-30CA-4D7E-8A0E-2FB8050DBD5A}" destId="{181D8DAD-245F-499A-BE0E-E5D7B529BF65}" srcOrd="7" destOrd="0" presId="urn:microsoft.com/office/officeart/2008/layout/LinedList"/>
    <dgm:cxn modelId="{771369B6-A5E9-4264-A6BF-0A3AEE6CD145}" type="presParOf" srcId="{181D8DAD-245F-499A-BE0E-E5D7B529BF65}" destId="{21D32C66-6227-4757-94DB-3C1DFB148C8A}" srcOrd="0" destOrd="0" presId="urn:microsoft.com/office/officeart/2008/layout/LinedList"/>
    <dgm:cxn modelId="{B637CD97-1B4F-441B-9EB9-DC9A03B82C18}" type="presParOf" srcId="{181D8DAD-245F-499A-BE0E-E5D7B529BF65}" destId="{2870AB56-2611-4E0C-9E09-4FB8A7B8901D}"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D0C75E0-D8AD-4BD2-BBB3-3CA20C3ED42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817E35C-51B9-436D-9613-05117C633809}">
      <dgm:prSet/>
      <dgm:spPr/>
      <dgm:t>
        <a:bodyPr/>
        <a:lstStyle/>
        <a:p>
          <a:r>
            <a:rPr lang="en-US"/>
            <a:t>Coulter, A. (2011). </a:t>
          </a:r>
          <a:r>
            <a:rPr lang="en-US" i="1"/>
            <a:t>Engaging Patients in Healthcare. </a:t>
          </a:r>
          <a:r>
            <a:rPr lang="en-US"/>
            <a:t>Maidenhead: Open University Press/McGraw Hill. </a:t>
          </a:r>
        </a:p>
      </dgm:t>
    </dgm:pt>
    <dgm:pt modelId="{24B23BD5-B90D-4A34-BCF6-832B3FDC71CA}" type="parTrans" cxnId="{98B7E96C-FE06-4CC9-A713-4F9F4BD9A18D}">
      <dgm:prSet/>
      <dgm:spPr/>
      <dgm:t>
        <a:bodyPr/>
        <a:lstStyle/>
        <a:p>
          <a:endParaRPr lang="en-US"/>
        </a:p>
      </dgm:t>
    </dgm:pt>
    <dgm:pt modelId="{0981B60F-9C10-427F-B47A-CF14FE681FCF}" type="sibTrans" cxnId="{98B7E96C-FE06-4CC9-A713-4F9F4BD9A18D}">
      <dgm:prSet/>
      <dgm:spPr/>
      <dgm:t>
        <a:bodyPr/>
        <a:lstStyle/>
        <a:p>
          <a:endParaRPr lang="en-US"/>
        </a:p>
      </dgm:t>
    </dgm:pt>
    <dgm:pt modelId="{05308578-828D-4637-A524-EA3BD411B42B}">
      <dgm:prSet/>
      <dgm:spPr/>
      <dgm:t>
        <a:bodyPr/>
        <a:lstStyle/>
        <a:p>
          <a:r>
            <a:rPr lang="en-US"/>
            <a:t>Coulter, A., Roberts, S. and Dixon, A. (2013). </a:t>
          </a:r>
          <a:r>
            <a:rPr lang="en-US" i="1"/>
            <a:t>Delivering Better Services for People with long-term conditions: building the House of Care. </a:t>
          </a:r>
          <a:r>
            <a:rPr lang="en-US"/>
            <a:t>London: The King’s Fund. Available at: http://www.kingsfund.org.uk/sites/files/kf/field/field_publication_file/delivering-better-services-for-people-with-long-term-conditions.pdf (Accessed: 3rd September, 2014). </a:t>
          </a:r>
        </a:p>
      </dgm:t>
    </dgm:pt>
    <dgm:pt modelId="{AE00EAEF-0239-476B-8E45-5D21C3CAD61F}" type="parTrans" cxnId="{6DCB0D0A-0B6C-493C-9EF0-FF64070F74A5}">
      <dgm:prSet/>
      <dgm:spPr/>
      <dgm:t>
        <a:bodyPr/>
        <a:lstStyle/>
        <a:p>
          <a:endParaRPr lang="en-US"/>
        </a:p>
      </dgm:t>
    </dgm:pt>
    <dgm:pt modelId="{1E0E5CFE-CBB9-417E-9EEB-63696FC00D7F}" type="sibTrans" cxnId="{6DCB0D0A-0B6C-493C-9EF0-FF64070F74A5}">
      <dgm:prSet/>
      <dgm:spPr/>
      <dgm:t>
        <a:bodyPr/>
        <a:lstStyle/>
        <a:p>
          <a:endParaRPr lang="en-US"/>
        </a:p>
      </dgm:t>
    </dgm:pt>
    <dgm:pt modelId="{97A63D24-DBBC-4FAA-8470-B08665E90069}">
      <dgm:prSet/>
      <dgm:spPr/>
      <dgm:t>
        <a:bodyPr/>
        <a:lstStyle/>
        <a:p>
          <a:r>
            <a:rPr lang="en-GB"/>
            <a:t>Davies, M. J., Aroda, V. R., Collins, B. S., et al. (2022) 'Management of hyperglycemia in type 2 diabetes, 2022. A consensus report by the American Diabetes Association (ADA) and the European Association for the Study of Diabetes (EASD)', Diabetes Care, 45(11), pp. 2753–2786.</a:t>
          </a:r>
          <a:endParaRPr lang="en-US"/>
        </a:p>
      </dgm:t>
    </dgm:pt>
    <dgm:pt modelId="{1D40B4EB-7787-4B54-85F2-EE57345AF383}" type="parTrans" cxnId="{7FB4B811-8CCC-4271-A0B1-20300824CA02}">
      <dgm:prSet/>
      <dgm:spPr/>
      <dgm:t>
        <a:bodyPr/>
        <a:lstStyle/>
        <a:p>
          <a:endParaRPr lang="en-US"/>
        </a:p>
      </dgm:t>
    </dgm:pt>
    <dgm:pt modelId="{30A9EDA7-918C-4EC3-B686-97FA090083EC}" type="sibTrans" cxnId="{7FB4B811-8CCC-4271-A0B1-20300824CA02}">
      <dgm:prSet/>
      <dgm:spPr/>
      <dgm:t>
        <a:bodyPr/>
        <a:lstStyle/>
        <a:p>
          <a:endParaRPr lang="en-US"/>
        </a:p>
      </dgm:t>
    </dgm:pt>
    <dgm:pt modelId="{6B4BA600-DBF8-40B3-9526-2D4116219C97}">
      <dgm:prSet/>
      <dgm:spPr/>
      <dgm:t>
        <a:bodyPr/>
        <a:lstStyle/>
        <a:p>
          <a:r>
            <a:rPr lang="en-GB"/>
            <a:t>DeFronzo, R. A., Ferrannini, E., Groop, L., Henry, R. R., Herman, W. H., Holst, J. J., Hu, F. B., Kahn, C. R., Zinman, B. (2015). Type 2 diabetes mellitus. Nature Reviews Disease Primers, 1, 15019.</a:t>
          </a:r>
          <a:endParaRPr lang="en-US"/>
        </a:p>
      </dgm:t>
    </dgm:pt>
    <dgm:pt modelId="{710C6588-07F4-4798-9BD7-CDAA2D0D445C}" type="parTrans" cxnId="{62D6DF2A-2E0B-4976-BC78-82445B18B343}">
      <dgm:prSet/>
      <dgm:spPr/>
      <dgm:t>
        <a:bodyPr/>
        <a:lstStyle/>
        <a:p>
          <a:endParaRPr lang="en-US"/>
        </a:p>
      </dgm:t>
    </dgm:pt>
    <dgm:pt modelId="{889CF318-39EE-4DC9-97F3-6334C5E3655B}" type="sibTrans" cxnId="{62D6DF2A-2E0B-4976-BC78-82445B18B343}">
      <dgm:prSet/>
      <dgm:spPr/>
      <dgm:t>
        <a:bodyPr/>
        <a:lstStyle/>
        <a:p>
          <a:endParaRPr lang="en-US"/>
        </a:p>
      </dgm:t>
    </dgm:pt>
    <dgm:pt modelId="{839D1092-8378-474A-821B-BD4AB3C1B7CE}">
      <dgm:prSet/>
      <dgm:spPr/>
      <dgm:t>
        <a:bodyPr/>
        <a:lstStyle/>
        <a:p>
          <a:r>
            <a:rPr lang="en-GB"/>
            <a:t>.DH (2004). </a:t>
          </a:r>
          <a:r>
            <a:rPr lang="en-GB" i="1"/>
            <a:t>Chronic Disease Management: A compendium of information</a:t>
          </a:r>
          <a:r>
            <a:rPr lang="en-GB"/>
            <a:t>. London: DH. Available at: http://webarchive.nationalarchives.gov.uk/20130107105354/http://www.dh.gov.uk/prod_consum_dh/groups/dh_digitalassets/documents/digitalasset/dh_074612.pdf (Accessed: 27th March, 2015).</a:t>
          </a:r>
          <a:endParaRPr lang="en-US"/>
        </a:p>
      </dgm:t>
    </dgm:pt>
    <dgm:pt modelId="{681D1A98-596B-4ECF-A36D-75086938234F}" type="parTrans" cxnId="{4CC1CDF8-D148-43B8-B2EF-8D06A7B60119}">
      <dgm:prSet/>
      <dgm:spPr/>
      <dgm:t>
        <a:bodyPr/>
        <a:lstStyle/>
        <a:p>
          <a:endParaRPr lang="en-US"/>
        </a:p>
      </dgm:t>
    </dgm:pt>
    <dgm:pt modelId="{B6331E86-B5EC-4080-A680-D8A4AF44743A}" type="sibTrans" cxnId="{4CC1CDF8-D148-43B8-B2EF-8D06A7B60119}">
      <dgm:prSet/>
      <dgm:spPr/>
      <dgm:t>
        <a:bodyPr/>
        <a:lstStyle/>
        <a:p>
          <a:endParaRPr lang="en-US"/>
        </a:p>
      </dgm:t>
    </dgm:pt>
    <dgm:pt modelId="{8F60F865-99AC-4944-A8CA-44A029441588}">
      <dgm:prSet/>
      <dgm:spPr/>
      <dgm:t>
        <a:bodyPr/>
        <a:lstStyle/>
        <a:p>
          <a:r>
            <a:rPr lang="en-GB"/>
            <a:t>Diabetes UK </a:t>
          </a:r>
          <a:r>
            <a:rPr lang="en-GB">
              <a:hlinkClick xmlns:r="http://schemas.openxmlformats.org/officeDocument/2006/relationships" r:id="rId1"/>
            </a:rPr>
            <a:t>Diabetes UK - Know diabetes. Fight diabetes. | Diabetes UK</a:t>
          </a:r>
          <a:r>
            <a:rPr lang="en-GB"/>
            <a:t> Available www.diabetes.org.uk</a:t>
          </a:r>
          <a:endParaRPr lang="en-US"/>
        </a:p>
      </dgm:t>
    </dgm:pt>
    <dgm:pt modelId="{3DB6102B-B828-4C40-8458-87E2FFF7CE4F}" type="parTrans" cxnId="{ED116326-C302-4FE0-A4CA-807D3780EE15}">
      <dgm:prSet/>
      <dgm:spPr/>
      <dgm:t>
        <a:bodyPr/>
        <a:lstStyle/>
        <a:p>
          <a:endParaRPr lang="en-US"/>
        </a:p>
      </dgm:t>
    </dgm:pt>
    <dgm:pt modelId="{E521050F-AA34-43F7-A4CE-318BD09CBAA8}" type="sibTrans" cxnId="{ED116326-C302-4FE0-A4CA-807D3780EE15}">
      <dgm:prSet/>
      <dgm:spPr/>
      <dgm:t>
        <a:bodyPr/>
        <a:lstStyle/>
        <a:p>
          <a:endParaRPr lang="en-US"/>
        </a:p>
      </dgm:t>
    </dgm:pt>
    <dgm:pt modelId="{7B1F7BBF-C97E-487E-B795-8826B538B12C}">
      <dgm:prSet/>
      <dgm:spPr/>
      <dgm:t>
        <a:bodyPr/>
        <a:lstStyle/>
        <a:p>
          <a:r>
            <a:rPr lang="en-GB"/>
            <a:t>Forbes, J. M., &amp; Cooper, M. E. (2013). Mechanisms of diabetic complications. Physiological Reviews, 93(1), 137–188. (Accessed: 5 January 2026).</a:t>
          </a:r>
          <a:endParaRPr lang="en-US"/>
        </a:p>
      </dgm:t>
    </dgm:pt>
    <dgm:pt modelId="{82E47E78-082D-4B1F-A19F-3E859A5B02D9}" type="parTrans" cxnId="{1DB80B5C-F8BD-4C45-8AEE-5664E81F09C4}">
      <dgm:prSet/>
      <dgm:spPr/>
      <dgm:t>
        <a:bodyPr/>
        <a:lstStyle/>
        <a:p>
          <a:endParaRPr lang="en-US"/>
        </a:p>
      </dgm:t>
    </dgm:pt>
    <dgm:pt modelId="{2F69C62F-05E7-4E5C-8B29-3AC951A0023E}" type="sibTrans" cxnId="{1DB80B5C-F8BD-4C45-8AEE-5664E81F09C4}">
      <dgm:prSet/>
      <dgm:spPr/>
      <dgm:t>
        <a:bodyPr/>
        <a:lstStyle/>
        <a:p>
          <a:endParaRPr lang="en-US"/>
        </a:p>
      </dgm:t>
    </dgm:pt>
    <dgm:pt modelId="{91A3BCB7-4ADF-4517-884B-50E126F87551}">
      <dgm:prSet/>
      <dgm:spPr/>
      <dgm:t>
        <a:bodyPr/>
        <a:lstStyle/>
        <a:p>
          <a:r>
            <a:rPr lang="en-GB" i="1"/>
            <a:t>Health and Social Care Act 2022.</a:t>
          </a:r>
          <a:r>
            <a:rPr lang="en-GB"/>
            <a:t> Available at: </a:t>
          </a:r>
          <a:r>
            <a:rPr lang="en-GB">
              <a:hlinkClick xmlns:r="http://schemas.openxmlformats.org/officeDocument/2006/relationships" r:id="rId2"/>
            </a:rPr>
            <a:t>https://www.legislation.gov.uk/ukpga/2022/31/contents</a:t>
          </a:r>
          <a:r>
            <a:rPr lang="en-GB"/>
            <a:t> </a:t>
          </a:r>
          <a:endParaRPr lang="en-US"/>
        </a:p>
      </dgm:t>
    </dgm:pt>
    <dgm:pt modelId="{A2A6A0AE-2E8B-43DB-B050-728B6F02B7B4}" type="parTrans" cxnId="{95E66C16-35C5-47E9-8EEB-439CF9A67C3F}">
      <dgm:prSet/>
      <dgm:spPr/>
      <dgm:t>
        <a:bodyPr/>
        <a:lstStyle/>
        <a:p>
          <a:endParaRPr lang="en-US"/>
        </a:p>
      </dgm:t>
    </dgm:pt>
    <dgm:pt modelId="{7C7D6401-03FD-49F6-BDDC-9153FCFFABE1}" type="sibTrans" cxnId="{95E66C16-35C5-47E9-8EEB-439CF9A67C3F}">
      <dgm:prSet/>
      <dgm:spPr/>
      <dgm:t>
        <a:bodyPr/>
        <a:lstStyle/>
        <a:p>
          <a:endParaRPr lang="en-US"/>
        </a:p>
      </dgm:t>
    </dgm:pt>
    <dgm:pt modelId="{2709137B-DBDE-4EB5-B85F-4C59B5A3DEBB}">
      <dgm:prSet/>
      <dgm:spPr/>
      <dgm:t>
        <a:bodyPr/>
        <a:lstStyle/>
        <a:p>
          <a:r>
            <a:rPr lang="en-GB"/>
            <a:t>Ross J,  Wilson KJ, – Foundations of Anatomy and Physiology</a:t>
          </a:r>
          <a:endParaRPr lang="en-US"/>
        </a:p>
      </dgm:t>
    </dgm:pt>
    <dgm:pt modelId="{A6B70F06-F4BA-40F8-B12C-A66F0D08239D}" type="parTrans" cxnId="{41412848-F4BC-41B4-AFB6-6B56282F35C7}">
      <dgm:prSet/>
      <dgm:spPr/>
      <dgm:t>
        <a:bodyPr/>
        <a:lstStyle/>
        <a:p>
          <a:endParaRPr lang="en-US"/>
        </a:p>
      </dgm:t>
    </dgm:pt>
    <dgm:pt modelId="{98EDDD54-F733-4774-82F0-349724149A11}" type="sibTrans" cxnId="{41412848-F4BC-41B4-AFB6-6B56282F35C7}">
      <dgm:prSet/>
      <dgm:spPr/>
      <dgm:t>
        <a:bodyPr/>
        <a:lstStyle/>
        <a:p>
          <a:endParaRPr lang="en-US"/>
        </a:p>
      </dgm:t>
    </dgm:pt>
    <dgm:pt modelId="{DD3FA9FC-D212-4950-B088-5D840880FB10}">
      <dgm:prSet/>
      <dgm:spPr/>
      <dgm:t>
        <a:bodyPr/>
        <a:lstStyle/>
        <a:p>
          <a:r>
            <a:rPr lang="en-GB"/>
            <a:t>13</a:t>
          </a:r>
          <a:r>
            <a:rPr lang="en-GB" baseline="30000"/>
            <a:t>th</a:t>
          </a:r>
          <a:r>
            <a:rPr lang="en-GB"/>
            <a:t> Edition Churchill Livingstone,  (2018).</a:t>
          </a:r>
          <a:endParaRPr lang="en-US"/>
        </a:p>
      </dgm:t>
    </dgm:pt>
    <dgm:pt modelId="{36AD4977-8F19-4A31-A43B-CDAB5BAACAFA}" type="parTrans" cxnId="{6A9EFD54-3DAB-443A-8D49-97637423A0A3}">
      <dgm:prSet/>
      <dgm:spPr/>
      <dgm:t>
        <a:bodyPr/>
        <a:lstStyle/>
        <a:p>
          <a:endParaRPr lang="en-US"/>
        </a:p>
      </dgm:t>
    </dgm:pt>
    <dgm:pt modelId="{78E0DC93-DE27-4491-B464-16CF5209D5E2}" type="sibTrans" cxnId="{6A9EFD54-3DAB-443A-8D49-97637423A0A3}">
      <dgm:prSet/>
      <dgm:spPr/>
      <dgm:t>
        <a:bodyPr/>
        <a:lstStyle/>
        <a:p>
          <a:endParaRPr lang="en-US"/>
        </a:p>
      </dgm:t>
    </dgm:pt>
    <dgm:pt modelId="{00DCD65B-6D79-4A55-9386-AB3C53D13BC3}" type="pres">
      <dgm:prSet presAssocID="{7D0C75E0-D8AD-4BD2-BBB3-3CA20C3ED425}" presName="linear" presStyleCnt="0">
        <dgm:presLayoutVars>
          <dgm:animLvl val="lvl"/>
          <dgm:resizeHandles val="exact"/>
        </dgm:presLayoutVars>
      </dgm:prSet>
      <dgm:spPr/>
    </dgm:pt>
    <dgm:pt modelId="{EBF6DFA1-3230-49B0-B9E4-F362E8027FC6}" type="pres">
      <dgm:prSet presAssocID="{6817E35C-51B9-436D-9613-05117C633809}" presName="parentText" presStyleLbl="node1" presStyleIdx="0" presStyleCnt="9">
        <dgm:presLayoutVars>
          <dgm:chMax val="0"/>
          <dgm:bulletEnabled val="1"/>
        </dgm:presLayoutVars>
      </dgm:prSet>
      <dgm:spPr/>
    </dgm:pt>
    <dgm:pt modelId="{30080B4C-FF06-499F-87AB-0E8445391080}" type="pres">
      <dgm:prSet presAssocID="{0981B60F-9C10-427F-B47A-CF14FE681FCF}" presName="spacer" presStyleCnt="0"/>
      <dgm:spPr/>
    </dgm:pt>
    <dgm:pt modelId="{F50473EC-A5F7-47ED-A473-AD79D699F1D1}" type="pres">
      <dgm:prSet presAssocID="{05308578-828D-4637-A524-EA3BD411B42B}" presName="parentText" presStyleLbl="node1" presStyleIdx="1" presStyleCnt="9">
        <dgm:presLayoutVars>
          <dgm:chMax val="0"/>
          <dgm:bulletEnabled val="1"/>
        </dgm:presLayoutVars>
      </dgm:prSet>
      <dgm:spPr/>
    </dgm:pt>
    <dgm:pt modelId="{93488B22-DE8F-44D9-A16B-4DCB2D5B6745}" type="pres">
      <dgm:prSet presAssocID="{1E0E5CFE-CBB9-417E-9EEB-63696FC00D7F}" presName="spacer" presStyleCnt="0"/>
      <dgm:spPr/>
    </dgm:pt>
    <dgm:pt modelId="{F89B7677-F239-4B73-94F6-9D3498EBDC0C}" type="pres">
      <dgm:prSet presAssocID="{97A63D24-DBBC-4FAA-8470-B08665E90069}" presName="parentText" presStyleLbl="node1" presStyleIdx="2" presStyleCnt="9">
        <dgm:presLayoutVars>
          <dgm:chMax val="0"/>
          <dgm:bulletEnabled val="1"/>
        </dgm:presLayoutVars>
      </dgm:prSet>
      <dgm:spPr/>
    </dgm:pt>
    <dgm:pt modelId="{F57DA58E-1874-46D1-84EA-5A72BCF681DC}" type="pres">
      <dgm:prSet presAssocID="{30A9EDA7-918C-4EC3-B686-97FA090083EC}" presName="spacer" presStyleCnt="0"/>
      <dgm:spPr/>
    </dgm:pt>
    <dgm:pt modelId="{47D96C0E-7336-44C7-A9D0-2F2FDD569E83}" type="pres">
      <dgm:prSet presAssocID="{6B4BA600-DBF8-40B3-9526-2D4116219C97}" presName="parentText" presStyleLbl="node1" presStyleIdx="3" presStyleCnt="9">
        <dgm:presLayoutVars>
          <dgm:chMax val="0"/>
          <dgm:bulletEnabled val="1"/>
        </dgm:presLayoutVars>
      </dgm:prSet>
      <dgm:spPr/>
    </dgm:pt>
    <dgm:pt modelId="{9D2DD132-2B8C-4B81-9EEA-BF93879B3462}" type="pres">
      <dgm:prSet presAssocID="{889CF318-39EE-4DC9-97F3-6334C5E3655B}" presName="spacer" presStyleCnt="0"/>
      <dgm:spPr/>
    </dgm:pt>
    <dgm:pt modelId="{16422DCA-B42D-40A4-9DCF-3A6C6C70A9FA}" type="pres">
      <dgm:prSet presAssocID="{839D1092-8378-474A-821B-BD4AB3C1B7CE}" presName="parentText" presStyleLbl="node1" presStyleIdx="4" presStyleCnt="9">
        <dgm:presLayoutVars>
          <dgm:chMax val="0"/>
          <dgm:bulletEnabled val="1"/>
        </dgm:presLayoutVars>
      </dgm:prSet>
      <dgm:spPr/>
    </dgm:pt>
    <dgm:pt modelId="{C67503BD-00D4-497E-ABBD-F9499373EB36}" type="pres">
      <dgm:prSet presAssocID="{B6331E86-B5EC-4080-A680-D8A4AF44743A}" presName="spacer" presStyleCnt="0"/>
      <dgm:spPr/>
    </dgm:pt>
    <dgm:pt modelId="{82015823-0B2B-4B1F-8431-301ADD16CF61}" type="pres">
      <dgm:prSet presAssocID="{8F60F865-99AC-4944-A8CA-44A029441588}" presName="parentText" presStyleLbl="node1" presStyleIdx="5" presStyleCnt="9">
        <dgm:presLayoutVars>
          <dgm:chMax val="0"/>
          <dgm:bulletEnabled val="1"/>
        </dgm:presLayoutVars>
      </dgm:prSet>
      <dgm:spPr/>
    </dgm:pt>
    <dgm:pt modelId="{90EFB50D-C596-4C25-8713-BFAA889D962B}" type="pres">
      <dgm:prSet presAssocID="{E521050F-AA34-43F7-A4CE-318BD09CBAA8}" presName="spacer" presStyleCnt="0"/>
      <dgm:spPr/>
    </dgm:pt>
    <dgm:pt modelId="{A8EBF3AE-1C9A-4128-82FF-1C1FA4C80F81}" type="pres">
      <dgm:prSet presAssocID="{7B1F7BBF-C97E-487E-B795-8826B538B12C}" presName="parentText" presStyleLbl="node1" presStyleIdx="6" presStyleCnt="9">
        <dgm:presLayoutVars>
          <dgm:chMax val="0"/>
          <dgm:bulletEnabled val="1"/>
        </dgm:presLayoutVars>
      </dgm:prSet>
      <dgm:spPr/>
    </dgm:pt>
    <dgm:pt modelId="{B6E9C076-945F-4E43-8C1A-644EFD96B958}" type="pres">
      <dgm:prSet presAssocID="{7B1F7BBF-C97E-487E-B795-8826B538B12C}" presName="childText" presStyleLbl="revTx" presStyleIdx="0" presStyleCnt="1">
        <dgm:presLayoutVars>
          <dgm:bulletEnabled val="1"/>
        </dgm:presLayoutVars>
      </dgm:prSet>
      <dgm:spPr/>
    </dgm:pt>
    <dgm:pt modelId="{B7E320E6-2112-43EC-A016-A78905908DD5}" type="pres">
      <dgm:prSet presAssocID="{2709137B-DBDE-4EB5-B85F-4C59B5A3DEBB}" presName="parentText" presStyleLbl="node1" presStyleIdx="7" presStyleCnt="9">
        <dgm:presLayoutVars>
          <dgm:chMax val="0"/>
          <dgm:bulletEnabled val="1"/>
        </dgm:presLayoutVars>
      </dgm:prSet>
      <dgm:spPr/>
    </dgm:pt>
    <dgm:pt modelId="{73FF8489-B31D-4630-A55D-A6D851016699}" type="pres">
      <dgm:prSet presAssocID="{98EDDD54-F733-4774-82F0-349724149A11}" presName="spacer" presStyleCnt="0"/>
      <dgm:spPr/>
    </dgm:pt>
    <dgm:pt modelId="{C7403F2D-40EF-4B72-B73F-08A8D8030266}" type="pres">
      <dgm:prSet presAssocID="{DD3FA9FC-D212-4950-B088-5D840880FB10}" presName="parentText" presStyleLbl="node1" presStyleIdx="8" presStyleCnt="9">
        <dgm:presLayoutVars>
          <dgm:chMax val="0"/>
          <dgm:bulletEnabled val="1"/>
        </dgm:presLayoutVars>
      </dgm:prSet>
      <dgm:spPr/>
    </dgm:pt>
  </dgm:ptLst>
  <dgm:cxnLst>
    <dgm:cxn modelId="{E44CAF06-48D7-4B7E-84FB-ECECC2B8A9CD}" type="presOf" srcId="{2709137B-DBDE-4EB5-B85F-4C59B5A3DEBB}" destId="{B7E320E6-2112-43EC-A016-A78905908DD5}" srcOrd="0" destOrd="0" presId="urn:microsoft.com/office/officeart/2005/8/layout/vList2"/>
    <dgm:cxn modelId="{6DCB0D0A-0B6C-493C-9EF0-FF64070F74A5}" srcId="{7D0C75E0-D8AD-4BD2-BBB3-3CA20C3ED425}" destId="{05308578-828D-4637-A524-EA3BD411B42B}" srcOrd="1" destOrd="0" parTransId="{AE00EAEF-0239-476B-8E45-5D21C3CAD61F}" sibTransId="{1E0E5CFE-CBB9-417E-9EEB-63696FC00D7F}"/>
    <dgm:cxn modelId="{4CE17311-98C2-461F-94FE-22D1C1C6B972}" type="presOf" srcId="{8F60F865-99AC-4944-A8CA-44A029441588}" destId="{82015823-0B2B-4B1F-8431-301ADD16CF61}" srcOrd="0" destOrd="0" presId="urn:microsoft.com/office/officeart/2005/8/layout/vList2"/>
    <dgm:cxn modelId="{7FB4B811-8CCC-4271-A0B1-20300824CA02}" srcId="{7D0C75E0-D8AD-4BD2-BBB3-3CA20C3ED425}" destId="{97A63D24-DBBC-4FAA-8470-B08665E90069}" srcOrd="2" destOrd="0" parTransId="{1D40B4EB-7787-4B54-85F2-EE57345AF383}" sibTransId="{30A9EDA7-918C-4EC3-B686-97FA090083EC}"/>
    <dgm:cxn modelId="{95E66C16-35C5-47E9-8EEB-439CF9A67C3F}" srcId="{7B1F7BBF-C97E-487E-B795-8826B538B12C}" destId="{91A3BCB7-4ADF-4517-884B-50E126F87551}" srcOrd="0" destOrd="0" parTransId="{A2A6A0AE-2E8B-43DB-B050-728B6F02B7B4}" sibTransId="{7C7D6401-03FD-49F6-BDDC-9153FCFFABE1}"/>
    <dgm:cxn modelId="{ED116326-C302-4FE0-A4CA-807D3780EE15}" srcId="{7D0C75E0-D8AD-4BD2-BBB3-3CA20C3ED425}" destId="{8F60F865-99AC-4944-A8CA-44A029441588}" srcOrd="5" destOrd="0" parTransId="{3DB6102B-B828-4C40-8458-87E2FFF7CE4F}" sibTransId="{E521050F-AA34-43F7-A4CE-318BD09CBAA8}"/>
    <dgm:cxn modelId="{62D6DF2A-2E0B-4976-BC78-82445B18B343}" srcId="{7D0C75E0-D8AD-4BD2-BBB3-3CA20C3ED425}" destId="{6B4BA600-DBF8-40B3-9526-2D4116219C97}" srcOrd="3" destOrd="0" parTransId="{710C6588-07F4-4798-9BD7-CDAA2D0D445C}" sibTransId="{889CF318-39EE-4DC9-97F3-6334C5E3655B}"/>
    <dgm:cxn modelId="{1DB80B5C-F8BD-4C45-8AEE-5664E81F09C4}" srcId="{7D0C75E0-D8AD-4BD2-BBB3-3CA20C3ED425}" destId="{7B1F7BBF-C97E-487E-B795-8826B538B12C}" srcOrd="6" destOrd="0" parTransId="{82E47E78-082D-4B1F-A19F-3E859A5B02D9}" sibTransId="{2F69C62F-05E7-4E5C-8B29-3AC951A0023E}"/>
    <dgm:cxn modelId="{18FD5F42-6910-4000-A41E-C4DFC3CFE40B}" type="presOf" srcId="{05308578-828D-4637-A524-EA3BD411B42B}" destId="{F50473EC-A5F7-47ED-A473-AD79D699F1D1}" srcOrd="0" destOrd="0" presId="urn:microsoft.com/office/officeart/2005/8/layout/vList2"/>
    <dgm:cxn modelId="{41412848-F4BC-41B4-AFB6-6B56282F35C7}" srcId="{7D0C75E0-D8AD-4BD2-BBB3-3CA20C3ED425}" destId="{2709137B-DBDE-4EB5-B85F-4C59B5A3DEBB}" srcOrd="7" destOrd="0" parTransId="{A6B70F06-F4BA-40F8-B12C-A66F0D08239D}" sibTransId="{98EDDD54-F733-4774-82F0-349724149A11}"/>
    <dgm:cxn modelId="{98B7E96C-FE06-4CC9-A713-4F9F4BD9A18D}" srcId="{7D0C75E0-D8AD-4BD2-BBB3-3CA20C3ED425}" destId="{6817E35C-51B9-436D-9613-05117C633809}" srcOrd="0" destOrd="0" parTransId="{24B23BD5-B90D-4A34-BCF6-832B3FDC71CA}" sibTransId="{0981B60F-9C10-427F-B47A-CF14FE681FCF}"/>
    <dgm:cxn modelId="{6A9EFD54-3DAB-443A-8D49-97637423A0A3}" srcId="{7D0C75E0-D8AD-4BD2-BBB3-3CA20C3ED425}" destId="{DD3FA9FC-D212-4950-B088-5D840880FB10}" srcOrd="8" destOrd="0" parTransId="{36AD4977-8F19-4A31-A43B-CDAB5BAACAFA}" sibTransId="{78E0DC93-DE27-4491-B464-16CF5209D5E2}"/>
    <dgm:cxn modelId="{5C466E57-FF75-48F1-B110-065D9268EDF9}" type="presOf" srcId="{7D0C75E0-D8AD-4BD2-BBB3-3CA20C3ED425}" destId="{00DCD65B-6D79-4A55-9386-AB3C53D13BC3}" srcOrd="0" destOrd="0" presId="urn:microsoft.com/office/officeart/2005/8/layout/vList2"/>
    <dgm:cxn modelId="{FEADB38C-F11B-4A73-A301-9DD78C0E5D60}" type="presOf" srcId="{7B1F7BBF-C97E-487E-B795-8826B538B12C}" destId="{A8EBF3AE-1C9A-4128-82FF-1C1FA4C80F81}" srcOrd="0" destOrd="0" presId="urn:microsoft.com/office/officeart/2005/8/layout/vList2"/>
    <dgm:cxn modelId="{AA2D1A98-65AE-4F85-98D8-39D686DBEB0E}" type="presOf" srcId="{97A63D24-DBBC-4FAA-8470-B08665E90069}" destId="{F89B7677-F239-4B73-94F6-9D3498EBDC0C}" srcOrd="0" destOrd="0" presId="urn:microsoft.com/office/officeart/2005/8/layout/vList2"/>
    <dgm:cxn modelId="{E6820E9C-EEE5-4912-A448-DEDA21AD6AD4}" type="presOf" srcId="{839D1092-8378-474A-821B-BD4AB3C1B7CE}" destId="{16422DCA-B42D-40A4-9DCF-3A6C6C70A9FA}" srcOrd="0" destOrd="0" presId="urn:microsoft.com/office/officeart/2005/8/layout/vList2"/>
    <dgm:cxn modelId="{7779F9B1-16B0-49C8-BD13-8BA6C87FEE98}" type="presOf" srcId="{6B4BA600-DBF8-40B3-9526-2D4116219C97}" destId="{47D96C0E-7336-44C7-A9D0-2F2FDD569E83}" srcOrd="0" destOrd="0" presId="urn:microsoft.com/office/officeart/2005/8/layout/vList2"/>
    <dgm:cxn modelId="{C76593BF-0F36-4333-8F8E-3EB16AD14081}" type="presOf" srcId="{DD3FA9FC-D212-4950-B088-5D840880FB10}" destId="{C7403F2D-40EF-4B72-B73F-08A8D8030266}" srcOrd="0" destOrd="0" presId="urn:microsoft.com/office/officeart/2005/8/layout/vList2"/>
    <dgm:cxn modelId="{0589D4C6-0AB3-46A6-8D2E-57EFB65E1A64}" type="presOf" srcId="{6817E35C-51B9-436D-9613-05117C633809}" destId="{EBF6DFA1-3230-49B0-B9E4-F362E8027FC6}" srcOrd="0" destOrd="0" presId="urn:microsoft.com/office/officeart/2005/8/layout/vList2"/>
    <dgm:cxn modelId="{814E02D0-37EA-4305-AC8F-068DE17E2763}" type="presOf" srcId="{91A3BCB7-4ADF-4517-884B-50E126F87551}" destId="{B6E9C076-945F-4E43-8C1A-644EFD96B958}" srcOrd="0" destOrd="0" presId="urn:microsoft.com/office/officeart/2005/8/layout/vList2"/>
    <dgm:cxn modelId="{4CC1CDF8-D148-43B8-B2EF-8D06A7B60119}" srcId="{7D0C75E0-D8AD-4BD2-BBB3-3CA20C3ED425}" destId="{839D1092-8378-474A-821B-BD4AB3C1B7CE}" srcOrd="4" destOrd="0" parTransId="{681D1A98-596B-4ECF-A36D-75086938234F}" sibTransId="{B6331E86-B5EC-4080-A680-D8A4AF44743A}"/>
    <dgm:cxn modelId="{804916B2-7BE6-4242-91FC-1FAB671D9BDC}" type="presParOf" srcId="{00DCD65B-6D79-4A55-9386-AB3C53D13BC3}" destId="{EBF6DFA1-3230-49B0-B9E4-F362E8027FC6}" srcOrd="0" destOrd="0" presId="urn:microsoft.com/office/officeart/2005/8/layout/vList2"/>
    <dgm:cxn modelId="{74B2D60E-9B8A-4473-8C18-4E878EDF8BCC}" type="presParOf" srcId="{00DCD65B-6D79-4A55-9386-AB3C53D13BC3}" destId="{30080B4C-FF06-499F-87AB-0E8445391080}" srcOrd="1" destOrd="0" presId="urn:microsoft.com/office/officeart/2005/8/layout/vList2"/>
    <dgm:cxn modelId="{05793A50-F852-4ADE-AE0C-0ACD4D7A7A09}" type="presParOf" srcId="{00DCD65B-6D79-4A55-9386-AB3C53D13BC3}" destId="{F50473EC-A5F7-47ED-A473-AD79D699F1D1}" srcOrd="2" destOrd="0" presId="urn:microsoft.com/office/officeart/2005/8/layout/vList2"/>
    <dgm:cxn modelId="{3AAC842B-5DF4-49D1-81A6-1B564AA23167}" type="presParOf" srcId="{00DCD65B-6D79-4A55-9386-AB3C53D13BC3}" destId="{93488B22-DE8F-44D9-A16B-4DCB2D5B6745}" srcOrd="3" destOrd="0" presId="urn:microsoft.com/office/officeart/2005/8/layout/vList2"/>
    <dgm:cxn modelId="{9D9F1EAD-D6C2-43A1-997B-082555AF7786}" type="presParOf" srcId="{00DCD65B-6D79-4A55-9386-AB3C53D13BC3}" destId="{F89B7677-F239-4B73-94F6-9D3498EBDC0C}" srcOrd="4" destOrd="0" presId="urn:microsoft.com/office/officeart/2005/8/layout/vList2"/>
    <dgm:cxn modelId="{484F280D-9071-46FB-9CF7-A10824E1820D}" type="presParOf" srcId="{00DCD65B-6D79-4A55-9386-AB3C53D13BC3}" destId="{F57DA58E-1874-46D1-84EA-5A72BCF681DC}" srcOrd="5" destOrd="0" presId="urn:microsoft.com/office/officeart/2005/8/layout/vList2"/>
    <dgm:cxn modelId="{946BFA70-C44B-4561-888A-BB0170941355}" type="presParOf" srcId="{00DCD65B-6D79-4A55-9386-AB3C53D13BC3}" destId="{47D96C0E-7336-44C7-A9D0-2F2FDD569E83}" srcOrd="6" destOrd="0" presId="urn:microsoft.com/office/officeart/2005/8/layout/vList2"/>
    <dgm:cxn modelId="{6EE878D2-EA54-45CE-B73F-A1FC04F46BE7}" type="presParOf" srcId="{00DCD65B-6D79-4A55-9386-AB3C53D13BC3}" destId="{9D2DD132-2B8C-4B81-9EEA-BF93879B3462}" srcOrd="7" destOrd="0" presId="urn:microsoft.com/office/officeart/2005/8/layout/vList2"/>
    <dgm:cxn modelId="{BA5A2BD3-6274-42BD-9A59-49D2B70D6225}" type="presParOf" srcId="{00DCD65B-6D79-4A55-9386-AB3C53D13BC3}" destId="{16422DCA-B42D-40A4-9DCF-3A6C6C70A9FA}" srcOrd="8" destOrd="0" presId="urn:microsoft.com/office/officeart/2005/8/layout/vList2"/>
    <dgm:cxn modelId="{FF5E6969-1FA8-449B-8134-5462B4ADD4A4}" type="presParOf" srcId="{00DCD65B-6D79-4A55-9386-AB3C53D13BC3}" destId="{C67503BD-00D4-497E-ABBD-F9499373EB36}" srcOrd="9" destOrd="0" presId="urn:microsoft.com/office/officeart/2005/8/layout/vList2"/>
    <dgm:cxn modelId="{C1ADC2C8-8417-4582-9219-6BAA174398D0}" type="presParOf" srcId="{00DCD65B-6D79-4A55-9386-AB3C53D13BC3}" destId="{82015823-0B2B-4B1F-8431-301ADD16CF61}" srcOrd="10" destOrd="0" presId="urn:microsoft.com/office/officeart/2005/8/layout/vList2"/>
    <dgm:cxn modelId="{A634813D-D073-479D-B443-8CEE17130DD5}" type="presParOf" srcId="{00DCD65B-6D79-4A55-9386-AB3C53D13BC3}" destId="{90EFB50D-C596-4C25-8713-BFAA889D962B}" srcOrd="11" destOrd="0" presId="urn:microsoft.com/office/officeart/2005/8/layout/vList2"/>
    <dgm:cxn modelId="{83F55EDD-BB9B-4585-8FA8-DD6DEA314AEF}" type="presParOf" srcId="{00DCD65B-6D79-4A55-9386-AB3C53D13BC3}" destId="{A8EBF3AE-1C9A-4128-82FF-1C1FA4C80F81}" srcOrd="12" destOrd="0" presId="urn:microsoft.com/office/officeart/2005/8/layout/vList2"/>
    <dgm:cxn modelId="{8F0E4082-7DAD-49D8-B38E-164D1AC2CF30}" type="presParOf" srcId="{00DCD65B-6D79-4A55-9386-AB3C53D13BC3}" destId="{B6E9C076-945F-4E43-8C1A-644EFD96B958}" srcOrd="13" destOrd="0" presId="urn:microsoft.com/office/officeart/2005/8/layout/vList2"/>
    <dgm:cxn modelId="{16AF8AB1-16CD-49FE-83E3-B61967B95C27}" type="presParOf" srcId="{00DCD65B-6D79-4A55-9386-AB3C53D13BC3}" destId="{B7E320E6-2112-43EC-A016-A78905908DD5}" srcOrd="14" destOrd="0" presId="urn:microsoft.com/office/officeart/2005/8/layout/vList2"/>
    <dgm:cxn modelId="{0F663968-BAF4-4EFE-AD22-5BEA0677AC2D}" type="presParOf" srcId="{00DCD65B-6D79-4A55-9386-AB3C53D13BC3}" destId="{73FF8489-B31D-4630-A55D-A6D851016699}" srcOrd="15" destOrd="0" presId="urn:microsoft.com/office/officeart/2005/8/layout/vList2"/>
    <dgm:cxn modelId="{F09B98A8-54D6-4BAA-B4AC-EE3A274C11EF}" type="presParOf" srcId="{00DCD65B-6D79-4A55-9386-AB3C53D13BC3}" destId="{C7403F2D-40EF-4B72-B73F-08A8D8030266}"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636ED1-5BBF-4824-942F-3C827BCFC6F0}">
      <dsp:nvSpPr>
        <dsp:cNvPr id="0" name=""/>
        <dsp:cNvSpPr/>
      </dsp:nvSpPr>
      <dsp:spPr>
        <a:xfrm>
          <a:off x="0" y="2124"/>
          <a:ext cx="10515600"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A4F9E1A-5470-4A99-AC64-4C501A582756}">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INTRODUCTION</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In this presentation, I will discuss the demographic profile of a fictional patient with type 2 diabetes; lifestyle factors that affect diabetes; risk factors associated with diabetes; and the anatomy, physiology, and evidence-based care</a:t>
          </a:r>
          <a:r>
            <a:rPr lang="en-GB" sz="1500" kern="1200" dirty="0">
              <a:latin typeface="Arial" panose="020B0604020202020204" pitchFamily="34" charset="0"/>
              <a:cs typeface="Arial" panose="020B0604020202020204" pitchFamily="34" charset="0"/>
            </a:rPr>
            <a:t>.</a:t>
          </a: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Diabetes is a long –term condition that causes your blood glucose level to become too high. Basically, there are three types of diabetes, which are very common. Type 1,</a:t>
          </a:r>
        </a:p>
        <a:p>
          <a:pPr marL="0" lvl="0" indent="0" algn="l" defTabSz="488950">
            <a:lnSpc>
              <a:spcPct val="150000"/>
            </a:lnSpc>
            <a:spcBef>
              <a:spcPct val="0"/>
            </a:spcBef>
            <a:spcAft>
              <a:spcPct val="35000"/>
            </a:spcAft>
            <a:buNone/>
          </a:pPr>
          <a:r>
            <a:rPr lang="en-US" sz="1100" kern="1200" dirty="0">
              <a:latin typeface="Arial" panose="020B0604020202020204" pitchFamily="34" charset="0"/>
              <a:cs typeface="Arial" panose="020B0604020202020204" pitchFamily="34" charset="0"/>
            </a:rPr>
            <a:t>Type 2, and gestational diabetes. There are others</a:t>
          </a:r>
          <a:r>
            <a:rPr lang="en-GB" sz="1100" kern="1200" dirty="0">
              <a:latin typeface="Arial" panose="020B0604020202020204" pitchFamily="34" charset="0"/>
              <a:cs typeface="Arial" panose="020B0604020202020204" pitchFamily="34" charset="0"/>
            </a:rPr>
            <a:t>, but they are very rare. Type 1 diabetes is when the pancreas cannot produce insulin and is often diagnosed in childhood, but you can get it at any age, and it </a:t>
          </a:r>
          <a:r>
            <a:rPr lang="en-US" sz="1100" kern="1200" dirty="0">
              <a:latin typeface="Arial" panose="020B0604020202020204" pitchFamily="34" charset="0"/>
              <a:cs typeface="Arial" panose="020B0604020202020204" pitchFamily="34" charset="0"/>
            </a:rPr>
            <a:t>cannot be prevented.</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Type 2 diabetes is a long- term condition in which the body cannot use insulin effectively or does not produce enough insulin to regulate blood glucose levels. This causes glucose to build up in the bloodstream, leading to high blood sugar levels. It can sometimes be prevented with lifestyle changes and treatment. </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Gestational diabetes occurs during pregnancy. Risk can be reduced through lifestyle changes and usually resolves after birth. Diabetes has become a public concern because of its increasing prevalence and complications, especially type 2 diabetes. Symptoms of diabetes include frequent urination, being thirsty all the time, and loss of weight without trying. </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In the United Kingdom, it is estimated that almost six million people live with diabetes, and about 90% are diagnosed with type 2. The mortality of diabetes in the United Kingdom is estimated to be 26.6%  in 2019. Diabetes UK (2024) and  National Institute For Health and Care Excellence(NICE) (2022)</a:t>
          </a: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a:t>
          </a: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endParaRPr lang="en-GB" sz="1100" kern="1200" dirty="0">
            <a:latin typeface="Arial" panose="020B0604020202020204" pitchFamily="34" charset="0"/>
            <a:cs typeface="Arial" panose="020B0604020202020204" pitchFamily="34" charset="0"/>
          </a:endParaRP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Type 2 diabetes has  become public concern because of its increasing prevalence and the complications associated with it. WHO,(2023</a:t>
          </a:r>
          <a:endParaRPr lang="en-US" sz="1100" kern="1200" dirty="0">
            <a:latin typeface="Arial" panose="020B0604020202020204" pitchFamily="34" charset="0"/>
            <a:cs typeface="Arial" panose="020B0604020202020204" pitchFamily="34" charset="0"/>
          </a:endParaRPr>
        </a:p>
      </dsp:txBody>
      <dsp:txXfrm>
        <a:off x="0" y="2124"/>
        <a:ext cx="10515600" cy="1449029"/>
      </dsp:txXfrm>
    </dsp:sp>
    <dsp:sp modelId="{9885BE04-6AF4-4993-89A9-40BFF557DD52}">
      <dsp:nvSpPr>
        <dsp:cNvPr id="0" name=""/>
        <dsp:cNvSpPr/>
      </dsp:nvSpPr>
      <dsp:spPr>
        <a:xfrm>
          <a:off x="0" y="1451154"/>
          <a:ext cx="10515600" cy="0"/>
        </a:xfrm>
        <a:prstGeom prst="line">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w="12700" cap="flat" cmpd="sng" algn="ctr">
          <a:solidFill>
            <a:schemeClr val="accent2">
              <a:hueOff val="3221807"/>
              <a:satOff val="-9246"/>
              <a:lumOff val="-1480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134029C-D7A1-4485-A629-B7F6E9178369}">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endParaRPr lang="en-US" sz="1100" kern="1200" dirty="0">
            <a:latin typeface="Arial" panose="020B0604020202020204" pitchFamily="34" charset="0"/>
            <a:cs typeface="Arial" panose="020B0604020202020204" pitchFamily="34" charset="0"/>
          </a:endParaRPr>
        </a:p>
      </dsp:txBody>
      <dsp:txXfrm>
        <a:off x="0" y="1451154"/>
        <a:ext cx="10515600" cy="1449029"/>
      </dsp:txXfrm>
    </dsp:sp>
    <dsp:sp modelId="{E8B0A9AD-5929-4C96-BAED-83545ADCD6D7}">
      <dsp:nvSpPr>
        <dsp:cNvPr id="0" name=""/>
        <dsp:cNvSpPr/>
      </dsp:nvSpPr>
      <dsp:spPr>
        <a:xfrm>
          <a:off x="0" y="2900183"/>
          <a:ext cx="10515600" cy="0"/>
        </a:xfrm>
        <a:prstGeom prst="line">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w="12700" cap="flat" cmpd="sng" algn="ctr">
          <a:solidFill>
            <a:schemeClr val="accent2">
              <a:hueOff val="6443614"/>
              <a:satOff val="-18493"/>
              <a:lumOff val="-2960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601CD2D-55DF-4B28-B8F0-16E5E0347CC7}">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endParaRPr lang="en-US" sz="1100" kern="1200" dirty="0">
            <a:latin typeface="Arial" panose="020B0604020202020204" pitchFamily="34" charset="0"/>
            <a:cs typeface="Arial" panose="020B0604020202020204" pitchFamily="34" charset="0"/>
          </a:endParaRPr>
        </a:p>
      </dsp:txBody>
      <dsp:txXfrm>
        <a:off x="0" y="2900183"/>
        <a:ext cx="10515600" cy="1449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978331-27F7-45AE-BC67-6A23C6333E54}">
      <dsp:nvSpPr>
        <dsp:cNvPr id="0" name=""/>
        <dsp:cNvSpPr/>
      </dsp:nvSpPr>
      <dsp:spPr>
        <a:xfrm>
          <a:off x="1421319" y="1489921"/>
          <a:ext cx="295299" cy="91440"/>
        </a:xfrm>
        <a:custGeom>
          <a:avLst/>
          <a:gdLst/>
          <a:ahLst/>
          <a:cxnLst/>
          <a:rect l="0" t="0" r="0" b="0"/>
          <a:pathLst>
            <a:path>
              <a:moveTo>
                <a:pt x="0" y="45720"/>
              </a:moveTo>
              <a:lnTo>
                <a:pt x="295299"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60822" y="1534010"/>
        <a:ext cx="16294" cy="3262"/>
      </dsp:txXfrm>
    </dsp:sp>
    <dsp:sp modelId="{51AF3491-5672-4600-81CF-1EB0E158E122}">
      <dsp:nvSpPr>
        <dsp:cNvPr id="0" name=""/>
        <dsp:cNvSpPr/>
      </dsp:nvSpPr>
      <dsp:spPr>
        <a:xfrm>
          <a:off x="6164" y="1110554"/>
          <a:ext cx="1416955" cy="85017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1111250">
            <a:lnSpc>
              <a:spcPct val="90000"/>
            </a:lnSpc>
            <a:spcBef>
              <a:spcPct val="0"/>
            </a:spcBef>
            <a:spcAft>
              <a:spcPct val="35000"/>
            </a:spcAft>
            <a:buNone/>
          </a:pPr>
          <a:r>
            <a:rPr lang="en-GB" sz="2500" kern="1200" dirty="0"/>
            <a:t>Name : Mr Tee</a:t>
          </a:r>
          <a:endParaRPr lang="en-US" sz="2500" kern="1200" dirty="0"/>
        </a:p>
      </dsp:txBody>
      <dsp:txXfrm>
        <a:off x="6164" y="1110554"/>
        <a:ext cx="1416955" cy="850173"/>
      </dsp:txXfrm>
    </dsp:sp>
    <dsp:sp modelId="{FDF6A4F3-5893-4FA0-A100-875D8ACCF3FC}">
      <dsp:nvSpPr>
        <dsp:cNvPr id="0" name=""/>
        <dsp:cNvSpPr/>
      </dsp:nvSpPr>
      <dsp:spPr>
        <a:xfrm>
          <a:off x="3164175" y="1489921"/>
          <a:ext cx="295299" cy="91440"/>
        </a:xfrm>
        <a:custGeom>
          <a:avLst/>
          <a:gdLst/>
          <a:ahLst/>
          <a:cxnLst/>
          <a:rect l="0" t="0" r="0" b="0"/>
          <a:pathLst>
            <a:path>
              <a:moveTo>
                <a:pt x="0" y="45720"/>
              </a:moveTo>
              <a:lnTo>
                <a:pt x="295299"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03677" y="1534010"/>
        <a:ext cx="16294" cy="3262"/>
      </dsp:txXfrm>
    </dsp:sp>
    <dsp:sp modelId="{87BB7A03-23D1-43FC-B7FE-1A1CBA820DBB}">
      <dsp:nvSpPr>
        <dsp:cNvPr id="0" name=""/>
        <dsp:cNvSpPr/>
      </dsp:nvSpPr>
      <dsp:spPr>
        <a:xfrm>
          <a:off x="1749019" y="1110554"/>
          <a:ext cx="1416955" cy="8501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1111250">
            <a:lnSpc>
              <a:spcPct val="90000"/>
            </a:lnSpc>
            <a:spcBef>
              <a:spcPct val="0"/>
            </a:spcBef>
            <a:spcAft>
              <a:spcPct val="35000"/>
            </a:spcAft>
            <a:buNone/>
          </a:pPr>
          <a:r>
            <a:rPr lang="en-GB" sz="2500" kern="1200" dirty="0"/>
            <a:t>Age: 54</a:t>
          </a:r>
          <a:endParaRPr lang="en-US" sz="2500" kern="1200" dirty="0"/>
        </a:p>
      </dsp:txBody>
      <dsp:txXfrm>
        <a:off x="1749019" y="1110554"/>
        <a:ext cx="1416955" cy="850173"/>
      </dsp:txXfrm>
    </dsp:sp>
    <dsp:sp modelId="{BDE4E83B-E098-49D5-B43F-71514B6B995D}">
      <dsp:nvSpPr>
        <dsp:cNvPr id="0" name=""/>
        <dsp:cNvSpPr/>
      </dsp:nvSpPr>
      <dsp:spPr>
        <a:xfrm>
          <a:off x="708477" y="1958927"/>
          <a:ext cx="3491875" cy="333047"/>
        </a:xfrm>
        <a:custGeom>
          <a:avLst/>
          <a:gdLst/>
          <a:ahLst/>
          <a:cxnLst/>
          <a:rect l="0" t="0" r="0" b="0"/>
          <a:pathLst>
            <a:path>
              <a:moveTo>
                <a:pt x="3491875" y="0"/>
              </a:moveTo>
              <a:lnTo>
                <a:pt x="3491875" y="183623"/>
              </a:lnTo>
              <a:lnTo>
                <a:pt x="0" y="183623"/>
              </a:lnTo>
              <a:lnTo>
                <a:pt x="0" y="333047"/>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66646" y="2123820"/>
        <a:ext cx="175537" cy="3262"/>
      </dsp:txXfrm>
    </dsp:sp>
    <dsp:sp modelId="{4C0A2DF3-0280-4DDB-82F8-623BE95C1EF9}">
      <dsp:nvSpPr>
        <dsp:cNvPr id="0" name=""/>
        <dsp:cNvSpPr/>
      </dsp:nvSpPr>
      <dsp:spPr>
        <a:xfrm>
          <a:off x="3491875" y="1110554"/>
          <a:ext cx="1416955" cy="85017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1111250">
            <a:lnSpc>
              <a:spcPct val="90000"/>
            </a:lnSpc>
            <a:spcBef>
              <a:spcPct val="0"/>
            </a:spcBef>
            <a:spcAft>
              <a:spcPct val="35000"/>
            </a:spcAft>
            <a:buNone/>
          </a:pPr>
          <a:r>
            <a:rPr lang="en-GB" sz="2500" kern="1200"/>
            <a:t>Sex: Male</a:t>
          </a:r>
          <a:endParaRPr lang="en-US" sz="2500" kern="1200"/>
        </a:p>
      </dsp:txBody>
      <dsp:txXfrm>
        <a:off x="3491875" y="1110554"/>
        <a:ext cx="1416955" cy="850173"/>
      </dsp:txXfrm>
    </dsp:sp>
    <dsp:sp modelId="{26AA5975-F484-475F-A2A3-3DE41AA06A73}">
      <dsp:nvSpPr>
        <dsp:cNvPr id="0" name=""/>
        <dsp:cNvSpPr/>
      </dsp:nvSpPr>
      <dsp:spPr>
        <a:xfrm>
          <a:off x="1415155" y="2665994"/>
          <a:ext cx="301463" cy="91440"/>
        </a:xfrm>
        <a:custGeom>
          <a:avLst/>
          <a:gdLst/>
          <a:ahLst/>
          <a:cxnLst/>
          <a:rect l="0" t="0" r="0" b="0"/>
          <a:pathLst>
            <a:path>
              <a:moveTo>
                <a:pt x="0" y="83467"/>
              </a:moveTo>
              <a:lnTo>
                <a:pt x="167831" y="83467"/>
              </a:lnTo>
              <a:lnTo>
                <a:pt x="167831" y="45720"/>
              </a:lnTo>
              <a:lnTo>
                <a:pt x="301463"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57532" y="2710083"/>
        <a:ext cx="16710" cy="3262"/>
      </dsp:txXfrm>
    </dsp:sp>
    <dsp:sp modelId="{89E3DE6E-D301-444D-B25D-C43A99037E9C}">
      <dsp:nvSpPr>
        <dsp:cNvPr id="0" name=""/>
        <dsp:cNvSpPr/>
      </dsp:nvSpPr>
      <dsp:spPr>
        <a:xfrm>
          <a:off x="0" y="2324375"/>
          <a:ext cx="1416955" cy="85017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Ethnicity:  Black African</a:t>
          </a:r>
          <a:endParaRPr lang="en-US" sz="1100" kern="1200" dirty="0">
            <a:latin typeface="Arial" panose="020B0604020202020204" pitchFamily="34" charset="0"/>
            <a:cs typeface="Arial" panose="020B0604020202020204" pitchFamily="34" charset="0"/>
          </a:endParaRPr>
        </a:p>
      </dsp:txBody>
      <dsp:txXfrm>
        <a:off x="0" y="2324375"/>
        <a:ext cx="1416955" cy="850173"/>
      </dsp:txXfrm>
    </dsp:sp>
    <dsp:sp modelId="{DBF624F2-2709-4349-93F7-483D1C12576A}">
      <dsp:nvSpPr>
        <dsp:cNvPr id="0" name=""/>
        <dsp:cNvSpPr/>
      </dsp:nvSpPr>
      <dsp:spPr>
        <a:xfrm>
          <a:off x="3164175" y="2665994"/>
          <a:ext cx="295299" cy="91440"/>
        </a:xfrm>
        <a:custGeom>
          <a:avLst/>
          <a:gdLst/>
          <a:ahLst/>
          <a:cxnLst/>
          <a:rect l="0" t="0" r="0" b="0"/>
          <a:pathLst>
            <a:path>
              <a:moveTo>
                <a:pt x="0" y="45720"/>
              </a:moveTo>
              <a:lnTo>
                <a:pt x="295299" y="45720"/>
              </a:lnTo>
            </a:path>
          </a:pathLst>
        </a:custGeom>
        <a:noFill/>
        <a:ln w="1270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03677" y="2710083"/>
        <a:ext cx="16294" cy="3262"/>
      </dsp:txXfrm>
    </dsp:sp>
    <dsp:sp modelId="{5D87F711-2184-4275-A525-2924A4752161}">
      <dsp:nvSpPr>
        <dsp:cNvPr id="0" name=""/>
        <dsp:cNvSpPr/>
      </dsp:nvSpPr>
      <dsp:spPr>
        <a:xfrm>
          <a:off x="1749019" y="2286627"/>
          <a:ext cx="1416955" cy="85017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Location:  Birmingham, urban area in United Kingdom.</a:t>
          </a:r>
          <a:endParaRPr lang="en-US" sz="1100" kern="1200" dirty="0">
            <a:latin typeface="Arial" panose="020B0604020202020204" pitchFamily="34" charset="0"/>
            <a:cs typeface="Arial" panose="020B0604020202020204" pitchFamily="34" charset="0"/>
          </a:endParaRPr>
        </a:p>
      </dsp:txBody>
      <dsp:txXfrm>
        <a:off x="1749019" y="2286627"/>
        <a:ext cx="1416955" cy="850173"/>
      </dsp:txXfrm>
    </dsp:sp>
    <dsp:sp modelId="{F8D8B690-557B-4488-8F4A-ECD7B0BC92E5}">
      <dsp:nvSpPr>
        <dsp:cNvPr id="0" name=""/>
        <dsp:cNvSpPr/>
      </dsp:nvSpPr>
      <dsp:spPr>
        <a:xfrm>
          <a:off x="714641" y="3135001"/>
          <a:ext cx="3485711" cy="295299"/>
        </a:xfrm>
        <a:custGeom>
          <a:avLst/>
          <a:gdLst/>
          <a:ahLst/>
          <a:cxnLst/>
          <a:rect l="0" t="0" r="0" b="0"/>
          <a:pathLst>
            <a:path>
              <a:moveTo>
                <a:pt x="3485711" y="0"/>
              </a:moveTo>
              <a:lnTo>
                <a:pt x="3485711" y="164749"/>
              </a:lnTo>
              <a:lnTo>
                <a:pt x="0" y="164749"/>
              </a:lnTo>
              <a:lnTo>
                <a:pt x="0" y="295299"/>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69974" y="3281020"/>
        <a:ext cx="175045" cy="3262"/>
      </dsp:txXfrm>
    </dsp:sp>
    <dsp:sp modelId="{0F457C68-0FE6-4BE4-B870-54E62E5EA9F5}">
      <dsp:nvSpPr>
        <dsp:cNvPr id="0" name=""/>
        <dsp:cNvSpPr/>
      </dsp:nvSpPr>
      <dsp:spPr>
        <a:xfrm>
          <a:off x="3491875" y="2286627"/>
          <a:ext cx="1416955" cy="85017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baseline="0" dirty="0">
              <a:latin typeface="Arial" panose="020B0604020202020204" pitchFamily="34" charset="0"/>
              <a:cs typeface="Arial" panose="020B0604020202020204" pitchFamily="34" charset="0"/>
            </a:rPr>
            <a:t>Occupation :  Health Care Assistant</a:t>
          </a:r>
          <a:endParaRPr lang="en-US" sz="1100" kern="1200" baseline="0" dirty="0">
            <a:latin typeface="Arial" panose="020B0604020202020204" pitchFamily="34" charset="0"/>
            <a:cs typeface="Arial" panose="020B0604020202020204" pitchFamily="34" charset="0"/>
          </a:endParaRPr>
        </a:p>
      </dsp:txBody>
      <dsp:txXfrm>
        <a:off x="3491875" y="2286627"/>
        <a:ext cx="1416955" cy="850173"/>
      </dsp:txXfrm>
    </dsp:sp>
    <dsp:sp modelId="{E9FD9742-14B8-4ACF-AC8B-B198A701CF2B}">
      <dsp:nvSpPr>
        <dsp:cNvPr id="0" name=""/>
        <dsp:cNvSpPr/>
      </dsp:nvSpPr>
      <dsp:spPr>
        <a:xfrm>
          <a:off x="1421319" y="3842067"/>
          <a:ext cx="295299" cy="91440"/>
        </a:xfrm>
        <a:custGeom>
          <a:avLst/>
          <a:gdLst/>
          <a:ahLst/>
          <a:cxnLst/>
          <a:rect l="0" t="0" r="0" b="0"/>
          <a:pathLst>
            <a:path>
              <a:moveTo>
                <a:pt x="0" y="45720"/>
              </a:moveTo>
              <a:lnTo>
                <a:pt x="295299"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60822" y="3886156"/>
        <a:ext cx="16294" cy="3262"/>
      </dsp:txXfrm>
    </dsp:sp>
    <dsp:sp modelId="{80AF0B9E-B910-43A5-82AC-AF8310371C7F}">
      <dsp:nvSpPr>
        <dsp:cNvPr id="0" name=""/>
        <dsp:cNvSpPr/>
      </dsp:nvSpPr>
      <dsp:spPr>
        <a:xfrm>
          <a:off x="6164" y="3462701"/>
          <a:ext cx="1416955" cy="8501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Socioeconomic status : Middle income</a:t>
          </a:r>
          <a:endParaRPr lang="en-US" sz="1100" kern="1200" dirty="0">
            <a:latin typeface="Arial" panose="020B0604020202020204" pitchFamily="34" charset="0"/>
            <a:cs typeface="Arial" panose="020B0604020202020204" pitchFamily="34" charset="0"/>
          </a:endParaRPr>
        </a:p>
      </dsp:txBody>
      <dsp:txXfrm>
        <a:off x="6164" y="3462701"/>
        <a:ext cx="1416955" cy="850173"/>
      </dsp:txXfrm>
    </dsp:sp>
    <dsp:sp modelId="{0608E0D3-1F99-4746-92A4-3A56EAC92556}">
      <dsp:nvSpPr>
        <dsp:cNvPr id="0" name=""/>
        <dsp:cNvSpPr/>
      </dsp:nvSpPr>
      <dsp:spPr>
        <a:xfrm>
          <a:off x="3164175" y="3842067"/>
          <a:ext cx="295299" cy="91440"/>
        </a:xfrm>
        <a:custGeom>
          <a:avLst/>
          <a:gdLst/>
          <a:ahLst/>
          <a:cxnLst/>
          <a:rect l="0" t="0" r="0" b="0"/>
          <a:pathLst>
            <a:path>
              <a:moveTo>
                <a:pt x="0" y="45720"/>
              </a:moveTo>
              <a:lnTo>
                <a:pt x="295299" y="45720"/>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03677" y="3886156"/>
        <a:ext cx="16294" cy="3262"/>
      </dsp:txXfrm>
    </dsp:sp>
    <dsp:sp modelId="{19FFFFF8-FF19-44F3-908B-D949134A0D64}">
      <dsp:nvSpPr>
        <dsp:cNvPr id="0" name=""/>
        <dsp:cNvSpPr/>
      </dsp:nvSpPr>
      <dsp:spPr>
        <a:xfrm>
          <a:off x="1749019" y="3462701"/>
          <a:ext cx="1416955" cy="85017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Family History : Mum a type 2 insulin dependent diabetic patient </a:t>
          </a:r>
          <a:endParaRPr lang="en-US" sz="1100" kern="1200" dirty="0">
            <a:latin typeface="Arial" panose="020B0604020202020204" pitchFamily="34" charset="0"/>
            <a:cs typeface="Arial" panose="020B0604020202020204" pitchFamily="34" charset="0"/>
          </a:endParaRPr>
        </a:p>
      </dsp:txBody>
      <dsp:txXfrm>
        <a:off x="1749019" y="3462701"/>
        <a:ext cx="1416955" cy="850173"/>
      </dsp:txXfrm>
    </dsp:sp>
    <dsp:sp modelId="{8E423009-FA5D-4C2C-8B0A-29C8371AAF92}">
      <dsp:nvSpPr>
        <dsp:cNvPr id="0" name=""/>
        <dsp:cNvSpPr/>
      </dsp:nvSpPr>
      <dsp:spPr>
        <a:xfrm>
          <a:off x="3491875" y="3462701"/>
          <a:ext cx="1416955" cy="85017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432" tIns="72881" rIns="69432" bIns="72881" numCol="1" spcCol="1270" anchor="ctr" anchorCtr="0">
          <a:noAutofit/>
        </a:bodyPr>
        <a:lstStyle/>
        <a:p>
          <a:pPr marL="0" lvl="0" indent="0" algn="ctr"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Medical History :  type 2  diabetes, Overweight, COPD, hypertension, </a:t>
          </a:r>
          <a:endParaRPr lang="en-US" sz="1100" kern="1200" dirty="0">
            <a:latin typeface="Arial" panose="020B0604020202020204" pitchFamily="34" charset="0"/>
            <a:cs typeface="Arial" panose="020B0604020202020204" pitchFamily="34" charset="0"/>
          </a:endParaRPr>
        </a:p>
      </dsp:txBody>
      <dsp:txXfrm>
        <a:off x="3491875" y="3462701"/>
        <a:ext cx="1416955" cy="8501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997A46-90CD-485D-810E-49F15E54DDEC}">
      <dsp:nvSpPr>
        <dsp:cNvPr id="0" name=""/>
        <dsp:cNvSpPr/>
      </dsp:nvSpPr>
      <dsp:spPr>
        <a:xfrm>
          <a:off x="5134" y="0"/>
          <a:ext cx="10505330" cy="435133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The patient is insulin-sensitive because of his age. As humans age, we become less sensitive and experience a decline due to declining muscle.</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The family history indicates that he is at significant risk.</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The patient's occupation as a health care assistant puts him at risk when workload, shift patterns, and emotional stress make it difficult for him to take care of himself; for example, late meals after work can trigger a spike in blood sugar levels.</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Poor lifestyles such as smoking and too much alcohol intake are risk factors.</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 An unbalanced and unhealthy diet is also a risk factor. Diabetes UK (2024).    </a:t>
          </a:r>
          <a:endParaRPr lang="en-US" sz="1100" kern="1200" dirty="0">
            <a:latin typeface="Arial" panose="020B0604020202020204" pitchFamily="34" charset="0"/>
            <a:cs typeface="Arial" panose="020B0604020202020204" pitchFamily="34" charset="0"/>
          </a:endParaRPr>
        </a:p>
      </dsp:txBody>
      <dsp:txXfrm>
        <a:off x="132580" y="127446"/>
        <a:ext cx="10250438" cy="40964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DB095-8D5D-47D7-877D-D4C64108FFBE}">
      <dsp:nvSpPr>
        <dsp:cNvPr id="0" name=""/>
        <dsp:cNvSpPr/>
      </dsp:nvSpPr>
      <dsp:spPr>
        <a:xfrm>
          <a:off x="0" y="215838"/>
          <a:ext cx="10515600" cy="6983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CD35F3-0505-4DAD-91A8-44CC9F90DB68}">
      <dsp:nvSpPr>
        <dsp:cNvPr id="0" name=""/>
        <dsp:cNvSpPr/>
      </dsp:nvSpPr>
      <dsp:spPr>
        <a:xfrm>
          <a:off x="211257" y="158942"/>
          <a:ext cx="384104" cy="384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8C2880-99AE-4064-8C48-73AEBF05A6DC}">
      <dsp:nvSpPr>
        <dsp:cNvPr id="0" name=""/>
        <dsp:cNvSpPr/>
      </dsp:nvSpPr>
      <dsp:spPr>
        <a:xfrm>
          <a:off x="806618" y="1808"/>
          <a:ext cx="9588948"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Type 2 diabetes mellitus (T2DM) is a chronic metabolic disorder characterised by insulin resistance and impaired insulin secretion. Its impact can be grouped into functional, structural, and physiological domains:</a:t>
          </a:r>
          <a:endParaRPr lang="en-US" sz="1100" kern="1200" dirty="0">
            <a:latin typeface="Arial" panose="020B0604020202020204" pitchFamily="34" charset="0"/>
            <a:cs typeface="Arial" panose="020B0604020202020204" pitchFamily="34" charset="0"/>
          </a:endParaRPr>
        </a:p>
      </dsp:txBody>
      <dsp:txXfrm>
        <a:off x="806618" y="1808"/>
        <a:ext cx="9588948" cy="916611"/>
      </dsp:txXfrm>
    </dsp:sp>
    <dsp:sp modelId="{CA3998B2-A143-4DD7-B193-E2AC68E44BE5}">
      <dsp:nvSpPr>
        <dsp:cNvPr id="0" name=""/>
        <dsp:cNvSpPr/>
      </dsp:nvSpPr>
      <dsp:spPr>
        <a:xfrm>
          <a:off x="0" y="1237817"/>
          <a:ext cx="10515600" cy="6983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1497DF-EA72-4865-97D1-C4C44A42EBEF}">
      <dsp:nvSpPr>
        <dsp:cNvPr id="0" name=""/>
        <dsp:cNvSpPr/>
      </dsp:nvSpPr>
      <dsp:spPr>
        <a:xfrm>
          <a:off x="211257" y="1304707"/>
          <a:ext cx="384104" cy="384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3A7782-3063-434A-9741-4AA155439383}">
      <dsp:nvSpPr>
        <dsp:cNvPr id="0" name=""/>
        <dsp:cNvSpPr/>
      </dsp:nvSpPr>
      <dsp:spPr>
        <a:xfrm>
          <a:off x="806618" y="1147573"/>
          <a:ext cx="9588948"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Functional Impact: T2DM impairs daily functioning by causing fatigue, reduced physical capacity, blurred vision, and impaired wound healing. Neuropathy may lead to loss of sensation, contributing to difficulty walking and an increased risk of falls.</a:t>
          </a:r>
          <a:r>
            <a:rPr lang="en-GB" sz="1100" b="1"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 impairs daily activities through symptoms such as frequent urination and excessive thirst. It also causes neuropathy, which can result in numbness and pain. American Diabetes Association,( 2024).</a:t>
          </a:r>
          <a:endParaRPr lang="en-US" sz="1100" kern="1200" dirty="0">
            <a:latin typeface="Arial" panose="020B0604020202020204" pitchFamily="34" charset="0"/>
            <a:cs typeface="Arial" panose="020B0604020202020204" pitchFamily="34" charset="0"/>
          </a:endParaRPr>
        </a:p>
      </dsp:txBody>
      <dsp:txXfrm>
        <a:off x="806618" y="1147573"/>
        <a:ext cx="9588948" cy="916611"/>
      </dsp:txXfrm>
    </dsp:sp>
    <dsp:sp modelId="{936ECE3C-37C8-4475-8D6D-969CEC7F8E05}">
      <dsp:nvSpPr>
        <dsp:cNvPr id="0" name=""/>
        <dsp:cNvSpPr/>
      </dsp:nvSpPr>
      <dsp:spPr>
        <a:xfrm>
          <a:off x="0" y="2513653"/>
          <a:ext cx="10515600" cy="69837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EDDC09-4AA1-453C-9C48-550BBC80C368}">
      <dsp:nvSpPr>
        <dsp:cNvPr id="0" name=""/>
        <dsp:cNvSpPr/>
      </dsp:nvSpPr>
      <dsp:spPr>
        <a:xfrm>
          <a:off x="211257" y="2450471"/>
          <a:ext cx="384104" cy="384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AD3437-E8D4-4A42-B129-A6C851D3C738}">
      <dsp:nvSpPr>
        <dsp:cNvPr id="0" name=""/>
        <dsp:cNvSpPr/>
      </dsp:nvSpPr>
      <dsp:spPr>
        <a:xfrm>
          <a:off x="806618" y="2293338"/>
          <a:ext cx="9588948"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Structural Impact: Diabetes results in structural changes in blood vessels, nerves, and organs. Chronic hyperglycaemia leads to thickening of capillary basement membranes, arteriosclerosis, and microvascular complications. These changes contribute to diabetic retinopathy, nephropathy, and neuropathy. Forbes &amp; Cooper (2013).</a:t>
          </a:r>
          <a:endParaRPr lang="en-US" sz="1100" kern="1200" dirty="0">
            <a:latin typeface="Arial" panose="020B0604020202020204" pitchFamily="34" charset="0"/>
            <a:cs typeface="Arial" panose="020B0604020202020204" pitchFamily="34" charset="0"/>
          </a:endParaRPr>
        </a:p>
      </dsp:txBody>
      <dsp:txXfrm>
        <a:off x="806618" y="2293338"/>
        <a:ext cx="9588948" cy="916611"/>
      </dsp:txXfrm>
    </dsp:sp>
    <dsp:sp modelId="{CF4C6183-3920-4743-95B7-1EAB84DE77C8}">
      <dsp:nvSpPr>
        <dsp:cNvPr id="0" name=""/>
        <dsp:cNvSpPr/>
      </dsp:nvSpPr>
      <dsp:spPr>
        <a:xfrm>
          <a:off x="0" y="3439103"/>
          <a:ext cx="10515600" cy="69837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CF1DA3-FD46-4817-90C2-B628EC84A9F4}">
      <dsp:nvSpPr>
        <dsp:cNvPr id="0" name=""/>
        <dsp:cNvSpPr/>
      </dsp:nvSpPr>
      <dsp:spPr>
        <a:xfrm>
          <a:off x="211257" y="3596236"/>
          <a:ext cx="384104" cy="3841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644568-D0D9-4550-AD9A-499E52D08EC6}">
      <dsp:nvSpPr>
        <dsp:cNvPr id="0" name=""/>
        <dsp:cNvSpPr/>
      </dsp:nvSpPr>
      <dsp:spPr>
        <a:xfrm>
          <a:off x="64050" y="3308348"/>
          <a:ext cx="9588948"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Physiological Impact: Physiologically, T2DM disrupts glucose metabolism, resulting in hyperglycaemia. It impairs insulin signalling pathways, increases </a:t>
          </a:r>
          <a:r>
            <a:rPr lang="en-GB" sz="1100" kern="1200">
              <a:latin typeface="Arial" panose="020B0604020202020204" pitchFamily="34" charset="0"/>
              <a:cs typeface="Arial" panose="020B0604020202020204" pitchFamily="34" charset="0"/>
            </a:rPr>
            <a:t>l      promo </a:t>
          </a:r>
          <a:r>
            <a:rPr lang="en-GB" sz="1100" kern="1200" dirty="0">
              <a:latin typeface="Arial" panose="020B0604020202020204" pitchFamily="34" charset="0"/>
              <a:cs typeface="Arial" panose="020B0604020202020204" pitchFamily="34" charset="0"/>
            </a:rPr>
            <a:t>inflammatory responses. Over time, this leads to vascular dysfunction, increased oxidative stress, and increased risk of cardiovascular disease and other systemic complications. DeFronzo et al. (2015)</a:t>
          </a:r>
          <a:endParaRPr lang="en-US" sz="1100" kern="1200" dirty="0">
            <a:latin typeface="Arial" panose="020B0604020202020204" pitchFamily="34" charset="0"/>
            <a:cs typeface="Arial" panose="020B0604020202020204" pitchFamily="34" charset="0"/>
          </a:endParaRPr>
        </a:p>
      </dsp:txBody>
      <dsp:txXfrm>
        <a:off x="64050" y="3308348"/>
        <a:ext cx="9588948"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65C83A-AB3C-4E8D-9652-D929119D316F}">
      <dsp:nvSpPr>
        <dsp:cNvPr id="0" name=""/>
        <dsp:cNvSpPr/>
      </dsp:nvSpPr>
      <dsp:spPr>
        <a:xfrm>
          <a:off x="0" y="0"/>
          <a:ext cx="50194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85711A-DB1E-4099-B468-D887EE000FD6}">
      <dsp:nvSpPr>
        <dsp:cNvPr id="0" name=""/>
        <dsp:cNvSpPr/>
      </dsp:nvSpPr>
      <dsp:spPr>
        <a:xfrm>
          <a:off x="0" y="0"/>
          <a:ext cx="5019477" cy="1225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An HbA1c test is the main blood test used to diagnose type 2 diabetes. It tests your average blood sugar levels over the past 2 to 3 months. No preparation is needed for this test; a small amount of blood is taken from a vein in the arm. Normally, the results are released a few days after. You have diabetes if HbA1c is 48 mmol/mol or above. </a:t>
          </a:r>
          <a:endParaRPr lang="en-US" sz="1100" kern="1200" dirty="0">
            <a:latin typeface="Arial" panose="020B0604020202020204" pitchFamily="34" charset="0"/>
            <a:cs typeface="Arial" panose="020B0604020202020204" pitchFamily="34" charset="0"/>
          </a:endParaRPr>
        </a:p>
      </dsp:txBody>
      <dsp:txXfrm>
        <a:off x="0" y="0"/>
        <a:ext cx="5019477" cy="1225549"/>
      </dsp:txXfrm>
    </dsp:sp>
    <dsp:sp modelId="{55363229-DAEB-4AAB-9AD0-C3A57B4797C5}">
      <dsp:nvSpPr>
        <dsp:cNvPr id="0" name=""/>
        <dsp:cNvSpPr/>
      </dsp:nvSpPr>
      <dsp:spPr>
        <a:xfrm>
          <a:off x="0" y="1225550"/>
          <a:ext cx="50194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078AA6-83AF-4D37-BFDD-405A0DC13702}">
      <dsp:nvSpPr>
        <dsp:cNvPr id="0" name=""/>
        <dsp:cNvSpPr/>
      </dsp:nvSpPr>
      <dsp:spPr>
        <a:xfrm>
          <a:off x="0" y="1225549"/>
          <a:ext cx="5019477" cy="1225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Diabetes can be diagnosed when you show symptoms of it and a random blood test is done through a finger prick or a vein in your arm. For this, your blood glucose level is 11.1 mmol/mol regardless of how recently you ate.</a:t>
          </a:r>
          <a:endParaRPr lang="en-US" sz="1100" kern="1200" dirty="0">
            <a:latin typeface="Arial" panose="020B0604020202020204" pitchFamily="34" charset="0"/>
            <a:cs typeface="Arial" panose="020B0604020202020204" pitchFamily="34" charset="0"/>
          </a:endParaRPr>
        </a:p>
      </dsp:txBody>
      <dsp:txXfrm>
        <a:off x="0" y="1225549"/>
        <a:ext cx="5019477" cy="1225549"/>
      </dsp:txXfrm>
    </dsp:sp>
    <dsp:sp modelId="{F90BA0D2-8823-4173-A0B7-83B66760B561}">
      <dsp:nvSpPr>
        <dsp:cNvPr id="0" name=""/>
        <dsp:cNvSpPr/>
      </dsp:nvSpPr>
      <dsp:spPr>
        <a:xfrm>
          <a:off x="0" y="2451100"/>
          <a:ext cx="50194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3A7065-BE35-4B57-A378-12F7CECB384B}">
      <dsp:nvSpPr>
        <dsp:cNvPr id="0" name=""/>
        <dsp:cNvSpPr/>
      </dsp:nvSpPr>
      <dsp:spPr>
        <a:xfrm>
          <a:off x="0" y="2451099"/>
          <a:ext cx="5019477" cy="1225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Fasting blood sugar test: you need to fast for at least 8 hours beforehand, without eating or drinking anything other than water. Fasting overnight and getting tested the next morning is the easiest way to prevent interference with the results. You have diabetes if your blood glucose level is 7 mmol/mol or higher.</a:t>
          </a:r>
          <a:endParaRPr lang="en-US" sz="1100" kern="1200" dirty="0">
            <a:latin typeface="Arial" panose="020B0604020202020204" pitchFamily="34" charset="0"/>
            <a:cs typeface="Arial" panose="020B0604020202020204" pitchFamily="34" charset="0"/>
          </a:endParaRPr>
        </a:p>
      </dsp:txBody>
      <dsp:txXfrm>
        <a:off x="0" y="2451099"/>
        <a:ext cx="5019477" cy="1225549"/>
      </dsp:txXfrm>
    </dsp:sp>
    <dsp:sp modelId="{C144799F-4BEB-485C-8091-264429F1421D}">
      <dsp:nvSpPr>
        <dsp:cNvPr id="0" name=""/>
        <dsp:cNvSpPr/>
      </dsp:nvSpPr>
      <dsp:spPr>
        <a:xfrm>
          <a:off x="0" y="3676650"/>
          <a:ext cx="501947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D32C66-6227-4757-94DB-3C1DFB148C8A}">
      <dsp:nvSpPr>
        <dsp:cNvPr id="0" name=""/>
        <dsp:cNvSpPr/>
      </dsp:nvSpPr>
      <dsp:spPr>
        <a:xfrm>
          <a:off x="0" y="3676649"/>
          <a:ext cx="5019477" cy="1225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150000"/>
            </a:lnSpc>
            <a:spcBef>
              <a:spcPct val="0"/>
            </a:spcBef>
            <a:spcAft>
              <a:spcPct val="35000"/>
            </a:spcAft>
            <a:buNone/>
          </a:pPr>
          <a:r>
            <a:rPr lang="en-GB" sz="12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The glucose tolerance test is used in gestational diabetes, where blood is taken from the veins and tested, and later you will be given a sweet drink with a standard amount of sugar; if you're pregnant, you will have gestational diabetes if the fasting glucose is 5.6mmol/mol Diabetes UK, 2024).</a:t>
          </a:r>
        </a:p>
      </dsp:txBody>
      <dsp:txXfrm>
        <a:off x="0" y="3676649"/>
        <a:ext cx="5019477" cy="12255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6DFA1-3230-49B0-B9E4-F362E8027FC6}">
      <dsp:nvSpPr>
        <dsp:cNvPr id="0" name=""/>
        <dsp:cNvSpPr/>
      </dsp:nvSpPr>
      <dsp:spPr>
        <a:xfrm>
          <a:off x="0" y="820577"/>
          <a:ext cx="5393361" cy="280731"/>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US" sz="500" kern="1200"/>
            <a:t>Coulter, A. (2011). </a:t>
          </a:r>
          <a:r>
            <a:rPr lang="en-US" sz="500" i="1" kern="1200"/>
            <a:t>Engaging Patients in Healthcare. </a:t>
          </a:r>
          <a:r>
            <a:rPr lang="en-US" sz="500" kern="1200"/>
            <a:t>Maidenhead: Open University Press/McGraw Hill. </a:t>
          </a:r>
        </a:p>
      </dsp:txBody>
      <dsp:txXfrm>
        <a:off x="13704" y="834281"/>
        <a:ext cx="5365953" cy="253323"/>
      </dsp:txXfrm>
    </dsp:sp>
    <dsp:sp modelId="{F50473EC-A5F7-47ED-A473-AD79D699F1D1}">
      <dsp:nvSpPr>
        <dsp:cNvPr id="0" name=""/>
        <dsp:cNvSpPr/>
      </dsp:nvSpPr>
      <dsp:spPr>
        <a:xfrm>
          <a:off x="0" y="1115708"/>
          <a:ext cx="5393361" cy="280731"/>
        </a:xfrm>
        <a:prstGeom prst="roundRect">
          <a:avLst/>
        </a:prstGeom>
        <a:solidFill>
          <a:schemeClr val="accent5">
            <a:hueOff val="-1519019"/>
            <a:satOff val="-103"/>
            <a:lumOff val="24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US" sz="500" kern="1200"/>
            <a:t>Coulter, A., Roberts, S. and Dixon, A. (2013). </a:t>
          </a:r>
          <a:r>
            <a:rPr lang="en-US" sz="500" i="1" kern="1200"/>
            <a:t>Delivering Better Services for People with long-term conditions: building the House of Care. </a:t>
          </a:r>
          <a:r>
            <a:rPr lang="en-US" sz="500" kern="1200"/>
            <a:t>London: The King’s Fund. Available at: http://www.kingsfund.org.uk/sites/files/kf/field/field_publication_file/delivering-better-services-for-people-with-long-term-conditions.pdf (Accessed: 3rd September, 2014). </a:t>
          </a:r>
        </a:p>
      </dsp:txBody>
      <dsp:txXfrm>
        <a:off x="13704" y="1129412"/>
        <a:ext cx="5365953" cy="253323"/>
      </dsp:txXfrm>
    </dsp:sp>
    <dsp:sp modelId="{F89B7677-F239-4B73-94F6-9D3498EBDC0C}">
      <dsp:nvSpPr>
        <dsp:cNvPr id="0" name=""/>
        <dsp:cNvSpPr/>
      </dsp:nvSpPr>
      <dsp:spPr>
        <a:xfrm>
          <a:off x="0" y="1410840"/>
          <a:ext cx="5393361" cy="280731"/>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Davies, M. J., Aroda, V. R., Collins, B. S., et al. (2022) 'Management of hyperglycemia in type 2 diabetes, 2022. A consensus report by the American Diabetes Association (ADA) and the European Association for the Study of Diabetes (EASD)', Diabetes Care, 45(11), pp. 2753–2786.</a:t>
          </a:r>
          <a:endParaRPr lang="en-US" sz="500" kern="1200"/>
        </a:p>
      </dsp:txBody>
      <dsp:txXfrm>
        <a:off x="13704" y="1424544"/>
        <a:ext cx="5365953" cy="253323"/>
      </dsp:txXfrm>
    </dsp:sp>
    <dsp:sp modelId="{47D96C0E-7336-44C7-A9D0-2F2FDD569E83}">
      <dsp:nvSpPr>
        <dsp:cNvPr id="0" name=""/>
        <dsp:cNvSpPr/>
      </dsp:nvSpPr>
      <dsp:spPr>
        <a:xfrm>
          <a:off x="0" y="1705971"/>
          <a:ext cx="5393361" cy="280731"/>
        </a:xfrm>
        <a:prstGeom prst="roundRect">
          <a:avLst/>
        </a:prstGeom>
        <a:solidFill>
          <a:schemeClr val="accent5">
            <a:hueOff val="-4557056"/>
            <a:satOff val="-310"/>
            <a:lumOff val="7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DeFronzo, R. A., Ferrannini, E., Groop, L., Henry, R. R., Herman, W. H., Holst, J. J., Hu, F. B., Kahn, C. R., Zinman, B. (2015). Type 2 diabetes mellitus. Nature Reviews Disease Primers, 1, 15019.</a:t>
          </a:r>
          <a:endParaRPr lang="en-US" sz="500" kern="1200"/>
        </a:p>
      </dsp:txBody>
      <dsp:txXfrm>
        <a:off x="13704" y="1719675"/>
        <a:ext cx="5365953" cy="253323"/>
      </dsp:txXfrm>
    </dsp:sp>
    <dsp:sp modelId="{16422DCA-B42D-40A4-9DCF-3A6C6C70A9FA}">
      <dsp:nvSpPr>
        <dsp:cNvPr id="0" name=""/>
        <dsp:cNvSpPr/>
      </dsp:nvSpPr>
      <dsp:spPr>
        <a:xfrm>
          <a:off x="0" y="2001103"/>
          <a:ext cx="5393361" cy="280731"/>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.DH (2004). </a:t>
          </a:r>
          <a:r>
            <a:rPr lang="en-GB" sz="500" i="1" kern="1200"/>
            <a:t>Chronic Disease Management: A compendium of information</a:t>
          </a:r>
          <a:r>
            <a:rPr lang="en-GB" sz="500" kern="1200"/>
            <a:t>. London: DH. Available at: http://webarchive.nationalarchives.gov.uk/20130107105354/http://www.dh.gov.uk/prod_consum_dh/groups/dh_digitalassets/documents/digitalasset/dh_074612.pdf (Accessed: 27th March, 2015).</a:t>
          </a:r>
          <a:endParaRPr lang="en-US" sz="500" kern="1200"/>
        </a:p>
      </dsp:txBody>
      <dsp:txXfrm>
        <a:off x="13704" y="2014807"/>
        <a:ext cx="5365953" cy="253323"/>
      </dsp:txXfrm>
    </dsp:sp>
    <dsp:sp modelId="{82015823-0B2B-4B1F-8431-301ADD16CF61}">
      <dsp:nvSpPr>
        <dsp:cNvPr id="0" name=""/>
        <dsp:cNvSpPr/>
      </dsp:nvSpPr>
      <dsp:spPr>
        <a:xfrm>
          <a:off x="0" y="2296234"/>
          <a:ext cx="5393361" cy="280731"/>
        </a:xfrm>
        <a:prstGeom prst="roundRect">
          <a:avLst/>
        </a:prstGeom>
        <a:solidFill>
          <a:schemeClr val="accent5">
            <a:hueOff val="-7595094"/>
            <a:satOff val="-516"/>
            <a:lumOff val="122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Diabetes UK </a:t>
          </a:r>
          <a:r>
            <a:rPr lang="en-GB" sz="500" kern="1200">
              <a:hlinkClick xmlns:r="http://schemas.openxmlformats.org/officeDocument/2006/relationships" r:id="rId1"/>
            </a:rPr>
            <a:t>Diabetes UK - Know diabetes. Fight diabetes. | Diabetes UK</a:t>
          </a:r>
          <a:r>
            <a:rPr lang="en-GB" sz="500" kern="1200"/>
            <a:t> Available www.diabetes.org.uk</a:t>
          </a:r>
          <a:endParaRPr lang="en-US" sz="500" kern="1200"/>
        </a:p>
      </dsp:txBody>
      <dsp:txXfrm>
        <a:off x="13704" y="2309938"/>
        <a:ext cx="5365953" cy="253323"/>
      </dsp:txXfrm>
    </dsp:sp>
    <dsp:sp modelId="{A8EBF3AE-1C9A-4128-82FF-1C1FA4C80F81}">
      <dsp:nvSpPr>
        <dsp:cNvPr id="0" name=""/>
        <dsp:cNvSpPr/>
      </dsp:nvSpPr>
      <dsp:spPr>
        <a:xfrm>
          <a:off x="0" y="2591366"/>
          <a:ext cx="5393361" cy="280731"/>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Forbes, J. M., &amp; Cooper, M. E. (2013). Mechanisms of diabetic complications. Physiological Reviews, 93(1), 137–188. (Accessed: 5 January 2026).</a:t>
          </a:r>
          <a:endParaRPr lang="en-US" sz="500" kern="1200"/>
        </a:p>
      </dsp:txBody>
      <dsp:txXfrm>
        <a:off x="13704" y="2605070"/>
        <a:ext cx="5365953" cy="253323"/>
      </dsp:txXfrm>
    </dsp:sp>
    <dsp:sp modelId="{B6E9C076-945F-4E43-8C1A-644EFD96B958}">
      <dsp:nvSpPr>
        <dsp:cNvPr id="0" name=""/>
        <dsp:cNvSpPr/>
      </dsp:nvSpPr>
      <dsp:spPr>
        <a:xfrm>
          <a:off x="0" y="2872097"/>
          <a:ext cx="5393361" cy="8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239" tIns="6350" rIns="35560" bIns="6350" numCol="1" spcCol="1270" anchor="t" anchorCtr="0">
          <a:noAutofit/>
        </a:bodyPr>
        <a:lstStyle/>
        <a:p>
          <a:pPr marL="57150" lvl="1" indent="-57150" algn="l" defTabSz="177800">
            <a:lnSpc>
              <a:spcPct val="90000"/>
            </a:lnSpc>
            <a:spcBef>
              <a:spcPct val="0"/>
            </a:spcBef>
            <a:spcAft>
              <a:spcPct val="20000"/>
            </a:spcAft>
            <a:buChar char="•"/>
          </a:pPr>
          <a:r>
            <a:rPr lang="en-GB" sz="400" i="1" kern="1200"/>
            <a:t>Health and Social Care Act 2022.</a:t>
          </a:r>
          <a:r>
            <a:rPr lang="en-GB" sz="400" kern="1200"/>
            <a:t> Available at: </a:t>
          </a:r>
          <a:r>
            <a:rPr lang="en-GB" sz="400" kern="1200">
              <a:hlinkClick xmlns:r="http://schemas.openxmlformats.org/officeDocument/2006/relationships" r:id="rId2"/>
            </a:rPr>
            <a:t>https://www.legislation.gov.uk/ukpga/2022/31/contents</a:t>
          </a:r>
          <a:r>
            <a:rPr lang="en-GB" sz="400" kern="1200"/>
            <a:t> </a:t>
          </a:r>
          <a:endParaRPr lang="en-US" sz="400" kern="1200"/>
        </a:p>
      </dsp:txBody>
      <dsp:txXfrm>
        <a:off x="0" y="2872097"/>
        <a:ext cx="5393361" cy="82800"/>
      </dsp:txXfrm>
    </dsp:sp>
    <dsp:sp modelId="{B7E320E6-2112-43EC-A016-A78905908DD5}">
      <dsp:nvSpPr>
        <dsp:cNvPr id="0" name=""/>
        <dsp:cNvSpPr/>
      </dsp:nvSpPr>
      <dsp:spPr>
        <a:xfrm>
          <a:off x="0" y="2954897"/>
          <a:ext cx="5393361" cy="280731"/>
        </a:xfrm>
        <a:prstGeom prst="roundRect">
          <a:avLst/>
        </a:prstGeom>
        <a:solidFill>
          <a:schemeClr val="accent5">
            <a:hueOff val="-10633130"/>
            <a:satOff val="-723"/>
            <a:lumOff val="171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Ross J,  Wilson KJ, – Foundations of Anatomy and Physiology</a:t>
          </a:r>
          <a:endParaRPr lang="en-US" sz="500" kern="1200"/>
        </a:p>
      </dsp:txBody>
      <dsp:txXfrm>
        <a:off x="13704" y="2968601"/>
        <a:ext cx="5365953" cy="253323"/>
      </dsp:txXfrm>
    </dsp:sp>
    <dsp:sp modelId="{C7403F2D-40EF-4B72-B73F-08A8D8030266}">
      <dsp:nvSpPr>
        <dsp:cNvPr id="0" name=""/>
        <dsp:cNvSpPr/>
      </dsp:nvSpPr>
      <dsp:spPr>
        <a:xfrm>
          <a:off x="0" y="3250029"/>
          <a:ext cx="5393361" cy="280731"/>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n-GB" sz="500" kern="1200"/>
            <a:t>13</a:t>
          </a:r>
          <a:r>
            <a:rPr lang="en-GB" sz="500" kern="1200" baseline="30000"/>
            <a:t>th</a:t>
          </a:r>
          <a:r>
            <a:rPr lang="en-GB" sz="500" kern="1200"/>
            <a:t> Edition Churchill Livingstone,  (2018).</a:t>
          </a:r>
          <a:endParaRPr lang="en-US" sz="500" kern="1200"/>
        </a:p>
      </dsp:txBody>
      <dsp:txXfrm>
        <a:off x="13704" y="3263733"/>
        <a:ext cx="5365953" cy="25332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F371FE-3FC0-44E7-915C-733634AC9E31}" type="datetimeFigureOut">
              <a:rPr lang="en-GB" smtClean="0"/>
              <a:t>19/07/2026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D9F316-E158-4733-ACCF-B01860FF0D82}" type="slidenum">
              <a:rPr lang="en-GB" smtClean="0"/>
              <a:t>‹#›</a:t>
            </a:fld>
            <a:endParaRPr lang="en-GB"/>
          </a:p>
        </p:txBody>
      </p:sp>
    </p:spTree>
    <p:extLst>
      <p:ext uri="{BB962C8B-B14F-4D97-AF65-F5344CB8AC3E}">
        <p14:creationId xmlns:p14="http://schemas.microsoft.com/office/powerpoint/2010/main" val="85327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9F316-E158-4733-ACCF-B01860FF0D82}" type="slidenum">
              <a:rPr lang="en-GB" smtClean="0"/>
              <a:t>2</a:t>
            </a:fld>
            <a:endParaRPr lang="en-GB"/>
          </a:p>
        </p:txBody>
      </p:sp>
    </p:spTree>
    <p:extLst>
      <p:ext uri="{BB962C8B-B14F-4D97-AF65-F5344CB8AC3E}">
        <p14:creationId xmlns:p14="http://schemas.microsoft.com/office/powerpoint/2010/main" val="2933044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9F316-E158-4733-ACCF-B01860FF0D82}" type="slidenum">
              <a:rPr lang="en-GB" smtClean="0"/>
              <a:t>4</a:t>
            </a:fld>
            <a:endParaRPr lang="en-GB"/>
          </a:p>
        </p:txBody>
      </p:sp>
    </p:spTree>
    <p:extLst>
      <p:ext uri="{BB962C8B-B14F-4D97-AF65-F5344CB8AC3E}">
        <p14:creationId xmlns:p14="http://schemas.microsoft.com/office/powerpoint/2010/main" val="360058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9F316-E158-4733-ACCF-B01860FF0D82}" type="slidenum">
              <a:rPr lang="en-GB" smtClean="0"/>
              <a:t>6</a:t>
            </a:fld>
            <a:endParaRPr lang="en-GB"/>
          </a:p>
        </p:txBody>
      </p:sp>
    </p:spTree>
    <p:extLst>
      <p:ext uri="{BB962C8B-B14F-4D97-AF65-F5344CB8AC3E}">
        <p14:creationId xmlns:p14="http://schemas.microsoft.com/office/powerpoint/2010/main" val="1827942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9F316-E158-4733-ACCF-B01860FF0D82}" type="slidenum">
              <a:rPr lang="en-GB" smtClean="0"/>
              <a:t>7</a:t>
            </a:fld>
            <a:endParaRPr lang="en-GB"/>
          </a:p>
        </p:txBody>
      </p:sp>
    </p:spTree>
    <p:extLst>
      <p:ext uri="{BB962C8B-B14F-4D97-AF65-F5344CB8AC3E}">
        <p14:creationId xmlns:p14="http://schemas.microsoft.com/office/powerpoint/2010/main" val="402833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9F316-E158-4733-ACCF-B01860FF0D82}" type="slidenum">
              <a:rPr lang="en-GB" smtClean="0"/>
              <a:t>11</a:t>
            </a:fld>
            <a:endParaRPr lang="en-GB"/>
          </a:p>
        </p:txBody>
      </p:sp>
    </p:spTree>
    <p:extLst>
      <p:ext uri="{BB962C8B-B14F-4D97-AF65-F5344CB8AC3E}">
        <p14:creationId xmlns:p14="http://schemas.microsoft.com/office/powerpoint/2010/main" val="3839183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55F42-D3D7-EF85-63E8-1E25B00551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7F2120A-F7BD-23FA-06A8-764C808AF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472E878-C310-86AD-C467-BBC7D742C91A}"/>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098BB6CB-B4B7-3464-EED2-FC9349BC63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104B2-A033-CBDB-B2F4-CF389ECA7802}"/>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3688608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E5AF5-74A8-D2E0-6027-155273E30BC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C08EF3F-B557-36D5-6A21-836220382EA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7F468C-8FB7-5C6B-8732-53631B532B2F}"/>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BF60228F-5A5F-6C20-7720-8736CB670C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402E22-48E8-BC19-FC3D-26B4DAFADCED}"/>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868961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06533-A339-8AF1-A96B-0EE0C6245E3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94A7934-6298-D9DC-C48C-427F2E98DB7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319F8BC-87F8-39C1-7B3F-5EEA5D8D67FF}"/>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B75F8E6B-EFBB-745D-64E2-BEA43696D6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E9F75-3F56-4CFD-CE51-B44360444F3E}"/>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3147516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86EBF-6026-892A-A00C-8FF1FD30FE0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7B8F9F7-D457-F48F-E6CC-AB4FF709882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D0B23A7-4E54-3B17-D81C-3462AFE829D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5E1FD6C-187F-AAF3-36A0-ADA798157A44}"/>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6" name="Footer Placeholder 5">
            <a:extLst>
              <a:ext uri="{FF2B5EF4-FFF2-40B4-BE49-F238E27FC236}">
                <a16:creationId xmlns:a16="http://schemas.microsoft.com/office/drawing/2014/main" id="{5AADD6A4-3210-6123-5A5D-2B1A87FBF4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BA9750-333E-22AD-7E04-BFB36CFD3504}"/>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874285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296A8-8C55-FE78-152E-AE39D5AABD8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4EB4FFC-F274-743D-3D16-7C344502F8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399F002-D377-918F-E60B-904A8E7E036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BC5CA39-A627-956D-A2CE-7352AB9972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DA7301-A696-6605-75AB-7D1E07EF40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66E2729-5759-3BDE-327D-DD0E8AF564C6}"/>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8" name="Footer Placeholder 7">
            <a:extLst>
              <a:ext uri="{FF2B5EF4-FFF2-40B4-BE49-F238E27FC236}">
                <a16:creationId xmlns:a16="http://schemas.microsoft.com/office/drawing/2014/main" id="{88D96535-C079-C98D-BA20-44769BBB46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2058667-CD82-DCE4-E226-67B5E843CDF5}"/>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2854198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2DD0-ED55-C933-C84E-9227D15FEBB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541F0B5-5380-F1C8-F17E-F79C4AB13290}"/>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4" name="Footer Placeholder 3">
            <a:extLst>
              <a:ext uri="{FF2B5EF4-FFF2-40B4-BE49-F238E27FC236}">
                <a16:creationId xmlns:a16="http://schemas.microsoft.com/office/drawing/2014/main" id="{E8A3D3A4-6B77-58FB-659F-FAED90EC36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69C3B7-4D0F-A62C-5E9A-9829BC44A071}"/>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2028774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CC955D-5EFC-C968-C09E-849C9C92F9BC}"/>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3" name="Footer Placeholder 2">
            <a:extLst>
              <a:ext uri="{FF2B5EF4-FFF2-40B4-BE49-F238E27FC236}">
                <a16:creationId xmlns:a16="http://schemas.microsoft.com/office/drawing/2014/main" id="{85F053D3-5A8E-EF2C-8EA0-A953500532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05E794-FB2D-59B6-F3D4-3D49DF5801F7}"/>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3631685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69DDC-2D10-578A-6891-5102104FC6A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15A9E84-3E86-E33F-AB79-4F0CD574D5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BD7EF77-7592-3597-7DF7-446D29B623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2089CC1-2769-E774-4B9D-BE1CFF131BF5}"/>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6" name="Footer Placeholder 5">
            <a:extLst>
              <a:ext uri="{FF2B5EF4-FFF2-40B4-BE49-F238E27FC236}">
                <a16:creationId xmlns:a16="http://schemas.microsoft.com/office/drawing/2014/main" id="{F5AFD664-E70B-B592-1D7B-94E8A539CF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AA8B27-D70E-E2C1-9A4F-8A82B18974BB}"/>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3142114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DA4AF-6861-A898-CF8E-D378CB3B46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A549D52-D9B3-637F-DC9D-7696EA1F00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2E41B3-0076-34C3-1021-22E9995A9F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FFFB461-F6BF-49C3-09F3-07FC3C928D3D}"/>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6" name="Footer Placeholder 5">
            <a:extLst>
              <a:ext uri="{FF2B5EF4-FFF2-40B4-BE49-F238E27FC236}">
                <a16:creationId xmlns:a16="http://schemas.microsoft.com/office/drawing/2014/main" id="{9451AAA8-1009-A771-ECE5-196DAC7087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D6C930-5DEA-DA7F-77E2-CA1EB960A105}"/>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2640902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59EDE-C6EE-AA76-CA59-43D5592548E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02F8EFF-235F-5997-09EE-D5FD3A91736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8AC75C8-D3E6-1A00-F00E-E9BB74DD5DE7}"/>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7FA0011E-0FC8-C2E8-5DF7-F829610D92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6AB75C-EF18-3743-B43F-1041E0F42EE2}"/>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807114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0EEC4E-7935-ABD2-9B8F-0C9E3C37CFB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338AED6-4BE2-5B56-CDA3-33341102302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724C732-9C33-89C2-9D18-C4F3538534A5}"/>
              </a:ext>
            </a:extLst>
          </p:cNvPr>
          <p:cNvSpPr>
            <a:spLocks noGrp="1"/>
          </p:cNvSpPr>
          <p:nvPr>
            <p:ph type="dt" sz="half" idx="10"/>
          </p:nvPr>
        </p:nvSpPr>
        <p:spPr/>
        <p:txBody>
          <a:body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7CD73E4A-523A-73A3-4A12-28F376D9E8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76B4BE-74FC-57D0-83EF-04FB3D255E29}"/>
              </a:ext>
            </a:extLst>
          </p:cNvPr>
          <p:cNvSpPr>
            <a:spLocks noGrp="1"/>
          </p:cNvSpPr>
          <p:nvPr>
            <p:ph type="sldNum" sz="quarter" idx="12"/>
          </p:nvPr>
        </p:nvSpPr>
        <p:spPr/>
        <p:txBody>
          <a:bodyPr/>
          <a:lstStyle/>
          <a:p>
            <a:fld id="{C8BA44D6-63FE-40DB-9F2A-8C6172AD1EA3}" type="slidenum">
              <a:rPr lang="en-GB" smtClean="0"/>
              <a:t>‹#›</a:t>
            </a:fld>
            <a:endParaRPr lang="en-GB"/>
          </a:p>
        </p:txBody>
      </p:sp>
    </p:spTree>
    <p:extLst>
      <p:ext uri="{BB962C8B-B14F-4D97-AF65-F5344CB8AC3E}">
        <p14:creationId xmlns:p14="http://schemas.microsoft.com/office/powerpoint/2010/main" val="1428117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B86BB6-1004-FD82-5521-3917224182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8F6B758-51F8-AA75-BD46-B9CD6467A0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E68212-D051-ADDC-2C53-6F548087B8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3069A5-60C7-4527-9A6D-2E47271FBC36}" type="datetimeFigureOut">
              <a:rPr lang="en-GB" smtClean="0"/>
              <a:t>19/07/2026</a:t>
            </a:fld>
            <a:endParaRPr lang="en-GB"/>
          </a:p>
        </p:txBody>
      </p:sp>
      <p:sp>
        <p:nvSpPr>
          <p:cNvPr id="5" name="Footer Placeholder 4">
            <a:extLst>
              <a:ext uri="{FF2B5EF4-FFF2-40B4-BE49-F238E27FC236}">
                <a16:creationId xmlns:a16="http://schemas.microsoft.com/office/drawing/2014/main" id="{B40D0950-D2B3-505F-CA26-6DC68677A0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CED1430-D668-3831-CE75-B1AE368386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8BA44D6-63FE-40DB-9F2A-8C6172AD1EA3}" type="slidenum">
              <a:rPr lang="en-GB" smtClean="0"/>
              <a:t>‹#›</a:t>
            </a:fld>
            <a:endParaRPr lang="en-GB"/>
          </a:p>
        </p:txBody>
      </p:sp>
    </p:spTree>
    <p:extLst>
      <p:ext uri="{BB962C8B-B14F-4D97-AF65-F5344CB8AC3E}">
        <p14:creationId xmlns:p14="http://schemas.microsoft.com/office/powerpoint/2010/main" val="4163440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1.xml"/><Relationship Id="rId3" Type="http://schemas.microsoft.com/office/2007/relationships/media" Target="../media/media2.m4a"/><Relationship Id="rId7" Type="http://schemas.openxmlformats.org/officeDocument/2006/relationships/diagramData" Target="../diagrams/data1.xml"/><Relationship Id="rId12" Type="http://schemas.openxmlformats.org/officeDocument/2006/relationships/image" Target="../media/image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jpeg"/><Relationship Id="rId11" Type="http://schemas.microsoft.com/office/2007/relationships/diagramDrawing" Target="../diagrams/drawing1.xml"/><Relationship Id="rId5" Type="http://schemas.openxmlformats.org/officeDocument/2006/relationships/slideLayout" Target="../slideLayouts/slideLayout2.xml"/><Relationship Id="rId10" Type="http://schemas.openxmlformats.org/officeDocument/2006/relationships/diagramColors" Target="../diagrams/colors1.xml"/><Relationship Id="rId4" Type="http://schemas.openxmlformats.org/officeDocument/2006/relationships/audio" Target="../media/media2.m4a"/><Relationship Id="rId9"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slideLayout" Target="../slideLayouts/slideLayout2.xml"/><Relationship Id="rId7" Type="http://schemas.openxmlformats.org/officeDocument/2006/relationships/diagramLayout" Target="../diagrams/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Data" Target="../diagrams/data2.xml"/><Relationship Id="rId11" Type="http://schemas.openxmlformats.org/officeDocument/2006/relationships/image" Target="../media/image2.png"/><Relationship Id="rId5" Type="http://schemas.openxmlformats.org/officeDocument/2006/relationships/image" Target="../media/image3.jpeg"/><Relationship Id="rId10" Type="http://schemas.microsoft.com/office/2007/relationships/diagramDrawing" Target="../diagrams/drawing2.xml"/><Relationship Id="rId4" Type="http://schemas.openxmlformats.org/officeDocument/2006/relationships/notesSlide" Target="../notesSlides/notesSlide2.xml"/><Relationship Id="rId9" Type="http://schemas.openxmlformats.org/officeDocument/2006/relationships/diagramColors" Target="../diagrams/colors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2.png"/><Relationship Id="rId4" Type="http://schemas.openxmlformats.org/officeDocument/2006/relationships/notesSlide" Target="../notesSlides/notesSlide3.xml"/><Relationship Id="rId9" Type="http://schemas.microsoft.com/office/2007/relationships/diagramDrawing" Target="../diagrams/drawing4.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5.xml"/><Relationship Id="rId11" Type="http://schemas.openxmlformats.org/officeDocument/2006/relationships/image" Target="../media/image2.png"/><Relationship Id="rId5" Type="http://schemas.openxmlformats.org/officeDocument/2006/relationships/diagramData" Target="../diagrams/data5.xml"/><Relationship Id="rId10" Type="http://schemas.openxmlformats.org/officeDocument/2006/relationships/image" Target="../media/image8.jpg"/><Relationship Id="rId4" Type="http://schemas.openxmlformats.org/officeDocument/2006/relationships/notesSlide" Target="../notesSlides/notesSlide4.xml"/><Relationship Id="rId9" Type="http://schemas.microsoft.com/office/2007/relationships/diagramDrawing" Target="../diagrams/drawing5.xml"/></Relationships>
</file>

<file path=ppt/slides/_rels/slide8.xml.rels><?xml version="1.0" encoding="UTF-8" standalone="yes"?>
<Relationships xmlns="http://schemas.openxmlformats.org/package/2006/relationships"><Relationship Id="rId8" Type="http://schemas.openxmlformats.org/officeDocument/2006/relationships/hyperlink" Target="http://www.bbc.co.uk/" TargetMode="External"/><Relationship Id="rId3" Type="http://schemas.openxmlformats.org/officeDocument/2006/relationships/slideLayout" Target="../slideLayouts/slideLayout2.xml"/><Relationship Id="rId7" Type="http://schemas.openxmlformats.org/officeDocument/2006/relationships/hyperlink" Target="https://www.bbc.co.uk/" TargetMode="Externa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jpg"/><Relationship Id="rId5" Type="http://schemas.openxmlformats.org/officeDocument/2006/relationships/image" Target="../media/image10.png"/><Relationship Id="rId10" Type="http://schemas.openxmlformats.org/officeDocument/2006/relationships/image" Target="../media/image2.png"/><Relationship Id="rId4" Type="http://schemas.openxmlformats.org/officeDocument/2006/relationships/image" Target="../media/image9.png"/><Relationship Id="rId9" Type="http://schemas.openxmlformats.org/officeDocument/2006/relationships/hyperlink" Target="https://www.bbc.co.uk/bitesize/guides/znc6fg8/revision/5"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15.jpg"/><Relationship Id="rId4"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D036-EC7A-FDC3-94FB-D9FF8B29612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06D61ED-6EA9-C5AC-C352-A5F664C71887}"/>
              </a:ext>
            </a:extLst>
          </p:cNvPr>
          <p:cNvSpPr>
            <a:spLocks noGrp="1"/>
          </p:cNvSpPr>
          <p:nvPr>
            <p:ph idx="1"/>
          </p:nvPr>
        </p:nvSpPr>
        <p:spPr/>
        <p:txBody>
          <a:bodyPr>
            <a:normAutofit/>
          </a:bodyPr>
          <a:lstStyle/>
          <a:p>
            <a:pPr>
              <a:lnSpc>
                <a:spcPct val="150000"/>
              </a:lnSpc>
            </a:pPr>
            <a:r>
              <a:rPr lang="en-GB" sz="1100" dirty="0">
                <a:latin typeface="Arial" panose="020B0604020202020204" pitchFamily="34" charset="0"/>
                <a:cs typeface="Arial" panose="020B0604020202020204" pitchFamily="34" charset="0"/>
              </a:rPr>
              <a:t>Name: Grace Benewaa</a:t>
            </a:r>
          </a:p>
          <a:p>
            <a:pPr>
              <a:lnSpc>
                <a:spcPct val="150000"/>
              </a:lnSpc>
            </a:pPr>
            <a:r>
              <a:rPr lang="en-GB" sz="1100" dirty="0">
                <a:latin typeface="Arial" panose="020B0604020202020204" pitchFamily="34" charset="0"/>
                <a:cs typeface="Arial" panose="020B0604020202020204" pitchFamily="34" charset="0"/>
              </a:rPr>
              <a:t>Student Number: 2435652</a:t>
            </a:r>
          </a:p>
          <a:p>
            <a:pPr>
              <a:lnSpc>
                <a:spcPct val="150000"/>
              </a:lnSpc>
            </a:pPr>
            <a:r>
              <a:rPr lang="en-GB" sz="1100" dirty="0">
                <a:latin typeface="Arial" panose="020B0604020202020204" pitchFamily="34" charset="0"/>
                <a:cs typeface="Arial" panose="020B0604020202020204" pitchFamily="34" charset="0"/>
              </a:rPr>
              <a:t>Module: Introduction to Physiology</a:t>
            </a:r>
          </a:p>
          <a:p>
            <a:pPr>
              <a:lnSpc>
                <a:spcPct val="150000"/>
              </a:lnSpc>
            </a:pPr>
            <a:r>
              <a:rPr lang="en-GB" sz="1100" dirty="0">
                <a:latin typeface="Arial" panose="020B0604020202020204" pitchFamily="34" charset="0"/>
                <a:cs typeface="Arial" panose="020B0604020202020204" pitchFamily="34" charset="0"/>
              </a:rPr>
              <a:t>Module code: BMHP5023-BIRM</a:t>
            </a:r>
          </a:p>
          <a:p>
            <a:pPr>
              <a:lnSpc>
                <a:spcPct val="150000"/>
              </a:lnSpc>
            </a:pPr>
            <a:r>
              <a:rPr lang="en-GB" sz="1100" dirty="0">
                <a:latin typeface="Arial" panose="020B0604020202020204" pitchFamily="34" charset="0"/>
                <a:cs typeface="Arial" panose="020B0604020202020204" pitchFamily="34" charset="0"/>
              </a:rPr>
              <a:t>Lecturer: Dr Riswan Nadim</a:t>
            </a:r>
          </a:p>
        </p:txBody>
      </p:sp>
    </p:spTree>
    <p:extLst>
      <p:ext uri="{BB962C8B-B14F-4D97-AF65-F5344CB8AC3E}">
        <p14:creationId xmlns:p14="http://schemas.microsoft.com/office/powerpoint/2010/main" val="3364834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46CD7AB-2289-A76E-618C-EAEB819D9F6A}"/>
              </a:ext>
            </a:extLst>
          </p:cNvPr>
          <p:cNvSpPr>
            <a:spLocks noGrp="1"/>
          </p:cNvSpPr>
          <p:nvPr>
            <p:ph type="title"/>
          </p:nvPr>
        </p:nvSpPr>
        <p:spPr>
          <a:xfrm>
            <a:off x="786385" y="841248"/>
            <a:ext cx="5129600" cy="5340097"/>
          </a:xfrm>
        </p:spPr>
        <p:txBody>
          <a:bodyPr anchor="ctr">
            <a:normAutofit/>
          </a:bodyPr>
          <a:lstStyle/>
          <a:p>
            <a:r>
              <a:rPr lang="en-GB" sz="1100" dirty="0">
                <a:solidFill>
                  <a:schemeClr val="bg1"/>
                </a:solidFill>
                <a:latin typeface="Arial" panose="020B0604020202020204" pitchFamily="34" charset="0"/>
                <a:cs typeface="Arial" panose="020B0604020202020204" pitchFamily="34" charset="0"/>
              </a:rPr>
              <a:t>TABLE OF CONTENTS</a:t>
            </a:r>
          </a:p>
        </p:txBody>
      </p:sp>
      <p:sp>
        <p:nvSpPr>
          <p:cNvPr id="3" name="Content Placeholder 2">
            <a:extLst>
              <a:ext uri="{FF2B5EF4-FFF2-40B4-BE49-F238E27FC236}">
                <a16:creationId xmlns:a16="http://schemas.microsoft.com/office/drawing/2014/main" id="{67A4F02D-0685-58BD-6FD4-472E5AC69538}"/>
              </a:ext>
            </a:extLst>
          </p:cNvPr>
          <p:cNvSpPr>
            <a:spLocks noGrp="1"/>
          </p:cNvSpPr>
          <p:nvPr>
            <p:ph idx="1"/>
          </p:nvPr>
        </p:nvSpPr>
        <p:spPr>
          <a:xfrm>
            <a:off x="6464410" y="841247"/>
            <a:ext cx="4484536" cy="5340097"/>
          </a:xfrm>
        </p:spPr>
        <p:txBody>
          <a:bodyPr anchor="ctr">
            <a:normAutofit lnSpcReduction="10000"/>
          </a:bodyPr>
          <a:lstStyle/>
          <a:p>
            <a:pPr marL="0" indent="0">
              <a:buNone/>
            </a:pPr>
            <a:endParaRPr lang="en-GB" sz="1800" dirty="0">
              <a:latin typeface="Arial" panose="020B0604020202020204" pitchFamily="34" charset="0"/>
              <a:cs typeface="Arial" panose="020B0604020202020204" pitchFamily="34" charset="0"/>
            </a:endParaRP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DIABETES---------------------------------------3</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DERMOGRAPHIC------------------------------4</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RISK FACTORS OF TYPE 2 DIABETES--------5</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FUNCTIONAL, STRUCTURAL AND PHYSIOLOGICAL IMPACT OF TYPE 2 DIABETES-----------------------------------6</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DIAGNOSIS OF TYPE 2 DIABETES-----------7</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ANATOMY AND PHYSIOLOGY-----------------8</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ANATOMY AND PHYSIOLOGY CONT.--------9</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TYPE 2 DIABETES MANAGEMENT-----------10</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MANAGEMENT CONT.-----------------------------11</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LIMITATIONS OF MANAGING DIABETES----12</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EVIDENCE-BASED  CARE -----------------------13</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EVIDENCE-BASED CARE CONT.--------------14</a:t>
            </a:r>
          </a:p>
          <a:p>
            <a:pPr marL="0" indent="0">
              <a:lnSpc>
                <a:spcPct val="150000"/>
              </a:lnSpc>
              <a:buNone/>
            </a:pPr>
            <a:r>
              <a:rPr lang="en-GB" sz="1100" dirty="0">
                <a:solidFill>
                  <a:schemeClr val="tx2"/>
                </a:solidFill>
                <a:latin typeface="Arial" panose="020B0604020202020204" pitchFamily="34" charset="0"/>
                <a:cs typeface="Arial" panose="020B0604020202020204" pitchFamily="34" charset="0"/>
              </a:rPr>
              <a:t>REFERENCE LIST---------------------------------  15</a:t>
            </a:r>
          </a:p>
          <a:p>
            <a:pPr marL="0" indent="0">
              <a:buNone/>
            </a:pPr>
            <a:endParaRPr lang="en-GB" sz="1800" dirty="0">
              <a:solidFill>
                <a:schemeClr val="tx2"/>
              </a:solidFill>
            </a:endParaRPr>
          </a:p>
          <a:p>
            <a:pPr marL="0" indent="0">
              <a:buNone/>
            </a:pPr>
            <a:endParaRPr lang="en-GB" sz="1800" dirty="0">
              <a:solidFill>
                <a:schemeClr val="tx2"/>
              </a:solidFill>
            </a:endParaRPr>
          </a:p>
        </p:txBody>
      </p:sp>
    </p:spTree>
    <p:extLst>
      <p:ext uri="{BB962C8B-B14F-4D97-AF65-F5344CB8AC3E}">
        <p14:creationId xmlns:p14="http://schemas.microsoft.com/office/powerpoint/2010/main" val="2319066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5C0A9A4-48EE-D526-2B4F-1CFD9C8E608C}"/>
              </a:ext>
            </a:extLst>
          </p:cNvPr>
          <p:cNvPicPr>
            <a:picLocks noChangeAspect="1"/>
          </p:cNvPicPr>
          <p:nvPr/>
        </p:nvPicPr>
        <p:blipFill>
          <a:blip r:embed="rId6">
            <a:duotone>
              <a:schemeClr val="bg2">
                <a:shade val="45000"/>
                <a:satMod val="135000"/>
              </a:schemeClr>
              <a:prstClr val="white"/>
            </a:duotone>
          </a:blip>
          <a:srcRect t="15730"/>
          <a:stretch>
            <a:fillRect/>
          </a:stretch>
        </p:blipFill>
        <p:spPr>
          <a:xfrm>
            <a:off x="-73005" y="47635"/>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C9051B-F4EF-F5A8-9C1C-032F02138633}"/>
              </a:ext>
            </a:extLst>
          </p:cNvPr>
          <p:cNvSpPr>
            <a:spLocks noGrp="1"/>
          </p:cNvSpPr>
          <p:nvPr>
            <p:ph type="title"/>
          </p:nvPr>
        </p:nvSpPr>
        <p:spPr>
          <a:xfrm>
            <a:off x="838200" y="365125"/>
            <a:ext cx="10515600" cy="1325563"/>
          </a:xfrm>
        </p:spPr>
        <p:txBody>
          <a:bodyPr>
            <a:normAutofit/>
          </a:bodyPr>
          <a:lstStyle/>
          <a:p>
            <a:r>
              <a:rPr lang="en-GB"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DIABETES</a:t>
            </a:r>
            <a:endParaRPr lang="en-GB" dirty="0">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E7C7EFA1-2B5A-2AF5-80F7-8C2B0D9451F1}"/>
              </a:ext>
            </a:extLst>
          </p:cNvPr>
          <p:cNvGraphicFramePr>
            <a:graphicFrameLocks noGrp="1"/>
          </p:cNvGraphicFramePr>
          <p:nvPr>
            <p:ph idx="1"/>
            <p:extLst>
              <p:ext uri="{D42A27DB-BD31-4B8C-83A1-F6EECF244321}">
                <p14:modId xmlns:p14="http://schemas.microsoft.com/office/powerpoint/2010/main" val="1510727908"/>
              </p:ext>
            </p:extLst>
          </p:nvPr>
        </p:nvGraphicFramePr>
        <p:xfrm>
          <a:off x="803564" y="1690688"/>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Recorded Sound">
            <a:hlinkClick r:id="" action="ppaction://media"/>
            <a:extLst>
              <a:ext uri="{FF2B5EF4-FFF2-40B4-BE49-F238E27FC236}">
                <a16:creationId xmlns:a16="http://schemas.microsoft.com/office/drawing/2014/main" id="{5980233A-ACE2-380C-1C7D-90B77A6E47BE}"/>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9927195" y="418307"/>
            <a:ext cx="406400" cy="406400"/>
          </a:xfrm>
          <a:prstGeom prst="rect">
            <a:avLst/>
          </a:prstGeom>
        </p:spPr>
      </p:pic>
      <p:pic>
        <p:nvPicPr>
          <p:cNvPr id="4" name="Recorded Sound">
            <a:hlinkClick r:id="" action="ppaction://media"/>
            <a:extLst>
              <a:ext uri="{FF2B5EF4-FFF2-40B4-BE49-F238E27FC236}">
                <a16:creationId xmlns:a16="http://schemas.microsoft.com/office/drawing/2014/main" id="{216FDDBF-5540-62AB-FCD7-A9987705EA1F}"/>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7894855" y="851298"/>
            <a:ext cx="406400" cy="406400"/>
          </a:xfrm>
          <a:prstGeom prst="rect">
            <a:avLst/>
          </a:prstGeom>
        </p:spPr>
      </p:pic>
    </p:spTree>
    <p:extLst>
      <p:ext uri="{BB962C8B-B14F-4D97-AF65-F5344CB8AC3E}">
        <p14:creationId xmlns:p14="http://schemas.microsoft.com/office/powerpoint/2010/main" val="2260896949"/>
      </p:ext>
    </p:extLst>
  </p:cSld>
  <p:clrMapOvr>
    <a:masterClrMapping/>
  </p:clrMapOvr>
  <mc:AlternateContent xmlns:mc="http://schemas.openxmlformats.org/markup-compatibility/2006">
    <mc:Choice xmlns:p14="http://schemas.microsoft.com/office/powerpoint/2010/main" Requires="p14">
      <p:transition spd="slow" p14:dur="2000" advTm="154510"/>
    </mc:Choice>
    <mc:Fallback>
      <p:transition spd="slow" advTm="154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5" fill="hold"/>
                                        <p:tgtEl>
                                          <p:spTgt spid="3"/>
                                        </p:tgtEl>
                                      </p:cBhvr>
                                    </p:cmd>
                                  </p:childTnLst>
                                </p:cTn>
                              </p:par>
                            </p:childTnLst>
                          </p:cTn>
                        </p:par>
                        <p:par>
                          <p:cTn id="7" fill="hold">
                            <p:stCondLst>
                              <p:cond delay="2315"/>
                            </p:stCondLst>
                            <p:childTnLst>
                              <p:par>
                                <p:cTn id="8" presetID="1" presetClass="mediacall" presetSubtype="0" fill="hold" nodeType="afterEffect">
                                  <p:stCondLst>
                                    <p:cond delay="0"/>
                                  </p:stCondLst>
                                  <p:childTnLst>
                                    <p:cmd type="call" cmd="playFrom(0.0)">
                                      <p:cBhvr>
                                        <p:cTn id="9" dur="1545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3"/>
                </p:tgtEl>
              </p:cMediaNode>
            </p:audio>
            <p:audio>
              <p:cMediaNode vol="80000">
                <p:cTn id="11"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B74CA38-66A7-724F-F2E7-29840937A493}"/>
              </a:ext>
            </a:extLst>
          </p:cNvPr>
          <p:cNvSpPr>
            <a:spLocks noGrp="1"/>
          </p:cNvSpPr>
          <p:nvPr>
            <p:ph type="title"/>
          </p:nvPr>
        </p:nvSpPr>
        <p:spPr>
          <a:xfrm>
            <a:off x="838200" y="582041"/>
            <a:ext cx="10515599" cy="1108647"/>
          </a:xfrm>
        </p:spPr>
        <p:txBody>
          <a:bodyPr>
            <a:normAutofit/>
          </a:bodyPr>
          <a:lstStyle/>
          <a:p>
            <a:r>
              <a:rPr lang="en-GB" dirty="0">
                <a:latin typeface="Arial" panose="020B0604020202020204" pitchFamily="34" charset="0"/>
                <a:cs typeface="Arial" panose="020B0604020202020204" pitchFamily="34" charset="0"/>
              </a:rPr>
              <a:t> </a:t>
            </a:r>
          </a:p>
        </p:txBody>
      </p:sp>
      <p:pic>
        <p:nvPicPr>
          <p:cNvPr id="6" name="Picture 5">
            <a:extLst>
              <a:ext uri="{FF2B5EF4-FFF2-40B4-BE49-F238E27FC236}">
                <a16:creationId xmlns:a16="http://schemas.microsoft.com/office/drawing/2014/main" id="{9AF4F994-C3CA-C4FE-3901-23CF6E8515CB}"/>
              </a:ext>
            </a:extLst>
          </p:cNvPr>
          <p:cNvPicPr>
            <a:picLocks noChangeAspect="1"/>
          </p:cNvPicPr>
          <p:nvPr/>
        </p:nvPicPr>
        <p:blipFill>
          <a:blip r:embed="rId5"/>
          <a:srcRect l="26204" r="7045" b="-1"/>
          <a:stretch>
            <a:fillRect/>
          </a:stretch>
        </p:blipFill>
        <p:spPr>
          <a:xfrm>
            <a:off x="6848918" y="1771078"/>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7F40F941-0EE7-2D4F-99BA-919F4DDB8E65}"/>
              </a:ext>
            </a:extLst>
          </p:cNvPr>
          <p:cNvGraphicFramePr>
            <a:graphicFrameLocks noGrp="1"/>
          </p:cNvGraphicFramePr>
          <p:nvPr>
            <p:ph idx="1"/>
            <p:extLst>
              <p:ext uri="{D42A27DB-BD31-4B8C-83A1-F6EECF244321}">
                <p14:modId xmlns:p14="http://schemas.microsoft.com/office/powerpoint/2010/main" val="171795990"/>
              </p:ext>
            </p:extLst>
          </p:nvPr>
        </p:nvGraphicFramePr>
        <p:xfrm>
          <a:off x="2266043" y="717285"/>
          <a:ext cx="4914995" cy="54234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3" name="TextBox 12">
            <a:extLst>
              <a:ext uri="{FF2B5EF4-FFF2-40B4-BE49-F238E27FC236}">
                <a16:creationId xmlns:a16="http://schemas.microsoft.com/office/drawing/2014/main" id="{7D96D165-15DA-B04A-934D-6E2BFDFCBD77}"/>
              </a:ext>
            </a:extLst>
          </p:cNvPr>
          <p:cNvSpPr txBox="1"/>
          <p:nvPr/>
        </p:nvSpPr>
        <p:spPr>
          <a:xfrm flipH="1">
            <a:off x="83127" y="855023"/>
            <a:ext cx="2327563" cy="369332"/>
          </a:xfrm>
          <a:prstGeom prst="rect">
            <a:avLst/>
          </a:prstGeom>
          <a:noFill/>
        </p:spPr>
        <p:txBody>
          <a:bodyPr wrap="square" rtlCol="0">
            <a:spAutoFit/>
          </a:bodyPr>
          <a:lstStyle/>
          <a:p>
            <a:r>
              <a:rPr lang="en-GB" dirty="0"/>
              <a:t> PROFILE</a:t>
            </a:r>
          </a:p>
        </p:txBody>
      </p:sp>
      <p:pic>
        <p:nvPicPr>
          <p:cNvPr id="7" name="Recorded Sound">
            <a:hlinkClick r:id="" action="ppaction://media"/>
            <a:extLst>
              <a:ext uri="{FF2B5EF4-FFF2-40B4-BE49-F238E27FC236}">
                <a16:creationId xmlns:a16="http://schemas.microsoft.com/office/drawing/2014/main" id="{90666889-CE1A-39D8-8437-10414E7CD4FB}"/>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33540" y="1284288"/>
            <a:ext cx="406400" cy="406400"/>
          </a:xfrm>
          <a:prstGeom prst="rect">
            <a:avLst/>
          </a:prstGeom>
        </p:spPr>
      </p:pic>
    </p:spTree>
    <p:extLst>
      <p:ext uri="{BB962C8B-B14F-4D97-AF65-F5344CB8AC3E}">
        <p14:creationId xmlns:p14="http://schemas.microsoft.com/office/powerpoint/2010/main" val="730376825"/>
      </p:ext>
    </p:extLst>
  </p:cSld>
  <p:clrMapOvr>
    <a:masterClrMapping/>
  </p:clrMapOvr>
  <mc:AlternateContent xmlns:mc="http://schemas.openxmlformats.org/markup-compatibility/2006" xmlns:p14="http://schemas.microsoft.com/office/powerpoint/2010/main">
    <mc:Choice Requires="p14">
      <p:transition spd="slow" p14:dur="2000" advTm="47463"/>
    </mc:Choice>
    <mc:Fallback xmlns="">
      <p:transition spd="slow" advTm="47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46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2E9EA-545A-9D7D-4D2D-2F2485D200C0}"/>
              </a:ext>
            </a:extLst>
          </p:cNvPr>
          <p:cNvSpPr>
            <a:spLocks noGrp="1"/>
          </p:cNvSpPr>
          <p:nvPr>
            <p:ph type="title"/>
          </p:nvPr>
        </p:nvSpPr>
        <p:spPr/>
        <p:txBody>
          <a:bodyPr>
            <a:normAutofit/>
          </a:bodyPr>
          <a:lstStyle/>
          <a:p>
            <a:r>
              <a:rPr lang="en-GB" sz="1100" dirty="0">
                <a:latin typeface="Arial" panose="020B0604020202020204" pitchFamily="34" charset="0"/>
                <a:cs typeface="Arial" panose="020B0604020202020204" pitchFamily="34" charset="0"/>
              </a:rPr>
              <a:t>RISK FACTORS ASSOCIATED WITH TYPE 2 DIABETES</a:t>
            </a:r>
          </a:p>
        </p:txBody>
      </p:sp>
      <p:graphicFrame>
        <p:nvGraphicFramePr>
          <p:cNvPr id="5" name="Content Placeholder 2">
            <a:extLst>
              <a:ext uri="{FF2B5EF4-FFF2-40B4-BE49-F238E27FC236}">
                <a16:creationId xmlns:a16="http://schemas.microsoft.com/office/drawing/2014/main" id="{51507475-0880-FD10-5700-EEC1D517CD6E}"/>
              </a:ext>
            </a:extLst>
          </p:cNvPr>
          <p:cNvGraphicFramePr>
            <a:graphicFrameLocks noGrp="1"/>
          </p:cNvGraphicFramePr>
          <p:nvPr>
            <p:ph idx="1"/>
            <p:extLst>
              <p:ext uri="{D42A27DB-BD31-4B8C-83A1-F6EECF244321}">
                <p14:modId xmlns:p14="http://schemas.microsoft.com/office/powerpoint/2010/main" val="16312191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532BE905-131E-F074-75F3-967E89D9112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373360" y="2475992"/>
            <a:ext cx="406400" cy="406400"/>
          </a:xfrm>
          <a:prstGeom prst="rect">
            <a:avLst/>
          </a:prstGeom>
        </p:spPr>
      </p:pic>
    </p:spTree>
    <p:extLst>
      <p:ext uri="{BB962C8B-B14F-4D97-AF65-F5344CB8AC3E}">
        <p14:creationId xmlns:p14="http://schemas.microsoft.com/office/powerpoint/2010/main" val="850531333"/>
      </p:ext>
    </p:extLst>
  </p:cSld>
  <p:clrMapOvr>
    <a:masterClrMapping/>
  </p:clrMapOvr>
  <mc:AlternateContent xmlns:mc="http://schemas.openxmlformats.org/markup-compatibility/2006" xmlns:p14="http://schemas.microsoft.com/office/powerpoint/2010/main">
    <mc:Choice Requires="p14">
      <p:transition spd="slow" p14:dur="2000" advTm="71969"/>
    </mc:Choice>
    <mc:Fallback xmlns="">
      <p:transition spd="slow" advTm="719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96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B3BB9F-0CE6-189A-CDFA-1D817D967B71}"/>
              </a:ext>
            </a:extLst>
          </p:cNvPr>
          <p:cNvSpPr>
            <a:spLocks noGrp="1"/>
          </p:cNvSpPr>
          <p:nvPr>
            <p:ph type="title"/>
          </p:nvPr>
        </p:nvSpPr>
        <p:spPr>
          <a:xfrm>
            <a:off x="841248" y="256032"/>
            <a:ext cx="10506456" cy="1014984"/>
          </a:xfrm>
        </p:spPr>
        <p:txBody>
          <a:bodyPr anchor="b">
            <a:normAutofit/>
          </a:bodyPr>
          <a:lstStyle/>
          <a:p>
            <a:pPr>
              <a:lnSpc>
                <a:spcPct val="150000"/>
              </a:lnSpc>
            </a:pPr>
            <a:r>
              <a:rPr lang="en-GB" sz="1100" dirty="0">
                <a:latin typeface="Arial" panose="020B0604020202020204" pitchFamily="34" charset="0"/>
              </a:rPr>
              <a:t>FUNCTIONAL, STRUCTURAL AND PHYSIOLOGICAL IMPACT  OF TYPE 2  DIABETES  MELITUS</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3C4EFF72-44E5-2D8A-9CA9-33CE59B70F5B}"/>
              </a:ext>
            </a:extLst>
          </p:cNvPr>
          <p:cNvGraphicFramePr>
            <a:graphicFrameLocks noGrp="1"/>
          </p:cNvGraphicFramePr>
          <p:nvPr>
            <p:ph idx="1"/>
            <p:extLst>
              <p:ext uri="{D42A27DB-BD31-4B8C-83A1-F6EECF244321}">
                <p14:modId xmlns:p14="http://schemas.microsoft.com/office/powerpoint/2010/main" val="1794228976"/>
              </p:ext>
            </p:extLst>
          </p:nvPr>
        </p:nvGraphicFramePr>
        <p:xfrm>
          <a:off x="801945" y="2011476"/>
          <a:ext cx="10515600" cy="43575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643A7E01-C1BD-A3B0-C102-BD987A326E9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062720" y="599338"/>
            <a:ext cx="406400" cy="406400"/>
          </a:xfrm>
          <a:prstGeom prst="rect">
            <a:avLst/>
          </a:prstGeom>
        </p:spPr>
      </p:pic>
    </p:spTree>
    <p:extLst>
      <p:ext uri="{BB962C8B-B14F-4D97-AF65-F5344CB8AC3E}">
        <p14:creationId xmlns:p14="http://schemas.microsoft.com/office/powerpoint/2010/main" val="4224479201"/>
      </p:ext>
    </p:extLst>
  </p:cSld>
  <p:clrMapOvr>
    <a:masterClrMapping/>
  </p:clrMapOvr>
  <mc:AlternateContent xmlns:mc="http://schemas.openxmlformats.org/markup-compatibility/2006">
    <mc:Choice xmlns:p14="http://schemas.microsoft.com/office/powerpoint/2010/main" Requires="p14">
      <p:transition spd="slow" p14:dur="2000" advTm="182145"/>
    </mc:Choice>
    <mc:Fallback>
      <p:transition spd="slow" advTm="182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14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E71A040-61E0-F628-D436-51461A466F44}"/>
              </a:ext>
            </a:extLst>
          </p:cNvPr>
          <p:cNvSpPr>
            <a:spLocks noGrp="1"/>
          </p:cNvSpPr>
          <p:nvPr>
            <p:ph type="title"/>
          </p:nvPr>
        </p:nvSpPr>
        <p:spPr>
          <a:xfrm>
            <a:off x="1137035" y="609597"/>
            <a:ext cx="8972166" cy="1452239"/>
          </a:xfrm>
        </p:spPr>
        <p:txBody>
          <a:bodyPr>
            <a:normAutofit/>
          </a:bodyPr>
          <a:lstStyle/>
          <a:p>
            <a:r>
              <a:rPr lang="en-GB" sz="1100" dirty="0">
                <a:latin typeface="Arial" panose="020B0604020202020204" pitchFamily="34" charset="0"/>
              </a:rPr>
              <a:t>TYPE 2 DIABETES DIAGNOSIS</a:t>
            </a:r>
          </a:p>
        </p:txBody>
      </p:sp>
      <p:graphicFrame>
        <p:nvGraphicFramePr>
          <p:cNvPr id="15" name="Content Placeholder 2">
            <a:extLst>
              <a:ext uri="{FF2B5EF4-FFF2-40B4-BE49-F238E27FC236}">
                <a16:creationId xmlns:a16="http://schemas.microsoft.com/office/drawing/2014/main" id="{C26443B9-B9DC-E025-E4A2-D99FAF8DABE6}"/>
              </a:ext>
            </a:extLst>
          </p:cNvPr>
          <p:cNvGraphicFramePr>
            <a:graphicFrameLocks noGrp="1"/>
          </p:cNvGraphicFramePr>
          <p:nvPr>
            <p:ph idx="1"/>
            <p:extLst>
              <p:ext uri="{D42A27DB-BD31-4B8C-83A1-F6EECF244321}">
                <p14:modId xmlns:p14="http://schemas.microsoft.com/office/powerpoint/2010/main" val="1898220932"/>
              </p:ext>
            </p:extLst>
          </p:nvPr>
        </p:nvGraphicFramePr>
        <p:xfrm>
          <a:off x="924122" y="1524000"/>
          <a:ext cx="5019478" cy="49022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B3DD8245-2821-11C5-AE33-09BD67863520}"/>
              </a:ext>
            </a:extLst>
          </p:cNvPr>
          <p:cNvPicPr>
            <a:picLocks noChangeAspect="1"/>
          </p:cNvPicPr>
          <p:nvPr/>
        </p:nvPicPr>
        <p:blipFill>
          <a:blip r:embed="rId10"/>
          <a:stretch>
            <a:fillRect/>
          </a:stretch>
        </p:blipFill>
        <p:spPr>
          <a:xfrm>
            <a:off x="7340600" y="2671433"/>
            <a:ext cx="4091072" cy="2751245"/>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D9BA9D37-8396-A81F-DACF-4C50D75406E4}"/>
              </a:ext>
            </a:extLst>
          </p:cNvPr>
          <p:cNvSpPr txBox="1"/>
          <p:nvPr/>
        </p:nvSpPr>
        <p:spPr>
          <a:xfrm>
            <a:off x="6622189" y="1435322"/>
            <a:ext cx="5019477" cy="498085"/>
          </a:xfrm>
          <a:prstGeom prst="rect">
            <a:avLst/>
          </a:prstGeom>
          <a:noFill/>
        </p:spPr>
        <p:txBody>
          <a:bodyPr wrap="square" rtlCol="0">
            <a:spAutoFit/>
          </a:bodyPr>
          <a:lstStyle/>
          <a:p>
            <a:pPr>
              <a:lnSpc>
                <a:spcPct val="170000"/>
              </a:lnSpc>
            </a:pPr>
            <a:r>
              <a:rPr lang="en-GB" dirty="0">
                <a:latin typeface="Arial" panose="020B0604020202020204" pitchFamily="34" charset="0"/>
                <a:cs typeface="Arial" panose="020B0604020202020204" pitchFamily="34" charset="0"/>
              </a:rPr>
              <a:t>Source nurse practice-NHS </a:t>
            </a:r>
          </a:p>
        </p:txBody>
      </p:sp>
      <p:pic>
        <p:nvPicPr>
          <p:cNvPr id="3" name="Recorded Sound">
            <a:hlinkClick r:id="" action="ppaction://media"/>
            <a:extLst>
              <a:ext uri="{FF2B5EF4-FFF2-40B4-BE49-F238E27FC236}">
                <a16:creationId xmlns:a16="http://schemas.microsoft.com/office/drawing/2014/main" id="{7C80A381-3639-D612-2908-B8BE1BAD82C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255000" y="1028921"/>
            <a:ext cx="406400" cy="406400"/>
          </a:xfrm>
          <a:prstGeom prst="rect">
            <a:avLst/>
          </a:prstGeom>
        </p:spPr>
      </p:pic>
    </p:spTree>
    <p:extLst>
      <p:ext uri="{BB962C8B-B14F-4D97-AF65-F5344CB8AC3E}">
        <p14:creationId xmlns:p14="http://schemas.microsoft.com/office/powerpoint/2010/main" val="1694595146"/>
      </p:ext>
    </p:extLst>
  </p:cSld>
  <p:clrMapOvr>
    <a:masterClrMapping/>
  </p:clrMapOvr>
  <mc:AlternateContent xmlns:mc="http://schemas.openxmlformats.org/markup-compatibility/2006">
    <mc:Choice xmlns:p14="http://schemas.microsoft.com/office/powerpoint/2010/main" Requires="p14">
      <p:transition spd="slow" p14:dur="2000" advTm="155949"/>
    </mc:Choice>
    <mc:Fallback>
      <p:transition spd="slow" advTm="155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94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9A985B-063C-A50A-B1AF-8D77DAC39427}"/>
              </a:ext>
            </a:extLst>
          </p:cNvPr>
          <p:cNvSpPr>
            <a:spLocks noGrp="1"/>
          </p:cNvSpPr>
          <p:nvPr>
            <p:ph type="title"/>
          </p:nvPr>
        </p:nvSpPr>
        <p:spPr>
          <a:xfrm>
            <a:off x="1027475" y="604095"/>
            <a:ext cx="4790364" cy="1668424"/>
          </a:xfrm>
        </p:spPr>
        <p:txBody>
          <a:bodyPr anchor="b">
            <a:normAutofit/>
          </a:bodyPr>
          <a:lstStyle/>
          <a:p>
            <a:pPr>
              <a:lnSpc>
                <a:spcPct val="150000"/>
              </a:lnSpc>
            </a:pPr>
            <a:r>
              <a:rPr lang="en-GB" sz="1100" dirty="0">
                <a:latin typeface="Arial" panose="020B0604020202020204" pitchFamily="34" charset="0"/>
                <a:cs typeface="Arial" panose="020B0604020202020204" pitchFamily="34" charset="0"/>
              </a:rPr>
              <a:t>HOW ANATOMY(BODY STRUCTURE) AND PHYSIOLOGY(FUNCTION)  AFFECT TYPE 2 DIABETES</a:t>
            </a:r>
            <a:br>
              <a:rPr lang="en-GB" sz="2200" dirty="0">
                <a:latin typeface="Arial" panose="020B0604020202020204" pitchFamily="34" charset="0"/>
                <a:cs typeface="Arial" panose="020B0604020202020204" pitchFamily="34" charset="0"/>
              </a:rPr>
            </a:br>
            <a:endParaRPr lang="en-GB" sz="2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F6F9B3F-AC5E-DF9B-B141-7A45E5C34DB8}"/>
              </a:ext>
            </a:extLst>
          </p:cNvPr>
          <p:cNvSpPr>
            <a:spLocks noGrp="1"/>
          </p:cNvSpPr>
          <p:nvPr>
            <p:ph idx="1"/>
          </p:nvPr>
        </p:nvSpPr>
        <p:spPr>
          <a:xfrm>
            <a:off x="891873" y="2013540"/>
            <a:ext cx="4667553" cy="3659127"/>
          </a:xfrm>
        </p:spPr>
        <p:txBody>
          <a:bodyPr>
            <a:normAutofit fontScale="25000" lnSpcReduction="20000"/>
          </a:bodyPr>
          <a:lstStyle/>
          <a:p>
            <a:pPr marL="0" indent="0">
              <a:lnSpc>
                <a:spcPct val="170000"/>
              </a:lnSpc>
              <a:buNone/>
            </a:pPr>
            <a:r>
              <a:rPr lang="en-GB" sz="4400" dirty="0">
                <a:latin typeface="Arial" panose="020B0604020202020204" pitchFamily="34" charset="0"/>
                <a:cs typeface="Arial" panose="020B0604020202020204" pitchFamily="34" charset="0"/>
              </a:rPr>
              <a:t>Type 2 diabetes happens because of problems with both the parts of the body and how they work. One important part is the pancreas, which has special cells called beta-cells. These cells make insulin, a hormone that lowers blood sugar. In people with type 2 diabetes, there are fewer healthy beta-cells, so the body cannot make enough insulin Forbes &amp; Cooper, 2013).</a:t>
            </a:r>
          </a:p>
          <a:p>
            <a:pPr marL="0" indent="0">
              <a:lnSpc>
                <a:spcPct val="170000"/>
              </a:lnSpc>
              <a:buNone/>
            </a:pPr>
            <a:r>
              <a:rPr lang="en-GB" sz="4400" dirty="0">
                <a:latin typeface="Arial" panose="020B0604020202020204" pitchFamily="34" charset="0"/>
                <a:cs typeface="Arial" panose="020B0604020202020204" pitchFamily="34" charset="0"/>
              </a:rPr>
              <a:t>The way the body works (physiology) also changes. Normally, insulin helps sugar move from the blood into muscles and fat for energy, and it tells the liver to stop making more sugar. In type 2 diabetes, the body’s muscle, fat, and liver cells stop responding well to insulin. This is called insulin resistance. When this happens, sugar stays in the blood instead of going into the cells. People with more belly fat have a higher risk because this type of fat sends out signals that make insulin work even less effectively (DeFronzo et al., 2015)</a:t>
            </a:r>
          </a:p>
          <a:p>
            <a:endParaRPr lang="en-GB" sz="2300" dirty="0">
              <a:latin typeface="Arial" panose="020B0604020202020204" pitchFamily="34" charset="0"/>
              <a:cs typeface="Arial" panose="020B0604020202020204" pitchFamily="34" charset="0"/>
            </a:endParaRPr>
          </a:p>
          <a:p>
            <a:pPr marL="0" indent="0">
              <a:buNone/>
            </a:pPr>
            <a:endParaRPr lang="en-GB" sz="2300" dirty="0">
              <a:latin typeface="Arial" panose="020B0604020202020204" pitchFamily="34" charset="0"/>
              <a:cs typeface="Arial" panose="020B0604020202020204" pitchFamily="34" charset="0"/>
            </a:endParaRPr>
          </a:p>
          <a:p>
            <a:pPr marL="0" indent="0">
              <a:buNone/>
            </a:pPr>
            <a:r>
              <a:rPr lang="en-GB" sz="500" dirty="0"/>
              <a:t>                                                                                </a:t>
            </a:r>
          </a:p>
          <a:p>
            <a:pPr marL="0" indent="0">
              <a:buNone/>
            </a:pP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  </a:t>
            </a:r>
          </a:p>
        </p:txBody>
      </p:sp>
      <p:pic>
        <p:nvPicPr>
          <p:cNvPr id="4" name="Picture 3" descr="Flowchart showing how blood is regulated in glucose. If an increase in blood glucose the change is detected by cells in the pancreas which releases more insulin and less glucagon into the blood.  Liver cells then remove more glucose from the blood and store it.  If a decrease in blood glucose, the change is detected by cells in the pancreas.  The pancreas releases less insulin and more glucagon into the blood and the liver cells release more glucose into the blood.">
            <a:extLst>
              <a:ext uri="{FF2B5EF4-FFF2-40B4-BE49-F238E27FC236}">
                <a16:creationId xmlns:a16="http://schemas.microsoft.com/office/drawing/2014/main" id="{5C7832AD-348C-1091-20FB-EDE133806703}"/>
              </a:ext>
            </a:extLst>
          </p:cNvPr>
          <p:cNvPicPr>
            <a:picLocks noChangeAspect="1"/>
          </p:cNvPicPr>
          <p:nvPr/>
        </p:nvPicPr>
        <p:blipFill>
          <a:blip r:embed="rId4"/>
          <a:stretch>
            <a:fillRect/>
          </a:stretch>
        </p:blipFill>
        <p:spPr>
          <a:xfrm>
            <a:off x="5916061" y="871917"/>
            <a:ext cx="2670313" cy="3425709"/>
          </a:xfrm>
          <a:prstGeom prst="rect">
            <a:avLst/>
          </a:prstGeom>
        </p:spPr>
      </p:pic>
      <p:pic>
        <p:nvPicPr>
          <p:cNvPr id="5" name="Picture 4" descr="Human body showing the digestive system. The liver is near the top and the pancreas is below.">
            <a:extLst>
              <a:ext uri="{FF2B5EF4-FFF2-40B4-BE49-F238E27FC236}">
                <a16:creationId xmlns:a16="http://schemas.microsoft.com/office/drawing/2014/main" id="{8C16205D-8ACB-B990-3D92-1F1CEAA07236}"/>
              </a:ext>
            </a:extLst>
          </p:cNvPr>
          <p:cNvPicPr>
            <a:picLocks noChangeAspect="1"/>
          </p:cNvPicPr>
          <p:nvPr/>
        </p:nvPicPr>
        <p:blipFill>
          <a:blip r:embed="rId5"/>
          <a:stretch>
            <a:fillRect/>
          </a:stretch>
        </p:blipFill>
        <p:spPr>
          <a:xfrm>
            <a:off x="8943009" y="223330"/>
            <a:ext cx="2051960" cy="2429953"/>
          </a:xfrm>
          <a:prstGeom prst="rect">
            <a:avLst/>
          </a:prstGeom>
        </p:spPr>
      </p:pic>
      <p:pic>
        <p:nvPicPr>
          <p:cNvPr id="6" name="Picture 5">
            <a:extLst>
              <a:ext uri="{FF2B5EF4-FFF2-40B4-BE49-F238E27FC236}">
                <a16:creationId xmlns:a16="http://schemas.microsoft.com/office/drawing/2014/main" id="{4C2264FE-8A03-E9B0-EB80-81A49476230D}"/>
              </a:ext>
            </a:extLst>
          </p:cNvPr>
          <p:cNvPicPr>
            <a:picLocks noChangeAspect="1"/>
          </p:cNvPicPr>
          <p:nvPr/>
        </p:nvPicPr>
        <p:blipFill>
          <a:blip r:embed="rId6"/>
          <a:stretch>
            <a:fillRect/>
          </a:stretch>
        </p:blipFill>
        <p:spPr>
          <a:xfrm>
            <a:off x="9124861" y="2876613"/>
            <a:ext cx="2345767" cy="1671358"/>
          </a:xfrm>
          <a:prstGeom prst="rect">
            <a:avLst/>
          </a:prstGeom>
        </p:spPr>
      </p:pic>
      <p:sp>
        <p:nvSpPr>
          <p:cNvPr id="19" name="Rectangle 18">
            <a:extLst>
              <a:ext uri="{FF2B5EF4-FFF2-40B4-BE49-F238E27FC236}">
                <a16:creationId xmlns:a16="http://schemas.microsoft.com/office/drawing/2014/main" id="{FA169C72-4010-413C-A913-4BD6E2D129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58C3C99-2F64-46DC-9F81-BAA40930E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80D5B21-B100-C032-A759-B8064CA9CB10}"/>
              </a:ext>
            </a:extLst>
          </p:cNvPr>
          <p:cNvSpPr txBox="1"/>
          <p:nvPr/>
        </p:nvSpPr>
        <p:spPr>
          <a:xfrm>
            <a:off x="6172200" y="4303552"/>
            <a:ext cx="5229169" cy="1107996"/>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diagrams above show how the concentration of glucose in the blood is regulated.</a:t>
            </a:r>
          </a:p>
          <a:p>
            <a:r>
              <a:rPr lang="en-GB" sz="1100" dirty="0">
                <a:latin typeface="Arial" panose="020B0604020202020204" pitchFamily="34" charset="0"/>
                <a:cs typeface="Arial" panose="020B0604020202020204" pitchFamily="34" charset="0"/>
              </a:rPr>
              <a:t>Source: </a:t>
            </a:r>
            <a:r>
              <a:rPr lang="en-GB" sz="1100" dirty="0">
                <a:latin typeface="Arial" panose="020B0604020202020204" pitchFamily="34" charset="0"/>
                <a:cs typeface="Arial" panose="020B0604020202020204" pitchFamily="34" charset="0"/>
                <a:hlinkClick r:id="rId7"/>
              </a:rPr>
              <a:t>BBC – Home</a:t>
            </a:r>
            <a:r>
              <a:rPr lang="en-GB" sz="1100" dirty="0">
                <a:latin typeface="Arial" panose="020B0604020202020204" pitchFamily="34" charset="0"/>
                <a:cs typeface="Arial" panose="020B0604020202020204" pitchFamily="34" charset="0"/>
              </a:rPr>
              <a:t> available </a:t>
            </a:r>
            <a:r>
              <a:rPr lang="en-GB" sz="1100" dirty="0">
                <a:latin typeface="Arial" panose="020B0604020202020204" pitchFamily="34" charset="0"/>
                <a:cs typeface="Arial" panose="020B0604020202020204" pitchFamily="34" charset="0"/>
                <a:hlinkClick r:id="rId8"/>
              </a:rPr>
              <a:t>www.bbc.co.uk</a:t>
            </a:r>
            <a:endParaRPr lang="en-GB" sz="1100"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hlinkClick r:id="rId9"/>
              </a:rPr>
              <a:t>Blood glucose regulation - Revise: Maintaining stable body conditions - National 4 Biology Revision - BBC Bitesize</a:t>
            </a:r>
            <a:endParaRPr lang="en-GB" sz="1100" dirty="0">
              <a:latin typeface="Arial" panose="020B0604020202020204" pitchFamily="34" charset="0"/>
              <a:cs typeface="Arial" panose="020B0604020202020204" pitchFamily="34" charset="0"/>
            </a:endParaRPr>
          </a:p>
        </p:txBody>
      </p:sp>
      <p:pic>
        <p:nvPicPr>
          <p:cNvPr id="7" name="Recorded Sound">
            <a:hlinkClick r:id="" action="ppaction://media"/>
            <a:extLst>
              <a:ext uri="{FF2B5EF4-FFF2-40B4-BE49-F238E27FC236}">
                <a16:creationId xmlns:a16="http://schemas.microsoft.com/office/drawing/2014/main" id="{63B404C0-2EAC-6528-9F74-2F9559712E1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3174" y="5579683"/>
            <a:ext cx="406400" cy="406400"/>
          </a:xfrm>
          <a:prstGeom prst="rect">
            <a:avLst/>
          </a:prstGeom>
        </p:spPr>
      </p:pic>
    </p:spTree>
    <p:extLst>
      <p:ext uri="{BB962C8B-B14F-4D97-AF65-F5344CB8AC3E}">
        <p14:creationId xmlns:p14="http://schemas.microsoft.com/office/powerpoint/2010/main" val="75116181"/>
      </p:ext>
    </p:extLst>
  </p:cSld>
  <p:clrMapOvr>
    <a:masterClrMapping/>
  </p:clrMapOvr>
  <mc:AlternateContent xmlns:mc="http://schemas.openxmlformats.org/markup-compatibility/2006">
    <mc:Choice xmlns:p14="http://schemas.microsoft.com/office/powerpoint/2010/main" Requires="p14">
      <p:transition spd="slow" p14:dur="2000" advTm="109201"/>
    </mc:Choice>
    <mc:Fallback>
      <p:transition spd="slow" advTm="1092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20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6214E9-A9D1-21F5-7098-1618FEAEF34E}"/>
              </a:ext>
            </a:extLst>
          </p:cNvPr>
          <p:cNvSpPr>
            <a:spLocks noGrp="1"/>
          </p:cNvSpPr>
          <p:nvPr>
            <p:ph type="title"/>
          </p:nvPr>
        </p:nvSpPr>
        <p:spPr>
          <a:xfrm>
            <a:off x="572493" y="329781"/>
            <a:ext cx="11018520" cy="1434415"/>
          </a:xfrm>
        </p:spPr>
        <p:txBody>
          <a:bodyPr anchor="b">
            <a:normAutofit/>
          </a:bodyPr>
          <a:lstStyle/>
          <a:p>
            <a:r>
              <a:rPr lang="en-GB" sz="1100" dirty="0">
                <a:latin typeface="Arial" panose="020B0604020202020204" pitchFamily="34" charset="0"/>
                <a:cs typeface="Arial" panose="020B0604020202020204" pitchFamily="34" charset="0"/>
              </a:rPr>
              <a:t>                Source NHS-DIABETES </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B48C23-4EF7-3754-89D7-B8BA7B3F87DA}"/>
              </a:ext>
            </a:extLst>
          </p:cNvPr>
          <p:cNvSpPr>
            <a:spLocks noGrp="1"/>
          </p:cNvSpPr>
          <p:nvPr>
            <p:ph idx="1"/>
          </p:nvPr>
        </p:nvSpPr>
        <p:spPr>
          <a:xfrm>
            <a:off x="481053" y="1842716"/>
            <a:ext cx="6713552" cy="4119172"/>
          </a:xfrm>
        </p:spPr>
        <p:txBody>
          <a:bodyPr anchor="t">
            <a:normAutofit/>
          </a:bodyPr>
          <a:lstStyle/>
          <a:p>
            <a:pPr marL="0" indent="0">
              <a:buNone/>
            </a:pPr>
            <a:r>
              <a:rPr lang="en-GB" sz="1100" dirty="0">
                <a:latin typeface="Arial" panose="020B0604020202020204" pitchFamily="34" charset="0"/>
                <a:cs typeface="Arial" panose="020B0604020202020204" pitchFamily="34" charset="0"/>
              </a:rPr>
              <a:t> </a:t>
            </a: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pic>
        <p:nvPicPr>
          <p:cNvPr id="5" name="Picture 4" descr="Colourful pills stacked to make a bar graph">
            <a:extLst>
              <a:ext uri="{FF2B5EF4-FFF2-40B4-BE49-F238E27FC236}">
                <a16:creationId xmlns:a16="http://schemas.microsoft.com/office/drawing/2014/main" id="{64ABDBF7-B4E0-752E-6063-CD90019538B7}"/>
              </a:ext>
            </a:extLst>
          </p:cNvPr>
          <p:cNvPicPr>
            <a:picLocks noChangeAspect="1"/>
          </p:cNvPicPr>
          <p:nvPr/>
        </p:nvPicPr>
        <p:blipFill>
          <a:blip r:embed="rId4"/>
          <a:srcRect l="26659" r="7198" b="-3"/>
          <a:stretch>
            <a:fillRect/>
          </a:stretch>
        </p:blipFill>
        <p:spPr>
          <a:xfrm>
            <a:off x="7675658" y="2093976"/>
            <a:ext cx="3941064" cy="4096512"/>
          </a:xfrm>
          <a:prstGeom prst="rect">
            <a:avLst/>
          </a:prstGeom>
        </p:spPr>
      </p:pic>
      <p:pic>
        <p:nvPicPr>
          <p:cNvPr id="4" name="Picture 3" descr="Type 2 diabetes and insulin resistance anatomical explanation outline ...">
            <a:extLst>
              <a:ext uri="{FF2B5EF4-FFF2-40B4-BE49-F238E27FC236}">
                <a16:creationId xmlns:a16="http://schemas.microsoft.com/office/drawing/2014/main" id="{C5BDD4E3-01F7-EA5E-7B54-B4FDA868D757}"/>
              </a:ext>
            </a:extLst>
          </p:cNvPr>
          <p:cNvPicPr>
            <a:picLocks noChangeAspect="1"/>
          </p:cNvPicPr>
          <p:nvPr/>
        </p:nvPicPr>
        <p:blipFill>
          <a:blip r:embed="rId5"/>
          <a:stretch>
            <a:fillRect/>
          </a:stretch>
        </p:blipFill>
        <p:spPr>
          <a:xfrm>
            <a:off x="2857486" y="2224604"/>
            <a:ext cx="3372781" cy="3744541"/>
          </a:xfrm>
          <a:prstGeom prst="rect">
            <a:avLst/>
          </a:prstGeom>
        </p:spPr>
      </p:pic>
      <p:pic>
        <p:nvPicPr>
          <p:cNvPr id="6" name="Picture 5" descr="What Is Diabetic Retinopathy? | Montgomery Eye Physicians">
            <a:extLst>
              <a:ext uri="{FF2B5EF4-FFF2-40B4-BE49-F238E27FC236}">
                <a16:creationId xmlns:a16="http://schemas.microsoft.com/office/drawing/2014/main" id="{A12ED55B-644D-8DD7-2682-D08ED1CDE496}"/>
              </a:ext>
            </a:extLst>
          </p:cNvPr>
          <p:cNvPicPr>
            <a:picLocks noChangeAspect="1"/>
          </p:cNvPicPr>
          <p:nvPr/>
        </p:nvPicPr>
        <p:blipFill>
          <a:blip r:embed="rId6"/>
          <a:stretch>
            <a:fillRect/>
          </a:stretch>
        </p:blipFill>
        <p:spPr>
          <a:xfrm>
            <a:off x="-952901" y="2619319"/>
            <a:ext cx="3539067" cy="2225831"/>
          </a:xfrm>
          <a:prstGeom prst="rect">
            <a:avLst/>
          </a:prstGeom>
        </p:spPr>
      </p:pic>
      <p:pic>
        <p:nvPicPr>
          <p:cNvPr id="8" name="Recorded Sound">
            <a:hlinkClick r:id="" action="ppaction://media"/>
            <a:extLst>
              <a:ext uri="{FF2B5EF4-FFF2-40B4-BE49-F238E27FC236}">
                <a16:creationId xmlns:a16="http://schemas.microsoft.com/office/drawing/2014/main" id="{E8223315-B03F-DB36-78D9-721A9DCF57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546563" y="6104772"/>
            <a:ext cx="406400" cy="406400"/>
          </a:xfrm>
          <a:prstGeom prst="rect">
            <a:avLst/>
          </a:prstGeom>
        </p:spPr>
      </p:pic>
    </p:spTree>
    <p:extLst>
      <p:ext uri="{BB962C8B-B14F-4D97-AF65-F5344CB8AC3E}">
        <p14:creationId xmlns:p14="http://schemas.microsoft.com/office/powerpoint/2010/main" val="3873406430"/>
      </p:ext>
    </p:extLst>
  </p:cSld>
  <p:clrMapOvr>
    <a:masterClrMapping/>
  </p:clrMapOvr>
  <mc:AlternateContent xmlns:mc="http://schemas.openxmlformats.org/markup-compatibility/2006">
    <mc:Choice xmlns:p14="http://schemas.microsoft.com/office/powerpoint/2010/main" Requires="p14">
      <p:transition spd="slow" p14:dur="2000" advTm="56061"/>
    </mc:Choice>
    <mc:Fallback>
      <p:transition spd="slow" advTm="560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06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EE8A88-64C2-6169-0F3F-3FDE8BF2BF65}"/>
              </a:ext>
            </a:extLst>
          </p:cNvPr>
          <p:cNvSpPr>
            <a:spLocks noGrp="1"/>
          </p:cNvSpPr>
          <p:nvPr>
            <p:ph type="title"/>
          </p:nvPr>
        </p:nvSpPr>
        <p:spPr>
          <a:xfrm>
            <a:off x="1132840" y="1215695"/>
            <a:ext cx="8074815" cy="1618489"/>
          </a:xfrm>
        </p:spPr>
        <p:txBody>
          <a:bodyPr anchor="ctr">
            <a:normAutofit/>
          </a:bodyPr>
          <a:lstStyle/>
          <a:p>
            <a:r>
              <a:rPr lang="en-GB" sz="1100" dirty="0">
                <a:latin typeface="Arial" panose="020B0604020202020204" pitchFamily="34" charset="0"/>
              </a:rPr>
              <a:t>MANAGEMENT OF TYPE 2 DIABETES CARE PLAN</a:t>
            </a:r>
            <a:r>
              <a:rPr lang="en-GB" sz="5000" dirty="0">
                <a:latin typeface="Arial" panose="020B0604020202020204" pitchFamily="34" charset="0"/>
              </a:rPr>
              <a:t>.</a:t>
            </a:r>
          </a:p>
        </p:txBody>
      </p:sp>
      <p:sp>
        <p:nvSpPr>
          <p:cNvPr id="3" name="Content Placeholder 2">
            <a:extLst>
              <a:ext uri="{FF2B5EF4-FFF2-40B4-BE49-F238E27FC236}">
                <a16:creationId xmlns:a16="http://schemas.microsoft.com/office/drawing/2014/main" id="{228D80BD-6013-1AC3-36D7-03D5E068D805}"/>
              </a:ext>
            </a:extLst>
          </p:cNvPr>
          <p:cNvSpPr>
            <a:spLocks noGrp="1"/>
          </p:cNvSpPr>
          <p:nvPr>
            <p:ph idx="1"/>
          </p:nvPr>
        </p:nvSpPr>
        <p:spPr>
          <a:xfrm>
            <a:off x="1160780" y="2544019"/>
            <a:ext cx="8074815" cy="2800395"/>
          </a:xfrm>
        </p:spPr>
        <p:txBody>
          <a:bodyPr anchor="t">
            <a:noAutofit/>
          </a:bodyPr>
          <a:lstStyle/>
          <a:p>
            <a:pPr marL="0" indent="0">
              <a:lnSpc>
                <a:spcPct val="150000"/>
              </a:lnSpc>
              <a:buNone/>
            </a:pPr>
            <a:r>
              <a:rPr lang="en-GB" sz="1100" dirty="0">
                <a:latin typeface="Arial" panose="020B0604020202020204" pitchFamily="34" charset="0"/>
                <a:cs typeface="Arial" panose="020B0604020202020204" pitchFamily="34" charset="0"/>
              </a:rPr>
              <a:t>For effective management and control of type 2 diabetes, there should be health professionals working in partnership with the local authority and the family, including general practitioners, nurses, dietitians, podiatrists, ophthalmologists, family and social workers, pooling resources together to support the control and management through the integrated care system(ICS). The government has a new plan to reduce cardiovascular diseases in England. By finding the missing millions who live with the condition but do not know it. Make sure people who have diabetes have access to the fastest treatment. The Health and Social Care Act (2022).</a:t>
            </a:r>
          </a:p>
          <a:p>
            <a:pPr marL="0" indent="0">
              <a:lnSpc>
                <a:spcPct val="150000"/>
              </a:lnSpc>
              <a:buNone/>
            </a:pPr>
            <a:r>
              <a:rPr lang="en-GB" sz="1100" dirty="0">
                <a:latin typeface="Arial" panose="020B0604020202020204" pitchFamily="34" charset="0"/>
                <a:cs typeface="Arial" panose="020B0604020202020204" pitchFamily="34" charset="0"/>
              </a:rPr>
              <a:t>The care should be person-centred, emphasising the patient's choices and preferences. This approach must include clear communication and patient feedback, respect for dignity, and patient involvement in decision-making. </a:t>
            </a:r>
            <a:r>
              <a:rPr lang="en-US" altLang="en-US" sz="1100" dirty="0">
                <a:latin typeface="Arial" panose="020B0604020202020204" pitchFamily="34" charset="0"/>
                <a:cs typeface="Arial" panose="020B0604020202020204" pitchFamily="34" charset="0"/>
              </a:rPr>
              <a:t>Coulter, A. (2011).  and The Care Act (2014).</a:t>
            </a:r>
            <a:endParaRPr lang="en-GB" sz="1100" dirty="0">
              <a:latin typeface="Arial" panose="020B0604020202020204" pitchFamily="34" charset="0"/>
              <a:cs typeface="Arial" panose="020B0604020202020204" pitchFamily="34" charset="0"/>
            </a:endParaRPr>
          </a:p>
          <a:p>
            <a:pPr marL="0" indent="0">
              <a:lnSpc>
                <a:spcPct val="150000"/>
              </a:lnSpc>
              <a:buNone/>
            </a:pPr>
            <a:r>
              <a:rPr lang="en-GB" sz="1100" dirty="0">
                <a:latin typeface="Arial" panose="020B0604020202020204" pitchFamily="34" charset="0"/>
                <a:cs typeface="Arial" panose="020B0604020202020204" pitchFamily="34" charset="0"/>
              </a:rPr>
              <a:t>Ethically, professionals should demonstrate these values when delivering care: be compassionate, caring, and competent; communicate effectively; be committed to their role; and have courage. Empathy is essential. CQC.(2022).  </a:t>
            </a:r>
          </a:p>
        </p:txBody>
      </p:sp>
      <p:pic>
        <p:nvPicPr>
          <p:cNvPr id="5" name="Recorded Sound">
            <a:hlinkClick r:id="" action="ppaction://media"/>
            <a:extLst>
              <a:ext uri="{FF2B5EF4-FFF2-40B4-BE49-F238E27FC236}">
                <a16:creationId xmlns:a16="http://schemas.microsoft.com/office/drawing/2014/main" id="{7578A228-B3CB-7190-83A8-15FF28D7850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29195" y="1215695"/>
            <a:ext cx="406400" cy="406400"/>
          </a:xfrm>
          <a:prstGeom prst="rect">
            <a:avLst/>
          </a:prstGeom>
        </p:spPr>
      </p:pic>
    </p:spTree>
    <p:extLst>
      <p:ext uri="{BB962C8B-B14F-4D97-AF65-F5344CB8AC3E}">
        <p14:creationId xmlns:p14="http://schemas.microsoft.com/office/powerpoint/2010/main" val="1002258366"/>
      </p:ext>
    </p:extLst>
  </p:cSld>
  <p:clrMapOvr>
    <a:masterClrMapping/>
  </p:clrMapOvr>
  <mc:AlternateContent xmlns:mc="http://schemas.openxmlformats.org/markup-compatibility/2006">
    <mc:Choice xmlns:p14="http://schemas.microsoft.com/office/powerpoint/2010/main" Requires="p14">
      <p:transition spd="slow" p14:dur="2000" advTm="142967"/>
    </mc:Choice>
    <mc:Fallback>
      <p:transition spd="slow" advTm="142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29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423618D-D5C0-9252-EC43-3684BA22CAC0}"/>
              </a:ext>
            </a:extLst>
          </p:cNvPr>
          <p:cNvSpPr>
            <a:spLocks noGrp="1"/>
          </p:cNvSpPr>
          <p:nvPr>
            <p:ph type="title"/>
          </p:nvPr>
        </p:nvSpPr>
        <p:spPr>
          <a:xfrm>
            <a:off x="1137034" y="609597"/>
            <a:ext cx="9392421" cy="1330841"/>
          </a:xfrm>
        </p:spPr>
        <p:txBody>
          <a:bodyPr>
            <a:normAutofit/>
          </a:bodyPr>
          <a:lstStyle/>
          <a:p>
            <a:r>
              <a:rPr lang="en-GB" sz="1100" dirty="0">
                <a:latin typeface="Arial" panose="020B0604020202020204" pitchFamily="34" charset="0"/>
                <a:cs typeface="Arial" panose="020B0604020202020204" pitchFamily="34" charset="0"/>
              </a:rPr>
              <a:t>TYPE 2 D MANAGEMENT CONT.</a:t>
            </a:r>
          </a:p>
        </p:txBody>
      </p:sp>
      <p:sp>
        <p:nvSpPr>
          <p:cNvPr id="3" name="Content Placeholder 2">
            <a:extLst>
              <a:ext uri="{FF2B5EF4-FFF2-40B4-BE49-F238E27FC236}">
                <a16:creationId xmlns:a16="http://schemas.microsoft.com/office/drawing/2014/main" id="{5F0E0B02-87BF-AA6A-8464-FA73146F2BF1}"/>
              </a:ext>
            </a:extLst>
          </p:cNvPr>
          <p:cNvSpPr>
            <a:spLocks noGrp="1"/>
          </p:cNvSpPr>
          <p:nvPr>
            <p:ph idx="1"/>
          </p:nvPr>
        </p:nvSpPr>
        <p:spPr>
          <a:xfrm>
            <a:off x="1137034" y="2198362"/>
            <a:ext cx="4958966" cy="3917773"/>
          </a:xfrm>
        </p:spPr>
        <p:txBody>
          <a:bodyPr>
            <a:normAutofit/>
          </a:bodyPr>
          <a:lstStyle/>
          <a:p>
            <a:pPr marL="0" indent="0">
              <a:lnSpc>
                <a:spcPct val="150000"/>
              </a:lnSpc>
              <a:buNone/>
            </a:pP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Managing type 2 diabetes involves a combination of lifestyle changes, medication, and regular monitoring. The foundation of treatment is healthy eating, increased physical activity, and weight loss, which can improve blood sugar control and reduce the risk of complications. If lifestyle measures are not sufficient, oral medications such as metformin are commonly prescribed to lower blood glucose levels. In some cases, people may need additional medications or insulin therapy. Regular monitoring of blood glucose, blood pressure, and cholesterol is also important to prevent long-term complications. American Diabetes Association,( 2024)</a:t>
            </a:r>
          </a:p>
          <a:p>
            <a:endParaRPr lang="en-GB" sz="1600" dirty="0"/>
          </a:p>
        </p:txBody>
      </p:sp>
      <p:pic>
        <p:nvPicPr>
          <p:cNvPr id="5" name="Picture 4" descr="A segment of an oval representing just over a third of our diet with examples of fruit and vegetables such as broccoli, carrots, peas, tinned tomatoes, apples, bananas and grapes">
            <a:extLst>
              <a:ext uri="{FF2B5EF4-FFF2-40B4-BE49-F238E27FC236}">
                <a16:creationId xmlns:a16="http://schemas.microsoft.com/office/drawing/2014/main" id="{A8D8F705-02D3-9380-F003-ADC7459BF83F}"/>
              </a:ext>
            </a:extLst>
          </p:cNvPr>
          <p:cNvPicPr>
            <a:picLocks noChangeAspect="1"/>
          </p:cNvPicPr>
          <p:nvPr/>
        </p:nvPicPr>
        <p:blipFill>
          <a:blip r:embed="rId5"/>
          <a:stretch>
            <a:fillRect/>
          </a:stretch>
        </p:blipFill>
        <p:spPr>
          <a:xfrm>
            <a:off x="7382383" y="2198362"/>
            <a:ext cx="2967172" cy="3755915"/>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E1E9899F-8297-7E28-8235-39F0838AE5C9}"/>
              </a:ext>
            </a:extLst>
          </p:cNvPr>
          <p:cNvSpPr txBox="1"/>
          <p:nvPr/>
        </p:nvSpPr>
        <p:spPr>
          <a:xfrm>
            <a:off x="6096000" y="2316973"/>
            <a:ext cx="6096000" cy="246221"/>
          </a:xfrm>
          <a:prstGeom prst="rect">
            <a:avLst/>
          </a:prstGeom>
          <a:noFill/>
        </p:spPr>
        <p:txBody>
          <a:bodyPr wrap="square">
            <a:spAutoFit/>
          </a:bodyPr>
          <a:lstStyle/>
          <a:p>
            <a:pPr marL="0" indent="0">
              <a:buNone/>
            </a:pPr>
            <a:r>
              <a:rPr lang="en-GB" sz="1000" dirty="0">
                <a:latin typeface="Arial" panose="020B0604020202020204" pitchFamily="34" charset="0"/>
                <a:cs typeface="Arial" panose="020B0604020202020204" pitchFamily="34" charset="0"/>
              </a:rPr>
              <a:t> source: Eat well guide NHS</a:t>
            </a:r>
          </a:p>
        </p:txBody>
      </p:sp>
      <p:pic>
        <p:nvPicPr>
          <p:cNvPr id="4" name="Recorded Sound">
            <a:hlinkClick r:id="" action="ppaction://media"/>
            <a:extLst>
              <a:ext uri="{FF2B5EF4-FFF2-40B4-BE49-F238E27FC236}">
                <a16:creationId xmlns:a16="http://schemas.microsoft.com/office/drawing/2014/main" id="{64A5BBF6-1797-2512-5359-28954656E13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8534" y="1602301"/>
            <a:ext cx="406400" cy="406400"/>
          </a:xfrm>
          <a:prstGeom prst="rect">
            <a:avLst/>
          </a:prstGeom>
        </p:spPr>
      </p:pic>
    </p:spTree>
    <p:extLst>
      <p:ext uri="{BB962C8B-B14F-4D97-AF65-F5344CB8AC3E}">
        <p14:creationId xmlns:p14="http://schemas.microsoft.com/office/powerpoint/2010/main" val="4046336631"/>
      </p:ext>
    </p:extLst>
  </p:cSld>
  <p:clrMapOvr>
    <a:masterClrMapping/>
  </p:clrMapOvr>
  <mc:AlternateContent xmlns:mc="http://schemas.openxmlformats.org/markup-compatibility/2006">
    <mc:Choice xmlns:p14="http://schemas.microsoft.com/office/powerpoint/2010/main" Requires="p14">
      <p:transition spd="slow" p14:dur="2000" advTm="70015"/>
    </mc:Choice>
    <mc:Fallback>
      <p:transition spd="slow" advTm="70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0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6FC5C-90AC-2911-5DF9-CACDAF07CF07}"/>
              </a:ext>
            </a:extLst>
          </p:cNvPr>
          <p:cNvSpPr>
            <a:spLocks noGrp="1"/>
          </p:cNvSpPr>
          <p:nvPr>
            <p:ph type="title"/>
          </p:nvPr>
        </p:nvSpPr>
        <p:spPr>
          <a:xfrm>
            <a:off x="5868557" y="1138036"/>
            <a:ext cx="5444382" cy="1402470"/>
          </a:xfrm>
        </p:spPr>
        <p:txBody>
          <a:bodyPr anchor="t">
            <a:normAutofit/>
          </a:bodyPr>
          <a:lstStyle/>
          <a:p>
            <a:r>
              <a:rPr lang="en-GB" sz="1100" dirty="0">
                <a:latin typeface="Arial" panose="020B0604020202020204" pitchFamily="34" charset="0"/>
                <a:cs typeface="Arial" panose="020B0604020202020204" pitchFamily="34" charset="0"/>
              </a:rPr>
              <a:t>LIMITATIONS OF MANAGING TYPE 2 DIABETES.</a:t>
            </a:r>
          </a:p>
        </p:txBody>
      </p:sp>
      <p:pic>
        <p:nvPicPr>
          <p:cNvPr id="5" name="Picture 4" descr="Assorted pills and capsules">
            <a:extLst>
              <a:ext uri="{FF2B5EF4-FFF2-40B4-BE49-F238E27FC236}">
                <a16:creationId xmlns:a16="http://schemas.microsoft.com/office/drawing/2014/main" id="{32E9B44D-812A-2B23-8BBF-681A452C7307}"/>
              </a:ext>
            </a:extLst>
          </p:cNvPr>
          <p:cNvPicPr>
            <a:picLocks noChangeAspect="1"/>
          </p:cNvPicPr>
          <p:nvPr/>
        </p:nvPicPr>
        <p:blipFill>
          <a:blip r:embed="rId4"/>
          <a:srcRect l="14904" r="34958" b="-1"/>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C219AE9-9CF0-DAC2-7BD4-AAB2B57056AB}"/>
              </a:ext>
            </a:extLst>
          </p:cNvPr>
          <p:cNvSpPr>
            <a:spLocks noGrp="1"/>
          </p:cNvSpPr>
          <p:nvPr>
            <p:ph idx="1"/>
          </p:nvPr>
        </p:nvSpPr>
        <p:spPr>
          <a:xfrm>
            <a:off x="5868557" y="2551176"/>
            <a:ext cx="5444382" cy="3591207"/>
          </a:xfrm>
        </p:spPr>
        <p:txBody>
          <a:bodyPr>
            <a:normAutofit/>
          </a:bodyPr>
          <a:lstStyle/>
          <a:p>
            <a:pPr marL="0" indent="0">
              <a:lnSpc>
                <a:spcPct val="150000"/>
              </a:lnSpc>
              <a:buNone/>
            </a:pPr>
            <a:endParaRPr lang="en-GB" sz="1600" b="1" dirty="0">
              <a:latin typeface="Arial" panose="020B0604020202020204" pitchFamily="34" charset="0"/>
              <a:cs typeface="Arial" panose="020B0604020202020204" pitchFamily="34" charset="0"/>
            </a:endParaRPr>
          </a:p>
          <a:p>
            <a:pPr marL="0" indent="0">
              <a:lnSpc>
                <a:spcPct val="150000"/>
              </a:lnSpc>
              <a:buNone/>
            </a:pPr>
            <a:r>
              <a:rPr lang="en-GB" sz="1100" dirty="0">
                <a:latin typeface="Arial" panose="020B0604020202020204" pitchFamily="34" charset="0"/>
                <a:cs typeface="Arial" panose="020B0604020202020204" pitchFamily="34" charset="0"/>
              </a:rPr>
              <a:t>Managing type 2 diabetes can be difficult for several reasons. First, it is often hard for people to maintain healthy eating, regular exercise, and medication adherence as directed. This can be affected by things like money, understanding health information, and feelings about having a long-term illness. Medicines for diabetes can also cause unwanted effects, such as low blood sugar, stomach problems, or weight gain, which makes it harder for people to keep taking them (Davies et al., 2022). Even when people do everything right, the disease usually worsens over time, and additional treatment may be needed. Because of these challenges, it can be tough to keep blood sugar levels under control and prevent health problems. American Diabetes Association (2024). </a:t>
            </a:r>
          </a:p>
          <a:p>
            <a:pPr marL="0" indent="0">
              <a:buNone/>
            </a:pPr>
            <a:endParaRPr lang="en-GB" sz="1600" dirty="0"/>
          </a:p>
        </p:txBody>
      </p:sp>
      <p:pic>
        <p:nvPicPr>
          <p:cNvPr id="4" name="Recorded Sound">
            <a:hlinkClick r:id="" action="ppaction://media"/>
            <a:extLst>
              <a:ext uri="{FF2B5EF4-FFF2-40B4-BE49-F238E27FC236}">
                <a16:creationId xmlns:a16="http://schemas.microsoft.com/office/drawing/2014/main" id="{32B375BD-87B7-1A18-1091-21678B38D99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23918" y="1432871"/>
            <a:ext cx="406400" cy="406400"/>
          </a:xfrm>
          <a:prstGeom prst="rect">
            <a:avLst/>
          </a:prstGeom>
        </p:spPr>
      </p:pic>
    </p:spTree>
    <p:extLst>
      <p:ext uri="{BB962C8B-B14F-4D97-AF65-F5344CB8AC3E}">
        <p14:creationId xmlns:p14="http://schemas.microsoft.com/office/powerpoint/2010/main" val="4156618600"/>
      </p:ext>
    </p:extLst>
  </p:cSld>
  <p:clrMapOvr>
    <a:masterClrMapping/>
  </p:clrMapOvr>
  <mc:AlternateContent xmlns:mc="http://schemas.openxmlformats.org/markup-compatibility/2006">
    <mc:Choice xmlns:p14="http://schemas.microsoft.com/office/powerpoint/2010/main" Requires="p14">
      <p:transition spd="slow" p14:dur="2000" advTm="77642"/>
    </mc:Choice>
    <mc:Fallback>
      <p:transition spd="slow" advTm="77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6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87CDDF-05D9-A171-2ADE-C0DE5199F076}"/>
              </a:ext>
            </a:extLst>
          </p:cNvPr>
          <p:cNvSpPr>
            <a:spLocks noGrp="1"/>
          </p:cNvSpPr>
          <p:nvPr>
            <p:ph idx="1"/>
          </p:nvPr>
        </p:nvSpPr>
        <p:spPr>
          <a:xfrm>
            <a:off x="572493" y="2071316"/>
            <a:ext cx="6713552" cy="4119172"/>
          </a:xfrm>
        </p:spPr>
        <p:txBody>
          <a:bodyPr anchor="t">
            <a:normAutofit fontScale="25000" lnSpcReduction="20000"/>
          </a:bodyPr>
          <a:lstStyle/>
          <a:p>
            <a:pPr marL="0" indent="0">
              <a:lnSpc>
                <a:spcPct val="170000"/>
              </a:lnSpc>
              <a:buNone/>
            </a:pPr>
            <a:r>
              <a:rPr lang="en-GB" sz="4400" dirty="0">
                <a:latin typeface="Arial" panose="020B0604020202020204" pitchFamily="34" charset="0"/>
                <a:cs typeface="Arial" panose="020B0604020202020204" pitchFamily="34" charset="0"/>
              </a:rPr>
              <a:t>EVIDENCE-BASED CARE</a:t>
            </a:r>
          </a:p>
          <a:p>
            <a:pPr marL="0" indent="0">
              <a:lnSpc>
                <a:spcPct val="170000"/>
              </a:lnSpc>
              <a:buNone/>
            </a:pPr>
            <a:r>
              <a:rPr lang="en-GB" sz="4400" dirty="0">
                <a:latin typeface="Arial" panose="020B0604020202020204" pitchFamily="34" charset="0"/>
                <a:cs typeface="Arial" panose="020B0604020202020204" pitchFamily="34" charset="0"/>
              </a:rPr>
              <a:t>The  care must be </a:t>
            </a:r>
          </a:p>
          <a:p>
            <a:pPr marL="0" indent="0">
              <a:lnSpc>
                <a:spcPct val="170000"/>
              </a:lnSpc>
              <a:buNone/>
            </a:pPr>
            <a:r>
              <a:rPr lang="en-GB" sz="4400" dirty="0">
                <a:latin typeface="Arial" panose="020B0604020202020204" pitchFamily="34" charset="0"/>
                <a:cs typeface="Arial" panose="020B0604020202020204" pitchFamily="34" charset="0"/>
              </a:rPr>
              <a:t>Person-centred care, tailored to the person's needs. Taking account of the patient’s preferences and choices. Health professionals are to have discussions that clearly explain the patient’s condition, the risks involved, and how he can manage it. Communication should be clear and avoid jargon. The patient must be involved in all decision-making. Care should be private while observing dignity and respect. Ask the patient exactly how they want their care. For example, some prefer juice to water when taking their medications. A patient would like to have insulin only at a specific time or do it themselves. The Care Act ( 2014).</a:t>
            </a:r>
          </a:p>
          <a:p>
            <a:pPr marL="0" indent="0">
              <a:lnSpc>
                <a:spcPct val="170000"/>
              </a:lnSpc>
              <a:buNone/>
            </a:pPr>
            <a:r>
              <a:rPr lang="en-GB" sz="4400" dirty="0">
                <a:latin typeface="Arial" panose="020B0604020202020204" pitchFamily="34" charset="0"/>
                <a:cs typeface="Arial" panose="020B0604020202020204" pitchFamily="34" charset="0"/>
              </a:rPr>
              <a:t>monitored</a:t>
            </a:r>
          </a:p>
          <a:p>
            <a:pPr marL="0" indent="0">
              <a:lnSpc>
                <a:spcPct val="170000"/>
              </a:lnSpc>
              <a:buNone/>
            </a:pPr>
            <a:r>
              <a:rPr lang="en-GB" sz="4400" dirty="0">
                <a:latin typeface="Arial" panose="020B0604020202020204" pitchFamily="34" charset="0"/>
                <a:cs typeface="Arial" panose="020B0604020202020204" pitchFamily="34" charset="0"/>
              </a:rPr>
              <a:t>The HbA1c measurement and target should be set.  Check and measure the stability. Make sure the patient’s medication is reviewed regularly when needed , according to medication assessment and review procedure. Monitor and record readings correctly and report any changes to the GP. Insulin should be given regularly  Diabetes UK,( 2022).</a:t>
            </a:r>
          </a:p>
          <a:p>
            <a:pPr marL="0" indent="0">
              <a:buNone/>
            </a:pP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 </a:t>
            </a:r>
          </a:p>
        </p:txBody>
      </p:sp>
      <p:pic>
        <p:nvPicPr>
          <p:cNvPr id="2" name="Picture 1" descr="Nurse checking blood sugar level Stock Photo - Alamy">
            <a:extLst>
              <a:ext uri="{FF2B5EF4-FFF2-40B4-BE49-F238E27FC236}">
                <a16:creationId xmlns:a16="http://schemas.microsoft.com/office/drawing/2014/main" id="{E5B7951B-579F-111D-AE37-04D2003E6AAB}"/>
              </a:ext>
            </a:extLst>
          </p:cNvPr>
          <p:cNvPicPr>
            <a:picLocks noChangeAspect="1"/>
          </p:cNvPicPr>
          <p:nvPr/>
        </p:nvPicPr>
        <p:blipFill>
          <a:blip r:embed="rId4"/>
          <a:srcRect l="17497" r="12995" b="2"/>
          <a:stretch>
            <a:fillRect/>
          </a:stretch>
        </p:blipFill>
        <p:spPr>
          <a:xfrm>
            <a:off x="7286045" y="2950416"/>
            <a:ext cx="2987482" cy="2171176"/>
          </a:xfrm>
          <a:prstGeom prst="rect">
            <a:avLst/>
          </a:prstGeom>
        </p:spPr>
      </p:pic>
      <p:sp>
        <p:nvSpPr>
          <p:cNvPr id="5" name="Title 4">
            <a:extLst>
              <a:ext uri="{FF2B5EF4-FFF2-40B4-BE49-F238E27FC236}">
                <a16:creationId xmlns:a16="http://schemas.microsoft.com/office/drawing/2014/main" id="{B137965E-F6AB-AA62-9EA2-5D099E5006DB}"/>
              </a:ext>
            </a:extLst>
          </p:cNvPr>
          <p:cNvSpPr>
            <a:spLocks noGrp="1"/>
          </p:cNvSpPr>
          <p:nvPr>
            <p:ph type="title"/>
          </p:nvPr>
        </p:nvSpPr>
        <p:spPr>
          <a:xfrm>
            <a:off x="-83727" y="-756362"/>
            <a:ext cx="10515600" cy="324268"/>
          </a:xfrm>
        </p:spPr>
        <p:txBody>
          <a:bodyPr>
            <a:normAutofit fontScale="90000"/>
          </a:bodyPr>
          <a:lstStyle/>
          <a:p>
            <a:endParaRPr lang="en-GB" dirty="0"/>
          </a:p>
        </p:txBody>
      </p:sp>
      <p:pic>
        <p:nvPicPr>
          <p:cNvPr id="4" name="Recorded Sound">
            <a:hlinkClick r:id="" action="ppaction://media"/>
            <a:extLst>
              <a:ext uri="{FF2B5EF4-FFF2-40B4-BE49-F238E27FC236}">
                <a16:creationId xmlns:a16="http://schemas.microsoft.com/office/drawing/2014/main" id="{6FE58130-2064-A29D-EC1A-AA9A307A66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452138" y="2307666"/>
            <a:ext cx="406400" cy="406400"/>
          </a:xfrm>
          <a:prstGeom prst="rect">
            <a:avLst/>
          </a:prstGeom>
        </p:spPr>
      </p:pic>
    </p:spTree>
    <p:extLst>
      <p:ext uri="{BB962C8B-B14F-4D97-AF65-F5344CB8AC3E}">
        <p14:creationId xmlns:p14="http://schemas.microsoft.com/office/powerpoint/2010/main" val="3064646191"/>
      </p:ext>
    </p:extLst>
  </p:cSld>
  <p:clrMapOvr>
    <a:masterClrMapping/>
  </p:clrMapOvr>
  <mc:AlternateContent xmlns:mc="http://schemas.openxmlformats.org/markup-compatibility/2006">
    <mc:Choice xmlns:p14="http://schemas.microsoft.com/office/powerpoint/2010/main" Requires="p14">
      <p:transition spd="slow" p14:dur="2000" advTm="99175"/>
    </mc:Choice>
    <mc:Fallback>
      <p:transition spd="slow" advTm="99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1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6E2F5-C8A3-EE8A-D4DB-D765EECEC2B9}"/>
              </a:ext>
            </a:extLst>
          </p:cNvPr>
          <p:cNvSpPr>
            <a:spLocks noGrp="1"/>
          </p:cNvSpPr>
          <p:nvPr>
            <p:ph type="title"/>
          </p:nvPr>
        </p:nvSpPr>
        <p:spPr/>
        <p:txBody>
          <a:bodyPr>
            <a:normAutofit/>
          </a:bodyPr>
          <a:lstStyle/>
          <a:p>
            <a:endParaRPr lang="en-GB" sz="11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9F10D8B-42ED-F2AD-1C11-88E24BD1957A}"/>
              </a:ext>
            </a:extLst>
          </p:cNvPr>
          <p:cNvSpPr>
            <a:spLocks noGrp="1"/>
          </p:cNvSpPr>
          <p:nvPr>
            <p:ph idx="1"/>
          </p:nvPr>
        </p:nvSpPr>
        <p:spPr/>
        <p:txBody>
          <a:bodyPr>
            <a:normAutofit/>
          </a:bodyPr>
          <a:lstStyle/>
          <a:p>
            <a:pPr marL="0" indent="0">
              <a:lnSpc>
                <a:spcPct val="150000"/>
              </a:lnSpc>
              <a:buNone/>
            </a:pPr>
            <a:endParaRPr lang="en-GB" sz="1100" dirty="0">
              <a:solidFill>
                <a:schemeClr val="tx1">
                  <a:alpha val="80000"/>
                </a:schemeClr>
              </a:solidFill>
              <a:latin typeface="Arial" panose="020B0604020202020204" pitchFamily="34" charset="0"/>
              <a:cs typeface="Arial" panose="020B0604020202020204" pitchFamily="34" charset="0"/>
            </a:endParaRPr>
          </a:p>
          <a:p>
            <a:pPr marL="0" indent="0">
              <a:lnSpc>
                <a:spcPct val="150000"/>
              </a:lnSpc>
              <a:buNone/>
            </a:pPr>
            <a:r>
              <a:rPr lang="en-GB" sz="1100" dirty="0">
                <a:latin typeface="Arial" panose="020B0604020202020204" pitchFamily="34" charset="0"/>
                <a:cs typeface="Arial" panose="020B0604020202020204" pitchFamily="34" charset="0"/>
              </a:rPr>
              <a:t>Levels every 3-6 months, tailored to patient care to maintain blood glucose</a:t>
            </a:r>
          </a:p>
          <a:p>
            <a:pPr marL="0" indent="0">
              <a:lnSpc>
                <a:spcPct val="150000"/>
              </a:lnSpc>
              <a:buNone/>
            </a:pPr>
            <a:endParaRPr lang="en-GB" sz="1100" dirty="0">
              <a:solidFill>
                <a:schemeClr val="tx1">
                  <a:alpha val="80000"/>
                </a:schemeClr>
              </a:solidFill>
              <a:latin typeface="Arial" panose="020B0604020202020204" pitchFamily="34" charset="0"/>
              <a:cs typeface="Arial" panose="020B0604020202020204" pitchFamily="34" charset="0"/>
            </a:endParaRPr>
          </a:p>
          <a:p>
            <a:pPr marL="0" indent="0">
              <a:lnSpc>
                <a:spcPct val="150000"/>
              </a:lnSpc>
              <a:buNone/>
            </a:pPr>
            <a:r>
              <a:rPr lang="en-GB" sz="1100" dirty="0">
                <a:solidFill>
                  <a:schemeClr val="tx1">
                    <a:alpha val="80000"/>
                  </a:schemeClr>
                </a:solidFill>
                <a:latin typeface="Arial" panose="020B0604020202020204" pitchFamily="34" charset="0"/>
                <a:cs typeface="Arial" panose="020B0604020202020204" pitchFamily="34" charset="0"/>
              </a:rPr>
              <a:t>Based on lifestyle changes</a:t>
            </a:r>
          </a:p>
          <a:p>
            <a:pPr marL="0" indent="0">
              <a:lnSpc>
                <a:spcPct val="150000"/>
              </a:lnSpc>
              <a:buNone/>
            </a:pPr>
            <a:r>
              <a:rPr lang="en-GB" sz="1100" dirty="0">
                <a:solidFill>
                  <a:schemeClr val="tx1">
                    <a:alpha val="80000"/>
                  </a:schemeClr>
                </a:solidFill>
                <a:latin typeface="Arial" panose="020B0604020202020204" pitchFamily="34" charset="0"/>
                <a:cs typeface="Arial" panose="020B0604020202020204" pitchFamily="34" charset="0"/>
              </a:rPr>
              <a:t>Dietary advice is essential. The patient needs to know which types of meals are suitable for his condition; therefore, experts such as dietitians need to assess and plan balanced meals for him based on his preferences and choices.  Explain to the patient the need to eat high-fibre foods, include fruits, and reduce carbohydrate intake in meal preparation. The patient must be encouraged to engage in physical activities such as walking, climbing stairs, and simple yoga exercises, and to join a keep-fit class in his area, ensuring he will consistently do it and that a family member monitors it.</a:t>
            </a:r>
          </a:p>
          <a:p>
            <a:pPr marL="0" indent="0">
              <a:lnSpc>
                <a:spcPct val="150000"/>
              </a:lnSpc>
              <a:buNone/>
            </a:pPr>
            <a:r>
              <a:rPr lang="en-GB" sz="1100" dirty="0">
                <a:solidFill>
                  <a:schemeClr val="tx1">
                    <a:alpha val="80000"/>
                  </a:schemeClr>
                </a:solidFill>
                <a:latin typeface="Arial" panose="020B0604020202020204" pitchFamily="34" charset="0"/>
                <a:cs typeface="Arial" panose="020B0604020202020204" pitchFamily="34" charset="0"/>
              </a:rPr>
              <a:t>Conclusion</a:t>
            </a:r>
          </a:p>
          <a:p>
            <a:pPr marL="0" indent="0">
              <a:lnSpc>
                <a:spcPct val="150000"/>
              </a:lnSpc>
              <a:buNone/>
            </a:pPr>
            <a:r>
              <a:rPr lang="en-GB" sz="1100" dirty="0">
                <a:solidFill>
                  <a:schemeClr val="tx1">
                    <a:alpha val="80000"/>
                  </a:schemeClr>
                </a:solidFill>
                <a:latin typeface="Arial" panose="020B0604020202020204" pitchFamily="34" charset="0"/>
                <a:cs typeface="Arial" panose="020B0604020202020204" pitchFamily="34" charset="0"/>
              </a:rPr>
              <a:t>In conclusion ,the presentation emphasised on what diabetes is, the types, risk associated with it .The impact  type 2 diabetes has on the body and its function , and how to manage type 2 diabetes and evidenced –based care. There should be  public awareness on diabetes especially type 2 and the complications .</a:t>
            </a:r>
            <a:endParaRPr lang="en-GB" dirty="0"/>
          </a:p>
          <a:p>
            <a:endParaRPr lang="en-GB" dirty="0"/>
          </a:p>
        </p:txBody>
      </p:sp>
      <p:pic>
        <p:nvPicPr>
          <p:cNvPr id="4" name="Recorded Sound">
            <a:hlinkClick r:id="" action="ppaction://media"/>
            <a:extLst>
              <a:ext uri="{FF2B5EF4-FFF2-40B4-BE49-F238E27FC236}">
                <a16:creationId xmlns:a16="http://schemas.microsoft.com/office/drawing/2014/main" id="{6A0AB53C-79B1-0DE7-A119-04255C02657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23655" y="1974515"/>
            <a:ext cx="406400" cy="406400"/>
          </a:xfrm>
          <a:prstGeom prst="rect">
            <a:avLst/>
          </a:prstGeom>
        </p:spPr>
      </p:pic>
    </p:spTree>
    <p:extLst>
      <p:ext uri="{BB962C8B-B14F-4D97-AF65-F5344CB8AC3E}">
        <p14:creationId xmlns:p14="http://schemas.microsoft.com/office/powerpoint/2010/main" val="1357863945"/>
      </p:ext>
    </p:extLst>
  </p:cSld>
  <p:clrMapOvr>
    <a:masterClrMapping/>
  </p:clrMapOvr>
  <mc:AlternateContent xmlns:mc="http://schemas.openxmlformats.org/markup-compatibility/2006">
    <mc:Choice xmlns:p14="http://schemas.microsoft.com/office/powerpoint/2010/main" Requires="p14">
      <p:transition spd="slow" p14:dur="2000" advTm="109018"/>
    </mc:Choice>
    <mc:Fallback>
      <p:transition spd="slow" advTm="1090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0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D72181-3BFC-2333-E22B-0A0D30B5F832}"/>
              </a:ext>
            </a:extLst>
          </p:cNvPr>
          <p:cNvSpPr>
            <a:spLocks noGrp="1"/>
          </p:cNvSpPr>
          <p:nvPr>
            <p:ph idx="1"/>
          </p:nvPr>
        </p:nvSpPr>
        <p:spPr>
          <a:xfrm>
            <a:off x="0" y="83609"/>
            <a:ext cx="10837333" cy="7479242"/>
          </a:xfrm>
        </p:spPr>
        <p:txBody>
          <a:bodyPr>
            <a:normAutofit fontScale="47500" lnSpcReduction="20000"/>
          </a:bodyPr>
          <a:lstStyle/>
          <a:p>
            <a:pPr marL="288036" indent="-288036">
              <a:lnSpc>
                <a:spcPct val="170000"/>
              </a:lnSpc>
              <a:buNone/>
              <a:defRPr/>
            </a:pPr>
            <a:r>
              <a:rPr lang="en-GB" sz="2300" dirty="0">
                <a:latin typeface="Arial" panose="020B0604020202020204" pitchFamily="34" charset="0"/>
                <a:cs typeface="Arial" panose="020B0604020202020204" pitchFamily="34" charset="0"/>
              </a:rPr>
              <a:t>REFERENCE LIST.</a:t>
            </a:r>
          </a:p>
          <a:p>
            <a:pPr marL="288036" indent="-288036">
              <a:lnSpc>
                <a:spcPct val="170000"/>
              </a:lnSpc>
              <a:buNone/>
              <a:defRPr/>
            </a:pPr>
            <a:r>
              <a:rPr lang="en-GB" sz="3400" dirty="0">
                <a:latin typeface="Arial" panose="020B0604020202020204" pitchFamily="34" charset="0"/>
                <a:cs typeface="Arial" panose="020B0604020202020204" pitchFamily="34" charset="0"/>
              </a:rPr>
              <a:t>American Diabetes Association. (2024) 'Standards of Medical Care in Diabetes—2024', Diabetes Care, 47(Supplement_1), S1–S350. Davies, M. J., </a:t>
            </a:r>
            <a:r>
              <a:rPr lang="en-GB" sz="3400" dirty="0" err="1">
                <a:latin typeface="Arial" panose="020B0604020202020204" pitchFamily="34" charset="0"/>
                <a:cs typeface="Arial" panose="020B0604020202020204" pitchFamily="34" charset="0"/>
              </a:rPr>
              <a:t>Aroda</a:t>
            </a:r>
            <a:r>
              <a:rPr lang="en-GB" sz="3400" dirty="0">
                <a:latin typeface="Arial" panose="020B0604020202020204" pitchFamily="34" charset="0"/>
                <a:cs typeface="Arial" panose="020B0604020202020204" pitchFamily="34" charset="0"/>
              </a:rPr>
              <a:t>, V. R., Collins, B. S., et al. (2022) 'Management of </a:t>
            </a:r>
            <a:r>
              <a:rPr lang="en-GB" sz="3400" dirty="0" err="1">
                <a:latin typeface="Arial" panose="020B0604020202020204" pitchFamily="34" charset="0"/>
                <a:cs typeface="Arial" panose="020B0604020202020204" pitchFamily="34" charset="0"/>
              </a:rPr>
              <a:t>hyperglycemia</a:t>
            </a:r>
            <a:r>
              <a:rPr lang="en-GB" sz="3400" dirty="0">
                <a:latin typeface="Arial" panose="020B0604020202020204" pitchFamily="34" charset="0"/>
                <a:cs typeface="Arial" panose="020B0604020202020204" pitchFamily="34" charset="0"/>
              </a:rPr>
              <a:t> in type 2 diabetes, 2022. A consensus report by the American Diabetes Association (ADA) and the European Association for the Study of Diabetes (EASD)', Diabetes Care, 45(11), pp. 2753–2786.</a:t>
            </a:r>
          </a:p>
          <a:p>
            <a:pPr marL="288036" indent="-288036">
              <a:lnSpc>
                <a:spcPct val="170000"/>
              </a:lnSpc>
              <a:buNone/>
              <a:defRPr/>
            </a:pPr>
            <a:r>
              <a:rPr lang="en-GB" sz="3400" dirty="0" err="1">
                <a:latin typeface="Arial" panose="020B0604020202020204" pitchFamily="34" charset="0"/>
                <a:cs typeface="Arial" panose="020B0604020202020204" pitchFamily="34" charset="0"/>
              </a:rPr>
              <a:t>Ankey</a:t>
            </a:r>
            <a:r>
              <a:rPr lang="en-GB" sz="3400" dirty="0">
                <a:latin typeface="Arial" panose="020B0604020202020204" pitchFamily="34" charset="0"/>
                <a:cs typeface="Arial" panose="020B0604020202020204" pitchFamily="34" charset="0"/>
              </a:rPr>
              <a:t> J, Colbert B, Dingle M, Lee K, Steggall M – Anatomy and Physiology for Nursing and Health Professionals                                        UK/USA 2012   Pearson Publications</a:t>
            </a:r>
          </a:p>
          <a:p>
            <a:pPr marL="288036" indent="-288036">
              <a:lnSpc>
                <a:spcPct val="170000"/>
              </a:lnSpc>
              <a:buNone/>
              <a:defRPr/>
            </a:pPr>
            <a:r>
              <a:rPr lang="en-GB" altLang="es-ES" sz="3400" dirty="0">
                <a:latin typeface="Arial" panose="020B0604020202020204" pitchFamily="34" charset="0"/>
                <a:cs typeface="Arial" panose="020B0604020202020204" pitchFamily="34" charset="0"/>
              </a:rPr>
              <a:t>Arnstein, S. (1969). ‘A Ladder of Citizen Participation’, </a:t>
            </a:r>
            <a:r>
              <a:rPr lang="en-GB" altLang="es-ES" sz="3400" i="1" dirty="0">
                <a:latin typeface="Arial" panose="020B0604020202020204" pitchFamily="34" charset="0"/>
                <a:cs typeface="Arial" panose="020B0604020202020204" pitchFamily="34" charset="0"/>
              </a:rPr>
              <a:t>Journal of the American Institute of Planners, </a:t>
            </a:r>
            <a:r>
              <a:rPr lang="en-GB" altLang="es-ES" sz="3400" dirty="0">
                <a:latin typeface="Arial" panose="020B0604020202020204" pitchFamily="34" charset="0"/>
                <a:cs typeface="Arial" panose="020B0604020202020204" pitchFamily="34" charset="0"/>
              </a:rPr>
              <a:t>35 (4), pp. 216 – 224.</a:t>
            </a:r>
          </a:p>
          <a:p>
            <a:pPr marL="288036" indent="-288036">
              <a:lnSpc>
                <a:spcPct val="170000"/>
              </a:lnSpc>
              <a:buNone/>
              <a:defRPr/>
            </a:pPr>
            <a:r>
              <a:rPr lang="en-GB" altLang="es-ES" sz="3400" dirty="0">
                <a:latin typeface="Arial" panose="020B0604020202020204" pitchFamily="34" charset="0"/>
                <a:cs typeface="Arial" panose="020B0604020202020204" pitchFamily="34" charset="0"/>
              </a:rPr>
              <a:t> </a:t>
            </a:r>
            <a:r>
              <a:rPr lang="en-US" altLang="en-US" sz="3400" dirty="0">
                <a:latin typeface="Arial" panose="020B0604020202020204" pitchFamily="34" charset="0"/>
                <a:cs typeface="Arial" panose="020B0604020202020204" pitchFamily="34" charset="0"/>
              </a:rPr>
              <a:t>Audit Commission (AC) (1998). </a:t>
            </a:r>
            <a:r>
              <a:rPr lang="en-US" altLang="en-US" sz="3400" i="1" dirty="0">
                <a:latin typeface="Arial" panose="020B0604020202020204" pitchFamily="34" charset="0"/>
                <a:cs typeface="Arial" panose="020B0604020202020204" pitchFamily="34" charset="0"/>
              </a:rPr>
              <a:t>A Fruitful Partnership – Effective Partnership Working. </a:t>
            </a:r>
            <a:r>
              <a:rPr lang="en-US" altLang="en-US" sz="3400" dirty="0">
                <a:latin typeface="Arial" panose="020B0604020202020204" pitchFamily="34" charset="0"/>
                <a:cs typeface="Arial" panose="020B0604020202020204" pitchFamily="34" charset="0"/>
              </a:rPr>
              <a:t>London: AC. Available at: http://www.dhcarenetworks.org.uk/_library/Resources/ICN/A_Fruitful_Partnership.pdf (Accessed: 4 December, 2009). </a:t>
            </a:r>
          </a:p>
          <a:p>
            <a:pPr marL="288036" indent="-288036">
              <a:lnSpc>
                <a:spcPct val="170000"/>
              </a:lnSpc>
              <a:buNone/>
              <a:defRPr/>
            </a:pPr>
            <a:r>
              <a:rPr lang="en-US" altLang="en-US" sz="3400" dirty="0">
                <a:latin typeface="Arial" panose="020B0604020202020204" pitchFamily="34" charset="0"/>
                <a:cs typeface="Arial" panose="020B0604020202020204" pitchFamily="34" charset="0"/>
              </a:rPr>
              <a:t>Busse, R., Blumel, M., Scheller-</a:t>
            </a:r>
            <a:r>
              <a:rPr lang="en-US" altLang="en-US" sz="3400" dirty="0" err="1">
                <a:latin typeface="Arial" panose="020B0604020202020204" pitchFamily="34" charset="0"/>
                <a:cs typeface="Arial" panose="020B0604020202020204" pitchFamily="34" charset="0"/>
              </a:rPr>
              <a:t>Kreinsen</a:t>
            </a:r>
            <a:r>
              <a:rPr lang="en-US" altLang="en-US" sz="3400" dirty="0">
                <a:latin typeface="Arial" panose="020B0604020202020204" pitchFamily="34" charset="0"/>
                <a:cs typeface="Arial" panose="020B0604020202020204" pitchFamily="34" charset="0"/>
              </a:rPr>
              <a:t>, D. and Zentner, A. (2010). </a:t>
            </a:r>
            <a:r>
              <a:rPr lang="en-US" altLang="en-US" sz="3400" i="1" dirty="0">
                <a:latin typeface="Arial" panose="020B0604020202020204" pitchFamily="34" charset="0"/>
                <a:cs typeface="Arial" panose="020B0604020202020204" pitchFamily="34" charset="0"/>
              </a:rPr>
              <a:t>Tackling Chronic Disease in Europe: Strategies, Interventions and challenges: Observatory Series No. 20. </a:t>
            </a:r>
            <a:r>
              <a:rPr lang="en-US" altLang="en-US" sz="3400" dirty="0">
                <a:latin typeface="Arial" panose="020B0604020202020204" pitchFamily="34" charset="0"/>
                <a:cs typeface="Arial" panose="020B0604020202020204" pitchFamily="34" charset="0"/>
              </a:rPr>
              <a:t>Copenhagen: World Health </a:t>
            </a:r>
            <a:r>
              <a:rPr lang="en-US" altLang="en-US" sz="3400" dirty="0" err="1">
                <a:latin typeface="Arial" panose="020B0604020202020204" pitchFamily="34" charset="0"/>
                <a:cs typeface="Arial" panose="020B0604020202020204" pitchFamily="34" charset="0"/>
              </a:rPr>
              <a:t>Organisation</a:t>
            </a:r>
            <a:r>
              <a:rPr lang="en-US" altLang="en-US" sz="3400" dirty="0">
                <a:latin typeface="Arial" panose="020B0604020202020204" pitchFamily="34" charset="0"/>
                <a:cs typeface="Arial" panose="020B0604020202020204" pitchFamily="34" charset="0"/>
              </a:rPr>
              <a:t>/European Observatory on Health Systems and Policies: Available at: http://www.euro.who.int/__data/assets/pdf_file/0008/96632/E93736.pdf (Accessed: 12th October, 2011</a:t>
            </a:r>
            <a:r>
              <a:rPr lang="en-US" altLang="en-US" sz="3400" i="1" dirty="0">
                <a:latin typeface="Arial" panose="020B0604020202020204" pitchFamily="34" charset="0"/>
                <a:cs typeface="Arial" panose="020B0604020202020204" pitchFamily="34" charset="0"/>
              </a:rPr>
              <a:t>). </a:t>
            </a:r>
          </a:p>
          <a:p>
            <a:pPr marL="288036" indent="-288036">
              <a:buNone/>
              <a:defRPr/>
            </a:pPr>
            <a:endParaRPr lang="en-GB" dirty="0"/>
          </a:p>
        </p:txBody>
      </p:sp>
    </p:spTree>
    <p:extLst>
      <p:ext uri="{BB962C8B-B14F-4D97-AF65-F5344CB8AC3E}">
        <p14:creationId xmlns:p14="http://schemas.microsoft.com/office/powerpoint/2010/main" val="3920386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3561CAB-DBE1-AB3A-00C1-A9E260C906D7}"/>
              </a:ext>
            </a:extLst>
          </p:cNvPr>
          <p:cNvSpPr>
            <a:spLocks noGrp="1"/>
          </p:cNvSpPr>
          <p:nvPr>
            <p:ph type="title"/>
          </p:nvPr>
        </p:nvSpPr>
        <p:spPr>
          <a:xfrm>
            <a:off x="838200" y="365125"/>
            <a:ext cx="10515599" cy="1325563"/>
          </a:xfrm>
        </p:spPr>
        <p:txBody>
          <a:bodyPr>
            <a:normAutofit/>
          </a:bodyPr>
          <a:lstStyle/>
          <a:p>
            <a:endParaRPr lang="en-GB"/>
          </a:p>
        </p:txBody>
      </p:sp>
      <p:pic>
        <p:nvPicPr>
          <p:cNvPr id="6" name="Picture 5">
            <a:extLst>
              <a:ext uri="{FF2B5EF4-FFF2-40B4-BE49-F238E27FC236}">
                <a16:creationId xmlns:a16="http://schemas.microsoft.com/office/drawing/2014/main" id="{FA34D912-C2D3-13AB-0616-ED0C76020015}"/>
              </a:ext>
            </a:extLst>
          </p:cNvPr>
          <p:cNvPicPr>
            <a:picLocks noChangeAspect="1"/>
          </p:cNvPicPr>
          <p:nvPr/>
        </p:nvPicPr>
        <p:blipFill>
          <a:blip r:embed="rId2"/>
          <a:srcRect l="21815" r="11434" b="-1"/>
          <a:stretch>
            <a:fillRect/>
          </a:stretch>
        </p:blipFill>
        <p:spPr>
          <a:xfrm>
            <a:off x="6848918" y="1771078"/>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C6A92532-A2AF-CCC1-EFAC-C14465DB56E4}"/>
              </a:ext>
            </a:extLst>
          </p:cNvPr>
          <p:cNvGraphicFramePr>
            <a:graphicFrameLocks noGrp="1"/>
          </p:cNvGraphicFramePr>
          <p:nvPr>
            <p:ph idx="1"/>
            <p:extLst>
              <p:ext uri="{D42A27DB-BD31-4B8C-83A1-F6EECF244321}">
                <p14:modId xmlns:p14="http://schemas.microsoft.com/office/powerpoint/2010/main" val="2061342563"/>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14819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8789</TotalTime>
  <Words>2885</Words>
  <Application>Microsoft Office PowerPoint</Application>
  <PresentationFormat>Widescreen</PresentationFormat>
  <Paragraphs>131</Paragraphs>
  <Slides>16</Slides>
  <Notes>5</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Aptos Display</vt:lpstr>
      <vt:lpstr>Arial</vt:lpstr>
      <vt:lpstr>Calibri</vt:lpstr>
      <vt:lpstr>Office Theme</vt:lpstr>
      <vt:lpstr>PowerPoint Presentation</vt:lpstr>
      <vt:lpstr>TABLE OF CONTENTS</vt:lpstr>
      <vt:lpstr> DIABETES</vt:lpstr>
      <vt:lpstr> </vt:lpstr>
      <vt:lpstr>RISK FACTORS ASSOCIATED WITH TYPE 2 DIABETES</vt:lpstr>
      <vt:lpstr>FUNCTIONAL, STRUCTURAL AND PHYSIOLOGICAL IMPACT  OF TYPE 2  DIABETES  MELITUS</vt:lpstr>
      <vt:lpstr>TYPE 2 DIABETES DIAGNOSIS</vt:lpstr>
      <vt:lpstr>HOW ANATOMY(BODY STRUCTURE) AND PHYSIOLOGY(FUNCTION)  AFFECT TYPE 2 DIABETES </vt:lpstr>
      <vt:lpstr>                Source NHS-DIABETES </vt:lpstr>
      <vt:lpstr>MANAGEMENT OF TYPE 2 DIABETES CARE PLAN.</vt:lpstr>
      <vt:lpstr>TYPE 2 D MANAGEMENT CONT.</vt:lpstr>
      <vt:lpstr>LIMITATIONS OF MANAGING TYPE 2 DIABETES.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Grace Benewaa</dc:creator>
  <cp:lastModifiedBy>Grace Benewaa</cp:lastModifiedBy>
  <cp:revision>4</cp:revision>
  <dcterms:created xsi:type="dcterms:W3CDTF">2026-07-11T16:14:36Z</dcterms:created>
  <dcterms:modified xsi:type="dcterms:W3CDTF">2026-07-19T01:49:05Z</dcterms:modified>
</cp:coreProperties>
</file>