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handoutMasterIdLst>
    <p:handoutMasterId r:id="rId24"/>
  </p:handoutMasterIdLst>
  <p:sldIdLst>
    <p:sldId id="258" r:id="rId5"/>
    <p:sldId id="259" r:id="rId6"/>
    <p:sldId id="260" r:id="rId7"/>
    <p:sldId id="261" r:id="rId8"/>
    <p:sldId id="262" r:id="rId9"/>
    <p:sldId id="263" r:id="rId10"/>
    <p:sldId id="264" r:id="rId11"/>
    <p:sldId id="278" r:id="rId12"/>
    <p:sldId id="265" r:id="rId13"/>
    <p:sldId id="266" r:id="rId14"/>
    <p:sldId id="267" r:id="rId15"/>
    <p:sldId id="268" r:id="rId16"/>
    <p:sldId id="269" r:id="rId17"/>
    <p:sldId id="270" r:id="rId18"/>
    <p:sldId id="272" r:id="rId19"/>
    <p:sldId id="273" r:id="rId20"/>
    <p:sldId id="274" r:id="rId21"/>
    <p:sldId id="275"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968" autoAdjust="0"/>
  </p:normalViewPr>
  <p:slideViewPr>
    <p:cSldViewPr>
      <p:cViewPr varScale="1">
        <p:scale>
          <a:sx n="55" d="100"/>
          <a:sy n="55" d="100"/>
        </p:scale>
        <p:origin x="2016"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16/03/2016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E1AC7A-A10B-49DA-9315-E9000F4CB256}" type="datetimeFigureOut">
              <a:rPr lang="en-GB" smtClean="0"/>
              <a:pPr/>
              <a:t>16/03/2016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826926-C5CC-4E0C-B141-68595AAE9A2D}" type="slidenum">
              <a:rPr lang="en-GB" smtClean="0"/>
              <a:pPr/>
              <a:t>‹#›</a:t>
            </a:fld>
            <a:endParaRPr lang="en-GB"/>
          </a:p>
        </p:txBody>
      </p:sp>
    </p:spTree>
    <p:extLst>
      <p:ext uri="{BB962C8B-B14F-4D97-AF65-F5344CB8AC3E}">
        <p14:creationId xmlns:p14="http://schemas.microsoft.com/office/powerpoint/2010/main" val="1704704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psychologytoday.com/basics/cognition"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t>In the 20 years or so since the first scientific paper on the subject was published, EI has attracted a great deal of attention, particularly from those investigating success at work.</a:t>
            </a:r>
          </a:p>
          <a:p>
            <a:r>
              <a:rPr lang="en-GB" altLang="en-US" dirty="0" smtClean="0"/>
              <a:t>Some spectacular assertions have been made concerning its influence on achievement including a claim that </a:t>
            </a:r>
            <a:r>
              <a:rPr lang="en-GB" altLang="en-US" dirty="0" err="1" smtClean="0"/>
              <a:t>cognitative</a:t>
            </a:r>
            <a:r>
              <a:rPr lang="en-GB" altLang="en-US" dirty="0" smtClean="0"/>
              <a:t> ability or traditional academic intelligence contributes only about 20% towards general life success with 80% being directly attributable to EI.</a:t>
            </a:r>
          </a:p>
          <a:p>
            <a:r>
              <a:rPr lang="en-GB" altLang="en-US" dirty="0" smtClean="0"/>
              <a:t>This afternoon we are going to learn about EI and how it</a:t>
            </a:r>
            <a:r>
              <a:rPr lang="en-GB" altLang="en-US" baseline="0" dirty="0" smtClean="0"/>
              <a:t> relates to leadership, particularly in terms of self-awareness </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pPr/>
              <a:t>1</a:t>
            </a:fld>
            <a:endParaRPr lang="en-GB"/>
          </a:p>
        </p:txBody>
      </p:sp>
    </p:spTree>
    <p:extLst>
      <p:ext uri="{BB962C8B-B14F-4D97-AF65-F5344CB8AC3E}">
        <p14:creationId xmlns:p14="http://schemas.microsoft.com/office/powerpoint/2010/main" val="1368943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p:spPr>
        <p:txBody>
          <a:bodyPr/>
          <a:lstStyle/>
          <a:p>
            <a:r>
              <a:rPr lang="en-GB" dirty="0" smtClean="0"/>
              <a:t>We have already made inroads into the area of self-awareness.  This section focuses specifically on the area of awareness of self, before we try to do anything else.</a:t>
            </a:r>
          </a:p>
        </p:txBody>
      </p:sp>
      <p:sp>
        <p:nvSpPr>
          <p:cNvPr id="4" name="Slide Number Placeholder 3"/>
          <p:cNvSpPr txBox="1">
            <a:spLocks noGrp="1"/>
          </p:cNvSpPr>
          <p:nvPr/>
        </p:nvSpPr>
        <p:spPr bwMode="auto">
          <a:xfrm>
            <a:off x="3902868" y="9518548"/>
            <a:ext cx="2985295" cy="501753"/>
          </a:xfrm>
          <a:prstGeom prst="rect">
            <a:avLst/>
          </a:prstGeom>
          <a:noFill/>
          <a:ln>
            <a:miter lim="800000"/>
            <a:headEnd/>
            <a:tailEnd/>
          </a:ln>
        </p:spPr>
        <p:txBody>
          <a:bodyPr lIns="96609" tIns="48304" rIns="96609" bIns="48304" anchor="b"/>
          <a:lstStyle/>
          <a:p>
            <a:pPr algn="r" eaLnBrk="0" hangingPunct="0">
              <a:defRPr/>
            </a:pPr>
            <a:fld id="{3F1748E6-C174-43BA-A481-3F696D59C025}" type="slidenum">
              <a:rPr lang="en-GB" sz="1200">
                <a:latin typeface="Times New Roman" pitchFamily="18" charset="0"/>
                <a:cs typeface="+mn-cs"/>
              </a:rPr>
              <a:pPr algn="r" eaLnBrk="0" hangingPunct="0">
                <a:defRPr/>
              </a:pPr>
              <a:t>2</a:t>
            </a:fld>
            <a:endParaRPr lang="en-GB" sz="1200" dirty="0">
              <a:latin typeface="Times New Roman" pitchFamily="18" charset="0"/>
              <a:cs typeface="+mn-cs"/>
            </a:endParaRPr>
          </a:p>
        </p:txBody>
      </p:sp>
    </p:spTree>
    <p:extLst>
      <p:ext uri="{BB962C8B-B14F-4D97-AF65-F5344CB8AC3E}">
        <p14:creationId xmlns:p14="http://schemas.microsoft.com/office/powerpoint/2010/main" val="1941606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E532A96-C94F-4176-9564-FE62025AD50A}" type="slidenum">
              <a:rPr lang="en-GB" altLang="en-US"/>
              <a:pPr/>
              <a:t>3</a:t>
            </a:fld>
            <a:endParaRPr lang="en-GB" altLang="en-US"/>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r>
              <a:rPr lang="en-GB" altLang="en-US"/>
              <a:t>Exhaustive efforts have been made to identify the specific features, factors, abilities and skills contributing to EI. While there’s still no agreement features include</a:t>
            </a:r>
          </a:p>
          <a:p>
            <a:r>
              <a:rPr lang="en-GB" altLang="en-US"/>
              <a:t>Adaptability and Assertiveness</a:t>
            </a:r>
            <a:endParaRPr lang="en-US" altLang="en-US"/>
          </a:p>
          <a:p>
            <a:r>
              <a:rPr lang="en-GB" altLang="en-US"/>
              <a:t>Emotion management, perception and regulation</a:t>
            </a:r>
            <a:endParaRPr lang="en-US" altLang="en-US"/>
          </a:p>
          <a:p>
            <a:r>
              <a:rPr lang="en-GB" altLang="en-US"/>
              <a:t>Relationship skills</a:t>
            </a:r>
            <a:endParaRPr lang="en-US" altLang="en-US"/>
          </a:p>
          <a:p>
            <a:r>
              <a:rPr lang="en-GB" altLang="en-US"/>
              <a:t>Self-esteem and Self-motivation</a:t>
            </a:r>
            <a:endParaRPr lang="en-US" altLang="en-US"/>
          </a:p>
          <a:p>
            <a:r>
              <a:rPr lang="en-GB" altLang="en-US"/>
              <a:t>Social competence and Stress management</a:t>
            </a:r>
            <a:endParaRPr lang="en-US" altLang="en-US"/>
          </a:p>
          <a:p>
            <a:r>
              <a:rPr lang="en-GB" altLang="en-US"/>
              <a:t>Empathy, happiness and optimism</a:t>
            </a:r>
            <a:endParaRPr lang="en-US" altLang="en-US"/>
          </a:p>
          <a:p>
            <a:endParaRPr lang="en-GB" altLang="en-US"/>
          </a:p>
        </p:txBody>
      </p:sp>
    </p:spTree>
    <p:extLst>
      <p:ext uri="{BB962C8B-B14F-4D97-AF65-F5344CB8AC3E}">
        <p14:creationId xmlns:p14="http://schemas.microsoft.com/office/powerpoint/2010/main" val="1177848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C85368-F284-456F-BEBA-2E6B1F694F01}" type="slidenum">
              <a:rPr lang="en-GB" altLang="en-US"/>
              <a:pPr/>
              <a:t>4</a:t>
            </a:fld>
            <a:endParaRPr lang="en-GB" altLang="en-US"/>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p:txBody>
          <a:bodyPr/>
          <a:lstStyle/>
          <a:p>
            <a:r>
              <a:rPr lang="en-GB" altLang="en-US" dirty="0"/>
              <a:t>Lets start by getting to grips with emotions – what are they there for.</a:t>
            </a:r>
          </a:p>
          <a:p>
            <a:r>
              <a:rPr lang="en-GB" altLang="en-US" dirty="0"/>
              <a:t>Emotions are quick, powerful, physical messages that allow us to respond to our environment.</a:t>
            </a:r>
          </a:p>
          <a:p>
            <a:r>
              <a:rPr lang="en-GB" altLang="en-US" dirty="0"/>
              <a:t>Lets look at what happens to us physically when we experience an emotional response</a:t>
            </a:r>
          </a:p>
        </p:txBody>
      </p:sp>
    </p:spTree>
    <p:extLst>
      <p:ext uri="{BB962C8B-B14F-4D97-AF65-F5344CB8AC3E}">
        <p14:creationId xmlns:p14="http://schemas.microsoft.com/office/powerpoint/2010/main" val="13575742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23641B-601E-4875-B0DC-26221C981808}" type="slidenum">
              <a:rPr lang="en-GB" altLang="en-US"/>
              <a:pPr/>
              <a:t>5</a:t>
            </a:fld>
            <a:endParaRPr lang="en-GB" altLang="en-US"/>
          </a:p>
        </p:txBody>
      </p:sp>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p:txBody>
          <a:bodyPr/>
          <a:lstStyle/>
          <a:p>
            <a:r>
              <a:rPr lang="en-GB" altLang="en-US" dirty="0"/>
              <a:t>Measuring EI is challenging though there are a number of psychometric tests available there is still debate as to their accuracy*.  As we measure IQ, EI is measured as EQ emotional quotient – these can be self-report measurements which suggest that EI is a personality trait or ability tests suggesting that EI is a cognitive ability</a:t>
            </a:r>
            <a:r>
              <a:rPr lang="en-GB" altLang="en-US" dirty="0" smtClean="0"/>
              <a:t>.  Within Insights,</a:t>
            </a:r>
            <a:r>
              <a:rPr lang="en-GB" altLang="en-US" baseline="0" dirty="0" smtClean="0"/>
              <a:t> our emotional responses are implicit in the colour descriptors</a:t>
            </a:r>
            <a:endParaRPr lang="en-GB" altLang="en-US" dirty="0"/>
          </a:p>
          <a:p>
            <a:endParaRPr lang="en-GB" altLang="en-US" dirty="0"/>
          </a:p>
          <a:p>
            <a:endParaRPr lang="en-GB" altLang="en-US" dirty="0"/>
          </a:p>
          <a:p>
            <a:endParaRPr lang="en-GB" altLang="en-US" dirty="0"/>
          </a:p>
          <a:p>
            <a:endParaRPr lang="en-GB" altLang="en-US" dirty="0"/>
          </a:p>
          <a:p>
            <a:endParaRPr lang="en-GB" altLang="en-US" dirty="0"/>
          </a:p>
          <a:p>
            <a:r>
              <a:rPr lang="en-GB" altLang="en-US" dirty="0"/>
              <a:t>*EQ-I – self report questionnaire (Bar-On, 1997)</a:t>
            </a:r>
          </a:p>
          <a:p>
            <a:r>
              <a:rPr lang="en-GB" altLang="en-US" dirty="0"/>
              <a:t>Emotional Competency Inventory - 360° evaluation of work colleagues (</a:t>
            </a:r>
            <a:r>
              <a:rPr lang="en-GB" altLang="en-US" dirty="0" err="1"/>
              <a:t>Goleman</a:t>
            </a:r>
            <a:r>
              <a:rPr lang="en-GB" altLang="en-US" dirty="0"/>
              <a:t>, 1998)</a:t>
            </a:r>
          </a:p>
          <a:p>
            <a:r>
              <a:rPr lang="en-GB" altLang="en-US" dirty="0"/>
              <a:t>Multi-factor Emotional Intelligence Scale – assess the ability to recognise, identify and understand emotions</a:t>
            </a:r>
          </a:p>
        </p:txBody>
      </p:sp>
    </p:spTree>
    <p:extLst>
      <p:ext uri="{BB962C8B-B14F-4D97-AF65-F5344CB8AC3E}">
        <p14:creationId xmlns:p14="http://schemas.microsoft.com/office/powerpoint/2010/main" val="27989326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20724D5-482C-4D9E-BD2D-A9A7395571E3}" type="slidenum">
              <a:rPr lang="en-GB" smtClean="0"/>
              <a:pPr/>
              <a:t>6</a:t>
            </a:fld>
            <a:endParaRPr lang="en-GB"/>
          </a:p>
        </p:txBody>
      </p:sp>
    </p:spTree>
    <p:extLst>
      <p:ext uri="{BB962C8B-B14F-4D97-AF65-F5344CB8AC3E}">
        <p14:creationId xmlns:p14="http://schemas.microsoft.com/office/powerpoint/2010/main" val="12971887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have</a:t>
            </a:r>
            <a:r>
              <a:rPr lang="en-GB" baseline="0" dirty="0" smtClean="0"/>
              <a:t> they noticed?  Any surprises?</a:t>
            </a:r>
          </a:p>
          <a:p>
            <a:r>
              <a:rPr lang="en-GB" baseline="0" dirty="0" smtClean="0"/>
              <a:t>What does mean to you  in the workplace?</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pPr/>
              <a:t>7</a:t>
            </a:fld>
            <a:endParaRPr lang="en-GB"/>
          </a:p>
        </p:txBody>
      </p:sp>
    </p:spTree>
    <p:extLst>
      <p:ext uri="{BB962C8B-B14F-4D97-AF65-F5344CB8AC3E}">
        <p14:creationId xmlns:p14="http://schemas.microsoft.com/office/powerpoint/2010/main" val="1693843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Let’s explore further using different</a:t>
            </a:r>
            <a:r>
              <a:rPr lang="en-GB" baseline="0" dirty="0" smtClean="0"/>
              <a:t> senses.</a:t>
            </a:r>
            <a:endParaRPr lang="en-GB" dirty="0" smtClean="0"/>
          </a:p>
          <a:p>
            <a:r>
              <a:rPr lang="en-GB" dirty="0" smtClean="0"/>
              <a:t>As</a:t>
            </a:r>
            <a:r>
              <a:rPr lang="en-GB" baseline="0" dirty="0" smtClean="0"/>
              <a:t>k how they think their observations during this game might impact on the workplace.</a:t>
            </a:r>
          </a:p>
          <a:p>
            <a:r>
              <a:rPr lang="en-GB" baseline="0" dirty="0" smtClean="0"/>
              <a:t>How do we know how people are feeling?  Are we right or wrong?  How can we know?  How can we support staff who are feeling distressed in any way?</a:t>
            </a:r>
          </a:p>
          <a:p>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pPr/>
              <a:t>9</a:t>
            </a:fld>
            <a:endParaRPr lang="en-GB"/>
          </a:p>
        </p:txBody>
      </p:sp>
    </p:spTree>
    <p:extLst>
      <p:ext uri="{BB962C8B-B14F-4D97-AF65-F5344CB8AC3E}">
        <p14:creationId xmlns:p14="http://schemas.microsoft.com/office/powerpoint/2010/main" val="1701259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You</a:t>
            </a:r>
            <a:r>
              <a:rPr lang="en-GB" baseline="0" dirty="0" smtClean="0"/>
              <a:t> will be familiar with empathy due to the nature of your roles.  How easy is it to manage this in the workplace?</a:t>
            </a:r>
          </a:p>
          <a:p>
            <a:r>
              <a:rPr lang="en-GB" baseline="0" dirty="0" smtClean="0"/>
              <a:t>Let’s take a look at this short animation.  </a:t>
            </a:r>
          </a:p>
          <a:p>
            <a:r>
              <a:rPr lang="en-GB" dirty="0" smtClean="0"/>
              <a:t>Mentions</a:t>
            </a:r>
            <a:r>
              <a:rPr lang="en-GB" baseline="0" dirty="0" smtClean="0"/>
              <a:t> a nursing scholar – Teresa Wiseman (Check name)</a:t>
            </a:r>
          </a:p>
          <a:p>
            <a:r>
              <a:rPr lang="en-GB" baseline="0" dirty="0" err="1" smtClean="0"/>
              <a:t>Brene</a:t>
            </a:r>
            <a:r>
              <a:rPr lang="en-GB" baseline="0" dirty="0" smtClean="0"/>
              <a:t> Brown</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pPr/>
              <a:t>10</a:t>
            </a:fld>
            <a:endParaRPr lang="en-GB"/>
          </a:p>
        </p:txBody>
      </p:sp>
    </p:spTree>
    <p:extLst>
      <p:ext uri="{BB962C8B-B14F-4D97-AF65-F5344CB8AC3E}">
        <p14:creationId xmlns:p14="http://schemas.microsoft.com/office/powerpoint/2010/main" val="5517582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FEC19CD-2167-48DA-8E50-1843990CA7FF}" type="slidenum">
              <a:rPr lang="en-GB" altLang="en-US"/>
              <a:pPr/>
              <a:t>11</a:t>
            </a:fld>
            <a:endParaRPr lang="en-GB" altLang="en-US"/>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r>
              <a:rPr lang="en-GB" altLang="en-US" dirty="0"/>
              <a:t>The brain functions differently in normal circumstances and when under pressure.  Information received through our five senses: sight, sound, touch, taste and smell and are transmitted to our thalamus.  The thalamus decides which part of the brain the signals should go and most often they go to the cortex which is the conscious thinking part of our brain.  When we are under stress, particularly when we are in an emergency, the thalamus bypasses the cortex altogether and sends the signals directly to the amygdala, which deals with emotions, as that will get an immediate intuitive response.  It also takes less time to signal the amygdale than it does the cortex which is handy if you’re about to be run over by a bus – you won’t notice that it’s a number 49, or that its full of people, or that its advertising the latest vampire movie on the side, you’ll simply jump immediately out of the way and to safety.</a:t>
            </a:r>
          </a:p>
        </p:txBody>
      </p:sp>
    </p:spTree>
    <p:extLst>
      <p:ext uri="{BB962C8B-B14F-4D97-AF65-F5344CB8AC3E}">
        <p14:creationId xmlns:p14="http://schemas.microsoft.com/office/powerpoint/2010/main" val="1286618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3A064F9-3DEE-438F-AF4E-9BBAC7E524C7}" type="slidenum">
              <a:rPr lang="en-GB" altLang="en-US"/>
              <a:pPr/>
              <a:t>12</a:t>
            </a:fld>
            <a:endParaRPr lang="en-GB" altLang="en-US"/>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p:txBody>
          <a:bodyPr/>
          <a:lstStyle/>
          <a:p>
            <a:r>
              <a:rPr lang="en-GB" altLang="en-US"/>
              <a:t>Sometimes our emotional responses are out of date.  The amygdala checks what we are experiencing and compares it with out past experiences.  If it finds similarities it triggers the old emotional response and that may be out of proportion with the actual situation.  Sometimes we have an instinctive emotional response to what we perceive as being a threat.  So if someone shouts at us our first instinct may be to shout back or run away but this may not achieve the best outcome.  </a:t>
            </a:r>
          </a:p>
          <a:p>
            <a:r>
              <a:rPr lang="en-GB" altLang="en-US"/>
              <a:t>The old adage of counting to 10 is a good one, ignoring the initial response of say, anger, and pausing helps because after about 3 – 6 seconds the emotional impact decreases and allows us to think more rationally.</a:t>
            </a:r>
          </a:p>
        </p:txBody>
      </p:sp>
    </p:spTree>
    <p:extLst>
      <p:ext uri="{BB962C8B-B14F-4D97-AF65-F5344CB8AC3E}">
        <p14:creationId xmlns:p14="http://schemas.microsoft.com/office/powerpoint/2010/main" val="2453039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of the key figures</a:t>
            </a:r>
            <a:r>
              <a:rPr lang="en-GB" baseline="0" dirty="0" smtClean="0"/>
              <a:t> in EI.</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pPr/>
              <a:t>13</a:t>
            </a:fld>
            <a:endParaRPr lang="en-GB"/>
          </a:p>
        </p:txBody>
      </p:sp>
    </p:spTree>
    <p:extLst>
      <p:ext uri="{BB962C8B-B14F-4D97-AF65-F5344CB8AC3E}">
        <p14:creationId xmlns:p14="http://schemas.microsoft.com/office/powerpoint/2010/main" val="522838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Get their views on this.  Is it something they are already aware of?</a:t>
            </a:r>
          </a:p>
          <a:p>
            <a:endParaRPr lang="en-GB" dirty="0"/>
          </a:p>
          <a:p>
            <a:r>
              <a:rPr lang="en-GB" dirty="0" smtClean="0"/>
              <a:t>It’s as silent, invisible and possibly deadly as a</a:t>
            </a:r>
            <a:r>
              <a:rPr lang="en-GB" baseline="0" dirty="0" smtClean="0"/>
              <a:t> virus</a:t>
            </a:r>
            <a:r>
              <a:rPr lang="en-GB" dirty="0" smtClean="0"/>
              <a:t> – and just as real.</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pPr/>
              <a:t>14</a:t>
            </a:fld>
            <a:endParaRPr lang="en-GB"/>
          </a:p>
        </p:txBody>
      </p:sp>
    </p:spTree>
    <p:extLst>
      <p:ext uri="{BB962C8B-B14F-4D97-AF65-F5344CB8AC3E}">
        <p14:creationId xmlns:p14="http://schemas.microsoft.com/office/powerpoint/2010/main" val="22661767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Barsade’s</a:t>
            </a:r>
            <a:r>
              <a:rPr lang="en-GB" dirty="0" smtClean="0"/>
              <a:t>  research reveals that emotions, both positive and negative, actually spread among your employees like viruses. People routinely “catch” each other’s feelings when working together in groups. It’s not surprising that this influences your employees’ moods: what’s more surprising is that it significantly influences their judgment and business decisions as well. Usually without anyone having a clue what’s going on.</a:t>
            </a:r>
          </a:p>
          <a:p>
            <a:r>
              <a:rPr lang="en-GB" dirty="0" smtClean="0"/>
              <a:t>This phenomenon, known as “emotional contagion,” has been recognized in the psychological literature as a type of interpersonal influence (</a:t>
            </a:r>
            <a:r>
              <a:rPr lang="en-GB" dirty="0" err="1" smtClean="0"/>
              <a:t>Schachter</a:t>
            </a:r>
            <a:r>
              <a:rPr lang="en-GB" dirty="0" smtClean="0"/>
              <a:t>, 1959: 15; </a:t>
            </a:r>
            <a:r>
              <a:rPr lang="en-GB" dirty="0" err="1" smtClean="0"/>
              <a:t>Cacioppo</a:t>
            </a:r>
            <a:r>
              <a:rPr lang="en-GB" dirty="0" smtClean="0"/>
              <a:t> and Petty, 1987;Levy and Nail, 1993) There’s such a thing as </a:t>
            </a:r>
            <a:r>
              <a:rPr lang="en-GB" dirty="0" smtClean="0">
                <a:hlinkClick r:id="rId3" tooltip="Psychology Today looks at cognitive"/>
              </a:rPr>
              <a:t>cognitive</a:t>
            </a:r>
            <a:r>
              <a:rPr lang="en-GB" dirty="0" smtClean="0"/>
              <a:t> contagion too—catching other people’s ideas—but there are differences. To understand ideas, words are key—but to understand feelings, face-to-face nonverbal cues are much more important. Studies show that emotional contagion most often occurs at a significantly less conscious level, based on automatic processes and physiological responses (e.g., Hatfield, </a:t>
            </a:r>
            <a:r>
              <a:rPr lang="en-GB" dirty="0" err="1" smtClean="0"/>
              <a:t>Cacioppo</a:t>
            </a:r>
            <a:r>
              <a:rPr lang="en-GB" dirty="0" smtClean="0"/>
              <a:t>, and </a:t>
            </a:r>
            <a:r>
              <a:rPr lang="en-GB" dirty="0" err="1" smtClean="0"/>
              <a:t>Rapson</a:t>
            </a:r>
            <a:r>
              <a:rPr lang="en-GB" dirty="0" smtClean="0"/>
              <a:t>, 1994). While early work focused on contagion between two people, in my article “The Ripple Effect: Emotional Contagion and Its Influence on Group </a:t>
            </a:r>
            <a:r>
              <a:rPr lang="en-GB" dirty="0" err="1" smtClean="0"/>
              <a:t>Behavior</a:t>
            </a:r>
            <a:r>
              <a:rPr lang="en-GB" dirty="0" smtClean="0"/>
              <a:t>,” I find that emotional contagion is a significant force in groups as well.</a:t>
            </a:r>
          </a:p>
          <a:p>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pPr/>
              <a:t>16</a:t>
            </a:fld>
            <a:endParaRPr lang="en-GB"/>
          </a:p>
        </p:txBody>
      </p:sp>
    </p:spTree>
    <p:extLst>
      <p:ext uri="{BB962C8B-B14F-4D97-AF65-F5344CB8AC3E}">
        <p14:creationId xmlns:p14="http://schemas.microsoft.com/office/powerpoint/2010/main" val="22340066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Within this context,</a:t>
            </a:r>
            <a:r>
              <a:rPr lang="en-GB" baseline="0" dirty="0" smtClean="0"/>
              <a:t> authenticity and mindfulness are placed.  “You can’t fake it”.  Mindfulness is a “variety of self-awareness.”  How can we manage this in our working day?</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pPr/>
              <a:t>18</a:t>
            </a:fld>
            <a:endParaRPr lang="en-GB"/>
          </a:p>
        </p:txBody>
      </p:sp>
    </p:spTree>
    <p:extLst>
      <p:ext uri="{BB962C8B-B14F-4D97-AF65-F5344CB8AC3E}">
        <p14:creationId xmlns:p14="http://schemas.microsoft.com/office/powerpoint/2010/main" val="18021944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16/03/2016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16/03/2016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16/03/2016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16/03/2016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16/03/2016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16/03/2016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16/03/2016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16/03/2016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16/03/2016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16/03/2016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16/03/2016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Online Image Placeholder 2"/>
          <p:cNvSpPr>
            <a:spLocks noGrp="1"/>
          </p:cNvSpPr>
          <p:nvPr>
            <p:ph type="clipArt" sz="half" idx="1"/>
          </p:nvPr>
        </p:nvSpPr>
        <p:spPr>
          <a:xfrm>
            <a:off x="457200" y="1600200"/>
            <a:ext cx="4038600" cy="4525963"/>
          </a:xfrm>
        </p:spPr>
        <p:txBody>
          <a:bodyPr/>
          <a:lstStyle/>
          <a:p>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5225"/>
            <a:ext cx="2895600" cy="476250"/>
          </a:xfrm>
          <a:prstGeom prst="rect">
            <a:avLst/>
          </a:prstGeo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FAB5BBE5-F3D1-4BF5-9D83-294F33CA2EF4}" type="slidenum">
              <a:rPr lang="en-GB" altLang="en-US"/>
              <a:pPr/>
              <a:t>‹#›</a:t>
            </a:fld>
            <a:endParaRPr lang="en-GB" altLang="en-US"/>
          </a:p>
        </p:txBody>
      </p:sp>
    </p:spTree>
    <p:extLst>
      <p:ext uri="{BB962C8B-B14F-4D97-AF65-F5344CB8AC3E}">
        <p14:creationId xmlns:p14="http://schemas.microsoft.com/office/powerpoint/2010/main" val="1230607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16/03/2016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1Evwgu369Jw"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youtube.com/watch?v=HX5aRzXUzJo"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hyperlink" Target="http://www.danielgoleman.info/"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morethansound.net/2012/04/12/understanding-the-role-of-an-emotional-leader/" TargetMode="External"/><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0"/>
            <a:ext cx="7772400" cy="1470025"/>
          </a:xfrm>
        </p:spPr>
        <p:txBody>
          <a:bodyPr/>
          <a:lstStyle/>
          <a:p>
            <a:r>
              <a:rPr lang="en-GB" b="1" dirty="0" smtClean="0"/>
              <a:t>Emotional Intelligence</a:t>
            </a:r>
            <a:endParaRPr lang="en-GB" b="1" dirty="0"/>
          </a:p>
        </p:txBody>
      </p:sp>
    </p:spTree>
    <p:extLst>
      <p:ext uri="{BB962C8B-B14F-4D97-AF65-F5344CB8AC3E}">
        <p14:creationId xmlns:p14="http://schemas.microsoft.com/office/powerpoint/2010/main" val="1943561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8436" name="Text Box 5"/>
          <p:cNvSpPr txBox="1">
            <a:spLocks noChangeArrowheads="1"/>
          </p:cNvSpPr>
          <p:nvPr/>
        </p:nvSpPr>
        <p:spPr bwMode="auto">
          <a:xfrm>
            <a:off x="755576" y="927100"/>
            <a:ext cx="8137599" cy="3970318"/>
          </a:xfrm>
          <a:prstGeom prst="rect">
            <a:avLst/>
          </a:prstGeom>
          <a:noFill/>
          <a:ln w="9525">
            <a:noFill/>
            <a:miter lim="800000"/>
            <a:headEnd/>
            <a:tailEnd/>
          </a:ln>
        </p:spPr>
        <p:txBody>
          <a:bodyPr wrap="square">
            <a:spAutoFit/>
          </a:bodyPr>
          <a:lstStyle/>
          <a:p>
            <a:pPr eaLnBrk="0" hangingPunct="0"/>
            <a:endParaRPr lang="en-GB" sz="2800" dirty="0" smtClean="0">
              <a:solidFill>
                <a:schemeClr val="tx2"/>
              </a:solidFill>
            </a:endParaRPr>
          </a:p>
          <a:p>
            <a:pPr eaLnBrk="0" hangingPunct="0"/>
            <a:endParaRPr lang="en-GB" sz="2800" dirty="0">
              <a:solidFill>
                <a:schemeClr val="tx2"/>
              </a:solidFill>
            </a:endParaRPr>
          </a:p>
          <a:p>
            <a:pPr eaLnBrk="0" hangingPunct="0"/>
            <a:r>
              <a:rPr lang="en-GB" sz="2800" dirty="0" smtClean="0">
                <a:solidFill>
                  <a:schemeClr val="tx2"/>
                </a:solidFill>
              </a:rPr>
              <a:t>“For leaders, the first task in management has nothing to do with leading others; step one poses the challenge of knowing and managing oneself.”</a:t>
            </a:r>
          </a:p>
          <a:p>
            <a:pPr eaLnBrk="0" hangingPunct="0">
              <a:lnSpc>
                <a:spcPct val="200000"/>
              </a:lnSpc>
            </a:pPr>
            <a:endParaRPr lang="en-GB" sz="2800" dirty="0">
              <a:solidFill>
                <a:schemeClr val="tx2"/>
              </a:solidFill>
            </a:endParaRPr>
          </a:p>
          <a:p>
            <a:pPr algn="r" eaLnBrk="0" hangingPunct="0"/>
            <a:r>
              <a:rPr lang="en-GB" sz="2800" dirty="0" smtClean="0">
                <a:solidFill>
                  <a:schemeClr val="tx2"/>
                </a:solidFill>
              </a:rPr>
              <a:t>Daniel </a:t>
            </a:r>
            <a:r>
              <a:rPr lang="en-GB" sz="2800" dirty="0" err="1" smtClean="0">
                <a:solidFill>
                  <a:schemeClr val="tx2"/>
                </a:solidFill>
              </a:rPr>
              <a:t>Goleman</a:t>
            </a:r>
            <a:r>
              <a:rPr lang="en-GB" sz="2800" dirty="0" smtClean="0">
                <a:solidFill>
                  <a:schemeClr val="tx2"/>
                </a:solidFill>
              </a:rPr>
              <a:t> (1985)</a:t>
            </a:r>
          </a:p>
          <a:p>
            <a:pPr marL="457200" indent="-457200" eaLnBrk="0" hangingPunct="0">
              <a:buFont typeface="Wingdings" panose="05000000000000000000" pitchFamily="2" charset="2"/>
              <a:buChar char="ü"/>
            </a:pPr>
            <a:endParaRPr lang="en-GB" sz="2800" i="1" dirty="0">
              <a:solidFill>
                <a:schemeClr val="tx2"/>
              </a:solidFill>
            </a:endParaRPr>
          </a:p>
        </p:txBody>
      </p:sp>
    </p:spTree>
    <p:extLst>
      <p:ext uri="{BB962C8B-B14F-4D97-AF65-F5344CB8AC3E}">
        <p14:creationId xmlns:p14="http://schemas.microsoft.com/office/powerpoint/2010/main" val="34838380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a:solidFill>
                  <a:srgbClr val="14373C"/>
                </a:solidFill>
                <a:latin typeface="Arial" panose="020B0604020202020204" pitchFamily="34" charset="0"/>
              </a:rPr>
              <a:t>What is Emotional Intelligence?</a:t>
            </a:r>
          </a:p>
        </p:txBody>
      </p:sp>
      <p:sp>
        <p:nvSpPr>
          <p:cNvPr id="26627" name="Rectangle 3"/>
          <p:cNvSpPr>
            <a:spLocks noGrp="1" noChangeArrowheads="1"/>
          </p:cNvSpPr>
          <p:nvPr>
            <p:ph type="body" idx="1"/>
          </p:nvPr>
        </p:nvSpPr>
        <p:spPr>
          <a:xfrm>
            <a:off x="457200" y="1557338"/>
            <a:ext cx="8229600" cy="5040312"/>
          </a:xfrm>
        </p:spPr>
        <p:txBody>
          <a:bodyPr/>
          <a:lstStyle/>
          <a:p>
            <a:pPr>
              <a:lnSpc>
                <a:spcPct val="90000"/>
              </a:lnSpc>
              <a:buFontTx/>
              <a:buNone/>
            </a:pPr>
            <a:r>
              <a:rPr lang="en-GB" altLang="en-US" sz="2800" dirty="0">
                <a:latin typeface="Arial" panose="020B0604020202020204" pitchFamily="34" charset="0"/>
              </a:rPr>
              <a:t>	</a:t>
            </a:r>
          </a:p>
          <a:p>
            <a:pPr>
              <a:lnSpc>
                <a:spcPct val="90000"/>
              </a:lnSpc>
              <a:buFontTx/>
              <a:buNone/>
            </a:pPr>
            <a:r>
              <a:rPr lang="en-GB" altLang="en-US" sz="2800" dirty="0">
                <a:latin typeface="Arial" panose="020B0604020202020204" pitchFamily="34" charset="0"/>
              </a:rPr>
              <a:t>	“A form of social intelligence that involves the ability to monitor ones own and </a:t>
            </a:r>
            <a:r>
              <a:rPr lang="en-GB" altLang="en-US" sz="2800" dirty="0" smtClean="0">
                <a:latin typeface="Arial" panose="020B0604020202020204" pitchFamily="34" charset="0"/>
              </a:rPr>
              <a:t>others’ </a:t>
            </a:r>
            <a:r>
              <a:rPr lang="en-GB" altLang="en-US" sz="2800" dirty="0">
                <a:latin typeface="Arial" panose="020B0604020202020204" pitchFamily="34" charset="0"/>
              </a:rPr>
              <a:t>feelings and emotions, to discriminate among them, and to use this information to guide ones thinking and action.”</a:t>
            </a:r>
          </a:p>
          <a:p>
            <a:pPr>
              <a:lnSpc>
                <a:spcPct val="90000"/>
              </a:lnSpc>
            </a:pPr>
            <a:endParaRPr lang="en-GB" altLang="en-US" sz="2800" dirty="0">
              <a:latin typeface="Arial" panose="020B0604020202020204" pitchFamily="34" charset="0"/>
            </a:endParaRPr>
          </a:p>
          <a:p>
            <a:pPr>
              <a:lnSpc>
                <a:spcPct val="90000"/>
              </a:lnSpc>
              <a:buFontTx/>
              <a:buNone/>
            </a:pPr>
            <a:r>
              <a:rPr lang="en-GB" altLang="en-US" sz="2800" dirty="0" smtClean="0">
                <a:latin typeface="Arial" panose="020B0604020202020204" pitchFamily="34" charset="0"/>
              </a:rPr>
              <a:t>    Peter </a:t>
            </a:r>
            <a:r>
              <a:rPr lang="en-GB" altLang="en-US" sz="2800" dirty="0" err="1">
                <a:latin typeface="Arial" panose="020B0604020202020204" pitchFamily="34" charset="0"/>
              </a:rPr>
              <a:t>Salovey</a:t>
            </a:r>
            <a:r>
              <a:rPr lang="en-GB" altLang="en-US" sz="2800" dirty="0">
                <a:latin typeface="Arial" panose="020B0604020202020204" pitchFamily="34" charset="0"/>
              </a:rPr>
              <a:t> and John Mayer (1990)</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29158580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ChangeArrowheads="1"/>
          </p:cNvSpPr>
          <p:nvPr/>
        </p:nvSpPr>
        <p:spPr bwMode="auto">
          <a:xfrm>
            <a:off x="539750" y="1550988"/>
            <a:ext cx="7993063"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l"/>
            <a:r>
              <a:rPr lang="en-GB" altLang="en-US" sz="4000" dirty="0"/>
              <a:t>“Emotions occur precisely when adaptation is hindered for any reason whatever”.</a:t>
            </a:r>
          </a:p>
          <a:p>
            <a:pPr algn="l"/>
            <a:endParaRPr lang="en-GB" altLang="en-US" sz="4000" dirty="0"/>
          </a:p>
          <a:p>
            <a:pPr algn="l"/>
            <a:r>
              <a:rPr lang="en-GB" altLang="en-US" sz="2400" dirty="0" err="1"/>
              <a:t>Clapar</a:t>
            </a:r>
            <a:r>
              <a:rPr lang="en-US" altLang="en-US" sz="2400" dirty="0" err="1" smtClean="0">
                <a:cs typeface="Arial" panose="020B0604020202020204" pitchFamily="34" charset="0"/>
              </a:rPr>
              <a:t>ède</a:t>
            </a:r>
            <a:r>
              <a:rPr lang="en-US" altLang="en-US" sz="2400" dirty="0" smtClean="0">
                <a:cs typeface="Arial" panose="020B0604020202020204" pitchFamily="34" charset="0"/>
              </a:rPr>
              <a:t> (1928)</a:t>
            </a:r>
            <a:endParaRPr lang="en-US" altLang="en-US" sz="2400" dirty="0">
              <a:cs typeface="Arial" panose="020B0604020202020204" pitchFamily="34" charset="0"/>
            </a:endParaRPr>
          </a:p>
          <a:p>
            <a:pPr algn="l"/>
            <a:endParaRPr lang="en-US" altLang="en-US" sz="4000" dirty="0"/>
          </a:p>
          <a:p>
            <a:pPr algn="l" eaLnBrk="0" hangingPunct="0"/>
            <a:endParaRPr lang="en-US" altLang="en-US" sz="3200" dirty="0"/>
          </a:p>
        </p:txBody>
      </p:sp>
    </p:spTree>
    <p:extLst>
      <p:ext uri="{BB962C8B-B14F-4D97-AF65-F5344CB8AC3E}">
        <p14:creationId xmlns:p14="http://schemas.microsoft.com/office/powerpoint/2010/main" val="15649047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6" name="Rectangle 4"/>
          <p:cNvSpPr>
            <a:spLocks noChangeArrowheads="1"/>
          </p:cNvSpPr>
          <p:nvPr/>
        </p:nvSpPr>
        <p:spPr bwMode="auto">
          <a:xfrm>
            <a:off x="539750" y="1371600"/>
            <a:ext cx="7993063" cy="4478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l"/>
            <a:r>
              <a:rPr lang="en-GB" altLang="en-US" sz="3200"/>
              <a:t>Goleman (1995) stated the five main domains of EI as:</a:t>
            </a:r>
          </a:p>
          <a:p>
            <a:pPr algn="l"/>
            <a:endParaRPr lang="en-US" altLang="en-US" sz="3200"/>
          </a:p>
          <a:p>
            <a:pPr algn="l">
              <a:buFontTx/>
              <a:buChar char="•"/>
            </a:pPr>
            <a:r>
              <a:rPr lang="en-GB" altLang="en-US" sz="3200"/>
              <a:t>knowing one’s emotions</a:t>
            </a:r>
          </a:p>
          <a:p>
            <a:pPr algn="l">
              <a:buFontTx/>
              <a:buChar char="•"/>
            </a:pPr>
            <a:r>
              <a:rPr lang="en-GB" altLang="en-US" sz="3200"/>
              <a:t>managing emotions</a:t>
            </a:r>
          </a:p>
          <a:p>
            <a:pPr algn="l">
              <a:buFontTx/>
              <a:buChar char="•"/>
            </a:pPr>
            <a:r>
              <a:rPr lang="en-GB" altLang="en-US" sz="3200"/>
              <a:t>motivating oneself</a:t>
            </a:r>
          </a:p>
          <a:p>
            <a:pPr algn="l">
              <a:buFontTx/>
              <a:buChar char="•"/>
            </a:pPr>
            <a:r>
              <a:rPr lang="en-GB" altLang="en-US" sz="3200"/>
              <a:t>recognising emotions in others</a:t>
            </a:r>
          </a:p>
          <a:p>
            <a:pPr algn="l">
              <a:buFontTx/>
              <a:buChar char="•"/>
            </a:pPr>
            <a:r>
              <a:rPr lang="en-GB" altLang="en-US" sz="3200"/>
              <a:t>handling relationships</a:t>
            </a:r>
            <a:endParaRPr lang="en-US" altLang="en-US" sz="3200"/>
          </a:p>
          <a:p>
            <a:pPr algn="l" eaLnBrk="0" hangingPunct="0"/>
            <a:endParaRPr lang="en-US" altLang="en-US" sz="3200"/>
          </a:p>
        </p:txBody>
      </p:sp>
    </p:spTree>
    <p:extLst>
      <p:ext uri="{BB962C8B-B14F-4D97-AF65-F5344CB8AC3E}">
        <p14:creationId xmlns:p14="http://schemas.microsoft.com/office/powerpoint/2010/main" val="18405831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Emotional Competence Framework</a:t>
            </a:r>
            <a:endParaRPr lang="en-GB" dirty="0"/>
          </a:p>
        </p:txBody>
      </p:sp>
      <p:sp>
        <p:nvSpPr>
          <p:cNvPr id="3" name="Text Placeholder 2"/>
          <p:cNvSpPr>
            <a:spLocks noGrp="1"/>
          </p:cNvSpPr>
          <p:nvPr>
            <p:ph type="body" idx="1"/>
          </p:nvPr>
        </p:nvSpPr>
        <p:spPr/>
        <p:txBody>
          <a:bodyPr/>
          <a:lstStyle/>
          <a:p>
            <a:endParaRPr lang="en-GB"/>
          </a:p>
        </p:txBody>
      </p:sp>
      <p:pic>
        <p:nvPicPr>
          <p:cNvPr id="7" name="Picture 2"/>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503430" y="1566364"/>
            <a:ext cx="4063156" cy="40541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7"/>
          <p:cNvSpPr txBox="1">
            <a:spLocks noGrp="1"/>
          </p:cNvSpPr>
          <p:nvPr>
            <p:ph sz="quarter" idx="4"/>
          </p:nvPr>
        </p:nvSpPr>
        <p:spPr>
          <a:xfrm>
            <a:off x="4645025" y="2174875"/>
            <a:ext cx="4041775" cy="1643527"/>
          </a:xfrm>
          <a:prstGeom prst="rect">
            <a:avLst/>
          </a:prstGeom>
          <a:noFill/>
        </p:spPr>
        <p:txBody>
          <a:bodyPr wrap="square" rtlCol="0">
            <a:spAutoFit/>
          </a:bodyPr>
          <a:lstStyle/>
          <a:p>
            <a:pPr marL="0" indent="0">
              <a:buNone/>
            </a:pPr>
            <a:r>
              <a:rPr lang="en-GB" sz="2400" dirty="0" smtClean="0"/>
              <a:t>Daniel Goleman (1995) identifies 5 elements of   Emotional Intelligence (EQ)</a:t>
            </a:r>
          </a:p>
          <a:p>
            <a:endParaRPr lang="en-GB" dirty="0"/>
          </a:p>
        </p:txBody>
      </p:sp>
    </p:spTree>
    <p:extLst>
      <p:ext uri="{BB962C8B-B14F-4D97-AF65-F5344CB8AC3E}">
        <p14:creationId xmlns:p14="http://schemas.microsoft.com/office/powerpoint/2010/main" val="1088682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Activity - Aural</a:t>
            </a:r>
            <a:endParaRPr lang="en-GB" b="1" dirty="0"/>
          </a:p>
        </p:txBody>
      </p:sp>
      <p:pic>
        <p:nvPicPr>
          <p:cNvPr id="27650" name="Picture 2" descr="Image result for auditory"/>
          <p:cNvPicPr>
            <a:picLocks noChangeAspect="1" noChangeArrowheads="1"/>
          </p:cNvPicPr>
          <p:nvPr/>
        </p:nvPicPr>
        <p:blipFill>
          <a:blip r:embed="rId3" cstate="print"/>
          <a:srcRect/>
          <a:stretch>
            <a:fillRect/>
          </a:stretch>
        </p:blipFill>
        <p:spPr bwMode="auto">
          <a:xfrm>
            <a:off x="4499992" y="1700808"/>
            <a:ext cx="4422180" cy="3312368"/>
          </a:xfrm>
          <a:prstGeom prst="rect">
            <a:avLst/>
          </a:prstGeom>
          <a:noFill/>
        </p:spPr>
      </p:pic>
      <p:sp>
        <p:nvSpPr>
          <p:cNvPr id="5" name="Content Placeholder 4"/>
          <p:cNvSpPr>
            <a:spLocks noGrp="1"/>
          </p:cNvSpPr>
          <p:nvPr>
            <p:ph idx="1"/>
          </p:nvPr>
        </p:nvSpPr>
        <p:spPr>
          <a:xfrm>
            <a:off x="395536" y="1844824"/>
            <a:ext cx="4464496" cy="3917032"/>
          </a:xfrm>
        </p:spPr>
        <p:txBody>
          <a:bodyPr/>
          <a:lstStyle/>
          <a:p>
            <a:r>
              <a:rPr lang="en-GB" dirty="0" smtClean="0"/>
              <a:t>In pairs, </a:t>
            </a:r>
          </a:p>
          <a:p>
            <a:pPr>
              <a:buNone/>
            </a:pPr>
            <a:r>
              <a:rPr lang="en-GB" dirty="0" smtClean="0"/>
              <a:t>sitting back to back</a:t>
            </a:r>
            <a:endParaRPr lang="en-GB" dirty="0"/>
          </a:p>
        </p:txBody>
      </p:sp>
    </p:spTree>
    <p:extLst>
      <p:ext uri="{BB962C8B-B14F-4D97-AF65-F5344CB8AC3E}">
        <p14:creationId xmlns:p14="http://schemas.microsoft.com/office/powerpoint/2010/main" val="34253322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Recognising Emotions</a:t>
            </a:r>
            <a:endParaRPr lang="en-GB" dirty="0"/>
          </a:p>
        </p:txBody>
      </p:sp>
      <p:pic>
        <p:nvPicPr>
          <p:cNvPr id="4" name="Picture 3" descr="Emotional-Intelligence-3"/>
          <p:cNvPicPr/>
          <p:nvPr/>
        </p:nvPicPr>
        <p:blipFill>
          <a:blip r:embed="rId2" cstate="print"/>
          <a:srcRect/>
          <a:stretch>
            <a:fillRect/>
          </a:stretch>
        </p:blipFill>
        <p:spPr bwMode="auto">
          <a:xfrm>
            <a:off x="2123728" y="1772816"/>
            <a:ext cx="5112568" cy="3456384"/>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 Visual</a:t>
            </a:r>
            <a:endParaRPr lang="en-GB" dirty="0"/>
          </a:p>
        </p:txBody>
      </p:sp>
      <p:sp>
        <p:nvSpPr>
          <p:cNvPr id="3" name="Text Placeholder 2"/>
          <p:cNvSpPr>
            <a:spLocks noGrp="1"/>
          </p:cNvSpPr>
          <p:nvPr>
            <p:ph type="body" idx="1"/>
          </p:nvPr>
        </p:nvSpPr>
        <p:spPr/>
        <p:txBody>
          <a:bodyPr/>
          <a:lstStyle/>
          <a:p>
            <a:r>
              <a:rPr lang="en-GB" dirty="0" smtClean="0"/>
              <a:t>Emotional Card Game</a:t>
            </a:r>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endParaRPr lang="en-GB" dirty="0" smtClean="0"/>
          </a:p>
          <a:p>
            <a:pPr marL="0" indent="0">
              <a:buNone/>
            </a:pPr>
            <a:r>
              <a:rPr lang="en-GB" dirty="0" smtClean="0"/>
              <a:t>In 4 groups, decide who will be the ‘player’</a:t>
            </a:r>
          </a:p>
          <a:p>
            <a:pPr marL="0" indent="0">
              <a:buNone/>
            </a:pPr>
            <a:endParaRPr lang="en-GB" dirty="0"/>
          </a:p>
          <a:p>
            <a:pPr marL="0" indent="0">
              <a:buNone/>
            </a:pPr>
            <a:r>
              <a:rPr lang="en-GB" dirty="0" smtClean="0"/>
              <a:t>The player picks two cards, and (naturalistically) acts out the emotion (no words)</a:t>
            </a:r>
          </a:p>
          <a:p>
            <a:pPr marL="0" indent="0">
              <a:buNone/>
            </a:pPr>
            <a:endParaRPr lang="en-GB" dirty="0"/>
          </a:p>
          <a:p>
            <a:pPr marL="0" indent="0">
              <a:buNone/>
            </a:pPr>
            <a:r>
              <a:rPr lang="en-GB" dirty="0" smtClean="0"/>
              <a:t>Write down what emotion you think is being expressed – catch your first thought.</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sp>
        <p:nvSpPr>
          <p:cNvPr id="5" name="Text Placeholder 4"/>
          <p:cNvSpPr>
            <a:spLocks noGrp="1"/>
          </p:cNvSpPr>
          <p:nvPr>
            <p:ph type="body" sz="quarter" idx="3"/>
          </p:nvPr>
        </p:nvSpPr>
        <p:spPr/>
        <p:txBody>
          <a:bodyPr/>
          <a:lstStyle/>
          <a:p>
            <a:r>
              <a:rPr lang="en-GB" dirty="0" smtClean="0"/>
              <a:t>Emotions…..</a:t>
            </a:r>
            <a:endParaRPr lang="en-GB" dirty="0"/>
          </a:p>
        </p:txBody>
      </p:sp>
      <p:pic>
        <p:nvPicPr>
          <p:cNvPr id="7" name="Content Placeholder 6"/>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4645025" y="2379642"/>
            <a:ext cx="4041775" cy="3005178"/>
          </a:xfrm>
        </p:spPr>
      </p:pic>
    </p:spTree>
    <p:extLst>
      <p:ext uri="{BB962C8B-B14F-4D97-AF65-F5344CB8AC3E}">
        <p14:creationId xmlns:p14="http://schemas.microsoft.com/office/powerpoint/2010/main" val="20069416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Empathy</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a:hlinkClick r:id="rId3"/>
              </a:rPr>
              <a:t>https://</a:t>
            </a:r>
            <a:r>
              <a:rPr lang="en-GB" dirty="0" smtClean="0">
                <a:hlinkClick r:id="rId3"/>
              </a:rPr>
              <a:t>www.youtube.com/watch?v=1Evwgu369Jw</a:t>
            </a:r>
            <a:r>
              <a:rPr lang="en-GB" dirty="0" smtClean="0"/>
              <a:t> </a:t>
            </a:r>
          </a:p>
          <a:p>
            <a:pPr marL="0" indent="0">
              <a:buNone/>
            </a:pPr>
            <a:endParaRPr lang="en-GB" dirty="0" smtClean="0"/>
          </a:p>
          <a:p>
            <a:pPr marL="0" indent="0">
              <a:buNone/>
            </a:pPr>
            <a:r>
              <a:rPr lang="en-GB" u="sng" dirty="0" smtClean="0">
                <a:hlinkClick r:id="rId4"/>
              </a:rPr>
              <a:t>https://www.youtube.com/watch?v=HX5aRzXUzJo</a:t>
            </a:r>
            <a:endParaRPr lang="en-GB" dirty="0" smtClean="0"/>
          </a:p>
          <a:p>
            <a:pPr marL="0" indent="0">
              <a:buNone/>
            </a:pPr>
            <a:endParaRPr lang="en-GB" dirty="0"/>
          </a:p>
        </p:txBody>
      </p:sp>
    </p:spTree>
    <p:extLst>
      <p:ext uri="{BB962C8B-B14F-4D97-AF65-F5344CB8AC3E}">
        <p14:creationId xmlns:p14="http://schemas.microsoft.com/office/powerpoint/2010/main" val="33824792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ltLang="en-US">
                <a:solidFill>
                  <a:srgbClr val="14373C"/>
                </a:solidFill>
                <a:latin typeface="Arial" panose="020B0604020202020204" pitchFamily="34" charset="0"/>
              </a:rPr>
              <a:t>The Brain</a:t>
            </a:r>
          </a:p>
        </p:txBody>
      </p:sp>
      <p:sp>
        <p:nvSpPr>
          <p:cNvPr id="53251" name="Rectangle 3"/>
          <p:cNvSpPr>
            <a:spLocks noGrp="1" noChangeArrowheads="1"/>
          </p:cNvSpPr>
          <p:nvPr>
            <p:ph type="body" sz="half" idx="2"/>
          </p:nvPr>
        </p:nvSpPr>
        <p:spPr/>
        <p:txBody>
          <a:bodyPr/>
          <a:lstStyle/>
          <a:p>
            <a:pPr>
              <a:lnSpc>
                <a:spcPct val="90000"/>
              </a:lnSpc>
              <a:buFontTx/>
              <a:buNone/>
            </a:pPr>
            <a:r>
              <a:rPr lang="en-GB" altLang="en-US" sz="2400">
                <a:latin typeface="Arial" panose="020B0604020202020204" pitchFamily="34" charset="0"/>
              </a:rPr>
              <a:t>	</a:t>
            </a:r>
          </a:p>
          <a:p>
            <a:pPr>
              <a:lnSpc>
                <a:spcPct val="90000"/>
              </a:lnSpc>
              <a:buFontTx/>
              <a:buNone/>
            </a:pPr>
            <a:r>
              <a:rPr lang="en-GB" altLang="en-US" sz="2400">
                <a:latin typeface="Arial" panose="020B0604020202020204" pitchFamily="34" charset="0"/>
              </a:rPr>
              <a:t>	</a:t>
            </a:r>
            <a:endParaRPr lang="en-US" altLang="en-US" sz="2400">
              <a:latin typeface="Arial" panose="020B0604020202020204" pitchFamily="34" charset="0"/>
            </a:endParaRPr>
          </a:p>
        </p:txBody>
      </p:sp>
      <p:pic>
        <p:nvPicPr>
          <p:cNvPr id="53259" name="Picture 11" descr="MC900299199[1]"/>
          <p:cNvPicPr>
            <a:picLocks noGrp="1" noChangeAspect="1" noChangeArrowheads="1"/>
          </p:cNvPicPr>
          <p:nvPr>
            <p:ph type="clipArt" sz="half" idx="1"/>
          </p:nvPr>
        </p:nvPicPr>
        <p:blipFill>
          <a:blip r:embed="rId3" cstate="print">
            <a:extLst>
              <a:ext uri="{28A0092B-C50C-407E-A947-70E740481C1C}">
                <a14:useLocalDpi xmlns:a14="http://schemas.microsoft.com/office/drawing/2010/main" val="0"/>
              </a:ext>
            </a:extLst>
          </a:blip>
          <a:srcRect/>
          <a:stretch>
            <a:fillRect/>
          </a:stretch>
        </p:blipFill>
        <p:spPr>
          <a:xfrm>
            <a:off x="2916238" y="1700213"/>
            <a:ext cx="3409950" cy="3398837"/>
          </a:xfrm>
        </p:spPr>
      </p:pic>
      <p:sp>
        <p:nvSpPr>
          <p:cNvPr id="53260" name="Line 12"/>
          <p:cNvSpPr>
            <a:spLocks noChangeShapeType="1"/>
          </p:cNvSpPr>
          <p:nvPr/>
        </p:nvSpPr>
        <p:spPr bwMode="auto">
          <a:xfrm>
            <a:off x="4716463" y="3141663"/>
            <a:ext cx="1727200" cy="0"/>
          </a:xfrm>
          <a:prstGeom prst="line">
            <a:avLst/>
          </a:prstGeom>
          <a:noFill/>
          <a:ln w="5715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3261" name="Line 13"/>
          <p:cNvSpPr>
            <a:spLocks noChangeShapeType="1"/>
          </p:cNvSpPr>
          <p:nvPr/>
        </p:nvSpPr>
        <p:spPr bwMode="auto">
          <a:xfrm flipH="1" flipV="1">
            <a:off x="4356100" y="1341438"/>
            <a:ext cx="142875" cy="1150937"/>
          </a:xfrm>
          <a:prstGeom prst="line">
            <a:avLst/>
          </a:prstGeom>
          <a:noFill/>
          <a:ln w="5715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3262" name="Line 14"/>
          <p:cNvSpPr>
            <a:spLocks noChangeShapeType="1"/>
          </p:cNvSpPr>
          <p:nvPr/>
        </p:nvSpPr>
        <p:spPr bwMode="auto">
          <a:xfrm>
            <a:off x="2339975" y="2492375"/>
            <a:ext cx="1727200" cy="73025"/>
          </a:xfrm>
          <a:prstGeom prst="line">
            <a:avLst/>
          </a:prstGeom>
          <a:noFill/>
          <a:ln w="571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3263" name="Text Box 15"/>
          <p:cNvSpPr txBox="1">
            <a:spLocks noChangeArrowheads="1"/>
          </p:cNvSpPr>
          <p:nvPr/>
        </p:nvSpPr>
        <p:spPr bwMode="auto">
          <a:xfrm>
            <a:off x="684213" y="2554288"/>
            <a:ext cx="129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t>cortex</a:t>
            </a:r>
            <a:endParaRPr lang="en-US" altLang="en-US" sz="2400"/>
          </a:p>
        </p:txBody>
      </p:sp>
      <p:sp>
        <p:nvSpPr>
          <p:cNvPr id="53264" name="Text Box 16"/>
          <p:cNvSpPr txBox="1">
            <a:spLocks noChangeArrowheads="1"/>
          </p:cNvSpPr>
          <p:nvPr/>
        </p:nvSpPr>
        <p:spPr bwMode="auto">
          <a:xfrm>
            <a:off x="4356100" y="981075"/>
            <a:ext cx="14398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t>thalamus</a:t>
            </a:r>
            <a:endParaRPr lang="en-US" altLang="en-US" sz="2400"/>
          </a:p>
        </p:txBody>
      </p:sp>
      <p:sp>
        <p:nvSpPr>
          <p:cNvPr id="53265" name="Text Box 17"/>
          <p:cNvSpPr txBox="1">
            <a:spLocks noChangeArrowheads="1"/>
          </p:cNvSpPr>
          <p:nvPr/>
        </p:nvSpPr>
        <p:spPr bwMode="auto">
          <a:xfrm>
            <a:off x="6588125" y="3068638"/>
            <a:ext cx="15128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a:t>amygdala</a:t>
            </a:r>
            <a:endParaRPr lang="en-US" altLang="en-US" sz="2400"/>
          </a:p>
        </p:txBody>
      </p:sp>
    </p:spTree>
    <p:extLst>
      <p:ext uri="{BB962C8B-B14F-4D97-AF65-F5344CB8AC3E}">
        <p14:creationId xmlns:p14="http://schemas.microsoft.com/office/powerpoint/2010/main" val="7649689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ChangeArrowheads="1"/>
          </p:cNvSpPr>
          <p:nvPr/>
        </p:nvSpPr>
        <p:spPr bwMode="auto">
          <a:xfrm>
            <a:off x="539750" y="2100263"/>
            <a:ext cx="7993063" cy="3017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a:r>
              <a:rPr lang="en-GB" altLang="en-US" sz="4000" dirty="0"/>
              <a:t>Emotional Hijacking</a:t>
            </a:r>
          </a:p>
          <a:p>
            <a:pPr algn="l"/>
            <a:endParaRPr lang="en-GB" altLang="en-US" sz="4000" dirty="0"/>
          </a:p>
          <a:p>
            <a:pPr algn="ctr"/>
            <a:r>
              <a:rPr lang="en-GB" altLang="en-US" sz="4000" dirty="0"/>
              <a:t>The Power of the Pause</a:t>
            </a:r>
          </a:p>
          <a:p>
            <a:pPr algn="l"/>
            <a:endParaRPr lang="en-US" altLang="en-US" sz="4000" dirty="0"/>
          </a:p>
          <a:p>
            <a:pPr algn="l" eaLnBrk="0" hangingPunct="0"/>
            <a:endParaRPr lang="en-US" altLang="en-US" sz="3200" dirty="0"/>
          </a:p>
        </p:txBody>
      </p:sp>
    </p:spTree>
    <p:extLst>
      <p:ext uri="{BB962C8B-B14F-4D97-AF65-F5344CB8AC3E}">
        <p14:creationId xmlns:p14="http://schemas.microsoft.com/office/powerpoint/2010/main" val="163150803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Daniel </a:t>
            </a:r>
            <a:r>
              <a:rPr lang="en-GB" dirty="0" err="1" smtClean="0"/>
              <a:t>Goleman</a:t>
            </a:r>
            <a:endParaRPr lang="en-GB" dirty="0"/>
          </a:p>
        </p:txBody>
      </p:sp>
      <p:sp>
        <p:nvSpPr>
          <p:cNvPr id="3" name="Text Placeholder 2"/>
          <p:cNvSpPr>
            <a:spLocks noGrp="1"/>
          </p:cNvSpPr>
          <p:nvPr>
            <p:ph type="body" idx="1"/>
          </p:nvPr>
        </p:nvSpPr>
        <p:spPr/>
        <p:txBody>
          <a:bodyPr/>
          <a:lstStyle/>
          <a:p>
            <a:endParaRPr lang="en-GB" dirty="0"/>
          </a:p>
        </p:txBody>
      </p:sp>
      <p:pic>
        <p:nvPicPr>
          <p:cNvPr id="7" name="Content Placeholder 6"/>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962856" y="1700808"/>
            <a:ext cx="2745048" cy="3456384"/>
          </a:xfrm>
        </p:spPr>
      </p:pic>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a:xfrm>
            <a:off x="4427985" y="2174875"/>
            <a:ext cx="4464496" cy="3414365"/>
          </a:xfrm>
        </p:spPr>
        <p:txBody>
          <a:bodyPr/>
          <a:lstStyle/>
          <a:p>
            <a:pPr marL="0" indent="0">
              <a:buNone/>
            </a:pPr>
            <a:endParaRPr lang="en-GB" dirty="0" smtClean="0"/>
          </a:p>
          <a:p>
            <a:pPr marL="0" indent="0">
              <a:buNone/>
            </a:pPr>
            <a:endParaRPr lang="en-GB" dirty="0"/>
          </a:p>
          <a:p>
            <a:pPr marL="0" indent="0">
              <a:buNone/>
            </a:pPr>
            <a:r>
              <a:rPr lang="en-GB" dirty="0" smtClean="0">
                <a:hlinkClick r:id="rId4"/>
              </a:rPr>
              <a:t>http</a:t>
            </a:r>
            <a:r>
              <a:rPr lang="en-GB" dirty="0">
                <a:hlinkClick r:id="rId4"/>
              </a:rPr>
              <a:t>://www.danielgoleman.info</a:t>
            </a:r>
            <a:r>
              <a:rPr lang="en-GB" dirty="0" smtClean="0">
                <a:hlinkClick r:id="rId4"/>
              </a:rPr>
              <a:t>/</a:t>
            </a:r>
            <a:r>
              <a:rPr lang="en-GB" dirty="0" smtClean="0"/>
              <a:t> </a:t>
            </a:r>
            <a:endParaRPr lang="en-GB" dirty="0"/>
          </a:p>
        </p:txBody>
      </p:sp>
    </p:spTree>
    <p:extLst>
      <p:ext uri="{BB962C8B-B14F-4D97-AF65-F5344CB8AC3E}">
        <p14:creationId xmlns:p14="http://schemas.microsoft.com/office/powerpoint/2010/main" val="30107180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lgn="ctr">
              <a:buNone/>
            </a:pPr>
            <a:r>
              <a:rPr lang="en-GB" b="1" dirty="0"/>
              <a:t>What is Emotional Contagion?</a:t>
            </a:r>
          </a:p>
        </p:txBody>
      </p:sp>
    </p:spTree>
    <p:extLst>
      <p:ext uri="{BB962C8B-B14F-4D97-AF65-F5344CB8AC3E}">
        <p14:creationId xmlns:p14="http://schemas.microsoft.com/office/powerpoint/2010/main" val="3016060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Contagion</a:t>
            </a:r>
            <a:endParaRPr lang="en-GB" dirty="0"/>
          </a:p>
        </p:txBody>
      </p:sp>
      <p:sp>
        <p:nvSpPr>
          <p:cNvPr id="3" name="Content Placeholder 2"/>
          <p:cNvSpPr>
            <a:spLocks noGrp="1"/>
          </p:cNvSpPr>
          <p:nvPr>
            <p:ph idx="1"/>
          </p:nvPr>
        </p:nvSpPr>
        <p:spPr/>
        <p:txBody>
          <a:bodyPr/>
          <a:lstStyle/>
          <a:p>
            <a:pPr marL="0" indent="0">
              <a:buNone/>
            </a:pPr>
            <a:r>
              <a:rPr lang="en-GB" dirty="0" smtClean="0"/>
              <a:t>This is an article we have come across but not yet accessed, specifically with reference to a care setting.</a:t>
            </a:r>
          </a:p>
          <a:p>
            <a:pPr marL="0" indent="0">
              <a:buNone/>
            </a:pPr>
            <a:endParaRPr lang="en-GB" sz="2000" dirty="0" smtClean="0"/>
          </a:p>
          <a:p>
            <a:pPr marL="0" indent="0">
              <a:buNone/>
            </a:pPr>
            <a:endParaRPr lang="en-GB" sz="2000" dirty="0"/>
          </a:p>
          <a:p>
            <a:pPr marL="0" indent="0">
              <a:buNone/>
            </a:pPr>
            <a:r>
              <a:rPr lang="en-GB" sz="2000" dirty="0" err="1" smtClean="0"/>
              <a:t>Barsade</a:t>
            </a:r>
            <a:r>
              <a:rPr lang="en-GB" sz="2000" dirty="0"/>
              <a:t>, S. G. and O. A. O’Neill </a:t>
            </a:r>
            <a:r>
              <a:rPr lang="en-GB" sz="2000" dirty="0" smtClean="0"/>
              <a:t>(2014) </a:t>
            </a:r>
            <a:r>
              <a:rPr lang="en-GB" sz="2000" i="1" dirty="0" smtClean="0"/>
              <a:t>What’s </a:t>
            </a:r>
            <a:r>
              <a:rPr lang="en-GB" sz="2000" i="1" dirty="0"/>
              <a:t>love got to do with it? A longitudinal study of the culture of companionate love and employee and client outcomes in a long-term care setting</a:t>
            </a:r>
            <a:r>
              <a:rPr lang="en-GB" sz="2000" dirty="0" smtClean="0"/>
              <a:t>. </a:t>
            </a:r>
            <a:r>
              <a:rPr lang="en-GB" sz="2000" dirty="0"/>
              <a:t>Administrative Science Quarterly, forthcoming</a:t>
            </a:r>
            <a:r>
              <a:rPr lang="en-GB" sz="2000" dirty="0" smtClean="0"/>
              <a:t>.</a:t>
            </a:r>
          </a:p>
          <a:p>
            <a:pPr marL="0" indent="0">
              <a:buNone/>
            </a:pPr>
            <a:endParaRPr lang="en-GB" sz="2000" dirty="0"/>
          </a:p>
        </p:txBody>
      </p:sp>
    </p:spTree>
    <p:extLst>
      <p:ext uri="{BB962C8B-B14F-4D97-AF65-F5344CB8AC3E}">
        <p14:creationId xmlns:p14="http://schemas.microsoft.com/office/powerpoint/2010/main" val="152899819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Contagion</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An opportunity for referencing?</a:t>
            </a:r>
          </a:p>
          <a:p>
            <a:pPr marL="0" indent="0">
              <a:buNone/>
            </a:pPr>
            <a:endParaRPr lang="en-GB" dirty="0" smtClean="0"/>
          </a:p>
          <a:p>
            <a:pPr marL="0" indent="0">
              <a:buNone/>
            </a:pPr>
            <a:r>
              <a:rPr lang="en-GB" sz="2600" dirty="0" err="1" smtClean="0"/>
              <a:t>Barsade</a:t>
            </a:r>
            <a:r>
              <a:rPr lang="en-GB" sz="2600" dirty="0" smtClean="0"/>
              <a:t>, S. (2014) ‘Faster than a Speeding Text:  “Emotional Contagion” at Work:  How Others’ Feelings are Influencing our Business Decisions’.  </a:t>
            </a:r>
            <a:r>
              <a:rPr lang="en-GB" sz="2600" i="1" dirty="0" smtClean="0"/>
              <a:t>Psychology Today </a:t>
            </a:r>
            <a:r>
              <a:rPr lang="en-GB" sz="2600" dirty="0" smtClean="0"/>
              <a:t>[Online</a:t>
            </a:r>
            <a:r>
              <a:rPr lang="en-GB" sz="2600" dirty="0"/>
              <a:t>] Available at</a:t>
            </a:r>
            <a:r>
              <a:rPr lang="en-GB" sz="2600" dirty="0" smtClean="0"/>
              <a:t>:  https</a:t>
            </a:r>
            <a:r>
              <a:rPr lang="en-GB" sz="2600" dirty="0"/>
              <a:t>://</a:t>
            </a:r>
            <a:r>
              <a:rPr lang="en-GB" sz="2600" dirty="0" smtClean="0"/>
              <a:t>www.psychologytoday.com/blog/the-science-work/201410/faster-speeding-text-emotional-contagion-work Accessed:  26 February 2016 </a:t>
            </a:r>
            <a:endParaRPr lang="en-GB" sz="2600" dirty="0"/>
          </a:p>
        </p:txBody>
      </p:sp>
    </p:spTree>
    <p:extLst>
      <p:ext uri="{BB962C8B-B14F-4D97-AF65-F5344CB8AC3E}">
        <p14:creationId xmlns:p14="http://schemas.microsoft.com/office/powerpoint/2010/main" val="32636284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Emotions and Leadership</a:t>
            </a:r>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p:txBody>
      </p:sp>
      <p:sp>
        <p:nvSpPr>
          <p:cNvPr id="4" name="Rectangle 3"/>
          <p:cNvSpPr/>
          <p:nvPr/>
        </p:nvSpPr>
        <p:spPr>
          <a:xfrm>
            <a:off x="611560" y="2060848"/>
            <a:ext cx="7344816" cy="3539430"/>
          </a:xfrm>
          <a:prstGeom prst="rect">
            <a:avLst/>
          </a:prstGeom>
        </p:spPr>
        <p:txBody>
          <a:bodyPr wrap="square">
            <a:spAutoFit/>
          </a:bodyPr>
          <a:lstStyle/>
          <a:p>
            <a:r>
              <a:rPr lang="en-GB" sz="3200" dirty="0"/>
              <a:t>The more authority and power a person has, the more powerfully their emotions are </a:t>
            </a:r>
            <a:r>
              <a:rPr lang="en-GB" sz="3200" dirty="0" smtClean="0"/>
              <a:t>transmitted.  </a:t>
            </a:r>
          </a:p>
          <a:p>
            <a:endParaRPr lang="en-GB" sz="3200" dirty="0" smtClean="0"/>
          </a:p>
          <a:p>
            <a:r>
              <a:rPr lang="en-GB" sz="3200" dirty="0" smtClean="0"/>
              <a:t>Consider given workplace situations and ask yourself, who is ‘the strongest person in the room’?</a:t>
            </a:r>
            <a:endParaRPr lang="en-GB" sz="3200" dirty="0"/>
          </a:p>
        </p:txBody>
      </p:sp>
    </p:spTree>
    <p:extLst>
      <p:ext uri="{BB962C8B-B14F-4D97-AF65-F5344CB8AC3E}">
        <p14:creationId xmlns:p14="http://schemas.microsoft.com/office/powerpoint/2010/main" val="345826898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Understanding the Role of an Emotional Leader</a:t>
            </a:r>
            <a:endParaRPr lang="en-GB" dirty="0"/>
          </a:p>
        </p:txBody>
      </p:sp>
      <p:sp>
        <p:nvSpPr>
          <p:cNvPr id="3" name="Text Placeholder 2"/>
          <p:cNvSpPr>
            <a:spLocks noGrp="1"/>
          </p:cNvSpPr>
          <p:nvPr>
            <p:ph type="body" idx="1"/>
          </p:nvPr>
        </p:nvSpPr>
        <p:spPr/>
        <p:txBody>
          <a:bodyPr/>
          <a:lstStyle/>
          <a:p>
            <a:r>
              <a:rPr lang="en-GB" dirty="0" smtClean="0"/>
              <a:t>Podcast</a:t>
            </a:r>
            <a:endParaRPr lang="en-GB" dirty="0"/>
          </a:p>
        </p:txBody>
      </p:sp>
      <p:sp>
        <p:nvSpPr>
          <p:cNvPr id="4" name="Content Placeholder 3"/>
          <p:cNvSpPr>
            <a:spLocks noGrp="1"/>
          </p:cNvSpPr>
          <p:nvPr>
            <p:ph sz="half" idx="2"/>
          </p:nvPr>
        </p:nvSpPr>
        <p:spPr/>
        <p:txBody>
          <a:bodyPr/>
          <a:lstStyle/>
          <a:p>
            <a:pPr marL="0" indent="0">
              <a:buNone/>
            </a:pPr>
            <a:endParaRPr lang="en-GB" dirty="0" smtClean="0"/>
          </a:p>
          <a:p>
            <a:pPr marL="0" indent="0">
              <a:buNone/>
            </a:pPr>
            <a:r>
              <a:rPr lang="en-GB" dirty="0">
                <a:hlinkClick r:id="rId3"/>
              </a:rPr>
              <a:t>https://morethansound.net/2012/04/12/understanding-the-role-of-an-emotional-leader/#.</a:t>
            </a:r>
            <a:r>
              <a:rPr lang="en-GB" dirty="0" smtClean="0">
                <a:hlinkClick r:id="rId3"/>
              </a:rPr>
              <a:t>VtBtLUCKSB0</a:t>
            </a:r>
            <a:r>
              <a:rPr lang="en-GB" dirty="0" smtClean="0"/>
              <a:t> </a:t>
            </a:r>
            <a:endParaRPr lang="en-GB" dirty="0"/>
          </a:p>
        </p:txBody>
      </p:sp>
      <p:sp>
        <p:nvSpPr>
          <p:cNvPr id="5" name="Text Placeholder 4"/>
          <p:cNvSpPr>
            <a:spLocks noGrp="1"/>
          </p:cNvSpPr>
          <p:nvPr>
            <p:ph type="body" sz="quarter" idx="3"/>
          </p:nvPr>
        </p:nvSpPr>
        <p:spPr/>
        <p:txBody>
          <a:bodyPr/>
          <a:lstStyle/>
          <a:p>
            <a:r>
              <a:rPr lang="en-GB" dirty="0" smtClean="0"/>
              <a:t>Selected Quote</a:t>
            </a:r>
            <a:endParaRPr lang="en-GB" dirty="0"/>
          </a:p>
        </p:txBody>
      </p:sp>
      <p:sp>
        <p:nvSpPr>
          <p:cNvPr id="6" name="Content Placeholder 5"/>
          <p:cNvSpPr>
            <a:spLocks noGrp="1"/>
          </p:cNvSpPr>
          <p:nvPr>
            <p:ph sz="quarter" idx="4"/>
          </p:nvPr>
        </p:nvSpPr>
        <p:spPr/>
        <p:txBody>
          <a:bodyPr>
            <a:normAutofit fontScale="92500" lnSpcReduction="10000"/>
          </a:bodyPr>
          <a:lstStyle/>
          <a:p>
            <a:pPr marL="0" indent="0">
              <a:buNone/>
            </a:pPr>
            <a:endParaRPr lang="en-GB" dirty="0" smtClean="0"/>
          </a:p>
          <a:p>
            <a:pPr marL="0" indent="0">
              <a:buNone/>
            </a:pPr>
            <a:r>
              <a:rPr lang="en-GB" dirty="0" smtClean="0"/>
              <a:t>“So </a:t>
            </a:r>
            <a:r>
              <a:rPr lang="en-GB" dirty="0"/>
              <a:t>there’s a direct relationship between leader’s mood, group team’s mood, and performance. Once you understand that you see that a leader must start by leading by managing himself or herself first, because it’s going to affect everybody else</a:t>
            </a:r>
            <a:r>
              <a:rPr lang="en-GB" dirty="0" smtClean="0"/>
              <a:t>.”</a:t>
            </a:r>
            <a:endParaRPr lang="en-GB" dirty="0"/>
          </a:p>
        </p:txBody>
      </p:sp>
    </p:spTree>
    <p:extLst>
      <p:ext uri="{BB962C8B-B14F-4D97-AF65-F5344CB8AC3E}">
        <p14:creationId xmlns:p14="http://schemas.microsoft.com/office/powerpoint/2010/main" val="393142304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1dc8cdaca9395c399e5f6b98a06776d">
  <xsd:schema xmlns:xsd="http://www.w3.org/2001/XMLSchema" xmlns:xs="http://www.w3.org/2001/XMLSchema" xmlns:p="http://schemas.microsoft.com/office/2006/metadata/properties" xmlns:ns2="303dbf9b-b85b-46a0-94f1-894078c07ecd" targetNamespace="http://schemas.microsoft.com/office/2006/metadata/properties" ma:root="true" ma:fieldsID="4f677559c3a0d52782cbd0887122ddaa"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purl.org/dc/dcmitype/"/>
    <ds:schemaRef ds:uri="http://schemas.microsoft.com/office/2006/metadata/properties"/>
    <ds:schemaRef ds:uri="http://www.w3.org/XML/1998/namespace"/>
    <ds:schemaRef ds:uri="http://purl.org/dc/elements/1.1/"/>
    <ds:schemaRef ds:uri="http://schemas.openxmlformats.org/package/2006/metadata/core-properties"/>
    <ds:schemaRef ds:uri="303dbf9b-b85b-46a0-94f1-894078c07ecd"/>
    <ds:schemaRef ds:uri="http://schemas.microsoft.com/office/2006/documentManagement/types"/>
    <ds:schemaRef ds:uri="http://schemas.microsoft.com/office/infopath/2007/PartnerControls"/>
  </ds:schemaRefs>
</ds:datastoreItem>
</file>

<file path=customXml/itemProps3.xml><?xml version="1.0" encoding="utf-8"?>
<ds:datastoreItem xmlns:ds="http://schemas.openxmlformats.org/officeDocument/2006/customXml" ds:itemID="{B5D11970-EC57-46CC-8469-43420BC71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297</TotalTime>
  <Words>1488</Words>
  <Application>Microsoft Office PowerPoint</Application>
  <PresentationFormat>On-screen Show (4:3)</PresentationFormat>
  <Paragraphs>136</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Myriad Pro</vt:lpstr>
      <vt:lpstr>Times New Roman</vt:lpstr>
      <vt:lpstr>Wingdings</vt:lpstr>
      <vt:lpstr>20140311PresentationUWTSDTemplate</vt:lpstr>
      <vt:lpstr>Emotional Intelligence</vt:lpstr>
      <vt:lpstr>PowerPoint Presentation</vt:lpstr>
      <vt:lpstr>What is Emotional Intelligence?</vt:lpstr>
      <vt:lpstr>PowerPoint Presentation</vt:lpstr>
      <vt:lpstr>PowerPoint Presentation</vt:lpstr>
      <vt:lpstr>The Emotional Competence Framework</vt:lpstr>
      <vt:lpstr>Activity - Aural</vt:lpstr>
      <vt:lpstr>Recognising Emotions</vt:lpstr>
      <vt:lpstr>Activity - Visual</vt:lpstr>
      <vt:lpstr>Empathy</vt:lpstr>
      <vt:lpstr>The Brain</vt:lpstr>
      <vt:lpstr>PowerPoint Presentation</vt:lpstr>
      <vt:lpstr>Daniel Goleman</vt:lpstr>
      <vt:lpstr>PowerPoint Presentation</vt:lpstr>
      <vt:lpstr>Emotional Contagion</vt:lpstr>
      <vt:lpstr>Emotional Contagion</vt:lpstr>
      <vt:lpstr>Emotions and Leadership</vt:lpstr>
      <vt:lpstr>Understanding the Role of an Emotional Leader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Heather Fish</cp:lastModifiedBy>
  <cp:revision>14</cp:revision>
  <dcterms:created xsi:type="dcterms:W3CDTF">2015-04-14T15:21:28Z</dcterms:created>
  <dcterms:modified xsi:type="dcterms:W3CDTF">2016-03-16T11:38:29Z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