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DF0750-46CF-4C02-AA5B-5B0E7B6FD910}" v="9" dt="2025-10-08T11:24:25.827"/>
    <p1510:client id="{A6538BDE-321E-4765-B5C4-693534E0572D}" v="60" dt="2025-10-08T11:33:53.5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1" d="100"/>
          <a:sy n="101" d="100"/>
        </p:scale>
        <p:origin x="99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4ACF54-B07D-49EB-8956-3EB1A2343497}"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92FACFA8-3408-42FC-A4E1-C6715C243C7B}">
      <dgm:prSet/>
      <dgm:spPr/>
      <dgm:t>
        <a:bodyPr/>
        <a:lstStyle/>
        <a:p>
          <a:r>
            <a:rPr lang="en-US"/>
            <a:t>Listening actively will help you understand concerns from the patient. </a:t>
          </a:r>
        </a:p>
      </dgm:t>
    </dgm:pt>
    <dgm:pt modelId="{A62038CC-68F7-4350-957D-92D5135712E6}" type="parTrans" cxnId="{92D93A8B-57BE-4399-8038-79A0E25B9D72}">
      <dgm:prSet/>
      <dgm:spPr/>
      <dgm:t>
        <a:bodyPr/>
        <a:lstStyle/>
        <a:p>
          <a:endParaRPr lang="en-US"/>
        </a:p>
      </dgm:t>
    </dgm:pt>
    <dgm:pt modelId="{450CD9E9-E995-4383-83E7-7EDAA058061C}" type="sibTrans" cxnId="{92D93A8B-57BE-4399-8038-79A0E25B9D72}">
      <dgm:prSet/>
      <dgm:spPr/>
      <dgm:t>
        <a:bodyPr/>
        <a:lstStyle/>
        <a:p>
          <a:endParaRPr lang="en-US"/>
        </a:p>
      </dgm:t>
    </dgm:pt>
    <dgm:pt modelId="{B5A8FE16-9774-4C04-9C22-7D50CD764940}">
      <dgm:prSet/>
      <dgm:spPr/>
      <dgm:t>
        <a:bodyPr/>
        <a:lstStyle/>
        <a:p>
          <a:r>
            <a:rPr lang="en-US"/>
            <a:t>Use simple language to explain things. </a:t>
          </a:r>
        </a:p>
      </dgm:t>
    </dgm:pt>
    <dgm:pt modelId="{5A32725D-00E9-48B3-B5E8-8B1FDBD413D5}" type="parTrans" cxnId="{35251B88-B082-4C37-BA8E-2E85BA392604}">
      <dgm:prSet/>
      <dgm:spPr/>
      <dgm:t>
        <a:bodyPr/>
        <a:lstStyle/>
        <a:p>
          <a:endParaRPr lang="en-US"/>
        </a:p>
      </dgm:t>
    </dgm:pt>
    <dgm:pt modelId="{6E5CB396-C862-498F-BFFB-A42851FBCAFA}" type="sibTrans" cxnId="{35251B88-B082-4C37-BA8E-2E85BA392604}">
      <dgm:prSet/>
      <dgm:spPr/>
      <dgm:t>
        <a:bodyPr/>
        <a:lstStyle/>
        <a:p>
          <a:endParaRPr lang="en-US"/>
        </a:p>
      </dgm:t>
    </dgm:pt>
    <dgm:pt modelId="{54FD9F3B-63B1-4E51-A1CB-B5974BAC863A}">
      <dgm:prSet/>
      <dgm:spPr/>
      <dgm:t>
        <a:bodyPr/>
        <a:lstStyle/>
        <a:p>
          <a:r>
            <a:rPr lang="en-US"/>
            <a:t>Use demonstration (inhaler/breathing) with a visual aid. </a:t>
          </a:r>
        </a:p>
      </dgm:t>
    </dgm:pt>
    <dgm:pt modelId="{F3C06258-A1CA-4DEE-948A-77DB27BE52B8}" type="parTrans" cxnId="{F059B876-5D37-4A3C-98A0-84F399C841C2}">
      <dgm:prSet/>
      <dgm:spPr/>
      <dgm:t>
        <a:bodyPr/>
        <a:lstStyle/>
        <a:p>
          <a:endParaRPr lang="en-US"/>
        </a:p>
      </dgm:t>
    </dgm:pt>
    <dgm:pt modelId="{489B3E2A-65DF-4720-9F08-BA5C1B8443AF}" type="sibTrans" cxnId="{F059B876-5D37-4A3C-98A0-84F399C841C2}">
      <dgm:prSet/>
      <dgm:spPr/>
      <dgm:t>
        <a:bodyPr/>
        <a:lstStyle/>
        <a:p>
          <a:endParaRPr lang="en-US"/>
        </a:p>
      </dgm:t>
    </dgm:pt>
    <dgm:pt modelId="{A0BDF267-D649-4CA0-BBF5-F19254DB48C2}">
      <dgm:prSet/>
      <dgm:spPr/>
      <dgm:t>
        <a:bodyPr/>
        <a:lstStyle/>
        <a:p>
          <a:r>
            <a:rPr lang="en-US"/>
            <a:t>Encourage ongoing participation and decision-making. </a:t>
          </a:r>
        </a:p>
      </dgm:t>
    </dgm:pt>
    <dgm:pt modelId="{C186956D-914D-4E2F-AEA7-A7C617A8107D}" type="parTrans" cxnId="{CF5C7E53-1D8D-4CEC-955D-05ABA7867419}">
      <dgm:prSet/>
      <dgm:spPr/>
      <dgm:t>
        <a:bodyPr/>
        <a:lstStyle/>
        <a:p>
          <a:endParaRPr lang="en-US"/>
        </a:p>
      </dgm:t>
    </dgm:pt>
    <dgm:pt modelId="{BC673110-0DC2-4355-BEB9-3009EA5604D2}" type="sibTrans" cxnId="{CF5C7E53-1D8D-4CEC-955D-05ABA7867419}">
      <dgm:prSet/>
      <dgm:spPr/>
      <dgm:t>
        <a:bodyPr/>
        <a:lstStyle/>
        <a:p>
          <a:endParaRPr lang="en-US"/>
        </a:p>
      </dgm:t>
    </dgm:pt>
    <dgm:pt modelId="{3D47BC11-66AA-4005-99C2-64758361EC9D}">
      <dgm:prSet/>
      <dgm:spPr/>
      <dgm:t>
        <a:bodyPr/>
        <a:lstStyle/>
        <a:p>
          <a:r>
            <a:rPr lang="en-US"/>
            <a:t>Involve family/caregivers in further assistance. </a:t>
          </a:r>
        </a:p>
      </dgm:t>
    </dgm:pt>
    <dgm:pt modelId="{E1159D85-3AC2-4DAB-ACC9-7C08F7FD01EE}" type="parTrans" cxnId="{BD625900-E8F1-48EB-B5CC-707D8A4EFF63}">
      <dgm:prSet/>
      <dgm:spPr/>
      <dgm:t>
        <a:bodyPr/>
        <a:lstStyle/>
        <a:p>
          <a:endParaRPr lang="en-US"/>
        </a:p>
      </dgm:t>
    </dgm:pt>
    <dgm:pt modelId="{2C6B4F87-12AA-454D-98A3-B9CE4707C646}" type="sibTrans" cxnId="{BD625900-E8F1-48EB-B5CC-707D8A4EFF63}">
      <dgm:prSet/>
      <dgm:spPr/>
      <dgm:t>
        <a:bodyPr/>
        <a:lstStyle/>
        <a:p>
          <a:endParaRPr lang="en-US"/>
        </a:p>
      </dgm:t>
    </dgm:pt>
    <dgm:pt modelId="{C14573D3-0164-4D90-9372-F3DD6AEDCC65}">
      <dgm:prSet/>
      <dgm:spPr/>
      <dgm:t>
        <a:bodyPr/>
        <a:lstStyle/>
        <a:p>
          <a:r>
            <a:rPr lang="en-US" dirty="0"/>
            <a:t>Preferences, process and obstacles for care. </a:t>
          </a:r>
        </a:p>
      </dgm:t>
    </dgm:pt>
    <dgm:pt modelId="{99620073-0747-4756-A89A-1E5DF4AEF309}" type="parTrans" cxnId="{13CA97CE-B82D-4A6F-9EA4-FC3BD7CE9A1E}">
      <dgm:prSet/>
      <dgm:spPr/>
      <dgm:t>
        <a:bodyPr/>
        <a:lstStyle/>
        <a:p>
          <a:endParaRPr lang="en-US"/>
        </a:p>
      </dgm:t>
    </dgm:pt>
    <dgm:pt modelId="{2BEFF39C-8F72-4F6E-847D-0C2BBE3B9E94}" type="sibTrans" cxnId="{13CA97CE-B82D-4A6F-9EA4-FC3BD7CE9A1E}">
      <dgm:prSet/>
      <dgm:spPr/>
      <dgm:t>
        <a:bodyPr/>
        <a:lstStyle/>
        <a:p>
          <a:endParaRPr lang="en-US"/>
        </a:p>
      </dgm:t>
    </dgm:pt>
    <dgm:pt modelId="{08839A34-3CB7-47BC-916A-52BD13D8050B}">
      <dgm:prSet/>
      <dgm:spPr/>
      <dgm:t>
        <a:bodyPr/>
        <a:lstStyle/>
        <a:p>
          <a:r>
            <a:rPr lang="en-US"/>
            <a:t>Build trust to increase compliance and interest.</a:t>
          </a:r>
        </a:p>
      </dgm:t>
    </dgm:pt>
    <dgm:pt modelId="{7C994A6D-B2FC-4979-AAFA-133E722740B6}" type="parTrans" cxnId="{7B434579-66BE-4022-A616-CEF1C6BF1E02}">
      <dgm:prSet/>
      <dgm:spPr/>
      <dgm:t>
        <a:bodyPr/>
        <a:lstStyle/>
        <a:p>
          <a:endParaRPr lang="en-US"/>
        </a:p>
      </dgm:t>
    </dgm:pt>
    <dgm:pt modelId="{E7B40E89-E802-4841-9C9B-64C634147A19}" type="sibTrans" cxnId="{7B434579-66BE-4022-A616-CEF1C6BF1E02}">
      <dgm:prSet/>
      <dgm:spPr/>
      <dgm:t>
        <a:bodyPr/>
        <a:lstStyle/>
        <a:p>
          <a:endParaRPr lang="en-US"/>
        </a:p>
      </dgm:t>
    </dgm:pt>
    <dgm:pt modelId="{09EE0A20-EFB3-4C8A-9F74-BA53F6353C15}" type="pres">
      <dgm:prSet presAssocID="{034ACF54-B07D-49EB-8956-3EB1A2343497}" presName="diagram" presStyleCnt="0">
        <dgm:presLayoutVars>
          <dgm:dir/>
          <dgm:resizeHandles val="exact"/>
        </dgm:presLayoutVars>
      </dgm:prSet>
      <dgm:spPr/>
    </dgm:pt>
    <dgm:pt modelId="{626171ED-6DD0-4939-8D20-7B93749CA536}" type="pres">
      <dgm:prSet presAssocID="{92FACFA8-3408-42FC-A4E1-C6715C243C7B}" presName="node" presStyleLbl="node1" presStyleIdx="0" presStyleCnt="7">
        <dgm:presLayoutVars>
          <dgm:bulletEnabled val="1"/>
        </dgm:presLayoutVars>
      </dgm:prSet>
      <dgm:spPr/>
    </dgm:pt>
    <dgm:pt modelId="{2A0B7418-53E2-477C-AE51-3CC2C035C287}" type="pres">
      <dgm:prSet presAssocID="{450CD9E9-E995-4383-83E7-7EDAA058061C}" presName="sibTrans" presStyleCnt="0"/>
      <dgm:spPr/>
    </dgm:pt>
    <dgm:pt modelId="{6DF0FA43-2D0E-4313-B758-4108C2E6ED1C}" type="pres">
      <dgm:prSet presAssocID="{B5A8FE16-9774-4C04-9C22-7D50CD764940}" presName="node" presStyleLbl="node1" presStyleIdx="1" presStyleCnt="7">
        <dgm:presLayoutVars>
          <dgm:bulletEnabled val="1"/>
        </dgm:presLayoutVars>
      </dgm:prSet>
      <dgm:spPr/>
    </dgm:pt>
    <dgm:pt modelId="{A2C46C6B-8A46-457B-975F-CFE24F8B6449}" type="pres">
      <dgm:prSet presAssocID="{6E5CB396-C862-498F-BFFB-A42851FBCAFA}" presName="sibTrans" presStyleCnt="0"/>
      <dgm:spPr/>
    </dgm:pt>
    <dgm:pt modelId="{FEB41068-1D30-4AE4-806A-9072536D6670}" type="pres">
      <dgm:prSet presAssocID="{54FD9F3B-63B1-4E51-A1CB-B5974BAC863A}" presName="node" presStyleLbl="node1" presStyleIdx="2" presStyleCnt="7">
        <dgm:presLayoutVars>
          <dgm:bulletEnabled val="1"/>
        </dgm:presLayoutVars>
      </dgm:prSet>
      <dgm:spPr/>
    </dgm:pt>
    <dgm:pt modelId="{2B526C1E-37E9-46F8-B0E6-29D473158E77}" type="pres">
      <dgm:prSet presAssocID="{489B3E2A-65DF-4720-9F08-BA5C1B8443AF}" presName="sibTrans" presStyleCnt="0"/>
      <dgm:spPr/>
    </dgm:pt>
    <dgm:pt modelId="{FF9DDC85-06B0-4781-8323-E97665796A20}" type="pres">
      <dgm:prSet presAssocID="{A0BDF267-D649-4CA0-BBF5-F19254DB48C2}" presName="node" presStyleLbl="node1" presStyleIdx="3" presStyleCnt="7">
        <dgm:presLayoutVars>
          <dgm:bulletEnabled val="1"/>
        </dgm:presLayoutVars>
      </dgm:prSet>
      <dgm:spPr/>
    </dgm:pt>
    <dgm:pt modelId="{7F7CF02F-1E9E-4691-BC75-DB31A74A6522}" type="pres">
      <dgm:prSet presAssocID="{BC673110-0DC2-4355-BEB9-3009EA5604D2}" presName="sibTrans" presStyleCnt="0"/>
      <dgm:spPr/>
    </dgm:pt>
    <dgm:pt modelId="{2BAEBD9A-3C23-4A1F-9F10-B7FA7FD629D0}" type="pres">
      <dgm:prSet presAssocID="{3D47BC11-66AA-4005-99C2-64758361EC9D}" presName="node" presStyleLbl="node1" presStyleIdx="4" presStyleCnt="7">
        <dgm:presLayoutVars>
          <dgm:bulletEnabled val="1"/>
        </dgm:presLayoutVars>
      </dgm:prSet>
      <dgm:spPr/>
    </dgm:pt>
    <dgm:pt modelId="{48A5081D-C2C4-4CBA-816F-AFC351A76160}" type="pres">
      <dgm:prSet presAssocID="{2C6B4F87-12AA-454D-98A3-B9CE4707C646}" presName="sibTrans" presStyleCnt="0"/>
      <dgm:spPr/>
    </dgm:pt>
    <dgm:pt modelId="{6C08BED8-3C7C-4D1B-A2A3-8F753D93AAA2}" type="pres">
      <dgm:prSet presAssocID="{C14573D3-0164-4D90-9372-F3DD6AEDCC65}" presName="node" presStyleLbl="node1" presStyleIdx="5" presStyleCnt="7">
        <dgm:presLayoutVars>
          <dgm:bulletEnabled val="1"/>
        </dgm:presLayoutVars>
      </dgm:prSet>
      <dgm:spPr/>
    </dgm:pt>
    <dgm:pt modelId="{7A93EAF1-C10E-488C-8628-3F9ED11B12A5}" type="pres">
      <dgm:prSet presAssocID="{2BEFF39C-8F72-4F6E-847D-0C2BBE3B9E94}" presName="sibTrans" presStyleCnt="0"/>
      <dgm:spPr/>
    </dgm:pt>
    <dgm:pt modelId="{49CD02F2-AFFF-43CC-B390-E3A335D58E8E}" type="pres">
      <dgm:prSet presAssocID="{08839A34-3CB7-47BC-916A-52BD13D8050B}" presName="node" presStyleLbl="node1" presStyleIdx="6" presStyleCnt="7">
        <dgm:presLayoutVars>
          <dgm:bulletEnabled val="1"/>
        </dgm:presLayoutVars>
      </dgm:prSet>
      <dgm:spPr/>
    </dgm:pt>
  </dgm:ptLst>
  <dgm:cxnLst>
    <dgm:cxn modelId="{BD625900-E8F1-48EB-B5CC-707D8A4EFF63}" srcId="{034ACF54-B07D-49EB-8956-3EB1A2343497}" destId="{3D47BC11-66AA-4005-99C2-64758361EC9D}" srcOrd="4" destOrd="0" parTransId="{E1159D85-3AC2-4DAB-ACC9-7C08F7FD01EE}" sibTransId="{2C6B4F87-12AA-454D-98A3-B9CE4707C646}"/>
    <dgm:cxn modelId="{67DC2305-05F8-4F84-AC02-940E5215B55E}" type="presOf" srcId="{92FACFA8-3408-42FC-A4E1-C6715C243C7B}" destId="{626171ED-6DD0-4939-8D20-7B93749CA536}" srcOrd="0" destOrd="0" presId="urn:microsoft.com/office/officeart/2005/8/layout/default"/>
    <dgm:cxn modelId="{CF5C7E53-1D8D-4CEC-955D-05ABA7867419}" srcId="{034ACF54-B07D-49EB-8956-3EB1A2343497}" destId="{A0BDF267-D649-4CA0-BBF5-F19254DB48C2}" srcOrd="3" destOrd="0" parTransId="{C186956D-914D-4E2F-AEA7-A7C617A8107D}" sibTransId="{BC673110-0DC2-4355-BEB9-3009EA5604D2}"/>
    <dgm:cxn modelId="{F059B876-5D37-4A3C-98A0-84F399C841C2}" srcId="{034ACF54-B07D-49EB-8956-3EB1A2343497}" destId="{54FD9F3B-63B1-4E51-A1CB-B5974BAC863A}" srcOrd="2" destOrd="0" parTransId="{F3C06258-A1CA-4DEE-948A-77DB27BE52B8}" sibTransId="{489B3E2A-65DF-4720-9F08-BA5C1B8443AF}"/>
    <dgm:cxn modelId="{7B434579-66BE-4022-A616-CEF1C6BF1E02}" srcId="{034ACF54-B07D-49EB-8956-3EB1A2343497}" destId="{08839A34-3CB7-47BC-916A-52BD13D8050B}" srcOrd="6" destOrd="0" parTransId="{7C994A6D-B2FC-4979-AAFA-133E722740B6}" sibTransId="{E7B40E89-E802-4841-9C9B-64C634147A19}"/>
    <dgm:cxn modelId="{089BD979-7B0E-4C6F-A380-C0657FB033F3}" type="presOf" srcId="{3D47BC11-66AA-4005-99C2-64758361EC9D}" destId="{2BAEBD9A-3C23-4A1F-9F10-B7FA7FD629D0}" srcOrd="0" destOrd="0" presId="urn:microsoft.com/office/officeart/2005/8/layout/default"/>
    <dgm:cxn modelId="{BB823481-EF18-40FB-A23D-2C42025A446B}" type="presOf" srcId="{C14573D3-0164-4D90-9372-F3DD6AEDCC65}" destId="{6C08BED8-3C7C-4D1B-A2A3-8F753D93AAA2}" srcOrd="0" destOrd="0" presId="urn:microsoft.com/office/officeart/2005/8/layout/default"/>
    <dgm:cxn modelId="{35251B88-B082-4C37-BA8E-2E85BA392604}" srcId="{034ACF54-B07D-49EB-8956-3EB1A2343497}" destId="{B5A8FE16-9774-4C04-9C22-7D50CD764940}" srcOrd="1" destOrd="0" parTransId="{5A32725D-00E9-48B3-B5E8-8B1FDBD413D5}" sibTransId="{6E5CB396-C862-498F-BFFB-A42851FBCAFA}"/>
    <dgm:cxn modelId="{92D93A8B-57BE-4399-8038-79A0E25B9D72}" srcId="{034ACF54-B07D-49EB-8956-3EB1A2343497}" destId="{92FACFA8-3408-42FC-A4E1-C6715C243C7B}" srcOrd="0" destOrd="0" parTransId="{A62038CC-68F7-4350-957D-92D5135712E6}" sibTransId="{450CD9E9-E995-4383-83E7-7EDAA058061C}"/>
    <dgm:cxn modelId="{3E4FDB8D-C221-4C0A-A9E8-6CFDD5C41C3C}" type="presOf" srcId="{A0BDF267-D649-4CA0-BBF5-F19254DB48C2}" destId="{FF9DDC85-06B0-4781-8323-E97665796A20}" srcOrd="0" destOrd="0" presId="urn:microsoft.com/office/officeart/2005/8/layout/default"/>
    <dgm:cxn modelId="{E79ECBAC-7AF2-4F54-B3A3-BE963A3E4BB2}" type="presOf" srcId="{034ACF54-B07D-49EB-8956-3EB1A2343497}" destId="{09EE0A20-EFB3-4C8A-9F74-BA53F6353C15}" srcOrd="0" destOrd="0" presId="urn:microsoft.com/office/officeart/2005/8/layout/default"/>
    <dgm:cxn modelId="{9B3CC0BF-1565-4761-AA16-9DA17EE9C308}" type="presOf" srcId="{08839A34-3CB7-47BC-916A-52BD13D8050B}" destId="{49CD02F2-AFFF-43CC-B390-E3A335D58E8E}" srcOrd="0" destOrd="0" presId="urn:microsoft.com/office/officeart/2005/8/layout/default"/>
    <dgm:cxn modelId="{D70BF1BF-2F56-4872-891E-D4D1E7E56499}" type="presOf" srcId="{54FD9F3B-63B1-4E51-A1CB-B5974BAC863A}" destId="{FEB41068-1D30-4AE4-806A-9072536D6670}" srcOrd="0" destOrd="0" presId="urn:microsoft.com/office/officeart/2005/8/layout/default"/>
    <dgm:cxn modelId="{13CA97CE-B82D-4A6F-9EA4-FC3BD7CE9A1E}" srcId="{034ACF54-B07D-49EB-8956-3EB1A2343497}" destId="{C14573D3-0164-4D90-9372-F3DD6AEDCC65}" srcOrd="5" destOrd="0" parTransId="{99620073-0747-4756-A89A-1E5DF4AEF309}" sibTransId="{2BEFF39C-8F72-4F6E-847D-0C2BBE3B9E94}"/>
    <dgm:cxn modelId="{01D70BE2-14D7-40B3-B220-7C12583A0871}" type="presOf" srcId="{B5A8FE16-9774-4C04-9C22-7D50CD764940}" destId="{6DF0FA43-2D0E-4313-B758-4108C2E6ED1C}" srcOrd="0" destOrd="0" presId="urn:microsoft.com/office/officeart/2005/8/layout/default"/>
    <dgm:cxn modelId="{954F14D2-EC83-4023-BD2C-4AA016A9975C}" type="presParOf" srcId="{09EE0A20-EFB3-4C8A-9F74-BA53F6353C15}" destId="{626171ED-6DD0-4939-8D20-7B93749CA536}" srcOrd="0" destOrd="0" presId="urn:microsoft.com/office/officeart/2005/8/layout/default"/>
    <dgm:cxn modelId="{8BA0E581-8C77-42B3-97EE-942580FA81C2}" type="presParOf" srcId="{09EE0A20-EFB3-4C8A-9F74-BA53F6353C15}" destId="{2A0B7418-53E2-477C-AE51-3CC2C035C287}" srcOrd="1" destOrd="0" presId="urn:microsoft.com/office/officeart/2005/8/layout/default"/>
    <dgm:cxn modelId="{52A393DE-B984-4922-941E-ED286DFD9881}" type="presParOf" srcId="{09EE0A20-EFB3-4C8A-9F74-BA53F6353C15}" destId="{6DF0FA43-2D0E-4313-B758-4108C2E6ED1C}" srcOrd="2" destOrd="0" presId="urn:microsoft.com/office/officeart/2005/8/layout/default"/>
    <dgm:cxn modelId="{3B297CD4-B20C-4F72-96FF-9025347BAEEB}" type="presParOf" srcId="{09EE0A20-EFB3-4C8A-9F74-BA53F6353C15}" destId="{A2C46C6B-8A46-457B-975F-CFE24F8B6449}" srcOrd="3" destOrd="0" presId="urn:microsoft.com/office/officeart/2005/8/layout/default"/>
    <dgm:cxn modelId="{6A14BC15-ED4D-44D7-810D-C7EE2C65CD25}" type="presParOf" srcId="{09EE0A20-EFB3-4C8A-9F74-BA53F6353C15}" destId="{FEB41068-1D30-4AE4-806A-9072536D6670}" srcOrd="4" destOrd="0" presId="urn:microsoft.com/office/officeart/2005/8/layout/default"/>
    <dgm:cxn modelId="{0A0F63EF-DA72-4748-B7D2-FAACD3F994D3}" type="presParOf" srcId="{09EE0A20-EFB3-4C8A-9F74-BA53F6353C15}" destId="{2B526C1E-37E9-46F8-B0E6-29D473158E77}" srcOrd="5" destOrd="0" presId="urn:microsoft.com/office/officeart/2005/8/layout/default"/>
    <dgm:cxn modelId="{8A00136A-C6AB-45E5-9095-C00C698FD1D0}" type="presParOf" srcId="{09EE0A20-EFB3-4C8A-9F74-BA53F6353C15}" destId="{FF9DDC85-06B0-4781-8323-E97665796A20}" srcOrd="6" destOrd="0" presId="urn:microsoft.com/office/officeart/2005/8/layout/default"/>
    <dgm:cxn modelId="{1A4D0497-3D42-410C-B2C8-A6A2511D6C1C}" type="presParOf" srcId="{09EE0A20-EFB3-4C8A-9F74-BA53F6353C15}" destId="{7F7CF02F-1E9E-4691-BC75-DB31A74A6522}" srcOrd="7" destOrd="0" presId="urn:microsoft.com/office/officeart/2005/8/layout/default"/>
    <dgm:cxn modelId="{E3B07681-75D8-48D2-B916-B522DA450D69}" type="presParOf" srcId="{09EE0A20-EFB3-4C8A-9F74-BA53F6353C15}" destId="{2BAEBD9A-3C23-4A1F-9F10-B7FA7FD629D0}" srcOrd="8" destOrd="0" presId="urn:microsoft.com/office/officeart/2005/8/layout/default"/>
    <dgm:cxn modelId="{65A3E024-2321-4622-9DB1-21D8E235774A}" type="presParOf" srcId="{09EE0A20-EFB3-4C8A-9F74-BA53F6353C15}" destId="{48A5081D-C2C4-4CBA-816F-AFC351A76160}" srcOrd="9" destOrd="0" presId="urn:microsoft.com/office/officeart/2005/8/layout/default"/>
    <dgm:cxn modelId="{62FFB48A-A638-4DC9-AD5D-66BA7C0A119C}" type="presParOf" srcId="{09EE0A20-EFB3-4C8A-9F74-BA53F6353C15}" destId="{6C08BED8-3C7C-4D1B-A2A3-8F753D93AAA2}" srcOrd="10" destOrd="0" presId="urn:microsoft.com/office/officeart/2005/8/layout/default"/>
    <dgm:cxn modelId="{7B003395-EE38-401A-9ACE-2EB8EDFE590B}" type="presParOf" srcId="{09EE0A20-EFB3-4C8A-9F74-BA53F6353C15}" destId="{7A93EAF1-C10E-488C-8628-3F9ED11B12A5}" srcOrd="11" destOrd="0" presId="urn:microsoft.com/office/officeart/2005/8/layout/default"/>
    <dgm:cxn modelId="{C1AB2064-1EA1-4F3E-9AE2-8A5161C53136}" type="presParOf" srcId="{09EE0A20-EFB3-4C8A-9F74-BA53F6353C15}" destId="{49CD02F2-AFFF-43CC-B390-E3A335D58E8E}" srcOrd="12"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FED78A-35FD-4EC0-8E92-EE8528157BF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CF856FE-BC18-403F-B81A-582513EB5ABA}">
      <dgm:prSet/>
      <dgm:spPr/>
      <dgm:t>
        <a:bodyPr/>
        <a:lstStyle/>
        <a:p>
          <a:r>
            <a:rPr lang="en-US"/>
            <a:t>Use smoking cessation programs to retard disease.</a:t>
          </a:r>
        </a:p>
      </dgm:t>
    </dgm:pt>
    <dgm:pt modelId="{159DC35D-E2FD-48E4-89C3-A0FFC49943BC}" type="parTrans" cxnId="{0AE8CC9C-6CD1-4526-AB5C-578FC873B002}">
      <dgm:prSet/>
      <dgm:spPr/>
      <dgm:t>
        <a:bodyPr/>
        <a:lstStyle/>
        <a:p>
          <a:endParaRPr lang="en-US"/>
        </a:p>
      </dgm:t>
    </dgm:pt>
    <dgm:pt modelId="{3C0CE588-B426-4E17-8F87-5E6ECB5E9171}" type="sibTrans" cxnId="{0AE8CC9C-6CD1-4526-AB5C-578FC873B002}">
      <dgm:prSet/>
      <dgm:spPr/>
      <dgm:t>
        <a:bodyPr/>
        <a:lstStyle/>
        <a:p>
          <a:endParaRPr lang="en-US"/>
        </a:p>
      </dgm:t>
    </dgm:pt>
    <dgm:pt modelId="{51C91136-6CB2-4677-B343-16F3B24199CA}">
      <dgm:prSet/>
      <dgm:spPr/>
      <dgm:t>
        <a:bodyPr/>
        <a:lstStyle/>
        <a:p>
          <a:r>
            <a:rPr lang="en-US"/>
            <a:t>Promote pulmonary rehabilitation to enhance lung capacity and stamina.</a:t>
          </a:r>
        </a:p>
      </dgm:t>
    </dgm:pt>
    <dgm:pt modelId="{09B9953C-B3EA-468B-913E-906B6AA6C98B}" type="parTrans" cxnId="{F9971DA2-D2E8-442E-A17D-818CCE39DEF0}">
      <dgm:prSet/>
      <dgm:spPr/>
      <dgm:t>
        <a:bodyPr/>
        <a:lstStyle/>
        <a:p>
          <a:endParaRPr lang="en-US"/>
        </a:p>
      </dgm:t>
    </dgm:pt>
    <dgm:pt modelId="{AD51F01C-2CFC-4EBC-AE24-BCAF53167D5A}" type="sibTrans" cxnId="{F9971DA2-D2E8-442E-A17D-818CCE39DEF0}">
      <dgm:prSet/>
      <dgm:spPr/>
      <dgm:t>
        <a:bodyPr/>
        <a:lstStyle/>
        <a:p>
          <a:endParaRPr lang="en-US"/>
        </a:p>
      </dgm:t>
    </dgm:pt>
    <dgm:pt modelId="{ECCA3825-EC01-432F-BAF9-269FA0044CF2}">
      <dgm:prSet/>
      <dgm:spPr/>
      <dgm:t>
        <a:bodyPr/>
        <a:lstStyle/>
        <a:p>
          <a:r>
            <a:rPr lang="en-US"/>
            <a:t>Make sure you take medications, also inhalers and prescribed medicines.</a:t>
          </a:r>
        </a:p>
      </dgm:t>
    </dgm:pt>
    <dgm:pt modelId="{575F0F24-CAAB-4605-BECF-8BFE8E45683A}" type="parTrans" cxnId="{858F772D-F651-422B-B974-E954943F2180}">
      <dgm:prSet/>
      <dgm:spPr/>
      <dgm:t>
        <a:bodyPr/>
        <a:lstStyle/>
        <a:p>
          <a:endParaRPr lang="en-US"/>
        </a:p>
      </dgm:t>
    </dgm:pt>
    <dgm:pt modelId="{F133E9C1-A66B-4406-9B1C-B9F1E9E682CB}" type="sibTrans" cxnId="{858F772D-F651-422B-B974-E954943F2180}">
      <dgm:prSet/>
      <dgm:spPr/>
      <dgm:t>
        <a:bodyPr/>
        <a:lstStyle/>
        <a:p>
          <a:endParaRPr lang="en-US"/>
        </a:p>
      </dgm:t>
    </dgm:pt>
    <dgm:pt modelId="{12AD0E6B-5D39-43FE-8937-6BA801D94B48}">
      <dgm:prSet/>
      <dgm:spPr/>
      <dgm:t>
        <a:bodyPr/>
        <a:lstStyle/>
        <a:p>
          <a:r>
            <a:rPr lang="en-US"/>
            <a:t>Encourage vaccines against respiratory disease.</a:t>
          </a:r>
        </a:p>
      </dgm:t>
    </dgm:pt>
    <dgm:pt modelId="{62627768-59C5-4EFF-9A04-D184C0BA2E38}" type="parTrans" cxnId="{1376FD49-265F-4CAD-B484-AC09AEDEE435}">
      <dgm:prSet/>
      <dgm:spPr/>
      <dgm:t>
        <a:bodyPr/>
        <a:lstStyle/>
        <a:p>
          <a:endParaRPr lang="en-US"/>
        </a:p>
      </dgm:t>
    </dgm:pt>
    <dgm:pt modelId="{A43BAB3B-7C8C-4737-BACD-5A72E760FD1D}" type="sibTrans" cxnId="{1376FD49-265F-4CAD-B484-AC09AEDEE435}">
      <dgm:prSet/>
      <dgm:spPr/>
      <dgm:t>
        <a:bodyPr/>
        <a:lstStyle/>
        <a:p>
          <a:endParaRPr lang="en-US"/>
        </a:p>
      </dgm:t>
    </dgm:pt>
    <dgm:pt modelId="{CC41CA2C-8F99-4B14-8845-FBDC40D439A8}">
      <dgm:prSet/>
      <dgm:spPr/>
      <dgm:t>
        <a:bodyPr/>
        <a:lstStyle/>
        <a:p>
          <a:r>
            <a:rPr lang="en-US"/>
            <a:t>Breathing and support exercise programs for symptom management.</a:t>
          </a:r>
        </a:p>
      </dgm:t>
    </dgm:pt>
    <dgm:pt modelId="{DFE8812E-59DA-4091-8889-9C36B923F75B}" type="parTrans" cxnId="{D22A191E-15E9-435E-854B-8818EDC76506}">
      <dgm:prSet/>
      <dgm:spPr/>
      <dgm:t>
        <a:bodyPr/>
        <a:lstStyle/>
        <a:p>
          <a:endParaRPr lang="en-US"/>
        </a:p>
      </dgm:t>
    </dgm:pt>
    <dgm:pt modelId="{2A53EC9F-41DE-40E9-8154-6AC96F9D9016}" type="sibTrans" cxnId="{D22A191E-15E9-435E-854B-8818EDC76506}">
      <dgm:prSet/>
      <dgm:spPr/>
      <dgm:t>
        <a:bodyPr/>
        <a:lstStyle/>
        <a:p>
          <a:endParaRPr lang="en-US"/>
        </a:p>
      </dgm:t>
    </dgm:pt>
    <dgm:pt modelId="{81395028-D94D-4538-9C46-DA728047300F}">
      <dgm:prSet/>
      <dgm:spPr/>
      <dgm:t>
        <a:bodyPr/>
        <a:lstStyle/>
        <a:p>
          <a:r>
            <a:rPr lang="en-US"/>
            <a:t>Nutritional maximisation to ensure energy and muscle power (</a:t>
          </a:r>
          <a:r>
            <a:rPr lang="en-GB"/>
            <a:t>Benardot, 2020</a:t>
          </a:r>
          <a:r>
            <a:rPr lang="en-US"/>
            <a:t>).</a:t>
          </a:r>
        </a:p>
      </dgm:t>
    </dgm:pt>
    <dgm:pt modelId="{ECEE9CE2-C4EA-47AC-B33F-E7E96EC15B3B}" type="parTrans" cxnId="{3FE760AE-5223-4E50-9BA4-C03287248FCD}">
      <dgm:prSet/>
      <dgm:spPr/>
      <dgm:t>
        <a:bodyPr/>
        <a:lstStyle/>
        <a:p>
          <a:endParaRPr lang="en-US"/>
        </a:p>
      </dgm:t>
    </dgm:pt>
    <dgm:pt modelId="{1378B7D0-085A-4220-B9B8-AEDD8A2AA284}" type="sibTrans" cxnId="{3FE760AE-5223-4E50-9BA4-C03287248FCD}">
      <dgm:prSet/>
      <dgm:spPr/>
      <dgm:t>
        <a:bodyPr/>
        <a:lstStyle/>
        <a:p>
          <a:endParaRPr lang="en-US"/>
        </a:p>
      </dgm:t>
    </dgm:pt>
    <dgm:pt modelId="{D45F7AF6-ACA2-4A13-85C2-047B84D4CD9A}">
      <dgm:prSet/>
      <dgm:spPr/>
      <dgm:t>
        <a:bodyPr/>
        <a:lstStyle/>
        <a:p>
          <a:r>
            <a:rPr lang="en-US"/>
            <a:t>Adhere to NICE recommendations of safe and effective personalised care.</a:t>
          </a:r>
        </a:p>
      </dgm:t>
    </dgm:pt>
    <dgm:pt modelId="{FE1487C3-CA7D-40A6-B759-CCB8BF7B76A0}" type="parTrans" cxnId="{2F3A27C6-8582-49AA-B56B-328DEA72E1E1}">
      <dgm:prSet/>
      <dgm:spPr/>
      <dgm:t>
        <a:bodyPr/>
        <a:lstStyle/>
        <a:p>
          <a:endParaRPr lang="en-US"/>
        </a:p>
      </dgm:t>
    </dgm:pt>
    <dgm:pt modelId="{AB3DF4EB-6832-40BD-89B9-800D6323B7E3}" type="sibTrans" cxnId="{2F3A27C6-8582-49AA-B56B-328DEA72E1E1}">
      <dgm:prSet/>
      <dgm:spPr/>
      <dgm:t>
        <a:bodyPr/>
        <a:lstStyle/>
        <a:p>
          <a:endParaRPr lang="en-US"/>
        </a:p>
      </dgm:t>
    </dgm:pt>
    <dgm:pt modelId="{9A04E081-2ED5-4B69-9AEE-35B933AECE27}" type="pres">
      <dgm:prSet presAssocID="{D1FED78A-35FD-4EC0-8E92-EE8528157BF3}" presName="linear" presStyleCnt="0">
        <dgm:presLayoutVars>
          <dgm:animLvl val="lvl"/>
          <dgm:resizeHandles val="exact"/>
        </dgm:presLayoutVars>
      </dgm:prSet>
      <dgm:spPr/>
    </dgm:pt>
    <dgm:pt modelId="{07DB585F-6690-4DDD-B6EC-FE7FADEE882F}" type="pres">
      <dgm:prSet presAssocID="{6CF856FE-BC18-403F-B81A-582513EB5ABA}" presName="parentText" presStyleLbl="node1" presStyleIdx="0" presStyleCnt="7">
        <dgm:presLayoutVars>
          <dgm:chMax val="0"/>
          <dgm:bulletEnabled val="1"/>
        </dgm:presLayoutVars>
      </dgm:prSet>
      <dgm:spPr/>
    </dgm:pt>
    <dgm:pt modelId="{E9927994-B074-43B3-911F-EFADD113B5E4}" type="pres">
      <dgm:prSet presAssocID="{3C0CE588-B426-4E17-8F87-5E6ECB5E9171}" presName="spacer" presStyleCnt="0"/>
      <dgm:spPr/>
    </dgm:pt>
    <dgm:pt modelId="{419F5E81-310F-4A05-8264-C8845CF97346}" type="pres">
      <dgm:prSet presAssocID="{51C91136-6CB2-4677-B343-16F3B24199CA}" presName="parentText" presStyleLbl="node1" presStyleIdx="1" presStyleCnt="7">
        <dgm:presLayoutVars>
          <dgm:chMax val="0"/>
          <dgm:bulletEnabled val="1"/>
        </dgm:presLayoutVars>
      </dgm:prSet>
      <dgm:spPr/>
    </dgm:pt>
    <dgm:pt modelId="{5E5B1689-B19F-4076-81F8-C1C8FD2214DD}" type="pres">
      <dgm:prSet presAssocID="{AD51F01C-2CFC-4EBC-AE24-BCAF53167D5A}" presName="spacer" presStyleCnt="0"/>
      <dgm:spPr/>
    </dgm:pt>
    <dgm:pt modelId="{A8F8F7DF-6989-4548-B9F5-FC4388015B93}" type="pres">
      <dgm:prSet presAssocID="{ECCA3825-EC01-432F-BAF9-269FA0044CF2}" presName="parentText" presStyleLbl="node1" presStyleIdx="2" presStyleCnt="7">
        <dgm:presLayoutVars>
          <dgm:chMax val="0"/>
          <dgm:bulletEnabled val="1"/>
        </dgm:presLayoutVars>
      </dgm:prSet>
      <dgm:spPr/>
    </dgm:pt>
    <dgm:pt modelId="{3AF2A4B3-5303-45CF-B753-9E809B4DB33B}" type="pres">
      <dgm:prSet presAssocID="{F133E9C1-A66B-4406-9B1C-B9F1E9E682CB}" presName="spacer" presStyleCnt="0"/>
      <dgm:spPr/>
    </dgm:pt>
    <dgm:pt modelId="{9738F91A-8503-4069-AB1A-AE4EE41B95C5}" type="pres">
      <dgm:prSet presAssocID="{12AD0E6B-5D39-43FE-8937-6BA801D94B48}" presName="parentText" presStyleLbl="node1" presStyleIdx="3" presStyleCnt="7">
        <dgm:presLayoutVars>
          <dgm:chMax val="0"/>
          <dgm:bulletEnabled val="1"/>
        </dgm:presLayoutVars>
      </dgm:prSet>
      <dgm:spPr/>
    </dgm:pt>
    <dgm:pt modelId="{054EC61B-CEC6-4292-82CF-D0CD5398403D}" type="pres">
      <dgm:prSet presAssocID="{A43BAB3B-7C8C-4737-BACD-5A72E760FD1D}" presName="spacer" presStyleCnt="0"/>
      <dgm:spPr/>
    </dgm:pt>
    <dgm:pt modelId="{F73F3EAC-3267-44BD-A462-F239B5A692C5}" type="pres">
      <dgm:prSet presAssocID="{CC41CA2C-8F99-4B14-8845-FBDC40D439A8}" presName="parentText" presStyleLbl="node1" presStyleIdx="4" presStyleCnt="7">
        <dgm:presLayoutVars>
          <dgm:chMax val="0"/>
          <dgm:bulletEnabled val="1"/>
        </dgm:presLayoutVars>
      </dgm:prSet>
      <dgm:spPr/>
    </dgm:pt>
    <dgm:pt modelId="{7185B6F8-5B8E-4FAC-A5D7-6EF9732861B1}" type="pres">
      <dgm:prSet presAssocID="{2A53EC9F-41DE-40E9-8154-6AC96F9D9016}" presName="spacer" presStyleCnt="0"/>
      <dgm:spPr/>
    </dgm:pt>
    <dgm:pt modelId="{B493F760-9724-4E15-AADB-89AEC9267F72}" type="pres">
      <dgm:prSet presAssocID="{81395028-D94D-4538-9C46-DA728047300F}" presName="parentText" presStyleLbl="node1" presStyleIdx="5" presStyleCnt="7">
        <dgm:presLayoutVars>
          <dgm:chMax val="0"/>
          <dgm:bulletEnabled val="1"/>
        </dgm:presLayoutVars>
      </dgm:prSet>
      <dgm:spPr/>
    </dgm:pt>
    <dgm:pt modelId="{7F05A16B-69C5-420C-881A-1A7DCA34C336}" type="pres">
      <dgm:prSet presAssocID="{1378B7D0-085A-4220-B9B8-AEDD8A2AA284}" presName="spacer" presStyleCnt="0"/>
      <dgm:spPr/>
    </dgm:pt>
    <dgm:pt modelId="{CCD03040-CD47-4539-B6CE-6160A5434664}" type="pres">
      <dgm:prSet presAssocID="{D45F7AF6-ACA2-4A13-85C2-047B84D4CD9A}" presName="parentText" presStyleLbl="node1" presStyleIdx="6" presStyleCnt="7">
        <dgm:presLayoutVars>
          <dgm:chMax val="0"/>
          <dgm:bulletEnabled val="1"/>
        </dgm:presLayoutVars>
      </dgm:prSet>
      <dgm:spPr/>
    </dgm:pt>
  </dgm:ptLst>
  <dgm:cxnLst>
    <dgm:cxn modelId="{A5B2F310-451D-4FE9-96C1-C88D25397299}" type="presOf" srcId="{6CF856FE-BC18-403F-B81A-582513EB5ABA}" destId="{07DB585F-6690-4DDD-B6EC-FE7FADEE882F}" srcOrd="0" destOrd="0" presId="urn:microsoft.com/office/officeart/2005/8/layout/vList2"/>
    <dgm:cxn modelId="{D22A191E-15E9-435E-854B-8818EDC76506}" srcId="{D1FED78A-35FD-4EC0-8E92-EE8528157BF3}" destId="{CC41CA2C-8F99-4B14-8845-FBDC40D439A8}" srcOrd="4" destOrd="0" parTransId="{DFE8812E-59DA-4091-8889-9C36B923F75B}" sibTransId="{2A53EC9F-41DE-40E9-8154-6AC96F9D9016}"/>
    <dgm:cxn modelId="{858F772D-F651-422B-B974-E954943F2180}" srcId="{D1FED78A-35FD-4EC0-8E92-EE8528157BF3}" destId="{ECCA3825-EC01-432F-BAF9-269FA0044CF2}" srcOrd="2" destOrd="0" parTransId="{575F0F24-CAAB-4605-BECF-8BFE8E45683A}" sibTransId="{F133E9C1-A66B-4406-9B1C-B9F1E9E682CB}"/>
    <dgm:cxn modelId="{C7A97D62-15A2-40B0-81B9-A5F0EDFEFB6A}" type="presOf" srcId="{CC41CA2C-8F99-4B14-8845-FBDC40D439A8}" destId="{F73F3EAC-3267-44BD-A462-F239B5A692C5}" srcOrd="0" destOrd="0" presId="urn:microsoft.com/office/officeart/2005/8/layout/vList2"/>
    <dgm:cxn modelId="{829E4E44-56E1-4D6B-9CA4-9AD926A240D8}" type="presOf" srcId="{D45F7AF6-ACA2-4A13-85C2-047B84D4CD9A}" destId="{CCD03040-CD47-4539-B6CE-6160A5434664}" srcOrd="0" destOrd="0" presId="urn:microsoft.com/office/officeart/2005/8/layout/vList2"/>
    <dgm:cxn modelId="{1376FD49-265F-4CAD-B484-AC09AEDEE435}" srcId="{D1FED78A-35FD-4EC0-8E92-EE8528157BF3}" destId="{12AD0E6B-5D39-43FE-8937-6BA801D94B48}" srcOrd="3" destOrd="0" parTransId="{62627768-59C5-4EFF-9A04-D184C0BA2E38}" sibTransId="{A43BAB3B-7C8C-4737-BACD-5A72E760FD1D}"/>
    <dgm:cxn modelId="{AEE2564E-3DEB-43C7-8CEE-181C6869EDB4}" type="presOf" srcId="{ECCA3825-EC01-432F-BAF9-269FA0044CF2}" destId="{A8F8F7DF-6989-4548-B9F5-FC4388015B93}" srcOrd="0" destOrd="0" presId="urn:microsoft.com/office/officeart/2005/8/layout/vList2"/>
    <dgm:cxn modelId="{D3C70A75-99E5-41BD-813E-435DD4E82B46}" type="presOf" srcId="{12AD0E6B-5D39-43FE-8937-6BA801D94B48}" destId="{9738F91A-8503-4069-AB1A-AE4EE41B95C5}" srcOrd="0" destOrd="0" presId="urn:microsoft.com/office/officeart/2005/8/layout/vList2"/>
    <dgm:cxn modelId="{0AE8CC9C-6CD1-4526-AB5C-578FC873B002}" srcId="{D1FED78A-35FD-4EC0-8E92-EE8528157BF3}" destId="{6CF856FE-BC18-403F-B81A-582513EB5ABA}" srcOrd="0" destOrd="0" parTransId="{159DC35D-E2FD-48E4-89C3-A0FFC49943BC}" sibTransId="{3C0CE588-B426-4E17-8F87-5E6ECB5E9171}"/>
    <dgm:cxn modelId="{F9971DA2-D2E8-442E-A17D-818CCE39DEF0}" srcId="{D1FED78A-35FD-4EC0-8E92-EE8528157BF3}" destId="{51C91136-6CB2-4677-B343-16F3B24199CA}" srcOrd="1" destOrd="0" parTransId="{09B9953C-B3EA-468B-913E-906B6AA6C98B}" sibTransId="{AD51F01C-2CFC-4EBC-AE24-BCAF53167D5A}"/>
    <dgm:cxn modelId="{3C9A83A6-6EC0-465D-87F6-CBD97129DA00}" type="presOf" srcId="{D1FED78A-35FD-4EC0-8E92-EE8528157BF3}" destId="{9A04E081-2ED5-4B69-9AEE-35B933AECE27}" srcOrd="0" destOrd="0" presId="urn:microsoft.com/office/officeart/2005/8/layout/vList2"/>
    <dgm:cxn modelId="{3FE760AE-5223-4E50-9BA4-C03287248FCD}" srcId="{D1FED78A-35FD-4EC0-8E92-EE8528157BF3}" destId="{81395028-D94D-4538-9C46-DA728047300F}" srcOrd="5" destOrd="0" parTransId="{ECEE9CE2-C4EA-47AC-B33F-E7E96EC15B3B}" sibTransId="{1378B7D0-085A-4220-B9B8-AEDD8A2AA284}"/>
    <dgm:cxn modelId="{2F3A27C6-8582-49AA-B56B-328DEA72E1E1}" srcId="{D1FED78A-35FD-4EC0-8E92-EE8528157BF3}" destId="{D45F7AF6-ACA2-4A13-85C2-047B84D4CD9A}" srcOrd="6" destOrd="0" parTransId="{FE1487C3-CA7D-40A6-B759-CCB8BF7B76A0}" sibTransId="{AB3DF4EB-6832-40BD-89B9-800D6323B7E3}"/>
    <dgm:cxn modelId="{82A207E5-7198-4BEF-939B-ACD1429A1EE9}" type="presOf" srcId="{81395028-D94D-4538-9C46-DA728047300F}" destId="{B493F760-9724-4E15-AADB-89AEC9267F72}" srcOrd="0" destOrd="0" presId="urn:microsoft.com/office/officeart/2005/8/layout/vList2"/>
    <dgm:cxn modelId="{CEE834F6-E278-45CF-B69A-9535B314B8EC}" type="presOf" srcId="{51C91136-6CB2-4677-B343-16F3B24199CA}" destId="{419F5E81-310F-4A05-8264-C8845CF97346}" srcOrd="0" destOrd="0" presId="urn:microsoft.com/office/officeart/2005/8/layout/vList2"/>
    <dgm:cxn modelId="{CEC79D02-1773-4E20-97F2-D7C09A07C3AD}" type="presParOf" srcId="{9A04E081-2ED5-4B69-9AEE-35B933AECE27}" destId="{07DB585F-6690-4DDD-B6EC-FE7FADEE882F}" srcOrd="0" destOrd="0" presId="urn:microsoft.com/office/officeart/2005/8/layout/vList2"/>
    <dgm:cxn modelId="{D16E9A1B-6FE0-4354-9AD6-44A2FF554D71}" type="presParOf" srcId="{9A04E081-2ED5-4B69-9AEE-35B933AECE27}" destId="{E9927994-B074-43B3-911F-EFADD113B5E4}" srcOrd="1" destOrd="0" presId="urn:microsoft.com/office/officeart/2005/8/layout/vList2"/>
    <dgm:cxn modelId="{8E5A6281-1A9E-4801-B1A6-02CC80A7A13C}" type="presParOf" srcId="{9A04E081-2ED5-4B69-9AEE-35B933AECE27}" destId="{419F5E81-310F-4A05-8264-C8845CF97346}" srcOrd="2" destOrd="0" presId="urn:microsoft.com/office/officeart/2005/8/layout/vList2"/>
    <dgm:cxn modelId="{74C22FC4-E1E7-42CC-900B-FEDC4EDD3141}" type="presParOf" srcId="{9A04E081-2ED5-4B69-9AEE-35B933AECE27}" destId="{5E5B1689-B19F-4076-81F8-C1C8FD2214DD}" srcOrd="3" destOrd="0" presId="urn:microsoft.com/office/officeart/2005/8/layout/vList2"/>
    <dgm:cxn modelId="{E01C6F52-87F8-420A-99A5-B51E7557FC77}" type="presParOf" srcId="{9A04E081-2ED5-4B69-9AEE-35B933AECE27}" destId="{A8F8F7DF-6989-4548-B9F5-FC4388015B93}" srcOrd="4" destOrd="0" presId="urn:microsoft.com/office/officeart/2005/8/layout/vList2"/>
    <dgm:cxn modelId="{2CDEB0D6-5CD8-4568-9066-69F96FD460F3}" type="presParOf" srcId="{9A04E081-2ED5-4B69-9AEE-35B933AECE27}" destId="{3AF2A4B3-5303-45CF-B753-9E809B4DB33B}" srcOrd="5" destOrd="0" presId="urn:microsoft.com/office/officeart/2005/8/layout/vList2"/>
    <dgm:cxn modelId="{5E751460-9203-4E55-9A52-4852B35FB6C3}" type="presParOf" srcId="{9A04E081-2ED5-4B69-9AEE-35B933AECE27}" destId="{9738F91A-8503-4069-AB1A-AE4EE41B95C5}" srcOrd="6" destOrd="0" presId="urn:microsoft.com/office/officeart/2005/8/layout/vList2"/>
    <dgm:cxn modelId="{2AC54C12-005F-4D59-9390-EFB0499C77EC}" type="presParOf" srcId="{9A04E081-2ED5-4B69-9AEE-35B933AECE27}" destId="{054EC61B-CEC6-4292-82CF-D0CD5398403D}" srcOrd="7" destOrd="0" presId="urn:microsoft.com/office/officeart/2005/8/layout/vList2"/>
    <dgm:cxn modelId="{94FA985D-248B-4D3B-9C7C-79102C64D2CB}" type="presParOf" srcId="{9A04E081-2ED5-4B69-9AEE-35B933AECE27}" destId="{F73F3EAC-3267-44BD-A462-F239B5A692C5}" srcOrd="8" destOrd="0" presId="urn:microsoft.com/office/officeart/2005/8/layout/vList2"/>
    <dgm:cxn modelId="{602D397D-817A-49FD-9654-BD3EC7CB009A}" type="presParOf" srcId="{9A04E081-2ED5-4B69-9AEE-35B933AECE27}" destId="{7185B6F8-5B8E-4FAC-A5D7-6EF9732861B1}" srcOrd="9" destOrd="0" presId="urn:microsoft.com/office/officeart/2005/8/layout/vList2"/>
    <dgm:cxn modelId="{381A9633-6E78-450B-866F-C84D9643AFF8}" type="presParOf" srcId="{9A04E081-2ED5-4B69-9AEE-35B933AECE27}" destId="{B493F760-9724-4E15-AADB-89AEC9267F72}" srcOrd="10" destOrd="0" presId="urn:microsoft.com/office/officeart/2005/8/layout/vList2"/>
    <dgm:cxn modelId="{01A81B50-5408-4C33-8570-BD9B99CA05A7}" type="presParOf" srcId="{9A04E081-2ED5-4B69-9AEE-35B933AECE27}" destId="{7F05A16B-69C5-420C-881A-1A7DCA34C336}" srcOrd="11" destOrd="0" presId="urn:microsoft.com/office/officeart/2005/8/layout/vList2"/>
    <dgm:cxn modelId="{1FB3AC2B-5196-4767-82B9-48DA6E3F3870}" type="presParOf" srcId="{9A04E081-2ED5-4B69-9AEE-35B933AECE27}" destId="{CCD03040-CD47-4539-B6CE-6160A5434664}" srcOrd="1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6171ED-6DD0-4939-8D20-7B93749CA536}">
      <dsp:nvSpPr>
        <dsp:cNvPr id="0" name=""/>
        <dsp:cNvSpPr/>
      </dsp:nvSpPr>
      <dsp:spPr>
        <a:xfrm>
          <a:off x="2331" y="481118"/>
          <a:ext cx="1849689" cy="1109813"/>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Listening actively will help you understand concerns from the patient. </a:t>
          </a:r>
        </a:p>
      </dsp:txBody>
      <dsp:txXfrm>
        <a:off x="2331" y="481118"/>
        <a:ext cx="1849689" cy="1109813"/>
      </dsp:txXfrm>
    </dsp:sp>
    <dsp:sp modelId="{6DF0FA43-2D0E-4313-B758-4108C2E6ED1C}">
      <dsp:nvSpPr>
        <dsp:cNvPr id="0" name=""/>
        <dsp:cNvSpPr/>
      </dsp:nvSpPr>
      <dsp:spPr>
        <a:xfrm>
          <a:off x="2036990" y="481118"/>
          <a:ext cx="1849689" cy="1109813"/>
        </a:xfrm>
        <a:prstGeom prst="rect">
          <a:avLst/>
        </a:prstGeom>
        <a:solidFill>
          <a:schemeClr val="accent2">
            <a:hueOff val="-6704"/>
            <a:satOff val="-3847"/>
            <a:lumOff val="1046"/>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Use simple language to explain things. </a:t>
          </a:r>
        </a:p>
      </dsp:txBody>
      <dsp:txXfrm>
        <a:off x="2036990" y="481118"/>
        <a:ext cx="1849689" cy="1109813"/>
      </dsp:txXfrm>
    </dsp:sp>
    <dsp:sp modelId="{FEB41068-1D30-4AE4-806A-9072536D6670}">
      <dsp:nvSpPr>
        <dsp:cNvPr id="0" name=""/>
        <dsp:cNvSpPr/>
      </dsp:nvSpPr>
      <dsp:spPr>
        <a:xfrm>
          <a:off x="4071649" y="481118"/>
          <a:ext cx="1849689" cy="1109813"/>
        </a:xfrm>
        <a:prstGeom prst="rect">
          <a:avLst/>
        </a:prstGeom>
        <a:solidFill>
          <a:schemeClr val="accent2">
            <a:hueOff val="-13408"/>
            <a:satOff val="-7694"/>
            <a:lumOff val="2092"/>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Use demonstration (inhaler/breathing) with a visual aid. </a:t>
          </a:r>
        </a:p>
      </dsp:txBody>
      <dsp:txXfrm>
        <a:off x="4071649" y="481118"/>
        <a:ext cx="1849689" cy="1109813"/>
      </dsp:txXfrm>
    </dsp:sp>
    <dsp:sp modelId="{FF9DDC85-06B0-4781-8323-E97665796A20}">
      <dsp:nvSpPr>
        <dsp:cNvPr id="0" name=""/>
        <dsp:cNvSpPr/>
      </dsp:nvSpPr>
      <dsp:spPr>
        <a:xfrm>
          <a:off x="6106308" y="481118"/>
          <a:ext cx="1849689" cy="1109813"/>
        </a:xfrm>
        <a:prstGeom prst="rect">
          <a:avLst/>
        </a:prstGeom>
        <a:solidFill>
          <a:schemeClr val="accent2">
            <a:hueOff val="-20112"/>
            <a:satOff val="-11542"/>
            <a:lumOff val="3137"/>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Encourage ongoing participation and decision-making. </a:t>
          </a:r>
        </a:p>
      </dsp:txBody>
      <dsp:txXfrm>
        <a:off x="6106308" y="481118"/>
        <a:ext cx="1849689" cy="1109813"/>
      </dsp:txXfrm>
    </dsp:sp>
    <dsp:sp modelId="{2BAEBD9A-3C23-4A1F-9F10-B7FA7FD629D0}">
      <dsp:nvSpPr>
        <dsp:cNvPr id="0" name=""/>
        <dsp:cNvSpPr/>
      </dsp:nvSpPr>
      <dsp:spPr>
        <a:xfrm>
          <a:off x="1019661" y="1775901"/>
          <a:ext cx="1849689" cy="1109813"/>
        </a:xfrm>
        <a:prstGeom prst="rect">
          <a:avLst/>
        </a:prstGeom>
        <a:solidFill>
          <a:schemeClr val="accent2">
            <a:hueOff val="-26816"/>
            <a:satOff val="-15389"/>
            <a:lumOff val="4183"/>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Involve family/caregivers in further assistance. </a:t>
          </a:r>
        </a:p>
      </dsp:txBody>
      <dsp:txXfrm>
        <a:off x="1019661" y="1775901"/>
        <a:ext cx="1849689" cy="1109813"/>
      </dsp:txXfrm>
    </dsp:sp>
    <dsp:sp modelId="{6C08BED8-3C7C-4D1B-A2A3-8F753D93AAA2}">
      <dsp:nvSpPr>
        <dsp:cNvPr id="0" name=""/>
        <dsp:cNvSpPr/>
      </dsp:nvSpPr>
      <dsp:spPr>
        <a:xfrm>
          <a:off x="3054320" y="1775901"/>
          <a:ext cx="1849689" cy="1109813"/>
        </a:xfrm>
        <a:prstGeom prst="rect">
          <a:avLst/>
        </a:prstGeom>
        <a:solidFill>
          <a:schemeClr val="accent2">
            <a:hueOff val="-33521"/>
            <a:satOff val="-19236"/>
            <a:lumOff val="5229"/>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Preferences, process and obstacles for care. </a:t>
          </a:r>
        </a:p>
      </dsp:txBody>
      <dsp:txXfrm>
        <a:off x="3054320" y="1775901"/>
        <a:ext cx="1849689" cy="1109813"/>
      </dsp:txXfrm>
    </dsp:sp>
    <dsp:sp modelId="{49CD02F2-AFFF-43CC-B390-E3A335D58E8E}">
      <dsp:nvSpPr>
        <dsp:cNvPr id="0" name=""/>
        <dsp:cNvSpPr/>
      </dsp:nvSpPr>
      <dsp:spPr>
        <a:xfrm>
          <a:off x="5088978" y="1775901"/>
          <a:ext cx="1849689" cy="1109813"/>
        </a:xfrm>
        <a:prstGeom prst="rect">
          <a:avLst/>
        </a:prstGeom>
        <a:solidFill>
          <a:schemeClr val="accent2">
            <a:hueOff val="-40225"/>
            <a:satOff val="-23083"/>
            <a:lumOff val="6275"/>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Build trust to increase compliance and interest.</a:t>
          </a:r>
        </a:p>
      </dsp:txBody>
      <dsp:txXfrm>
        <a:off x="5088978" y="1775901"/>
        <a:ext cx="1849689" cy="11098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B585F-6690-4DDD-B6EC-FE7FADEE882F}">
      <dsp:nvSpPr>
        <dsp:cNvPr id="0" name=""/>
        <dsp:cNvSpPr/>
      </dsp:nvSpPr>
      <dsp:spPr>
        <a:xfrm>
          <a:off x="0" y="108525"/>
          <a:ext cx="5889686" cy="6844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Use smoking cessation programs to retard disease.</a:t>
          </a:r>
        </a:p>
      </dsp:txBody>
      <dsp:txXfrm>
        <a:off x="33412" y="141937"/>
        <a:ext cx="5822862" cy="617626"/>
      </dsp:txXfrm>
    </dsp:sp>
    <dsp:sp modelId="{419F5E81-310F-4A05-8264-C8845CF97346}">
      <dsp:nvSpPr>
        <dsp:cNvPr id="0" name=""/>
        <dsp:cNvSpPr/>
      </dsp:nvSpPr>
      <dsp:spPr>
        <a:xfrm>
          <a:off x="0" y="844815"/>
          <a:ext cx="5889686" cy="684450"/>
        </a:xfrm>
        <a:prstGeom prst="roundRect">
          <a:avLst/>
        </a:prstGeom>
        <a:solidFill>
          <a:schemeClr val="accent2">
            <a:hueOff val="-6704"/>
            <a:satOff val="-3847"/>
            <a:lumOff val="10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Promote pulmonary rehabilitation to enhance lung capacity and stamina.</a:t>
          </a:r>
        </a:p>
      </dsp:txBody>
      <dsp:txXfrm>
        <a:off x="33412" y="878227"/>
        <a:ext cx="5822862" cy="617626"/>
      </dsp:txXfrm>
    </dsp:sp>
    <dsp:sp modelId="{A8F8F7DF-6989-4548-B9F5-FC4388015B93}">
      <dsp:nvSpPr>
        <dsp:cNvPr id="0" name=""/>
        <dsp:cNvSpPr/>
      </dsp:nvSpPr>
      <dsp:spPr>
        <a:xfrm>
          <a:off x="0" y="1581105"/>
          <a:ext cx="5889686" cy="684450"/>
        </a:xfrm>
        <a:prstGeom prst="roundRect">
          <a:avLst/>
        </a:prstGeom>
        <a:solidFill>
          <a:schemeClr val="accent2">
            <a:hueOff val="-13408"/>
            <a:satOff val="-7694"/>
            <a:lumOff val="20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Make sure you take medications, also inhalers and prescribed medicines.</a:t>
          </a:r>
        </a:p>
      </dsp:txBody>
      <dsp:txXfrm>
        <a:off x="33412" y="1614517"/>
        <a:ext cx="5822862" cy="617626"/>
      </dsp:txXfrm>
    </dsp:sp>
    <dsp:sp modelId="{9738F91A-8503-4069-AB1A-AE4EE41B95C5}">
      <dsp:nvSpPr>
        <dsp:cNvPr id="0" name=""/>
        <dsp:cNvSpPr/>
      </dsp:nvSpPr>
      <dsp:spPr>
        <a:xfrm>
          <a:off x="0" y="2317395"/>
          <a:ext cx="5889686" cy="684450"/>
        </a:xfrm>
        <a:prstGeom prst="roundRect">
          <a:avLst/>
        </a:prstGeom>
        <a:solidFill>
          <a:schemeClr val="accent2">
            <a:hueOff val="-20112"/>
            <a:satOff val="-11542"/>
            <a:lumOff val="313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Encourage vaccines against respiratory disease.</a:t>
          </a:r>
        </a:p>
      </dsp:txBody>
      <dsp:txXfrm>
        <a:off x="33412" y="2350807"/>
        <a:ext cx="5822862" cy="617626"/>
      </dsp:txXfrm>
    </dsp:sp>
    <dsp:sp modelId="{F73F3EAC-3267-44BD-A462-F239B5A692C5}">
      <dsp:nvSpPr>
        <dsp:cNvPr id="0" name=""/>
        <dsp:cNvSpPr/>
      </dsp:nvSpPr>
      <dsp:spPr>
        <a:xfrm>
          <a:off x="0" y="3053685"/>
          <a:ext cx="5889686" cy="684450"/>
        </a:xfrm>
        <a:prstGeom prst="roundRect">
          <a:avLst/>
        </a:prstGeom>
        <a:solidFill>
          <a:schemeClr val="accent2">
            <a:hueOff val="-26816"/>
            <a:satOff val="-15389"/>
            <a:lumOff val="418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Breathing and support exercise programs for symptom management.</a:t>
          </a:r>
        </a:p>
      </dsp:txBody>
      <dsp:txXfrm>
        <a:off x="33412" y="3087097"/>
        <a:ext cx="5822862" cy="617626"/>
      </dsp:txXfrm>
    </dsp:sp>
    <dsp:sp modelId="{B493F760-9724-4E15-AADB-89AEC9267F72}">
      <dsp:nvSpPr>
        <dsp:cNvPr id="0" name=""/>
        <dsp:cNvSpPr/>
      </dsp:nvSpPr>
      <dsp:spPr>
        <a:xfrm>
          <a:off x="0" y="3789975"/>
          <a:ext cx="5889686" cy="684450"/>
        </a:xfrm>
        <a:prstGeom prst="roundRect">
          <a:avLst/>
        </a:prstGeom>
        <a:solidFill>
          <a:schemeClr val="accent2">
            <a:hueOff val="-33521"/>
            <a:satOff val="-19236"/>
            <a:lumOff val="522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Nutritional maximisation to ensure energy and muscle power (</a:t>
          </a:r>
          <a:r>
            <a:rPr lang="en-GB" sz="1800" kern="1200"/>
            <a:t>Benardot, 2020</a:t>
          </a:r>
          <a:r>
            <a:rPr lang="en-US" sz="1800" kern="1200"/>
            <a:t>).</a:t>
          </a:r>
        </a:p>
      </dsp:txBody>
      <dsp:txXfrm>
        <a:off x="33412" y="3823387"/>
        <a:ext cx="5822862" cy="617626"/>
      </dsp:txXfrm>
    </dsp:sp>
    <dsp:sp modelId="{CCD03040-CD47-4539-B6CE-6160A5434664}">
      <dsp:nvSpPr>
        <dsp:cNvPr id="0" name=""/>
        <dsp:cNvSpPr/>
      </dsp:nvSpPr>
      <dsp:spPr>
        <a:xfrm>
          <a:off x="0" y="4526265"/>
          <a:ext cx="5889686" cy="684450"/>
        </a:xfrm>
        <a:prstGeom prst="roundRect">
          <a:avLst/>
        </a:prstGeom>
        <a:solidFill>
          <a:schemeClr val="accent2">
            <a:hueOff val="-40225"/>
            <a:satOff val="-23083"/>
            <a:lumOff val="62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Adhere to NICE recommendations of safe and effective personalised care.</a:t>
          </a:r>
        </a:p>
      </dsp:txBody>
      <dsp:txXfrm>
        <a:off x="33412" y="4559677"/>
        <a:ext cx="5822862" cy="61762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046FE0-48A4-4BB1-8066-098065FFE6DF}" type="datetimeFigureOut">
              <a:rPr lang="en-US" smtClean="0"/>
              <a:t>11/15/2025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573F4D-671B-4D80-ABFE-4959D67429E1}" type="slidenum">
              <a:rPr lang="en-US" smtClean="0"/>
              <a:t>‹#›</a:t>
            </a:fld>
            <a:endParaRPr lang="en-US"/>
          </a:p>
        </p:txBody>
      </p:sp>
    </p:spTree>
    <p:extLst>
      <p:ext uri="{BB962C8B-B14F-4D97-AF65-F5344CB8AC3E}">
        <p14:creationId xmlns:p14="http://schemas.microsoft.com/office/powerpoint/2010/main" val="3964117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573F4D-671B-4D80-ABFE-4959D67429E1}" type="slidenum">
              <a:rPr lang="en-US" smtClean="0"/>
              <a:t>1</a:t>
            </a:fld>
            <a:endParaRPr lang="en-US"/>
          </a:p>
        </p:txBody>
      </p:sp>
    </p:spTree>
    <p:extLst>
      <p:ext uri="{BB962C8B-B14F-4D97-AF65-F5344CB8AC3E}">
        <p14:creationId xmlns:p14="http://schemas.microsoft.com/office/powerpoint/2010/main" val="35895729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COPD is a major cause of morbidity and mortality in the UK. It most often affects the lungs, resulting in airway inflammation, destruction of alveoli, and decreased gas exchange. It leads to reduced oxygenation and carbon dioxide clearance, which causes hypoxia and hypercapnia in patients. Understanding the pathology is important to developing an effective plan of care. Lifestyle modifications, such as quitting smoking, are important preventive measures that can hinder the progression of a disease. Nurses are very important in educating and managing patients.</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3</a:t>
            </a:fld>
            <a:endParaRPr lang="en-US"/>
          </a:p>
        </p:txBody>
      </p:sp>
    </p:spTree>
    <p:extLst>
      <p:ext uri="{BB962C8B-B14F-4D97-AF65-F5344CB8AC3E}">
        <p14:creationId xmlns:p14="http://schemas.microsoft.com/office/powerpoint/2010/main" val="936125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Gas exchange occurs in the alveoli. In this case, oxygen moves out of the alveoli into the capillary, and at the same time, carbon dioxide leaves the capillary to the alveoli. Ventilating and delivering oxygen require healthy muscle growth and lung tissue. COPD creates damage to the alveoli and decreases the diameter of the airways, thus reducing the amount of oxygen delivered. Understanding the normal anatomy will help determine the effects of COPD and help them monitor the oxygen saturation and oxygen rate</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4</a:t>
            </a:fld>
            <a:endParaRPr lang="en-US"/>
          </a:p>
        </p:txBody>
      </p:sp>
    </p:spTree>
    <p:extLst>
      <p:ext uri="{BB962C8B-B14F-4D97-AF65-F5344CB8AC3E}">
        <p14:creationId xmlns:p14="http://schemas.microsoft.com/office/powerpoint/2010/main" val="3949925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COPD influences diffusion and ventilation, resulting in air trapping and inefficient functioning of alveoli. Hypoxia can lead to vasoconstriction, resulting in impairment of perfusion. Over the years, patients have been subjected to respiratory acidosis. With knowledge of physiology, nurses are able to check on vital signs, oxygen saturation and blood gases. This information plays an important role in the formulation of interventions, such as oxygen treatment, breathing training, and patient education. It also helps to direct the priorities of nursing to detect early deterioration and complications.</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5</a:t>
            </a:fld>
            <a:endParaRPr lang="en-US"/>
          </a:p>
        </p:txBody>
      </p:sp>
    </p:spTree>
    <p:extLst>
      <p:ext uri="{BB962C8B-B14F-4D97-AF65-F5344CB8AC3E}">
        <p14:creationId xmlns:p14="http://schemas.microsoft.com/office/powerpoint/2010/main" val="248472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In COPD, airflow obstruction is caused by bronchiole constriction and destruction of alveoli. Barring is aggravated by mucus and inflammation. The oxygen saturation, respiratory rate, and indicators of infection ought to be monitored by nurses. There should be education on the correct use of inhalers, breathing, and the prevention of infection. The knowledge of the effect on everyday life will aid in setting attainable care objectives, motivating patients to be active and eat to aid breathing and well-being.</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6</a:t>
            </a:fld>
            <a:endParaRPr lang="en-US"/>
          </a:p>
        </p:txBody>
      </p:sp>
    </p:spTree>
    <p:extLst>
      <p:ext uri="{BB962C8B-B14F-4D97-AF65-F5344CB8AC3E}">
        <p14:creationId xmlns:p14="http://schemas.microsoft.com/office/powerpoint/2010/main" val="6399198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COPD management is influenced by patient characteristics in terms of age, sex, profession, and residence. Disease progression is increased by lifestyle habits, especially smoking and lack of physical activity. Nurses should be able to measure these aspects to offer specific education and interventions, such as smoking cessation education, nutrition, and safe physical activity. The awareness of the social and environmental factors is a way of achieving holistic care, not only by addressing medical needs but also the lifestyle and psychosocial factors, which enhance patient participation and compliance.</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7</a:t>
            </a:fld>
            <a:endParaRPr lang="en-US"/>
          </a:p>
        </p:txBody>
      </p:sp>
    </p:spTree>
    <p:extLst>
      <p:ext uri="{BB962C8B-B14F-4D97-AF65-F5344CB8AC3E}">
        <p14:creationId xmlns:p14="http://schemas.microsoft.com/office/powerpoint/2010/main" val="846044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most widespread preventable cause of COPD is smoking. The risks of dust, chemicals and pollution are more likely to occur via occupation, particularly in construction and manufacturing. Genetic factors may contribute to susceptibility, e.g. alpha-1 antitrypsin deficiency. Nurses should conduct risk assessments to assess modifiable factors, provide education and interventions. Lifestyle changes, vaccinations, and regular visits will aid in minimising exacerbation, hospitalisation and improve a patient's quality of life.</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8</a:t>
            </a:fld>
            <a:endParaRPr lang="en-US"/>
          </a:p>
        </p:txBody>
      </p:sp>
    </p:spTree>
    <p:extLst>
      <p:ext uri="{BB962C8B-B14F-4D97-AF65-F5344CB8AC3E}">
        <p14:creationId xmlns:p14="http://schemas.microsoft.com/office/powerpoint/2010/main" val="33272689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goals should refer to short-term symptom alleviation as well as long-term management of the disease. Therefore, the nurse will partner with the patient to develop a realistic goal for either gradually decreasing the activity or smoking. Patient goals should be individualised and based on the patient’s abilities and preferences, and their social context. If the goals are revisited frequently, they will remain relevant, as the relevance of the goals can foster changes in the interventions. </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9</a:t>
            </a:fld>
            <a:endParaRPr lang="en-US"/>
          </a:p>
        </p:txBody>
      </p:sp>
    </p:spTree>
    <p:extLst>
      <p:ext uri="{BB962C8B-B14F-4D97-AF65-F5344CB8AC3E}">
        <p14:creationId xmlns:p14="http://schemas.microsoft.com/office/powerpoint/2010/main" val="6412961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Care regimens are intended to preserve lung function, reduce complications, and improve quality of life. Desirable to educate the patient on the appropriate use of inhalers and breathing exercises (for example, pursed-lip breathing and diaphragmatic breathing). Provide daily vital signs and oxygen level checks to promote early intervention if indicated. Nutrition and hydration promote the availability of energy and assist with mucus clearance. Care regimens should be individualised to promote safety while encouraging independence, and routine clinical reviews will reinforce compliance with care and provide a time to educate and support.</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10</a:t>
            </a:fld>
            <a:endParaRPr lang="en-US"/>
          </a:p>
        </p:txBody>
      </p:sp>
    </p:spTree>
    <p:extLst>
      <p:ext uri="{BB962C8B-B14F-4D97-AF65-F5344CB8AC3E}">
        <p14:creationId xmlns:p14="http://schemas.microsoft.com/office/powerpoint/2010/main" val="1761278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evaluation will include a regular respiratory evaluation, evaluating oxygen saturation, observing the peak expiratory flow, evaluating symptoms and weight. There should also be an assessment for possible infection, exacerbation, or hypoxia. A time-based evaluation can also be beneficial in aiding the assessment of the progression of deterioration at an earlier stage. The patients will also be expected to keep a diary or app on their phone to record their symptoms and use of the inhaler. A clinical review should be arranged according to NICE. </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11</a:t>
            </a:fld>
            <a:endParaRPr lang="en-US"/>
          </a:p>
        </p:txBody>
      </p:sp>
    </p:spTree>
    <p:extLst>
      <p:ext uri="{BB962C8B-B14F-4D97-AF65-F5344CB8AC3E}">
        <p14:creationId xmlns:p14="http://schemas.microsoft.com/office/powerpoint/2010/main" val="16802634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Integrated response is key to the end-to-end COPD management. Nurses are the hubs of communication between the patient and other medical staff. The multidisciplinary input meets the physical, psychosocial, and lifestyle requirements. Personalised care planning will guarantee pragmatic objectives and compliance. Emergency action plans that involve the identification of the signs of exacerbation and the availability of medications are of importance. Frequent review enables the modification of the plan, patient safety, autonomy, and involvement in self-care.</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12</a:t>
            </a:fld>
            <a:endParaRPr lang="en-US"/>
          </a:p>
        </p:txBody>
      </p:sp>
    </p:spTree>
    <p:extLst>
      <p:ext uri="{BB962C8B-B14F-4D97-AF65-F5344CB8AC3E}">
        <p14:creationId xmlns:p14="http://schemas.microsoft.com/office/powerpoint/2010/main" val="3020968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Arial" panose="020B0604020202020204" pitchFamily="34" charset="0"/>
                <a:ea typeface="+mn-ea"/>
                <a:cs typeface="Arial" panose="020B0604020202020204" pitchFamily="34" charset="0"/>
              </a:rPr>
              <a:t>The effective communication of nurses is what engages patients. Nurses are encouraged to provide simple and clear explanations and demonstrations. Encourage your patients to ask you questions and express any concerns. Family/caregivers are another support engagement resource. Regular feedback helps support learning and compliance. Communication also enables continuity of care through documentation. </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13</a:t>
            </a:fld>
            <a:endParaRPr lang="en-US"/>
          </a:p>
        </p:txBody>
      </p:sp>
    </p:spTree>
    <p:extLst>
      <p:ext uri="{BB962C8B-B14F-4D97-AF65-F5344CB8AC3E}">
        <p14:creationId xmlns:p14="http://schemas.microsoft.com/office/powerpoint/2010/main" val="42234843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Ethics plays an essential role in caring for patients with COPD. Patients should be informed and empowered to make decisions regarding their treatment and lifestyle. Nurses are ethically and legally bound to maintain confidentiality, be nonjudgmental, and practice non-discrimination in the care they provide to patients. Any plan of interventions should consider cultural, environmental, and individual preferences of patients, and obtaining patient consent and thoroughly discussing care is an expectation of accountability. </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14</a:t>
            </a:fld>
            <a:endParaRPr lang="en-US"/>
          </a:p>
        </p:txBody>
      </p:sp>
    </p:spTree>
    <p:extLst>
      <p:ext uri="{BB962C8B-B14F-4D97-AF65-F5344CB8AC3E}">
        <p14:creationId xmlns:p14="http://schemas.microsoft.com/office/powerpoint/2010/main" val="40505746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Approaches supported by data enhance patient results and cut down hospital stays. Pulmonary rehabilitation increases functional capacity, reduces feelings of shortness of breath, and benefits mental health. Quitting smoking is important to slow disease progression. Vaccination prevents infections that may lead to an exacerbation. Nutrition ensures caloric ingestion to sustain energy, nutrition, and muscle strength. Regular assessments allow for timely clinical interventions. Nurses need to adhere to recommendations and perform regular assessments to maintain relevance, efficacy, support independence, and engagement in self-care.</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15</a:t>
            </a:fld>
            <a:endParaRPr lang="en-US"/>
          </a:p>
        </p:txBody>
      </p:sp>
    </p:spTree>
    <p:extLst>
      <p:ext uri="{BB962C8B-B14F-4D97-AF65-F5344CB8AC3E}">
        <p14:creationId xmlns:p14="http://schemas.microsoft.com/office/powerpoint/2010/main" val="23196236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Through education, patients are able to have control over their COPD. Breathing exercises, inhaler teaching, symptom recognition, and avoiding triggers. Promote the cessation of smoking, physical activity, and proper nutrition to balance their diet. You can also provide written materials, videos, or other online resources. Encourage self-monitoring and goal setting with an App or your own diary. Based on education, patients will develop confidence, adherence and proactive participation in order to reduce exacerbations and improve quality of life. </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16</a:t>
            </a:fld>
            <a:endParaRPr lang="en-US"/>
          </a:p>
        </p:txBody>
      </p:sp>
    </p:spTree>
    <p:extLst>
      <p:ext uri="{BB962C8B-B14F-4D97-AF65-F5344CB8AC3E}">
        <p14:creationId xmlns:p14="http://schemas.microsoft.com/office/powerpoint/2010/main" val="24614524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In summary, COPD is a whole-person condition to be managed. Assessment, care coordination, and education are a few of the roles of the nurse. Identifying risk factors, monitoring risk factors, and making lifestyle modifications is warranted. Patients can be empowered through education to self-manage their conditions to provide better outcomes and lessen admissions to hospitals. Interprofessional collaboration provides continuity of care. Following NHS and NICE protocols ensures care that provides consistency and quality. Care of COPD requires patient engagement, preventative care, and regular follow-up.</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4573F4D-671B-4D80-ABFE-4959D67429E1}" type="slidenum">
              <a:rPr lang="en-US" smtClean="0"/>
              <a:t>17</a:t>
            </a:fld>
            <a:endParaRPr lang="en-US"/>
          </a:p>
        </p:txBody>
      </p:sp>
    </p:spTree>
    <p:extLst>
      <p:ext uri="{BB962C8B-B14F-4D97-AF65-F5344CB8AC3E}">
        <p14:creationId xmlns:p14="http://schemas.microsoft.com/office/powerpoint/2010/main" val="15030240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573F4D-671B-4D80-ABFE-4959D67429E1}" type="slidenum">
              <a:rPr lang="en-US" smtClean="0"/>
              <a:t>18</a:t>
            </a:fld>
            <a:endParaRPr lang="en-US"/>
          </a:p>
        </p:txBody>
      </p:sp>
    </p:spTree>
    <p:extLst>
      <p:ext uri="{BB962C8B-B14F-4D97-AF65-F5344CB8AC3E}">
        <p14:creationId xmlns:p14="http://schemas.microsoft.com/office/powerpoint/2010/main" val="4061786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11/15/2025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985134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11/15/2025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043781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11/15/2025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850322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11/15/2025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680288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11/15/2025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22280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11/15/2025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685231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Date Placeholder 1"/>
          <p:cNvSpPr>
            <a:spLocks noGrp="1"/>
          </p:cNvSpPr>
          <p:nvPr>
            <p:ph type="dt" sz="half" idx="10"/>
          </p:nvPr>
        </p:nvSpPr>
        <p:spPr/>
        <p:txBody>
          <a:bodyPr/>
          <a:lstStyle/>
          <a:p>
            <a:fld id="{921D9284-D300-4297-87F7-E791DCC15DB1}" type="datetimeFigureOut">
              <a:rPr lang="en-US" dirty="0"/>
              <a:t>11/15/2025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065048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11/15/2025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071694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11/15/2025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950476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11/15/2025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538157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11/15/2025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18598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a:p>
            <a:pPr lvl="4"/>
            <a:endParaRPr lang="en-US"/>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11/15/2025</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1178811868"/>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3.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6.xml"/><Relationship Id="rId9"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jpeg"/><Relationship Id="rId10" Type="http://schemas.openxmlformats.org/officeDocument/2006/relationships/image" Target="../media/image5.png"/><Relationship Id="rId4" Type="http://schemas.openxmlformats.org/officeDocument/2006/relationships/notesSlide" Target="../notesSlides/notesSlide8.xml"/><Relationship Id="rId9" Type="http://schemas.microsoft.com/office/2007/relationships/hdphoto" Target="../media/hdphoto1.wdp"/></Relationships>
</file>

<file path=ppt/slides/_rels/slide1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jpeg"/><Relationship Id="rId10" Type="http://schemas.openxmlformats.org/officeDocument/2006/relationships/image" Target="../media/image5.png"/><Relationship Id="rId4" Type="http://schemas.openxmlformats.org/officeDocument/2006/relationships/notesSlide" Target="../notesSlides/notesSlide9.xml"/><Relationship Id="rId9" Type="http://schemas.microsoft.com/office/2007/relationships/hdphoto" Target="../media/hdphoto1.wdp"/></Relationships>
</file>

<file path=ppt/slides/_rels/slide1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0.xml"/><Relationship Id="rId9" Type="http://schemas.openxmlformats.org/officeDocument/2006/relationships/image" Target="../media/image5.png"/></Relationships>
</file>

<file path=ppt/slides/_rels/slide1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jpeg"/><Relationship Id="rId10" Type="http://schemas.openxmlformats.org/officeDocument/2006/relationships/image" Target="../media/image5.png"/><Relationship Id="rId4" Type="http://schemas.openxmlformats.org/officeDocument/2006/relationships/notesSlide" Target="../notesSlides/notesSlide11.xml"/><Relationship Id="rId9" Type="http://schemas.microsoft.com/office/2007/relationships/hdphoto" Target="../media/hdphoto1.wdp"/></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3.png"/><Relationship Id="rId12" Type="http://schemas.microsoft.com/office/2007/relationships/diagramDrawing" Target="../diagrams/drawing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11" Type="http://schemas.openxmlformats.org/officeDocument/2006/relationships/diagramColors" Target="../diagrams/colors1.xml"/><Relationship Id="rId5" Type="http://schemas.openxmlformats.org/officeDocument/2006/relationships/image" Target="../media/image1.jpeg"/><Relationship Id="rId10" Type="http://schemas.openxmlformats.org/officeDocument/2006/relationships/diagramQuickStyle" Target="../diagrams/quickStyle1.xml"/><Relationship Id="rId4" Type="http://schemas.openxmlformats.org/officeDocument/2006/relationships/notesSlide" Target="../notesSlides/notesSlide12.xml"/><Relationship Id="rId9"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slideLayout" Target="../slideLayouts/slideLayout7.xml"/><Relationship Id="rId7" Type="http://schemas.openxmlformats.org/officeDocument/2006/relationships/diagramData" Target="../diagrams/data2.xml"/><Relationship Id="rId12" Type="http://schemas.openxmlformats.org/officeDocument/2006/relationships/image" Target="../media/image5.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11" Type="http://schemas.microsoft.com/office/2007/relationships/diagramDrawing" Target="../diagrams/drawing2.xml"/><Relationship Id="rId5" Type="http://schemas.openxmlformats.org/officeDocument/2006/relationships/image" Target="../media/image2.png"/><Relationship Id="rId10" Type="http://schemas.openxmlformats.org/officeDocument/2006/relationships/diagramColors" Target="../diagrams/colors2.xml"/><Relationship Id="rId4" Type="http://schemas.openxmlformats.org/officeDocument/2006/relationships/notesSlide" Target="../notesSlides/notesSlide14.xml"/><Relationship Id="rId9"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jpeg"/><Relationship Id="rId10" Type="http://schemas.openxmlformats.org/officeDocument/2006/relationships/image" Target="../media/image5.png"/><Relationship Id="rId4" Type="http://schemas.openxmlformats.org/officeDocument/2006/relationships/notesSlide" Target="../notesSlides/notesSlide15.xml"/><Relationship Id="rId9" Type="http://schemas.microsoft.com/office/2007/relationships/hdphoto" Target="../media/hdphoto1.wdp"/></Relationships>
</file>

<file path=ppt/slides/_rels/slide1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31871E-8BF0-C682-F023-EFB152A4033A}"/>
              </a:ext>
            </a:extLst>
          </p:cNvPr>
          <p:cNvSpPr txBox="1"/>
          <p:nvPr/>
        </p:nvSpPr>
        <p:spPr>
          <a:xfrm>
            <a:off x="310242" y="983120"/>
            <a:ext cx="11571515" cy="1651734"/>
          </a:xfrm>
          <a:prstGeom prst="rect">
            <a:avLst/>
          </a:prstGeom>
          <a:noFill/>
        </p:spPr>
        <p:txBody>
          <a:bodyPr wrap="square">
            <a:spAutoFit/>
          </a:bodyPr>
          <a:lstStyle/>
          <a:p>
            <a:pPr algn="ctr">
              <a:spcAft>
                <a:spcPts val="400"/>
              </a:spcAft>
            </a:pPr>
            <a:r>
              <a:rPr lang="en-GB" b="1" dirty="0"/>
              <a:t>Component 2: Presentation</a:t>
            </a:r>
            <a:endParaRPr lang="en-IN" dirty="0"/>
          </a:p>
          <a:p>
            <a:pPr algn="ctr">
              <a:spcAft>
                <a:spcPts val="400"/>
              </a:spcAft>
              <a:buNone/>
            </a:pPr>
            <a:r>
              <a:rPr lang="en-GB" sz="4000" b="1" kern="1400" spc="-50" dirty="0">
                <a:effectLst/>
                <a:latin typeface="Arial" panose="020B0604020202020204" pitchFamily="34" charset="0"/>
                <a:ea typeface="Times New Roman" panose="02020603050405020304" pitchFamily="18" charset="0"/>
              </a:rPr>
              <a:t>Care Plan and Management Strategies for COPD Patients in the UK</a:t>
            </a:r>
            <a:endParaRPr lang="en-US" sz="4000" b="1" kern="1400" spc="-50" dirty="0">
              <a:effectLst/>
              <a:latin typeface="Arial" panose="020B0604020202020204" pitchFamily="34" charset="0"/>
              <a:ea typeface="Times New Roman" panose="02020603050405020304" pitchFamily="18" charset="0"/>
            </a:endParaRPr>
          </a:p>
        </p:txBody>
      </p:sp>
      <p:sp>
        <p:nvSpPr>
          <p:cNvPr id="5" name="TextBox 4">
            <a:extLst>
              <a:ext uri="{FF2B5EF4-FFF2-40B4-BE49-F238E27FC236}">
                <a16:creationId xmlns:a16="http://schemas.microsoft.com/office/drawing/2014/main" id="{19195682-EC88-4BFE-D9A1-4E857D19136F}"/>
              </a:ext>
            </a:extLst>
          </p:cNvPr>
          <p:cNvSpPr txBox="1"/>
          <p:nvPr/>
        </p:nvSpPr>
        <p:spPr>
          <a:xfrm>
            <a:off x="2854779" y="3952394"/>
            <a:ext cx="6117770" cy="1924694"/>
          </a:xfrm>
          <a:prstGeom prst="rect">
            <a:avLst/>
          </a:prstGeom>
          <a:noFill/>
        </p:spPr>
        <p:txBody>
          <a:bodyPr wrap="square">
            <a:spAutoFit/>
          </a:bodyPr>
          <a:lstStyle/>
          <a:p>
            <a:pPr algn="ctr">
              <a:lnSpc>
                <a:spcPct val="150000"/>
              </a:lnSpc>
              <a:spcAft>
                <a:spcPts val="1000"/>
              </a:spcAft>
              <a:buNone/>
            </a:pPr>
            <a:r>
              <a:rPr lang="en-GB" sz="2800" b="1" dirty="0">
                <a:effectLst/>
                <a:latin typeface="Arial" panose="020B0604020202020204" pitchFamily="34" charset="0"/>
                <a:ea typeface="Calibri" panose="020F0502020204030204" pitchFamily="34" charset="0"/>
                <a:cs typeface="Arial" panose="020B0604020202020204" pitchFamily="34" charset="0"/>
              </a:rPr>
              <a:t>Student Name: Andreea </a:t>
            </a:r>
            <a:r>
              <a:rPr lang="en-GB" sz="2800" b="1" dirty="0" err="1">
                <a:effectLst/>
                <a:latin typeface="Arial" panose="020B0604020202020204" pitchFamily="34" charset="0"/>
                <a:ea typeface="Calibri" panose="020F0502020204030204" pitchFamily="34" charset="0"/>
                <a:cs typeface="Arial" panose="020B0604020202020204" pitchFamily="34" charset="0"/>
              </a:rPr>
              <a:t>Talmaciu</a:t>
            </a:r>
            <a:endParaRPr lang="en-US" sz="1400" b="1" dirty="0">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1000"/>
              </a:spcAft>
              <a:buNone/>
            </a:pPr>
            <a:r>
              <a:rPr lang="en-GB" sz="2800" b="1" dirty="0">
                <a:effectLst/>
                <a:latin typeface="Arial" panose="020B0604020202020204" pitchFamily="34" charset="0"/>
                <a:ea typeface="Calibri" panose="020F0502020204030204" pitchFamily="34" charset="0"/>
                <a:cs typeface="Arial" panose="020B0604020202020204" pitchFamily="34" charset="0"/>
              </a:rPr>
              <a:t>Student ID:2409581</a:t>
            </a:r>
            <a:endParaRPr lang="en-US" sz="1400" b="1" dirty="0">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1000"/>
              </a:spcAft>
              <a:buNone/>
            </a:pPr>
            <a:endParaRPr lang="en-US" sz="1400" b="1"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215968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6" name="Picture 75">
            <a:extLst>
              <a:ext uri="{FF2B5EF4-FFF2-40B4-BE49-F238E27FC236}">
                <a16:creationId xmlns:a16="http://schemas.microsoft.com/office/drawing/2014/main" id="{71D44207-99B1-488E-B506-E104606435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8" name="Picture 77">
            <a:extLst>
              <a:ext uri="{FF2B5EF4-FFF2-40B4-BE49-F238E27FC236}">
                <a16:creationId xmlns:a16="http://schemas.microsoft.com/office/drawing/2014/main" id="{8E4A938E-9D51-410D-8201-7886588064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0" name="Rectangle 79">
            <a:extLst>
              <a:ext uri="{FF2B5EF4-FFF2-40B4-BE49-F238E27FC236}">
                <a16:creationId xmlns:a16="http://schemas.microsoft.com/office/drawing/2014/main" id="{2A2042E9-E104-4EB2-BC2A-7202C91C2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82" name="Rectangle 81">
            <a:extLst>
              <a:ext uri="{FF2B5EF4-FFF2-40B4-BE49-F238E27FC236}">
                <a16:creationId xmlns:a16="http://schemas.microsoft.com/office/drawing/2014/main" id="{B359973E-2127-4A68-8122-FD45CCA53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84" name="Rectangle 83">
            <a:extLst>
              <a:ext uri="{FF2B5EF4-FFF2-40B4-BE49-F238E27FC236}">
                <a16:creationId xmlns:a16="http://schemas.microsoft.com/office/drawing/2014/main" id="{F47A0283-2935-47AD-B886-C5B5BFEA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86" name="Rectangle 85">
            <a:extLst>
              <a:ext uri="{FF2B5EF4-FFF2-40B4-BE49-F238E27FC236}">
                <a16:creationId xmlns:a16="http://schemas.microsoft.com/office/drawing/2014/main" id="{B73A6FDC-BE73-45FD-9D5A-AB060E12F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88" name="TextBox 87">
            <a:extLst>
              <a:ext uri="{FF2B5EF4-FFF2-40B4-BE49-F238E27FC236}">
                <a16:creationId xmlns:a16="http://schemas.microsoft.com/office/drawing/2014/main" id="{B2A1C54C-1FB9-46CF-A2C4-738F9B0E4F7E}"/>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90" name="Rectangle 89">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 name="Picture 91">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4" name="Rectangle 93">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96" name="Rectangle 95">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 name="TextBox 2">
            <a:extLst>
              <a:ext uri="{FF2B5EF4-FFF2-40B4-BE49-F238E27FC236}">
                <a16:creationId xmlns:a16="http://schemas.microsoft.com/office/drawing/2014/main" id="{1ACCD691-7A08-6803-7F9F-722F601562F9}"/>
              </a:ext>
            </a:extLst>
          </p:cNvPr>
          <p:cNvSpPr txBox="1"/>
          <p:nvPr/>
        </p:nvSpPr>
        <p:spPr>
          <a:xfrm>
            <a:off x="2105256" y="326017"/>
            <a:ext cx="7974851" cy="1077229"/>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a:latin typeface="+mj-lt"/>
                <a:ea typeface="+mj-ea"/>
                <a:cs typeface="+mj-cs"/>
              </a:rPr>
              <a:t>Content Page</a:t>
            </a:r>
          </a:p>
        </p:txBody>
      </p:sp>
      <p:sp>
        <p:nvSpPr>
          <p:cNvPr id="71" name="TextBox 70">
            <a:extLst>
              <a:ext uri="{FF2B5EF4-FFF2-40B4-BE49-F238E27FC236}">
                <a16:creationId xmlns:a16="http://schemas.microsoft.com/office/drawing/2014/main" id="{6B280D9B-1A29-F67F-7E7B-1CE765D092BB}"/>
              </a:ext>
            </a:extLst>
          </p:cNvPr>
          <p:cNvSpPr txBox="1"/>
          <p:nvPr/>
        </p:nvSpPr>
        <p:spPr>
          <a:xfrm>
            <a:off x="1443461" y="1591733"/>
            <a:ext cx="7710141" cy="4684887"/>
          </a:xfrm>
          <a:prstGeom prst="rect">
            <a:avLst/>
          </a:prstGeom>
        </p:spPr>
        <p:txBody>
          <a:bodyPr vert="horz" lIns="91440" tIns="45720" rIns="91440" bIns="45720" rtlCol="0" anchor="ctr">
            <a:normAutofit/>
          </a:bodyPr>
          <a:lstStyle/>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Overview of Chronic Obstructive Pulmonary Disease (COPD)</a:t>
            </a:r>
          </a:p>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Anatomy of the Respiratory System</a:t>
            </a:r>
          </a:p>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Physiology of the Respiratory System</a:t>
            </a:r>
          </a:p>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Impact of COPD on Respiratory Function</a:t>
            </a:r>
          </a:p>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Patient Demographics and Lifestyle Factors</a:t>
            </a:r>
          </a:p>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Risk Factors for COPD</a:t>
            </a:r>
          </a:p>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Care Plan Goals</a:t>
            </a:r>
          </a:p>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Care Routine Recommendations</a:t>
            </a:r>
          </a:p>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Monitoring Recommendations</a:t>
            </a:r>
          </a:p>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Care Planning and Coordination</a:t>
            </a:r>
          </a:p>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Communication Strategies</a:t>
            </a:r>
          </a:p>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Ethical Considerations</a:t>
            </a:r>
          </a:p>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Evidence-Based Interventions</a:t>
            </a:r>
          </a:p>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Patient Education and Self-Management</a:t>
            </a:r>
          </a:p>
          <a:p>
            <a:pPr marL="285750" indent="-338328">
              <a:lnSpc>
                <a:spcPct val="110000"/>
              </a:lnSpc>
              <a:spcBef>
                <a:spcPts val="500"/>
              </a:spcBef>
              <a:spcAft>
                <a:spcPts val="600"/>
              </a:spcAft>
              <a:buClr>
                <a:schemeClr val="accent6"/>
              </a:buClr>
              <a:buSzPct val="90000"/>
              <a:buFont typeface="Wingdings" panose="05000000000000000000" pitchFamily="2" charset="2"/>
              <a:buChar char="§"/>
            </a:pPr>
            <a:r>
              <a:rPr lang="en-US" sz="1000" b="1"/>
              <a:t>Conclusion and Key Takeaways</a:t>
            </a:r>
          </a:p>
        </p:txBody>
      </p:sp>
    </p:spTree>
    <p:extLst>
      <p:ext uri="{BB962C8B-B14F-4D97-AF65-F5344CB8AC3E}">
        <p14:creationId xmlns:p14="http://schemas.microsoft.com/office/powerpoint/2010/main" val="438365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D733E6-5888-245D-7CC5-C8E3D02EF647}"/>
              </a:ext>
            </a:extLst>
          </p:cNvPr>
          <p:cNvSpPr txBox="1"/>
          <p:nvPr/>
        </p:nvSpPr>
        <p:spPr>
          <a:xfrm>
            <a:off x="2611808" y="808056"/>
            <a:ext cx="7958331" cy="1530542"/>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100">
                <a:latin typeface="+mj-lt"/>
                <a:ea typeface="+mj-ea"/>
                <a:cs typeface="+mj-cs"/>
              </a:rPr>
              <a:t>Overview of Chronic Obstructive Pulmonary Disease (COPD)</a:t>
            </a:r>
          </a:p>
        </p:txBody>
      </p:sp>
      <p:sp>
        <p:nvSpPr>
          <p:cNvPr id="5" name="TextBox 4">
            <a:extLst>
              <a:ext uri="{FF2B5EF4-FFF2-40B4-BE49-F238E27FC236}">
                <a16:creationId xmlns:a16="http://schemas.microsoft.com/office/drawing/2014/main" id="{31819CE6-6297-06AA-5B3A-2EAC8D4C6E66}"/>
              </a:ext>
            </a:extLst>
          </p:cNvPr>
          <p:cNvSpPr txBox="1"/>
          <p:nvPr/>
        </p:nvSpPr>
        <p:spPr>
          <a:xfrm>
            <a:off x="2362874" y="2662280"/>
            <a:ext cx="8207265" cy="3387664"/>
          </a:xfrm>
          <a:prstGeom prst="rect">
            <a:avLst/>
          </a:prstGeom>
        </p:spPr>
        <p:txBody>
          <a:bodyPr vert="horz" lIns="91440" tIns="45720" rIns="91440" bIns="45720" rtlCol="0" anchor="t">
            <a:normAutofit/>
          </a:bodyPr>
          <a:lstStyle/>
          <a:p>
            <a:pPr algn="just">
              <a:lnSpc>
                <a:spcPct val="120000"/>
              </a:lnSpc>
              <a:spcAft>
                <a:spcPts val="600"/>
              </a:spcAft>
              <a:buClr>
                <a:schemeClr val="accent6"/>
              </a:buClr>
              <a:buSzPct val="90000"/>
            </a:pPr>
            <a:r>
              <a:rPr lang="en-US" dirty="0"/>
              <a:t>Chronic Obstructive Pulmonary Disease (COPD) is a long-lasting lung disease characterised by difficulty breathing. It consists of chronic bronchitis and emphysema, which cause breathing difficulties. COPD is fairly common in the UK, especially among adults over 40 (Agustí, 2022). The primary features are chronic cough, hypernea, sputum and fatigue. Diagnosis and early management lead to a better life. Contributory factors are smoking, environmental pollution, occupational exposure, and genetic predisposition. The impact of COPD is potentially debilitating on the structure and function of the respiratory system.</a:t>
            </a:r>
          </a:p>
        </p:txBody>
      </p:sp>
      <p:pic>
        <p:nvPicPr>
          <p:cNvPr id="2" name="Picture 1">
            <a:hlinkClick r:id="" action="ppaction://media"/>
            <a:extLst>
              <a:ext uri="{FF2B5EF4-FFF2-40B4-BE49-F238E27FC236}">
                <a16:creationId xmlns:a16="http://schemas.microsoft.com/office/drawing/2014/main" id="{9E787F94-409E-DB49-0899-738ECB71C2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10575" y="5383194"/>
            <a:ext cx="609600" cy="609600"/>
          </a:xfrm>
          <a:prstGeom prst="rect">
            <a:avLst/>
          </a:prstGeom>
        </p:spPr>
      </p:pic>
    </p:spTree>
    <p:extLst>
      <p:ext uri="{BB962C8B-B14F-4D97-AF65-F5344CB8AC3E}">
        <p14:creationId xmlns:p14="http://schemas.microsoft.com/office/powerpoint/2010/main" val="3953991577"/>
      </p:ext>
    </p:extLst>
  </p:cSld>
  <p:clrMapOvr>
    <a:masterClrMapping/>
  </p:clrMapOvr>
  <mc:AlternateContent xmlns:mc="http://schemas.openxmlformats.org/markup-compatibility/2006">
    <mc:Choice xmlns:p14="http://schemas.microsoft.com/office/powerpoint/2010/main" Requires="p14">
      <p:transition spd="slow" p14:dur="2000" advTm="65843"/>
    </mc:Choice>
    <mc:Fallback>
      <p:transition spd="slow" advTm="65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8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pic>
        <p:nvPicPr>
          <p:cNvPr id="87" name="Picture 86">
            <a:extLst>
              <a:ext uri="{FF2B5EF4-FFF2-40B4-BE49-F238E27FC236}">
                <a16:creationId xmlns:a16="http://schemas.microsoft.com/office/drawing/2014/main" id="{C64ED39C-5C58-4353-B1A6-982FB540E4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9" name="Picture 88">
            <a:extLst>
              <a:ext uri="{FF2B5EF4-FFF2-40B4-BE49-F238E27FC236}">
                <a16:creationId xmlns:a16="http://schemas.microsoft.com/office/drawing/2014/main" id="{04F3EDC4-B948-4D45-A39B-271F1A1A16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1" name="Rectangle 90">
            <a:extLst>
              <a:ext uri="{FF2B5EF4-FFF2-40B4-BE49-F238E27FC236}">
                <a16:creationId xmlns:a16="http://schemas.microsoft.com/office/drawing/2014/main" id="{EF9EEB06-EB25-4896-9640-DF9F862CD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93" name="Rectangle 92">
            <a:extLst>
              <a:ext uri="{FF2B5EF4-FFF2-40B4-BE49-F238E27FC236}">
                <a16:creationId xmlns:a16="http://schemas.microsoft.com/office/drawing/2014/main" id="{C0ADD3B2-C8EF-4E30-94FE-46CE8565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95" name="Rectangle 94">
            <a:extLst>
              <a:ext uri="{FF2B5EF4-FFF2-40B4-BE49-F238E27FC236}">
                <a16:creationId xmlns:a16="http://schemas.microsoft.com/office/drawing/2014/main" id="{445F83B1-F54F-40AD-BA63-450DBA39E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97" name="Rectangle 96">
            <a:extLst>
              <a:ext uri="{FF2B5EF4-FFF2-40B4-BE49-F238E27FC236}">
                <a16:creationId xmlns:a16="http://schemas.microsoft.com/office/drawing/2014/main" id="{FDB95BEA-3FB6-4D2E-826F-34F5A828D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99" name="TextBox 98">
            <a:extLst>
              <a:ext uri="{FF2B5EF4-FFF2-40B4-BE49-F238E27FC236}">
                <a16:creationId xmlns:a16="http://schemas.microsoft.com/office/drawing/2014/main" id="{3B1E3CD1-7E99-4217-9DC2-6D558D00536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101" name="Rectangle 100">
            <a:extLst>
              <a:ext uri="{FF2B5EF4-FFF2-40B4-BE49-F238E27FC236}">
                <a16:creationId xmlns:a16="http://schemas.microsoft.com/office/drawing/2014/main" id="{45E4DD85-B1C4-42C5-A7AF-164DE4CF6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 name="Picture 102">
            <a:extLst>
              <a:ext uri="{FF2B5EF4-FFF2-40B4-BE49-F238E27FC236}">
                <a16:creationId xmlns:a16="http://schemas.microsoft.com/office/drawing/2014/main" id="{F0124483-6CF8-46D0-A7B5-B937287EC4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5" name="Picture 104">
            <a:extLst>
              <a:ext uri="{FF2B5EF4-FFF2-40B4-BE49-F238E27FC236}">
                <a16:creationId xmlns:a16="http://schemas.microsoft.com/office/drawing/2014/main" id="{8EB05202-583E-4144-9143-7881E6E9BC3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7" name="Rectangle 106">
            <a:extLst>
              <a:ext uri="{FF2B5EF4-FFF2-40B4-BE49-F238E27FC236}">
                <a16:creationId xmlns:a16="http://schemas.microsoft.com/office/drawing/2014/main" id="{EDF75E4E-A005-430C-8085-83120AAB2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a:extLst>
              <a:ext uri="{FF2B5EF4-FFF2-40B4-BE49-F238E27FC236}">
                <a16:creationId xmlns:a16="http://schemas.microsoft.com/office/drawing/2014/main" id="{A7463293-85BF-4EA7-93B1-E7AF7BEA8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59C91B2-6D37-D3B8-206B-7F465B3219F7}"/>
              </a:ext>
            </a:extLst>
          </p:cNvPr>
          <p:cNvSpPr txBox="1"/>
          <p:nvPr/>
        </p:nvSpPr>
        <p:spPr>
          <a:xfrm>
            <a:off x="6369475" y="808056"/>
            <a:ext cx="4203364" cy="107722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400">
                <a:latin typeface="+mj-lt"/>
                <a:ea typeface="+mj-ea"/>
                <a:cs typeface="+mj-cs"/>
              </a:rPr>
              <a:t>Anatomy of the Respiratory System</a:t>
            </a:r>
          </a:p>
        </p:txBody>
      </p:sp>
      <p:pic>
        <p:nvPicPr>
          <p:cNvPr id="82" name="Picture 81" descr="Microscopic view of cells">
            <a:extLst>
              <a:ext uri="{FF2B5EF4-FFF2-40B4-BE49-F238E27FC236}">
                <a16:creationId xmlns:a16="http://schemas.microsoft.com/office/drawing/2014/main" id="{116F2AB7-F07E-ED71-883F-50B26EFBC3E3}"/>
              </a:ext>
            </a:extLst>
          </p:cNvPr>
          <p:cNvPicPr>
            <a:picLocks noChangeAspect="1"/>
          </p:cNvPicPr>
          <p:nvPr/>
        </p:nvPicPr>
        <p:blipFill>
          <a:blip r:embed="rId8"/>
          <a:srcRect l="20348" r="36754"/>
          <a:stretch>
            <a:fillRect/>
          </a:stretch>
        </p:blipFill>
        <p:spPr>
          <a:xfrm>
            <a:off x="1005401" y="227"/>
            <a:ext cx="4424045" cy="6858000"/>
          </a:xfrm>
          <a:prstGeom prst="rect">
            <a:avLst/>
          </a:prstGeom>
          <a:ln w="12700">
            <a:solidFill>
              <a:schemeClr val="tx1"/>
            </a:solidFill>
          </a:ln>
        </p:spPr>
      </p:pic>
      <p:sp>
        <p:nvSpPr>
          <p:cNvPr id="111" name="Rectangle 110">
            <a:extLst>
              <a:ext uri="{FF2B5EF4-FFF2-40B4-BE49-F238E27FC236}">
                <a16:creationId xmlns:a16="http://schemas.microsoft.com/office/drawing/2014/main" id="{CC2A99C8-B05F-4E9F-BC68-EB6088273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169AEAB-B768-F029-F038-2B26B7FFB501}"/>
              </a:ext>
            </a:extLst>
          </p:cNvPr>
          <p:cNvSpPr txBox="1"/>
          <p:nvPr/>
        </p:nvSpPr>
        <p:spPr>
          <a:xfrm>
            <a:off x="6369474" y="2052116"/>
            <a:ext cx="4203365" cy="3997828"/>
          </a:xfrm>
          <a:prstGeom prst="rect">
            <a:avLst/>
          </a:prstGeom>
        </p:spPr>
        <p:txBody>
          <a:bodyPr vert="horz" lIns="91440" tIns="45720" rIns="91440" bIns="45720" rtlCol="0" anchor="ctr">
            <a:normAutofit/>
          </a:bodyPr>
          <a:lstStyle/>
          <a:p>
            <a:pPr algn="just">
              <a:lnSpc>
                <a:spcPct val="110000"/>
              </a:lnSpc>
              <a:spcBef>
                <a:spcPts val="500"/>
              </a:spcBef>
              <a:spcAft>
                <a:spcPts val="600"/>
              </a:spcAft>
              <a:buClr>
                <a:schemeClr val="accent6"/>
              </a:buClr>
              <a:buSzPct val="90000"/>
            </a:pPr>
            <a:r>
              <a:rPr lang="en-US" sz="1500" dirty="0"/>
              <a:t>The respiratory system consists of the lungs, trachea, bronchi, bronchioles, alveoli, diaphragm and intercostal muscles. Its primary function is gas exchange. It adds oxygen to the blood and removes carbon dioxide. The alveoli in the lungs provide a tremendous surface area, which allows gas exchange to occur efficiently by diffusion (Beachey, 2022). The intercostal and diaphragm muscles assist in ventilation. Additionally, the respiratory system helps prevent infection and maintain blood </a:t>
            </a:r>
            <a:r>
              <a:rPr lang="en-US" sz="1500" dirty="0" err="1"/>
              <a:t>pH.</a:t>
            </a:r>
            <a:r>
              <a:rPr lang="en-US" sz="1500" dirty="0"/>
              <a:t> Without the respiratory system functioning properly, energy production and overall homeostasis would not be possible.</a:t>
            </a:r>
          </a:p>
        </p:txBody>
      </p:sp>
      <p:sp>
        <p:nvSpPr>
          <p:cNvPr id="113" name="Rectangle 112">
            <a:extLst>
              <a:ext uri="{FF2B5EF4-FFF2-40B4-BE49-F238E27FC236}">
                <a16:creationId xmlns:a16="http://schemas.microsoft.com/office/drawing/2014/main" id="{A80C4944-A664-4BD6-913F-879CE2480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Recorded Sound">
            <a:hlinkClick r:id="" action="ppaction://media"/>
            <a:extLst>
              <a:ext uri="{FF2B5EF4-FFF2-40B4-BE49-F238E27FC236}">
                <a16:creationId xmlns:a16="http://schemas.microsoft.com/office/drawing/2014/main" id="{047237F4-4589-9231-872F-87A344352BD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866050" y="5660261"/>
            <a:ext cx="609600" cy="609600"/>
          </a:xfrm>
          <a:prstGeom prst="rect">
            <a:avLst/>
          </a:prstGeom>
        </p:spPr>
      </p:pic>
    </p:spTree>
    <p:extLst>
      <p:ext uri="{BB962C8B-B14F-4D97-AF65-F5344CB8AC3E}">
        <p14:creationId xmlns:p14="http://schemas.microsoft.com/office/powerpoint/2010/main" val="4288296539"/>
      </p:ext>
    </p:extLst>
  </p:cSld>
  <p:clrMapOvr>
    <a:masterClrMapping/>
  </p:clrMapOvr>
  <mc:AlternateContent xmlns:mc="http://schemas.openxmlformats.org/markup-compatibility/2006">
    <mc:Choice xmlns:p14="http://schemas.microsoft.com/office/powerpoint/2010/main" Requires="p14">
      <p:transition spd="slow" p14:dur="2000" advTm="53857"/>
    </mc:Choice>
    <mc:Fallback>
      <p:transition spd="slow" advTm="53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85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1C63B8-74BB-6087-E6CD-5DA441AAAC06}"/>
              </a:ext>
            </a:extLst>
          </p:cNvPr>
          <p:cNvSpPr txBox="1"/>
          <p:nvPr/>
        </p:nvSpPr>
        <p:spPr>
          <a:xfrm>
            <a:off x="1518412" y="1201723"/>
            <a:ext cx="3133750" cy="4454554"/>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3600">
                <a:latin typeface="+mj-lt"/>
                <a:ea typeface="+mj-ea"/>
                <a:cs typeface="+mj-cs"/>
              </a:rPr>
              <a:t>Physiology of the Respiratory System</a:t>
            </a:r>
          </a:p>
        </p:txBody>
      </p:sp>
      <p:sp>
        <p:nvSpPr>
          <p:cNvPr id="5" name="TextBox 4">
            <a:extLst>
              <a:ext uri="{FF2B5EF4-FFF2-40B4-BE49-F238E27FC236}">
                <a16:creationId xmlns:a16="http://schemas.microsoft.com/office/drawing/2014/main" id="{461F82D5-C700-0C0F-617F-81DEC7E33FAA}"/>
              </a:ext>
            </a:extLst>
          </p:cNvPr>
          <p:cNvSpPr txBox="1"/>
          <p:nvPr/>
        </p:nvSpPr>
        <p:spPr>
          <a:xfrm>
            <a:off x="5454363" y="1201723"/>
            <a:ext cx="5329250" cy="4454554"/>
          </a:xfrm>
          <a:prstGeom prst="rect">
            <a:avLst/>
          </a:prstGeom>
        </p:spPr>
        <p:txBody>
          <a:bodyPr vert="horz" lIns="91440" tIns="45720" rIns="91440" bIns="45720" rtlCol="0" anchor="ctr">
            <a:normAutofit/>
          </a:bodyPr>
          <a:lstStyle/>
          <a:p>
            <a:pPr>
              <a:lnSpc>
                <a:spcPct val="110000"/>
              </a:lnSpc>
              <a:spcAft>
                <a:spcPts val="600"/>
              </a:spcAft>
              <a:buClr>
                <a:schemeClr val="accent6"/>
              </a:buClr>
              <a:buSzPct val="90000"/>
            </a:pPr>
            <a:r>
              <a:rPr lang="en-US" sz="1400" dirty="0"/>
              <a:t>The respiratory system functions through ventilation, diffusion, and perfusion. </a:t>
            </a:r>
          </a:p>
          <a:p>
            <a:pPr marL="342900" lvl="0" indent="-342900">
              <a:lnSpc>
                <a:spcPct val="110000"/>
              </a:lnSpc>
              <a:spcAft>
                <a:spcPts val="600"/>
              </a:spcAft>
              <a:buClr>
                <a:schemeClr val="accent6"/>
              </a:buClr>
              <a:buSzPct val="90000"/>
              <a:buFont typeface="Wingdings" panose="05000000000000000000" pitchFamily="2" charset="2"/>
              <a:buChar char="§"/>
            </a:pPr>
            <a:r>
              <a:rPr lang="en-US" sz="1400" dirty="0"/>
              <a:t>Ventilation is the movement of air into and out of the lungs. </a:t>
            </a:r>
          </a:p>
          <a:p>
            <a:pPr marL="342900" lvl="0" indent="-342900">
              <a:lnSpc>
                <a:spcPct val="110000"/>
              </a:lnSpc>
              <a:spcAft>
                <a:spcPts val="600"/>
              </a:spcAft>
              <a:buClr>
                <a:schemeClr val="accent6"/>
              </a:buClr>
              <a:buSzPct val="90000"/>
              <a:buFont typeface="Wingdings" panose="05000000000000000000" pitchFamily="2" charset="2"/>
              <a:buChar char="§"/>
            </a:pPr>
            <a:r>
              <a:rPr lang="en-US" sz="1400" dirty="0"/>
              <a:t>Diffusion is the transfer of oxygen and carbon dioxide between the blood and alveoli. </a:t>
            </a:r>
          </a:p>
          <a:p>
            <a:pPr marL="342900" lvl="0" indent="-342900">
              <a:lnSpc>
                <a:spcPct val="110000"/>
              </a:lnSpc>
              <a:spcAft>
                <a:spcPts val="600"/>
              </a:spcAft>
              <a:buClr>
                <a:schemeClr val="accent6"/>
              </a:buClr>
              <a:buSzPct val="90000"/>
              <a:buFont typeface="Wingdings" panose="05000000000000000000" pitchFamily="2" charset="2"/>
              <a:buChar char="§"/>
            </a:pPr>
            <a:r>
              <a:rPr lang="en-US" sz="1400" dirty="0"/>
              <a:t>Perfusion is the delivery of oxygenated blood to various tissues in the body. </a:t>
            </a:r>
          </a:p>
          <a:p>
            <a:pPr marL="342900" lvl="0" indent="-342900">
              <a:lnSpc>
                <a:spcPct val="110000"/>
              </a:lnSpc>
              <a:spcAft>
                <a:spcPts val="600"/>
              </a:spcAft>
              <a:buClr>
                <a:schemeClr val="accent6"/>
              </a:buClr>
              <a:buSzPct val="90000"/>
              <a:buFont typeface="Wingdings" panose="05000000000000000000" pitchFamily="2" charset="2"/>
              <a:buChar char="§"/>
            </a:pPr>
            <a:r>
              <a:rPr lang="en-US" sz="1400" dirty="0"/>
              <a:t>Breathing control is a process that involves chemoreceptors in the body that monitor the level of oxygen and carbon dioxide (Shaw, 2025). </a:t>
            </a:r>
          </a:p>
          <a:p>
            <a:pPr marL="342900" lvl="0" indent="-342900">
              <a:lnSpc>
                <a:spcPct val="110000"/>
              </a:lnSpc>
              <a:spcAft>
                <a:spcPts val="600"/>
              </a:spcAft>
              <a:buClr>
                <a:schemeClr val="accent6"/>
              </a:buClr>
              <a:buSzPct val="90000"/>
              <a:buFont typeface="Wingdings" panose="05000000000000000000" pitchFamily="2" charset="2"/>
              <a:buChar char="§"/>
            </a:pPr>
            <a:r>
              <a:rPr lang="en-US" sz="1400" dirty="0"/>
              <a:t>Adequate oxygen delivery allows for the normal metabolism of cells. </a:t>
            </a:r>
          </a:p>
          <a:p>
            <a:pPr>
              <a:lnSpc>
                <a:spcPct val="110000"/>
              </a:lnSpc>
              <a:spcAft>
                <a:spcPts val="600"/>
              </a:spcAft>
              <a:buClr>
                <a:schemeClr val="accent6"/>
              </a:buClr>
              <a:buSzPct val="90000"/>
            </a:pPr>
            <a:r>
              <a:rPr lang="en-US" sz="1400" dirty="0"/>
              <a:t>If a person has some type of limitation of oxygen delivery, as might occur with a chronic obstructive pulmonary disease (COPD) condition, the person can become fatigued, and organs become stressed. </a:t>
            </a:r>
          </a:p>
        </p:txBody>
      </p:sp>
      <p:pic>
        <p:nvPicPr>
          <p:cNvPr id="2" name="Recorded Sound">
            <a:hlinkClick r:id="" action="ppaction://media"/>
            <a:extLst>
              <a:ext uri="{FF2B5EF4-FFF2-40B4-BE49-F238E27FC236}">
                <a16:creationId xmlns:a16="http://schemas.microsoft.com/office/drawing/2014/main" id="{0A34B3DF-6EA9-CF26-8968-4FC2FE5AA0D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639300" y="5429250"/>
            <a:ext cx="609600" cy="609600"/>
          </a:xfrm>
          <a:prstGeom prst="rect">
            <a:avLst/>
          </a:prstGeom>
        </p:spPr>
      </p:pic>
    </p:spTree>
    <p:extLst>
      <p:ext uri="{BB962C8B-B14F-4D97-AF65-F5344CB8AC3E}">
        <p14:creationId xmlns:p14="http://schemas.microsoft.com/office/powerpoint/2010/main" val="507934960"/>
      </p:ext>
    </p:extLst>
  </p:cSld>
  <p:clrMapOvr>
    <a:masterClrMapping/>
  </p:clrMapOvr>
  <mc:AlternateContent xmlns:mc="http://schemas.openxmlformats.org/markup-compatibility/2006">
    <mc:Choice xmlns:p14="http://schemas.microsoft.com/office/powerpoint/2010/main" Requires="p14">
      <p:transition spd="slow" p14:dur="2000" advTm="77196"/>
    </mc:Choice>
    <mc:Fallback>
      <p:transition spd="slow" advTm="771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1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CEC190D-9441-1DA3-CF7B-2C4F4D12F37A}"/>
              </a:ext>
            </a:extLst>
          </p:cNvPr>
          <p:cNvSpPr txBox="1"/>
          <p:nvPr/>
        </p:nvSpPr>
        <p:spPr>
          <a:xfrm>
            <a:off x="2611808" y="1022548"/>
            <a:ext cx="7958331" cy="130806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a:solidFill>
                  <a:srgbClr val="1F2D29"/>
                </a:solidFill>
                <a:latin typeface="+mj-lt"/>
                <a:ea typeface="+mj-ea"/>
                <a:cs typeface="+mj-cs"/>
              </a:rPr>
              <a:t>Impact of COPD on Respiratory Function</a:t>
            </a:r>
          </a:p>
        </p:txBody>
      </p:sp>
      <p:sp>
        <p:nvSpPr>
          <p:cNvPr id="5" name="TextBox 4">
            <a:extLst>
              <a:ext uri="{FF2B5EF4-FFF2-40B4-BE49-F238E27FC236}">
                <a16:creationId xmlns:a16="http://schemas.microsoft.com/office/drawing/2014/main" id="{22B4E244-03A6-91E3-8CC5-E23976A8D896}"/>
              </a:ext>
            </a:extLst>
          </p:cNvPr>
          <p:cNvSpPr txBox="1"/>
          <p:nvPr/>
        </p:nvSpPr>
        <p:spPr>
          <a:xfrm>
            <a:off x="2302933" y="2641604"/>
            <a:ext cx="7621606" cy="3443107"/>
          </a:xfrm>
          <a:prstGeom prst="rect">
            <a:avLst/>
          </a:prstGeom>
        </p:spPr>
        <p:txBody>
          <a:bodyPr vert="horz" lIns="91440" tIns="45720" rIns="91440" bIns="45720" rtlCol="0" anchor="t">
            <a:normAutofit/>
          </a:bodyPr>
          <a:lstStyle/>
          <a:p>
            <a:pPr algn="just">
              <a:lnSpc>
                <a:spcPct val="120000"/>
              </a:lnSpc>
              <a:spcAft>
                <a:spcPts val="600"/>
              </a:spcAft>
              <a:buClr>
                <a:schemeClr val="accent6"/>
              </a:buClr>
              <a:buSzPct val="90000"/>
            </a:pPr>
            <a:r>
              <a:rPr lang="en-US" sz="1600" dirty="0">
                <a:solidFill>
                  <a:srgbClr val="1F2D29"/>
                </a:solidFill>
              </a:rPr>
              <a:t>COPD is the long-term inflammation of the airways, destruction of the alveolar walls, and mucus hypersecretion (Nazir and Clementius, 2025). The obstruction of the airway processes oxygen uptake and carbon dioxide release. Patients will likely experience dyspnea, chronic cough, wheezing, and fatigue. In severe cases, patients can experience hypoxia and hypercapnia. Another aspect of the disease state is the risk of respiratory infections, exacerbation and hospitalisation. The progression of the disease decreases exercise tolerance and quality of life, and therefore, requires holistic care plans to cope with symptoms and remain independent.</a:t>
            </a:r>
          </a:p>
        </p:txBody>
      </p:sp>
      <p:pic>
        <p:nvPicPr>
          <p:cNvPr id="2" name="Recorded Sound">
            <a:hlinkClick r:id="" action="ppaction://media"/>
            <a:extLst>
              <a:ext uri="{FF2B5EF4-FFF2-40B4-BE49-F238E27FC236}">
                <a16:creationId xmlns:a16="http://schemas.microsoft.com/office/drawing/2014/main" id="{07CB6A81-77CC-67D3-93C0-CF8C009392B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515225" y="5225852"/>
            <a:ext cx="609600" cy="609600"/>
          </a:xfrm>
          <a:prstGeom prst="rect">
            <a:avLst/>
          </a:prstGeom>
        </p:spPr>
      </p:pic>
    </p:spTree>
    <p:extLst>
      <p:ext uri="{BB962C8B-B14F-4D97-AF65-F5344CB8AC3E}">
        <p14:creationId xmlns:p14="http://schemas.microsoft.com/office/powerpoint/2010/main" val="404053953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5460"/>
    </mc:Choice>
    <mc:Fallback>
      <p:transition spd="slow" advTm="65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4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1D44207-99B1-488E-B506-E104606435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 name="Picture 7">
            <a:extLst>
              <a:ext uri="{FF2B5EF4-FFF2-40B4-BE49-F238E27FC236}">
                <a16:creationId xmlns:a16="http://schemas.microsoft.com/office/drawing/2014/main" id="{8E4A938E-9D51-410D-8201-7886588064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 name="Rectangle 8">
            <a:extLst>
              <a:ext uri="{FF2B5EF4-FFF2-40B4-BE49-F238E27FC236}">
                <a16:creationId xmlns:a16="http://schemas.microsoft.com/office/drawing/2014/main" id="{2A2042E9-E104-4EB2-BC2A-7202C91C2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1" name="Rectangle 10">
            <a:extLst>
              <a:ext uri="{FF2B5EF4-FFF2-40B4-BE49-F238E27FC236}">
                <a16:creationId xmlns:a16="http://schemas.microsoft.com/office/drawing/2014/main" id="{B359973E-2127-4A68-8122-FD45CCA53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3" name="Rectangle 12">
            <a:extLst>
              <a:ext uri="{FF2B5EF4-FFF2-40B4-BE49-F238E27FC236}">
                <a16:creationId xmlns:a16="http://schemas.microsoft.com/office/drawing/2014/main" id="{F47A0283-2935-47AD-B886-C5B5BFEA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5" name="Rectangle 14">
            <a:extLst>
              <a:ext uri="{FF2B5EF4-FFF2-40B4-BE49-F238E27FC236}">
                <a16:creationId xmlns:a16="http://schemas.microsoft.com/office/drawing/2014/main" id="{B73A6FDC-BE73-45FD-9D5A-AB060E12F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7" name="TextBox 16">
            <a:extLst>
              <a:ext uri="{FF2B5EF4-FFF2-40B4-BE49-F238E27FC236}">
                <a16:creationId xmlns:a16="http://schemas.microsoft.com/office/drawing/2014/main" id="{B2A1C54C-1FB9-46CF-A2C4-738F9B0E4F7E}"/>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19" name="Rectangle 18">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3" name="Rectangle 22">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5" name="Rectangle 24">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 name="TextBox 2">
            <a:extLst>
              <a:ext uri="{FF2B5EF4-FFF2-40B4-BE49-F238E27FC236}">
                <a16:creationId xmlns:a16="http://schemas.microsoft.com/office/drawing/2014/main" id="{195A89A6-6BF0-5C06-CE11-7592B072129F}"/>
              </a:ext>
            </a:extLst>
          </p:cNvPr>
          <p:cNvSpPr txBox="1"/>
          <p:nvPr/>
        </p:nvSpPr>
        <p:spPr>
          <a:xfrm>
            <a:off x="2105256" y="326017"/>
            <a:ext cx="7974851" cy="1077229"/>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3400">
                <a:latin typeface="+mj-lt"/>
                <a:ea typeface="+mj-ea"/>
                <a:cs typeface="+mj-cs"/>
              </a:rPr>
              <a:t>Patient Demographics and Lifestyle Factors</a:t>
            </a:r>
          </a:p>
        </p:txBody>
      </p:sp>
      <p:sp>
        <p:nvSpPr>
          <p:cNvPr id="5" name="TextBox 4">
            <a:extLst>
              <a:ext uri="{FF2B5EF4-FFF2-40B4-BE49-F238E27FC236}">
                <a16:creationId xmlns:a16="http://schemas.microsoft.com/office/drawing/2014/main" id="{6886B9D4-7A63-7CD8-77A2-9EB44AF6A830}"/>
              </a:ext>
            </a:extLst>
          </p:cNvPr>
          <p:cNvSpPr txBox="1"/>
          <p:nvPr/>
        </p:nvSpPr>
        <p:spPr>
          <a:xfrm>
            <a:off x="1443461" y="1591733"/>
            <a:ext cx="7710141" cy="4684887"/>
          </a:xfrm>
          <a:prstGeom prst="rect">
            <a:avLst/>
          </a:prstGeom>
        </p:spPr>
        <p:txBody>
          <a:bodyPr vert="horz" lIns="91440" tIns="45720" rIns="91440" bIns="45720" rtlCol="0" anchor="ctr">
            <a:normAutofit/>
          </a:bodyPr>
          <a:lstStyle/>
          <a:p>
            <a:pPr indent="-338328">
              <a:lnSpc>
                <a:spcPct val="120000"/>
              </a:lnSpc>
              <a:spcBef>
                <a:spcPts val="500"/>
              </a:spcBef>
              <a:spcAft>
                <a:spcPts val="600"/>
              </a:spcAft>
              <a:buClr>
                <a:schemeClr val="accent6"/>
              </a:buClr>
              <a:buSzPct val="90000"/>
              <a:buFont typeface="Wingdings" panose="05000000000000000000" pitchFamily="2" charset="2"/>
              <a:buChar char="§"/>
            </a:pPr>
            <a:r>
              <a:rPr lang="en-US" dirty="0"/>
              <a:t>The hypothetical patient is a 65-year-old man who is retired and lives alone in a city (Streeter, 2021). The patient has a 40-year smoking history and maintains little physical activity and a high-fat diet (Stensel, Hardman, and Gill, 2021). The patient has a history of lung disease and hypertension in the family. The patient's occupation as a construction worker exposed him to pollutants and dust. Together, these factors placed the patient at risk for COPD. </a:t>
            </a:r>
            <a:endParaRPr lang="en-US"/>
          </a:p>
        </p:txBody>
      </p:sp>
      <p:pic>
        <p:nvPicPr>
          <p:cNvPr id="2" name="Recorded Sound">
            <a:hlinkClick r:id="" action="ppaction://media"/>
            <a:extLst>
              <a:ext uri="{FF2B5EF4-FFF2-40B4-BE49-F238E27FC236}">
                <a16:creationId xmlns:a16="http://schemas.microsoft.com/office/drawing/2014/main" id="{D6B1F59C-7948-94D0-3D07-81EFA77C617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207096" y="5133975"/>
            <a:ext cx="609600" cy="609600"/>
          </a:xfrm>
          <a:prstGeom prst="rect">
            <a:avLst/>
          </a:prstGeom>
        </p:spPr>
      </p:pic>
    </p:spTree>
    <p:extLst>
      <p:ext uri="{BB962C8B-B14F-4D97-AF65-F5344CB8AC3E}">
        <p14:creationId xmlns:p14="http://schemas.microsoft.com/office/powerpoint/2010/main" val="670016672"/>
      </p:ext>
    </p:extLst>
  </p:cSld>
  <p:clrMapOvr>
    <a:masterClrMapping/>
  </p:clrMapOvr>
  <mc:AlternateContent xmlns:mc="http://schemas.openxmlformats.org/markup-compatibility/2006">
    <mc:Choice xmlns:p14="http://schemas.microsoft.com/office/powerpoint/2010/main" Requires="p14">
      <p:transition spd="slow" p14:dur="2000" advTm="81781"/>
    </mc:Choice>
    <mc:Fallback>
      <p:transition spd="slow" advTm="817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78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1D44207-99B1-488E-B506-E104606435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 name="Picture 7">
            <a:extLst>
              <a:ext uri="{FF2B5EF4-FFF2-40B4-BE49-F238E27FC236}">
                <a16:creationId xmlns:a16="http://schemas.microsoft.com/office/drawing/2014/main" id="{8E4A938E-9D51-410D-8201-7886588064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 name="Rectangle 8">
            <a:extLst>
              <a:ext uri="{FF2B5EF4-FFF2-40B4-BE49-F238E27FC236}">
                <a16:creationId xmlns:a16="http://schemas.microsoft.com/office/drawing/2014/main" id="{2A2042E9-E104-4EB2-BC2A-7202C91C2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1" name="Rectangle 10">
            <a:extLst>
              <a:ext uri="{FF2B5EF4-FFF2-40B4-BE49-F238E27FC236}">
                <a16:creationId xmlns:a16="http://schemas.microsoft.com/office/drawing/2014/main" id="{B359973E-2127-4A68-8122-FD45CCA53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3" name="Rectangle 12">
            <a:extLst>
              <a:ext uri="{FF2B5EF4-FFF2-40B4-BE49-F238E27FC236}">
                <a16:creationId xmlns:a16="http://schemas.microsoft.com/office/drawing/2014/main" id="{F47A0283-2935-47AD-B886-C5B5BFEA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5" name="Rectangle 14">
            <a:extLst>
              <a:ext uri="{FF2B5EF4-FFF2-40B4-BE49-F238E27FC236}">
                <a16:creationId xmlns:a16="http://schemas.microsoft.com/office/drawing/2014/main" id="{B73A6FDC-BE73-45FD-9D5A-AB060E12F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7" name="TextBox 16">
            <a:extLst>
              <a:ext uri="{FF2B5EF4-FFF2-40B4-BE49-F238E27FC236}">
                <a16:creationId xmlns:a16="http://schemas.microsoft.com/office/drawing/2014/main" id="{B2A1C54C-1FB9-46CF-A2C4-738F9B0E4F7E}"/>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19" name="Rectangle 18">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5" name="Freeform: Shape 24">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27" name="Picture 26">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9" name="Rectangle 28">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8" name="Rectangle 37">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40" name="Oval 39">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50E98E4-4A7E-5798-1773-3E73C0EAE804}"/>
              </a:ext>
            </a:extLst>
          </p:cNvPr>
          <p:cNvSpPr txBox="1"/>
          <p:nvPr/>
        </p:nvSpPr>
        <p:spPr>
          <a:xfrm>
            <a:off x="2188901" y="808056"/>
            <a:ext cx="8381238" cy="107722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800">
                <a:latin typeface="+mj-lt"/>
                <a:ea typeface="+mj-ea"/>
                <a:cs typeface="+mj-cs"/>
              </a:rPr>
              <a:t>Risk Factors for COPD</a:t>
            </a:r>
          </a:p>
        </p:txBody>
      </p:sp>
      <p:sp>
        <p:nvSpPr>
          <p:cNvPr id="5" name="TextBox 4">
            <a:extLst>
              <a:ext uri="{FF2B5EF4-FFF2-40B4-BE49-F238E27FC236}">
                <a16:creationId xmlns:a16="http://schemas.microsoft.com/office/drawing/2014/main" id="{3DEACB49-AC1E-379D-1CFF-6F9BB0526DB4}"/>
              </a:ext>
            </a:extLst>
          </p:cNvPr>
          <p:cNvSpPr txBox="1"/>
          <p:nvPr/>
        </p:nvSpPr>
        <p:spPr>
          <a:xfrm>
            <a:off x="2256639" y="2052116"/>
            <a:ext cx="6572814" cy="3997828"/>
          </a:xfrm>
          <a:prstGeom prst="rect">
            <a:avLst/>
          </a:prstGeom>
        </p:spPr>
        <p:txBody>
          <a:bodyPr vert="horz" lIns="91440" tIns="45720" rIns="91440" bIns="45720" rtlCol="0" anchor="t">
            <a:normAutofit/>
          </a:bodyPr>
          <a:lstStyle/>
          <a:p>
            <a:pPr algn="just">
              <a:lnSpc>
                <a:spcPct val="120000"/>
              </a:lnSpc>
              <a:spcBef>
                <a:spcPts val="500"/>
              </a:spcBef>
              <a:spcAft>
                <a:spcPts val="600"/>
              </a:spcAft>
              <a:buClr>
                <a:schemeClr val="accent6"/>
              </a:buClr>
              <a:buSzPct val="90000"/>
            </a:pPr>
            <a:r>
              <a:rPr lang="en-US" sz="1600" dirty="0"/>
              <a:t>The primary risk factors for COPD are cigarette smoking, air pollution, occupational dust and chemicals, genetic predisposition, and age. Cholesterol and other comorbidities can worsen the outcomes. Lifestyle variables, such as inadequate exercise and a poor diet, further exacerbate risk. Medical providers can improve the ultimate patient outcomes and decrease exacerbations when they can recognise the timely factors for risk. Patients are also able to make healthy choices and adhere to the care plans that are explained to them due to the recognition of risk factors.</a:t>
            </a:r>
          </a:p>
        </p:txBody>
      </p:sp>
      <p:pic>
        <p:nvPicPr>
          <p:cNvPr id="2" name="Recorded Sound">
            <a:hlinkClick r:id="" action="ppaction://media"/>
            <a:extLst>
              <a:ext uri="{FF2B5EF4-FFF2-40B4-BE49-F238E27FC236}">
                <a16:creationId xmlns:a16="http://schemas.microsoft.com/office/drawing/2014/main" id="{2F6213E1-AA33-7C95-E597-CA93F6FDB13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981825" y="4572000"/>
            <a:ext cx="609600" cy="609600"/>
          </a:xfrm>
          <a:prstGeom prst="rect">
            <a:avLst/>
          </a:prstGeom>
        </p:spPr>
      </p:pic>
    </p:spTree>
    <p:extLst>
      <p:ext uri="{BB962C8B-B14F-4D97-AF65-F5344CB8AC3E}">
        <p14:creationId xmlns:p14="http://schemas.microsoft.com/office/powerpoint/2010/main" val="373472861"/>
      </p:ext>
    </p:extLst>
  </p:cSld>
  <p:clrMapOvr>
    <a:masterClrMapping/>
  </p:clrMapOvr>
  <mc:AlternateContent xmlns:mc="http://schemas.openxmlformats.org/markup-compatibility/2006">
    <mc:Choice xmlns:p14="http://schemas.microsoft.com/office/powerpoint/2010/main" Requires="p14">
      <p:transition spd="slow" p14:dur="2000" advTm="60155"/>
    </mc:Choice>
    <mc:Fallback>
      <p:transition spd="slow" advTm="60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15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1D44207-99B1-488E-B506-E104606435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8E4A938E-9D51-410D-8201-7886588064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2A2042E9-E104-4EB2-BC2A-7202C91C2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6" name="Rectangle 15">
            <a:extLst>
              <a:ext uri="{FF2B5EF4-FFF2-40B4-BE49-F238E27FC236}">
                <a16:creationId xmlns:a16="http://schemas.microsoft.com/office/drawing/2014/main" id="{B359973E-2127-4A68-8122-FD45CCA53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8" name="Rectangle 17">
            <a:extLst>
              <a:ext uri="{FF2B5EF4-FFF2-40B4-BE49-F238E27FC236}">
                <a16:creationId xmlns:a16="http://schemas.microsoft.com/office/drawing/2014/main" id="{F47A0283-2935-47AD-B886-C5B5BFEA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0" name="Rectangle 19">
            <a:extLst>
              <a:ext uri="{FF2B5EF4-FFF2-40B4-BE49-F238E27FC236}">
                <a16:creationId xmlns:a16="http://schemas.microsoft.com/office/drawing/2014/main" id="{B73A6FDC-BE73-45FD-9D5A-AB060E12F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2" name="TextBox 21">
            <a:extLst>
              <a:ext uri="{FF2B5EF4-FFF2-40B4-BE49-F238E27FC236}">
                <a16:creationId xmlns:a16="http://schemas.microsoft.com/office/drawing/2014/main" id="{B2A1C54C-1FB9-46CF-A2C4-738F9B0E4F7E}"/>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CDAD12E-853D-4E20-9104-7129A3BF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3DA59AFC-4552-4608-9A63-AFBBC2C029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BEBA8EAE-BF5A-486C-A8C5-ECC9F3942E4B}">
                <a14:imgProps xmlns:a14="http://schemas.microsoft.com/office/drawing/2010/main">
                  <a14:imgLayer r:embed="rId9">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30" name="Picture 29">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2" name="Rectangle 31">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4" name="Rectangle 3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6" name="TextBox 35">
            <a:extLst>
              <a:ext uri="{FF2B5EF4-FFF2-40B4-BE49-F238E27FC236}">
                <a16:creationId xmlns:a16="http://schemas.microsoft.com/office/drawing/2014/main" id="{4B7BAF6C-CC6F-4F1B-AB92-3ABDF1D44541}"/>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430" y="836910"/>
            <a:ext cx="695137" cy="584775"/>
          </a:xfrm>
          <a:prstGeom prst="rect">
            <a:avLst/>
          </a:prstGeom>
          <a:noFill/>
        </p:spPr>
        <p:txBody>
          <a:bodyPr wrap="square" rtlCol="0">
            <a:spAutoFit/>
          </a:bodyPr>
          <a:lstStyle/>
          <a:p>
            <a:pPr algn="r"/>
            <a:endParaRPr lang="en-US" sz="3200">
              <a:solidFill>
                <a:schemeClr val="accent6"/>
              </a:solidFill>
              <a:latin typeface="MS Shell Dlg 2" panose="020B0604030504040204" pitchFamily="34" charset="0"/>
            </a:endParaRPr>
          </a:p>
        </p:txBody>
      </p:sp>
      <p:sp>
        <p:nvSpPr>
          <p:cNvPr id="3" name="TextBox 2">
            <a:extLst>
              <a:ext uri="{FF2B5EF4-FFF2-40B4-BE49-F238E27FC236}">
                <a16:creationId xmlns:a16="http://schemas.microsoft.com/office/drawing/2014/main" id="{AC06CD0A-CD0A-4B9C-4B2F-07528E890B57}"/>
              </a:ext>
            </a:extLst>
          </p:cNvPr>
          <p:cNvSpPr txBox="1"/>
          <p:nvPr/>
        </p:nvSpPr>
        <p:spPr>
          <a:xfrm>
            <a:off x="1621860" y="1185911"/>
            <a:ext cx="3772261" cy="4891624"/>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800">
                <a:latin typeface="+mj-lt"/>
                <a:ea typeface="+mj-ea"/>
                <a:cs typeface="+mj-cs"/>
              </a:rPr>
              <a:t>Care Plan Goals</a:t>
            </a:r>
          </a:p>
        </p:txBody>
      </p:sp>
      <p:sp>
        <p:nvSpPr>
          <p:cNvPr id="5" name="TextBox 4">
            <a:extLst>
              <a:ext uri="{FF2B5EF4-FFF2-40B4-BE49-F238E27FC236}">
                <a16:creationId xmlns:a16="http://schemas.microsoft.com/office/drawing/2014/main" id="{250EC7ED-1D25-2437-5BE9-910461790146}"/>
              </a:ext>
            </a:extLst>
          </p:cNvPr>
          <p:cNvSpPr txBox="1"/>
          <p:nvPr/>
        </p:nvSpPr>
        <p:spPr>
          <a:xfrm>
            <a:off x="5765739" y="1185911"/>
            <a:ext cx="5332895" cy="4864033"/>
          </a:xfrm>
          <a:prstGeom prst="rect">
            <a:avLst/>
          </a:prstGeom>
        </p:spPr>
        <p:txBody>
          <a:bodyPr vert="horz" lIns="91440" tIns="45720" rIns="91440" bIns="45720" rtlCol="0" anchor="t">
            <a:normAutofit/>
          </a:bodyPr>
          <a:lstStyle/>
          <a:p>
            <a:pPr algn="just">
              <a:lnSpc>
                <a:spcPct val="120000"/>
              </a:lnSpc>
              <a:spcBef>
                <a:spcPts val="500"/>
              </a:spcBef>
              <a:spcAft>
                <a:spcPts val="600"/>
              </a:spcAft>
              <a:buClr>
                <a:schemeClr val="accent6"/>
              </a:buClr>
              <a:buSzPct val="90000"/>
            </a:pPr>
            <a:r>
              <a:rPr lang="en-US" sz="1600" dirty="0"/>
              <a:t>The care plan is expected to: enhance respiratory functioning, alleviate symptoms, prevent exacerbation, improve patient life, and make patients self-sufficient. The main goals are to quit smoking, frequently check oxygen levels, maintain drug compliance, safe physical activity, and maintain nutrition. The self-management support and education are important. Care objectives are evidence-based, patient-centred, realistic, and adhere to the NHS and NICE standards in order to provide coherent and high-quality care to patients with COPD and achieve the best possible results (Burton, 2020).</a:t>
            </a:r>
          </a:p>
        </p:txBody>
      </p:sp>
      <p:pic>
        <p:nvPicPr>
          <p:cNvPr id="4" name="Recorded Sound">
            <a:hlinkClick r:id="" action="ppaction://media"/>
            <a:extLst>
              <a:ext uri="{FF2B5EF4-FFF2-40B4-BE49-F238E27FC236}">
                <a16:creationId xmlns:a16="http://schemas.microsoft.com/office/drawing/2014/main" id="{FF81768A-1F81-2C36-CF00-CD297BCF950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94086" y="4724400"/>
            <a:ext cx="609600" cy="609600"/>
          </a:xfrm>
          <a:prstGeom prst="rect">
            <a:avLst/>
          </a:prstGeom>
        </p:spPr>
      </p:pic>
    </p:spTree>
    <p:extLst>
      <p:ext uri="{BB962C8B-B14F-4D97-AF65-F5344CB8AC3E}">
        <p14:creationId xmlns:p14="http://schemas.microsoft.com/office/powerpoint/2010/main" val="3588969362"/>
      </p:ext>
    </p:extLst>
  </p:cSld>
  <p:clrMapOvr>
    <a:masterClrMapping/>
  </p:clrMapOvr>
  <mc:AlternateContent xmlns:mc="http://schemas.openxmlformats.org/markup-compatibility/2006">
    <mc:Choice xmlns:p14="http://schemas.microsoft.com/office/powerpoint/2010/main" Requires="p14">
      <p:transition spd="slow" p14:dur="2000" advTm="63250"/>
    </mc:Choice>
    <mc:Fallback>
      <p:transition spd="slow" advTm="63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7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1D44207-99B1-488E-B506-E104606435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8E4A938E-9D51-410D-8201-7886588064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2A2042E9-E104-4EB2-BC2A-7202C91C2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6" name="Rectangle 15">
            <a:extLst>
              <a:ext uri="{FF2B5EF4-FFF2-40B4-BE49-F238E27FC236}">
                <a16:creationId xmlns:a16="http://schemas.microsoft.com/office/drawing/2014/main" id="{B359973E-2127-4A68-8122-FD45CCA53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8" name="Rectangle 17">
            <a:extLst>
              <a:ext uri="{FF2B5EF4-FFF2-40B4-BE49-F238E27FC236}">
                <a16:creationId xmlns:a16="http://schemas.microsoft.com/office/drawing/2014/main" id="{F47A0283-2935-47AD-B886-C5B5BFEA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0" name="Rectangle 19">
            <a:extLst>
              <a:ext uri="{FF2B5EF4-FFF2-40B4-BE49-F238E27FC236}">
                <a16:creationId xmlns:a16="http://schemas.microsoft.com/office/drawing/2014/main" id="{B73A6FDC-BE73-45FD-9D5A-AB060E12F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2" name="TextBox 21">
            <a:extLst>
              <a:ext uri="{FF2B5EF4-FFF2-40B4-BE49-F238E27FC236}">
                <a16:creationId xmlns:a16="http://schemas.microsoft.com/office/drawing/2014/main" id="{B2A1C54C-1FB9-46CF-A2C4-738F9B0E4F7E}"/>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4" name="Rectangle 23">
            <a:extLst>
              <a:ext uri="{FF2B5EF4-FFF2-40B4-BE49-F238E27FC236}">
                <a16:creationId xmlns:a16="http://schemas.microsoft.com/office/drawing/2014/main" id="{E5C12349-62E6-4BD7-9794-8785CD02D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26" name="Picture 25">
            <a:extLst>
              <a:ext uri="{FF2B5EF4-FFF2-40B4-BE49-F238E27FC236}">
                <a16:creationId xmlns:a16="http://schemas.microsoft.com/office/drawing/2014/main" id="{DF2C9459-3C4B-453D-B2C2-AD0679BF0D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BEBA8EAE-BF5A-486C-A8C5-ECC9F3942E4B}">
                <a14:imgProps xmlns:a14="http://schemas.microsoft.com/office/drawing/2010/main">
                  <a14:imgLayer r:embed="rId9">
                    <a14:imgEffect>
                      <a14:brightnessContrast bright="-65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a:ln>
            <a:noFill/>
          </a:ln>
        </p:spPr>
      </p:pic>
      <p:pic>
        <p:nvPicPr>
          <p:cNvPr id="28" name="Picture 27">
            <a:extLst>
              <a:ext uri="{FF2B5EF4-FFF2-40B4-BE49-F238E27FC236}">
                <a16:creationId xmlns:a16="http://schemas.microsoft.com/office/drawing/2014/main" id="{4DB48376-A646-4B75-9776-453930C41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959910" cy="6858001"/>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a:extLst>
              <a:ext uri="{FF2B5EF4-FFF2-40B4-BE49-F238E27FC236}">
                <a16:creationId xmlns:a16="http://schemas.microsoft.com/office/drawing/2014/main" id="{77DC7507-73EB-407D-8824-E418315CC0D0}"/>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791307" y="433651"/>
            <a:ext cx="415636" cy="523220"/>
          </a:xfrm>
          <a:prstGeom prst="rect">
            <a:avLst/>
          </a:prstGeom>
          <a:noFill/>
        </p:spPr>
        <p:txBody>
          <a:bodyPr wrap="square" rtlCol="0">
            <a:spAutoFit/>
          </a:bodyPr>
          <a:lstStyle/>
          <a:p>
            <a:pPr algn="r"/>
            <a:endParaRPr lang="en-US" sz="2800">
              <a:solidFill>
                <a:schemeClr val="accent6"/>
              </a:solidFill>
              <a:latin typeface="MS Shell Dlg 2" panose="020B0604030504040204" pitchFamily="34" charset="0"/>
            </a:endParaRPr>
          </a:p>
        </p:txBody>
      </p:sp>
      <p:sp>
        <p:nvSpPr>
          <p:cNvPr id="3" name="TextBox 2">
            <a:extLst>
              <a:ext uri="{FF2B5EF4-FFF2-40B4-BE49-F238E27FC236}">
                <a16:creationId xmlns:a16="http://schemas.microsoft.com/office/drawing/2014/main" id="{1334D4D0-FE96-04F5-192E-6FCD256815BA}"/>
              </a:ext>
            </a:extLst>
          </p:cNvPr>
          <p:cNvSpPr txBox="1"/>
          <p:nvPr/>
        </p:nvSpPr>
        <p:spPr>
          <a:xfrm>
            <a:off x="2810560" y="808056"/>
            <a:ext cx="8073951" cy="1077229"/>
          </a:xfrm>
          <a:prstGeom prst="rect">
            <a:avLst/>
          </a:prstGeom>
        </p:spPr>
        <p:txBody>
          <a:bodyPr vert="horz" lIns="91440" tIns="45720" rIns="91440" bIns="45720" rtlCol="0" anchor="t">
            <a:normAutofit/>
          </a:bodyPr>
          <a:lstStyle/>
          <a:p>
            <a:pPr algn="r">
              <a:lnSpc>
                <a:spcPct val="90000"/>
              </a:lnSpc>
              <a:spcBef>
                <a:spcPct val="0"/>
              </a:spcBef>
              <a:spcAft>
                <a:spcPts val="600"/>
              </a:spcAft>
            </a:pPr>
            <a:r>
              <a:rPr lang="en-US" sz="4100">
                <a:latin typeface="+mj-lt"/>
                <a:ea typeface="+mj-ea"/>
                <a:cs typeface="+mj-cs"/>
              </a:rPr>
              <a:t>Care Routine Recommendations</a:t>
            </a:r>
          </a:p>
        </p:txBody>
      </p:sp>
      <p:sp>
        <p:nvSpPr>
          <p:cNvPr id="5" name="TextBox 4">
            <a:extLst>
              <a:ext uri="{FF2B5EF4-FFF2-40B4-BE49-F238E27FC236}">
                <a16:creationId xmlns:a16="http://schemas.microsoft.com/office/drawing/2014/main" id="{FBF6EAB1-F60B-389C-CD6B-DD359E623489}"/>
              </a:ext>
            </a:extLst>
          </p:cNvPr>
          <p:cNvSpPr txBox="1"/>
          <p:nvPr/>
        </p:nvSpPr>
        <p:spPr>
          <a:xfrm>
            <a:off x="1650999" y="2105200"/>
            <a:ext cx="7876504" cy="3944743"/>
          </a:xfrm>
          <a:prstGeom prst="rect">
            <a:avLst/>
          </a:prstGeom>
        </p:spPr>
        <p:txBody>
          <a:bodyPr vert="horz" lIns="91440" tIns="45720" rIns="91440" bIns="45720" rtlCol="0" anchor="ctr">
            <a:normAutofit/>
          </a:bodyPr>
          <a:lstStyle/>
          <a:p>
            <a:pPr algn="just">
              <a:lnSpc>
                <a:spcPct val="110000"/>
              </a:lnSpc>
              <a:spcBef>
                <a:spcPts val="500"/>
              </a:spcBef>
              <a:spcAft>
                <a:spcPts val="600"/>
              </a:spcAft>
              <a:buClr>
                <a:schemeClr val="accent6"/>
              </a:buClr>
              <a:buSzPct val="90000"/>
            </a:pPr>
            <a:r>
              <a:rPr lang="en-US" sz="2000" dirty="0"/>
              <a:t>Daily breathing exercises, inhalers, and oxygen therapy, if prescribed, are advised. Physical activity should be at a slow workload and should be performed by patients to increase lung functioning and strength. Patients must have interval observations of symptoms, oxygen saturation and peak flow. Adequate hydration and nutrition will support energy utility and avoid exacerbations (Wadhwa, Jain, and Patil, 2024). Receiving vaccinations regularly lessens the risk of infection. Periodic clinical assessment of the patient will afford the opportunity to recognise progression over time, adjust medication therapy and assist with self-management strategies.</a:t>
            </a:r>
          </a:p>
        </p:txBody>
      </p:sp>
      <p:pic>
        <p:nvPicPr>
          <p:cNvPr id="2" name="Recorded Sound">
            <a:hlinkClick r:id="" action="ppaction://media"/>
            <a:extLst>
              <a:ext uri="{FF2B5EF4-FFF2-40B4-BE49-F238E27FC236}">
                <a16:creationId xmlns:a16="http://schemas.microsoft.com/office/drawing/2014/main" id="{2C62FFF5-D4A8-10FC-7522-77630FF3E90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902296" y="5669783"/>
            <a:ext cx="609600" cy="609600"/>
          </a:xfrm>
          <a:prstGeom prst="rect">
            <a:avLst/>
          </a:prstGeom>
        </p:spPr>
      </p:pic>
    </p:spTree>
    <p:extLst>
      <p:ext uri="{BB962C8B-B14F-4D97-AF65-F5344CB8AC3E}">
        <p14:creationId xmlns:p14="http://schemas.microsoft.com/office/powerpoint/2010/main" val="2327093598"/>
      </p:ext>
    </p:extLst>
  </p:cSld>
  <p:clrMapOvr>
    <a:masterClrMapping/>
  </p:clrMapOvr>
  <mc:AlternateContent xmlns:mc="http://schemas.openxmlformats.org/markup-compatibility/2006">
    <mc:Choice xmlns:p14="http://schemas.microsoft.com/office/powerpoint/2010/main" Requires="p14">
      <p:transition spd="slow" p14:dur="2000" advTm="78293"/>
    </mc:Choice>
    <mc:Fallback>
      <p:transition spd="slow" advTm="78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2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71D44207-99B1-488E-B506-E104606435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3" name="Picture 52">
            <a:extLst>
              <a:ext uri="{FF2B5EF4-FFF2-40B4-BE49-F238E27FC236}">
                <a16:creationId xmlns:a16="http://schemas.microsoft.com/office/drawing/2014/main" id="{8E4A938E-9D51-410D-8201-7886588064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4" name="Rectangle 53">
            <a:extLst>
              <a:ext uri="{FF2B5EF4-FFF2-40B4-BE49-F238E27FC236}">
                <a16:creationId xmlns:a16="http://schemas.microsoft.com/office/drawing/2014/main" id="{2A2042E9-E104-4EB2-BC2A-7202C91C2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5" name="Rectangle 54">
            <a:extLst>
              <a:ext uri="{FF2B5EF4-FFF2-40B4-BE49-F238E27FC236}">
                <a16:creationId xmlns:a16="http://schemas.microsoft.com/office/drawing/2014/main" id="{B359973E-2127-4A68-8122-FD45CCA53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6" name="Rectangle 55">
            <a:extLst>
              <a:ext uri="{FF2B5EF4-FFF2-40B4-BE49-F238E27FC236}">
                <a16:creationId xmlns:a16="http://schemas.microsoft.com/office/drawing/2014/main" id="{F47A0283-2935-47AD-B886-C5B5BFEA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7" name="Rectangle 56">
            <a:extLst>
              <a:ext uri="{FF2B5EF4-FFF2-40B4-BE49-F238E27FC236}">
                <a16:creationId xmlns:a16="http://schemas.microsoft.com/office/drawing/2014/main" id="{B73A6FDC-BE73-45FD-9D5A-AB060E12F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8" name="TextBox 57">
            <a:extLst>
              <a:ext uri="{FF2B5EF4-FFF2-40B4-BE49-F238E27FC236}">
                <a16:creationId xmlns:a16="http://schemas.microsoft.com/office/drawing/2014/main" id="{B2A1C54C-1FB9-46CF-A2C4-738F9B0E4F7E}"/>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59" name="Rectangle 58">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0" name="Picture 59">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1" name="Rectangle 60">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62" name="Rectangle 61">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 name="TextBox 2">
            <a:extLst>
              <a:ext uri="{FF2B5EF4-FFF2-40B4-BE49-F238E27FC236}">
                <a16:creationId xmlns:a16="http://schemas.microsoft.com/office/drawing/2014/main" id="{66D28E52-6E81-C4E4-C9F9-9D9061BC5E1F}"/>
              </a:ext>
            </a:extLst>
          </p:cNvPr>
          <p:cNvSpPr txBox="1"/>
          <p:nvPr/>
        </p:nvSpPr>
        <p:spPr>
          <a:xfrm>
            <a:off x="2105256" y="326017"/>
            <a:ext cx="7974851" cy="1077229"/>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a:latin typeface="+mj-lt"/>
                <a:ea typeface="+mj-ea"/>
                <a:cs typeface="+mj-cs"/>
              </a:rPr>
              <a:t>Monitoring Recommendations</a:t>
            </a:r>
          </a:p>
        </p:txBody>
      </p:sp>
      <p:sp>
        <p:nvSpPr>
          <p:cNvPr id="5" name="TextBox 4">
            <a:extLst>
              <a:ext uri="{FF2B5EF4-FFF2-40B4-BE49-F238E27FC236}">
                <a16:creationId xmlns:a16="http://schemas.microsoft.com/office/drawing/2014/main" id="{127E7772-1287-3911-14BD-124E9F742658}"/>
              </a:ext>
            </a:extLst>
          </p:cNvPr>
          <p:cNvSpPr txBox="1"/>
          <p:nvPr/>
        </p:nvSpPr>
        <p:spPr>
          <a:xfrm>
            <a:off x="1443461" y="1591733"/>
            <a:ext cx="7710141" cy="4684887"/>
          </a:xfrm>
          <a:prstGeom prst="rect">
            <a:avLst/>
          </a:prstGeom>
        </p:spPr>
        <p:txBody>
          <a:bodyPr vert="horz" lIns="91440" tIns="45720" rIns="91440" bIns="45720" rtlCol="0" anchor="ctr">
            <a:normAutofit/>
          </a:bodyPr>
          <a:lstStyle/>
          <a:p>
            <a:pPr algn="just">
              <a:lnSpc>
                <a:spcPct val="120000"/>
              </a:lnSpc>
              <a:spcBef>
                <a:spcPts val="500"/>
              </a:spcBef>
              <a:spcAft>
                <a:spcPts val="600"/>
              </a:spcAft>
              <a:buClr>
                <a:schemeClr val="accent6"/>
              </a:buClr>
              <a:buSzPct val="90000"/>
            </a:pPr>
            <a:r>
              <a:rPr lang="en-US" dirty="0"/>
              <a:t>The assessment will include consistent respiratory assessment, oxygen saturation, monitoring of peak expiratory flow, symptom assessment, and weight assessment. Assess for potential infection, exacerbation, or hypoxia. Assessing for changes over time can help identify deterioration early. Patients will be expected to keep a diary or have an app on their phone to track symptoms and inhaler use. When to schedule a clinical review should be according to NICE. </a:t>
            </a:r>
          </a:p>
        </p:txBody>
      </p:sp>
      <p:pic>
        <p:nvPicPr>
          <p:cNvPr id="2" name="Recorded Sound">
            <a:hlinkClick r:id="" action="ppaction://media"/>
            <a:extLst>
              <a:ext uri="{FF2B5EF4-FFF2-40B4-BE49-F238E27FC236}">
                <a16:creationId xmlns:a16="http://schemas.microsoft.com/office/drawing/2014/main" id="{2ACE5E0B-75E7-FD3C-1F60-11C448F8BA3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6819900" y="5057775"/>
            <a:ext cx="609600" cy="609600"/>
          </a:xfrm>
          <a:prstGeom prst="rect">
            <a:avLst/>
          </a:prstGeom>
        </p:spPr>
      </p:pic>
    </p:spTree>
    <p:extLst>
      <p:ext uri="{BB962C8B-B14F-4D97-AF65-F5344CB8AC3E}">
        <p14:creationId xmlns:p14="http://schemas.microsoft.com/office/powerpoint/2010/main" val="1187000494"/>
      </p:ext>
    </p:extLst>
  </p:cSld>
  <p:clrMapOvr>
    <a:masterClrMapping/>
  </p:clrMapOvr>
  <mc:AlternateContent xmlns:mc="http://schemas.openxmlformats.org/markup-compatibility/2006">
    <mc:Choice xmlns:p14="http://schemas.microsoft.com/office/powerpoint/2010/main" Requires="p14">
      <p:transition spd="slow" p14:dur="2000" advTm="64796"/>
    </mc:Choice>
    <mc:Fallback>
      <p:transition spd="slow" advTm="64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7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1D44207-99B1-488E-B506-E104606435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8E4A938E-9D51-410D-8201-7886588064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2A2042E9-E104-4EB2-BC2A-7202C91C2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6" name="Rectangle 15">
            <a:extLst>
              <a:ext uri="{FF2B5EF4-FFF2-40B4-BE49-F238E27FC236}">
                <a16:creationId xmlns:a16="http://schemas.microsoft.com/office/drawing/2014/main" id="{B359973E-2127-4A68-8122-FD45CCA53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8" name="Rectangle 17">
            <a:extLst>
              <a:ext uri="{FF2B5EF4-FFF2-40B4-BE49-F238E27FC236}">
                <a16:creationId xmlns:a16="http://schemas.microsoft.com/office/drawing/2014/main" id="{F47A0283-2935-47AD-B886-C5B5BFEA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0" name="Rectangle 19">
            <a:extLst>
              <a:ext uri="{FF2B5EF4-FFF2-40B4-BE49-F238E27FC236}">
                <a16:creationId xmlns:a16="http://schemas.microsoft.com/office/drawing/2014/main" id="{B73A6FDC-BE73-45FD-9D5A-AB060E12F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2" name="TextBox 21">
            <a:extLst>
              <a:ext uri="{FF2B5EF4-FFF2-40B4-BE49-F238E27FC236}">
                <a16:creationId xmlns:a16="http://schemas.microsoft.com/office/drawing/2014/main" id="{B2A1C54C-1FB9-46CF-A2C4-738F9B0E4F7E}"/>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CDAD12E-853D-4E20-9104-7129A3BF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3DA59AFC-4552-4608-9A63-AFBBC2C029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BEBA8EAE-BF5A-486C-A8C5-ECC9F3942E4B}">
                <a14:imgProps xmlns:a14="http://schemas.microsoft.com/office/drawing/2010/main">
                  <a14:imgLayer r:embed="rId9">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30" name="Picture 29">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2" name="Rectangle 31">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4" name="Rectangle 3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6" name="TextBox 35">
            <a:extLst>
              <a:ext uri="{FF2B5EF4-FFF2-40B4-BE49-F238E27FC236}">
                <a16:creationId xmlns:a16="http://schemas.microsoft.com/office/drawing/2014/main" id="{4B7BAF6C-CC6F-4F1B-AB92-3ABDF1D44541}"/>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430" y="836910"/>
            <a:ext cx="695137" cy="584775"/>
          </a:xfrm>
          <a:prstGeom prst="rect">
            <a:avLst/>
          </a:prstGeom>
          <a:noFill/>
        </p:spPr>
        <p:txBody>
          <a:bodyPr wrap="square" rtlCol="0">
            <a:spAutoFit/>
          </a:bodyPr>
          <a:lstStyle/>
          <a:p>
            <a:pPr algn="r"/>
            <a:endParaRPr lang="en-US" sz="3200">
              <a:solidFill>
                <a:schemeClr val="accent6"/>
              </a:solidFill>
              <a:latin typeface="MS Shell Dlg 2" panose="020B0604030504040204" pitchFamily="34" charset="0"/>
            </a:endParaRPr>
          </a:p>
        </p:txBody>
      </p:sp>
      <p:sp>
        <p:nvSpPr>
          <p:cNvPr id="3" name="TextBox 2">
            <a:extLst>
              <a:ext uri="{FF2B5EF4-FFF2-40B4-BE49-F238E27FC236}">
                <a16:creationId xmlns:a16="http://schemas.microsoft.com/office/drawing/2014/main" id="{BB6B8485-8149-8DFA-DED4-9035003D90BB}"/>
              </a:ext>
            </a:extLst>
          </p:cNvPr>
          <p:cNvSpPr txBox="1"/>
          <p:nvPr/>
        </p:nvSpPr>
        <p:spPr>
          <a:xfrm>
            <a:off x="1621860" y="1185911"/>
            <a:ext cx="3772261" cy="4891624"/>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800">
                <a:latin typeface="+mj-lt"/>
                <a:ea typeface="+mj-ea"/>
                <a:cs typeface="+mj-cs"/>
              </a:rPr>
              <a:t>Care Planning and Coordination</a:t>
            </a:r>
          </a:p>
        </p:txBody>
      </p:sp>
      <p:sp>
        <p:nvSpPr>
          <p:cNvPr id="5" name="TextBox 4">
            <a:extLst>
              <a:ext uri="{FF2B5EF4-FFF2-40B4-BE49-F238E27FC236}">
                <a16:creationId xmlns:a16="http://schemas.microsoft.com/office/drawing/2014/main" id="{ED611B9C-586A-E70A-FE3A-CEA3F13F31DE}"/>
              </a:ext>
            </a:extLst>
          </p:cNvPr>
          <p:cNvSpPr txBox="1"/>
          <p:nvPr/>
        </p:nvSpPr>
        <p:spPr>
          <a:xfrm>
            <a:off x="5765739" y="1185911"/>
            <a:ext cx="5332895" cy="4864033"/>
          </a:xfrm>
          <a:prstGeom prst="rect">
            <a:avLst/>
          </a:prstGeom>
        </p:spPr>
        <p:txBody>
          <a:bodyPr vert="horz" lIns="91440" tIns="45720" rIns="91440" bIns="45720" rtlCol="0" anchor="t">
            <a:normAutofit/>
          </a:bodyPr>
          <a:lstStyle/>
          <a:p>
            <a:pPr algn="just">
              <a:lnSpc>
                <a:spcPct val="120000"/>
              </a:lnSpc>
              <a:spcBef>
                <a:spcPts val="500"/>
              </a:spcBef>
              <a:spcAft>
                <a:spcPts val="600"/>
              </a:spcAft>
              <a:buClr>
                <a:schemeClr val="accent6"/>
              </a:buClr>
              <a:buSzPct val="90000"/>
            </a:pPr>
            <a:r>
              <a:rPr lang="en-US" sz="1600" dirty="0"/>
              <a:t>Care planning typically includes the nurse, general practitioner, respiratory therapist, and family (Sole, Klein, and Moseley, 2020). Each plan should be person-centred, involving the person’s capabilities, comorbidities, and preferences. Routine appointment scheduling, home visits, and telehealth sessions will be useful in providing ongoing support. Be sure to communicate any emergency plans if there is an exacerbation of symptoms. Coordination within a multidisciplinary approach results in greater adherence, fewer complications, and increased patient satisfaction. </a:t>
            </a:r>
          </a:p>
        </p:txBody>
      </p:sp>
      <p:pic>
        <p:nvPicPr>
          <p:cNvPr id="2" name="Recorded Sound">
            <a:hlinkClick r:id="" action="ppaction://media"/>
            <a:extLst>
              <a:ext uri="{FF2B5EF4-FFF2-40B4-BE49-F238E27FC236}">
                <a16:creationId xmlns:a16="http://schemas.microsoft.com/office/drawing/2014/main" id="{C7937B21-FB72-ED14-F9B7-1A616C61A69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822586" y="4781550"/>
            <a:ext cx="609600" cy="609600"/>
          </a:xfrm>
          <a:prstGeom prst="rect">
            <a:avLst/>
          </a:prstGeom>
        </p:spPr>
      </p:pic>
    </p:spTree>
    <p:extLst>
      <p:ext uri="{BB962C8B-B14F-4D97-AF65-F5344CB8AC3E}">
        <p14:creationId xmlns:p14="http://schemas.microsoft.com/office/powerpoint/2010/main" val="2819807313"/>
      </p:ext>
    </p:extLst>
  </p:cSld>
  <p:clrMapOvr>
    <a:masterClrMapping/>
  </p:clrMapOvr>
  <mc:AlternateContent xmlns:mc="http://schemas.openxmlformats.org/markup-compatibility/2006">
    <mc:Choice xmlns:p14="http://schemas.microsoft.com/office/powerpoint/2010/main" Requires="p14">
      <p:transition spd="slow" p14:dur="2000" advTm="69076"/>
    </mc:Choice>
    <mc:Fallback>
      <p:transition spd="slow" advTm="69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0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69DCF08-6057-4423-B9A1-1064342064E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59F88864-8263-4D83-AED3-51BDEAA8FD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C61B7082-A2C4-4CDF-B8C4-086C840DE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7" name="Rectangle 16">
            <a:extLst>
              <a:ext uri="{FF2B5EF4-FFF2-40B4-BE49-F238E27FC236}">
                <a16:creationId xmlns:a16="http://schemas.microsoft.com/office/drawing/2014/main" id="{2B6BA52D-9D91-4722-ABD0-0F6CD55066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9" name="Rectangle 18">
            <a:extLst>
              <a:ext uri="{FF2B5EF4-FFF2-40B4-BE49-F238E27FC236}">
                <a16:creationId xmlns:a16="http://schemas.microsoft.com/office/drawing/2014/main" id="{EA7503DF-6412-45CC-AD1F-1A588ACB5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1" name="Rectangle 20">
            <a:extLst>
              <a:ext uri="{FF2B5EF4-FFF2-40B4-BE49-F238E27FC236}">
                <a16:creationId xmlns:a16="http://schemas.microsoft.com/office/drawing/2014/main" id="{5412E7F3-77DF-45B9-A478-93B09D13D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3" name="TextBox 22">
            <a:extLst>
              <a:ext uri="{FF2B5EF4-FFF2-40B4-BE49-F238E27FC236}">
                <a16:creationId xmlns:a16="http://schemas.microsoft.com/office/drawing/2014/main" id="{CA079E21-34CD-4914-806F-C09907B6547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5" name="TextBox 4">
            <a:extLst>
              <a:ext uri="{FF2B5EF4-FFF2-40B4-BE49-F238E27FC236}">
                <a16:creationId xmlns:a16="http://schemas.microsoft.com/office/drawing/2014/main" id="{F423AC36-AD42-12AC-49A7-9166DB678CA2}"/>
              </a:ext>
            </a:extLst>
          </p:cNvPr>
          <p:cNvSpPr txBox="1"/>
          <p:nvPr/>
        </p:nvSpPr>
        <p:spPr>
          <a:xfrm>
            <a:off x="2611808" y="808056"/>
            <a:ext cx="7958331" cy="107722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400">
                <a:latin typeface="+mj-lt"/>
                <a:ea typeface="+mj-ea"/>
                <a:cs typeface="+mj-cs"/>
              </a:rPr>
              <a:t>Communication Strategies</a:t>
            </a:r>
          </a:p>
        </p:txBody>
      </p:sp>
      <p:graphicFrame>
        <p:nvGraphicFramePr>
          <p:cNvPr id="7" name="TextBox 2">
            <a:extLst>
              <a:ext uri="{FF2B5EF4-FFF2-40B4-BE49-F238E27FC236}">
                <a16:creationId xmlns:a16="http://schemas.microsoft.com/office/drawing/2014/main" id="{84EB9BC9-113F-4D30-6C80-017BE4412F50}"/>
              </a:ext>
            </a:extLst>
          </p:cNvPr>
          <p:cNvGraphicFramePr/>
          <p:nvPr>
            <p:extLst>
              <p:ext uri="{D42A27DB-BD31-4B8C-83A1-F6EECF244321}">
                <p14:modId xmlns:p14="http://schemas.microsoft.com/office/powerpoint/2010/main" val="3258832101"/>
              </p:ext>
            </p:extLst>
          </p:nvPr>
        </p:nvGraphicFramePr>
        <p:xfrm>
          <a:off x="2611808" y="2367883"/>
          <a:ext cx="7958330" cy="336683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 name="Recorded Sound">
            <a:hlinkClick r:id="" action="ppaction://media"/>
            <a:extLst>
              <a:ext uri="{FF2B5EF4-FFF2-40B4-BE49-F238E27FC236}">
                <a16:creationId xmlns:a16="http://schemas.microsoft.com/office/drawing/2014/main" id="{B2F9F989-0AF0-80E8-AA77-2CAE3E157F9D}"/>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7511896" y="5440344"/>
            <a:ext cx="609600" cy="609600"/>
          </a:xfrm>
          <a:prstGeom prst="rect">
            <a:avLst/>
          </a:prstGeom>
        </p:spPr>
      </p:pic>
    </p:spTree>
    <p:extLst>
      <p:ext uri="{BB962C8B-B14F-4D97-AF65-F5344CB8AC3E}">
        <p14:creationId xmlns:p14="http://schemas.microsoft.com/office/powerpoint/2010/main" val="538531367"/>
      </p:ext>
    </p:extLst>
  </p:cSld>
  <p:clrMapOvr>
    <a:masterClrMapping/>
  </p:clrMapOvr>
  <mc:AlternateContent xmlns:mc="http://schemas.openxmlformats.org/markup-compatibility/2006">
    <mc:Choice xmlns:p14="http://schemas.microsoft.com/office/powerpoint/2010/main" Requires="p14">
      <p:transition spd="slow" p14:dur="2000" advTm="46231"/>
    </mc:Choice>
    <mc:Fallback>
      <p:transition spd="slow" advTm="46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2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71D44207-99B1-488E-B506-E104606435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2" name="Picture 31">
            <a:extLst>
              <a:ext uri="{FF2B5EF4-FFF2-40B4-BE49-F238E27FC236}">
                <a16:creationId xmlns:a16="http://schemas.microsoft.com/office/drawing/2014/main" id="{8E4A938E-9D51-410D-8201-7886588064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3" name="Rectangle 32">
            <a:extLst>
              <a:ext uri="{FF2B5EF4-FFF2-40B4-BE49-F238E27FC236}">
                <a16:creationId xmlns:a16="http://schemas.microsoft.com/office/drawing/2014/main" id="{2A2042E9-E104-4EB2-BC2A-7202C91C2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4" name="Rectangle 33">
            <a:extLst>
              <a:ext uri="{FF2B5EF4-FFF2-40B4-BE49-F238E27FC236}">
                <a16:creationId xmlns:a16="http://schemas.microsoft.com/office/drawing/2014/main" id="{B359973E-2127-4A68-8122-FD45CCA53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5" name="Rectangle 34">
            <a:extLst>
              <a:ext uri="{FF2B5EF4-FFF2-40B4-BE49-F238E27FC236}">
                <a16:creationId xmlns:a16="http://schemas.microsoft.com/office/drawing/2014/main" id="{F47A0283-2935-47AD-B886-C5B5BFEA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6" name="Rectangle 35">
            <a:extLst>
              <a:ext uri="{FF2B5EF4-FFF2-40B4-BE49-F238E27FC236}">
                <a16:creationId xmlns:a16="http://schemas.microsoft.com/office/drawing/2014/main" id="{B73A6FDC-BE73-45FD-9D5A-AB060E12F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7" name="TextBox 36">
            <a:extLst>
              <a:ext uri="{FF2B5EF4-FFF2-40B4-BE49-F238E27FC236}">
                <a16:creationId xmlns:a16="http://schemas.microsoft.com/office/drawing/2014/main" id="{B2A1C54C-1FB9-46CF-A2C4-738F9B0E4F7E}"/>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38" name="Rectangle 37">
            <a:extLst>
              <a:ext uri="{FF2B5EF4-FFF2-40B4-BE49-F238E27FC236}">
                <a16:creationId xmlns:a16="http://schemas.microsoft.com/office/drawing/2014/main" id="{8D8B8BFF-ABC6-4302-9767-D2ADEE381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a:extLst>
              <a:ext uri="{FF2B5EF4-FFF2-40B4-BE49-F238E27FC236}">
                <a16:creationId xmlns:a16="http://schemas.microsoft.com/office/drawing/2014/main" id="{D5F431FD-989C-4F7B-9EF1-BDED51AED4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0" name="Rectangle 39">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0" name="Rectangle 29">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5907" y="0"/>
            <a:ext cx="1090396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C6658AE-E8A2-9A93-0E7E-736A9FB67CAE}"/>
              </a:ext>
            </a:extLst>
          </p:cNvPr>
          <p:cNvSpPr txBox="1"/>
          <p:nvPr/>
        </p:nvSpPr>
        <p:spPr>
          <a:xfrm>
            <a:off x="1926731" y="808056"/>
            <a:ext cx="8905391" cy="119156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000">
                <a:solidFill>
                  <a:schemeClr val="tx2"/>
                </a:solidFill>
                <a:latin typeface="+mj-lt"/>
                <a:ea typeface="+mj-ea"/>
                <a:cs typeface="+mj-cs"/>
              </a:rPr>
              <a:t>Ethical Considerations</a:t>
            </a:r>
          </a:p>
        </p:txBody>
      </p:sp>
      <p:sp>
        <p:nvSpPr>
          <p:cNvPr id="5" name="TextBox 4">
            <a:extLst>
              <a:ext uri="{FF2B5EF4-FFF2-40B4-BE49-F238E27FC236}">
                <a16:creationId xmlns:a16="http://schemas.microsoft.com/office/drawing/2014/main" id="{1F634384-F39A-01DC-24E9-1C91811DCDEE}"/>
              </a:ext>
            </a:extLst>
          </p:cNvPr>
          <p:cNvSpPr txBox="1"/>
          <p:nvPr/>
        </p:nvSpPr>
        <p:spPr>
          <a:xfrm>
            <a:off x="1926731" y="2316144"/>
            <a:ext cx="8006760" cy="3733799"/>
          </a:xfrm>
          <a:prstGeom prst="rect">
            <a:avLst/>
          </a:prstGeom>
        </p:spPr>
        <p:txBody>
          <a:bodyPr vert="horz" lIns="91440" tIns="45720" rIns="91440" bIns="45720" rtlCol="0" anchor="ctr">
            <a:normAutofit/>
          </a:bodyPr>
          <a:lstStyle/>
          <a:p>
            <a:pPr algn="just">
              <a:lnSpc>
                <a:spcPct val="110000"/>
              </a:lnSpc>
              <a:spcBef>
                <a:spcPts val="500"/>
              </a:spcBef>
              <a:spcAft>
                <a:spcPts val="600"/>
              </a:spcAft>
              <a:buClr>
                <a:schemeClr val="accent6"/>
              </a:buClr>
              <a:buSzPct val="90000"/>
            </a:pPr>
            <a:r>
              <a:rPr lang="en-US" sz="1900" dirty="0">
                <a:solidFill>
                  <a:schemeClr val="tx2"/>
                </a:solidFill>
              </a:rPr>
              <a:t>The ethical issues are patient autonomy, informed consent, confidentiality and equitable care. Value patient choice determination regarding treatment and lifestyle changes (Nazari, 2024). Ensure care is non-judgmental, culturally valid and aligned with established professional guidance. Create, explain and have the patient sign consent documents. Providing ethical care supports patient dignity, trust and interest. Finding the balance between patient determination and an evidence-based suggestion also protects the management of the condition safely and effectively while working and meets the requirements of ongoing professional and legal regulation in line with the NHS policies and NICE recommendations.</a:t>
            </a:r>
          </a:p>
        </p:txBody>
      </p:sp>
      <p:pic>
        <p:nvPicPr>
          <p:cNvPr id="2" name="Recorded Sound">
            <a:hlinkClick r:id="" action="ppaction://media"/>
            <a:extLst>
              <a:ext uri="{FF2B5EF4-FFF2-40B4-BE49-F238E27FC236}">
                <a16:creationId xmlns:a16="http://schemas.microsoft.com/office/drawing/2014/main" id="{92986E05-4DA6-5896-7B90-0288A7B6FF3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686675" y="5756865"/>
            <a:ext cx="609600" cy="609600"/>
          </a:xfrm>
          <a:prstGeom prst="rect">
            <a:avLst/>
          </a:prstGeom>
        </p:spPr>
      </p:pic>
    </p:spTree>
    <p:extLst>
      <p:ext uri="{BB962C8B-B14F-4D97-AF65-F5344CB8AC3E}">
        <p14:creationId xmlns:p14="http://schemas.microsoft.com/office/powerpoint/2010/main" val="47577939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0109"/>
    </mc:Choice>
    <mc:Fallback>
      <p:transition spd="slow" advTm="60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1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B69DCF08-6057-4423-B9A1-1064342064E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59F88864-8263-4D83-AED3-51BDEAA8FD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C61B7082-A2C4-4CDF-B8C4-086C840DE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1" name="Rectangle 30">
            <a:extLst>
              <a:ext uri="{FF2B5EF4-FFF2-40B4-BE49-F238E27FC236}">
                <a16:creationId xmlns:a16="http://schemas.microsoft.com/office/drawing/2014/main" id="{2B6BA52D-9D91-4722-ABD0-0F6CD55066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2" name="Rectangle 31">
            <a:extLst>
              <a:ext uri="{FF2B5EF4-FFF2-40B4-BE49-F238E27FC236}">
                <a16:creationId xmlns:a16="http://schemas.microsoft.com/office/drawing/2014/main" id="{EA7503DF-6412-45CC-AD1F-1A588ACB5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3" name="Rectangle 32">
            <a:extLst>
              <a:ext uri="{FF2B5EF4-FFF2-40B4-BE49-F238E27FC236}">
                <a16:creationId xmlns:a16="http://schemas.microsoft.com/office/drawing/2014/main" id="{5412E7F3-77DF-45B9-A478-93B09D13D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4" name="TextBox 33">
            <a:extLst>
              <a:ext uri="{FF2B5EF4-FFF2-40B4-BE49-F238E27FC236}">
                <a16:creationId xmlns:a16="http://schemas.microsoft.com/office/drawing/2014/main" id="{CA079E21-34CD-4914-806F-C09907B6547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5" name="Rectangle 24">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 name="TextBox 2">
            <a:extLst>
              <a:ext uri="{FF2B5EF4-FFF2-40B4-BE49-F238E27FC236}">
                <a16:creationId xmlns:a16="http://schemas.microsoft.com/office/drawing/2014/main" id="{9B721165-3874-2A3E-BB68-DE67055C6207}"/>
              </a:ext>
            </a:extLst>
          </p:cNvPr>
          <p:cNvSpPr txBox="1"/>
          <p:nvPr/>
        </p:nvSpPr>
        <p:spPr>
          <a:xfrm>
            <a:off x="1337191" y="1064365"/>
            <a:ext cx="2856582" cy="3313671"/>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400">
                <a:solidFill>
                  <a:schemeClr val="bg1"/>
                </a:solidFill>
                <a:latin typeface="+mj-lt"/>
                <a:ea typeface="+mj-ea"/>
                <a:cs typeface="+mj-cs"/>
              </a:rPr>
              <a:t>Evidence-Based Interventions</a:t>
            </a:r>
          </a:p>
        </p:txBody>
      </p:sp>
      <p:sp>
        <p:nvSpPr>
          <p:cNvPr id="29" name="Rectangle 28">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graphicFrame>
        <p:nvGraphicFramePr>
          <p:cNvPr id="35" name="TextBox 4">
            <a:extLst>
              <a:ext uri="{FF2B5EF4-FFF2-40B4-BE49-F238E27FC236}">
                <a16:creationId xmlns:a16="http://schemas.microsoft.com/office/drawing/2014/main" id="{BBE7E60C-A53B-6069-9A9A-B43EFF64480E}"/>
              </a:ext>
            </a:extLst>
          </p:cNvPr>
          <p:cNvGraphicFramePr/>
          <p:nvPr>
            <p:extLst>
              <p:ext uri="{D42A27DB-BD31-4B8C-83A1-F6EECF244321}">
                <p14:modId xmlns:p14="http://schemas.microsoft.com/office/powerpoint/2010/main" val="3910546309"/>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 name="Recorded Sound">
            <a:hlinkClick r:id="" action="ppaction://media"/>
            <a:extLst>
              <a:ext uri="{FF2B5EF4-FFF2-40B4-BE49-F238E27FC236}">
                <a16:creationId xmlns:a16="http://schemas.microsoft.com/office/drawing/2014/main" id="{C3F9D9C7-41E5-E8DE-DE9C-69F8F1536715}"/>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0759836" y="6124575"/>
            <a:ext cx="609600" cy="609600"/>
          </a:xfrm>
          <a:prstGeom prst="rect">
            <a:avLst/>
          </a:prstGeom>
        </p:spPr>
      </p:pic>
    </p:spTree>
    <p:extLst>
      <p:ext uri="{BB962C8B-B14F-4D97-AF65-F5344CB8AC3E}">
        <p14:creationId xmlns:p14="http://schemas.microsoft.com/office/powerpoint/2010/main" val="16437420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3713"/>
    </mc:Choice>
    <mc:Fallback>
      <p:transition spd="slow" advTm="83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71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pic>
        <p:nvPicPr>
          <p:cNvPr id="40" name="Picture 39">
            <a:extLst>
              <a:ext uri="{FF2B5EF4-FFF2-40B4-BE49-F238E27FC236}">
                <a16:creationId xmlns:a16="http://schemas.microsoft.com/office/drawing/2014/main" id="{71D44207-99B1-488E-B506-E104606435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1" name="Picture 40">
            <a:extLst>
              <a:ext uri="{FF2B5EF4-FFF2-40B4-BE49-F238E27FC236}">
                <a16:creationId xmlns:a16="http://schemas.microsoft.com/office/drawing/2014/main" id="{8E4A938E-9D51-410D-8201-7886588064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2" name="Rectangle 41">
            <a:extLst>
              <a:ext uri="{FF2B5EF4-FFF2-40B4-BE49-F238E27FC236}">
                <a16:creationId xmlns:a16="http://schemas.microsoft.com/office/drawing/2014/main" id="{2A2042E9-E104-4EB2-BC2A-7202C91C2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43" name="Rectangle 42">
            <a:extLst>
              <a:ext uri="{FF2B5EF4-FFF2-40B4-BE49-F238E27FC236}">
                <a16:creationId xmlns:a16="http://schemas.microsoft.com/office/drawing/2014/main" id="{B359973E-2127-4A68-8122-FD45CCA53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44" name="Rectangle 43">
            <a:extLst>
              <a:ext uri="{FF2B5EF4-FFF2-40B4-BE49-F238E27FC236}">
                <a16:creationId xmlns:a16="http://schemas.microsoft.com/office/drawing/2014/main" id="{F47A0283-2935-47AD-B886-C5B5BFEA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45" name="Rectangle 44">
            <a:extLst>
              <a:ext uri="{FF2B5EF4-FFF2-40B4-BE49-F238E27FC236}">
                <a16:creationId xmlns:a16="http://schemas.microsoft.com/office/drawing/2014/main" id="{B73A6FDC-BE73-45FD-9D5A-AB060E12F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46" name="TextBox 45">
            <a:extLst>
              <a:ext uri="{FF2B5EF4-FFF2-40B4-BE49-F238E27FC236}">
                <a16:creationId xmlns:a16="http://schemas.microsoft.com/office/drawing/2014/main" id="{B2A1C54C-1FB9-46CF-A2C4-738F9B0E4F7E}"/>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47" name="Rectangle 46">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5CDAD12E-853D-4E20-9104-7129A3BF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48">
            <a:extLst>
              <a:ext uri="{FF2B5EF4-FFF2-40B4-BE49-F238E27FC236}">
                <a16:creationId xmlns:a16="http://schemas.microsoft.com/office/drawing/2014/main" id="{3DA59AFC-4552-4608-9A63-AFBBC2C029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BEBA8EAE-BF5A-486C-A8C5-ECC9F3942E4B}">
                <a14:imgProps xmlns:a14="http://schemas.microsoft.com/office/drawing/2010/main">
                  <a14:imgLayer r:embed="rId9">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50" name="Picture 49">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1" name="Rectangle 50">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2" name="Rectangle 5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3" name="TextBox 52">
            <a:extLst>
              <a:ext uri="{FF2B5EF4-FFF2-40B4-BE49-F238E27FC236}">
                <a16:creationId xmlns:a16="http://schemas.microsoft.com/office/drawing/2014/main" id="{4B7BAF6C-CC6F-4F1B-AB92-3ABDF1D44541}"/>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430" y="836910"/>
            <a:ext cx="695137" cy="584775"/>
          </a:xfrm>
          <a:prstGeom prst="rect">
            <a:avLst/>
          </a:prstGeom>
          <a:noFill/>
        </p:spPr>
        <p:txBody>
          <a:bodyPr wrap="square" rtlCol="0">
            <a:spAutoFit/>
          </a:bodyPr>
          <a:lstStyle/>
          <a:p>
            <a:pPr algn="r"/>
            <a:endParaRPr lang="en-US" sz="3200">
              <a:solidFill>
                <a:schemeClr val="accent6"/>
              </a:solidFill>
              <a:latin typeface="MS Shell Dlg 2" panose="020B0604030504040204" pitchFamily="34" charset="0"/>
            </a:endParaRPr>
          </a:p>
        </p:txBody>
      </p:sp>
      <p:sp>
        <p:nvSpPr>
          <p:cNvPr id="3" name="TextBox 2">
            <a:extLst>
              <a:ext uri="{FF2B5EF4-FFF2-40B4-BE49-F238E27FC236}">
                <a16:creationId xmlns:a16="http://schemas.microsoft.com/office/drawing/2014/main" id="{21703F7E-5896-0A0F-3A8A-386CFFFAE901}"/>
              </a:ext>
            </a:extLst>
          </p:cNvPr>
          <p:cNvSpPr txBox="1"/>
          <p:nvPr/>
        </p:nvSpPr>
        <p:spPr>
          <a:xfrm>
            <a:off x="1621860" y="1185911"/>
            <a:ext cx="3772261" cy="4891624"/>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800">
                <a:latin typeface="+mj-lt"/>
                <a:ea typeface="+mj-ea"/>
                <a:cs typeface="+mj-cs"/>
              </a:rPr>
              <a:t>Patient Education and Self-Management</a:t>
            </a:r>
          </a:p>
        </p:txBody>
      </p:sp>
      <p:sp>
        <p:nvSpPr>
          <p:cNvPr id="5" name="TextBox 4">
            <a:extLst>
              <a:ext uri="{FF2B5EF4-FFF2-40B4-BE49-F238E27FC236}">
                <a16:creationId xmlns:a16="http://schemas.microsoft.com/office/drawing/2014/main" id="{4D0151E7-EAC4-3036-3D74-FE41405C0726}"/>
              </a:ext>
            </a:extLst>
          </p:cNvPr>
          <p:cNvSpPr txBox="1"/>
          <p:nvPr/>
        </p:nvSpPr>
        <p:spPr>
          <a:xfrm>
            <a:off x="5765739" y="1185911"/>
            <a:ext cx="5332895" cy="4864033"/>
          </a:xfrm>
          <a:prstGeom prst="rect">
            <a:avLst/>
          </a:prstGeom>
        </p:spPr>
        <p:txBody>
          <a:bodyPr vert="horz" lIns="91440" tIns="45720" rIns="91440" bIns="45720" rtlCol="0" anchor="t">
            <a:normAutofit/>
          </a:bodyPr>
          <a:lstStyle/>
          <a:p>
            <a:pPr algn="just">
              <a:lnSpc>
                <a:spcPct val="120000"/>
              </a:lnSpc>
              <a:spcBef>
                <a:spcPts val="500"/>
              </a:spcBef>
              <a:spcAft>
                <a:spcPts val="600"/>
              </a:spcAft>
              <a:buClr>
                <a:schemeClr val="accent6"/>
              </a:buClr>
              <a:buSzPct val="90000"/>
            </a:pPr>
            <a:r>
              <a:rPr lang="en-US" sz="1600" dirty="0"/>
              <a:t>Patients can effectively manage their COPD through education, teaching back breathing techniques, breathing exercises, recognising symptoms, and avoiding triggers (Barlow and Craske, 2022). Encourage patients to stop smoking, increase physical activity, and eat a balanced diet. Encourage the provision of written materials, videos, and other digital media. Encourage self-monitoring and goal setting by utilising apps or a diary. Increased confidence, adherence, and self-management are outcomes of education that decrease exacerbations and improve quality of life. </a:t>
            </a:r>
          </a:p>
        </p:txBody>
      </p:sp>
      <p:pic>
        <p:nvPicPr>
          <p:cNvPr id="2" name="Recorded Sound">
            <a:hlinkClick r:id="" action="ppaction://media"/>
            <a:extLst>
              <a:ext uri="{FF2B5EF4-FFF2-40B4-BE49-F238E27FC236}">
                <a16:creationId xmlns:a16="http://schemas.microsoft.com/office/drawing/2014/main" id="{7F8FFB7A-4574-5AD9-9A4A-ACB4528729F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822586" y="4614951"/>
            <a:ext cx="609600" cy="609600"/>
          </a:xfrm>
          <a:prstGeom prst="rect">
            <a:avLst/>
          </a:prstGeom>
        </p:spPr>
      </p:pic>
    </p:spTree>
    <p:extLst>
      <p:ext uri="{BB962C8B-B14F-4D97-AF65-F5344CB8AC3E}">
        <p14:creationId xmlns:p14="http://schemas.microsoft.com/office/powerpoint/2010/main" val="2002337655"/>
      </p:ext>
    </p:extLst>
  </p:cSld>
  <p:clrMapOvr>
    <a:masterClrMapping/>
  </p:clrMapOvr>
  <mc:AlternateContent xmlns:mc="http://schemas.openxmlformats.org/markup-compatibility/2006">
    <mc:Choice xmlns:p14="http://schemas.microsoft.com/office/powerpoint/2010/main" Requires="p14">
      <p:transition spd="slow" p14:dur="2000" advTm="79267"/>
    </mc:Choice>
    <mc:Fallback>
      <p:transition spd="slow" advTm="792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2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71D44207-99B1-488E-B506-E104606435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3" name="Picture 52">
            <a:extLst>
              <a:ext uri="{FF2B5EF4-FFF2-40B4-BE49-F238E27FC236}">
                <a16:creationId xmlns:a16="http://schemas.microsoft.com/office/drawing/2014/main" id="{8E4A938E-9D51-410D-8201-7886588064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4" name="Rectangle 53">
            <a:extLst>
              <a:ext uri="{FF2B5EF4-FFF2-40B4-BE49-F238E27FC236}">
                <a16:creationId xmlns:a16="http://schemas.microsoft.com/office/drawing/2014/main" id="{2A2042E9-E104-4EB2-BC2A-7202C91C2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5" name="Rectangle 54">
            <a:extLst>
              <a:ext uri="{FF2B5EF4-FFF2-40B4-BE49-F238E27FC236}">
                <a16:creationId xmlns:a16="http://schemas.microsoft.com/office/drawing/2014/main" id="{B359973E-2127-4A68-8122-FD45CCA53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6" name="Rectangle 55">
            <a:extLst>
              <a:ext uri="{FF2B5EF4-FFF2-40B4-BE49-F238E27FC236}">
                <a16:creationId xmlns:a16="http://schemas.microsoft.com/office/drawing/2014/main" id="{F47A0283-2935-47AD-B886-C5B5BFEA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7" name="Rectangle 56">
            <a:extLst>
              <a:ext uri="{FF2B5EF4-FFF2-40B4-BE49-F238E27FC236}">
                <a16:creationId xmlns:a16="http://schemas.microsoft.com/office/drawing/2014/main" id="{B73A6FDC-BE73-45FD-9D5A-AB060E12F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8" name="TextBox 57">
            <a:extLst>
              <a:ext uri="{FF2B5EF4-FFF2-40B4-BE49-F238E27FC236}">
                <a16:creationId xmlns:a16="http://schemas.microsoft.com/office/drawing/2014/main" id="{B2A1C54C-1FB9-46CF-A2C4-738F9B0E4F7E}"/>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59" name="Rectangle 58">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 name="Picture 60">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62" name="Freeform: Shape 61">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63" name="Picture 62">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4" name="Rectangle 63">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64">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66" name="Rectangle 65">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67" name="Oval 66">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3608628-2464-1D48-0CA4-59D3BF1DDE60}"/>
              </a:ext>
            </a:extLst>
          </p:cNvPr>
          <p:cNvSpPr txBox="1"/>
          <p:nvPr/>
        </p:nvSpPr>
        <p:spPr>
          <a:xfrm>
            <a:off x="2188901" y="808056"/>
            <a:ext cx="8381238" cy="107722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400">
                <a:latin typeface="+mj-lt"/>
                <a:ea typeface="+mj-ea"/>
                <a:cs typeface="+mj-cs"/>
              </a:rPr>
              <a:t>Conclusion and Key Takeaways</a:t>
            </a:r>
          </a:p>
        </p:txBody>
      </p:sp>
      <p:sp>
        <p:nvSpPr>
          <p:cNvPr id="5" name="TextBox 4">
            <a:extLst>
              <a:ext uri="{FF2B5EF4-FFF2-40B4-BE49-F238E27FC236}">
                <a16:creationId xmlns:a16="http://schemas.microsoft.com/office/drawing/2014/main" id="{80B3B24D-2CC2-F640-512B-FDD1BB63B1B0}"/>
              </a:ext>
            </a:extLst>
          </p:cNvPr>
          <p:cNvSpPr txBox="1"/>
          <p:nvPr/>
        </p:nvSpPr>
        <p:spPr>
          <a:xfrm>
            <a:off x="2256638" y="2403128"/>
            <a:ext cx="8703099" cy="3646815"/>
          </a:xfrm>
          <a:prstGeom prst="rect">
            <a:avLst/>
          </a:prstGeom>
        </p:spPr>
        <p:txBody>
          <a:bodyPr vert="horz" lIns="91440" tIns="45720" rIns="91440" bIns="45720" rtlCol="0" anchor="t">
            <a:normAutofit/>
          </a:bodyPr>
          <a:lstStyle/>
          <a:p>
            <a:pPr algn="just">
              <a:lnSpc>
                <a:spcPct val="120000"/>
              </a:lnSpc>
              <a:spcBef>
                <a:spcPts val="500"/>
              </a:spcBef>
              <a:spcAft>
                <a:spcPts val="600"/>
              </a:spcAft>
              <a:buClr>
                <a:schemeClr val="accent6"/>
              </a:buClr>
              <a:buSzPct val="90000"/>
            </a:pPr>
            <a:r>
              <a:rPr lang="en-US" sz="1600" dirty="0"/>
              <a:t>COPD is an airway and gas exchange disease. The necessary care level presupposes the knowledge of respiratory anatomy, physiology, and disease-causing agents. Patient demographics, risk factors, lifestyle assessment, monitoring, evidence-based interventions, communication, and ethical considerations should be included in the care plan. The outcomes are enhanced by multidisciplinary collaboration, education and self-management support. Compliance with NHS and NICE instructions is a guarantee of safe patient-centred care. </a:t>
            </a:r>
          </a:p>
        </p:txBody>
      </p:sp>
      <p:pic>
        <p:nvPicPr>
          <p:cNvPr id="2" name="Recorded Sound">
            <a:hlinkClick r:id="" action="ppaction://media"/>
            <a:extLst>
              <a:ext uri="{FF2B5EF4-FFF2-40B4-BE49-F238E27FC236}">
                <a16:creationId xmlns:a16="http://schemas.microsoft.com/office/drawing/2014/main" id="{4085BD70-100D-8001-A4EA-16CDB31C9D4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207096" y="4400550"/>
            <a:ext cx="609600" cy="609600"/>
          </a:xfrm>
          <a:prstGeom prst="rect">
            <a:avLst/>
          </a:prstGeom>
        </p:spPr>
      </p:pic>
    </p:spTree>
    <p:extLst>
      <p:ext uri="{BB962C8B-B14F-4D97-AF65-F5344CB8AC3E}">
        <p14:creationId xmlns:p14="http://schemas.microsoft.com/office/powerpoint/2010/main" val="1841174718"/>
      </p:ext>
    </p:extLst>
  </p:cSld>
  <p:clrMapOvr>
    <a:masterClrMapping/>
  </p:clrMapOvr>
  <mc:AlternateContent xmlns:mc="http://schemas.openxmlformats.org/markup-compatibility/2006">
    <mc:Choice xmlns:p14="http://schemas.microsoft.com/office/powerpoint/2010/main" Requires="p14">
      <p:transition spd="slow" p14:dur="2000" advTm="73682"/>
    </mc:Choice>
    <mc:Fallback>
      <p:transition spd="slow" advTm="73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6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1D44207-99B1-488E-B506-E104606435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8E4A938E-9D51-410D-8201-7886588064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2A2042E9-E104-4EB2-BC2A-7202C91C2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6" name="Rectangle 15">
            <a:extLst>
              <a:ext uri="{FF2B5EF4-FFF2-40B4-BE49-F238E27FC236}">
                <a16:creationId xmlns:a16="http://schemas.microsoft.com/office/drawing/2014/main" id="{B359973E-2127-4A68-8122-FD45CCA53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8" name="Rectangle 17">
            <a:extLst>
              <a:ext uri="{FF2B5EF4-FFF2-40B4-BE49-F238E27FC236}">
                <a16:creationId xmlns:a16="http://schemas.microsoft.com/office/drawing/2014/main" id="{F47A0283-2935-47AD-B886-C5B5BFEA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0" name="Rectangle 19">
            <a:extLst>
              <a:ext uri="{FF2B5EF4-FFF2-40B4-BE49-F238E27FC236}">
                <a16:creationId xmlns:a16="http://schemas.microsoft.com/office/drawing/2014/main" id="{B73A6FDC-BE73-45FD-9D5A-AB060E12F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2" name="TextBox 21">
            <a:extLst>
              <a:ext uri="{FF2B5EF4-FFF2-40B4-BE49-F238E27FC236}">
                <a16:creationId xmlns:a16="http://schemas.microsoft.com/office/drawing/2014/main" id="{B2A1C54C-1FB9-46CF-A2C4-738F9B0E4F7E}"/>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30" name="Freeform: Shape 29">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32" name="Picture 3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4" name="Rectangle 33">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8" name="Rectangle 37">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40" name="Oval 39">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F291E6E-B33D-E1EE-B3EA-8CAF72081FFF}"/>
              </a:ext>
            </a:extLst>
          </p:cNvPr>
          <p:cNvSpPr txBox="1"/>
          <p:nvPr/>
        </p:nvSpPr>
        <p:spPr>
          <a:xfrm>
            <a:off x="1721887" y="366657"/>
            <a:ext cx="8381238" cy="107722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800" dirty="0">
                <a:latin typeface="+mj-lt"/>
                <a:ea typeface="+mj-ea"/>
                <a:cs typeface="+mj-cs"/>
              </a:rPr>
              <a:t>References</a:t>
            </a:r>
          </a:p>
        </p:txBody>
      </p:sp>
      <p:sp>
        <p:nvSpPr>
          <p:cNvPr id="5" name="TextBox 4">
            <a:extLst>
              <a:ext uri="{FF2B5EF4-FFF2-40B4-BE49-F238E27FC236}">
                <a16:creationId xmlns:a16="http://schemas.microsoft.com/office/drawing/2014/main" id="{91396113-BC06-98AB-8C8B-52D2DFBAC213}"/>
              </a:ext>
            </a:extLst>
          </p:cNvPr>
          <p:cNvSpPr txBox="1"/>
          <p:nvPr/>
        </p:nvSpPr>
        <p:spPr>
          <a:xfrm>
            <a:off x="2256638" y="1230084"/>
            <a:ext cx="8735755" cy="4819860"/>
          </a:xfrm>
          <a:prstGeom prst="rect">
            <a:avLst/>
          </a:prstGeom>
        </p:spPr>
        <p:txBody>
          <a:bodyPr vert="horz" lIns="91440" tIns="45720" rIns="91440" bIns="45720" rtlCol="0" anchor="t">
            <a:normAutofit/>
          </a:bodyPr>
          <a:lstStyle/>
          <a:p>
            <a:pPr algn="just">
              <a:lnSpc>
                <a:spcPct val="110000"/>
              </a:lnSpc>
              <a:spcBef>
                <a:spcPts val="500"/>
              </a:spcBef>
              <a:spcAft>
                <a:spcPts val="600"/>
              </a:spcAft>
              <a:buClr>
                <a:schemeClr val="accent6"/>
              </a:buClr>
              <a:buSzPct val="90000"/>
            </a:pPr>
            <a:r>
              <a:rPr lang="en-US" sz="900" dirty="0">
                <a:latin typeface="+mj-lt"/>
              </a:rPr>
              <a:t>Agustí, A., Celli, B.R., Criner, G.J., Halpin, D., Anzueto, A., Barnes, P., Bourbeau, J., Han, M.K., Martinez, F.J., de Oca, M.M. and Mortimer, K., (2022). Global initiative for chronic obstructive lung disease 2023 report: GOLD executive summary. </a:t>
            </a:r>
            <a:r>
              <a:rPr lang="en-US" sz="900" i="1" dirty="0">
                <a:latin typeface="+mj-lt"/>
              </a:rPr>
              <a:t>Journal of the Pan African Thoracic Society</a:t>
            </a:r>
            <a:r>
              <a:rPr lang="en-US" sz="900" dirty="0">
                <a:latin typeface="+mj-lt"/>
              </a:rPr>
              <a:t>, </a:t>
            </a:r>
            <a:r>
              <a:rPr lang="en-US" sz="900" i="1" dirty="0">
                <a:latin typeface="+mj-lt"/>
              </a:rPr>
              <a:t>4</a:t>
            </a:r>
            <a:r>
              <a:rPr lang="en-US" sz="900" dirty="0">
                <a:latin typeface="+mj-lt"/>
              </a:rPr>
              <a:t>(2), pp.58-80.</a:t>
            </a:r>
          </a:p>
          <a:p>
            <a:pPr algn="just">
              <a:lnSpc>
                <a:spcPct val="110000"/>
              </a:lnSpc>
              <a:spcBef>
                <a:spcPts val="500"/>
              </a:spcBef>
              <a:spcAft>
                <a:spcPts val="600"/>
              </a:spcAft>
              <a:buClr>
                <a:schemeClr val="accent6"/>
              </a:buClr>
              <a:buSzPct val="90000"/>
            </a:pPr>
            <a:r>
              <a:rPr lang="en-US" sz="900" dirty="0">
                <a:latin typeface="+mj-lt"/>
              </a:rPr>
              <a:t>Barlow, D.H. and Craske, M.G., (2022). </a:t>
            </a:r>
            <a:r>
              <a:rPr lang="en-US" sz="900" i="1" dirty="0">
                <a:latin typeface="+mj-lt"/>
              </a:rPr>
              <a:t>Mastery of your anxiety and panic: Workbook</a:t>
            </a:r>
            <a:r>
              <a:rPr lang="en-US" sz="900" dirty="0">
                <a:latin typeface="+mj-lt"/>
              </a:rPr>
              <a:t>. Oxford University Press.</a:t>
            </a:r>
          </a:p>
          <a:p>
            <a:pPr algn="just">
              <a:lnSpc>
                <a:spcPct val="110000"/>
              </a:lnSpc>
              <a:spcBef>
                <a:spcPts val="500"/>
              </a:spcBef>
              <a:spcAft>
                <a:spcPts val="600"/>
              </a:spcAft>
              <a:buClr>
                <a:schemeClr val="accent6"/>
              </a:buClr>
              <a:buSzPct val="90000"/>
            </a:pPr>
            <a:r>
              <a:rPr lang="en-US" sz="900" dirty="0">
                <a:latin typeface="+mj-lt"/>
              </a:rPr>
              <a:t>Beachey, W., (2022). </a:t>
            </a:r>
            <a:r>
              <a:rPr lang="en-US" sz="900" i="1" dirty="0">
                <a:latin typeface="+mj-lt"/>
              </a:rPr>
              <a:t>Respiratory care anatomy and physiology E-book: Foundations for clinical practice</a:t>
            </a:r>
            <a:r>
              <a:rPr lang="en-US" sz="900" dirty="0">
                <a:latin typeface="+mj-lt"/>
              </a:rPr>
              <a:t>. Elsevier Health Sciences.</a:t>
            </a:r>
          </a:p>
          <a:p>
            <a:pPr algn="just">
              <a:lnSpc>
                <a:spcPct val="110000"/>
              </a:lnSpc>
              <a:spcBef>
                <a:spcPts val="500"/>
              </a:spcBef>
              <a:spcAft>
                <a:spcPts val="600"/>
              </a:spcAft>
              <a:buClr>
                <a:schemeClr val="accent6"/>
              </a:buClr>
              <a:buSzPct val="90000"/>
            </a:pPr>
            <a:r>
              <a:rPr lang="en-US" sz="900" dirty="0">
                <a:latin typeface="+mj-lt"/>
              </a:rPr>
              <a:t>Benardot, D., (2020). </a:t>
            </a:r>
            <a:r>
              <a:rPr lang="en-US" sz="900" i="1" dirty="0">
                <a:latin typeface="+mj-lt"/>
              </a:rPr>
              <a:t>Advanced sports nutrition</a:t>
            </a:r>
            <a:r>
              <a:rPr lang="en-US" sz="900" dirty="0">
                <a:latin typeface="+mj-lt"/>
              </a:rPr>
              <a:t>. Human kinetics.</a:t>
            </a:r>
          </a:p>
          <a:p>
            <a:pPr algn="just">
              <a:lnSpc>
                <a:spcPct val="110000"/>
              </a:lnSpc>
              <a:spcBef>
                <a:spcPts val="500"/>
              </a:spcBef>
              <a:spcAft>
                <a:spcPts val="600"/>
              </a:spcAft>
              <a:buClr>
                <a:schemeClr val="accent6"/>
              </a:buClr>
              <a:buSzPct val="90000"/>
            </a:pPr>
            <a:r>
              <a:rPr lang="en-US" sz="900" dirty="0">
                <a:latin typeface="+mj-lt"/>
              </a:rPr>
              <a:t>Burton, L.R., (2020). </a:t>
            </a:r>
            <a:r>
              <a:rPr lang="en-US" sz="900" i="1" dirty="0">
                <a:latin typeface="+mj-lt"/>
              </a:rPr>
              <a:t>Care Pathway for Suspected Seizures in the Emergency Department: An In-Depth Exploration</a:t>
            </a:r>
            <a:r>
              <a:rPr lang="en-US" sz="900" dirty="0">
                <a:latin typeface="+mj-lt"/>
              </a:rPr>
              <a:t>. The University of Liverpool (United Kingdom).</a:t>
            </a:r>
          </a:p>
          <a:p>
            <a:pPr algn="just">
              <a:lnSpc>
                <a:spcPct val="110000"/>
              </a:lnSpc>
              <a:spcBef>
                <a:spcPts val="500"/>
              </a:spcBef>
              <a:spcAft>
                <a:spcPts val="600"/>
              </a:spcAft>
              <a:buClr>
                <a:schemeClr val="accent6"/>
              </a:buClr>
              <a:buSzPct val="90000"/>
            </a:pPr>
            <a:r>
              <a:rPr lang="en-US" sz="900" dirty="0">
                <a:latin typeface="+mj-lt"/>
              </a:rPr>
              <a:t>Nazari, A., (2024). Ethical Issues and Consent in Oral and Maxillofacial Surgery. In </a:t>
            </a:r>
            <a:r>
              <a:rPr lang="en-US" sz="900" i="1" dirty="0">
                <a:latin typeface="+mj-lt"/>
              </a:rPr>
              <a:t>Handbook of Oral and Maxillofacial Surgery and Implantology</a:t>
            </a:r>
            <a:r>
              <a:rPr lang="en-US" sz="900" dirty="0">
                <a:latin typeface="+mj-lt"/>
              </a:rPr>
              <a:t> (pp. 1-41). Cham: Springer International Publishing.</a:t>
            </a:r>
          </a:p>
          <a:p>
            <a:pPr algn="just">
              <a:lnSpc>
                <a:spcPct val="110000"/>
              </a:lnSpc>
              <a:spcBef>
                <a:spcPts val="500"/>
              </a:spcBef>
              <a:spcAft>
                <a:spcPts val="600"/>
              </a:spcAft>
              <a:buClr>
                <a:schemeClr val="accent6"/>
              </a:buClr>
              <a:buSzPct val="90000"/>
            </a:pPr>
            <a:r>
              <a:rPr lang="en-US" sz="900" dirty="0">
                <a:latin typeface="+mj-lt"/>
              </a:rPr>
              <a:t>Nazir, A. and Clementius, B., (2025). Literature Review Airway Mucus Hypersecretion in Chronic Obstructive Pulmonary Disease Patients: From Basic Pathophysiology to Rehabilitation Approaches. </a:t>
            </a:r>
            <a:r>
              <a:rPr lang="en-US" sz="900" i="1" dirty="0">
                <a:latin typeface="+mj-lt"/>
              </a:rPr>
              <a:t>Psychological issues</a:t>
            </a:r>
            <a:r>
              <a:rPr lang="en-US" sz="900" dirty="0">
                <a:latin typeface="+mj-lt"/>
              </a:rPr>
              <a:t>, </a:t>
            </a:r>
            <a:r>
              <a:rPr lang="en-US" sz="900" i="1" dirty="0">
                <a:latin typeface="+mj-lt"/>
              </a:rPr>
              <a:t>40</a:t>
            </a:r>
            <a:r>
              <a:rPr lang="en-US" sz="900" dirty="0">
                <a:latin typeface="+mj-lt"/>
              </a:rPr>
              <a:t>, p.4.</a:t>
            </a:r>
          </a:p>
          <a:p>
            <a:pPr algn="just">
              <a:lnSpc>
                <a:spcPct val="110000"/>
              </a:lnSpc>
              <a:spcBef>
                <a:spcPts val="500"/>
              </a:spcBef>
              <a:spcAft>
                <a:spcPts val="600"/>
              </a:spcAft>
              <a:buClr>
                <a:schemeClr val="accent6"/>
              </a:buClr>
              <a:buSzPct val="90000"/>
            </a:pPr>
            <a:r>
              <a:rPr lang="en-US" sz="900" dirty="0">
                <a:latin typeface="+mj-lt"/>
              </a:rPr>
              <a:t>Shaw, D.M., (2025). </a:t>
            </a:r>
            <a:r>
              <a:rPr lang="en-US" sz="900" i="1" dirty="0">
                <a:latin typeface="+mj-lt"/>
              </a:rPr>
              <a:t>Modelling arterial chemoreceptor neural afferent activity to changes in blood oxygen and carbon dioxide</a:t>
            </a:r>
            <a:r>
              <a:rPr lang="en-US" sz="900" dirty="0">
                <a:latin typeface="+mj-lt"/>
              </a:rPr>
              <a:t> (Doctoral dissertation, University of Auckland).</a:t>
            </a:r>
          </a:p>
          <a:p>
            <a:pPr algn="just">
              <a:lnSpc>
                <a:spcPct val="110000"/>
              </a:lnSpc>
              <a:spcBef>
                <a:spcPts val="500"/>
              </a:spcBef>
              <a:spcAft>
                <a:spcPts val="600"/>
              </a:spcAft>
              <a:buClr>
                <a:schemeClr val="accent6"/>
              </a:buClr>
              <a:buSzPct val="90000"/>
            </a:pPr>
            <a:r>
              <a:rPr lang="en-US" sz="900" dirty="0">
                <a:latin typeface="+mj-lt"/>
              </a:rPr>
              <a:t>Sole, M.L., Klein, D.G. and Moseley, M.J., (2020). </a:t>
            </a:r>
            <a:r>
              <a:rPr lang="en-US" sz="900" i="1" dirty="0">
                <a:latin typeface="+mj-lt"/>
              </a:rPr>
              <a:t>Introduction to Critical Care Nursing E-Book: Introduction to Critical Care Nursing E-Book</a:t>
            </a:r>
            <a:r>
              <a:rPr lang="en-US" sz="900" dirty="0">
                <a:latin typeface="+mj-lt"/>
              </a:rPr>
              <a:t>. Elsevier Health Sciences.</a:t>
            </a:r>
          </a:p>
          <a:p>
            <a:pPr algn="just">
              <a:lnSpc>
                <a:spcPct val="110000"/>
              </a:lnSpc>
              <a:spcBef>
                <a:spcPts val="500"/>
              </a:spcBef>
              <a:spcAft>
                <a:spcPts val="600"/>
              </a:spcAft>
              <a:buClr>
                <a:schemeClr val="accent6"/>
              </a:buClr>
              <a:buSzPct val="90000"/>
            </a:pPr>
            <a:r>
              <a:rPr lang="en-US" sz="900" dirty="0">
                <a:latin typeface="+mj-lt"/>
              </a:rPr>
              <a:t>Stensel, D.J., Hardman, A.E. and Gill, J.M. eds., (2021). </a:t>
            </a:r>
            <a:r>
              <a:rPr lang="en-US" sz="900" i="1" dirty="0">
                <a:latin typeface="+mj-lt"/>
              </a:rPr>
              <a:t>Physical activity and health: the evidence explained</a:t>
            </a:r>
            <a:r>
              <a:rPr lang="en-US" sz="900" dirty="0">
                <a:latin typeface="+mj-lt"/>
              </a:rPr>
              <a:t>. </a:t>
            </a:r>
            <a:r>
              <a:rPr lang="en-US" sz="900" dirty="0" err="1">
                <a:latin typeface="+mj-lt"/>
              </a:rPr>
              <a:t>routledge</a:t>
            </a:r>
            <a:r>
              <a:rPr lang="en-US" sz="900" dirty="0">
                <a:latin typeface="+mj-lt"/>
              </a:rPr>
              <a:t>.</a:t>
            </a:r>
          </a:p>
          <a:p>
            <a:pPr algn="just">
              <a:lnSpc>
                <a:spcPct val="110000"/>
              </a:lnSpc>
              <a:spcBef>
                <a:spcPts val="500"/>
              </a:spcBef>
              <a:spcAft>
                <a:spcPts val="600"/>
              </a:spcAft>
              <a:buClr>
                <a:schemeClr val="accent6"/>
              </a:buClr>
              <a:buSzPct val="90000"/>
            </a:pPr>
            <a:r>
              <a:rPr lang="en-US" sz="900" dirty="0">
                <a:latin typeface="+mj-lt"/>
              </a:rPr>
              <a:t>Streeter, J., (2021). New Map of Life Domain Report–Financial Security.</a:t>
            </a:r>
          </a:p>
          <a:p>
            <a:pPr algn="just">
              <a:lnSpc>
                <a:spcPct val="110000"/>
              </a:lnSpc>
              <a:spcBef>
                <a:spcPts val="500"/>
              </a:spcBef>
              <a:spcAft>
                <a:spcPts val="600"/>
              </a:spcAft>
              <a:buClr>
                <a:schemeClr val="accent6"/>
              </a:buClr>
              <a:buSzPct val="90000"/>
            </a:pPr>
            <a:r>
              <a:rPr lang="en-US" sz="900" dirty="0">
                <a:latin typeface="+mj-lt"/>
              </a:rPr>
              <a:t>Wadhwa, S., Jain, S. and Patil, N., (2024). The role of diet and lifestyle in the tinnitus management: a comprehensive review. </a:t>
            </a:r>
            <a:r>
              <a:rPr lang="en-US" sz="900" i="1" dirty="0" err="1">
                <a:latin typeface="+mj-lt"/>
              </a:rPr>
              <a:t>Cureus</a:t>
            </a:r>
            <a:r>
              <a:rPr lang="en-US" sz="900" dirty="0">
                <a:latin typeface="+mj-lt"/>
              </a:rPr>
              <a:t>, </a:t>
            </a:r>
            <a:r>
              <a:rPr lang="en-US" sz="900" i="1" dirty="0">
                <a:latin typeface="+mj-lt"/>
              </a:rPr>
              <a:t>16</a:t>
            </a:r>
            <a:r>
              <a:rPr lang="en-US" sz="900" dirty="0">
                <a:latin typeface="+mj-lt"/>
              </a:rPr>
              <a:t>(4).</a:t>
            </a:r>
          </a:p>
        </p:txBody>
      </p:sp>
    </p:spTree>
    <p:extLst>
      <p:ext uri="{BB962C8B-B14F-4D97-AF65-F5344CB8AC3E}">
        <p14:creationId xmlns:p14="http://schemas.microsoft.com/office/powerpoint/2010/main" val="21501735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2D251F"/>
      </a:dk2>
      <a:lt2>
        <a:srgbClr val="FAE9C5"/>
      </a:lt2>
      <a:accent1>
        <a:srgbClr val="ED3846"/>
      </a:accent1>
      <a:accent2>
        <a:srgbClr val="F87184"/>
      </a:accent2>
      <a:accent3>
        <a:srgbClr val="EC9DA9"/>
      </a:accent3>
      <a:accent4>
        <a:srgbClr val="ECC190"/>
      </a:accent4>
      <a:accent5>
        <a:srgbClr val="FFB268"/>
      </a:accent5>
      <a:accent6>
        <a:srgbClr val="F98657"/>
      </a:accent6>
      <a:hlink>
        <a:srgbClr val="B97669"/>
      </a:hlink>
      <a:folHlink>
        <a:srgbClr val="9E94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BCCF8060-3FCB-4641-B728-8A589529B1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3364</Words>
  <Application>Microsoft Office PowerPoint</Application>
  <PresentationFormat>Widescreen</PresentationFormat>
  <Paragraphs>127</Paragraphs>
  <Slides>18</Slides>
  <Notes>17</Notes>
  <HiddenSlides>0</HiddenSlides>
  <MMClips>15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MS Shell Dlg 2</vt:lpstr>
      <vt:lpstr>Wingdings</vt:lpstr>
      <vt:lpstr>Wingdings 3</vt:lpstr>
      <vt:lpstr>Madison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2025-10-08T11:33:52Z</dcterms:created>
  <dcterms:modified xsi:type="dcterms:W3CDTF">2025-11-15T17:10:44Z</dcterms:modified>
</cp:coreProperties>
</file>