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74"/>
  </p:notesMasterIdLst>
  <p:handoutMasterIdLst>
    <p:handoutMasterId r:id="rId75"/>
  </p:handoutMasterIdLst>
  <p:sldIdLst>
    <p:sldId id="695" r:id="rId2"/>
    <p:sldId id="734" r:id="rId3"/>
    <p:sldId id="704" r:id="rId4"/>
    <p:sldId id="618" r:id="rId5"/>
    <p:sldId id="697" r:id="rId6"/>
    <p:sldId id="698" r:id="rId7"/>
    <p:sldId id="696" r:id="rId8"/>
    <p:sldId id="699" r:id="rId9"/>
    <p:sldId id="705" r:id="rId10"/>
    <p:sldId id="701" r:id="rId11"/>
    <p:sldId id="702" r:id="rId12"/>
    <p:sldId id="617" r:id="rId13"/>
    <p:sldId id="693" r:id="rId14"/>
    <p:sldId id="616" r:id="rId15"/>
    <p:sldId id="623" r:id="rId16"/>
    <p:sldId id="624" r:id="rId17"/>
    <p:sldId id="625" r:id="rId18"/>
    <p:sldId id="626" r:id="rId19"/>
    <p:sldId id="627" r:id="rId20"/>
    <p:sldId id="628" r:id="rId21"/>
    <p:sldId id="629" r:id="rId22"/>
    <p:sldId id="630" r:id="rId23"/>
    <p:sldId id="735" r:id="rId24"/>
    <p:sldId id="631" r:id="rId25"/>
    <p:sldId id="632" r:id="rId26"/>
    <p:sldId id="633" r:id="rId27"/>
    <p:sldId id="634" r:id="rId28"/>
    <p:sldId id="635" r:id="rId29"/>
    <p:sldId id="639" r:id="rId30"/>
    <p:sldId id="736" r:id="rId31"/>
    <p:sldId id="694" r:id="rId32"/>
    <p:sldId id="700" r:id="rId33"/>
    <p:sldId id="641" r:id="rId34"/>
    <p:sldId id="621" r:id="rId35"/>
    <p:sldId id="619" r:id="rId36"/>
    <p:sldId id="622" r:id="rId37"/>
    <p:sldId id="711" r:id="rId38"/>
    <p:sldId id="741" r:id="rId39"/>
    <p:sldId id="743" r:id="rId40"/>
    <p:sldId id="742" r:id="rId41"/>
    <p:sldId id="737" r:id="rId42"/>
    <p:sldId id="648" r:id="rId43"/>
    <p:sldId id="738" r:id="rId44"/>
    <p:sldId id="650" r:id="rId45"/>
    <p:sldId id="651" r:id="rId46"/>
    <p:sldId id="708" r:id="rId47"/>
    <p:sldId id="653" r:id="rId48"/>
    <p:sldId id="669" r:id="rId49"/>
    <p:sldId id="709" r:id="rId50"/>
    <p:sldId id="730" r:id="rId51"/>
    <p:sldId id="670" r:id="rId52"/>
    <p:sldId id="671" r:id="rId53"/>
    <p:sldId id="720" r:id="rId54"/>
    <p:sldId id="726" r:id="rId55"/>
    <p:sldId id="673" r:id="rId56"/>
    <p:sldId id="674" r:id="rId57"/>
    <p:sldId id="714" r:id="rId58"/>
    <p:sldId id="678" r:id="rId59"/>
    <p:sldId id="724" r:id="rId60"/>
    <p:sldId id="729" r:id="rId61"/>
    <p:sldId id="725" r:id="rId62"/>
    <p:sldId id="713" r:id="rId63"/>
    <p:sldId id="710" r:id="rId64"/>
    <p:sldId id="677" r:id="rId65"/>
    <p:sldId id="679" r:id="rId66"/>
    <p:sldId id="654" r:id="rId67"/>
    <p:sldId id="715" r:id="rId68"/>
    <p:sldId id="721" r:id="rId69"/>
    <p:sldId id="727" r:id="rId70"/>
    <p:sldId id="731" r:id="rId71"/>
    <p:sldId id="732" r:id="rId72"/>
    <p:sldId id="733" r:id="rId7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805EB"/>
    <a:srgbClr val="CA268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172" autoAdjust="0"/>
    <p:restoredTop sz="94718"/>
  </p:normalViewPr>
  <p:slideViewPr>
    <p:cSldViewPr>
      <p:cViewPr varScale="1">
        <p:scale>
          <a:sx n="128" d="100"/>
          <a:sy n="128" d="100"/>
        </p:scale>
        <p:origin x="1728" y="176"/>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A86023D9-978A-4902-9528-49E06F8A793A}" type="datetimeFigureOut">
              <a:rPr lang="en-GB" smtClean="0"/>
              <a:t>04/10/2019</a:t>
            </a:fld>
            <a:endParaRPr lang="en-GB" dirty="0"/>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C19F7B22-38D3-4054-9D91-D84180910634}" type="slidenum">
              <a:rPr lang="en-GB" smtClean="0"/>
              <a:t>‹#›</a:t>
            </a:fld>
            <a:endParaRPr lang="en-GB" dirty="0"/>
          </a:p>
        </p:txBody>
      </p:sp>
    </p:spTree>
    <p:extLst>
      <p:ext uri="{BB962C8B-B14F-4D97-AF65-F5344CB8AC3E}">
        <p14:creationId xmlns:p14="http://schemas.microsoft.com/office/powerpoint/2010/main" val="39433722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119BCFD0-1020-46C6-80D5-F9FBC7EFF1F4}" type="datetimeFigureOut">
              <a:rPr lang="en-GB" smtClean="0"/>
              <a:t>04/10/2019</a:t>
            </a:fld>
            <a:endParaRPr lang="en-GB" dirty="0"/>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3B7B3AB0-B398-4ECB-9B3E-A158F590CFBB}" type="slidenum">
              <a:rPr lang="en-GB" smtClean="0"/>
              <a:t>‹#›</a:t>
            </a:fld>
            <a:endParaRPr lang="en-GB" dirty="0"/>
          </a:p>
        </p:txBody>
      </p:sp>
    </p:spTree>
    <p:extLst>
      <p:ext uri="{BB962C8B-B14F-4D97-AF65-F5344CB8AC3E}">
        <p14:creationId xmlns:p14="http://schemas.microsoft.com/office/powerpoint/2010/main" val="732491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E76AFB54-405C-4236-9281-4E960EFA3D53}" type="slidenum">
              <a:rPr lang="en-GB" altLang="en-US"/>
              <a:pPr eaLnBrk="1" hangingPunct="1"/>
              <a:t>12</a:t>
            </a:fld>
            <a:endParaRPr lang="en-GB" altLang="en-US"/>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24479529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E76AFB54-405C-4236-9281-4E960EFA3D53}" type="slidenum">
              <a:rPr lang="en-GB" altLang="en-US"/>
              <a:pPr eaLnBrk="1" hangingPunct="1"/>
              <a:t>33</a:t>
            </a:fld>
            <a:endParaRPr lang="en-GB" altLang="en-US"/>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11825459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spect="1" noChangeArrowheads="1" noTextEdit="1"/>
          </p:cNvSpPr>
          <p:nvPr>
            <p:ph type="sldImg"/>
          </p:nvPr>
        </p:nvSpPr>
        <p:spPr>
          <a:ln/>
        </p:spPr>
      </p:sp>
      <p:sp>
        <p:nvSpPr>
          <p:cNvPr id="49155"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ea typeface="ＭＳ Ｐゴシック" charset="-128"/>
            </a:endParaRPr>
          </a:p>
        </p:txBody>
      </p:sp>
    </p:spTree>
    <p:extLst>
      <p:ext uri="{BB962C8B-B14F-4D97-AF65-F5344CB8AC3E}">
        <p14:creationId xmlns:p14="http://schemas.microsoft.com/office/powerpoint/2010/main" val="148311683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solidFill>
                  <a:prstClr val="black">
                    <a:tint val="75000"/>
                  </a:prstClr>
                </a:solidFill>
              </a:rPr>
              <a:pPr/>
              <a:t>04/10/2019</a:t>
            </a:fld>
            <a:endParaRPr lang="en-GB" dirty="0">
              <a:solidFill>
                <a:prstClr val="black">
                  <a:tint val="75000"/>
                </a:prstClr>
              </a:solidFill>
            </a:endParaRPr>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dirty="0">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2716989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2">
              <a:lumMod val="60000"/>
              <a:lumOff val="40000"/>
            </a:schemeClr>
          </a:solidFill>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04/10/2019</a:t>
            </a:fld>
            <a:endParaRPr lang="en-GB" dirty="0">
              <a:solidFill>
                <a:prstClr val="black">
                  <a:tint val="75000"/>
                </a:prstClr>
              </a:solidFill>
            </a:endParaRPr>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7" name="Picture 6"/>
          <p:cNvPicPr>
            <a:picLocks noChangeAspect="1"/>
          </p:cNvPicPr>
          <p:nvPr userDrawn="1"/>
        </p:nvPicPr>
        <p:blipFill>
          <a:blip r:embed="rId2"/>
          <a:stretch>
            <a:fillRect/>
          </a:stretch>
        </p:blipFill>
        <p:spPr>
          <a:xfrm>
            <a:off x="7405644" y="5699796"/>
            <a:ext cx="1738356" cy="1157478"/>
          </a:xfrm>
          <a:prstGeom prst="rect">
            <a:avLst/>
          </a:prstGeom>
        </p:spPr>
      </p:pic>
    </p:spTree>
    <p:extLst>
      <p:ext uri="{BB962C8B-B14F-4D97-AF65-F5344CB8AC3E}">
        <p14:creationId xmlns:p14="http://schemas.microsoft.com/office/powerpoint/2010/main" val="11751376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04/10/2019</a:t>
            </a:fld>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5" name="Picture 4"/>
          <p:cNvPicPr>
            <a:picLocks noChangeAspect="1"/>
          </p:cNvPicPr>
          <p:nvPr userDrawn="1"/>
        </p:nvPicPr>
        <p:blipFill>
          <a:blip r:embed="rId2"/>
          <a:stretch>
            <a:fillRect/>
          </a:stretch>
        </p:blipFill>
        <p:spPr>
          <a:xfrm>
            <a:off x="7312196" y="5661249"/>
            <a:ext cx="1831803" cy="1185082"/>
          </a:xfrm>
          <a:prstGeom prst="rect">
            <a:avLst/>
          </a:prstGeom>
        </p:spPr>
      </p:pic>
    </p:spTree>
    <p:extLst>
      <p:ext uri="{BB962C8B-B14F-4D97-AF65-F5344CB8AC3E}">
        <p14:creationId xmlns:p14="http://schemas.microsoft.com/office/powerpoint/2010/main" val="36321924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04/10/2019</a:t>
            </a:fld>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6" name="Picture 5"/>
          <p:cNvPicPr>
            <a:picLocks noChangeAspect="1"/>
          </p:cNvPicPr>
          <p:nvPr userDrawn="1"/>
        </p:nvPicPr>
        <p:blipFill>
          <a:blip r:embed="rId2"/>
          <a:stretch>
            <a:fillRect/>
          </a:stretch>
        </p:blipFill>
        <p:spPr>
          <a:xfrm>
            <a:off x="7308303" y="5661248"/>
            <a:ext cx="1834607" cy="1196752"/>
          </a:xfrm>
          <a:prstGeom prst="rect">
            <a:avLst/>
          </a:prstGeom>
        </p:spPr>
      </p:pic>
    </p:spTree>
    <p:extLst>
      <p:ext uri="{BB962C8B-B14F-4D97-AF65-F5344CB8AC3E}">
        <p14:creationId xmlns:p14="http://schemas.microsoft.com/office/powerpoint/2010/main" val="6691340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solidFill>
                  <a:prstClr val="black">
                    <a:tint val="75000"/>
                  </a:prstClr>
                </a:solidFill>
              </a:rPr>
              <a:pPr/>
              <a:t>04/10/2019</a:t>
            </a:fld>
            <a:endParaRPr lang="en-GB"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8" name="Picture 7"/>
          <p:cNvPicPr>
            <a:picLocks noChangeAspect="1"/>
          </p:cNvPicPr>
          <p:nvPr userDrawn="1"/>
        </p:nvPicPr>
        <p:blipFill>
          <a:blip r:embed="rId2"/>
          <a:stretch>
            <a:fillRect/>
          </a:stretch>
        </p:blipFill>
        <p:spPr>
          <a:xfrm>
            <a:off x="7308304" y="5661248"/>
            <a:ext cx="1835696" cy="1197296"/>
          </a:xfrm>
          <a:prstGeom prst="rect">
            <a:avLst/>
          </a:prstGeom>
        </p:spPr>
      </p:pic>
    </p:spTree>
    <p:extLst>
      <p:ext uri="{BB962C8B-B14F-4D97-AF65-F5344CB8AC3E}">
        <p14:creationId xmlns:p14="http://schemas.microsoft.com/office/powerpoint/2010/main" val="37850974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solidFill>
                  <a:prstClr val="black">
                    <a:tint val="75000"/>
                  </a:prstClr>
                </a:solidFill>
              </a:rPr>
              <a:pPr/>
              <a:t>04/10/2019</a:t>
            </a:fld>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6" name="Picture 5"/>
          <p:cNvPicPr>
            <a:picLocks noChangeAspect="1"/>
          </p:cNvPicPr>
          <p:nvPr userDrawn="1"/>
        </p:nvPicPr>
        <p:blipFill>
          <a:blip r:embed="rId2"/>
          <a:stretch>
            <a:fillRect/>
          </a:stretch>
        </p:blipFill>
        <p:spPr>
          <a:xfrm>
            <a:off x="7308945" y="5663080"/>
            <a:ext cx="1835055" cy="1194920"/>
          </a:xfrm>
          <a:prstGeom prst="rect">
            <a:avLst/>
          </a:prstGeom>
        </p:spPr>
      </p:pic>
    </p:spTree>
    <p:extLst>
      <p:ext uri="{BB962C8B-B14F-4D97-AF65-F5344CB8AC3E}">
        <p14:creationId xmlns:p14="http://schemas.microsoft.com/office/powerpoint/2010/main" val="32502422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solidFill>
                  <a:prstClr val="black">
                    <a:tint val="75000"/>
                  </a:prstClr>
                </a:solidFill>
              </a:rPr>
              <a:pPr/>
              <a:t>04/10/2019</a:t>
            </a:fld>
            <a:endParaRPr lang="en-GB"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3" name="Picture 2"/>
          <p:cNvPicPr>
            <a:picLocks noChangeAspect="1"/>
          </p:cNvPicPr>
          <p:nvPr userDrawn="1"/>
        </p:nvPicPr>
        <p:blipFill>
          <a:blip r:embed="rId2"/>
          <a:stretch>
            <a:fillRect/>
          </a:stretch>
        </p:blipFill>
        <p:spPr>
          <a:xfrm>
            <a:off x="7308401" y="5663080"/>
            <a:ext cx="1835055" cy="1194920"/>
          </a:xfrm>
          <a:prstGeom prst="rect">
            <a:avLst/>
          </a:prstGeom>
        </p:spPr>
      </p:pic>
    </p:spTree>
    <p:extLst>
      <p:ext uri="{BB962C8B-B14F-4D97-AF65-F5344CB8AC3E}">
        <p14:creationId xmlns:p14="http://schemas.microsoft.com/office/powerpoint/2010/main" val="25949254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04/10/2019</a:t>
            </a:fld>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6" name="Picture 5"/>
          <p:cNvPicPr>
            <a:picLocks noChangeAspect="1"/>
          </p:cNvPicPr>
          <p:nvPr userDrawn="1"/>
        </p:nvPicPr>
        <p:blipFill>
          <a:blip r:embed="rId2"/>
          <a:stretch>
            <a:fillRect/>
          </a:stretch>
        </p:blipFill>
        <p:spPr>
          <a:xfrm>
            <a:off x="7308945" y="5662899"/>
            <a:ext cx="1835055" cy="1194920"/>
          </a:xfrm>
          <a:prstGeom prst="rect">
            <a:avLst/>
          </a:prstGeom>
        </p:spPr>
      </p:pic>
    </p:spTree>
    <p:extLst>
      <p:ext uri="{BB962C8B-B14F-4D97-AF65-F5344CB8AC3E}">
        <p14:creationId xmlns:p14="http://schemas.microsoft.com/office/powerpoint/2010/main" val="18330403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GB" dirty="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04/10/2019</a:t>
            </a:fld>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6" name="Picture 5"/>
          <p:cNvPicPr>
            <a:picLocks noChangeAspect="1"/>
          </p:cNvPicPr>
          <p:nvPr userDrawn="1"/>
        </p:nvPicPr>
        <p:blipFill>
          <a:blip r:embed="rId2"/>
          <a:stretch>
            <a:fillRect/>
          </a:stretch>
        </p:blipFill>
        <p:spPr>
          <a:xfrm>
            <a:off x="7308945" y="5663080"/>
            <a:ext cx="1835055" cy="1194920"/>
          </a:xfrm>
          <a:prstGeom prst="rect">
            <a:avLst/>
          </a:prstGeom>
        </p:spPr>
      </p:pic>
    </p:spTree>
    <p:extLst>
      <p:ext uri="{BB962C8B-B14F-4D97-AF65-F5344CB8AC3E}">
        <p14:creationId xmlns:p14="http://schemas.microsoft.com/office/powerpoint/2010/main" val="41368285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04/10/2019</a:t>
            </a:fld>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3199827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04/10/2019</a:t>
            </a:fld>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5662409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solidFill>
                  <a:prstClr val="black">
                    <a:tint val="75000"/>
                  </a:prstClr>
                </a:solidFill>
              </a:rPr>
              <a:pPr/>
              <a:t>04/10/2019</a:t>
            </a:fld>
            <a:endParaRPr lang="en-GB" dirty="0">
              <a:solidFill>
                <a:prstClr val="black">
                  <a:tint val="75000"/>
                </a:prstClr>
              </a:solidFill>
            </a:endParaRPr>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9057200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blog.hubspot.com/marketing/what-is-marketing" TargetMode="External"/><Relationship Id="rId2" Type="http://schemas.openxmlformats.org/officeDocument/2006/relationships/hyperlink" Target="http://www.thensmc.com/sites/default/files/CIM%207Ps%20Resource.PDF"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vimeo.com/310837788"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mckinsey.com/business-functions/strategy-and-corporate-finance/our-insights/an-incumbents-guide-to-digital-disruption" TargetMode="External"/><Relationship Id="rId2" Type="http://schemas.openxmlformats.org/officeDocument/2006/relationships/hyperlink" Target="https://www.youtube.com/watch?v=CtWZnr3AuWY"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youtube.com/watch?v=cukfkPLVq64"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ibm.com/blogs/think/2018/02/report-incumbents-disrupt/"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en.wikipedia.org/wiki/List_of_mergers_and_acquisitions_by_Alphabet" TargetMode="External"/><Relationship Id="rId2" Type="http://schemas.openxmlformats.org/officeDocument/2006/relationships/hyperlink" Target="https://www.computerweekly.com/opinion/Disrupted-everything-How-Google-will-change-our-world"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KIToP1xXvu0" TargetMode="External"/><Relationship Id="rId2" Type="http://schemas.openxmlformats.org/officeDocument/2006/relationships/hyperlink" Target="https://www.youtube.com/watch?v=zdbumR6Bhd8"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esquire.com/news-politics/a15895746/bust-big-tech-silicon-valley/" TargetMode="Externa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hyperlink" Target="https://www.forbes.com/sites/cherryreynard/2018/02/28/have-big-tech-companies-become-the-bad-guys/#10970d90724a" TargetMode="External"/><Relationship Id="rId2" Type="http://schemas.openxmlformats.org/officeDocument/2006/relationships/hyperlink" Target="https://www.makeuseof.com/tag/gafa-eu-doesnt-love-large-american-internet-companie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superoffice.com/blog/gdpr-marketing/"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www.pewinternet.org/2018/05/31/teens-social-media-technology-2018/" TargetMode="External"/><Relationship Id="rId2" Type="http://schemas.openxmlformats.org/officeDocument/2006/relationships/hyperlink" Target="https://www.theguardian.com/lifeandstyle/2016/dec/10/generation-z-latest-data-teens"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twitter.com/datkin" TargetMode="External"/><Relationship Id="rId2" Type="http://schemas.openxmlformats.org/officeDocument/2006/relationships/hyperlink" Target="http://www.theglueproject.com/tag/lifestages/" TargetMode="External"/><Relationship Id="rId1" Type="http://schemas.openxmlformats.org/officeDocument/2006/relationships/slideLayout" Target="../slideLayouts/slideLayout2.xml"/><Relationship Id="rId4" Type="http://schemas.openxmlformats.org/officeDocument/2006/relationships/hyperlink" Target="https://blog.influencer.uk/how-important-is-the-digital-community-for-marketing-strategy-65ceaa551414" TargetMode="External"/></Relationships>
</file>

<file path=ppt/slides/_rels/slide39.xml.rels><?xml version="1.0" encoding="UTF-8" standalone="yes"?>
<Relationships xmlns="http://schemas.openxmlformats.org/package/2006/relationships"><Relationship Id="rId2" Type="http://schemas.openxmlformats.org/officeDocument/2006/relationships/hyperlink" Target="https://www.visioncritical.com/blog/online-communities-must-tool-customer-led-marketing-decisions"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hyperlink" Target="https://www.visioncritical.com/blog/why-online-communities-are-growing"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hyperlink" Target="https://neilpatel.com/blog/the-only-marketing-strategy-you-need/"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hyperlink" Target="https://contentmarketinginstitute.com/2013/08/use-google-trends-punch-up-content-creation/"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hyperlink" Target="https://www.specbee.com/blogs/why-people-buy-online-5-factors-influences-consumer-purchase-decision"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hyperlink" Target="https://digitalmarketinginstitute.com/en-gb/blog/2017-4-27-the-beginners-guide-to-defining-buyer-personas"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hyperlink" Target="https://www.smartinsights.com/persuasion-marketing/marketing-personas/dave-chaffey-use-personas-digital-marketing/"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hyperlink" Target="https://www.smartinsights.com/wp-content/uploads/2014/01/Smart-Insights-Content-Marketing-matrix.png" TargetMode="Externa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hyperlink" Target="http://www.smartinsights.com/marketing-planning/marketing-models/digital-marketing-models-hofackers-5-stages-information-processing/" TargetMode="Externa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hyperlink" Target="http://www.smartinsights.com/marketing-planning/m&#167;arketing-models/4cs-marketing-model/" TargetMode="Externa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hyperlink" Target="https://internetretailing.net/themes/themes/the-rise-of-robo-research-online-and-buy-offline-with-mobile-must-be-used-to-drive-in-store-sales-15977" TargetMode="Externa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hyperlink" Target="https://exchange.cim.co.uk/blog/five-stages-of-your-customers-buying-journey/" TargetMode="Externa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hyperlink" Target="https://www.smartinsights.com/marketplace-analysis/customer-analysis/consumer-decision-buying-process/" TargetMode="Externa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hyperlink" Target="https://www.smartinsights.com/user-experience/customer-experience-management-cxm/mapping-customer-journey/" TargetMode="Externa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hyperlink" Target="https://www.youtube.com/watch?v=g40rrWBx2ok" TargetMode="Externa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hyperlink" Target="http://www.marketingteacher.com/digital-marketing-internal-audits/" TargetMode="Externa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hyperlink" Target="https://ondigitalmarketing.com/learn/odm/foundations/5-customer-segments-technology-adoption/" TargetMode="Externa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hyperlink" Target="https://360encompass.com/barriers-adoption-effectiveness-marketin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A799F3-D8CA-F74F-9C3C-55CA6F3222EF}"/>
              </a:ext>
            </a:extLst>
          </p:cNvPr>
          <p:cNvSpPr>
            <a:spLocks noGrp="1"/>
          </p:cNvSpPr>
          <p:nvPr>
            <p:ph type="ctrTitle"/>
          </p:nvPr>
        </p:nvSpPr>
        <p:spPr/>
        <p:txBody>
          <a:bodyPr/>
          <a:lstStyle/>
          <a:p>
            <a:r>
              <a:rPr lang="en-US" dirty="0">
                <a:solidFill>
                  <a:schemeClr val="bg1"/>
                </a:solidFill>
              </a:rPr>
              <a:t>Digital Strategy 2018</a:t>
            </a:r>
          </a:p>
        </p:txBody>
      </p:sp>
      <p:sp>
        <p:nvSpPr>
          <p:cNvPr id="3" name="Subtitle 2">
            <a:extLst>
              <a:ext uri="{FF2B5EF4-FFF2-40B4-BE49-F238E27FC236}">
                <a16:creationId xmlns:a16="http://schemas.microsoft.com/office/drawing/2014/main" id="{E4E2777F-DD0B-9D48-A1D9-DCE7BE06AAB8}"/>
              </a:ext>
            </a:extLst>
          </p:cNvPr>
          <p:cNvSpPr>
            <a:spLocks noGrp="1"/>
          </p:cNvSpPr>
          <p:nvPr>
            <p:ph type="subTitle" idx="1"/>
          </p:nvPr>
        </p:nvSpPr>
        <p:spPr/>
        <p:txBody>
          <a:bodyPr/>
          <a:lstStyle/>
          <a:p>
            <a:r>
              <a:rPr lang="en-US" dirty="0">
                <a:solidFill>
                  <a:schemeClr val="bg1"/>
                </a:solidFill>
              </a:rPr>
              <a:t>Lecture 2</a:t>
            </a:r>
          </a:p>
        </p:txBody>
      </p:sp>
    </p:spTree>
    <p:extLst>
      <p:ext uri="{BB962C8B-B14F-4D97-AF65-F5344CB8AC3E}">
        <p14:creationId xmlns:p14="http://schemas.microsoft.com/office/powerpoint/2010/main" val="27349706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6CB561-9EAC-924A-8848-EB73B0B0EFD7}"/>
              </a:ext>
            </a:extLst>
          </p:cNvPr>
          <p:cNvSpPr>
            <a:spLocks noGrp="1"/>
          </p:cNvSpPr>
          <p:nvPr>
            <p:ph type="title"/>
          </p:nvPr>
        </p:nvSpPr>
        <p:spPr/>
        <p:txBody>
          <a:bodyPr/>
          <a:lstStyle/>
          <a:p>
            <a:r>
              <a:rPr lang="en-US" dirty="0"/>
              <a:t>What is marketing?</a:t>
            </a:r>
          </a:p>
        </p:txBody>
      </p:sp>
      <p:sp>
        <p:nvSpPr>
          <p:cNvPr id="3" name="Content Placeholder 2">
            <a:extLst>
              <a:ext uri="{FF2B5EF4-FFF2-40B4-BE49-F238E27FC236}">
                <a16:creationId xmlns:a16="http://schemas.microsoft.com/office/drawing/2014/main" id="{31E839B3-96C5-7A4D-BACC-5A774FD6849A}"/>
              </a:ext>
            </a:extLst>
          </p:cNvPr>
          <p:cNvSpPr>
            <a:spLocks noGrp="1"/>
          </p:cNvSpPr>
          <p:nvPr>
            <p:ph idx="1"/>
          </p:nvPr>
        </p:nvSpPr>
        <p:spPr/>
        <p:txBody>
          <a:bodyPr/>
          <a:lstStyle/>
          <a:p>
            <a:r>
              <a:rPr lang="en-US" dirty="0"/>
              <a:t>Not just promotion/advertising – in reality it covers a much broader range of activities.</a:t>
            </a:r>
          </a:p>
          <a:p>
            <a:r>
              <a:rPr lang="en-US" dirty="0"/>
              <a:t>See CIM’s brochure: </a:t>
            </a:r>
            <a:r>
              <a:rPr lang="en-US" dirty="0">
                <a:hlinkClick r:id="rId2"/>
              </a:rPr>
              <a:t>A brief summary of marketing and how it works</a:t>
            </a:r>
            <a:r>
              <a:rPr lang="en-US" dirty="0"/>
              <a:t>. </a:t>
            </a:r>
          </a:p>
          <a:p>
            <a:r>
              <a:rPr lang="en-US" dirty="0"/>
              <a:t>Also look at </a:t>
            </a:r>
            <a:r>
              <a:rPr lang="en-US" dirty="0" err="1"/>
              <a:t>Hubspot’s</a:t>
            </a:r>
            <a:r>
              <a:rPr lang="en-US" dirty="0"/>
              <a:t> 3 minute read: </a:t>
            </a:r>
            <a:r>
              <a:rPr lang="en-US" dirty="0">
                <a:hlinkClick r:id="rId3"/>
              </a:rPr>
              <a:t>What is Marketing? FAQ</a:t>
            </a:r>
            <a:endParaRPr lang="en-US" dirty="0"/>
          </a:p>
        </p:txBody>
      </p:sp>
    </p:spTree>
    <p:extLst>
      <p:ext uri="{BB962C8B-B14F-4D97-AF65-F5344CB8AC3E}">
        <p14:creationId xmlns:p14="http://schemas.microsoft.com/office/powerpoint/2010/main" val="38038448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9CBC1-6AE1-4D4A-B25D-F8E4282B4C3F}"/>
              </a:ext>
            </a:extLst>
          </p:cNvPr>
          <p:cNvSpPr>
            <a:spLocks noGrp="1"/>
          </p:cNvSpPr>
          <p:nvPr>
            <p:ph type="title"/>
          </p:nvPr>
        </p:nvSpPr>
        <p:spPr/>
        <p:txBody>
          <a:bodyPr/>
          <a:lstStyle/>
          <a:p>
            <a:r>
              <a:rPr lang="en-US" dirty="0"/>
              <a:t>Socialnomics2019</a:t>
            </a:r>
          </a:p>
        </p:txBody>
      </p:sp>
      <p:sp>
        <p:nvSpPr>
          <p:cNvPr id="3" name="Content Placeholder 2">
            <a:extLst>
              <a:ext uri="{FF2B5EF4-FFF2-40B4-BE49-F238E27FC236}">
                <a16:creationId xmlns:a16="http://schemas.microsoft.com/office/drawing/2014/main" id="{29CEABB8-5603-A846-9A9D-9CD124CDA92C}"/>
              </a:ext>
            </a:extLst>
          </p:cNvPr>
          <p:cNvSpPr>
            <a:spLocks noGrp="1"/>
          </p:cNvSpPr>
          <p:nvPr>
            <p:ph idx="1"/>
          </p:nvPr>
        </p:nvSpPr>
        <p:spPr/>
        <p:txBody>
          <a:bodyPr/>
          <a:lstStyle/>
          <a:p>
            <a:pPr marL="0" indent="0">
              <a:buNone/>
            </a:pPr>
            <a:endParaRPr lang="en-US" dirty="0">
              <a:hlinkClick r:id="rId2"/>
            </a:endParaRPr>
          </a:p>
          <a:p>
            <a:r>
              <a:rPr lang="en-US" dirty="0">
                <a:hlinkClick r:id="rId2"/>
              </a:rPr>
              <a:t>Annual video </a:t>
            </a:r>
            <a:r>
              <a:rPr lang="en-US" dirty="0"/>
              <a:t>from digital guru Erik </a:t>
            </a:r>
            <a:r>
              <a:rPr lang="en-US" dirty="0" err="1"/>
              <a:t>Qualman</a:t>
            </a:r>
            <a:r>
              <a:rPr lang="en-US" dirty="0"/>
              <a:t> on the effects of social media.</a:t>
            </a:r>
          </a:p>
        </p:txBody>
      </p:sp>
    </p:spTree>
    <p:extLst>
      <p:ext uri="{BB962C8B-B14F-4D97-AF65-F5344CB8AC3E}">
        <p14:creationId xmlns:p14="http://schemas.microsoft.com/office/powerpoint/2010/main" val="18571538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Strategic Agility </a:t>
            </a:r>
          </a:p>
        </p:txBody>
      </p:sp>
      <p:sp>
        <p:nvSpPr>
          <p:cNvPr id="3" name="Content Placeholder 2"/>
          <p:cNvSpPr>
            <a:spLocks noGrp="1"/>
          </p:cNvSpPr>
          <p:nvPr>
            <p:ph idx="1"/>
          </p:nvPr>
        </p:nvSpPr>
        <p:spPr/>
        <p:txBody>
          <a:bodyPr>
            <a:normAutofit lnSpcReduction="10000"/>
          </a:bodyPr>
          <a:lstStyle/>
          <a:p>
            <a:r>
              <a:rPr lang="en-GB" dirty="0"/>
              <a:t>Digital marketers should consider</a:t>
            </a:r>
          </a:p>
          <a:p>
            <a:pPr lvl="1"/>
            <a:r>
              <a:rPr lang="en-GB" dirty="0"/>
              <a:t>Collection and dissemination of information</a:t>
            </a:r>
          </a:p>
          <a:p>
            <a:pPr lvl="1"/>
            <a:r>
              <a:rPr lang="en-GB" dirty="0"/>
              <a:t>Processes for generating and reviewing</a:t>
            </a:r>
          </a:p>
          <a:p>
            <a:pPr lvl="1"/>
            <a:r>
              <a:rPr lang="en-GB" dirty="0"/>
              <a:t>Research into potential customer value of innovations</a:t>
            </a:r>
          </a:p>
          <a:p>
            <a:pPr lvl="1"/>
            <a:r>
              <a:rPr lang="en-GB" dirty="0"/>
              <a:t>Implementation of prototypes and review results </a:t>
            </a:r>
          </a:p>
          <a:p>
            <a:pPr lvl="1"/>
            <a:r>
              <a:rPr lang="en-GB" dirty="0"/>
              <a:t>Measurement and review of results from prototypes to revise further</a:t>
            </a:r>
          </a:p>
        </p:txBody>
      </p:sp>
    </p:spTree>
    <p:extLst>
      <p:ext uri="{BB962C8B-B14F-4D97-AF65-F5344CB8AC3E}">
        <p14:creationId xmlns:p14="http://schemas.microsoft.com/office/powerpoint/2010/main" val="3623800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B3F50A-3B3A-7442-9642-1AD59003C200}"/>
              </a:ext>
            </a:extLst>
          </p:cNvPr>
          <p:cNvSpPr>
            <a:spLocks noGrp="1"/>
          </p:cNvSpPr>
          <p:nvPr>
            <p:ph type="title"/>
          </p:nvPr>
        </p:nvSpPr>
        <p:spPr/>
        <p:txBody>
          <a:bodyPr>
            <a:normAutofit fontScale="90000"/>
          </a:bodyPr>
          <a:lstStyle/>
          <a:p>
            <a:r>
              <a:rPr lang="en-US" dirty="0"/>
              <a:t>Digital Disruption from an incumbent perspective</a:t>
            </a:r>
          </a:p>
        </p:txBody>
      </p:sp>
      <p:sp>
        <p:nvSpPr>
          <p:cNvPr id="3" name="Content Placeholder 2">
            <a:extLst>
              <a:ext uri="{FF2B5EF4-FFF2-40B4-BE49-F238E27FC236}">
                <a16:creationId xmlns:a16="http://schemas.microsoft.com/office/drawing/2014/main" id="{CF67A395-1161-8348-82F5-5BC0DDDB152B}"/>
              </a:ext>
            </a:extLst>
          </p:cNvPr>
          <p:cNvSpPr>
            <a:spLocks noGrp="1"/>
          </p:cNvSpPr>
          <p:nvPr>
            <p:ph idx="1"/>
          </p:nvPr>
        </p:nvSpPr>
        <p:spPr/>
        <p:txBody>
          <a:bodyPr>
            <a:normAutofit/>
          </a:bodyPr>
          <a:lstStyle/>
          <a:p>
            <a:endParaRPr lang="en-US" dirty="0">
              <a:hlinkClick r:id="rId2"/>
            </a:endParaRPr>
          </a:p>
          <a:p>
            <a:r>
              <a:rPr lang="en-US" dirty="0">
                <a:hlinkClick r:id="rId2"/>
              </a:rPr>
              <a:t>McKinsey video</a:t>
            </a:r>
            <a:endParaRPr lang="en-US" dirty="0"/>
          </a:p>
          <a:p>
            <a:endParaRPr lang="en-US" dirty="0"/>
          </a:p>
          <a:p>
            <a:r>
              <a:rPr lang="en-US" dirty="0"/>
              <a:t>A good </a:t>
            </a:r>
            <a:r>
              <a:rPr lang="en-US" dirty="0">
                <a:hlinkClick r:id="rId3"/>
              </a:rPr>
              <a:t>detailed article </a:t>
            </a:r>
            <a:r>
              <a:rPr lang="en-US" dirty="0"/>
              <a:t>of the process of digital disruption from McKinsey </a:t>
            </a:r>
          </a:p>
          <a:p>
            <a:endParaRPr lang="en-US" dirty="0"/>
          </a:p>
        </p:txBody>
      </p:sp>
    </p:spTree>
    <p:extLst>
      <p:ext uri="{BB962C8B-B14F-4D97-AF65-F5344CB8AC3E}">
        <p14:creationId xmlns:p14="http://schemas.microsoft.com/office/powerpoint/2010/main" val="29073505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B3F50A-3B3A-7442-9642-1AD59003C200}"/>
              </a:ext>
            </a:extLst>
          </p:cNvPr>
          <p:cNvSpPr>
            <a:spLocks noGrp="1"/>
          </p:cNvSpPr>
          <p:nvPr>
            <p:ph type="title"/>
          </p:nvPr>
        </p:nvSpPr>
        <p:spPr/>
        <p:txBody>
          <a:bodyPr>
            <a:normAutofit fontScale="90000"/>
          </a:bodyPr>
          <a:lstStyle/>
          <a:p>
            <a:r>
              <a:rPr lang="en-US" dirty="0"/>
              <a:t>Digital Disruption from a start up perspective</a:t>
            </a:r>
          </a:p>
        </p:txBody>
      </p:sp>
      <p:sp>
        <p:nvSpPr>
          <p:cNvPr id="3" name="Content Placeholder 2">
            <a:extLst>
              <a:ext uri="{FF2B5EF4-FFF2-40B4-BE49-F238E27FC236}">
                <a16:creationId xmlns:a16="http://schemas.microsoft.com/office/drawing/2014/main" id="{CF67A395-1161-8348-82F5-5BC0DDDB152B}"/>
              </a:ext>
            </a:extLst>
          </p:cNvPr>
          <p:cNvSpPr>
            <a:spLocks noGrp="1"/>
          </p:cNvSpPr>
          <p:nvPr>
            <p:ph idx="1"/>
          </p:nvPr>
        </p:nvSpPr>
        <p:spPr/>
        <p:txBody>
          <a:bodyPr/>
          <a:lstStyle/>
          <a:p>
            <a:pPr marL="0" indent="0">
              <a:buNone/>
            </a:pPr>
            <a:endParaRPr lang="en-US" dirty="0">
              <a:hlinkClick r:id="rId2"/>
            </a:endParaRPr>
          </a:p>
          <a:p>
            <a:r>
              <a:rPr lang="en-US" dirty="0">
                <a:hlinkClick r:id="rId2"/>
              </a:rPr>
              <a:t>Interesting video </a:t>
            </a:r>
            <a:r>
              <a:rPr lang="en-US" dirty="0"/>
              <a:t>on  how easy it is for startup to launch and disrupt.</a:t>
            </a:r>
          </a:p>
        </p:txBody>
      </p:sp>
    </p:spTree>
    <p:extLst>
      <p:ext uri="{BB962C8B-B14F-4D97-AF65-F5344CB8AC3E}">
        <p14:creationId xmlns:p14="http://schemas.microsoft.com/office/powerpoint/2010/main" val="11016456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31CA0-0970-EA45-B3DB-3C5D52BE73DF}"/>
              </a:ext>
            </a:extLst>
          </p:cNvPr>
          <p:cNvSpPr>
            <a:spLocks noGrp="1"/>
          </p:cNvSpPr>
          <p:nvPr>
            <p:ph type="title"/>
          </p:nvPr>
        </p:nvSpPr>
        <p:spPr/>
        <p:txBody>
          <a:bodyPr/>
          <a:lstStyle/>
          <a:p>
            <a:r>
              <a:rPr lang="en-US" dirty="0"/>
              <a:t>Is there a change in disruption?</a:t>
            </a:r>
          </a:p>
        </p:txBody>
      </p:sp>
      <p:sp>
        <p:nvSpPr>
          <p:cNvPr id="3" name="Content Placeholder 2">
            <a:extLst>
              <a:ext uri="{FF2B5EF4-FFF2-40B4-BE49-F238E27FC236}">
                <a16:creationId xmlns:a16="http://schemas.microsoft.com/office/drawing/2014/main" id="{61E3403D-5712-2B46-AF67-E6A8381E0BBE}"/>
              </a:ext>
            </a:extLst>
          </p:cNvPr>
          <p:cNvSpPr>
            <a:spLocks noGrp="1"/>
          </p:cNvSpPr>
          <p:nvPr>
            <p:ph idx="1"/>
          </p:nvPr>
        </p:nvSpPr>
        <p:spPr/>
        <p:txBody>
          <a:bodyPr/>
          <a:lstStyle/>
          <a:p>
            <a:endParaRPr lang="en-US" dirty="0">
              <a:hlinkClick r:id="rId2"/>
            </a:endParaRPr>
          </a:p>
          <a:p>
            <a:r>
              <a:rPr lang="en-US" dirty="0">
                <a:hlinkClick r:id="rId2"/>
              </a:rPr>
              <a:t>This blog </a:t>
            </a:r>
            <a:r>
              <a:rPr lang="en-US" dirty="0"/>
              <a:t>discusses the fact that disruption is now coming from the incumbents.</a:t>
            </a:r>
          </a:p>
        </p:txBody>
      </p:sp>
    </p:spTree>
    <p:extLst>
      <p:ext uri="{BB962C8B-B14F-4D97-AF65-F5344CB8AC3E}">
        <p14:creationId xmlns:p14="http://schemas.microsoft.com/office/powerpoint/2010/main" val="2708627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A63ED-5107-D94B-AABB-7384762CD677}"/>
              </a:ext>
            </a:extLst>
          </p:cNvPr>
          <p:cNvSpPr>
            <a:spLocks noGrp="1"/>
          </p:cNvSpPr>
          <p:nvPr>
            <p:ph type="title"/>
          </p:nvPr>
        </p:nvSpPr>
        <p:spPr/>
        <p:txBody>
          <a:bodyPr>
            <a:normAutofit fontScale="90000"/>
          </a:bodyPr>
          <a:lstStyle/>
          <a:p>
            <a:r>
              <a:rPr lang="en-US"/>
              <a:t>Are the disruptors now the incumbents?</a:t>
            </a:r>
            <a:endParaRPr lang="en-US" dirty="0"/>
          </a:p>
        </p:txBody>
      </p:sp>
      <p:sp>
        <p:nvSpPr>
          <p:cNvPr id="3" name="Content Placeholder 2">
            <a:extLst>
              <a:ext uri="{FF2B5EF4-FFF2-40B4-BE49-F238E27FC236}">
                <a16:creationId xmlns:a16="http://schemas.microsoft.com/office/drawing/2014/main" id="{3CBA5DD3-024F-724F-8FA5-21D2707944C9}"/>
              </a:ext>
            </a:extLst>
          </p:cNvPr>
          <p:cNvSpPr>
            <a:spLocks noGrp="1"/>
          </p:cNvSpPr>
          <p:nvPr>
            <p:ph idx="1"/>
          </p:nvPr>
        </p:nvSpPr>
        <p:spPr/>
        <p:txBody>
          <a:bodyPr>
            <a:normAutofit/>
          </a:bodyPr>
          <a:lstStyle/>
          <a:p>
            <a:r>
              <a:rPr lang="en-US" dirty="0"/>
              <a:t>What is Google/Alphabet doing?</a:t>
            </a:r>
          </a:p>
          <a:p>
            <a:endParaRPr lang="en-US" dirty="0"/>
          </a:p>
          <a:p>
            <a:r>
              <a:rPr lang="en-US" dirty="0">
                <a:hlinkClick r:id="rId2"/>
              </a:rPr>
              <a:t>Thought provoking article </a:t>
            </a:r>
            <a:r>
              <a:rPr lang="en-US" dirty="0"/>
              <a:t>on how Google is taking over the world.</a:t>
            </a:r>
          </a:p>
          <a:p>
            <a:r>
              <a:rPr lang="en-US" dirty="0">
                <a:hlinkClick r:id="rId3"/>
              </a:rPr>
              <a:t>A list of mergers and acquisitions </a:t>
            </a:r>
            <a:r>
              <a:rPr lang="en-US" dirty="0"/>
              <a:t>by Alphabet.</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30843166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6B6705-4195-DA4B-89B3-FEFBAD63A06A}"/>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A4B29DCB-4134-FC49-8DA3-D055B18DE7E0}"/>
              </a:ext>
            </a:extLst>
          </p:cNvPr>
          <p:cNvSpPr>
            <a:spLocks noGrp="1"/>
          </p:cNvSpPr>
          <p:nvPr>
            <p:ph idx="1"/>
          </p:nvPr>
        </p:nvSpPr>
        <p:spPr>
          <a:xfrm>
            <a:off x="457200" y="1556792"/>
            <a:ext cx="8229600" cy="3917032"/>
          </a:xfrm>
        </p:spPr>
        <p:txBody>
          <a:bodyPr>
            <a:normAutofit/>
          </a:bodyPr>
          <a:lstStyle/>
          <a:p>
            <a:r>
              <a:rPr lang="en-US" dirty="0"/>
              <a:t>What is Amazon doing?</a:t>
            </a:r>
          </a:p>
          <a:p>
            <a:r>
              <a:rPr lang="en-US" dirty="0">
                <a:hlinkClick r:id="rId2"/>
              </a:rPr>
              <a:t>Video on Amazon’s new Go store </a:t>
            </a:r>
            <a:r>
              <a:rPr lang="en-US" dirty="0"/>
              <a:t>that opened to the public in January 2018</a:t>
            </a:r>
          </a:p>
          <a:p>
            <a:r>
              <a:rPr lang="en-US" dirty="0"/>
              <a:t>Amazon’s new </a:t>
            </a:r>
            <a:r>
              <a:rPr lang="en-US" dirty="0">
                <a:hlinkClick r:id="rId3"/>
              </a:rPr>
              <a:t>In-Home Kit</a:t>
            </a:r>
            <a:endParaRPr lang="en-US" dirty="0"/>
          </a:p>
          <a:p>
            <a:r>
              <a:rPr lang="en-US" dirty="0"/>
              <a:t>Amazon’s website showcasing their latest innovations</a:t>
            </a:r>
          </a:p>
          <a:p>
            <a:endParaRPr lang="en-US" dirty="0"/>
          </a:p>
        </p:txBody>
      </p:sp>
    </p:spTree>
    <p:extLst>
      <p:ext uri="{BB962C8B-B14F-4D97-AF65-F5344CB8AC3E}">
        <p14:creationId xmlns:p14="http://schemas.microsoft.com/office/powerpoint/2010/main" val="450609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054BCDCB-DF81-6C43-A3DB-09DEEBADDCA3}"/>
              </a:ext>
            </a:extLst>
          </p:cNvPr>
          <p:cNvSpPr>
            <a:spLocks noGrp="1"/>
          </p:cNvSpPr>
          <p:nvPr>
            <p:ph type="title"/>
          </p:nvPr>
        </p:nvSpPr>
        <p:spPr/>
        <p:txBody>
          <a:bodyPr/>
          <a:lstStyle/>
          <a:p>
            <a:r>
              <a:rPr lang="en-GB" dirty="0"/>
              <a:t>We must bust up big tech?</a:t>
            </a:r>
            <a:endParaRPr lang="en-US" dirty="0"/>
          </a:p>
        </p:txBody>
      </p:sp>
      <p:pic>
        <p:nvPicPr>
          <p:cNvPr id="7" name="Content Placeholder 6">
            <a:hlinkClick r:id="rId2"/>
            <a:extLst>
              <a:ext uri="{FF2B5EF4-FFF2-40B4-BE49-F238E27FC236}">
                <a16:creationId xmlns:a16="http://schemas.microsoft.com/office/drawing/2014/main" id="{68608989-3CDF-9E47-AE2D-80DB414AAC59}"/>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1361298" y="1600200"/>
            <a:ext cx="2230403" cy="3989388"/>
          </a:xfrm>
        </p:spPr>
      </p:pic>
      <p:sp>
        <p:nvSpPr>
          <p:cNvPr id="17" name="Content Placeholder 16">
            <a:extLst>
              <a:ext uri="{FF2B5EF4-FFF2-40B4-BE49-F238E27FC236}">
                <a16:creationId xmlns:a16="http://schemas.microsoft.com/office/drawing/2014/main" id="{53384161-BE89-2244-A706-5E0C2F8FCB94}"/>
              </a:ext>
            </a:extLst>
          </p:cNvPr>
          <p:cNvSpPr>
            <a:spLocks noGrp="1"/>
          </p:cNvSpPr>
          <p:nvPr>
            <p:ph sz="half" idx="2"/>
          </p:nvPr>
        </p:nvSpPr>
        <p:spPr/>
        <p:txBody>
          <a:bodyPr/>
          <a:lstStyle/>
          <a:p>
            <a:r>
              <a:rPr lang="en-US" dirty="0">
                <a:hlinkClick r:id="rId2"/>
              </a:rPr>
              <a:t>Very readable article </a:t>
            </a:r>
            <a:r>
              <a:rPr lang="en-US" dirty="0"/>
              <a:t>in Esquire.com on the problems with the ‘GAFA’ companies</a:t>
            </a:r>
          </a:p>
        </p:txBody>
      </p:sp>
      <p:sp>
        <p:nvSpPr>
          <p:cNvPr id="18" name="TextBox 17">
            <a:extLst>
              <a:ext uri="{FF2B5EF4-FFF2-40B4-BE49-F238E27FC236}">
                <a16:creationId xmlns:a16="http://schemas.microsoft.com/office/drawing/2014/main" id="{0706AECA-65F0-9540-84E5-A88B382681A8}"/>
              </a:ext>
            </a:extLst>
          </p:cNvPr>
          <p:cNvSpPr txBox="1"/>
          <p:nvPr/>
        </p:nvSpPr>
        <p:spPr>
          <a:xfrm>
            <a:off x="1475656" y="5085184"/>
            <a:ext cx="2775318" cy="369332"/>
          </a:xfrm>
          <a:prstGeom prst="rect">
            <a:avLst/>
          </a:prstGeom>
          <a:noFill/>
        </p:spPr>
        <p:txBody>
          <a:bodyPr wrap="square" rtlCol="0">
            <a:spAutoFit/>
          </a:bodyPr>
          <a:lstStyle/>
          <a:p>
            <a:r>
              <a:rPr lang="en-US" dirty="0"/>
              <a:t>Source: </a:t>
            </a:r>
            <a:r>
              <a:rPr lang="en-US" dirty="0" err="1"/>
              <a:t>esquire.com</a:t>
            </a:r>
            <a:endParaRPr lang="en-US" dirty="0"/>
          </a:p>
        </p:txBody>
      </p:sp>
    </p:spTree>
    <p:extLst>
      <p:ext uri="{BB962C8B-B14F-4D97-AF65-F5344CB8AC3E}">
        <p14:creationId xmlns:p14="http://schemas.microsoft.com/office/powerpoint/2010/main" val="42770206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094A8-0BE5-4B4C-9257-0BB6AE34981D}"/>
              </a:ext>
            </a:extLst>
          </p:cNvPr>
          <p:cNvSpPr>
            <a:spLocks noGrp="1"/>
          </p:cNvSpPr>
          <p:nvPr>
            <p:ph type="title"/>
          </p:nvPr>
        </p:nvSpPr>
        <p:spPr/>
        <p:txBody>
          <a:bodyPr/>
          <a:lstStyle/>
          <a:p>
            <a:r>
              <a:rPr lang="en-US" dirty="0"/>
              <a:t>Big Tech</a:t>
            </a:r>
          </a:p>
        </p:txBody>
      </p:sp>
      <p:sp>
        <p:nvSpPr>
          <p:cNvPr id="3" name="Content Placeholder 2">
            <a:extLst>
              <a:ext uri="{FF2B5EF4-FFF2-40B4-BE49-F238E27FC236}">
                <a16:creationId xmlns:a16="http://schemas.microsoft.com/office/drawing/2014/main" id="{F443848A-6AB8-7D46-9405-AF8DB7832DD8}"/>
              </a:ext>
            </a:extLst>
          </p:cNvPr>
          <p:cNvSpPr>
            <a:spLocks noGrp="1"/>
          </p:cNvSpPr>
          <p:nvPr>
            <p:ph idx="1"/>
          </p:nvPr>
        </p:nvSpPr>
        <p:spPr/>
        <p:txBody>
          <a:bodyPr>
            <a:normAutofit/>
          </a:bodyPr>
          <a:lstStyle/>
          <a:p>
            <a:endParaRPr lang="en-US" dirty="0"/>
          </a:p>
          <a:p>
            <a:r>
              <a:rPr lang="en-US" dirty="0">
                <a:hlinkClick r:id="rId2"/>
              </a:rPr>
              <a:t>Article</a:t>
            </a:r>
            <a:r>
              <a:rPr lang="en-US" dirty="0"/>
              <a:t> on why the EU doesn’t love the GAFA companies.</a:t>
            </a:r>
          </a:p>
          <a:p>
            <a:r>
              <a:rPr lang="en-US" dirty="0">
                <a:hlinkClick r:id="rId3"/>
              </a:rPr>
              <a:t>Forbes article </a:t>
            </a:r>
            <a:r>
              <a:rPr lang="en-US" dirty="0"/>
              <a:t>on Have Big Tech become the  Bad Boys?</a:t>
            </a:r>
          </a:p>
          <a:p>
            <a:endParaRPr lang="en-US" dirty="0"/>
          </a:p>
          <a:p>
            <a:endParaRPr lang="en-US" dirty="0"/>
          </a:p>
        </p:txBody>
      </p:sp>
    </p:spTree>
    <p:extLst>
      <p:ext uri="{BB962C8B-B14F-4D97-AF65-F5344CB8AC3E}">
        <p14:creationId xmlns:p14="http://schemas.microsoft.com/office/powerpoint/2010/main" val="1831572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normAutofit fontScale="90000"/>
          </a:bodyPr>
          <a:lstStyle/>
          <a:p>
            <a:pPr eaLnBrk="1" hangingPunct="1"/>
            <a:r>
              <a:rPr lang="en-GB" altLang="en-US" sz="3600" dirty="0">
                <a:ea typeface="ＭＳ Ｐゴシック" panose="020B0600070205080204" pitchFamily="34" charset="-128"/>
              </a:rPr>
              <a:t>THREE LEVELS OF THE BUSINESS ENVIRONMENT</a:t>
            </a:r>
          </a:p>
        </p:txBody>
      </p:sp>
      <p:sp>
        <p:nvSpPr>
          <p:cNvPr id="5123" name="Rectangle 3"/>
          <p:cNvSpPr>
            <a:spLocks noGrp="1" noChangeArrowheads="1"/>
          </p:cNvSpPr>
          <p:nvPr>
            <p:ph type="body" sz="half" idx="1"/>
          </p:nvPr>
        </p:nvSpPr>
        <p:spPr>
          <a:xfrm>
            <a:off x="250825" y="2781300"/>
            <a:ext cx="3813175" cy="2414588"/>
          </a:xfrm>
        </p:spPr>
        <p:txBody>
          <a:bodyPr/>
          <a:lstStyle/>
          <a:p>
            <a:pPr eaLnBrk="1" hangingPunct="1"/>
            <a:r>
              <a:rPr lang="en-GB" altLang="en-US" dirty="0">
                <a:ea typeface="ＭＳ Ｐゴシック" panose="020B0600070205080204" pitchFamily="34" charset="-128"/>
              </a:rPr>
              <a:t>Macro- Environment</a:t>
            </a:r>
          </a:p>
          <a:p>
            <a:pPr eaLnBrk="1" hangingPunct="1"/>
            <a:r>
              <a:rPr lang="en-GB" altLang="en-US" dirty="0">
                <a:ea typeface="ＭＳ Ｐゴシック" panose="020B0600070205080204" pitchFamily="34" charset="-128"/>
              </a:rPr>
              <a:t>Micro- Environment</a:t>
            </a:r>
          </a:p>
          <a:p>
            <a:pPr eaLnBrk="1" hangingPunct="1"/>
            <a:r>
              <a:rPr lang="en-GB" altLang="en-US" dirty="0">
                <a:ea typeface="ＭＳ Ｐゴシック" panose="020B0600070205080204" pitchFamily="34" charset="-128"/>
              </a:rPr>
              <a:t>Internal environment</a:t>
            </a:r>
          </a:p>
        </p:txBody>
      </p:sp>
      <p:pic>
        <p:nvPicPr>
          <p:cNvPr id="5124" name="Picture 6" desc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00500" y="1272951"/>
            <a:ext cx="4388297" cy="4388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5" name="TextBox 5"/>
          <p:cNvSpPr txBox="1">
            <a:spLocks noChangeArrowheads="1"/>
          </p:cNvSpPr>
          <p:nvPr/>
        </p:nvSpPr>
        <p:spPr bwMode="auto">
          <a:xfrm>
            <a:off x="107504" y="5290455"/>
            <a:ext cx="514191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GB" altLang="en-US" sz="1200"/>
              <a:t>(Palmer and Hartley (2009); </a:t>
            </a:r>
            <a:r>
              <a:rPr lang="en-GB" altLang="en-US" sz="1200" i="1"/>
              <a:t>The Business Environment </a:t>
            </a:r>
            <a:r>
              <a:rPr lang="en-GB" altLang="en-US" sz="1200"/>
              <a:t>6e. McGraw-Hill)</a:t>
            </a:r>
          </a:p>
        </p:txBody>
      </p:sp>
    </p:spTree>
    <p:extLst>
      <p:ext uri="{BB962C8B-B14F-4D97-AF65-F5344CB8AC3E}">
        <p14:creationId xmlns:p14="http://schemas.microsoft.com/office/powerpoint/2010/main" val="813662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12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12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1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7DDC1BC-9A73-A440-9971-73FECF4943D8}"/>
              </a:ext>
            </a:extLst>
          </p:cNvPr>
          <p:cNvSpPr>
            <a:spLocks noGrp="1"/>
          </p:cNvSpPr>
          <p:nvPr>
            <p:ph type="title"/>
          </p:nvPr>
        </p:nvSpPr>
        <p:spPr/>
        <p:txBody>
          <a:bodyPr/>
          <a:lstStyle/>
          <a:p>
            <a:endParaRPr lang="en-US"/>
          </a:p>
        </p:txBody>
      </p:sp>
      <p:pic>
        <p:nvPicPr>
          <p:cNvPr id="8" name="Content Placeholder 7">
            <a:extLst>
              <a:ext uri="{FF2B5EF4-FFF2-40B4-BE49-F238E27FC236}">
                <a16:creationId xmlns:a16="http://schemas.microsoft.com/office/drawing/2014/main" id="{F70137E7-B49A-ED48-8223-C0C1B9966EB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6024" y="247925"/>
            <a:ext cx="8532440" cy="4975721"/>
          </a:xfrm>
        </p:spPr>
      </p:pic>
      <p:sp>
        <p:nvSpPr>
          <p:cNvPr id="9" name="TextBox 8">
            <a:extLst>
              <a:ext uri="{FF2B5EF4-FFF2-40B4-BE49-F238E27FC236}">
                <a16:creationId xmlns:a16="http://schemas.microsoft.com/office/drawing/2014/main" id="{8507F9F2-0B44-D349-96DA-C6A3494A9FBD}"/>
              </a:ext>
            </a:extLst>
          </p:cNvPr>
          <p:cNvSpPr txBox="1"/>
          <p:nvPr/>
        </p:nvSpPr>
        <p:spPr>
          <a:xfrm>
            <a:off x="0" y="5166684"/>
            <a:ext cx="9144000" cy="646331"/>
          </a:xfrm>
          <a:prstGeom prst="rect">
            <a:avLst/>
          </a:prstGeom>
          <a:noFill/>
        </p:spPr>
        <p:txBody>
          <a:bodyPr wrap="square" rtlCol="0">
            <a:spAutoFit/>
          </a:bodyPr>
          <a:lstStyle/>
          <a:p>
            <a:r>
              <a:rPr lang="en-US" dirty="0"/>
              <a:t>Environment Factors affecting a business - Source: Chaffey and Ellis-Chadwick - Digital Marketing, Strategy, Implementation and Practice</a:t>
            </a:r>
          </a:p>
        </p:txBody>
      </p:sp>
    </p:spTree>
    <p:extLst>
      <p:ext uri="{BB962C8B-B14F-4D97-AF65-F5344CB8AC3E}">
        <p14:creationId xmlns:p14="http://schemas.microsoft.com/office/powerpoint/2010/main" val="10175607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Macro Environment</a:t>
            </a:r>
          </a:p>
        </p:txBody>
      </p:sp>
      <p:sp>
        <p:nvSpPr>
          <p:cNvPr id="3" name="Content Placeholder 2"/>
          <p:cNvSpPr>
            <a:spLocks noGrp="1"/>
          </p:cNvSpPr>
          <p:nvPr>
            <p:ph idx="1"/>
          </p:nvPr>
        </p:nvSpPr>
        <p:spPr/>
        <p:txBody>
          <a:bodyPr>
            <a:normAutofit fontScale="70000" lnSpcReduction="20000"/>
          </a:bodyPr>
          <a:lstStyle/>
          <a:p>
            <a:r>
              <a:rPr lang="en-GB" dirty="0"/>
              <a:t>PESTEL</a:t>
            </a:r>
            <a:br>
              <a:rPr lang="en-GB" dirty="0"/>
            </a:br>
            <a:endParaRPr lang="en-GB" dirty="0"/>
          </a:p>
          <a:p>
            <a:r>
              <a:rPr lang="en-GB" dirty="0"/>
              <a:t>Beyond an organisation’s control</a:t>
            </a:r>
          </a:p>
          <a:p>
            <a:endParaRPr lang="en-GB" dirty="0"/>
          </a:p>
          <a:p>
            <a:r>
              <a:rPr lang="en-GB" dirty="0"/>
              <a:t>Organisations should monitor, understand and respond to the changes in the environment to utilise opportunities and overcome threat that are created by the environment,</a:t>
            </a:r>
          </a:p>
          <a:p>
            <a:r>
              <a:rPr lang="en-GB" dirty="0"/>
              <a:t>Monitor trends, where people are going. You are responding not leading if you don’t.</a:t>
            </a:r>
          </a:p>
          <a:p>
            <a:r>
              <a:rPr lang="en-GB" dirty="0"/>
              <a:t>Since these factors are uncontrollable, it is important that organisations adjust their decision as per the changes in the environment</a:t>
            </a:r>
          </a:p>
          <a:p>
            <a:endParaRPr lang="en-GB" dirty="0"/>
          </a:p>
          <a:p>
            <a:endParaRPr lang="en-GB" dirty="0"/>
          </a:p>
        </p:txBody>
      </p:sp>
    </p:spTree>
    <p:extLst>
      <p:ext uri="{BB962C8B-B14F-4D97-AF65-F5344CB8AC3E}">
        <p14:creationId xmlns:p14="http://schemas.microsoft.com/office/powerpoint/2010/main" val="10273523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Political factors</a:t>
            </a:r>
          </a:p>
        </p:txBody>
      </p:sp>
      <p:sp>
        <p:nvSpPr>
          <p:cNvPr id="3" name="Content Placeholder 2"/>
          <p:cNvSpPr>
            <a:spLocks noGrp="1"/>
          </p:cNvSpPr>
          <p:nvPr>
            <p:ph idx="1"/>
          </p:nvPr>
        </p:nvSpPr>
        <p:spPr/>
        <p:txBody>
          <a:bodyPr>
            <a:normAutofit fontScale="85000" lnSpcReduction="20000"/>
          </a:bodyPr>
          <a:lstStyle/>
          <a:p>
            <a:pPr fontAlgn="t"/>
            <a:r>
              <a:rPr lang="en-GB" dirty="0"/>
              <a:t>These are all about how and to what degree a government intervenes in the economy. This can include – government policy, political stability or instability in overseas markets, foreign trade policy, tax policy, labour law, environmental law, trade restrictions and so on.</a:t>
            </a:r>
          </a:p>
          <a:p>
            <a:pPr fontAlgn="t"/>
            <a:r>
              <a:rPr lang="en-GB" dirty="0"/>
              <a:t>It is clear from the list above that political factors often have an impact on organisations and how they do business. Organisations need to be able to respond to the current and anticipated future legislation, and adjust their marketing policy accordingly.</a:t>
            </a:r>
          </a:p>
        </p:txBody>
      </p:sp>
    </p:spTree>
    <p:extLst>
      <p:ext uri="{BB962C8B-B14F-4D97-AF65-F5344CB8AC3E}">
        <p14:creationId xmlns:p14="http://schemas.microsoft.com/office/powerpoint/2010/main" val="15639679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Political factors: Examples</a:t>
            </a:r>
          </a:p>
        </p:txBody>
      </p:sp>
      <p:sp>
        <p:nvSpPr>
          <p:cNvPr id="3" name="Content Placeholder 2"/>
          <p:cNvSpPr>
            <a:spLocks noGrp="1"/>
          </p:cNvSpPr>
          <p:nvPr>
            <p:ph idx="1"/>
          </p:nvPr>
        </p:nvSpPr>
        <p:spPr/>
        <p:txBody>
          <a:bodyPr>
            <a:normAutofit fontScale="85000" lnSpcReduction="20000"/>
          </a:bodyPr>
          <a:lstStyle/>
          <a:p>
            <a:r>
              <a:rPr lang="en-GB" dirty="0">
                <a:hlinkClick r:id="rId2"/>
              </a:rPr>
              <a:t>GDPR</a:t>
            </a:r>
            <a:endParaRPr lang="en-GB" dirty="0"/>
          </a:p>
          <a:p>
            <a:r>
              <a:rPr lang="en-GB" dirty="0"/>
              <a:t>Governments can ban or block activities For example, Facebook has been blocked in Iran, Vietnam and North Korea. Twitter is currently banned in several other countries. </a:t>
            </a:r>
          </a:p>
          <a:p>
            <a:r>
              <a:rPr lang="en-GB" dirty="0"/>
              <a:t>This means if you're a business using Facebook in these areas, you cannot use these advertising options and it is less likely that your target audience can see your updates. It also means you need to consider local alternatives, for example, </a:t>
            </a:r>
            <a:r>
              <a:rPr lang="en-GB" dirty="0" err="1"/>
              <a:t>Sina</a:t>
            </a:r>
            <a:r>
              <a:rPr lang="en-GB" dirty="0"/>
              <a:t> Weibo in China and </a:t>
            </a:r>
            <a:r>
              <a:rPr lang="en-GB" dirty="0" err="1"/>
              <a:t>Facenama</a:t>
            </a:r>
            <a:r>
              <a:rPr lang="en-GB" dirty="0"/>
              <a:t> in Iran and Afghanistan.</a:t>
            </a:r>
          </a:p>
        </p:txBody>
      </p:sp>
    </p:spTree>
    <p:extLst>
      <p:ext uri="{BB962C8B-B14F-4D97-AF65-F5344CB8AC3E}">
        <p14:creationId xmlns:p14="http://schemas.microsoft.com/office/powerpoint/2010/main" val="3465095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Economic Factors</a:t>
            </a:r>
          </a:p>
        </p:txBody>
      </p:sp>
      <p:sp>
        <p:nvSpPr>
          <p:cNvPr id="3" name="Content Placeholder 2"/>
          <p:cNvSpPr>
            <a:spLocks noGrp="1"/>
          </p:cNvSpPr>
          <p:nvPr>
            <p:ph idx="1"/>
          </p:nvPr>
        </p:nvSpPr>
        <p:spPr/>
        <p:txBody>
          <a:bodyPr>
            <a:normAutofit fontScale="70000" lnSpcReduction="20000"/>
          </a:bodyPr>
          <a:lstStyle/>
          <a:p>
            <a:pPr fontAlgn="t"/>
            <a:r>
              <a:rPr lang="en-GB" dirty="0"/>
              <a:t>Economic factors have a significant impact on how an organisation does business and also how profitable they are. </a:t>
            </a:r>
          </a:p>
          <a:p>
            <a:pPr fontAlgn="t"/>
            <a:r>
              <a:rPr lang="en-GB" dirty="0"/>
              <a:t>Factors include – economic growth, interest rates, exchange rates, inflation, disposable income of consumers and businesses and so on.</a:t>
            </a:r>
          </a:p>
          <a:p>
            <a:pPr fontAlgn="t"/>
            <a:r>
              <a:rPr lang="en-GB" dirty="0"/>
              <a:t>These factors can be further broken down into macro-economical and micro-economical factors. </a:t>
            </a:r>
          </a:p>
          <a:p>
            <a:pPr fontAlgn="t"/>
            <a:r>
              <a:rPr lang="en-GB" dirty="0"/>
              <a:t>Macro-economical  factors deal with the management of demand in any given economy. Governments use interest rate control, taxation policy and government expenditure as their main mechanisms they use for this. </a:t>
            </a:r>
          </a:p>
          <a:p>
            <a:pPr fontAlgn="t"/>
            <a:r>
              <a:rPr lang="en-GB" dirty="0"/>
              <a:t>Micro-economic factors are all about the way people spend their incomes. This has a large impact on B2C organisations in particular.</a:t>
            </a:r>
          </a:p>
          <a:p>
            <a:pPr fontAlgn="t"/>
            <a:endParaRPr lang="en-GB" dirty="0"/>
          </a:p>
          <a:p>
            <a:endParaRPr lang="en-GB" dirty="0"/>
          </a:p>
        </p:txBody>
      </p:sp>
    </p:spTree>
    <p:extLst>
      <p:ext uri="{BB962C8B-B14F-4D97-AF65-F5344CB8AC3E}">
        <p14:creationId xmlns:p14="http://schemas.microsoft.com/office/powerpoint/2010/main" val="29045280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Economic Factors</a:t>
            </a:r>
          </a:p>
        </p:txBody>
      </p:sp>
      <p:sp>
        <p:nvSpPr>
          <p:cNvPr id="3" name="Content Placeholder 2"/>
          <p:cNvSpPr>
            <a:spLocks noGrp="1"/>
          </p:cNvSpPr>
          <p:nvPr>
            <p:ph idx="1"/>
          </p:nvPr>
        </p:nvSpPr>
        <p:spPr/>
        <p:txBody>
          <a:bodyPr>
            <a:normAutofit fontScale="55000" lnSpcReduction="20000"/>
          </a:bodyPr>
          <a:lstStyle/>
          <a:p>
            <a:pPr marL="0" indent="0">
              <a:buNone/>
            </a:pPr>
            <a:r>
              <a:rPr lang="en-US" dirty="0"/>
              <a:t>The arrival of the Internet created many pricing options that would have previously been impossible to imagine. For example:</a:t>
            </a:r>
          </a:p>
          <a:p>
            <a:pPr marL="0" indent="0">
              <a:buNone/>
            </a:pPr>
            <a:endParaRPr lang="en-GB" dirty="0"/>
          </a:p>
          <a:p>
            <a:pPr lvl="0"/>
            <a:r>
              <a:rPr lang="en-US" dirty="0"/>
              <a:t>First visitor and return visitor pricing is available through the use of cookies</a:t>
            </a:r>
            <a:endParaRPr lang="en-GB" dirty="0"/>
          </a:p>
          <a:p>
            <a:pPr lvl="0"/>
            <a:r>
              <a:rPr lang="en-US" dirty="0"/>
              <a:t>24 hour sales are easier to accommodate with a code to enter at checkout, "only available until midnight"</a:t>
            </a:r>
            <a:endParaRPr lang="en-GB" dirty="0"/>
          </a:p>
          <a:p>
            <a:pPr lvl="0"/>
            <a:r>
              <a:rPr lang="en-US" dirty="0"/>
              <a:t>Dynamic pricing based on availability and quantity is now used by most airlines and by many hotel groups and hotel chains</a:t>
            </a:r>
            <a:endParaRPr lang="en-GB" dirty="0"/>
          </a:p>
          <a:p>
            <a:pPr lvl="0"/>
            <a:r>
              <a:rPr lang="en-US" dirty="0"/>
              <a:t>Auction pricing focused on highest and lowest offers (reverse auctions) is used by eBay, Priceline and many others</a:t>
            </a:r>
            <a:endParaRPr lang="en-GB" dirty="0"/>
          </a:p>
          <a:p>
            <a:pPr lvl="0"/>
            <a:r>
              <a:rPr lang="en-US" dirty="0"/>
              <a:t>Software being sold as a service, with monthly payments rather than an upfront fee for a box of disks!</a:t>
            </a:r>
            <a:endParaRPr lang="en-GB" dirty="0"/>
          </a:p>
          <a:p>
            <a:pPr lvl="0"/>
            <a:r>
              <a:rPr lang="en-US" dirty="0"/>
              <a:t>Free, freemium and premium services have evolved with some services such as games, being free, but showing ads and premium options available for ad-free services</a:t>
            </a:r>
            <a:endParaRPr lang="en-GB" dirty="0"/>
          </a:p>
          <a:p>
            <a:endParaRPr lang="en-GB" dirty="0"/>
          </a:p>
        </p:txBody>
      </p:sp>
    </p:spTree>
    <p:extLst>
      <p:ext uri="{BB962C8B-B14F-4D97-AF65-F5344CB8AC3E}">
        <p14:creationId xmlns:p14="http://schemas.microsoft.com/office/powerpoint/2010/main" val="24902763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lnSpcReduction="10000"/>
          </a:bodyPr>
          <a:lstStyle/>
          <a:p>
            <a:r>
              <a:rPr lang="en-US" dirty="0"/>
              <a:t>A major challenge to many businesses are price comparison websites, where the prices are compared in a situation that isn't always accurate as delivery charge may be excluded.</a:t>
            </a:r>
            <a:endParaRPr lang="en-GB" dirty="0"/>
          </a:p>
          <a:p>
            <a:r>
              <a:rPr lang="en-US" dirty="0"/>
              <a:t>In the future, most delivery charges will be removed as free delivery becomes the norm. The difference may be the speed of delivery with options for premium charges for super-fast delivery.</a:t>
            </a:r>
            <a:endParaRPr lang="en-GB" dirty="0"/>
          </a:p>
          <a:p>
            <a:endParaRPr lang="en-GB" dirty="0"/>
          </a:p>
        </p:txBody>
      </p:sp>
    </p:spTree>
    <p:extLst>
      <p:ext uri="{BB962C8B-B14F-4D97-AF65-F5344CB8AC3E}">
        <p14:creationId xmlns:p14="http://schemas.microsoft.com/office/powerpoint/2010/main" val="26827578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Social/Cultural Factors</a:t>
            </a:r>
          </a:p>
        </p:txBody>
      </p:sp>
      <p:sp>
        <p:nvSpPr>
          <p:cNvPr id="3" name="Content Placeholder 2"/>
          <p:cNvSpPr>
            <a:spLocks noGrp="1"/>
          </p:cNvSpPr>
          <p:nvPr>
            <p:ph idx="1"/>
          </p:nvPr>
        </p:nvSpPr>
        <p:spPr/>
        <p:txBody>
          <a:bodyPr>
            <a:normAutofit fontScale="92500" lnSpcReduction="10000"/>
          </a:bodyPr>
          <a:lstStyle/>
          <a:p>
            <a:r>
              <a:rPr lang="en-GB" dirty="0"/>
              <a:t>The areas that involve the shared belief and attitudes of the population. </a:t>
            </a:r>
          </a:p>
          <a:p>
            <a:r>
              <a:rPr lang="en-GB" dirty="0"/>
              <a:t>These factors include – population growth, age distribution, health consciousness, career attitudes etc. </a:t>
            </a:r>
          </a:p>
          <a:p>
            <a:r>
              <a:rPr lang="en-GB" dirty="0"/>
              <a:t>These factors are of particular interest as they have a direct effect on how marketers understand customers and what drives them.</a:t>
            </a:r>
          </a:p>
          <a:p>
            <a:endParaRPr lang="en-GB" dirty="0"/>
          </a:p>
        </p:txBody>
      </p:sp>
    </p:spTree>
    <p:extLst>
      <p:ext uri="{BB962C8B-B14F-4D97-AF65-F5344CB8AC3E}">
        <p14:creationId xmlns:p14="http://schemas.microsoft.com/office/powerpoint/2010/main" val="35200792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Examples</a:t>
            </a:r>
          </a:p>
        </p:txBody>
      </p:sp>
      <p:sp>
        <p:nvSpPr>
          <p:cNvPr id="3" name="Content Placeholder 2"/>
          <p:cNvSpPr>
            <a:spLocks noGrp="1"/>
          </p:cNvSpPr>
          <p:nvPr>
            <p:ph idx="1"/>
          </p:nvPr>
        </p:nvSpPr>
        <p:spPr/>
        <p:txBody>
          <a:bodyPr/>
          <a:lstStyle/>
          <a:p>
            <a:r>
              <a:rPr lang="en-GB" dirty="0"/>
              <a:t>A good example is  </a:t>
            </a:r>
            <a:r>
              <a:rPr lang="en-GB" dirty="0" err="1"/>
              <a:t>Moonpig</a:t>
            </a:r>
            <a:r>
              <a:rPr lang="en-GB" dirty="0"/>
              <a:t>. There may have been a time where they offered cards for birthdays, weddings and events like Christmas. Today they offer a wide range of cards for all occasions and religions.</a:t>
            </a:r>
          </a:p>
          <a:p>
            <a:r>
              <a:rPr lang="en-GB" dirty="0"/>
              <a:t> 	Christmas, Chinese New Year, Diwali, Easter, Eid </a:t>
            </a:r>
            <a:r>
              <a:rPr lang="en-GB" dirty="0" err="1"/>
              <a:t>etc</a:t>
            </a:r>
            <a:r>
              <a:rPr lang="en-GB" dirty="0"/>
              <a:t> </a:t>
            </a:r>
            <a:r>
              <a:rPr lang="en-GB" dirty="0" err="1"/>
              <a:t>etc</a:t>
            </a:r>
            <a:endParaRPr lang="en-GB" dirty="0"/>
          </a:p>
          <a:p>
            <a:endParaRPr lang="en-GB" dirty="0"/>
          </a:p>
        </p:txBody>
      </p:sp>
    </p:spTree>
    <p:extLst>
      <p:ext uri="{BB962C8B-B14F-4D97-AF65-F5344CB8AC3E}">
        <p14:creationId xmlns:p14="http://schemas.microsoft.com/office/powerpoint/2010/main" val="37180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77500" lnSpcReduction="20000"/>
          </a:bodyPr>
          <a:lstStyle/>
          <a:p>
            <a:pPr marL="0" indent="0">
              <a:buNone/>
            </a:pPr>
            <a:r>
              <a:rPr lang="en-US" dirty="0"/>
              <a:t>Other issues on a socio cultural level include</a:t>
            </a:r>
            <a:endParaRPr lang="en-GB" dirty="0"/>
          </a:p>
          <a:p>
            <a:pPr lvl="0"/>
            <a:r>
              <a:rPr lang="en-US" dirty="0"/>
              <a:t>Access to internet – surprising as it may seem, not everyone has access to the internet. This is especially true of the 80+ demographic, as well as those on lower incomes.</a:t>
            </a:r>
            <a:endParaRPr lang="en-GB" dirty="0"/>
          </a:p>
          <a:p>
            <a:pPr lvl="0"/>
            <a:r>
              <a:rPr lang="en-US" dirty="0"/>
              <a:t>Acceptance of the technology – as the age profile in Facebook grows with more parents and grandparents adopting the platform, younger users are finding it less socially acceptable and are moving towards other social platforms.</a:t>
            </a:r>
          </a:p>
          <a:p>
            <a:pPr lvl="0"/>
            <a:r>
              <a:rPr lang="en-US" dirty="0"/>
              <a:t>Food/diet trends are other good examples: Low fat food; low carb food, gluten-free food; high protein food.</a:t>
            </a:r>
          </a:p>
          <a:p>
            <a:pPr lvl="0"/>
            <a:endParaRPr lang="en-GB" dirty="0"/>
          </a:p>
          <a:p>
            <a:endParaRPr lang="en-GB" dirty="0"/>
          </a:p>
        </p:txBody>
      </p:sp>
    </p:spTree>
    <p:extLst>
      <p:ext uri="{BB962C8B-B14F-4D97-AF65-F5344CB8AC3E}">
        <p14:creationId xmlns:p14="http://schemas.microsoft.com/office/powerpoint/2010/main" val="20785929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FFB69C-20E9-864D-B6BC-491C0C8490FD}"/>
              </a:ext>
            </a:extLst>
          </p:cNvPr>
          <p:cNvSpPr>
            <a:spLocks noGrp="1"/>
          </p:cNvSpPr>
          <p:nvPr>
            <p:ph type="title"/>
          </p:nvPr>
        </p:nvSpPr>
        <p:spPr/>
        <p:txBody>
          <a:bodyPr/>
          <a:lstStyle/>
          <a:p>
            <a:r>
              <a:rPr lang="en-US" dirty="0"/>
              <a:t>Teens</a:t>
            </a:r>
          </a:p>
        </p:txBody>
      </p:sp>
      <p:sp>
        <p:nvSpPr>
          <p:cNvPr id="3" name="Content Placeholder 2">
            <a:extLst>
              <a:ext uri="{FF2B5EF4-FFF2-40B4-BE49-F238E27FC236}">
                <a16:creationId xmlns:a16="http://schemas.microsoft.com/office/drawing/2014/main" id="{7D9A0529-9AA7-614A-8E7A-798F334FAD47}"/>
              </a:ext>
            </a:extLst>
          </p:cNvPr>
          <p:cNvSpPr>
            <a:spLocks noGrp="1"/>
          </p:cNvSpPr>
          <p:nvPr>
            <p:ph idx="1"/>
          </p:nvPr>
        </p:nvSpPr>
        <p:spPr/>
        <p:txBody>
          <a:bodyPr/>
          <a:lstStyle/>
          <a:p>
            <a:pPr marL="0" lvl="0" indent="0">
              <a:buNone/>
            </a:pPr>
            <a:r>
              <a:rPr lang="en-US" dirty="0"/>
              <a:t>Two good articles on how teens are using social media and how it is affecting their lives.</a:t>
            </a:r>
          </a:p>
          <a:p>
            <a:pPr lvl="0"/>
            <a:r>
              <a:rPr lang="en-US" dirty="0">
                <a:hlinkClick r:id="rId2"/>
              </a:rPr>
              <a:t>https://www.theguardian.com/lifeandstyle/2016/dec/10/generation-z-latest-data-teens</a:t>
            </a:r>
            <a:endParaRPr lang="en-US" dirty="0"/>
          </a:p>
          <a:p>
            <a:pPr lvl="0"/>
            <a:r>
              <a:rPr lang="en-GB" dirty="0">
                <a:hlinkClick r:id="rId3"/>
              </a:rPr>
              <a:t>http://www.pewinternet.org/2018/05/31/teens-social-media-technology-2018/</a:t>
            </a:r>
            <a:endParaRPr lang="en-GB" dirty="0"/>
          </a:p>
          <a:p>
            <a:endParaRPr lang="en-US" dirty="0"/>
          </a:p>
        </p:txBody>
      </p:sp>
    </p:spTree>
    <p:extLst>
      <p:ext uri="{BB962C8B-B14F-4D97-AF65-F5344CB8AC3E}">
        <p14:creationId xmlns:p14="http://schemas.microsoft.com/office/powerpoint/2010/main" val="28502326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Technological Factors</a:t>
            </a:r>
          </a:p>
        </p:txBody>
      </p:sp>
      <p:sp>
        <p:nvSpPr>
          <p:cNvPr id="3" name="Content Placeholder 2"/>
          <p:cNvSpPr>
            <a:spLocks noGrp="1"/>
          </p:cNvSpPr>
          <p:nvPr>
            <p:ph idx="1"/>
          </p:nvPr>
        </p:nvSpPr>
        <p:spPr/>
        <p:txBody>
          <a:bodyPr>
            <a:normAutofit fontScale="62500" lnSpcReduction="20000"/>
          </a:bodyPr>
          <a:lstStyle/>
          <a:p>
            <a:pPr marL="0" indent="0" fontAlgn="t">
              <a:buNone/>
            </a:pPr>
            <a:r>
              <a:rPr lang="en-GB" dirty="0"/>
              <a:t>We all know how fast the technological landscape changes and how this impacts the way we market our products. Technological factors affect marketing and the management thereof in three distinct ways:</a:t>
            </a:r>
          </a:p>
          <a:p>
            <a:pPr lvl="0" fontAlgn="t"/>
            <a:r>
              <a:rPr lang="en-GB" dirty="0"/>
              <a:t>New ways of producing goods and services</a:t>
            </a:r>
          </a:p>
          <a:p>
            <a:pPr lvl="0" fontAlgn="t"/>
            <a:r>
              <a:rPr lang="en-GB" dirty="0"/>
              <a:t>New ways of distributing goods and services</a:t>
            </a:r>
          </a:p>
          <a:p>
            <a:pPr lvl="0" fontAlgn="t"/>
            <a:r>
              <a:rPr lang="en-GB" dirty="0"/>
              <a:t>New ways of communicating with target markets</a:t>
            </a:r>
          </a:p>
          <a:p>
            <a:pPr marL="0" indent="0">
              <a:buNone/>
            </a:pPr>
            <a:r>
              <a:rPr lang="en-US" dirty="0"/>
              <a:t>It's all about the technology being used, whether that's desktop or mobile, tablets or wearables.</a:t>
            </a:r>
            <a:endParaRPr lang="en-GB" dirty="0"/>
          </a:p>
          <a:p>
            <a:pPr marL="0" indent="0">
              <a:buNone/>
            </a:pPr>
            <a:r>
              <a:rPr lang="en-US" dirty="0"/>
              <a:t>Issues for your business include:</a:t>
            </a:r>
            <a:endParaRPr lang="en-GB" dirty="0"/>
          </a:p>
          <a:p>
            <a:pPr lvl="0"/>
            <a:r>
              <a:rPr lang="en-US" dirty="0"/>
              <a:t>Screen size and where the internet is accessed</a:t>
            </a:r>
            <a:endParaRPr lang="en-GB" dirty="0"/>
          </a:p>
          <a:p>
            <a:pPr lvl="0"/>
            <a:r>
              <a:rPr lang="en-US" dirty="0"/>
              <a:t>How you can make your user journeys easier</a:t>
            </a:r>
            <a:endParaRPr lang="en-GB" dirty="0"/>
          </a:p>
          <a:p>
            <a:pPr lvl="0"/>
            <a:r>
              <a:rPr lang="en-US" dirty="0"/>
              <a:t>Whether new technology makes elements of your marketing mix redundant</a:t>
            </a:r>
            <a:endParaRPr lang="en-GB" dirty="0"/>
          </a:p>
          <a:p>
            <a:endParaRPr lang="en-GB" dirty="0"/>
          </a:p>
        </p:txBody>
      </p:sp>
    </p:spTree>
    <p:extLst>
      <p:ext uri="{BB962C8B-B14F-4D97-AF65-F5344CB8AC3E}">
        <p14:creationId xmlns:p14="http://schemas.microsoft.com/office/powerpoint/2010/main" val="494027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Environment factors</a:t>
            </a:r>
          </a:p>
        </p:txBody>
      </p:sp>
      <p:sp>
        <p:nvSpPr>
          <p:cNvPr id="3" name="Content Placeholder 2"/>
          <p:cNvSpPr>
            <a:spLocks noGrp="1"/>
          </p:cNvSpPr>
          <p:nvPr>
            <p:ph idx="1"/>
          </p:nvPr>
        </p:nvSpPr>
        <p:spPr/>
        <p:txBody>
          <a:bodyPr>
            <a:normAutofit fontScale="92500"/>
          </a:bodyPr>
          <a:lstStyle/>
          <a:p>
            <a:r>
              <a:rPr lang="en-GB" dirty="0"/>
              <a:t>These have become important due to the increasing scarcity of raw materials, pollution targets, doing business as an ethical and sustainable company, carbon footprint targets set by governments.</a:t>
            </a:r>
          </a:p>
          <a:p>
            <a:r>
              <a:rPr lang="en-GB" dirty="0"/>
              <a:t>More and more consumers are demanding that the products they buy are sourced ethically, and if possible from a sustainable source.</a:t>
            </a:r>
          </a:p>
          <a:p>
            <a:endParaRPr lang="en-GB" dirty="0"/>
          </a:p>
        </p:txBody>
      </p:sp>
    </p:spTree>
    <p:extLst>
      <p:ext uri="{BB962C8B-B14F-4D97-AF65-F5344CB8AC3E}">
        <p14:creationId xmlns:p14="http://schemas.microsoft.com/office/powerpoint/2010/main" val="40963827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Legal factors</a:t>
            </a:r>
          </a:p>
        </p:txBody>
      </p:sp>
      <p:sp>
        <p:nvSpPr>
          <p:cNvPr id="3" name="Content Placeholder 2"/>
          <p:cNvSpPr>
            <a:spLocks noGrp="1"/>
          </p:cNvSpPr>
          <p:nvPr>
            <p:ph idx="1"/>
          </p:nvPr>
        </p:nvSpPr>
        <p:spPr/>
        <p:txBody>
          <a:bodyPr>
            <a:normAutofit fontScale="92500"/>
          </a:bodyPr>
          <a:lstStyle/>
          <a:p>
            <a:r>
              <a:rPr lang="en-GB" dirty="0"/>
              <a:t>Legal factors include - health and safety, equal opportunities, advertising standards, consumer rights and laws, product labelling and product safety. It is clear that companies need to know what is and what is not legal in order to trade successfully. If an organisation trades globally this becomes a very tricky area to get right as each country has its own set of rules and regulations.</a:t>
            </a:r>
          </a:p>
          <a:p>
            <a:endParaRPr lang="en-GB" dirty="0"/>
          </a:p>
        </p:txBody>
      </p:sp>
    </p:spTree>
    <p:extLst>
      <p:ext uri="{BB962C8B-B14F-4D97-AF65-F5344CB8AC3E}">
        <p14:creationId xmlns:p14="http://schemas.microsoft.com/office/powerpoint/2010/main" val="25367568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70000" lnSpcReduction="20000"/>
          </a:bodyPr>
          <a:lstStyle/>
          <a:p>
            <a:pPr marL="0" indent="0">
              <a:buNone/>
            </a:pPr>
            <a:r>
              <a:rPr lang="en-US" dirty="0"/>
              <a:t>Legal issues online are a major consideration. Here are some issues that you may need to consider within your local laws:</a:t>
            </a:r>
            <a:endParaRPr lang="en-GB" dirty="0"/>
          </a:p>
          <a:p>
            <a:pPr lvl="0"/>
            <a:r>
              <a:rPr lang="en-US" dirty="0"/>
              <a:t>Bloggers being paid, but not disclosing that they are promoting a business (misleading practices)</a:t>
            </a:r>
            <a:endParaRPr lang="en-GB" dirty="0"/>
          </a:p>
          <a:p>
            <a:pPr lvl="0"/>
            <a:r>
              <a:rPr lang="en-US" dirty="0"/>
              <a:t>Product placement including verbal mentions during ‘editorial content’</a:t>
            </a:r>
            <a:endParaRPr lang="en-GB" dirty="0"/>
          </a:p>
          <a:p>
            <a:pPr lvl="0"/>
            <a:r>
              <a:rPr lang="en-US" dirty="0"/>
              <a:t>Stealing images from other websites (copyright infringement)</a:t>
            </a:r>
            <a:endParaRPr lang="en-GB" dirty="0"/>
          </a:p>
          <a:p>
            <a:pPr lvl="0"/>
            <a:r>
              <a:rPr lang="en-US" dirty="0"/>
              <a:t>Using well-known brand names on your own website (passing off – common tort)</a:t>
            </a:r>
            <a:endParaRPr lang="en-GB" dirty="0"/>
          </a:p>
          <a:p>
            <a:pPr lvl="0"/>
            <a:r>
              <a:rPr lang="en-US" dirty="0"/>
              <a:t>Paying commissions direct to staff (Bribery Act)</a:t>
            </a:r>
            <a:endParaRPr lang="en-GB" dirty="0"/>
          </a:p>
          <a:p>
            <a:pPr lvl="0"/>
            <a:r>
              <a:rPr lang="en-US" dirty="0"/>
              <a:t>Selling customer data (Data Protection)</a:t>
            </a:r>
            <a:endParaRPr lang="en-GB" dirty="0"/>
          </a:p>
          <a:p>
            <a:endParaRPr lang="en-GB" dirty="0"/>
          </a:p>
        </p:txBody>
      </p:sp>
    </p:spTree>
    <p:extLst>
      <p:ext uri="{BB962C8B-B14F-4D97-AF65-F5344CB8AC3E}">
        <p14:creationId xmlns:p14="http://schemas.microsoft.com/office/powerpoint/2010/main" val="33058963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lnSpcReduction="20000"/>
          </a:bodyPr>
          <a:lstStyle/>
          <a:p>
            <a:r>
              <a:rPr lang="en-US" dirty="0"/>
              <a:t>Plus, when setting up social media pages, you may need to adapt to meet different laws in different places. </a:t>
            </a:r>
          </a:p>
          <a:p>
            <a:r>
              <a:rPr lang="en-US" dirty="0"/>
              <a:t>For example, if you’re setting up a Facebook page to promote alcoholic drinks, it’s essential to age-gate and country-gate; ensuring your page is only available to those aged over 18 and those in the UK. If you ignore this, you could be breaking laws in other jurisdictions and this could have a negative impact on your business.</a:t>
            </a:r>
            <a:endParaRPr lang="en-GB" dirty="0"/>
          </a:p>
          <a:p>
            <a:endParaRPr lang="en-GB" dirty="0"/>
          </a:p>
        </p:txBody>
      </p:sp>
    </p:spTree>
    <p:extLst>
      <p:ext uri="{BB962C8B-B14F-4D97-AF65-F5344CB8AC3E}">
        <p14:creationId xmlns:p14="http://schemas.microsoft.com/office/powerpoint/2010/main" val="10929517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95057" y="274638"/>
            <a:ext cx="7149351" cy="6583362"/>
          </a:xfrm>
        </p:spPr>
      </p:pic>
    </p:spTree>
    <p:extLst>
      <p:ext uri="{BB962C8B-B14F-4D97-AF65-F5344CB8AC3E}">
        <p14:creationId xmlns:p14="http://schemas.microsoft.com/office/powerpoint/2010/main" val="11031482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BC49D-EC47-AC43-8E2E-48594DF7BD9A}"/>
              </a:ext>
            </a:extLst>
          </p:cNvPr>
          <p:cNvSpPr>
            <a:spLocks noGrp="1"/>
          </p:cNvSpPr>
          <p:nvPr>
            <p:ph type="title"/>
          </p:nvPr>
        </p:nvSpPr>
        <p:spPr/>
        <p:txBody>
          <a:bodyPr/>
          <a:lstStyle/>
          <a:p>
            <a:r>
              <a:rPr lang="en-US" dirty="0"/>
              <a:t>Strategic PESTEL</a:t>
            </a:r>
          </a:p>
        </p:txBody>
      </p:sp>
      <p:sp>
        <p:nvSpPr>
          <p:cNvPr id="3" name="Content Placeholder 2">
            <a:extLst>
              <a:ext uri="{FF2B5EF4-FFF2-40B4-BE49-F238E27FC236}">
                <a16:creationId xmlns:a16="http://schemas.microsoft.com/office/drawing/2014/main" id="{819AB567-790F-F54C-A64C-9045E899F0C1}"/>
              </a:ext>
            </a:extLst>
          </p:cNvPr>
          <p:cNvSpPr>
            <a:spLocks noGrp="1"/>
          </p:cNvSpPr>
          <p:nvPr>
            <p:ph idx="1"/>
          </p:nvPr>
        </p:nvSpPr>
        <p:spPr/>
        <p:txBody>
          <a:bodyPr/>
          <a:lstStyle/>
          <a:p>
            <a:r>
              <a:rPr lang="en-US" dirty="0"/>
              <a:t>The next slide show you how to use to a PESTEL analysis strategically. </a:t>
            </a:r>
          </a:p>
        </p:txBody>
      </p:sp>
    </p:spTree>
    <p:extLst>
      <p:ext uri="{BB962C8B-B14F-4D97-AF65-F5344CB8AC3E}">
        <p14:creationId xmlns:p14="http://schemas.microsoft.com/office/powerpoint/2010/main" val="11934579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66415-1FEB-1542-96CD-AB3C576EDDAA}"/>
              </a:ext>
            </a:extLst>
          </p:cNvPr>
          <p:cNvSpPr>
            <a:spLocks noGrp="1"/>
          </p:cNvSpPr>
          <p:nvPr>
            <p:ph type="title"/>
          </p:nvPr>
        </p:nvSpPr>
        <p:spPr/>
        <p:txBody>
          <a:bodyPr/>
          <a:lstStyle/>
          <a:p>
            <a:endParaRPr lang="en-US"/>
          </a:p>
        </p:txBody>
      </p:sp>
      <p:pic>
        <p:nvPicPr>
          <p:cNvPr id="9" name="Content Placeholder 8">
            <a:extLst>
              <a:ext uri="{FF2B5EF4-FFF2-40B4-BE49-F238E27FC236}">
                <a16:creationId xmlns:a16="http://schemas.microsoft.com/office/drawing/2014/main" id="{3DE1C13A-F301-6D4B-A41A-520719670B6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25540"/>
            <a:ext cx="9144000" cy="6914122"/>
          </a:xfrm>
        </p:spPr>
      </p:pic>
    </p:spTree>
    <p:extLst>
      <p:ext uri="{BB962C8B-B14F-4D97-AF65-F5344CB8AC3E}">
        <p14:creationId xmlns:p14="http://schemas.microsoft.com/office/powerpoint/2010/main" val="8510026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8B7E57-E55C-0240-9610-87CAD5D318F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BD5A7A4-BA12-2344-951F-2CD4A387CC6A}"/>
              </a:ext>
            </a:extLst>
          </p:cNvPr>
          <p:cNvSpPr>
            <a:spLocks noGrp="1"/>
          </p:cNvSpPr>
          <p:nvPr>
            <p:ph idx="1"/>
          </p:nvPr>
        </p:nvSpPr>
        <p:spPr/>
        <p:txBody>
          <a:bodyPr/>
          <a:lstStyle/>
          <a:p>
            <a:r>
              <a:rPr lang="en-US" dirty="0"/>
              <a:t>How might the areas you have identified have influence on your digital strategy/tactics?</a:t>
            </a:r>
          </a:p>
        </p:txBody>
      </p:sp>
    </p:spTree>
    <p:extLst>
      <p:ext uri="{BB962C8B-B14F-4D97-AF65-F5344CB8AC3E}">
        <p14:creationId xmlns:p14="http://schemas.microsoft.com/office/powerpoint/2010/main" val="8810998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normAutofit fontScale="90000"/>
          </a:bodyPr>
          <a:lstStyle/>
          <a:p>
            <a:pPr eaLnBrk="1" hangingPunct="1"/>
            <a:r>
              <a:rPr lang="en-GB" altLang="en-US" sz="3600" dirty="0">
                <a:ea typeface="ＭＳ Ｐゴシック" panose="020B0600070205080204" pitchFamily="34" charset="-128"/>
              </a:rPr>
              <a:t>THREE LEVELS OF THE BUSINESS ENVIRONMENT</a:t>
            </a:r>
          </a:p>
        </p:txBody>
      </p:sp>
      <p:sp>
        <p:nvSpPr>
          <p:cNvPr id="5123" name="Rectangle 3"/>
          <p:cNvSpPr>
            <a:spLocks noGrp="1" noChangeArrowheads="1"/>
          </p:cNvSpPr>
          <p:nvPr>
            <p:ph type="body" sz="half" idx="1"/>
          </p:nvPr>
        </p:nvSpPr>
        <p:spPr>
          <a:xfrm>
            <a:off x="250825" y="2781300"/>
            <a:ext cx="3813175" cy="2414588"/>
          </a:xfrm>
        </p:spPr>
        <p:txBody>
          <a:bodyPr/>
          <a:lstStyle/>
          <a:p>
            <a:pPr eaLnBrk="1" hangingPunct="1"/>
            <a:r>
              <a:rPr lang="en-GB" altLang="en-US">
                <a:ea typeface="ＭＳ Ｐゴシック" panose="020B0600070205080204" pitchFamily="34" charset="-128"/>
              </a:rPr>
              <a:t>Macro- Environment</a:t>
            </a:r>
          </a:p>
          <a:p>
            <a:pPr eaLnBrk="1" hangingPunct="1"/>
            <a:r>
              <a:rPr lang="en-GB" altLang="en-US">
                <a:ea typeface="ＭＳ Ｐゴシック" panose="020B0600070205080204" pitchFamily="34" charset="-128"/>
              </a:rPr>
              <a:t>Micro- Environment</a:t>
            </a:r>
          </a:p>
          <a:p>
            <a:pPr eaLnBrk="1" hangingPunct="1"/>
            <a:r>
              <a:rPr lang="en-GB" altLang="en-US">
                <a:ea typeface="ＭＳ Ｐゴシック" panose="020B0600070205080204" pitchFamily="34" charset="-128"/>
              </a:rPr>
              <a:t>Internal environment</a:t>
            </a:r>
          </a:p>
        </p:txBody>
      </p:sp>
      <p:pic>
        <p:nvPicPr>
          <p:cNvPr id="5124" name="Picture 6" desc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00500" y="1272951"/>
            <a:ext cx="4388297" cy="4388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5" name="TextBox 5"/>
          <p:cNvSpPr txBox="1">
            <a:spLocks noChangeArrowheads="1"/>
          </p:cNvSpPr>
          <p:nvPr/>
        </p:nvSpPr>
        <p:spPr bwMode="auto">
          <a:xfrm>
            <a:off x="107504" y="5290455"/>
            <a:ext cx="514191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GB" altLang="en-US" sz="1200"/>
              <a:t>(Palmer and Hartley (2009); </a:t>
            </a:r>
            <a:r>
              <a:rPr lang="en-GB" altLang="en-US" sz="1200" i="1"/>
              <a:t>The Business Environment </a:t>
            </a:r>
            <a:r>
              <a:rPr lang="en-GB" altLang="en-US" sz="1200"/>
              <a:t>6e. McGraw-Hill)</a:t>
            </a:r>
          </a:p>
        </p:txBody>
      </p:sp>
    </p:spTree>
    <p:extLst>
      <p:ext uri="{BB962C8B-B14F-4D97-AF65-F5344CB8AC3E}">
        <p14:creationId xmlns:p14="http://schemas.microsoft.com/office/powerpoint/2010/main" val="37915541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Chaffey &amp; Ellis 2016</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87560" y="1600200"/>
            <a:ext cx="6568879" cy="3916363"/>
          </a:xfrm>
        </p:spPr>
      </p:pic>
    </p:spTree>
    <p:extLst>
      <p:ext uri="{BB962C8B-B14F-4D97-AF65-F5344CB8AC3E}">
        <p14:creationId xmlns:p14="http://schemas.microsoft.com/office/powerpoint/2010/main" val="17636424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Micro Environment/ Operating Environment</a:t>
            </a:r>
          </a:p>
        </p:txBody>
      </p:sp>
      <p:sp>
        <p:nvSpPr>
          <p:cNvPr id="3" name="Content Placeholder 2"/>
          <p:cNvSpPr>
            <a:spLocks noGrp="1"/>
          </p:cNvSpPr>
          <p:nvPr>
            <p:ph idx="1"/>
          </p:nvPr>
        </p:nvSpPr>
        <p:spPr/>
        <p:txBody>
          <a:bodyPr/>
          <a:lstStyle/>
          <a:p>
            <a:r>
              <a:rPr lang="en-GB" dirty="0"/>
              <a:t>Organisations can have some influence over micro-environment</a:t>
            </a:r>
          </a:p>
          <a:p>
            <a:endParaRPr lang="en-GB" dirty="0"/>
          </a:p>
        </p:txBody>
      </p:sp>
    </p:spTree>
    <p:extLst>
      <p:ext uri="{BB962C8B-B14F-4D97-AF65-F5344CB8AC3E}">
        <p14:creationId xmlns:p14="http://schemas.microsoft.com/office/powerpoint/2010/main" val="17502005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08586" y="274638"/>
            <a:ext cx="6926828" cy="5241925"/>
          </a:xfrm>
        </p:spPr>
      </p:pic>
    </p:spTree>
    <p:extLst>
      <p:ext uri="{BB962C8B-B14F-4D97-AF65-F5344CB8AC3E}">
        <p14:creationId xmlns:p14="http://schemas.microsoft.com/office/powerpoint/2010/main" val="42620564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47F584-BA48-CE4F-9A08-45D157FE3893}"/>
              </a:ext>
            </a:extLst>
          </p:cNvPr>
          <p:cNvSpPr>
            <a:spLocks noGrp="1"/>
          </p:cNvSpPr>
          <p:nvPr>
            <p:ph type="title"/>
          </p:nvPr>
        </p:nvSpPr>
        <p:spPr/>
        <p:txBody>
          <a:bodyPr/>
          <a:lstStyle/>
          <a:p>
            <a:r>
              <a:rPr lang="en-US" dirty="0"/>
              <a:t>The Customer</a:t>
            </a:r>
          </a:p>
        </p:txBody>
      </p:sp>
      <p:pic>
        <p:nvPicPr>
          <p:cNvPr id="9" name="Content Placeholder 8">
            <a:extLst>
              <a:ext uri="{FF2B5EF4-FFF2-40B4-BE49-F238E27FC236}">
                <a16:creationId xmlns:a16="http://schemas.microsoft.com/office/drawing/2014/main" id="{0DF85438-2E30-5A4C-8B7D-DB8DB2269CA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41638" y="1600200"/>
            <a:ext cx="5460724" cy="3916363"/>
          </a:xfrm>
        </p:spPr>
      </p:pic>
    </p:spTree>
    <p:extLst>
      <p:ext uri="{BB962C8B-B14F-4D97-AF65-F5344CB8AC3E}">
        <p14:creationId xmlns:p14="http://schemas.microsoft.com/office/powerpoint/2010/main" val="139054247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16EC4-8F82-1C40-9748-E0FA5890CB27}"/>
              </a:ext>
            </a:extLst>
          </p:cNvPr>
          <p:cNvSpPr>
            <a:spLocks noGrp="1"/>
          </p:cNvSpPr>
          <p:nvPr>
            <p:ph type="title"/>
          </p:nvPr>
        </p:nvSpPr>
        <p:spPr/>
        <p:txBody>
          <a:bodyPr/>
          <a:lstStyle/>
          <a:p>
            <a:r>
              <a:rPr lang="en-US" dirty="0"/>
              <a:t>Online Communities</a:t>
            </a:r>
          </a:p>
        </p:txBody>
      </p:sp>
      <p:sp>
        <p:nvSpPr>
          <p:cNvPr id="3" name="Content Placeholder 2">
            <a:extLst>
              <a:ext uri="{FF2B5EF4-FFF2-40B4-BE49-F238E27FC236}">
                <a16:creationId xmlns:a16="http://schemas.microsoft.com/office/drawing/2014/main" id="{465719B4-3899-F249-8718-2EA2501D98FC}"/>
              </a:ext>
            </a:extLst>
          </p:cNvPr>
          <p:cNvSpPr>
            <a:spLocks noGrp="1"/>
          </p:cNvSpPr>
          <p:nvPr>
            <p:ph idx="1"/>
          </p:nvPr>
        </p:nvSpPr>
        <p:spPr/>
        <p:txBody>
          <a:bodyPr>
            <a:normAutofit/>
          </a:bodyPr>
          <a:lstStyle/>
          <a:p>
            <a:r>
              <a:rPr lang="en-US" dirty="0">
                <a:hlinkClick r:id="rId2"/>
              </a:rPr>
              <a:t>Community Life Stages</a:t>
            </a:r>
            <a:endParaRPr lang="en-US" dirty="0"/>
          </a:p>
          <a:p>
            <a:endParaRPr lang="en-US" dirty="0"/>
          </a:p>
          <a:p>
            <a:r>
              <a:rPr lang="en-US" dirty="0">
                <a:hlinkClick r:id="rId3"/>
              </a:rPr>
              <a:t>https://twitter.com/datkin</a:t>
            </a:r>
            <a:endParaRPr lang="en-US" dirty="0"/>
          </a:p>
          <a:p>
            <a:endParaRPr lang="en-US" dirty="0"/>
          </a:p>
          <a:p>
            <a:r>
              <a:rPr lang="en-GB" dirty="0">
                <a:hlinkClick r:id="rId4"/>
              </a:rPr>
              <a:t>How Important Is The Digital Community To A Marketing Strategy?</a:t>
            </a:r>
            <a:endParaRPr lang="en-GB" dirty="0"/>
          </a:p>
          <a:p>
            <a:endParaRPr lang="en-US" dirty="0"/>
          </a:p>
          <a:p>
            <a:endParaRPr lang="en-US" dirty="0"/>
          </a:p>
        </p:txBody>
      </p:sp>
    </p:spTree>
    <p:extLst>
      <p:ext uri="{BB962C8B-B14F-4D97-AF65-F5344CB8AC3E}">
        <p14:creationId xmlns:p14="http://schemas.microsoft.com/office/powerpoint/2010/main" val="20977918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16EC4-8F82-1C40-9748-E0FA5890CB27}"/>
              </a:ext>
            </a:extLst>
          </p:cNvPr>
          <p:cNvSpPr>
            <a:spLocks noGrp="1"/>
          </p:cNvSpPr>
          <p:nvPr>
            <p:ph type="title"/>
          </p:nvPr>
        </p:nvSpPr>
        <p:spPr/>
        <p:txBody>
          <a:bodyPr/>
          <a:lstStyle/>
          <a:p>
            <a:r>
              <a:rPr lang="en-US" dirty="0"/>
              <a:t>Online Communities</a:t>
            </a:r>
          </a:p>
        </p:txBody>
      </p:sp>
      <p:sp>
        <p:nvSpPr>
          <p:cNvPr id="3" name="Content Placeholder 2">
            <a:extLst>
              <a:ext uri="{FF2B5EF4-FFF2-40B4-BE49-F238E27FC236}">
                <a16:creationId xmlns:a16="http://schemas.microsoft.com/office/drawing/2014/main" id="{465719B4-3899-F249-8718-2EA2501D98FC}"/>
              </a:ext>
            </a:extLst>
          </p:cNvPr>
          <p:cNvSpPr>
            <a:spLocks noGrp="1"/>
          </p:cNvSpPr>
          <p:nvPr>
            <p:ph idx="1"/>
          </p:nvPr>
        </p:nvSpPr>
        <p:spPr/>
        <p:txBody>
          <a:bodyPr/>
          <a:lstStyle/>
          <a:p>
            <a:r>
              <a:rPr lang="en-GB" b="1" dirty="0">
                <a:hlinkClick r:id="rId2"/>
              </a:rPr>
              <a:t>Online communities are a must-have tool for customer-led marketing decisions</a:t>
            </a:r>
            <a:endParaRPr lang="en-GB" b="1" dirty="0"/>
          </a:p>
          <a:p>
            <a:endParaRPr lang="en-US" dirty="0"/>
          </a:p>
        </p:txBody>
      </p:sp>
    </p:spTree>
    <p:extLst>
      <p:ext uri="{BB962C8B-B14F-4D97-AF65-F5344CB8AC3E}">
        <p14:creationId xmlns:p14="http://schemas.microsoft.com/office/powerpoint/2010/main" val="137457325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16EC4-8F82-1C40-9748-E0FA5890CB27}"/>
              </a:ext>
            </a:extLst>
          </p:cNvPr>
          <p:cNvSpPr>
            <a:spLocks noGrp="1"/>
          </p:cNvSpPr>
          <p:nvPr>
            <p:ph type="title"/>
          </p:nvPr>
        </p:nvSpPr>
        <p:spPr/>
        <p:txBody>
          <a:bodyPr/>
          <a:lstStyle/>
          <a:p>
            <a:r>
              <a:rPr lang="en-US" dirty="0"/>
              <a:t>Online Communities</a:t>
            </a:r>
          </a:p>
        </p:txBody>
      </p:sp>
      <p:sp>
        <p:nvSpPr>
          <p:cNvPr id="3" name="Content Placeholder 2">
            <a:extLst>
              <a:ext uri="{FF2B5EF4-FFF2-40B4-BE49-F238E27FC236}">
                <a16:creationId xmlns:a16="http://schemas.microsoft.com/office/drawing/2014/main" id="{465719B4-3899-F249-8718-2EA2501D98FC}"/>
              </a:ext>
            </a:extLst>
          </p:cNvPr>
          <p:cNvSpPr>
            <a:spLocks noGrp="1"/>
          </p:cNvSpPr>
          <p:nvPr>
            <p:ph idx="1"/>
          </p:nvPr>
        </p:nvSpPr>
        <p:spPr/>
        <p:txBody>
          <a:bodyPr/>
          <a:lstStyle/>
          <a:p>
            <a:r>
              <a:rPr lang="en-GB" b="1" dirty="0">
                <a:hlinkClick r:id="rId2"/>
              </a:rPr>
              <a:t>Why online communities are growing—and how you can get more from them</a:t>
            </a:r>
            <a:endParaRPr lang="en-GB" b="1" dirty="0"/>
          </a:p>
          <a:p>
            <a:endParaRPr lang="en-US" dirty="0"/>
          </a:p>
        </p:txBody>
      </p:sp>
    </p:spTree>
    <p:extLst>
      <p:ext uri="{BB962C8B-B14F-4D97-AF65-F5344CB8AC3E}">
        <p14:creationId xmlns:p14="http://schemas.microsoft.com/office/powerpoint/2010/main" val="13039130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45FF1-E8C9-A549-9FBA-B951B7A6A594}"/>
              </a:ext>
            </a:extLst>
          </p:cNvPr>
          <p:cNvSpPr>
            <a:spLocks noGrp="1"/>
          </p:cNvSpPr>
          <p:nvPr>
            <p:ph type="title"/>
          </p:nvPr>
        </p:nvSpPr>
        <p:spPr/>
        <p:txBody>
          <a:bodyPr/>
          <a:lstStyle/>
          <a:p>
            <a:r>
              <a:rPr lang="en-US" dirty="0"/>
              <a:t>Customers</a:t>
            </a:r>
          </a:p>
        </p:txBody>
      </p:sp>
      <p:sp>
        <p:nvSpPr>
          <p:cNvPr id="3" name="Content Placeholder 2">
            <a:extLst>
              <a:ext uri="{FF2B5EF4-FFF2-40B4-BE49-F238E27FC236}">
                <a16:creationId xmlns:a16="http://schemas.microsoft.com/office/drawing/2014/main" id="{1E23FBBA-9E9C-6545-9CB3-3D10AFEE668E}"/>
              </a:ext>
            </a:extLst>
          </p:cNvPr>
          <p:cNvSpPr>
            <a:spLocks noGrp="1"/>
          </p:cNvSpPr>
          <p:nvPr>
            <p:ph idx="1"/>
          </p:nvPr>
        </p:nvSpPr>
        <p:spPr/>
        <p:txBody>
          <a:bodyPr>
            <a:normAutofit fontScale="85000" lnSpcReduction="10000"/>
          </a:bodyPr>
          <a:lstStyle/>
          <a:p>
            <a:r>
              <a:rPr lang="en-US" dirty="0"/>
              <a:t>As marketing  should be laser-focused on customers. This is a REALLY IMPORTANT section.</a:t>
            </a:r>
          </a:p>
          <a:p>
            <a:r>
              <a:rPr lang="en-US" dirty="0"/>
              <a:t>As marketers you should:</a:t>
            </a:r>
          </a:p>
          <a:p>
            <a:pPr lvl="1"/>
            <a:r>
              <a:rPr lang="en-US" dirty="0"/>
              <a:t>Know who your customers are: Customer Personas</a:t>
            </a:r>
          </a:p>
          <a:p>
            <a:pPr lvl="1"/>
            <a:r>
              <a:rPr lang="en-US" dirty="0"/>
              <a:t>Understand what channels they use</a:t>
            </a:r>
          </a:p>
          <a:p>
            <a:pPr lvl="1"/>
            <a:r>
              <a:rPr lang="en-US" dirty="0"/>
              <a:t>Understand what content engages them</a:t>
            </a:r>
          </a:p>
          <a:p>
            <a:pPr lvl="1"/>
            <a:r>
              <a:rPr lang="en-US" dirty="0"/>
              <a:t>Welcome feedback</a:t>
            </a:r>
          </a:p>
          <a:p>
            <a:pPr lvl="1"/>
            <a:r>
              <a:rPr lang="en-US" dirty="0"/>
              <a:t>Research you customers</a:t>
            </a:r>
          </a:p>
          <a:p>
            <a:r>
              <a:rPr lang="en-US" dirty="0">
                <a:hlinkClick r:id="rId2"/>
              </a:rPr>
              <a:t>Great article </a:t>
            </a:r>
            <a:r>
              <a:rPr lang="en-US" dirty="0"/>
              <a:t>from another digital luminary Neil Patel</a:t>
            </a:r>
          </a:p>
          <a:p>
            <a:pPr lvl="1"/>
            <a:endParaRPr lang="en-US" dirty="0"/>
          </a:p>
          <a:p>
            <a:pPr lvl="1"/>
            <a:endParaRPr lang="en-US" dirty="0"/>
          </a:p>
          <a:p>
            <a:pPr lvl="1"/>
            <a:endParaRPr lang="en-US" dirty="0"/>
          </a:p>
          <a:p>
            <a:pPr lvl="1"/>
            <a:endParaRPr lang="en-US" dirty="0"/>
          </a:p>
        </p:txBody>
      </p:sp>
    </p:spTree>
    <p:extLst>
      <p:ext uri="{BB962C8B-B14F-4D97-AF65-F5344CB8AC3E}">
        <p14:creationId xmlns:p14="http://schemas.microsoft.com/office/powerpoint/2010/main" val="248582764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Customers</a:t>
            </a:r>
          </a:p>
        </p:txBody>
      </p:sp>
      <p:sp>
        <p:nvSpPr>
          <p:cNvPr id="3" name="Content Placeholder 2"/>
          <p:cNvSpPr>
            <a:spLocks noGrp="1"/>
          </p:cNvSpPr>
          <p:nvPr>
            <p:ph idx="1"/>
          </p:nvPr>
        </p:nvSpPr>
        <p:spPr/>
        <p:txBody>
          <a:bodyPr/>
          <a:lstStyle/>
          <a:p>
            <a:r>
              <a:rPr lang="en-GB" dirty="0"/>
              <a:t>Consumer behaviour analysis</a:t>
            </a:r>
          </a:p>
          <a:p>
            <a:pPr lvl="1"/>
            <a:r>
              <a:rPr lang="en-GB" dirty="0"/>
              <a:t>Demand analysis: the potential and actual volume of visitors to a site and the extent to which this achieves strategic objectives.</a:t>
            </a:r>
          </a:p>
          <a:p>
            <a:pPr lvl="1"/>
            <a:r>
              <a:rPr lang="en-GB" dirty="0"/>
              <a:t>Digital consumer behaviour: the characteristic and digital experiences of target consumers. Customers segments can be created from this.</a:t>
            </a:r>
          </a:p>
        </p:txBody>
      </p:sp>
    </p:spTree>
    <p:extLst>
      <p:ext uri="{BB962C8B-B14F-4D97-AF65-F5344CB8AC3E}">
        <p14:creationId xmlns:p14="http://schemas.microsoft.com/office/powerpoint/2010/main" val="320558879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EA4AB6-8DFF-7B46-BE24-F3D39BF4847A}"/>
              </a:ext>
            </a:extLst>
          </p:cNvPr>
          <p:cNvSpPr>
            <a:spLocks noGrp="1"/>
          </p:cNvSpPr>
          <p:nvPr>
            <p:ph type="title"/>
          </p:nvPr>
        </p:nvSpPr>
        <p:spPr/>
        <p:txBody>
          <a:bodyPr/>
          <a:lstStyle/>
          <a:p>
            <a:r>
              <a:rPr lang="en-US" dirty="0"/>
              <a:t>Simple trend analysis</a:t>
            </a:r>
          </a:p>
        </p:txBody>
      </p:sp>
      <p:sp>
        <p:nvSpPr>
          <p:cNvPr id="3" name="Content Placeholder 2">
            <a:extLst>
              <a:ext uri="{FF2B5EF4-FFF2-40B4-BE49-F238E27FC236}">
                <a16:creationId xmlns:a16="http://schemas.microsoft.com/office/drawing/2014/main" id="{EAED94A3-11DE-724E-BD74-0715951C95F8}"/>
              </a:ext>
            </a:extLst>
          </p:cNvPr>
          <p:cNvSpPr>
            <a:spLocks noGrp="1"/>
          </p:cNvSpPr>
          <p:nvPr>
            <p:ph idx="1"/>
          </p:nvPr>
        </p:nvSpPr>
        <p:spPr/>
        <p:txBody>
          <a:bodyPr/>
          <a:lstStyle/>
          <a:p>
            <a:r>
              <a:rPr lang="en-US" dirty="0">
                <a:hlinkClick r:id="rId2"/>
              </a:rPr>
              <a:t>Use google trends for you content marketing</a:t>
            </a:r>
            <a:endParaRPr lang="en-US" dirty="0"/>
          </a:p>
        </p:txBody>
      </p:sp>
    </p:spTree>
    <p:extLst>
      <p:ext uri="{BB962C8B-B14F-4D97-AF65-F5344CB8AC3E}">
        <p14:creationId xmlns:p14="http://schemas.microsoft.com/office/powerpoint/2010/main" val="116165727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Discussion</a:t>
            </a:r>
          </a:p>
        </p:txBody>
      </p:sp>
      <p:sp>
        <p:nvSpPr>
          <p:cNvPr id="3" name="Content Placeholder 2"/>
          <p:cNvSpPr>
            <a:spLocks noGrp="1"/>
          </p:cNvSpPr>
          <p:nvPr>
            <p:ph idx="1"/>
          </p:nvPr>
        </p:nvSpPr>
        <p:spPr/>
        <p:txBody>
          <a:bodyPr/>
          <a:lstStyle/>
          <a:p>
            <a:r>
              <a:rPr lang="en-GB" dirty="0"/>
              <a:t>What influences you, to buy from a website or not?</a:t>
            </a:r>
          </a:p>
        </p:txBody>
      </p:sp>
    </p:spTree>
    <p:extLst>
      <p:ext uri="{BB962C8B-B14F-4D97-AF65-F5344CB8AC3E}">
        <p14:creationId xmlns:p14="http://schemas.microsoft.com/office/powerpoint/2010/main" val="342137241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59651" y="274638"/>
            <a:ext cx="6424717" cy="5241925"/>
          </a:xfrm>
        </p:spPr>
      </p:pic>
    </p:spTree>
    <p:extLst>
      <p:ext uri="{BB962C8B-B14F-4D97-AF65-F5344CB8AC3E}">
        <p14:creationId xmlns:p14="http://schemas.microsoft.com/office/powerpoint/2010/main" val="415714622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7C843B-99EC-9B46-80F3-D1071E3E9084}"/>
              </a:ext>
            </a:extLst>
          </p:cNvPr>
          <p:cNvSpPr>
            <a:spLocks noGrp="1"/>
          </p:cNvSpPr>
          <p:nvPr>
            <p:ph type="title"/>
          </p:nvPr>
        </p:nvSpPr>
        <p:spPr/>
        <p:txBody>
          <a:bodyPr/>
          <a:lstStyle/>
          <a:p>
            <a:r>
              <a:rPr lang="en-US" dirty="0"/>
              <a:t>Why people buy online</a:t>
            </a:r>
          </a:p>
        </p:txBody>
      </p:sp>
      <p:sp>
        <p:nvSpPr>
          <p:cNvPr id="3" name="Content Placeholder 2">
            <a:extLst>
              <a:ext uri="{FF2B5EF4-FFF2-40B4-BE49-F238E27FC236}">
                <a16:creationId xmlns:a16="http://schemas.microsoft.com/office/drawing/2014/main" id="{CB5C45AC-05F3-8844-B24D-776532C38EFC}"/>
              </a:ext>
            </a:extLst>
          </p:cNvPr>
          <p:cNvSpPr>
            <a:spLocks noGrp="1"/>
          </p:cNvSpPr>
          <p:nvPr>
            <p:ph idx="1"/>
          </p:nvPr>
        </p:nvSpPr>
        <p:spPr/>
        <p:txBody>
          <a:bodyPr/>
          <a:lstStyle/>
          <a:p>
            <a:r>
              <a:rPr lang="en-US" dirty="0">
                <a:hlinkClick r:id="rId2"/>
              </a:rPr>
              <a:t>https://www.specbee.com/blogs/why-people-buy-online-5-factors-influences-consumer-purchase-decision</a:t>
            </a:r>
            <a:endParaRPr lang="en-US" dirty="0"/>
          </a:p>
          <a:p>
            <a:endParaRPr lang="en-US" dirty="0"/>
          </a:p>
        </p:txBody>
      </p:sp>
    </p:spTree>
    <p:extLst>
      <p:ext uri="{BB962C8B-B14F-4D97-AF65-F5344CB8AC3E}">
        <p14:creationId xmlns:p14="http://schemas.microsoft.com/office/powerpoint/2010/main" val="143712679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47664" y="274638"/>
            <a:ext cx="5328592" cy="5454057"/>
          </a:xfrm>
        </p:spPr>
      </p:pic>
    </p:spTree>
    <p:extLst>
      <p:ext uri="{BB962C8B-B14F-4D97-AF65-F5344CB8AC3E}">
        <p14:creationId xmlns:p14="http://schemas.microsoft.com/office/powerpoint/2010/main" val="224754194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Customer Personas</a:t>
            </a:r>
          </a:p>
        </p:txBody>
      </p:sp>
      <p:sp>
        <p:nvSpPr>
          <p:cNvPr id="3" name="Content Placeholder 2"/>
          <p:cNvSpPr>
            <a:spLocks noGrp="1"/>
          </p:cNvSpPr>
          <p:nvPr>
            <p:ph idx="1"/>
          </p:nvPr>
        </p:nvSpPr>
        <p:spPr/>
        <p:txBody>
          <a:bodyPr/>
          <a:lstStyle/>
          <a:p>
            <a:r>
              <a:rPr lang="en-GB" dirty="0">
                <a:hlinkClick r:id="rId2"/>
              </a:rPr>
              <a:t>https://digitalmarketinginstitute.com/en-gb/blog/2017-4-27-the-beginners-guide-to-defining-buyer-personas</a:t>
            </a:r>
            <a:endParaRPr lang="en-GB" dirty="0"/>
          </a:p>
          <a:p>
            <a:endParaRPr lang="en-GB" dirty="0"/>
          </a:p>
        </p:txBody>
      </p:sp>
    </p:spTree>
    <p:extLst>
      <p:ext uri="{BB962C8B-B14F-4D97-AF65-F5344CB8AC3E}">
        <p14:creationId xmlns:p14="http://schemas.microsoft.com/office/powerpoint/2010/main" val="22647170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50F9EA-66D2-F844-86DF-DE389A5D25D4}"/>
              </a:ext>
            </a:extLst>
          </p:cNvPr>
          <p:cNvSpPr>
            <a:spLocks noGrp="1"/>
          </p:cNvSpPr>
          <p:nvPr>
            <p:ph type="title"/>
          </p:nvPr>
        </p:nvSpPr>
        <p:spPr/>
        <p:txBody>
          <a:bodyPr/>
          <a:lstStyle/>
          <a:p>
            <a:r>
              <a:rPr lang="en-US" dirty="0"/>
              <a:t>Customer Personas</a:t>
            </a:r>
          </a:p>
        </p:txBody>
      </p:sp>
      <p:sp>
        <p:nvSpPr>
          <p:cNvPr id="3" name="Content Placeholder 2">
            <a:extLst>
              <a:ext uri="{FF2B5EF4-FFF2-40B4-BE49-F238E27FC236}">
                <a16:creationId xmlns:a16="http://schemas.microsoft.com/office/drawing/2014/main" id="{A924E7C3-2081-EA4C-89B0-CBE5A3F06E72}"/>
              </a:ext>
            </a:extLst>
          </p:cNvPr>
          <p:cNvSpPr>
            <a:spLocks noGrp="1"/>
          </p:cNvSpPr>
          <p:nvPr>
            <p:ph idx="1"/>
          </p:nvPr>
        </p:nvSpPr>
        <p:spPr/>
        <p:txBody>
          <a:bodyPr/>
          <a:lstStyle/>
          <a:p>
            <a:r>
              <a:rPr lang="en-US" dirty="0">
                <a:hlinkClick r:id="rId2"/>
              </a:rPr>
              <a:t>https://www.smartinsights.com/persuasion-marketing/marketing-personas/dave-chaffey-use-personas-digital-marketing/</a:t>
            </a:r>
            <a:endParaRPr lang="en-US" dirty="0"/>
          </a:p>
          <a:p>
            <a:endParaRPr lang="en-US" dirty="0"/>
          </a:p>
        </p:txBody>
      </p:sp>
    </p:spTree>
    <p:extLst>
      <p:ext uri="{BB962C8B-B14F-4D97-AF65-F5344CB8AC3E}">
        <p14:creationId xmlns:p14="http://schemas.microsoft.com/office/powerpoint/2010/main" val="80466935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89A5EC-A986-5944-8902-09D19C4C93E6}"/>
              </a:ext>
            </a:extLst>
          </p:cNvPr>
          <p:cNvSpPr>
            <a:spLocks noGrp="1"/>
          </p:cNvSpPr>
          <p:nvPr>
            <p:ph type="title"/>
          </p:nvPr>
        </p:nvSpPr>
        <p:spPr/>
        <p:txBody>
          <a:bodyPr>
            <a:normAutofit/>
          </a:bodyPr>
          <a:lstStyle/>
          <a:p>
            <a:r>
              <a:rPr lang="en-US" dirty="0"/>
              <a:t>Content Marketing Matrix</a:t>
            </a:r>
          </a:p>
        </p:txBody>
      </p:sp>
      <p:sp>
        <p:nvSpPr>
          <p:cNvPr id="3" name="Content Placeholder 2">
            <a:extLst>
              <a:ext uri="{FF2B5EF4-FFF2-40B4-BE49-F238E27FC236}">
                <a16:creationId xmlns:a16="http://schemas.microsoft.com/office/drawing/2014/main" id="{A0B7E6F8-65D6-2A42-9AFF-E1798543B7A1}"/>
              </a:ext>
            </a:extLst>
          </p:cNvPr>
          <p:cNvSpPr>
            <a:spLocks noGrp="1"/>
          </p:cNvSpPr>
          <p:nvPr>
            <p:ph idx="1"/>
          </p:nvPr>
        </p:nvSpPr>
        <p:spPr/>
        <p:txBody>
          <a:bodyPr/>
          <a:lstStyle/>
          <a:p>
            <a:r>
              <a:rPr lang="en-US" dirty="0">
                <a:hlinkClick r:id="rId2"/>
              </a:rPr>
              <a:t>https://www.smartinsights.com/wp-content/uploads/2014/01/Smart-Insights-Content-Marketing-matrix.png</a:t>
            </a:r>
            <a:endParaRPr lang="en-US" dirty="0"/>
          </a:p>
          <a:p>
            <a:endParaRPr lang="en-US" dirty="0"/>
          </a:p>
        </p:txBody>
      </p:sp>
    </p:spTree>
    <p:extLst>
      <p:ext uri="{BB962C8B-B14F-4D97-AF65-F5344CB8AC3E}">
        <p14:creationId xmlns:p14="http://schemas.microsoft.com/office/powerpoint/2010/main" val="212123255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Buying  Process</a:t>
            </a:r>
          </a:p>
        </p:txBody>
      </p:sp>
      <p:sp>
        <p:nvSpPr>
          <p:cNvPr id="3" name="Content Placeholder 2"/>
          <p:cNvSpPr>
            <a:spLocks noGrp="1"/>
          </p:cNvSpPr>
          <p:nvPr>
            <p:ph idx="1"/>
          </p:nvPr>
        </p:nvSpPr>
        <p:spPr/>
        <p:txBody>
          <a:bodyPr/>
          <a:lstStyle/>
          <a:p>
            <a:r>
              <a:rPr lang="en-GB" dirty="0"/>
              <a:t>Awareness</a:t>
            </a:r>
          </a:p>
          <a:p>
            <a:r>
              <a:rPr lang="en-GB" dirty="0"/>
              <a:t>Interest</a:t>
            </a:r>
          </a:p>
          <a:p>
            <a:r>
              <a:rPr lang="en-GB" dirty="0"/>
              <a:t>Evaluation </a:t>
            </a:r>
          </a:p>
          <a:p>
            <a:r>
              <a:rPr lang="en-GB" dirty="0"/>
              <a:t>Trial</a:t>
            </a:r>
          </a:p>
          <a:p>
            <a:r>
              <a:rPr lang="en-GB" dirty="0"/>
              <a:t>Adoption</a:t>
            </a:r>
          </a:p>
          <a:p>
            <a:pPr marL="914400" lvl="2" indent="0">
              <a:buNone/>
            </a:pPr>
            <a:r>
              <a:rPr lang="en-GB" dirty="0"/>
              <a:t>Kotler et al (2001)</a:t>
            </a:r>
          </a:p>
        </p:txBody>
      </p:sp>
    </p:spTree>
    <p:extLst>
      <p:ext uri="{BB962C8B-B14F-4D97-AF65-F5344CB8AC3E}">
        <p14:creationId xmlns:p14="http://schemas.microsoft.com/office/powerpoint/2010/main" val="31817903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Digital Buying Process</a:t>
            </a:r>
          </a:p>
        </p:txBody>
      </p:sp>
      <p:sp>
        <p:nvSpPr>
          <p:cNvPr id="3" name="Content Placeholder 2"/>
          <p:cNvSpPr>
            <a:spLocks noGrp="1"/>
          </p:cNvSpPr>
          <p:nvPr>
            <p:ph idx="1"/>
          </p:nvPr>
        </p:nvSpPr>
        <p:spPr/>
        <p:txBody>
          <a:bodyPr/>
          <a:lstStyle/>
          <a:p>
            <a:r>
              <a:rPr lang="en-GB" dirty="0"/>
              <a:t>Problem Recognition </a:t>
            </a:r>
          </a:p>
          <a:p>
            <a:r>
              <a:rPr lang="en-GB" dirty="0"/>
              <a:t>Information Search</a:t>
            </a:r>
          </a:p>
          <a:p>
            <a:r>
              <a:rPr lang="en-GB" dirty="0"/>
              <a:t>Evaluation</a:t>
            </a:r>
          </a:p>
          <a:p>
            <a:r>
              <a:rPr lang="en-GB" dirty="0"/>
              <a:t>Decision</a:t>
            </a:r>
          </a:p>
          <a:p>
            <a:r>
              <a:rPr lang="en-GB" dirty="0"/>
              <a:t>Action</a:t>
            </a:r>
          </a:p>
          <a:p>
            <a:r>
              <a:rPr lang="en-GB" dirty="0"/>
              <a:t>Post-purchase</a:t>
            </a:r>
          </a:p>
          <a:p>
            <a:pPr marL="1371600" lvl="3" indent="0">
              <a:buNone/>
            </a:pPr>
            <a:r>
              <a:rPr lang="en-GB" dirty="0"/>
              <a:t>Chaffey and Smith (2012)</a:t>
            </a:r>
          </a:p>
        </p:txBody>
      </p:sp>
    </p:spTree>
    <p:extLst>
      <p:ext uri="{BB962C8B-B14F-4D97-AF65-F5344CB8AC3E}">
        <p14:creationId xmlns:p14="http://schemas.microsoft.com/office/powerpoint/2010/main" val="190355130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How customers process your message</a:t>
            </a:r>
          </a:p>
        </p:txBody>
      </p:sp>
      <p:sp>
        <p:nvSpPr>
          <p:cNvPr id="3" name="Content Placeholder 2"/>
          <p:cNvSpPr>
            <a:spLocks noGrp="1"/>
          </p:cNvSpPr>
          <p:nvPr>
            <p:ph idx="1"/>
          </p:nvPr>
        </p:nvSpPr>
        <p:spPr/>
        <p:txBody>
          <a:bodyPr/>
          <a:lstStyle/>
          <a:p>
            <a:r>
              <a:rPr lang="en-GB" dirty="0"/>
              <a:t>To understand how your web copy communicates with your intended audience</a:t>
            </a:r>
            <a:endParaRPr lang="en-US" dirty="0">
              <a:hlinkClick r:id="rId2"/>
            </a:endParaRPr>
          </a:p>
          <a:p>
            <a:endParaRPr lang="en-US" dirty="0">
              <a:hlinkClick r:id="rId2"/>
            </a:endParaRPr>
          </a:p>
          <a:p>
            <a:r>
              <a:rPr lang="en-US" dirty="0">
                <a:hlinkClick r:id="rId2"/>
              </a:rPr>
              <a:t>Hofacker’s 5 stages of information processing</a:t>
            </a:r>
            <a:endParaRPr lang="en-US" dirty="0"/>
          </a:p>
          <a:p>
            <a:endParaRPr lang="en-US" dirty="0"/>
          </a:p>
        </p:txBody>
      </p:sp>
    </p:spTree>
    <p:extLst>
      <p:ext uri="{BB962C8B-B14F-4D97-AF65-F5344CB8AC3E}">
        <p14:creationId xmlns:p14="http://schemas.microsoft.com/office/powerpoint/2010/main" val="397433695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Lauterborn’s</a:t>
            </a:r>
            <a:r>
              <a:rPr lang="en-US" dirty="0"/>
              <a:t> 4 C’s Model</a:t>
            </a:r>
          </a:p>
        </p:txBody>
      </p:sp>
      <p:sp>
        <p:nvSpPr>
          <p:cNvPr id="3" name="Content Placeholder 2"/>
          <p:cNvSpPr>
            <a:spLocks noGrp="1"/>
          </p:cNvSpPr>
          <p:nvPr>
            <p:ph idx="1"/>
          </p:nvPr>
        </p:nvSpPr>
        <p:spPr/>
        <p:txBody>
          <a:bodyPr/>
          <a:lstStyle/>
          <a:p>
            <a:r>
              <a:rPr lang="en-US" dirty="0"/>
              <a:t>If you are truly customer focused you should be considering the 4C’s of marketing and not the 4 P’s ? </a:t>
            </a:r>
          </a:p>
          <a:p>
            <a:pPr marL="0" indent="0">
              <a:buNone/>
            </a:pPr>
            <a:endParaRPr lang="en-US" dirty="0">
              <a:hlinkClick r:id="rId2"/>
            </a:endParaRPr>
          </a:p>
          <a:p>
            <a:r>
              <a:rPr lang="en-US" dirty="0">
                <a:hlinkClick r:id="rId2"/>
              </a:rPr>
              <a:t>http://www.smartinsights.com/marketing-planning/m§arketing-models/4cs-marketing-model/</a:t>
            </a:r>
            <a:endParaRPr lang="en-US" dirty="0"/>
          </a:p>
        </p:txBody>
      </p:sp>
    </p:spTree>
    <p:extLst>
      <p:ext uri="{BB962C8B-B14F-4D97-AF65-F5344CB8AC3E}">
        <p14:creationId xmlns:p14="http://schemas.microsoft.com/office/powerpoint/2010/main" val="118319164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Multichannel conversion models</a:t>
            </a:r>
          </a:p>
        </p:txBody>
      </p:sp>
      <p:sp>
        <p:nvSpPr>
          <p:cNvPr id="3" name="Content Placeholder 2"/>
          <p:cNvSpPr>
            <a:spLocks noGrp="1"/>
          </p:cNvSpPr>
          <p:nvPr>
            <p:ph idx="1"/>
          </p:nvPr>
        </p:nvSpPr>
        <p:spPr/>
        <p:txBody>
          <a:bodyPr>
            <a:normAutofit lnSpcReduction="10000"/>
          </a:bodyPr>
          <a:lstStyle/>
          <a:p>
            <a:r>
              <a:rPr lang="en-GB" dirty="0"/>
              <a:t>Conversion modelling can be quite complex because it needs to take into account online and offline behaviour.</a:t>
            </a:r>
          </a:p>
          <a:p>
            <a:r>
              <a:rPr lang="en-GB" dirty="0"/>
              <a:t>Some shopper may buy online while others use phone or buy in-store.</a:t>
            </a:r>
          </a:p>
          <a:p>
            <a:r>
              <a:rPr lang="en-GB" dirty="0"/>
              <a:t>Useful to put in place some sort of monitoring of cross-channel conversion at different stages of the buying process.</a:t>
            </a:r>
          </a:p>
        </p:txBody>
      </p:sp>
    </p:spTree>
    <p:extLst>
      <p:ext uri="{BB962C8B-B14F-4D97-AF65-F5344CB8AC3E}">
        <p14:creationId xmlns:p14="http://schemas.microsoft.com/office/powerpoint/2010/main" val="278952664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How?</a:t>
            </a:r>
          </a:p>
          <a:p>
            <a:r>
              <a:rPr lang="en-GB" dirty="0"/>
              <a:t>Phone numbers unique to the website can be used as an indication of the volume of callers to a contact centre influenced by the website</a:t>
            </a:r>
          </a:p>
        </p:txBody>
      </p:sp>
    </p:spTree>
    <p:extLst>
      <p:ext uri="{BB962C8B-B14F-4D97-AF65-F5344CB8AC3E}">
        <p14:creationId xmlns:p14="http://schemas.microsoft.com/office/powerpoint/2010/main" val="3389179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82C8B-95D5-E84D-8B77-5D65A3444440}"/>
              </a:ext>
            </a:extLst>
          </p:cNvPr>
          <p:cNvSpPr>
            <a:spLocks noGrp="1"/>
          </p:cNvSpPr>
          <p:nvPr>
            <p:ph type="title"/>
          </p:nvPr>
        </p:nvSpPr>
        <p:spPr/>
        <p:txBody>
          <a:bodyPr/>
          <a:lstStyle/>
          <a:p>
            <a:r>
              <a:rPr lang="en-US" dirty="0"/>
              <a:t>ROBO</a:t>
            </a:r>
          </a:p>
        </p:txBody>
      </p:sp>
      <p:sp>
        <p:nvSpPr>
          <p:cNvPr id="3" name="Content Placeholder 2">
            <a:extLst>
              <a:ext uri="{FF2B5EF4-FFF2-40B4-BE49-F238E27FC236}">
                <a16:creationId xmlns:a16="http://schemas.microsoft.com/office/drawing/2014/main" id="{1FB19FA6-6235-7C49-92BF-BBB085A68945}"/>
              </a:ext>
            </a:extLst>
          </p:cNvPr>
          <p:cNvSpPr>
            <a:spLocks noGrp="1"/>
          </p:cNvSpPr>
          <p:nvPr>
            <p:ph idx="1"/>
          </p:nvPr>
        </p:nvSpPr>
        <p:spPr/>
        <p:txBody>
          <a:bodyPr/>
          <a:lstStyle/>
          <a:p>
            <a:r>
              <a:rPr lang="en-US" dirty="0">
                <a:hlinkClick r:id="rId2"/>
              </a:rPr>
              <a:t>https://internetretailing.net/themes/themes/the-rise-of-robo-research-online-and-buy-offline-with-mobile-must-be-used-to-drive-in-store-sales-15977</a:t>
            </a:r>
            <a:endParaRPr lang="en-US" dirty="0"/>
          </a:p>
          <a:p>
            <a:endParaRPr lang="en-US" dirty="0"/>
          </a:p>
        </p:txBody>
      </p:sp>
    </p:spTree>
    <p:extLst>
      <p:ext uri="{BB962C8B-B14F-4D97-AF65-F5344CB8AC3E}">
        <p14:creationId xmlns:p14="http://schemas.microsoft.com/office/powerpoint/2010/main" val="250013416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7544" y="274638"/>
            <a:ext cx="8141714" cy="5241925"/>
          </a:xfrm>
        </p:spPr>
      </p:pic>
    </p:spTree>
    <p:extLst>
      <p:ext uri="{BB962C8B-B14F-4D97-AF65-F5344CB8AC3E}">
        <p14:creationId xmlns:p14="http://schemas.microsoft.com/office/powerpoint/2010/main" val="48245271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Customer Touchpoints</a:t>
            </a:r>
          </a:p>
        </p:txBody>
      </p:sp>
      <p:sp>
        <p:nvSpPr>
          <p:cNvPr id="3" name="Content Placeholder 2"/>
          <p:cNvSpPr>
            <a:spLocks noGrp="1"/>
          </p:cNvSpPr>
          <p:nvPr>
            <p:ph idx="1"/>
          </p:nvPr>
        </p:nvSpPr>
        <p:spPr/>
        <p:txBody>
          <a:bodyPr/>
          <a:lstStyle/>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800" y="2156496"/>
            <a:ext cx="8788400" cy="3543300"/>
          </a:xfrm>
          <a:prstGeom prst="rect">
            <a:avLst/>
          </a:prstGeom>
        </p:spPr>
      </p:pic>
    </p:spTree>
    <p:extLst>
      <p:ext uri="{BB962C8B-B14F-4D97-AF65-F5344CB8AC3E}">
        <p14:creationId xmlns:p14="http://schemas.microsoft.com/office/powerpoint/2010/main" val="359595184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87580B-441E-9E40-A4EB-A33EEC7459F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611C4BBD-76B0-0F4E-8E3E-E4E33019DB2E}"/>
              </a:ext>
            </a:extLst>
          </p:cNvPr>
          <p:cNvSpPr>
            <a:spLocks noGrp="1"/>
          </p:cNvSpPr>
          <p:nvPr>
            <p:ph idx="1"/>
          </p:nvPr>
        </p:nvSpPr>
        <p:spPr/>
        <p:txBody>
          <a:bodyPr/>
          <a:lstStyle/>
          <a:p>
            <a:r>
              <a:rPr lang="en-US" dirty="0">
                <a:hlinkClick r:id="rId2"/>
              </a:rPr>
              <a:t>https://exchange.cim.co.uk/blog/five-stages-of-your-customers-buying-journey/</a:t>
            </a:r>
            <a:endParaRPr lang="en-US" dirty="0"/>
          </a:p>
          <a:p>
            <a:endParaRPr lang="en-US" dirty="0"/>
          </a:p>
        </p:txBody>
      </p:sp>
    </p:spTree>
    <p:extLst>
      <p:ext uri="{BB962C8B-B14F-4D97-AF65-F5344CB8AC3E}">
        <p14:creationId xmlns:p14="http://schemas.microsoft.com/office/powerpoint/2010/main" val="81547713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Try and map your customer journey</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44714" y="1600200"/>
            <a:ext cx="5454572" cy="3916363"/>
          </a:xfrm>
        </p:spPr>
      </p:pic>
    </p:spTree>
    <p:extLst>
      <p:ext uri="{BB962C8B-B14F-4D97-AF65-F5344CB8AC3E}">
        <p14:creationId xmlns:p14="http://schemas.microsoft.com/office/powerpoint/2010/main" val="75330888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A7C50C-081B-DB41-BCE7-CA21651C2581}"/>
              </a:ext>
            </a:extLst>
          </p:cNvPr>
          <p:cNvSpPr>
            <a:spLocks noGrp="1"/>
          </p:cNvSpPr>
          <p:nvPr>
            <p:ph type="title"/>
          </p:nvPr>
        </p:nvSpPr>
        <p:spPr/>
        <p:txBody>
          <a:bodyPr>
            <a:normAutofit fontScale="90000"/>
          </a:bodyPr>
          <a:lstStyle/>
          <a:p>
            <a:r>
              <a:rPr lang="en-US" dirty="0"/>
              <a:t>The consumer buying decision process</a:t>
            </a:r>
          </a:p>
        </p:txBody>
      </p:sp>
      <p:sp>
        <p:nvSpPr>
          <p:cNvPr id="3" name="Content Placeholder 2">
            <a:extLst>
              <a:ext uri="{FF2B5EF4-FFF2-40B4-BE49-F238E27FC236}">
                <a16:creationId xmlns:a16="http://schemas.microsoft.com/office/drawing/2014/main" id="{FD64B76C-B4F4-614F-896A-0FE69E10792F}"/>
              </a:ext>
            </a:extLst>
          </p:cNvPr>
          <p:cNvSpPr>
            <a:spLocks noGrp="1"/>
          </p:cNvSpPr>
          <p:nvPr>
            <p:ph idx="1"/>
          </p:nvPr>
        </p:nvSpPr>
        <p:spPr/>
        <p:txBody>
          <a:bodyPr/>
          <a:lstStyle/>
          <a:p>
            <a:r>
              <a:rPr lang="en-US" dirty="0">
                <a:hlinkClick r:id="rId2"/>
              </a:rPr>
              <a:t>https://www.smartinsights.com/marketplace-analysis/customer-analysis/consumer-decision-buying-process/</a:t>
            </a:r>
            <a:endParaRPr lang="en-US" dirty="0"/>
          </a:p>
          <a:p>
            <a:endParaRPr lang="en-US" dirty="0"/>
          </a:p>
        </p:txBody>
      </p:sp>
    </p:spTree>
    <p:extLst>
      <p:ext uri="{BB962C8B-B14F-4D97-AF65-F5344CB8AC3E}">
        <p14:creationId xmlns:p14="http://schemas.microsoft.com/office/powerpoint/2010/main" val="362860421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4CB1BB-BBB8-C94B-82FA-2A20D3F206BA}"/>
              </a:ext>
            </a:extLst>
          </p:cNvPr>
          <p:cNvSpPr>
            <a:spLocks noGrp="1"/>
          </p:cNvSpPr>
          <p:nvPr>
            <p:ph type="title"/>
          </p:nvPr>
        </p:nvSpPr>
        <p:spPr/>
        <p:txBody>
          <a:bodyPr/>
          <a:lstStyle/>
          <a:p>
            <a:r>
              <a:rPr lang="en-US" dirty="0"/>
              <a:t>Map your own customer journeys</a:t>
            </a:r>
          </a:p>
        </p:txBody>
      </p:sp>
      <p:sp>
        <p:nvSpPr>
          <p:cNvPr id="3" name="Content Placeholder 2">
            <a:extLst>
              <a:ext uri="{FF2B5EF4-FFF2-40B4-BE49-F238E27FC236}">
                <a16:creationId xmlns:a16="http://schemas.microsoft.com/office/drawing/2014/main" id="{A3DEBFFA-1EB7-7E47-801A-D53EA1259803}"/>
              </a:ext>
            </a:extLst>
          </p:cNvPr>
          <p:cNvSpPr>
            <a:spLocks noGrp="1"/>
          </p:cNvSpPr>
          <p:nvPr>
            <p:ph idx="1"/>
          </p:nvPr>
        </p:nvSpPr>
        <p:spPr/>
        <p:txBody>
          <a:bodyPr/>
          <a:lstStyle/>
          <a:p>
            <a:r>
              <a:rPr lang="en-US" dirty="0">
                <a:hlinkClick r:id="rId2"/>
              </a:rPr>
              <a:t>https://www.smartinsights.com/user-experience/customer-experience-management-cxm/mapping-customer-journey/</a:t>
            </a:r>
            <a:endParaRPr lang="en-US" dirty="0"/>
          </a:p>
          <a:p>
            <a:endParaRPr lang="en-US" dirty="0"/>
          </a:p>
        </p:txBody>
      </p:sp>
    </p:spTree>
    <p:extLst>
      <p:ext uri="{BB962C8B-B14F-4D97-AF65-F5344CB8AC3E}">
        <p14:creationId xmlns:p14="http://schemas.microsoft.com/office/powerpoint/2010/main" val="396871740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a:hlinkClick r:id="rId2"/>
              </a:rPr>
              <a:t>ZMOT</a:t>
            </a:r>
            <a:r>
              <a:rPr lang="en-GB" dirty="0"/>
              <a:t> Google’s retail-specific model for understanding customer journey </a:t>
            </a:r>
          </a:p>
        </p:txBody>
      </p:sp>
    </p:spTree>
    <p:extLst>
      <p:ext uri="{BB962C8B-B14F-4D97-AF65-F5344CB8AC3E}">
        <p14:creationId xmlns:p14="http://schemas.microsoft.com/office/powerpoint/2010/main" val="387180067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Customer Journey</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02487" y="1232143"/>
            <a:ext cx="6939025" cy="5641240"/>
          </a:xfrm>
        </p:spPr>
      </p:pic>
    </p:spTree>
    <p:extLst>
      <p:ext uri="{BB962C8B-B14F-4D97-AF65-F5344CB8AC3E}">
        <p14:creationId xmlns:p14="http://schemas.microsoft.com/office/powerpoint/2010/main" val="105554427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457200" y="454025"/>
            <a:ext cx="8229600" cy="625475"/>
          </a:xfrm>
        </p:spPr>
        <p:txBody>
          <a:bodyPr/>
          <a:lstStyle/>
          <a:p>
            <a:pPr eaLnBrk="1" hangingPunct="1"/>
            <a:endParaRPr lang="en-US" altLang="en-US" sz="3200" dirty="0">
              <a:ea typeface="ＭＳ Ｐゴシック" charset="-128"/>
            </a:endParaRPr>
          </a:p>
        </p:txBody>
      </p:sp>
      <p:pic>
        <p:nvPicPr>
          <p:cNvPr id="2" name="Content Placeholder 1"/>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39552" y="1165448"/>
            <a:ext cx="8004391" cy="4495800"/>
          </a:xfrm>
        </p:spPr>
      </p:pic>
    </p:spTree>
    <p:extLst>
      <p:ext uri="{BB962C8B-B14F-4D97-AF65-F5344CB8AC3E}">
        <p14:creationId xmlns:p14="http://schemas.microsoft.com/office/powerpoint/2010/main" val="350541044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34507-350C-CE45-A1BD-A41E50CCF396}"/>
              </a:ext>
            </a:extLst>
          </p:cNvPr>
          <p:cNvSpPr>
            <a:spLocks noGrp="1"/>
          </p:cNvSpPr>
          <p:nvPr>
            <p:ph type="title"/>
          </p:nvPr>
        </p:nvSpPr>
        <p:spPr/>
        <p:txBody>
          <a:bodyPr/>
          <a:lstStyle/>
          <a:p>
            <a:endParaRPr lang="en-US"/>
          </a:p>
        </p:txBody>
      </p:sp>
      <p:pic>
        <p:nvPicPr>
          <p:cNvPr id="4" name="Content Placeholder 3">
            <a:extLst>
              <a:ext uri="{FF2B5EF4-FFF2-40B4-BE49-F238E27FC236}">
                <a16:creationId xmlns:a16="http://schemas.microsoft.com/office/drawing/2014/main" id="{752D7708-A109-814B-8C14-DACD4CD24056}"/>
              </a:ext>
            </a:extLst>
          </p:cNvPr>
          <p:cNvPicPr>
            <a:picLocks noGrp="1" noChangeAspect="1"/>
          </p:cNvPicPr>
          <p:nvPr>
            <p:ph idx="1"/>
          </p:nvPr>
        </p:nvPicPr>
        <p:blipFill>
          <a:blip r:embed="rId2"/>
          <a:stretch>
            <a:fillRect/>
          </a:stretch>
        </p:blipFill>
        <p:spPr>
          <a:xfrm>
            <a:off x="-35544" y="0"/>
            <a:ext cx="9143999" cy="6858000"/>
          </a:xfrm>
        </p:spPr>
      </p:pic>
    </p:spTree>
    <p:extLst>
      <p:ext uri="{BB962C8B-B14F-4D97-AF65-F5344CB8AC3E}">
        <p14:creationId xmlns:p14="http://schemas.microsoft.com/office/powerpoint/2010/main" val="147884949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Internal capabilities</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06700" y="1414459"/>
            <a:ext cx="3997548" cy="3839372"/>
          </a:xfrm>
        </p:spPr>
      </p:pic>
    </p:spTree>
    <p:extLst>
      <p:ext uri="{BB962C8B-B14F-4D97-AF65-F5344CB8AC3E}">
        <p14:creationId xmlns:p14="http://schemas.microsoft.com/office/powerpoint/2010/main" val="342459989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F92EF1-50D2-ED4B-9F4F-DE7AFFD1CC55}"/>
              </a:ext>
            </a:extLst>
          </p:cNvPr>
          <p:cNvSpPr>
            <a:spLocks noGrp="1"/>
          </p:cNvSpPr>
          <p:nvPr>
            <p:ph type="title"/>
          </p:nvPr>
        </p:nvSpPr>
        <p:spPr/>
        <p:txBody>
          <a:bodyPr/>
          <a:lstStyle/>
          <a:p>
            <a:r>
              <a:rPr lang="en-US" dirty="0"/>
              <a:t>Digital Marketing Resources</a:t>
            </a:r>
          </a:p>
        </p:txBody>
      </p:sp>
      <p:sp>
        <p:nvSpPr>
          <p:cNvPr id="3" name="Content Placeholder 2">
            <a:extLst>
              <a:ext uri="{FF2B5EF4-FFF2-40B4-BE49-F238E27FC236}">
                <a16:creationId xmlns:a16="http://schemas.microsoft.com/office/drawing/2014/main" id="{75882B3F-D40D-8B43-8D92-F45C97EB58AB}"/>
              </a:ext>
            </a:extLst>
          </p:cNvPr>
          <p:cNvSpPr>
            <a:spLocks noGrp="1"/>
          </p:cNvSpPr>
          <p:nvPr>
            <p:ph idx="1"/>
          </p:nvPr>
        </p:nvSpPr>
        <p:spPr/>
        <p:txBody>
          <a:bodyPr>
            <a:normAutofit lnSpcReduction="10000"/>
          </a:bodyPr>
          <a:lstStyle/>
          <a:p>
            <a:pPr fontAlgn="base"/>
            <a:r>
              <a:rPr lang="en-GB" dirty="0"/>
              <a:t>MEN (Labour).</a:t>
            </a:r>
          </a:p>
          <a:p>
            <a:pPr fontAlgn="base"/>
            <a:r>
              <a:rPr lang="en-GB" dirty="0"/>
              <a:t>MONEY (Finances).</a:t>
            </a:r>
          </a:p>
          <a:p>
            <a:pPr fontAlgn="base"/>
            <a:r>
              <a:rPr lang="en-GB" dirty="0"/>
              <a:t>MACHINERY (Equipment).</a:t>
            </a:r>
          </a:p>
          <a:p>
            <a:pPr fontAlgn="base"/>
            <a:r>
              <a:rPr lang="en-GB" dirty="0"/>
              <a:t>MINUTES (Time).</a:t>
            </a:r>
          </a:p>
          <a:p>
            <a:pPr fontAlgn="base"/>
            <a:r>
              <a:rPr lang="en-GB" dirty="0"/>
              <a:t>MATERIALS (Factors of Production)</a:t>
            </a:r>
          </a:p>
          <a:p>
            <a:pPr marL="0" indent="0">
              <a:buNone/>
            </a:pPr>
            <a:r>
              <a:rPr lang="en-US" dirty="0">
                <a:hlinkClick r:id="rId2"/>
              </a:rPr>
              <a:t>http://www.marketingteacher.com/digital-marketing-internal-audits/</a:t>
            </a:r>
            <a:endParaRPr lang="en-US" dirty="0"/>
          </a:p>
          <a:p>
            <a:pPr marL="0" indent="0">
              <a:buNone/>
            </a:pPr>
            <a:endParaRPr lang="en-US" dirty="0"/>
          </a:p>
        </p:txBody>
      </p:sp>
    </p:spTree>
    <p:extLst>
      <p:ext uri="{BB962C8B-B14F-4D97-AF65-F5344CB8AC3E}">
        <p14:creationId xmlns:p14="http://schemas.microsoft.com/office/powerpoint/2010/main" val="298132539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3C691C-D3EB-8F4B-976D-0A1E143F8DFC}"/>
              </a:ext>
            </a:extLst>
          </p:cNvPr>
          <p:cNvSpPr>
            <a:spLocks noGrp="1"/>
          </p:cNvSpPr>
          <p:nvPr>
            <p:ph type="title"/>
          </p:nvPr>
        </p:nvSpPr>
        <p:spPr/>
        <p:txBody>
          <a:bodyPr/>
          <a:lstStyle/>
          <a:p>
            <a:r>
              <a:rPr lang="en-US" dirty="0"/>
              <a:t>Technology Adoption</a:t>
            </a:r>
          </a:p>
        </p:txBody>
      </p:sp>
      <p:sp>
        <p:nvSpPr>
          <p:cNvPr id="3" name="Content Placeholder 2">
            <a:extLst>
              <a:ext uri="{FF2B5EF4-FFF2-40B4-BE49-F238E27FC236}">
                <a16:creationId xmlns:a16="http://schemas.microsoft.com/office/drawing/2014/main" id="{109DBB92-676D-F848-908C-AED953E1B3F7}"/>
              </a:ext>
            </a:extLst>
          </p:cNvPr>
          <p:cNvSpPr>
            <a:spLocks noGrp="1"/>
          </p:cNvSpPr>
          <p:nvPr>
            <p:ph idx="1"/>
          </p:nvPr>
        </p:nvSpPr>
        <p:spPr/>
        <p:txBody>
          <a:bodyPr>
            <a:normAutofit fontScale="92500"/>
          </a:bodyPr>
          <a:lstStyle/>
          <a:p>
            <a:r>
              <a:rPr lang="en-US" dirty="0">
                <a:hlinkClick r:id="rId2"/>
              </a:rPr>
              <a:t>https://ondigitalmarketing.com/learn/odm/foundations/5-customer-segments-technology-adoption/</a:t>
            </a:r>
            <a:endParaRPr lang="en-US" dirty="0"/>
          </a:p>
          <a:p>
            <a:r>
              <a:rPr lang="en-GB" dirty="0"/>
              <a:t>Understanding where these fit into the product-life cycle can enable selective marketing and design activities which are focused on tapping into these adopters specific needs. This can improve a product’s chances of success.</a:t>
            </a:r>
            <a:endParaRPr lang="en-US" dirty="0"/>
          </a:p>
        </p:txBody>
      </p:sp>
    </p:spTree>
    <p:extLst>
      <p:ext uri="{BB962C8B-B14F-4D97-AF65-F5344CB8AC3E}">
        <p14:creationId xmlns:p14="http://schemas.microsoft.com/office/powerpoint/2010/main" val="150842554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525D3-5DD7-684E-9976-2A079889B1BC}"/>
              </a:ext>
            </a:extLst>
          </p:cNvPr>
          <p:cNvSpPr>
            <a:spLocks noGrp="1"/>
          </p:cNvSpPr>
          <p:nvPr>
            <p:ph type="title"/>
          </p:nvPr>
        </p:nvSpPr>
        <p:spPr/>
        <p:txBody>
          <a:bodyPr/>
          <a:lstStyle/>
          <a:p>
            <a:endParaRPr lang="en-US" dirty="0"/>
          </a:p>
        </p:txBody>
      </p:sp>
      <p:pic>
        <p:nvPicPr>
          <p:cNvPr id="5" name="Content Placeholder 4">
            <a:extLst>
              <a:ext uri="{FF2B5EF4-FFF2-40B4-BE49-F238E27FC236}">
                <a16:creationId xmlns:a16="http://schemas.microsoft.com/office/drawing/2014/main" id="{028B1D47-0CCB-A14A-9939-F3C541344C8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1376" y="243271"/>
            <a:ext cx="8045572" cy="5241925"/>
          </a:xfrm>
        </p:spPr>
      </p:pic>
    </p:spTree>
    <p:extLst>
      <p:ext uri="{BB962C8B-B14F-4D97-AF65-F5344CB8AC3E}">
        <p14:creationId xmlns:p14="http://schemas.microsoft.com/office/powerpoint/2010/main" val="414395633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CE8985-4775-6E42-BDAA-5AAE1B07C3A1}"/>
              </a:ext>
            </a:extLst>
          </p:cNvPr>
          <p:cNvSpPr>
            <a:spLocks noGrp="1"/>
          </p:cNvSpPr>
          <p:nvPr>
            <p:ph type="title"/>
          </p:nvPr>
        </p:nvSpPr>
        <p:spPr/>
        <p:txBody>
          <a:bodyPr/>
          <a:lstStyle/>
          <a:p>
            <a:r>
              <a:rPr lang="en-US" dirty="0"/>
              <a:t>Barriers to effective marketing</a:t>
            </a:r>
          </a:p>
        </p:txBody>
      </p:sp>
      <p:sp>
        <p:nvSpPr>
          <p:cNvPr id="3" name="Content Placeholder 2">
            <a:extLst>
              <a:ext uri="{FF2B5EF4-FFF2-40B4-BE49-F238E27FC236}">
                <a16:creationId xmlns:a16="http://schemas.microsoft.com/office/drawing/2014/main" id="{B1DB2EC3-F6FD-DC42-A94A-A29018C2E5E0}"/>
              </a:ext>
            </a:extLst>
          </p:cNvPr>
          <p:cNvSpPr>
            <a:spLocks noGrp="1"/>
          </p:cNvSpPr>
          <p:nvPr>
            <p:ph idx="1"/>
          </p:nvPr>
        </p:nvSpPr>
        <p:spPr/>
        <p:txBody>
          <a:bodyPr/>
          <a:lstStyle/>
          <a:p>
            <a:r>
              <a:rPr lang="en-US">
                <a:hlinkClick r:id="rId2"/>
              </a:rPr>
              <a:t>https://360encompass.com/barriers-adoption-effectiveness-marketing/</a:t>
            </a:r>
            <a:endParaRPr lang="en-US"/>
          </a:p>
          <a:p>
            <a:endParaRPr lang="en-US"/>
          </a:p>
        </p:txBody>
      </p:sp>
    </p:spTree>
    <p:extLst>
      <p:ext uri="{BB962C8B-B14F-4D97-AF65-F5344CB8AC3E}">
        <p14:creationId xmlns:p14="http://schemas.microsoft.com/office/powerpoint/2010/main" val="2386743153"/>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14573</TotalTime>
  <Words>2128</Words>
  <Application>Microsoft Macintosh PowerPoint</Application>
  <PresentationFormat>On-screen Show (4:3)</PresentationFormat>
  <Paragraphs>229</Paragraphs>
  <Slides>72</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72</vt:i4>
      </vt:variant>
    </vt:vector>
  </HeadingPairs>
  <TitlesOfParts>
    <vt:vector size="76" baseType="lpstr">
      <vt:lpstr>Arial</vt:lpstr>
      <vt:lpstr>Calibri</vt:lpstr>
      <vt:lpstr>Myriad Pro</vt:lpstr>
      <vt:lpstr>20140311PresentationUWTSDTemplate</vt:lpstr>
      <vt:lpstr>Digital Strategy 2018</vt:lpstr>
      <vt:lpstr>What is marketing?</vt:lpstr>
      <vt:lpstr>Socialnomics2019</vt:lpstr>
      <vt:lpstr>Strategic Agility </vt:lpstr>
      <vt:lpstr>Digital Disruption from an incumbent perspective</vt:lpstr>
      <vt:lpstr>Digital Disruption from a start up perspective</vt:lpstr>
      <vt:lpstr>Is there a change in disruption?</vt:lpstr>
      <vt:lpstr>Are the disruptors now the incumbents?</vt:lpstr>
      <vt:lpstr>PowerPoint Presentation</vt:lpstr>
      <vt:lpstr>We must bust up big tech?</vt:lpstr>
      <vt:lpstr>Big Tech</vt:lpstr>
      <vt:lpstr>THREE LEVELS OF THE BUSINESS ENVIRONMENT</vt:lpstr>
      <vt:lpstr>PowerPoint Presentation</vt:lpstr>
      <vt:lpstr>The Macro Environment</vt:lpstr>
      <vt:lpstr>Political factors</vt:lpstr>
      <vt:lpstr>Political factors: Examples</vt:lpstr>
      <vt:lpstr>Economic Factors</vt:lpstr>
      <vt:lpstr>Economic Factors</vt:lpstr>
      <vt:lpstr>PowerPoint Presentation</vt:lpstr>
      <vt:lpstr>Social/Cultural Factors</vt:lpstr>
      <vt:lpstr>Examples</vt:lpstr>
      <vt:lpstr>PowerPoint Presentation</vt:lpstr>
      <vt:lpstr>Teens</vt:lpstr>
      <vt:lpstr>Technological Factors</vt:lpstr>
      <vt:lpstr>Environment factors</vt:lpstr>
      <vt:lpstr>Legal factors</vt:lpstr>
      <vt:lpstr>PowerPoint Presentation</vt:lpstr>
      <vt:lpstr>PowerPoint Presentation</vt:lpstr>
      <vt:lpstr>PowerPoint Presentation</vt:lpstr>
      <vt:lpstr>Strategic PESTEL</vt:lpstr>
      <vt:lpstr>PowerPoint Presentation</vt:lpstr>
      <vt:lpstr>PowerPoint Presentation</vt:lpstr>
      <vt:lpstr>THREE LEVELS OF THE BUSINESS ENVIRONMENT</vt:lpstr>
      <vt:lpstr>Chaffey &amp; Ellis 2016</vt:lpstr>
      <vt:lpstr>Micro Environment/ Operating Environment</vt:lpstr>
      <vt:lpstr>PowerPoint Presentation</vt:lpstr>
      <vt:lpstr>The Customer</vt:lpstr>
      <vt:lpstr>Online Communities</vt:lpstr>
      <vt:lpstr>Online Communities</vt:lpstr>
      <vt:lpstr>Online Communities</vt:lpstr>
      <vt:lpstr>Customers</vt:lpstr>
      <vt:lpstr>Customers</vt:lpstr>
      <vt:lpstr>Simple trend analysis</vt:lpstr>
      <vt:lpstr>Discussion</vt:lpstr>
      <vt:lpstr>PowerPoint Presentation</vt:lpstr>
      <vt:lpstr>Why people buy online</vt:lpstr>
      <vt:lpstr>PowerPoint Presentation</vt:lpstr>
      <vt:lpstr>Customer Personas</vt:lpstr>
      <vt:lpstr>Customer Personas</vt:lpstr>
      <vt:lpstr>Content Marketing Matrix</vt:lpstr>
      <vt:lpstr>The Buying  Process</vt:lpstr>
      <vt:lpstr>The Digital Buying Process</vt:lpstr>
      <vt:lpstr>How customers process your message</vt:lpstr>
      <vt:lpstr>Lauterborn’s 4 C’s Model</vt:lpstr>
      <vt:lpstr>Multichannel conversion models</vt:lpstr>
      <vt:lpstr>PowerPoint Presentation</vt:lpstr>
      <vt:lpstr>ROBO</vt:lpstr>
      <vt:lpstr>PowerPoint Presentation</vt:lpstr>
      <vt:lpstr>Customer Touchpoints</vt:lpstr>
      <vt:lpstr>PowerPoint Presentation</vt:lpstr>
      <vt:lpstr>Try and map your customer journey</vt:lpstr>
      <vt:lpstr>The consumer buying decision process</vt:lpstr>
      <vt:lpstr>Map your own customer journeys</vt:lpstr>
      <vt:lpstr>PowerPoint Presentation</vt:lpstr>
      <vt:lpstr>Customer Journey</vt:lpstr>
      <vt:lpstr>PowerPoint Presentation</vt:lpstr>
      <vt:lpstr>PowerPoint Presentation</vt:lpstr>
      <vt:lpstr>Internal capabilities</vt:lpstr>
      <vt:lpstr>Digital Marketing Resources</vt:lpstr>
      <vt:lpstr>Technology Adoption</vt:lpstr>
      <vt:lpstr>PowerPoint Presentation</vt:lpstr>
      <vt:lpstr>Barriers to effective marketing</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Benyon, Caroline</dc:creator>
  <cp:lastModifiedBy>Microsoft Office User</cp:lastModifiedBy>
  <cp:revision>383</cp:revision>
  <cp:lastPrinted>2016-02-08T18:19:33Z</cp:lastPrinted>
  <dcterms:created xsi:type="dcterms:W3CDTF">2015-05-19T15:55:27Z</dcterms:created>
  <dcterms:modified xsi:type="dcterms:W3CDTF">2019-10-04T16:08:18Z</dcterms:modified>
</cp:coreProperties>
</file>