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rts/chart1.xml" ContentType="application/vnd.openxmlformats-officedocument.drawingml.chart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895" r:id="rId1"/>
  </p:sldMasterIdLst>
  <p:notesMasterIdLst>
    <p:notesMasterId r:id="rId23"/>
  </p:notesMasterIdLst>
  <p:handoutMasterIdLst>
    <p:handoutMasterId r:id="rId24"/>
  </p:handoutMasterIdLst>
  <p:sldIdLst>
    <p:sldId id="284" r:id="rId2"/>
    <p:sldId id="286" r:id="rId3"/>
    <p:sldId id="289" r:id="rId4"/>
    <p:sldId id="285" r:id="rId5"/>
    <p:sldId id="257" r:id="rId6"/>
    <p:sldId id="262" r:id="rId7"/>
    <p:sldId id="263" r:id="rId8"/>
    <p:sldId id="265" r:id="rId9"/>
    <p:sldId id="264" r:id="rId10"/>
    <p:sldId id="266" r:id="rId11"/>
    <p:sldId id="277" r:id="rId12"/>
    <p:sldId id="267" r:id="rId13"/>
    <p:sldId id="268" r:id="rId14"/>
    <p:sldId id="270" r:id="rId15"/>
    <p:sldId id="281" r:id="rId16"/>
    <p:sldId id="271" r:id="rId17"/>
    <p:sldId id="288" r:id="rId18"/>
    <p:sldId id="279" r:id="rId19"/>
    <p:sldId id="275" r:id="rId20"/>
    <p:sldId id="274" r:id="rId21"/>
    <p:sldId id="280" r:id="rId2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5D7A"/>
    <a:srgbClr val="354587"/>
    <a:srgbClr val="1B44A1"/>
    <a:srgbClr val="4154A3"/>
    <a:srgbClr val="80C535"/>
    <a:srgbClr val="660066"/>
    <a:srgbClr val="000099"/>
    <a:srgbClr val="800000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36" autoAdjust="0"/>
    <p:restoredTop sz="94693" autoAdjust="0"/>
  </p:normalViewPr>
  <p:slideViewPr>
    <p:cSldViewPr>
      <p:cViewPr varScale="1">
        <p:scale>
          <a:sx n="109" d="100"/>
          <a:sy n="109" d="100"/>
        </p:scale>
        <p:origin x="12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Docs\ENVBOOK6th\ENVBOOK6thOriginal\Figure1.3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'Figure 1-3'!$B$3</c:f>
              <c:strCache>
                <c:ptCount val="1"/>
                <c:pt idx="0">
                  <c:v>Particulate Matter</c:v>
                </c:pt>
              </c:strCache>
            </c:strRef>
          </c:tx>
          <c:spPr>
            <a:solidFill>
              <a:schemeClr val="tx2">
                <a:lumMod val="75000"/>
                <a:lumOff val="25000"/>
              </a:schemeClr>
            </a:solidFill>
          </c:spPr>
          <c:invertIfNegative val="0"/>
          <c:cat>
            <c:strRef>
              <c:f>'Figure 1-3'!$A$4:$A$14</c:f>
              <c:strCache>
                <c:ptCount val="11"/>
                <c:pt idx="0">
                  <c:v>Sao Paulo</c:v>
                </c:pt>
                <c:pt idx="1">
                  <c:v>Toronto</c:v>
                </c:pt>
                <c:pt idx="2">
                  <c:v>Beijing</c:v>
                </c:pt>
                <c:pt idx="3">
                  <c:v>Paris</c:v>
                </c:pt>
                <c:pt idx="4">
                  <c:v>Berlin</c:v>
                </c:pt>
                <c:pt idx="5">
                  <c:v>Tokyo</c:v>
                </c:pt>
                <c:pt idx="6">
                  <c:v>Mexico City</c:v>
                </c:pt>
                <c:pt idx="7">
                  <c:v>Madrid</c:v>
                </c:pt>
                <c:pt idx="8">
                  <c:v>London</c:v>
                </c:pt>
                <c:pt idx="9">
                  <c:v>Los Angeles</c:v>
                </c:pt>
                <c:pt idx="10">
                  <c:v>New York-Newark</c:v>
                </c:pt>
              </c:strCache>
            </c:strRef>
          </c:cat>
          <c:val>
            <c:numRef>
              <c:f>'Figure 1-3'!$B$4:$B$14</c:f>
              <c:numCache>
                <c:formatCode>General</c:formatCode>
                <c:ptCount val="11"/>
                <c:pt idx="0">
                  <c:v>34</c:v>
                </c:pt>
                <c:pt idx="1">
                  <c:v>20</c:v>
                </c:pt>
                <c:pt idx="2">
                  <c:v>90</c:v>
                </c:pt>
                <c:pt idx="3">
                  <c:v>11</c:v>
                </c:pt>
                <c:pt idx="4">
                  <c:v>21</c:v>
                </c:pt>
                <c:pt idx="5">
                  <c:v>38</c:v>
                </c:pt>
                <c:pt idx="6">
                  <c:v>48</c:v>
                </c:pt>
                <c:pt idx="7">
                  <c:v>29</c:v>
                </c:pt>
                <c:pt idx="8">
                  <c:v>19</c:v>
                </c:pt>
                <c:pt idx="9">
                  <c:v>32</c:v>
                </c:pt>
                <c:pt idx="10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16E-4A9A-82BD-24A2CA3C41DD}"/>
            </c:ext>
          </c:extLst>
        </c:ser>
        <c:ser>
          <c:idx val="1"/>
          <c:order val="1"/>
          <c:tx>
            <c:strRef>
              <c:f>'Figure 1-3'!$C$3</c:f>
              <c:strCache>
                <c:ptCount val="1"/>
                <c:pt idx="0">
                  <c:v>Sulfur Dioxide</c:v>
                </c:pt>
              </c:strCache>
            </c:strRef>
          </c:tx>
          <c:spPr>
            <a:solidFill>
              <a:srgbClr val="80C535"/>
            </a:solidFill>
          </c:spPr>
          <c:invertIfNegative val="0"/>
          <c:cat>
            <c:strRef>
              <c:f>'Figure 1-3'!$A$4:$A$14</c:f>
              <c:strCache>
                <c:ptCount val="11"/>
                <c:pt idx="0">
                  <c:v>Sao Paulo</c:v>
                </c:pt>
                <c:pt idx="1">
                  <c:v>Toronto</c:v>
                </c:pt>
                <c:pt idx="2">
                  <c:v>Beijing</c:v>
                </c:pt>
                <c:pt idx="3">
                  <c:v>Paris</c:v>
                </c:pt>
                <c:pt idx="4">
                  <c:v>Berlin</c:v>
                </c:pt>
                <c:pt idx="5">
                  <c:v>Tokyo</c:v>
                </c:pt>
                <c:pt idx="6">
                  <c:v>Mexico City</c:v>
                </c:pt>
                <c:pt idx="7">
                  <c:v>Madrid</c:v>
                </c:pt>
                <c:pt idx="8">
                  <c:v>London</c:v>
                </c:pt>
                <c:pt idx="9">
                  <c:v>Los Angeles</c:v>
                </c:pt>
                <c:pt idx="10">
                  <c:v>New York-Newark</c:v>
                </c:pt>
              </c:strCache>
            </c:strRef>
          </c:cat>
          <c:val>
            <c:numRef>
              <c:f>'Figure 1-3'!$C$4:$C$14</c:f>
              <c:numCache>
                <c:formatCode>General</c:formatCode>
                <c:ptCount val="11"/>
                <c:pt idx="0">
                  <c:v>43</c:v>
                </c:pt>
                <c:pt idx="1">
                  <c:v>17</c:v>
                </c:pt>
                <c:pt idx="2">
                  <c:v>90</c:v>
                </c:pt>
                <c:pt idx="3">
                  <c:v>14</c:v>
                </c:pt>
                <c:pt idx="4">
                  <c:v>18</c:v>
                </c:pt>
                <c:pt idx="5">
                  <c:v>18</c:v>
                </c:pt>
                <c:pt idx="6">
                  <c:v>74</c:v>
                </c:pt>
                <c:pt idx="7">
                  <c:v>24</c:v>
                </c:pt>
                <c:pt idx="8">
                  <c:v>25</c:v>
                </c:pt>
                <c:pt idx="9">
                  <c:v>9</c:v>
                </c:pt>
                <c:pt idx="10">
                  <c:v>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16E-4A9A-82BD-24A2CA3C41DD}"/>
            </c:ext>
          </c:extLst>
        </c:ser>
        <c:ser>
          <c:idx val="2"/>
          <c:order val="2"/>
          <c:tx>
            <c:strRef>
              <c:f>'Figure 1-3'!$D$3</c:f>
              <c:strCache>
                <c:ptCount val="1"/>
                <c:pt idx="0">
                  <c:v>Nitrogen Dioxide</c:v>
                </c:pt>
              </c:strCache>
            </c:strRef>
          </c:tx>
          <c:invertIfNegative val="0"/>
          <c:cat>
            <c:strRef>
              <c:f>'Figure 1-3'!$A$4:$A$14</c:f>
              <c:strCache>
                <c:ptCount val="11"/>
                <c:pt idx="0">
                  <c:v>Sao Paulo</c:v>
                </c:pt>
                <c:pt idx="1">
                  <c:v>Toronto</c:v>
                </c:pt>
                <c:pt idx="2">
                  <c:v>Beijing</c:v>
                </c:pt>
                <c:pt idx="3">
                  <c:v>Paris</c:v>
                </c:pt>
                <c:pt idx="4">
                  <c:v>Berlin</c:v>
                </c:pt>
                <c:pt idx="5">
                  <c:v>Tokyo</c:v>
                </c:pt>
                <c:pt idx="6">
                  <c:v>Mexico City</c:v>
                </c:pt>
                <c:pt idx="7">
                  <c:v>Madrid</c:v>
                </c:pt>
                <c:pt idx="8">
                  <c:v>London</c:v>
                </c:pt>
                <c:pt idx="9">
                  <c:v>Los Angeles</c:v>
                </c:pt>
                <c:pt idx="10">
                  <c:v>New York-Newark</c:v>
                </c:pt>
              </c:strCache>
            </c:strRef>
          </c:cat>
          <c:val>
            <c:numRef>
              <c:f>'Figure 1-3'!$D$4:$D$14</c:f>
              <c:numCache>
                <c:formatCode>General</c:formatCode>
                <c:ptCount val="11"/>
                <c:pt idx="0">
                  <c:v>83</c:v>
                </c:pt>
                <c:pt idx="1">
                  <c:v>43</c:v>
                </c:pt>
                <c:pt idx="2">
                  <c:v>122</c:v>
                </c:pt>
                <c:pt idx="3">
                  <c:v>57</c:v>
                </c:pt>
                <c:pt idx="4">
                  <c:v>26</c:v>
                </c:pt>
                <c:pt idx="5">
                  <c:v>68</c:v>
                </c:pt>
                <c:pt idx="6">
                  <c:v>130</c:v>
                </c:pt>
                <c:pt idx="7">
                  <c:v>66</c:v>
                </c:pt>
                <c:pt idx="8">
                  <c:v>77</c:v>
                </c:pt>
                <c:pt idx="9">
                  <c:v>74</c:v>
                </c:pt>
                <c:pt idx="10">
                  <c:v>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16E-4A9A-82BD-24A2CA3C41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67964288"/>
        <c:axId val="75218304"/>
      </c:barChart>
      <c:catAx>
        <c:axId val="67964288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b="1" i="0" baseline="0"/>
            </a:pPr>
            <a:endParaRPr lang="en-US"/>
          </a:p>
        </c:txPr>
        <c:crossAx val="75218304"/>
        <c:crosses val="autoZero"/>
        <c:auto val="1"/>
        <c:lblAlgn val="ctr"/>
        <c:lblOffset val="100"/>
        <c:noMultiLvlLbl val="0"/>
      </c:catAx>
      <c:valAx>
        <c:axId val="75218304"/>
        <c:scaling>
          <c:orientation val="minMax"/>
        </c:scaling>
        <c:delete val="0"/>
        <c:axPos val="b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Concentration </a:t>
                </a:r>
                <a:r>
                  <a:rPr lang="en-US" dirty="0" smtClean="0"/>
                  <a:t>,</a:t>
                </a:r>
                <a:r>
                  <a:rPr lang="en-US" baseline="0" dirty="0" smtClean="0"/>
                  <a:t> micrograms per cubic meter (</a:t>
                </a:r>
                <a:r>
                  <a:rPr lang="en-US" baseline="0" dirty="0" smtClean="0">
                    <a:latin typeface="Calibri"/>
                  </a:rPr>
                  <a:t>µ/m</a:t>
                </a:r>
                <a:r>
                  <a:rPr lang="en-US" baseline="30000" dirty="0" smtClean="0">
                    <a:latin typeface="Calibri"/>
                  </a:rPr>
                  <a:t>3</a:t>
                </a:r>
                <a:r>
                  <a:rPr lang="en-US" baseline="0" dirty="0" smtClean="0">
                    <a:latin typeface="Calibri"/>
                  </a:rPr>
                  <a:t>)</a:t>
                </a:r>
                <a:endParaRPr lang="en-US" baseline="30000" dirty="0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b="1"/>
            </a:pPr>
            <a:endParaRPr lang="en-US"/>
          </a:p>
        </c:txPr>
        <c:crossAx val="67964288"/>
        <c:crosses val="autoZero"/>
        <c:crossBetween val="between"/>
      </c:valAx>
      <c:spPr>
        <a:gradFill>
          <a:gsLst>
            <a:gs pos="0">
              <a:srgbClr val="4154A3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</c:spPr>
    </c:plotArea>
    <c:legend>
      <c:legendPos val="r"/>
      <c:overlay val="0"/>
      <c:txPr>
        <a:bodyPr/>
        <a:lstStyle/>
        <a:p>
          <a:pPr>
            <a:defRPr b="1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7D784-5649-4757-B524-F9816A7F953F}" type="datetimeFigureOut">
              <a:rPr lang="en-US" smtClean="0"/>
              <a:pPr/>
              <a:t>1/24/2020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326966-FC80-43B6-ABAF-4C6F0CD282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5887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fld id="{34FB98BF-3647-4ACF-BB2E-ABD8E774E4AB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5290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688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5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6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8</a:t>
            </a:fld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10</a:t>
            </a:fld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11</a:t>
            </a:fld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12</a:t>
            </a:fld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13</a:t>
            </a:fld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14</a:t>
            </a:fld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16</a:t>
            </a:fld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6972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18</a:t>
            </a:fld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19</a:t>
            </a:fld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20</a:t>
            </a:fld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21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78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218709" y="685800"/>
            <a:ext cx="4620491" cy="3048000"/>
          </a:xfrm>
        </p:spPr>
        <p:txBody>
          <a:bodyPr/>
          <a:lstStyle>
            <a:lvl1pPr>
              <a:defRPr sz="4000">
                <a:latin typeface="+mj-lt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6778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267200" y="4087091"/>
            <a:ext cx="4495800" cy="11430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 b="0"/>
            </a:lvl1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677894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8001000" y="6248400"/>
            <a:ext cx="838200" cy="457200"/>
          </a:xfrm>
        </p:spPr>
        <p:txBody>
          <a:bodyPr/>
          <a:lstStyle>
            <a:lvl1pPr>
              <a:defRPr/>
            </a:lvl1pPr>
          </a:lstStyle>
          <a:p>
            <a:fld id="{37F9A25C-610B-446F-817B-61DD82876B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77896" name="Line 8"/>
          <p:cNvSpPr>
            <a:spLocks noChangeShapeType="1"/>
          </p:cNvSpPr>
          <p:nvPr/>
        </p:nvSpPr>
        <p:spPr bwMode="auto">
          <a:xfrm>
            <a:off x="266700" y="6172200"/>
            <a:ext cx="86106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54" y="1066800"/>
            <a:ext cx="3263220" cy="4191000"/>
          </a:xfrm>
          <a:prstGeom prst="rect">
            <a:avLst/>
          </a:prstGeom>
          <a:noFill/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62000"/>
            <a:ext cx="7772400" cy="1600200"/>
          </a:xfrm>
        </p:spPr>
        <p:txBody>
          <a:bodyPr anchor="t"/>
          <a:lstStyle>
            <a:lvl1pPr algn="l">
              <a:defRPr sz="3200" b="1" cap="all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CDF51DB-B4A4-4A8C-94BF-2CB939E3157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8077200" y="6248400"/>
            <a:ext cx="838200" cy="457200"/>
          </a:xfrm>
        </p:spPr>
        <p:txBody>
          <a:bodyPr/>
          <a:lstStyle>
            <a:lvl1pPr>
              <a:defRPr/>
            </a:lvl1pPr>
          </a:lstStyle>
          <a:p>
            <a:fld id="{DEC2DFF4-C19B-4AE7-878B-EB1C78869E6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F6D7607-8F08-4FE4-ABBA-C8F98AC8DC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153400" cy="1249362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C226CC-041D-4CAA-9927-719A528941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10812B4-24B9-4EF4-BB25-6FBE9CCC00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06A4A28-1115-43AD-9235-2FEF7621297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C23CDA1-E5E3-4CF4-BF18-051B7ED6F0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237014D-64A2-4E01-AE21-65F9CB94FEA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263E783-DDE4-4926-9D44-BADAF3BF3D6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6F9841-15D5-4B7A-B308-B247071AC28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57200"/>
            <a:ext cx="7848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906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7848600" y="6248400"/>
            <a:ext cx="1066800" cy="457200"/>
          </a:xfrm>
        </p:spPr>
        <p:txBody>
          <a:bodyPr/>
          <a:lstStyle>
            <a:lvl1pPr>
              <a:defRPr/>
            </a:lvl1pPr>
          </a:lstStyle>
          <a:p>
            <a:fld id="{AD71C832-14F5-42FB-A2CE-9DBFB2D1BC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rgbClr val="AFC5C9">
                <a:lumMod val="90000"/>
                <a:lumOff val="10000"/>
                <a:alpha val="66000"/>
              </a:srgbClr>
            </a:gs>
            <a:gs pos="57000">
              <a:srgbClr val="D2E2F6"/>
            </a:gs>
            <a:gs pos="93000">
              <a:srgbClr val="4F6F71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8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457200"/>
            <a:ext cx="78486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dirty="0" smtClean="0"/>
          </a:p>
        </p:txBody>
      </p:sp>
      <p:sp>
        <p:nvSpPr>
          <p:cNvPr id="6768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981200"/>
            <a:ext cx="7924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76869" name="Rectangle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5800" y="6248400"/>
            <a:ext cx="609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2"/>
                </a:solidFill>
              </a:defRPr>
            </a:lvl1pPr>
          </a:lstStyle>
          <a:p>
            <a:fld id="{4CDF51DB-B4A4-4A8C-94BF-2CB939E3157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76871" name="Line 7"/>
          <p:cNvSpPr>
            <a:spLocks noChangeShapeType="1"/>
          </p:cNvSpPr>
          <p:nvPr/>
        </p:nvSpPr>
        <p:spPr bwMode="auto">
          <a:xfrm>
            <a:off x="228600" y="304800"/>
            <a:ext cx="8610600" cy="0"/>
          </a:xfrm>
          <a:prstGeom prst="line">
            <a:avLst/>
          </a:prstGeom>
          <a:noFill/>
          <a:ln w="82550">
            <a:solidFill>
              <a:srgbClr val="006C00"/>
            </a:solidFill>
            <a:round/>
            <a:headEnd/>
            <a:tailEnd/>
          </a:ln>
          <a:effectLst>
            <a:outerShdw blurRad="50800" dist="50800" dir="5400000" algn="ctr" rotWithShape="0">
              <a:schemeClr val="tx1"/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6248400"/>
            <a:ext cx="80772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© 2013 </a:t>
            </a:r>
            <a:r>
              <a:rPr lang="en-US" sz="1050" dirty="0" err="1" smtClean="0"/>
              <a:t>Cengage</a:t>
            </a:r>
            <a:r>
              <a:rPr lang="en-US" sz="1050" dirty="0" smtClean="0"/>
              <a:t> Learning. All Rights Reserved. May not be copied, scanned, or duplicated, in whole or in part, except for use as permitted in a license distributed with a certain product or service or otherwise on a password-protected website for classroom use.</a:t>
            </a: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901" r:id="rId6"/>
    <p:sldLayoutId id="2147483902" r:id="rId7"/>
    <p:sldLayoutId id="2147483903" r:id="rId8"/>
    <p:sldLayoutId id="2147483904" r:id="rId9"/>
    <p:sldLayoutId id="2147483905" r:id="rId10"/>
    <p:sldLayoutId id="2147483906" r:id="rId11"/>
    <p:sldLayoutId id="2147483907" r:id="rId12"/>
  </p:sldLayoutIdLst>
  <p:transition spd="slow">
    <p:strips dir="r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85000"/>
        <a:buFont typeface="Wingdings" pitchFamily="2" charset="2"/>
        <a:buChar char="n"/>
        <a:defRPr sz="28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25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p"/>
        <a:defRPr sz="22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n"/>
        <a:defRPr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youtube.com/watch?v=_PKH2wtDT3E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a.gov/OCEPAterm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a.gov/compliance/environmentaljustice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BMSP6007 Economics </a:t>
            </a:r>
            <a:r>
              <a:rPr lang="en-GB" dirty="0"/>
              <a:t>of Sustainability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</a:t>
            </a:r>
            <a:r>
              <a:rPr lang="en-GB" b="1" dirty="0" smtClean="0"/>
              <a:t>IM(S</a:t>
            </a:r>
            <a:r>
              <a:rPr lang="en-GB" b="1" dirty="0"/>
              <a:t>)</a:t>
            </a:r>
            <a:endParaRPr lang="en-GB" dirty="0"/>
          </a:p>
          <a:p>
            <a:pPr lvl="1" hangingPunct="0"/>
            <a:r>
              <a:rPr lang="en-GB" sz="1500" dirty="0"/>
              <a:t>This module aims to enable the student to explore and understand what sustainable economics is, why it has developed, how is developed and how it is achievable across multiple levels</a:t>
            </a:r>
            <a:r>
              <a:rPr lang="en-GB" sz="1500" dirty="0" smtClean="0"/>
              <a:t>.</a:t>
            </a:r>
          </a:p>
          <a:p>
            <a:pPr marL="457200" lvl="1" indent="0" hangingPunc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b="1" dirty="0"/>
              <a:t>LEARNING OUTCOMES</a:t>
            </a:r>
            <a:endParaRPr lang="en-GB" dirty="0"/>
          </a:p>
          <a:p>
            <a:pPr marL="0" indent="0">
              <a:buNone/>
            </a:pPr>
            <a:r>
              <a:rPr lang="en-US" sz="1800" dirty="0"/>
              <a:t>Upon the successful completion of this module, the student should be able to demonstrate the ability to:  </a:t>
            </a:r>
            <a:br>
              <a:rPr lang="en-US" sz="1800" dirty="0"/>
            </a:br>
            <a:endParaRPr lang="en-GB" dirty="0"/>
          </a:p>
          <a:p>
            <a:pPr lvl="1" hangingPunct="0"/>
            <a:r>
              <a:rPr lang="en-GB" sz="1500" dirty="0"/>
              <a:t>Critically analyse concepts such as the green economy and sustainable </a:t>
            </a:r>
            <a:r>
              <a:rPr lang="en-GB" sz="1500" dirty="0" smtClean="0"/>
              <a:t>economics;</a:t>
            </a:r>
          </a:p>
          <a:p>
            <a:pPr lvl="1" hangingPunct="0"/>
            <a:r>
              <a:rPr lang="en-GB" sz="1500" dirty="0" smtClean="0"/>
              <a:t>Critically </a:t>
            </a:r>
            <a:r>
              <a:rPr lang="en-GB" sz="1500" dirty="0"/>
              <a:t>appraise how differing sectors approach sustainable </a:t>
            </a:r>
            <a:r>
              <a:rPr lang="en-GB" sz="1500" dirty="0" smtClean="0"/>
              <a:t>development</a:t>
            </a:r>
          </a:p>
          <a:p>
            <a:pPr lvl="1" hangingPunct="0"/>
            <a:r>
              <a:rPr lang="en-GB" sz="1500" dirty="0" smtClean="0"/>
              <a:t>Debate </a:t>
            </a:r>
            <a:r>
              <a:rPr lang="en-GB" sz="1500" dirty="0"/>
              <a:t>the consequences of developing economies sustainably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EC2DFF4-C19B-4AE7-878B-EB1C78869E60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089769"/>
      </p:ext>
    </p:extLst>
  </p:cSld>
  <p:clrMapOvr>
    <a:masterClrMapping/>
  </p:clrMapOvr>
  <p:transition spd="slow">
    <p:strips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Assessment </a:t>
            </a:r>
            <a:r>
              <a:rPr lang="en-GB" dirty="0"/>
              <a:t>Component 1 – 50%</a:t>
            </a:r>
          </a:p>
          <a:p>
            <a:r>
              <a:rPr lang="en-GB" dirty="0"/>
              <a:t>Essay (2500 word equivalent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Assessment </a:t>
            </a:r>
            <a:r>
              <a:rPr lang="en-GB" dirty="0"/>
              <a:t>Component 2 – 50%</a:t>
            </a:r>
          </a:p>
          <a:p>
            <a:r>
              <a:rPr lang="en-GB" dirty="0"/>
              <a:t>Report (2500 words)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EC2DFF4-C19B-4AE7-878B-EB1C78869E6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909971"/>
      </p:ext>
    </p:extLst>
  </p:cSld>
  <p:clrMapOvr>
    <a:masterClrMapping/>
  </p:clrMapOvr>
  <p:transition spd="slow">
    <p:strips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57779"/>
            <a:ext cx="7848600" cy="1295400"/>
          </a:xfrm>
        </p:spPr>
        <p:txBody>
          <a:bodyPr/>
          <a:lstStyle/>
          <a:p>
            <a:r>
              <a:rPr lang="en-GB" dirty="0" smtClean="0"/>
              <a:t>Reading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9568" y="1219200"/>
            <a:ext cx="7924800" cy="4114800"/>
          </a:xfrm>
        </p:spPr>
        <p:txBody>
          <a:bodyPr/>
          <a:lstStyle/>
          <a:p>
            <a:r>
              <a:rPr lang="en-GB" sz="1800" dirty="0"/>
              <a:t>Field, B. C., &amp; Field, M. K. (2017). Environmental economics: An introduction (7th ed.). New York, NY: McGraw-Hill. (9781259255403)</a:t>
            </a:r>
          </a:p>
          <a:p>
            <a:r>
              <a:rPr lang="en-GB" sz="1800" dirty="0"/>
              <a:t>Hess, P. N. (2016). Economic growth and sustainable development (2nd ed.). London: Routledge. (9781138853935)</a:t>
            </a:r>
          </a:p>
          <a:p>
            <a:r>
              <a:rPr lang="en-GB" sz="1800" dirty="0" err="1"/>
              <a:t>Hussen</a:t>
            </a:r>
            <a:r>
              <a:rPr lang="en-GB" sz="1800" dirty="0"/>
              <a:t>, A. M. (2018). Principles of environmental economics and sustainability an integrated economic and ecological approach (4th ed.). London: Routledge. (9780815363545)</a:t>
            </a:r>
          </a:p>
          <a:p>
            <a:r>
              <a:rPr lang="en-GB" sz="1800" dirty="0"/>
              <a:t>Skene, K., &amp; Murray, A. (2017). Sustainable Economics: Context, Challenges and Opportunities for the 21st-Century Practitioner. London: Taylor and Francis. (9781783531516)</a:t>
            </a:r>
          </a:p>
          <a:p>
            <a:r>
              <a:rPr lang="en-GB" sz="1800" dirty="0" err="1"/>
              <a:t>Tietenberg</a:t>
            </a:r>
            <a:r>
              <a:rPr lang="en-GB" sz="1800" dirty="0"/>
              <a:t>, T. H., &amp; Lewis, L. (2018). Environmental and natural resource economics (11th ed.). Abingdon: Routledge. (9781138632295)</a:t>
            </a:r>
          </a:p>
          <a:p>
            <a:r>
              <a:rPr lang="en-GB" sz="1800" b="1" dirty="0"/>
              <a:t>Callan, S. J., &amp; Thomas, J. M. (2013). Environmental economics and management: Theory, policy, and applications (6th ed.). Mason, OH: South-Western, Cengage Learning. (978-1-111-82667-3</a:t>
            </a:r>
            <a:r>
              <a:rPr lang="en-GB" sz="1800" b="1" dirty="0" smtClean="0"/>
              <a:t>)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Very Useful General Economics Book</a:t>
            </a:r>
          </a:p>
          <a:p>
            <a:r>
              <a:rPr lang="en-GB" sz="1800" dirty="0" err="1"/>
              <a:t>Sloman</a:t>
            </a:r>
            <a:r>
              <a:rPr lang="en-GB" sz="1800" dirty="0"/>
              <a:t>, J. (2019). Economics for business. Harlow, England: Pearson.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EC2DFF4-C19B-4AE7-878B-EB1C78869E6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1C34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1C34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8851585"/>
      </p:ext>
    </p:extLst>
  </p:cSld>
  <p:clrMapOvr>
    <a:masterClrMapping/>
  </p:clrMapOvr>
  <p:transition spd="slow">
    <p:strips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590800"/>
            <a:ext cx="7772400" cy="1600200"/>
          </a:xfrm>
        </p:spPr>
        <p:txBody>
          <a:bodyPr>
            <a:normAutofit/>
          </a:bodyPr>
          <a:lstStyle/>
          <a:p>
            <a:r>
              <a:rPr lang="en-US" sz="3600" cap="none" dirty="0" smtClean="0"/>
              <a:t>THE ROLE OF ECONOMICS IN ENVIRONMENTAL MANAGEMENT</a:t>
            </a:r>
            <a:endParaRPr lang="en-US" sz="3600" cap="none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F9A25C-610B-446F-817B-61DD82876B58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27172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457200"/>
            <a:ext cx="7848600" cy="1143000"/>
          </a:xfrm>
        </p:spPr>
        <p:txBody>
          <a:bodyPr>
            <a:normAutofit/>
          </a:bodyPr>
          <a:lstStyle/>
          <a:p>
            <a:r>
              <a:rPr lang="en-US" sz="3600" dirty="0"/>
              <a:t>Economics and the Environment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Economic theory explains what we observe in reality, including environmental problems</a:t>
            </a:r>
          </a:p>
          <a:p>
            <a:r>
              <a:rPr lang="en-US" dirty="0"/>
              <a:t>Recognize the link between economic activity and the environment using models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Circular Flow Model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Materials Balance Model</a:t>
            </a:r>
          </a:p>
          <a:p>
            <a:pPr lvl="1">
              <a:buFont typeface="Wingdings" pitchFamily="2" charset="2"/>
              <a:buNone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682B26-E48C-4BBC-97D0-15F764DD4B78}" type="slidenum">
              <a:rPr lang="en-US"/>
              <a:pPr/>
              <a:t>5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219200" y="457200"/>
            <a:ext cx="7543800" cy="990600"/>
          </a:xfrm>
        </p:spPr>
        <p:txBody>
          <a:bodyPr/>
          <a:lstStyle/>
          <a:p>
            <a:r>
              <a:rPr lang="en-US" sz="3600" dirty="0"/>
              <a:t>Circular Flow Model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219200" y="1828800"/>
            <a:ext cx="7620000" cy="4114800"/>
          </a:xfrm>
        </p:spPr>
        <p:txBody>
          <a:bodyPr>
            <a:normAutofit/>
          </a:bodyPr>
          <a:lstStyle/>
          <a:p>
            <a:r>
              <a:rPr lang="en-US" dirty="0"/>
              <a:t>Shows the real and monetary flows of economic activity through the output and factor markets (see next slide)</a:t>
            </a:r>
          </a:p>
          <a:p>
            <a:pPr lvl="1"/>
            <a:r>
              <a:rPr lang="en-US" dirty="0"/>
              <a:t>Forms the basis for modeling the relationship between economic activity and the environment</a:t>
            </a:r>
          </a:p>
          <a:p>
            <a:pPr lvl="1"/>
            <a:r>
              <a:rPr lang="en-US" dirty="0"/>
              <a:t>But does not explicitly show the linkage between economic activity and the environment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A99677-3F07-4818-BB74-82802192367B}" type="slidenum">
              <a:rPr lang="en-US"/>
              <a:pPr/>
              <a:t>6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457200"/>
            <a:ext cx="4800600" cy="1143000"/>
          </a:xfrm>
        </p:spPr>
        <p:txBody>
          <a:bodyPr/>
          <a:lstStyle/>
          <a:p>
            <a:r>
              <a:rPr lang="en-US" dirty="0"/>
              <a:t>Circular Flow Model</a:t>
            </a:r>
          </a:p>
        </p:txBody>
      </p:sp>
      <p:pic>
        <p:nvPicPr>
          <p:cNvPr id="19460" name="Picture 4" descr="S2423-F01-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lum bright="-18000" contrast="36000"/>
            <a:grayscl/>
          </a:blip>
          <a:srcRect/>
          <a:stretch>
            <a:fillRect/>
          </a:stretch>
        </p:blipFill>
        <p:spPr>
          <a:xfrm>
            <a:off x="838200" y="1981200"/>
            <a:ext cx="7239000" cy="3282950"/>
          </a:xfrm>
          <a:gradFill rotWithShape="1">
            <a:gsLst>
              <a:gs pos="0">
                <a:srgbClr val="4154A3"/>
              </a:gs>
              <a:gs pos="50000">
                <a:schemeClr val="accent1">
                  <a:alpha val="70000"/>
                </a:schemeClr>
              </a:gs>
              <a:gs pos="100000">
                <a:srgbClr val="4154A3"/>
              </a:gs>
            </a:gsLst>
            <a:lin ang="18900000" scaled="1"/>
          </a:gradFill>
          <a:ln/>
        </p:spPr>
      </p:pic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7696200" y="6248400"/>
            <a:ext cx="1219200" cy="457200"/>
          </a:xfrm>
        </p:spPr>
        <p:txBody>
          <a:bodyPr/>
          <a:lstStyle/>
          <a:p>
            <a:fld id="{29FD4F00-A8E4-4F77-9F79-689A28E7AF3B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371600" y="5562600"/>
            <a:ext cx="2437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4"/>
              </a:rPr>
              <a:t>Video of Circular Flow</a:t>
            </a:r>
            <a:endParaRPr lang="en-GB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8077200" cy="1066800"/>
          </a:xfrm>
        </p:spPr>
        <p:txBody>
          <a:bodyPr/>
          <a:lstStyle/>
          <a:p>
            <a:r>
              <a:rPr lang="en-US" sz="3500" dirty="0"/>
              <a:t>Materials Balance Model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6400"/>
            <a:ext cx="8382000" cy="4572000"/>
          </a:xfrm>
        </p:spPr>
        <p:txBody>
          <a:bodyPr/>
          <a:lstStyle/>
          <a:p>
            <a:pPr>
              <a:lnSpc>
                <a:spcPct val="90000"/>
              </a:lnSpc>
              <a:tabLst>
                <a:tab pos="1146175" algn="l"/>
              </a:tabLst>
            </a:pPr>
            <a:r>
              <a:rPr lang="en-US" sz="2400" dirty="0"/>
              <a:t>Places the circular flow within a larger schematic to show links between economic activity and the natural environment via two sets of flows</a:t>
            </a:r>
          </a:p>
          <a:p>
            <a:pPr lvl="1">
              <a:lnSpc>
                <a:spcPct val="90000"/>
              </a:lnSpc>
              <a:tabLst>
                <a:tab pos="1146175" algn="l"/>
              </a:tabLst>
            </a:pPr>
            <a:r>
              <a:rPr lang="en-US" sz="2100" dirty="0"/>
              <a:t>Flow of resources </a:t>
            </a:r>
            <a:r>
              <a:rPr lang="en-US" sz="2100" i="1" dirty="0"/>
              <a:t>from</a:t>
            </a:r>
            <a:r>
              <a:rPr lang="en-US" sz="2100" dirty="0"/>
              <a:t> the environment </a:t>
            </a:r>
            <a:r>
              <a:rPr lang="en-US" sz="2100" i="1" dirty="0"/>
              <a:t>to</a:t>
            </a:r>
            <a:r>
              <a:rPr lang="en-US" sz="2100" dirty="0"/>
              <a:t> the economy</a:t>
            </a:r>
          </a:p>
          <a:p>
            <a:pPr lvl="2">
              <a:lnSpc>
                <a:spcPct val="90000"/>
              </a:lnSpc>
              <a:tabLst>
                <a:tab pos="1146175" algn="l"/>
              </a:tabLst>
            </a:pPr>
            <a:r>
              <a:rPr lang="en-US" sz="1800" dirty="0"/>
              <a:t>The focus of </a:t>
            </a:r>
            <a:r>
              <a:rPr lang="en-US" sz="1800" b="1" dirty="0">
                <a:solidFill>
                  <a:srgbClr val="2E5D7A"/>
                </a:solidFill>
              </a:rPr>
              <a:t>Natural Resource Economics</a:t>
            </a:r>
            <a:r>
              <a:rPr lang="en-US" sz="1800" dirty="0">
                <a:solidFill>
                  <a:srgbClr val="2E5D7A"/>
                </a:solidFill>
              </a:rPr>
              <a:t> </a:t>
            </a:r>
          </a:p>
          <a:p>
            <a:pPr lvl="1">
              <a:lnSpc>
                <a:spcPct val="90000"/>
              </a:lnSpc>
              <a:tabLst>
                <a:tab pos="1146175" algn="l"/>
              </a:tabLst>
            </a:pPr>
            <a:r>
              <a:rPr lang="en-US" sz="2100" dirty="0"/>
              <a:t>Flow of residuals </a:t>
            </a:r>
            <a:r>
              <a:rPr lang="en-US" sz="2100" i="1" dirty="0"/>
              <a:t>from</a:t>
            </a:r>
            <a:r>
              <a:rPr lang="en-US" sz="2100" dirty="0"/>
              <a:t> the economy </a:t>
            </a:r>
            <a:r>
              <a:rPr lang="en-US" sz="2100" i="1" dirty="0"/>
              <a:t>to</a:t>
            </a:r>
            <a:r>
              <a:rPr lang="en-US" sz="2100" dirty="0"/>
              <a:t> the environment</a:t>
            </a:r>
          </a:p>
          <a:p>
            <a:pPr lvl="2">
              <a:lnSpc>
                <a:spcPct val="90000"/>
              </a:lnSpc>
              <a:tabLst>
                <a:tab pos="1146175" algn="l"/>
              </a:tabLst>
            </a:pPr>
            <a:r>
              <a:rPr lang="en-US" sz="1800" dirty="0"/>
              <a:t>The focus of </a:t>
            </a:r>
            <a:r>
              <a:rPr lang="en-US" sz="1800" b="1" dirty="0">
                <a:solidFill>
                  <a:srgbClr val="2E5D7A"/>
                </a:solidFill>
              </a:rPr>
              <a:t>Environmental Economics</a:t>
            </a:r>
          </a:p>
          <a:p>
            <a:pPr>
              <a:lnSpc>
                <a:spcPct val="90000"/>
              </a:lnSpc>
              <a:tabLst>
                <a:tab pos="1146175" algn="l"/>
              </a:tabLst>
            </a:pPr>
            <a:r>
              <a:rPr lang="en-US" sz="2400" dirty="0"/>
              <a:t>Residuals are pollution remaining in the environment after some process has occurred </a:t>
            </a:r>
          </a:p>
          <a:p>
            <a:pPr lvl="1">
              <a:lnSpc>
                <a:spcPct val="90000"/>
              </a:lnSpc>
              <a:tabLst>
                <a:tab pos="1146175" algn="l"/>
              </a:tabLst>
            </a:pPr>
            <a:r>
              <a:rPr lang="en-US" sz="2100" dirty="0"/>
              <a:t>Residuals can be delayed, but not prevented, through </a:t>
            </a:r>
            <a:r>
              <a:rPr lang="en-US" sz="2100" b="1" dirty="0">
                <a:solidFill>
                  <a:srgbClr val="2E5D7A"/>
                </a:solidFill>
              </a:rPr>
              <a:t>recovery,</a:t>
            </a:r>
            <a:r>
              <a:rPr lang="en-US" sz="2100" dirty="0">
                <a:solidFill>
                  <a:srgbClr val="2E5D7A"/>
                </a:solidFill>
              </a:rPr>
              <a:t>  </a:t>
            </a:r>
            <a:r>
              <a:rPr lang="en-US" sz="2100" b="1" dirty="0">
                <a:solidFill>
                  <a:srgbClr val="2E5D7A"/>
                </a:solidFill>
              </a:rPr>
              <a:t>recycling</a:t>
            </a:r>
            <a:r>
              <a:rPr lang="en-US" sz="2100" dirty="0">
                <a:solidFill>
                  <a:srgbClr val="354587"/>
                </a:solidFill>
              </a:rPr>
              <a:t>,</a:t>
            </a:r>
            <a:r>
              <a:rPr lang="en-US" sz="2100" dirty="0">
                <a:solidFill>
                  <a:srgbClr val="1B44A1"/>
                </a:solidFill>
              </a:rPr>
              <a:t> </a:t>
            </a:r>
            <a:r>
              <a:rPr lang="en-US" sz="2100" dirty="0">
                <a:solidFill>
                  <a:schemeClr val="tx1"/>
                </a:solidFill>
              </a:rPr>
              <a:t>and</a:t>
            </a:r>
            <a:r>
              <a:rPr lang="en-US" sz="2100" dirty="0">
                <a:solidFill>
                  <a:srgbClr val="000099"/>
                </a:solidFill>
              </a:rPr>
              <a:t> </a:t>
            </a:r>
            <a:r>
              <a:rPr lang="en-US" sz="2100" b="1" dirty="0">
                <a:solidFill>
                  <a:srgbClr val="2E5D7A"/>
                </a:solidFill>
              </a:rPr>
              <a:t>reuse</a:t>
            </a:r>
            <a:r>
              <a:rPr lang="en-US" sz="1900" dirty="0">
                <a:solidFill>
                  <a:srgbClr val="2E5D7A"/>
                </a:solidFill>
              </a:rPr>
              <a:t> </a:t>
            </a:r>
          </a:p>
          <a:p>
            <a:pPr lvl="2">
              <a:lnSpc>
                <a:spcPct val="90000"/>
              </a:lnSpc>
              <a:tabLst>
                <a:tab pos="1146175" algn="l"/>
              </a:tabLst>
            </a:pPr>
            <a:r>
              <a:rPr lang="en-US" sz="1800" dirty="0"/>
              <a:t>Shown as inner flows in the model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D0B3C2-89C5-4545-BC13-4363CFCE401A}" type="slidenum">
              <a:rPr lang="en-US"/>
              <a:pPr/>
              <a:t>8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457200"/>
            <a:ext cx="6477000" cy="914400"/>
          </a:xfrm>
        </p:spPr>
        <p:txBody>
          <a:bodyPr>
            <a:normAutofit/>
          </a:bodyPr>
          <a:lstStyle/>
          <a:p>
            <a:r>
              <a:rPr lang="en-US" dirty="0"/>
              <a:t>Materials Balance Model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295400"/>
            <a:ext cx="7010400" cy="5334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i="1" dirty="0"/>
              <a:t>The Interdependence of Economic Activity and Nature</a:t>
            </a:r>
          </a:p>
        </p:txBody>
      </p:sp>
      <p:pic>
        <p:nvPicPr>
          <p:cNvPr id="20484" name="Picture 4" descr="S2423-F01-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lum contrast="12000"/>
          </a:blip>
          <a:srcRect/>
          <a:stretch>
            <a:fillRect/>
          </a:stretch>
        </p:blipFill>
        <p:spPr>
          <a:xfrm>
            <a:off x="1295400" y="1981200"/>
            <a:ext cx="6629400" cy="3600450"/>
          </a:xfrm>
          <a:noFill/>
          <a:ln/>
        </p:spPr>
      </p:pic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AA7FC5-B68F-498F-A808-D3B76C132B9D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2286000" y="5867400"/>
            <a:ext cx="460850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1400" dirty="0"/>
              <a:t> </a:t>
            </a:r>
            <a:r>
              <a:rPr lang="en-US" sz="1200" b="1" i="1" dirty="0"/>
              <a:t>Source</a:t>
            </a:r>
            <a:r>
              <a:rPr lang="en-US" sz="1200" i="1" dirty="0"/>
              <a:t>: </a:t>
            </a:r>
            <a:r>
              <a:rPr lang="en-US" sz="1200" i="1" dirty="0" smtClean="0"/>
              <a:t>Based on </a:t>
            </a:r>
            <a:r>
              <a:rPr lang="en-US" sz="1200" i="1" dirty="0" err="1" smtClean="0"/>
              <a:t>Kneese</a:t>
            </a:r>
            <a:r>
              <a:rPr lang="en-US" sz="1200" i="1" dirty="0"/>
              <a:t>, Ayres, and D'Arge (1970).</a:t>
            </a:r>
            <a:r>
              <a:rPr lang="en-US" sz="1600" dirty="0"/>
              <a:t> </a:t>
            </a: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  <p:bldP spid="2048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8305800" cy="1143000"/>
          </a:xfrm>
        </p:spPr>
        <p:txBody>
          <a:bodyPr/>
          <a:lstStyle/>
          <a:p>
            <a:r>
              <a:rPr lang="en-US" sz="3400" dirty="0"/>
              <a:t>Science and the Materials Balance Model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flow of resources and residuals are balanced according to laws of science </a:t>
            </a:r>
          </a:p>
          <a:p>
            <a:r>
              <a:rPr lang="en-US" sz="2400" dirty="0">
                <a:solidFill>
                  <a:srgbClr val="2E5D7A"/>
                </a:solidFill>
              </a:rPr>
              <a:t>First Law of Thermodynamics </a:t>
            </a:r>
          </a:p>
          <a:p>
            <a:pPr lvl="1"/>
            <a:r>
              <a:rPr lang="en-US" sz="2400" dirty="0"/>
              <a:t>Matter and energy can neither be created nor destroyed</a:t>
            </a:r>
          </a:p>
          <a:p>
            <a:r>
              <a:rPr lang="en-US" sz="2400" dirty="0">
                <a:solidFill>
                  <a:srgbClr val="2E5D7A"/>
                </a:solidFill>
              </a:rPr>
              <a:t>Second Law of Thermodynamics</a:t>
            </a:r>
          </a:p>
          <a:p>
            <a:pPr lvl="1"/>
            <a:r>
              <a:rPr lang="en-US" sz="2400" dirty="0"/>
              <a:t>Nature’s capacity to convert matter and energy is not without bound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BEE9920-48DB-4753-9A29-8467AAC706A4}" type="slidenum">
              <a:rPr lang="en-US"/>
              <a:pPr/>
              <a:t>10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183" name="Rectangle 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Fundamental Concepts in </a:t>
            </a:r>
            <a:r>
              <a:rPr lang="en-US" sz="4000" dirty="0" smtClean="0"/>
              <a:t>Environmental Economics</a:t>
            </a:r>
            <a:endParaRPr lang="en-US" sz="4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F9A25C-610B-446F-817B-61DD82876B58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90184" name="Rectangle 8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3505200"/>
            <a:ext cx="4495800" cy="1143000"/>
          </a:xfrm>
        </p:spPr>
        <p:txBody>
          <a:bodyPr/>
          <a:lstStyle/>
          <a:p>
            <a:r>
              <a:rPr lang="en-US" sz="3000" dirty="0">
                <a:hlinkClick r:id="rId3"/>
              </a:rPr>
              <a:t>Terms and Definitions</a:t>
            </a:r>
            <a:endParaRPr lang="en-US" sz="3000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85800"/>
            <a:ext cx="8534400" cy="838200"/>
          </a:xfrm>
        </p:spPr>
        <p:txBody>
          <a:bodyPr>
            <a:normAutofit/>
          </a:bodyPr>
          <a:lstStyle/>
          <a:p>
            <a:r>
              <a:rPr lang="en-US" sz="3600" dirty="0"/>
              <a:t>Causes of Environmental Damage</a:t>
            </a:r>
            <a:endParaRPr lang="en-US" sz="3200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Natural Pollutants</a:t>
            </a:r>
            <a:r>
              <a:rPr lang="en-US" dirty="0">
                <a:solidFill>
                  <a:srgbClr val="1B44A1"/>
                </a:solidFill>
              </a:rPr>
              <a:t> </a:t>
            </a:r>
            <a:r>
              <a:rPr lang="en-US" dirty="0"/>
              <a:t>arise from nonartificial processes in nature</a:t>
            </a:r>
          </a:p>
          <a:p>
            <a:pPr lvl="2"/>
            <a:r>
              <a:rPr lang="en-US" dirty="0"/>
              <a:t>e.g., ocean salt spray, pollen </a:t>
            </a:r>
          </a:p>
          <a:p>
            <a:r>
              <a:rPr lang="en-US" dirty="0">
                <a:solidFill>
                  <a:srgbClr val="2E5D7A"/>
                </a:solidFill>
              </a:rPr>
              <a:t>Anthropogenic Pollutants</a:t>
            </a:r>
            <a:r>
              <a:rPr lang="en-US" dirty="0">
                <a:solidFill>
                  <a:srgbClr val="1B44A1"/>
                </a:solidFill>
              </a:rPr>
              <a:t> </a:t>
            </a:r>
            <a:r>
              <a:rPr lang="en-US" dirty="0"/>
              <a:t>are human induced and include all residuals associated with consumption and production</a:t>
            </a:r>
          </a:p>
          <a:p>
            <a:pPr lvl="2"/>
            <a:r>
              <a:rPr lang="en-US" dirty="0"/>
              <a:t>e.g., chemical wastes, gases from combustion </a:t>
            </a:r>
          </a:p>
          <a:p>
            <a:pPr lvl="2"/>
            <a:r>
              <a:rPr lang="en-US" dirty="0"/>
              <a:t>Of greater concern to environmental economists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77FAA1B-9178-4F51-83D9-08A74DD1D9DE}" type="slidenum">
              <a:rPr lang="en-US"/>
              <a:pPr/>
              <a:t>12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>
          <a:xfrm>
            <a:off x="762000" y="457200"/>
            <a:ext cx="8001000" cy="1295400"/>
          </a:xfrm>
        </p:spPr>
        <p:txBody>
          <a:bodyPr/>
          <a:lstStyle/>
          <a:p>
            <a:r>
              <a:rPr lang="en-US" sz="3600" dirty="0"/>
              <a:t>Sources</a:t>
            </a:r>
            <a:r>
              <a:rPr lang="en-US" dirty="0"/>
              <a:t> of Pollution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Sources grouped by mobility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Stationary Sources</a:t>
            </a:r>
            <a:r>
              <a:rPr lang="en-US" dirty="0"/>
              <a:t>: fixed-site 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Mobile Source</a:t>
            </a:r>
            <a:r>
              <a:rPr lang="en-US" dirty="0">
                <a:solidFill>
                  <a:srgbClr val="1B44A1"/>
                </a:solidFill>
              </a:rPr>
              <a:t>:</a:t>
            </a:r>
            <a:r>
              <a:rPr lang="en-US" dirty="0"/>
              <a:t> any nonstationary source</a:t>
            </a:r>
          </a:p>
          <a:p>
            <a:r>
              <a:rPr lang="en-US" dirty="0"/>
              <a:t>Sources grouped by identifiability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Point source</a:t>
            </a:r>
            <a:r>
              <a:rPr lang="en-US" dirty="0"/>
              <a:t>: single identifiable source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Nonpoint Source:</a:t>
            </a:r>
            <a:r>
              <a:rPr lang="en-US" dirty="0"/>
              <a:t> a source that cannot be accurately identified, degrading in a diffuse way</a:t>
            </a:r>
          </a:p>
          <a:p>
            <a:pPr lvl="1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EB8780-C60F-4ED4-B5F2-B45624EC0714}" type="slidenum">
              <a:rPr lang="en-US"/>
              <a:pPr/>
              <a:t>13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/>
      <p:bldP spid="2457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33400"/>
            <a:ext cx="8229600" cy="914400"/>
          </a:xfrm>
        </p:spPr>
        <p:txBody>
          <a:bodyPr/>
          <a:lstStyle/>
          <a:p>
            <a:r>
              <a:rPr lang="en-US" sz="3600" dirty="0"/>
              <a:t>Scope of Environmental Damage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752600"/>
            <a:ext cx="8305800" cy="4343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Local Pollution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Damage not far from the source </a:t>
            </a:r>
          </a:p>
          <a:p>
            <a:pPr lvl="2">
              <a:lnSpc>
                <a:spcPct val="90000"/>
              </a:lnSpc>
            </a:pPr>
            <a:r>
              <a:rPr lang="en-US" sz="2400" dirty="0"/>
              <a:t>e.g., urban smog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Regional Pollution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Damage extends well beyond the source</a:t>
            </a:r>
          </a:p>
          <a:p>
            <a:pPr lvl="2">
              <a:lnSpc>
                <a:spcPct val="90000"/>
              </a:lnSpc>
            </a:pPr>
            <a:r>
              <a:rPr lang="en-US" sz="2400" dirty="0"/>
              <a:t>e.g., acidic deposition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Global Pollution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Involving widespread environmental effects with global implications</a:t>
            </a:r>
          </a:p>
          <a:p>
            <a:pPr lvl="2">
              <a:lnSpc>
                <a:spcPct val="90000"/>
              </a:lnSpc>
            </a:pPr>
            <a:r>
              <a:rPr lang="en-US" sz="2400" dirty="0"/>
              <a:t>e.g., global warming, ozone depletion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107EC1-B37C-45E0-8007-8028A7405A2B}" type="slidenum">
              <a:rPr lang="en-US"/>
              <a:pPr/>
              <a:t>14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200"/>
            <a:ext cx="7924800" cy="914400"/>
          </a:xfrm>
          <a:noFill/>
        </p:spPr>
        <p:txBody>
          <a:bodyPr/>
          <a:lstStyle/>
          <a:p>
            <a:r>
              <a:rPr lang="en-US" sz="3700" dirty="0" smtClean="0"/>
              <a:t>Urban Air Pollution in Major Cities</a:t>
            </a:r>
            <a:endParaRPr lang="en-US" sz="37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812B4-24B9-4EF4-BB25-6FBE9CCC0002}" type="slidenum">
              <a:rPr lang="en-US" smtClean="0"/>
              <a:pPr/>
              <a:t>15</a:t>
            </a:fld>
            <a:endParaRPr lang="en-US" dirty="0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1815290868"/>
              </p:ext>
            </p:extLst>
          </p:nvPr>
        </p:nvGraphicFramePr>
        <p:xfrm>
          <a:off x="1295400" y="1524000"/>
          <a:ext cx="6781800" cy="4114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990600" y="5867400"/>
            <a:ext cx="6477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200" b="1" i="1" dirty="0">
                <a:latin typeface="Arial"/>
                <a:ea typeface="Times New Roman"/>
              </a:rPr>
              <a:t>Source:</a:t>
            </a:r>
            <a:r>
              <a:rPr lang="en-US" sz="1200" i="1" dirty="0">
                <a:latin typeface="Arial"/>
                <a:ea typeface="Times New Roman"/>
              </a:rPr>
              <a:t> World Bank (2010), Table 3.14, pp. 206–207.</a:t>
            </a:r>
            <a:endParaRPr lang="en-US" sz="1600" i="1" dirty="0">
              <a:effectLst/>
              <a:latin typeface="Times New Roman"/>
              <a:ea typeface="Times New Roman"/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2">
        <p:bldAsOne/>
      </p:bldGraphic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609600"/>
            <a:ext cx="7620000" cy="838200"/>
          </a:xfrm>
        </p:spPr>
        <p:txBody>
          <a:bodyPr/>
          <a:lstStyle/>
          <a:p>
            <a:r>
              <a:rPr lang="en-US" sz="3600" dirty="0"/>
              <a:t>Environmental Objectives</a:t>
            </a:r>
            <a:r>
              <a:rPr lang="en-US" dirty="0"/>
              <a:t>	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990600" y="1828800"/>
            <a:ext cx="7772400" cy="4267200"/>
          </a:xfrm>
        </p:spPr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Environmental Quality </a:t>
            </a:r>
            <a:r>
              <a:rPr lang="en-US" dirty="0"/>
              <a:t>– reduction in anthropogenic contamination to socially acceptable levels</a:t>
            </a:r>
          </a:p>
          <a:p>
            <a:r>
              <a:rPr lang="en-US" dirty="0">
                <a:solidFill>
                  <a:srgbClr val="2E5D7A"/>
                </a:solidFill>
              </a:rPr>
              <a:t>Sustainable Development </a:t>
            </a:r>
            <a:r>
              <a:rPr lang="en-US" dirty="0"/>
              <a:t>– management of resources to ensure long-term quality and abundance</a:t>
            </a:r>
          </a:p>
          <a:p>
            <a:r>
              <a:rPr lang="en-US" dirty="0">
                <a:solidFill>
                  <a:srgbClr val="2E5D7A"/>
                </a:solidFill>
              </a:rPr>
              <a:t>Biodiversity</a:t>
            </a:r>
            <a:r>
              <a:rPr lang="en-US" dirty="0"/>
              <a:t> – assuring the variety of distinct species, genetic variability, and variety of inhabitable ecosystems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C3AE89-D073-46BE-BA08-14DA5BA95285}" type="slidenum">
              <a:rPr lang="en-US"/>
              <a:pPr/>
              <a:t>16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533400"/>
            <a:ext cx="8001000" cy="1066800"/>
          </a:xfrm>
        </p:spPr>
        <p:txBody>
          <a:bodyPr/>
          <a:lstStyle/>
          <a:p>
            <a:r>
              <a:rPr lang="en-US" dirty="0"/>
              <a:t>Environmental Policy Planning</a:t>
            </a:r>
          </a:p>
        </p:txBody>
      </p:sp>
      <p:sp>
        <p:nvSpPr>
          <p:cNvPr id="696323" name="Rectangle 3"/>
          <p:cNvSpPr>
            <a:spLocks noGrp="1" noChangeArrowheads="1"/>
          </p:cNvSpPr>
          <p:nvPr>
            <p:ph idx="1"/>
          </p:nvPr>
        </p:nvSpPr>
        <p:spPr>
          <a:xfrm>
            <a:off x="1219200" y="1981200"/>
            <a:ext cx="7543800" cy="1143000"/>
          </a:xfrm>
        </p:spPr>
        <p:txBody>
          <a:bodyPr/>
          <a:lstStyle/>
          <a:p>
            <a:r>
              <a:rPr lang="en-US" dirty="0"/>
              <a:t>Environmental planning involves many segments of </a:t>
            </a:r>
            <a:r>
              <a:rPr lang="en-US" dirty="0" smtClean="0"/>
              <a:t>society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88A694-2555-470D-B199-72CCC3F4A756}" type="slidenum">
              <a:rPr lang="en-US"/>
              <a:pPr/>
              <a:t>17</a:t>
            </a:fld>
            <a:endParaRPr lang="en-US" dirty="0"/>
          </a:p>
        </p:txBody>
      </p:sp>
      <p:graphicFrame>
        <p:nvGraphicFramePr>
          <p:cNvPr id="6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7395821"/>
              </p:ext>
            </p:extLst>
          </p:nvPr>
        </p:nvGraphicFramePr>
        <p:xfrm>
          <a:off x="762000" y="2971800"/>
          <a:ext cx="7924800" cy="3245356"/>
        </p:xfrm>
        <a:graphic>
          <a:graphicData uri="http://schemas.openxmlformats.org/drawingml/2006/table">
            <a:tbl>
              <a:tblPr firstRow="1" firstCol="1" bandRow="1"/>
              <a:tblGrid>
                <a:gridCol w="3962400">
                  <a:extLst>
                    <a:ext uri="{9D8B030D-6E8A-4147-A177-3AD203B41FA5}">
                      <a16:colId xmlns:a16="http://schemas.microsoft.com/office/drawing/2014/main" val="1276014750"/>
                    </a:ext>
                  </a:extLst>
                </a:gridCol>
                <a:gridCol w="3962400">
                  <a:extLst>
                    <a:ext uri="{9D8B030D-6E8A-4147-A177-3AD203B41FA5}">
                      <a16:colId xmlns:a16="http://schemas.microsoft.com/office/drawing/2014/main" val="471831779"/>
                    </a:ext>
                  </a:extLst>
                </a:gridCol>
              </a:tblGrid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Private sector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Public Sector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1608805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Environmentalists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UK Government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753284"/>
                  </a:ext>
                </a:extLst>
              </a:tr>
              <a:tr h="6337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Private industry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Devolved Governments (responsibility for environment policy Wales)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2541417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Scientists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Local Authorities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0369965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Economists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Judiciary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81722462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Labour Unions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Health Boards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9218660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Private citizens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Natural Resources Wales/ Environment</a:t>
                      </a:r>
                      <a:r>
                        <a:rPr lang="en-GB" sz="1400" baseline="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Agency England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aseline="0" dirty="0" smtClean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European Environment Agency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5512659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219200" y="6216159"/>
            <a:ext cx="7138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underlying tool that guides this policy- planning process is risk analysis, which </a:t>
            </a:r>
            <a:endParaRPr lang="en-GB" sz="1400" dirty="0" smtClean="0"/>
          </a:p>
          <a:p>
            <a:r>
              <a:rPr lang="en-GB" sz="1400" dirty="0" smtClean="0"/>
              <a:t>comprises </a:t>
            </a:r>
            <a:r>
              <a:rPr lang="en-GB" sz="1400" dirty="0"/>
              <a:t>two decision-making procedures: risk assessment and risk </a:t>
            </a:r>
            <a:r>
              <a:rPr lang="en-GB" sz="1400" dirty="0" smtClean="0"/>
              <a:t>management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32204508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22" grpId="0"/>
      <p:bldP spid="69632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533400"/>
            <a:ext cx="8229600" cy="1143000"/>
          </a:xfrm>
        </p:spPr>
        <p:txBody>
          <a:bodyPr/>
          <a:lstStyle/>
          <a:p>
            <a:r>
              <a:rPr lang="en-US" dirty="0"/>
              <a:t>Risk Analysis </a:t>
            </a:r>
            <a:br>
              <a:rPr lang="en-US" dirty="0"/>
            </a:br>
            <a:r>
              <a:rPr lang="en-US" sz="2700" dirty="0"/>
              <a:t>Chief Tool Guiding Policy Planning</a:t>
            </a:r>
          </a:p>
        </p:txBody>
      </p:sp>
      <p:sp>
        <p:nvSpPr>
          <p:cNvPr id="6973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382000" cy="3886200"/>
          </a:xfrm>
        </p:spPr>
        <p:txBody>
          <a:bodyPr/>
          <a:lstStyle/>
          <a:p>
            <a:r>
              <a:rPr lang="en-US" dirty="0"/>
              <a:t>Two decision-making procedures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Risk Assessment </a:t>
            </a:r>
            <a:r>
              <a:rPr lang="en-US" dirty="0"/>
              <a:t>– qualitative and quantitative evaluation of risk posed by an environmental hazard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Risk Management</a:t>
            </a:r>
            <a:r>
              <a:rPr lang="en-US" dirty="0">
                <a:solidFill>
                  <a:srgbClr val="1B44A1"/>
                </a:solidFill>
              </a:rPr>
              <a:t> </a:t>
            </a:r>
            <a:r>
              <a:rPr lang="en-US" dirty="0"/>
              <a:t>– </a:t>
            </a:r>
            <a:r>
              <a:rPr lang="en-US" dirty="0" smtClean="0"/>
              <a:t>decision-making </a:t>
            </a:r>
            <a:r>
              <a:rPr lang="en-US" dirty="0"/>
              <a:t>process of choosing from alternative responses to environmental risk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0BE4E0-DEC1-4751-A91F-67539E65B4B1}" type="slidenum">
              <a:rPr lang="en-US"/>
              <a:pPr/>
              <a:t>18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9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9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7346" grpId="0"/>
      <p:bldP spid="697347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533400"/>
            <a:ext cx="7924800" cy="1066800"/>
          </a:xfrm>
        </p:spPr>
        <p:txBody>
          <a:bodyPr/>
          <a:lstStyle/>
          <a:p>
            <a:pPr>
              <a:lnSpc>
                <a:spcPct val="70000"/>
              </a:lnSpc>
            </a:pPr>
            <a:r>
              <a:rPr lang="en-US" sz="3800" dirty="0"/>
              <a:t>Risk Management</a:t>
            </a:r>
            <a:r>
              <a:rPr lang="en-US" sz="3600" dirty="0"/>
              <a:t/>
            </a:r>
            <a:br>
              <a:rPr lang="en-US" sz="3600" dirty="0"/>
            </a:br>
            <a:r>
              <a:rPr lang="en-US" sz="2800" dirty="0"/>
              <a:t>Policy</a:t>
            </a:r>
            <a:r>
              <a:rPr lang="en-US" sz="2700" dirty="0"/>
              <a:t> Evaluation Criteria</a:t>
            </a:r>
            <a:r>
              <a:rPr lang="en-US" dirty="0"/>
              <a:t>	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981200"/>
            <a:ext cx="8153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Economic Criteria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Allocative Efficiency </a:t>
            </a:r>
            <a:r>
              <a:rPr lang="en-US" dirty="0">
                <a:solidFill>
                  <a:schemeClr val="tx1"/>
                </a:solidFill>
              </a:rPr>
              <a:t>– requires resources </a:t>
            </a:r>
            <a:r>
              <a:rPr lang="en-US" dirty="0" smtClean="0">
                <a:solidFill>
                  <a:schemeClr val="tx1"/>
                </a:solidFill>
              </a:rPr>
              <a:t>to be </a:t>
            </a:r>
            <a:r>
              <a:rPr lang="en-US" dirty="0">
                <a:solidFill>
                  <a:schemeClr val="tx1"/>
                </a:solidFill>
              </a:rPr>
              <a:t>appropriated such that </a:t>
            </a:r>
            <a:r>
              <a:rPr lang="en-US" dirty="0" smtClean="0">
                <a:solidFill>
                  <a:schemeClr val="tx1"/>
                </a:solidFill>
              </a:rPr>
              <a:t>additional benefits equal additional </a:t>
            </a:r>
            <a:r>
              <a:rPr lang="en-US" dirty="0">
                <a:solidFill>
                  <a:schemeClr val="tx1"/>
                </a:solidFill>
              </a:rPr>
              <a:t>costs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Cost-effectiveness</a:t>
            </a:r>
            <a:r>
              <a:rPr lang="en-US" dirty="0">
                <a:solidFill>
                  <a:schemeClr val="tx1"/>
                </a:solidFill>
              </a:rPr>
              <a:t> – requires </a:t>
            </a:r>
            <a:r>
              <a:rPr lang="en-US" dirty="0" smtClean="0">
                <a:solidFill>
                  <a:schemeClr val="tx1"/>
                </a:solidFill>
              </a:rPr>
              <a:t>that the </a:t>
            </a:r>
            <a:r>
              <a:rPr lang="en-US" dirty="0">
                <a:solidFill>
                  <a:schemeClr val="tx1"/>
                </a:solidFill>
              </a:rPr>
              <a:t>least amount of resources be used to achieve an objective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Equity Criterion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4154A3"/>
                </a:solidFill>
                <a:hlinkClick r:id="rId3"/>
              </a:rPr>
              <a:t>Environmental Justice</a:t>
            </a:r>
            <a:r>
              <a:rPr lang="en-US" dirty="0">
                <a:solidFill>
                  <a:schemeClr val="tx1"/>
                </a:solidFill>
              </a:rPr>
              <a:t> – concerned with the fairness of the environmental risk burden across segments of society or geographic region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441A7C-5B98-4CFF-96E8-0144772A41C7}" type="slidenum">
              <a:rPr lang="en-US"/>
              <a:pPr/>
              <a:t>19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533400"/>
            <a:ext cx="7620000" cy="1143000"/>
          </a:xfrm>
        </p:spPr>
        <p:txBody>
          <a:bodyPr/>
          <a:lstStyle/>
          <a:p>
            <a:r>
              <a:rPr lang="en-US" dirty="0"/>
              <a:t>Government Policy Approach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990600" y="2057400"/>
            <a:ext cx="7924800" cy="3581400"/>
          </a:xfrm>
        </p:spPr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Command-and-Control Approach </a:t>
            </a:r>
            <a:r>
              <a:rPr lang="en-US" dirty="0">
                <a:solidFill>
                  <a:schemeClr val="tx1"/>
                </a:solidFill>
              </a:rPr>
              <a:t>– regulates polluters through the use of rules</a:t>
            </a:r>
          </a:p>
          <a:p>
            <a:r>
              <a:rPr lang="en-US" dirty="0">
                <a:solidFill>
                  <a:srgbClr val="2E5D7A"/>
                </a:solidFill>
              </a:rPr>
              <a:t>Market Approach </a:t>
            </a:r>
            <a:r>
              <a:rPr lang="en-US" dirty="0">
                <a:solidFill>
                  <a:schemeClr val="tx1"/>
                </a:solidFill>
              </a:rPr>
              <a:t>– incentive-based policy that encourages conservation or pollution reduction</a:t>
            </a:r>
            <a:endParaRPr lang="en-US" dirty="0"/>
          </a:p>
          <a:p>
            <a:pPr lvl="1"/>
            <a:r>
              <a:rPr lang="en-US" sz="2100" dirty="0"/>
              <a:t>Can follow the “polluter-pays principle” whereby the polluter pays for the damage caused</a:t>
            </a:r>
            <a:endParaRPr lang="en-US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0B2A865-4BF0-4C44-B468-CEF071306D4A}" type="slidenum">
              <a:rPr lang="en-US"/>
              <a:pPr/>
              <a:t>20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57200"/>
            <a:ext cx="8153400" cy="1295400"/>
          </a:xfrm>
        </p:spPr>
        <p:txBody>
          <a:bodyPr/>
          <a:lstStyle/>
          <a:p>
            <a:r>
              <a:rPr lang="en-US" dirty="0"/>
              <a:t>Setting the Time Horizon</a:t>
            </a:r>
          </a:p>
        </p:txBody>
      </p:sp>
      <p:sp>
        <p:nvSpPr>
          <p:cNvPr id="69837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981200"/>
            <a:ext cx="8153400" cy="3810000"/>
          </a:xfrm>
        </p:spPr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Management Strategies </a:t>
            </a:r>
            <a:r>
              <a:rPr lang="en-US" sz="2700" dirty="0">
                <a:solidFill>
                  <a:schemeClr val="tx1"/>
                </a:solidFill>
              </a:rPr>
              <a:t>– </a:t>
            </a:r>
            <a:r>
              <a:rPr lang="en-US" sz="2700" dirty="0" smtClean="0">
                <a:solidFill>
                  <a:schemeClr val="tx1"/>
                </a:solidFill>
              </a:rPr>
              <a:t>short-term strategies </a:t>
            </a:r>
            <a:r>
              <a:rPr lang="en-US" sz="2700" dirty="0">
                <a:solidFill>
                  <a:schemeClr val="tx1"/>
                </a:solidFill>
              </a:rPr>
              <a:t>intended to manage an existing problem</a:t>
            </a:r>
          </a:p>
          <a:p>
            <a:pPr lvl="1"/>
            <a:r>
              <a:rPr lang="en-US" sz="2300" dirty="0">
                <a:solidFill>
                  <a:schemeClr val="tx1"/>
                </a:solidFill>
              </a:rPr>
              <a:t>An ameliorative intent</a:t>
            </a:r>
          </a:p>
          <a:p>
            <a:r>
              <a:rPr lang="en-US" dirty="0">
                <a:solidFill>
                  <a:srgbClr val="2E5D7A"/>
                </a:solidFill>
              </a:rPr>
              <a:t>Pollution Prevention (P2) </a:t>
            </a:r>
            <a:r>
              <a:rPr lang="en-US" sz="2700" dirty="0">
                <a:solidFill>
                  <a:schemeClr val="tx1"/>
                </a:solidFill>
              </a:rPr>
              <a:t>– a long-term strategy aimed at reducing the amount of toxicity of residuals released to nature</a:t>
            </a:r>
          </a:p>
          <a:p>
            <a:pPr lvl="1"/>
            <a:r>
              <a:rPr lang="en-US" sz="2300" dirty="0">
                <a:solidFill>
                  <a:schemeClr val="tx1"/>
                </a:solidFill>
              </a:rPr>
              <a:t>A preventive intent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6B7C32B-4F01-4446-9FAE-814E6883D9DB}" type="slidenum">
              <a:rPr lang="en-US"/>
              <a:pPr/>
              <a:t>21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9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9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9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8370" grpId="0"/>
      <p:bldP spid="698371" grpId="0" build="p"/>
    </p:bldLst>
  </p:timing>
</p:sld>
</file>

<file path=ppt/theme/theme1.xml><?xml version="1.0" encoding="utf-8"?>
<a:theme xmlns:a="http://schemas.openxmlformats.org/drawingml/2006/main" name="CallanThomas6e">
  <a:themeElements>
    <a:clrScheme name="Custom 1">
      <a:dk1>
        <a:srgbClr val="000000"/>
      </a:dk1>
      <a:lt1>
        <a:srgbClr val="FFFFFF"/>
      </a:lt1>
      <a:dk2>
        <a:srgbClr val="1C1C34"/>
      </a:dk2>
      <a:lt2>
        <a:srgbClr val="000066"/>
      </a:lt2>
      <a:accent1>
        <a:srgbClr val="DDDDDD"/>
      </a:accent1>
      <a:accent2>
        <a:srgbClr val="6699CC"/>
      </a:accent2>
      <a:accent3>
        <a:srgbClr val="FFFFFF"/>
      </a:accent3>
      <a:accent4>
        <a:srgbClr val="000000"/>
      </a:accent4>
      <a:accent5>
        <a:srgbClr val="EBEBEB"/>
      </a:accent5>
      <a:accent6>
        <a:srgbClr val="5C8AB9"/>
      </a:accent6>
      <a:hlink>
        <a:srgbClr val="005A58"/>
      </a:hlink>
      <a:folHlink>
        <a:srgbClr val="414179"/>
      </a:folHlink>
    </a:clrScheme>
    <a:fontScheme name="Cascad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Cascade 1">
        <a:dk1>
          <a:srgbClr val="C0C0C0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5C5C8A"/>
        </a:accent6>
        <a:hlink>
          <a:srgbClr val="FFFF99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2">
        <a:dk1>
          <a:srgbClr val="CC99FF"/>
        </a:dk1>
        <a:lt1>
          <a:srgbClr val="FFFFFF"/>
        </a:lt1>
        <a:dk2>
          <a:srgbClr val="400040"/>
        </a:dk2>
        <a:lt2>
          <a:srgbClr val="FFFFFF"/>
        </a:lt2>
        <a:accent1>
          <a:srgbClr val="FF66FF"/>
        </a:accent1>
        <a:accent2>
          <a:srgbClr val="CC00CC"/>
        </a:accent2>
        <a:accent3>
          <a:srgbClr val="AFAAAF"/>
        </a:accent3>
        <a:accent4>
          <a:srgbClr val="DADADA"/>
        </a:accent4>
        <a:accent5>
          <a:srgbClr val="FFB8FF"/>
        </a:accent5>
        <a:accent6>
          <a:srgbClr val="B900B9"/>
        </a:accent6>
        <a:hlink>
          <a:srgbClr val="FF7C80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3">
        <a:dk1>
          <a:srgbClr val="CC99FF"/>
        </a:dk1>
        <a:lt1>
          <a:srgbClr val="FFFFFF"/>
        </a:lt1>
        <a:dk2>
          <a:srgbClr val="34022D"/>
        </a:dk2>
        <a:lt2>
          <a:srgbClr val="FFFFFF"/>
        </a:lt2>
        <a:accent1>
          <a:srgbClr val="775EC8"/>
        </a:accent1>
        <a:accent2>
          <a:srgbClr val="9933FF"/>
        </a:accent2>
        <a:accent3>
          <a:srgbClr val="AEAAAD"/>
        </a:accent3>
        <a:accent4>
          <a:srgbClr val="DADADA"/>
        </a:accent4>
        <a:accent5>
          <a:srgbClr val="BDB6E0"/>
        </a:accent5>
        <a:accent6>
          <a:srgbClr val="8A2DE7"/>
        </a:accent6>
        <a:hlink>
          <a:srgbClr val="993366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4">
        <a:dk1>
          <a:srgbClr val="FFFFCC"/>
        </a:dk1>
        <a:lt1>
          <a:srgbClr val="FFFFFF"/>
        </a:lt1>
        <a:dk2>
          <a:srgbClr val="000066"/>
        </a:dk2>
        <a:lt2>
          <a:srgbClr val="FFFFFF"/>
        </a:lt2>
        <a:accent1>
          <a:srgbClr val="0078F0"/>
        </a:accent1>
        <a:accent2>
          <a:srgbClr val="CCECFF"/>
        </a:accent2>
        <a:accent3>
          <a:srgbClr val="AAAAB8"/>
        </a:accent3>
        <a:accent4>
          <a:srgbClr val="DADADA"/>
        </a:accent4>
        <a:accent5>
          <a:srgbClr val="AABEF6"/>
        </a:accent5>
        <a:accent6>
          <a:srgbClr val="B9D6E7"/>
        </a:accent6>
        <a:hlink>
          <a:srgbClr val="3399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5">
        <a:dk1>
          <a:srgbClr val="00FFFF"/>
        </a:dk1>
        <a:lt1>
          <a:srgbClr val="FFFFFF"/>
        </a:lt1>
        <a:dk2>
          <a:srgbClr val="4E009C"/>
        </a:dk2>
        <a:lt2>
          <a:srgbClr val="FFFFFF"/>
        </a:lt2>
        <a:accent1>
          <a:srgbClr val="00A8A4"/>
        </a:accent1>
        <a:accent2>
          <a:srgbClr val="3399FF"/>
        </a:accent2>
        <a:accent3>
          <a:srgbClr val="B2AACB"/>
        </a:accent3>
        <a:accent4>
          <a:srgbClr val="DADADA"/>
        </a:accent4>
        <a:accent5>
          <a:srgbClr val="AAD1CF"/>
        </a:accent5>
        <a:accent6>
          <a:srgbClr val="2D8A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6">
        <a:dk1>
          <a:srgbClr val="CCCC33"/>
        </a:dk1>
        <a:lt1>
          <a:srgbClr val="FFFFFF"/>
        </a:lt1>
        <a:dk2>
          <a:srgbClr val="003300"/>
        </a:dk2>
        <a:lt2>
          <a:srgbClr val="FFFFCC"/>
        </a:lt2>
        <a:accent1>
          <a:srgbClr val="008000"/>
        </a:accent1>
        <a:accent2>
          <a:srgbClr val="669900"/>
        </a:accent2>
        <a:accent3>
          <a:srgbClr val="AAADAA"/>
        </a:accent3>
        <a:accent4>
          <a:srgbClr val="DADADA"/>
        </a:accent4>
        <a:accent5>
          <a:srgbClr val="AAC0AA"/>
        </a:accent5>
        <a:accent6>
          <a:srgbClr val="5C8A00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7">
        <a:dk1>
          <a:srgbClr val="CCCC99"/>
        </a:dk1>
        <a:lt1>
          <a:srgbClr val="FFFFFF"/>
        </a:lt1>
        <a:dk2>
          <a:srgbClr val="800000"/>
        </a:dk2>
        <a:lt2>
          <a:srgbClr val="FFFFFF"/>
        </a:lt2>
        <a:accent1>
          <a:srgbClr val="CC9900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E2CAAA"/>
        </a:accent5>
        <a:accent6>
          <a:srgbClr val="8A5C2D"/>
        </a:accent6>
        <a:hlink>
          <a:srgbClr val="FFFFCC"/>
        </a:hlink>
        <a:folHlink>
          <a:srgbClr val="DDD8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8">
        <a:dk1>
          <a:srgbClr val="204162"/>
        </a:dk1>
        <a:lt1>
          <a:srgbClr val="FFFFFF"/>
        </a:lt1>
        <a:dk2>
          <a:srgbClr val="204162"/>
        </a:dk2>
        <a:lt2>
          <a:srgbClr val="003300"/>
        </a:lt2>
        <a:accent1>
          <a:srgbClr val="99CC00"/>
        </a:accent1>
        <a:accent2>
          <a:srgbClr val="336633"/>
        </a:accent2>
        <a:accent3>
          <a:srgbClr val="FFFFFF"/>
        </a:accent3>
        <a:accent4>
          <a:srgbClr val="1A3653"/>
        </a:accent4>
        <a:accent5>
          <a:srgbClr val="CAE2AA"/>
        </a:accent5>
        <a:accent6>
          <a:srgbClr val="2D5C2D"/>
        </a:accent6>
        <a:hlink>
          <a:srgbClr val="6666FF"/>
        </a:hlink>
        <a:folHlink>
          <a:srgbClr val="C5C2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scade 9">
        <a:dk1>
          <a:srgbClr val="000000"/>
        </a:dk1>
        <a:lt1>
          <a:srgbClr val="FFFFFF"/>
        </a:lt1>
        <a:dk2>
          <a:srgbClr val="1C1C34"/>
        </a:dk2>
        <a:lt2>
          <a:srgbClr val="000066"/>
        </a:lt2>
        <a:accent1>
          <a:srgbClr val="DDDDDD"/>
        </a:accent1>
        <a:accent2>
          <a:srgbClr val="6699CC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5C8AB9"/>
        </a:accent6>
        <a:hlink>
          <a:srgbClr val="005A58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CallanThomas6e</Template>
  <TotalTime>0</TotalTime>
  <Words>1056</Words>
  <Application>Microsoft Office PowerPoint</Application>
  <PresentationFormat>On-screen Show (4:3)</PresentationFormat>
  <Paragraphs>164</Paragraphs>
  <Slides>21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Times New Roman</vt:lpstr>
      <vt:lpstr>Wingdings</vt:lpstr>
      <vt:lpstr>CallanThomas6e</vt:lpstr>
      <vt:lpstr>BMSP6007 Economics of Sustainability </vt:lpstr>
      <vt:lpstr>Assessment</vt:lpstr>
      <vt:lpstr>Reading list</vt:lpstr>
      <vt:lpstr>THE ROLE OF ECONOMICS IN ENVIRONMENTAL MANAGEMENT</vt:lpstr>
      <vt:lpstr>Economics and the Environment</vt:lpstr>
      <vt:lpstr>Circular Flow Model</vt:lpstr>
      <vt:lpstr>Circular Flow Model</vt:lpstr>
      <vt:lpstr>Materials Balance Model</vt:lpstr>
      <vt:lpstr>Materials Balance Model</vt:lpstr>
      <vt:lpstr>Science and the Materials Balance Model</vt:lpstr>
      <vt:lpstr>Fundamental Concepts in Environmental Economics</vt:lpstr>
      <vt:lpstr>Causes of Environmental Damage</vt:lpstr>
      <vt:lpstr>Sources of Pollution</vt:lpstr>
      <vt:lpstr>Scope of Environmental Damage</vt:lpstr>
      <vt:lpstr>Urban Air Pollution in Major Cities</vt:lpstr>
      <vt:lpstr>Environmental Objectives </vt:lpstr>
      <vt:lpstr>Environmental Policy Planning</vt:lpstr>
      <vt:lpstr>Risk Analysis  Chief Tool Guiding Policy Planning</vt:lpstr>
      <vt:lpstr>Risk Management Policy Evaluation Criteria </vt:lpstr>
      <vt:lpstr>Government Policy Approach</vt:lpstr>
      <vt:lpstr>Setting the Time Horizon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2009-08-24T14:49:50Z</dcterms:created>
  <dcterms:modified xsi:type="dcterms:W3CDTF">2020-01-24T13:36:51Z</dcterms:modified>
  <cp:contentStatus/>
</cp:coreProperties>
</file>