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3"/>
  </p:sldMasterIdLst>
  <p:notesMasterIdLst>
    <p:notesMasterId r:id="rId39"/>
  </p:notesMasterIdLst>
  <p:handoutMasterIdLst>
    <p:handoutMasterId r:id="rId40"/>
  </p:handoutMasterIdLst>
  <p:sldIdLst>
    <p:sldId id="256" r:id="rId4"/>
    <p:sldId id="283" r:id="rId5"/>
    <p:sldId id="341" r:id="rId6"/>
    <p:sldId id="345" r:id="rId7"/>
    <p:sldId id="346" r:id="rId8"/>
    <p:sldId id="347" r:id="rId9"/>
    <p:sldId id="322" r:id="rId10"/>
    <p:sldId id="303" r:id="rId11"/>
    <p:sldId id="292" r:id="rId12"/>
    <p:sldId id="319" r:id="rId13"/>
    <p:sldId id="297" r:id="rId14"/>
    <p:sldId id="298" r:id="rId15"/>
    <p:sldId id="326" r:id="rId16"/>
    <p:sldId id="327" r:id="rId17"/>
    <p:sldId id="328" r:id="rId18"/>
    <p:sldId id="323" r:id="rId19"/>
    <p:sldId id="304" r:id="rId20"/>
    <p:sldId id="329" r:id="rId21"/>
    <p:sldId id="324" r:id="rId22"/>
    <p:sldId id="325" r:id="rId23"/>
    <p:sldId id="330" r:id="rId24"/>
    <p:sldId id="331" r:id="rId25"/>
    <p:sldId id="332" r:id="rId26"/>
    <p:sldId id="333" r:id="rId27"/>
    <p:sldId id="334" r:id="rId28"/>
    <p:sldId id="335" r:id="rId29"/>
    <p:sldId id="337" r:id="rId30"/>
    <p:sldId id="336" r:id="rId31"/>
    <p:sldId id="282" r:id="rId32"/>
    <p:sldId id="338" r:id="rId33"/>
    <p:sldId id="339" r:id="rId34"/>
    <p:sldId id="340" r:id="rId35"/>
    <p:sldId id="275" r:id="rId36"/>
    <p:sldId id="291" r:id="rId37"/>
    <p:sldId id="309" r:id="rId3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A8BCDA0-94C0-C64C-9B17-00C6B4ABA727}" v="2288" dt="2022-09-19T20:52:03.43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7015" autoAdjust="0"/>
    <p:restoredTop sz="88073" autoAdjust="0"/>
  </p:normalViewPr>
  <p:slideViewPr>
    <p:cSldViewPr>
      <p:cViewPr varScale="1">
        <p:scale>
          <a:sx n="99" d="100"/>
          <a:sy n="99" d="100"/>
        </p:scale>
        <p:origin x="1920" y="176"/>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9" Type="http://schemas.openxmlformats.org/officeDocument/2006/relationships/notesMaster" Target="notesMasters/notesMaster1.xml"/><Relationship Id="rId21" Type="http://schemas.openxmlformats.org/officeDocument/2006/relationships/slide" Target="slides/slide18.xml"/><Relationship Id="rId34" Type="http://schemas.openxmlformats.org/officeDocument/2006/relationships/slide" Target="slides/slide31.xml"/><Relationship Id="rId42" Type="http://schemas.openxmlformats.org/officeDocument/2006/relationships/viewProps" Target="viewProps.xml"/><Relationship Id="rId7" Type="http://schemas.openxmlformats.org/officeDocument/2006/relationships/slide" Target="slides/slide4.xml"/><Relationship Id="rId2" Type="http://schemas.openxmlformats.org/officeDocument/2006/relationships/customXml" Target="../customXml/item2.xml"/><Relationship Id="rId16" Type="http://schemas.openxmlformats.org/officeDocument/2006/relationships/slide" Target="slides/slide13.xml"/><Relationship Id="rId29" Type="http://schemas.openxmlformats.org/officeDocument/2006/relationships/slide" Target="slides/slide26.xml"/><Relationship Id="rId1" Type="http://schemas.openxmlformats.org/officeDocument/2006/relationships/customXml" Target="../customXml/item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slide" Target="slides/slide29.xml"/><Relationship Id="rId37" Type="http://schemas.openxmlformats.org/officeDocument/2006/relationships/slide" Target="slides/slide34.xml"/><Relationship Id="rId40" Type="http://schemas.openxmlformats.org/officeDocument/2006/relationships/handoutMaster" Target="handoutMasters/handoutMaster1.xml"/><Relationship Id="rId45" Type="http://schemas.microsoft.com/office/2015/10/relationships/revisionInfo" Target="revisionInfo.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slide" Target="slides/slide33.xml"/><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slide" Target="slides/slide28.xml"/><Relationship Id="rId44" Type="http://schemas.openxmlformats.org/officeDocument/2006/relationships/tableStyles" Target="tableStyles.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slide" Target="slides/slide32.xml"/><Relationship Id="rId43" Type="http://schemas.openxmlformats.org/officeDocument/2006/relationships/theme" Target="theme/theme1.xml"/><Relationship Id="rId8" Type="http://schemas.openxmlformats.org/officeDocument/2006/relationships/slide" Target="slides/slide5.xml"/><Relationship Id="rId3" Type="http://schemas.openxmlformats.org/officeDocument/2006/relationships/slideMaster" Target="slideMasters/slideMaster1.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slide" Target="slides/slide30.xml"/><Relationship Id="rId38" Type="http://schemas.openxmlformats.org/officeDocument/2006/relationships/slide" Target="slides/slide35.xml"/><Relationship Id="rId20" Type="http://schemas.openxmlformats.org/officeDocument/2006/relationships/slide" Target="slides/slide17.xml"/><Relationship Id="rId41"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21/09/2022</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42C52AA0-F73F-F045-97A6-855AB18EE645}" type="datetimeFigureOut">
              <a:rPr lang="en-US" smtClean="0"/>
              <a:t>9/21/22</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936E1E2-17D2-5E4C-B96D-EEDAC0EF77DB}" type="slidenum">
              <a:rPr lang="en-US" smtClean="0"/>
              <a:t>‹#›</a:t>
            </a:fld>
            <a:endParaRPr lang="en-US"/>
          </a:p>
        </p:txBody>
      </p:sp>
    </p:spTree>
    <p:extLst>
      <p:ext uri="{BB962C8B-B14F-4D97-AF65-F5344CB8AC3E}">
        <p14:creationId xmlns:p14="http://schemas.microsoft.com/office/powerpoint/2010/main" val="2420248085"/>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Lecturers should try to facilitate individual learning from students and allow them to express their thoughts on these models. </a:t>
            </a:r>
          </a:p>
        </p:txBody>
      </p:sp>
      <p:sp>
        <p:nvSpPr>
          <p:cNvPr id="4" name="Slide Number Placeholder 3"/>
          <p:cNvSpPr>
            <a:spLocks noGrp="1"/>
          </p:cNvSpPr>
          <p:nvPr>
            <p:ph type="sldNum" sz="quarter" idx="5"/>
          </p:nvPr>
        </p:nvSpPr>
        <p:spPr/>
        <p:txBody>
          <a:bodyPr/>
          <a:lstStyle/>
          <a:p>
            <a:fld id="{6936E1E2-17D2-5E4C-B96D-EEDAC0EF77DB}" type="slidenum">
              <a:rPr lang="en-US" smtClean="0"/>
              <a:t>8</a:t>
            </a:fld>
            <a:endParaRPr lang="en-US"/>
          </a:p>
        </p:txBody>
      </p:sp>
    </p:spTree>
    <p:extLst>
      <p:ext uri="{BB962C8B-B14F-4D97-AF65-F5344CB8AC3E}">
        <p14:creationId xmlns:p14="http://schemas.microsoft.com/office/powerpoint/2010/main" val="241377178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spcBef>
                <a:spcPts val="1800"/>
              </a:spcBef>
            </a:pPr>
            <a:r>
              <a:rPr lang="en-GB" sz="1200" dirty="0"/>
              <a:t>For permanent work teams, performing is the last stage in development.</a:t>
            </a:r>
          </a:p>
          <a:p>
            <a:pPr algn="just">
              <a:spcBef>
                <a:spcPts val="1800"/>
              </a:spcBef>
            </a:pPr>
            <a:r>
              <a:rPr lang="en-GB" sz="1200" dirty="0"/>
              <a:t>However, for temporary committees, teams, task forces, and similar teams that have a limited task to perform, the adjourning stage is for wrapping up activities and preparing to disband. </a:t>
            </a:r>
          </a:p>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15</a:t>
            </a:fld>
            <a:endParaRPr lang="en-US"/>
          </a:p>
        </p:txBody>
      </p:sp>
    </p:spTree>
    <p:extLst>
      <p:ext uri="{BB962C8B-B14F-4D97-AF65-F5344CB8AC3E}">
        <p14:creationId xmlns:p14="http://schemas.microsoft.com/office/powerpoint/2010/main" val="95751860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936E1E2-17D2-5E4C-B96D-EEDAC0EF77DB}" type="slidenum">
              <a:rPr lang="en-US" smtClean="0"/>
              <a:t>16</a:t>
            </a:fld>
            <a:endParaRPr lang="en-US"/>
          </a:p>
        </p:txBody>
      </p:sp>
    </p:spTree>
    <p:extLst>
      <p:ext uri="{BB962C8B-B14F-4D97-AF65-F5344CB8AC3E}">
        <p14:creationId xmlns:p14="http://schemas.microsoft.com/office/powerpoint/2010/main" val="138229547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Lecturers should try to draw answers from students and use students answers to link to each stage of the Tuckman's model. </a:t>
            </a:r>
          </a:p>
        </p:txBody>
      </p:sp>
      <p:sp>
        <p:nvSpPr>
          <p:cNvPr id="4" name="Slide Number Placeholder 3"/>
          <p:cNvSpPr>
            <a:spLocks noGrp="1"/>
          </p:cNvSpPr>
          <p:nvPr>
            <p:ph type="sldNum" sz="quarter" idx="5"/>
          </p:nvPr>
        </p:nvSpPr>
        <p:spPr/>
        <p:txBody>
          <a:bodyPr/>
          <a:lstStyle/>
          <a:p>
            <a:fld id="{6936E1E2-17D2-5E4C-B96D-EEDAC0EF77DB}" type="slidenum">
              <a:rPr lang="en-US" smtClean="0"/>
              <a:t>17</a:t>
            </a:fld>
            <a:endParaRPr lang="en-US"/>
          </a:p>
        </p:txBody>
      </p:sp>
    </p:spTree>
    <p:extLst>
      <p:ext uri="{BB962C8B-B14F-4D97-AF65-F5344CB8AC3E}">
        <p14:creationId xmlns:p14="http://schemas.microsoft.com/office/powerpoint/2010/main" val="75460602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dirty="0"/>
              <a:t>You know that you are in stage one, when the leader asks a question and nobody answers. Because team members are hesitant to express divergent views. </a:t>
            </a:r>
          </a:p>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23</a:t>
            </a:fld>
            <a:endParaRPr lang="en-US"/>
          </a:p>
        </p:txBody>
      </p:sp>
    </p:spTree>
    <p:extLst>
      <p:ext uri="{BB962C8B-B14F-4D97-AF65-F5344CB8AC3E}">
        <p14:creationId xmlns:p14="http://schemas.microsoft.com/office/powerpoint/2010/main" val="272267387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936E1E2-17D2-5E4C-B96D-EEDAC0EF77DB}" type="slidenum">
              <a:rPr lang="en-US" smtClean="0"/>
              <a:t>35</a:t>
            </a:fld>
            <a:endParaRPr lang="en-US"/>
          </a:p>
        </p:txBody>
      </p:sp>
    </p:spTree>
    <p:extLst>
      <p:ext uri="{BB962C8B-B14F-4D97-AF65-F5344CB8AC3E}">
        <p14:creationId xmlns:p14="http://schemas.microsoft.com/office/powerpoint/2010/main" val="341495987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21/09/2022</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21/09/2022</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21/09/2022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21/09/2022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21/09/2022</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21/09/2022</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21/09/2022</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21/09/2022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21/09/2022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21/09/2022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21/09/2022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21/09/2022</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scholar.google.com/" TargetMode="External"/><Relationship Id="rId2" Type="http://schemas.openxmlformats.org/officeDocument/2006/relationships/notesSlide" Target="../notesSlides/notesSlide1.xml"/><Relationship Id="rId1" Type="http://schemas.openxmlformats.org/officeDocument/2006/relationships/slideLayout" Target="../slideLayouts/slideLayout4.xml"/><Relationship Id="rId4" Type="http://schemas.openxmlformats.org/officeDocument/2006/relationships/hyperlink" Target="https://www.uwtsd.ac.uk/library/" TargetMode="External"/></Relationships>
</file>

<file path=ppt/slides/_rels/slide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5.xml"/></Relationships>
</file>

<file path=ppt/slides/_rels/slide1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hyperlink" Target="https://www.belbin.com/media/2302/belbin-team-role-circle.pdf" TargetMode="External"/><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hyperlink" Target="https://www.youtube.com/watch?v=2QbXc6E08H4"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0" y="908720"/>
            <a:ext cx="9144000" cy="4824536"/>
          </a:xfrm>
        </p:spPr>
        <p:txBody>
          <a:bodyPr>
            <a:normAutofit fontScale="90000"/>
          </a:bodyPr>
          <a:lstStyle/>
          <a:p>
            <a:r>
              <a:rPr lang="en-GB" altLang="en-US" sz="2400" dirty="0"/>
              <a:t>Certificate of Higher Education in Skills for the Workplace</a:t>
            </a:r>
            <a:br>
              <a:rPr lang="en-GB" altLang="en-US" sz="2400" dirty="0"/>
            </a:br>
            <a:br>
              <a:rPr lang="en-GB" altLang="en-US" dirty="0"/>
            </a:br>
            <a:r>
              <a:rPr lang="en-GB" dirty="0"/>
              <a:t> </a:t>
            </a:r>
            <a:r>
              <a:rPr lang="en-GB" sz="3100" b="1" dirty="0">
                <a:solidFill>
                  <a:schemeClr val="accent2">
                    <a:lumMod val="20000"/>
                    <a:lumOff val="80000"/>
                  </a:schemeClr>
                </a:solidFill>
              </a:rPr>
              <a:t>Effective Team Working &amp; Communications</a:t>
            </a:r>
            <a:br>
              <a:rPr lang="en-GB" sz="4000" b="1" dirty="0">
                <a:solidFill>
                  <a:schemeClr val="accent2">
                    <a:lumMod val="20000"/>
                    <a:lumOff val="80000"/>
                  </a:schemeClr>
                </a:solidFill>
              </a:rPr>
            </a:br>
            <a:r>
              <a:rPr lang="en-GB" sz="3100" b="1" dirty="0">
                <a:solidFill>
                  <a:schemeClr val="accent2">
                    <a:lumMod val="20000"/>
                    <a:lumOff val="80000"/>
                  </a:schemeClr>
                </a:solidFill>
              </a:rPr>
              <a:t>(BMSW 4002)</a:t>
            </a:r>
            <a:br>
              <a:rPr lang="en-GB" sz="3200" b="1" dirty="0">
                <a:solidFill>
                  <a:schemeClr val="accent2">
                    <a:lumMod val="20000"/>
                    <a:lumOff val="80000"/>
                  </a:schemeClr>
                </a:solidFill>
              </a:rPr>
            </a:br>
            <a:r>
              <a:rPr lang="en-GB" sz="6000" b="1" dirty="0">
                <a:solidFill>
                  <a:schemeClr val="accent2">
                    <a:lumMod val="20000"/>
                    <a:lumOff val="80000"/>
                  </a:schemeClr>
                </a:solidFill>
              </a:rPr>
              <a:t>Stages of Team Development and Benefits of teamwork</a:t>
            </a:r>
            <a:endParaRPr lang="en-GB" altLang="en-US" sz="3600" dirty="0">
              <a:solidFill>
                <a:schemeClr val="accent2">
                  <a:lumMod val="20000"/>
                  <a:lumOff val="80000"/>
                </a:schemeClr>
              </a:solidFill>
            </a:endParaRP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C0228ED1-D6E1-4732-B000-4F89824775E1}"/>
              </a:ext>
            </a:extLst>
          </p:cNvPr>
          <p:cNvSpPr>
            <a:spLocks noGrp="1"/>
          </p:cNvSpPr>
          <p:nvPr>
            <p:ph type="title"/>
          </p:nvPr>
        </p:nvSpPr>
        <p:spPr/>
        <p:txBody>
          <a:bodyPr>
            <a:normAutofit/>
          </a:bodyPr>
          <a:lstStyle/>
          <a:p>
            <a:r>
              <a:rPr lang="en-GB" b="1" cap="all" dirty="0">
                <a:blipFill>
                  <a:blip r:embed="rId2">
                    <a:extLst>
                      <a:ext uri="{28A0092B-C50C-407E-A947-70E740481C1C}">
                        <a14:useLocalDpi xmlns:a14="http://schemas.microsoft.com/office/drawing/2010/main" val="0"/>
                      </a:ext>
                    </a:extLst>
                  </a:blip>
                  <a:tile tx="6350" ty="-127000" sx="65000" sy="64000" flip="none" algn="tl"/>
                </a:blipFill>
              </a:rPr>
              <a:t>Session outline</a:t>
            </a:r>
          </a:p>
        </p:txBody>
      </p:sp>
      <p:sp>
        <p:nvSpPr>
          <p:cNvPr id="3" name="Content Placeholder 2">
            <a:extLst>
              <a:ext uri="{FF2B5EF4-FFF2-40B4-BE49-F238E27FC236}">
                <a16:creationId xmlns:a16="http://schemas.microsoft.com/office/drawing/2014/main" id="{16E94382-DACE-4E00-9EDA-0779A57F51D8}"/>
              </a:ext>
            </a:extLst>
          </p:cNvPr>
          <p:cNvSpPr>
            <a:spLocks noGrp="1"/>
          </p:cNvSpPr>
          <p:nvPr>
            <p:ph idx="1"/>
          </p:nvPr>
        </p:nvSpPr>
        <p:spPr>
          <a:xfrm>
            <a:off x="179512" y="1600200"/>
            <a:ext cx="8784976" cy="4061047"/>
          </a:xfrm>
        </p:spPr>
        <p:txBody>
          <a:bodyPr>
            <a:normAutofit fontScale="85000" lnSpcReduction="10000"/>
          </a:bodyPr>
          <a:lstStyle/>
          <a:p>
            <a:pPr marL="0" indent="0">
              <a:buNone/>
            </a:pPr>
            <a:r>
              <a:rPr lang="en-GB" sz="3000" dirty="0"/>
              <a:t>We will;</a:t>
            </a:r>
          </a:p>
          <a:p>
            <a:pPr marL="0" indent="0">
              <a:buNone/>
            </a:pPr>
            <a:endParaRPr lang="en-GB" sz="3000" dirty="0"/>
          </a:p>
          <a:p>
            <a:r>
              <a:rPr lang="en-GB" sz="3000" dirty="0"/>
              <a:t>Review assignment 1</a:t>
            </a:r>
          </a:p>
          <a:p>
            <a:r>
              <a:rPr lang="en-GB" sz="3000" dirty="0"/>
              <a:t>Discuss  2 models on the stages of team development</a:t>
            </a:r>
          </a:p>
          <a:p>
            <a:pPr lvl="1"/>
            <a:r>
              <a:rPr lang="en-GB" sz="2600" dirty="0"/>
              <a:t>Tuckman’s Model of Team Development</a:t>
            </a:r>
          </a:p>
          <a:p>
            <a:pPr lvl="1"/>
            <a:r>
              <a:rPr lang="en-GB" sz="2600" dirty="0"/>
              <a:t>Wheelan’s Model of Team Development</a:t>
            </a:r>
          </a:p>
          <a:p>
            <a:pPr marL="0" indent="0">
              <a:buNone/>
            </a:pPr>
            <a:r>
              <a:rPr lang="en-GB" sz="3000" dirty="0"/>
              <a:t>and</a:t>
            </a:r>
          </a:p>
          <a:p>
            <a:r>
              <a:rPr lang="en-GB" sz="3000" dirty="0"/>
              <a:t>Benefits of teamwork</a:t>
            </a:r>
          </a:p>
          <a:p>
            <a:pPr marL="0" indent="0">
              <a:buNone/>
            </a:pPr>
            <a:r>
              <a:rPr lang="en-GB" dirty="0"/>
              <a:t> </a:t>
            </a:r>
          </a:p>
          <a:p>
            <a:pPr marL="0" indent="0">
              <a:buNone/>
            </a:pPr>
            <a:endParaRPr lang="en-GB" dirty="0"/>
          </a:p>
        </p:txBody>
      </p:sp>
    </p:spTree>
    <p:extLst>
      <p:ext uri="{BB962C8B-B14F-4D97-AF65-F5344CB8AC3E}">
        <p14:creationId xmlns:p14="http://schemas.microsoft.com/office/powerpoint/2010/main" val="6730456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animEffect transition="in" filter="fade">
                                      <p:cBhvr>
                                        <p:cTn id="15" dur="500"/>
                                        <p:tgtEl>
                                          <p:spTgt spid="3">
                                            <p:txEl>
                                              <p:pRg st="3" end="3"/>
                                            </p:txEl>
                                          </p:spTgt>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3">
                                            <p:txEl>
                                              <p:pRg st="4" end="4"/>
                                            </p:txEl>
                                          </p:spTgt>
                                        </p:tgtEl>
                                        <p:attrNameLst>
                                          <p:attrName>style.visibility</p:attrName>
                                        </p:attrNameLst>
                                      </p:cBhvr>
                                      <p:to>
                                        <p:strVal val="visible"/>
                                      </p:to>
                                    </p:set>
                                    <p:animEffect transition="in" filter="fade">
                                      <p:cBhvr>
                                        <p:cTn id="18" dur="500"/>
                                        <p:tgtEl>
                                          <p:spTgt spid="3">
                                            <p:txEl>
                                              <p:pRg st="4" end="4"/>
                                            </p:txEl>
                                          </p:spTgt>
                                        </p:tgtEl>
                                      </p:cBhvr>
                                    </p:animEffect>
                                  </p:childTnLst>
                                </p:cTn>
                              </p:par>
                              <p:par>
                                <p:cTn id="19" presetID="10" presetClass="entr" presetSubtype="0" fill="hold" grpId="0" nodeType="with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animEffect transition="in" filter="fade">
                                      <p:cBhvr>
                                        <p:cTn id="21" dur="500"/>
                                        <p:tgtEl>
                                          <p:spTgt spid="3">
                                            <p:txEl>
                                              <p:pRg st="5" end="5"/>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10" presetClass="entr" presetSubtype="0" fill="hold" grpId="0" nodeType="clickEffect">
                                  <p:stCondLst>
                                    <p:cond delay="0"/>
                                  </p:stCondLst>
                                  <p:childTnLst>
                                    <p:set>
                                      <p:cBhvr>
                                        <p:cTn id="25" dur="1" fill="hold">
                                          <p:stCondLst>
                                            <p:cond delay="0"/>
                                          </p:stCondLst>
                                        </p:cTn>
                                        <p:tgtEl>
                                          <p:spTgt spid="3">
                                            <p:txEl>
                                              <p:pRg st="6" end="6"/>
                                            </p:txEl>
                                          </p:spTgt>
                                        </p:tgtEl>
                                        <p:attrNameLst>
                                          <p:attrName>style.visibility</p:attrName>
                                        </p:attrNameLst>
                                      </p:cBhvr>
                                      <p:to>
                                        <p:strVal val="visible"/>
                                      </p:to>
                                    </p:set>
                                    <p:animEffect transition="in" filter="fade">
                                      <p:cBhvr>
                                        <p:cTn id="26" dur="500"/>
                                        <p:tgtEl>
                                          <p:spTgt spid="3">
                                            <p:txEl>
                                              <p:pRg st="6" end="6"/>
                                            </p:txEl>
                                          </p:spTgt>
                                        </p:tgtEl>
                                      </p:cBhvr>
                                    </p:animEffect>
                                  </p:childTnLst>
                                </p:cTn>
                              </p:par>
                              <p:par>
                                <p:cTn id="27" presetID="1" presetClass="entr" presetSubtype="0" fill="hold" grpId="0" nodeType="withEffect">
                                  <p:stCondLst>
                                    <p:cond delay="0"/>
                                  </p:stCondLst>
                                  <p:childTnLst>
                                    <p:set>
                                      <p:cBhvr>
                                        <p:cTn id="28"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grpId="0" nodeType="clickEffect">
                                  <p:stCondLst>
                                    <p:cond delay="0"/>
                                  </p:stCondLst>
                                  <p:childTnLst>
                                    <p:set>
                                      <p:cBhvr>
                                        <p:cTn id="32"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5B6E4A-13DD-4087-8574-936EE4B4EF23}"/>
              </a:ext>
            </a:extLst>
          </p:cNvPr>
          <p:cNvSpPr>
            <a:spLocks noGrp="1"/>
          </p:cNvSpPr>
          <p:nvPr>
            <p:ph type="title"/>
          </p:nvPr>
        </p:nvSpPr>
        <p:spPr>
          <a:xfrm>
            <a:off x="457200" y="274638"/>
            <a:ext cx="8229600" cy="994122"/>
          </a:xfrm>
        </p:spPr>
        <p:txBody>
          <a:bodyPr>
            <a:normAutofit/>
          </a:bodyPr>
          <a:lstStyle/>
          <a:p>
            <a:r>
              <a:rPr lang="en-GB" b="1" dirty="0"/>
              <a:t>Assessment 1 </a:t>
            </a:r>
          </a:p>
        </p:txBody>
      </p:sp>
      <p:sp>
        <p:nvSpPr>
          <p:cNvPr id="11" name="Content Placeholder 10">
            <a:extLst>
              <a:ext uri="{FF2B5EF4-FFF2-40B4-BE49-F238E27FC236}">
                <a16:creationId xmlns:a16="http://schemas.microsoft.com/office/drawing/2014/main" id="{506D7796-9BD2-4C90-B89B-1327BB2110B2}"/>
              </a:ext>
            </a:extLst>
          </p:cNvPr>
          <p:cNvSpPr>
            <a:spLocks noGrp="1"/>
          </p:cNvSpPr>
          <p:nvPr>
            <p:ph idx="1"/>
          </p:nvPr>
        </p:nvSpPr>
        <p:spPr>
          <a:xfrm>
            <a:off x="457200" y="1628800"/>
            <a:ext cx="8229600" cy="3312368"/>
          </a:xfrm>
        </p:spPr>
        <p:txBody>
          <a:bodyPr>
            <a:normAutofit lnSpcReduction="10000"/>
          </a:bodyPr>
          <a:lstStyle/>
          <a:p>
            <a:pPr marL="317500" marR="419100">
              <a:lnSpc>
                <a:spcPct val="98000"/>
              </a:lnSpc>
              <a:spcAft>
                <a:spcPts val="0"/>
              </a:spcAft>
            </a:pPr>
            <a:r>
              <a:rPr lang="en-GB" sz="3200" dirty="0">
                <a:effectLst/>
                <a:latin typeface="Calibri" panose="020F0502020204030204" pitchFamily="34" charset="0"/>
                <a:ea typeface="Calibri" panose="020F0502020204030204" pitchFamily="34" charset="0"/>
                <a:cs typeface="Arial" panose="020B0604020202020204" pitchFamily="34" charset="0"/>
              </a:rPr>
              <a:t>Hand-in date - </a:t>
            </a:r>
            <a:r>
              <a:rPr lang="en-GB" sz="3200" dirty="0">
                <a:solidFill>
                  <a:srgbClr val="FF0000"/>
                </a:solidFill>
                <a:effectLst/>
                <a:latin typeface="Calibri" panose="020F0502020204030204" pitchFamily="34" charset="0"/>
                <a:ea typeface="Calibri" panose="020F0502020204030204" pitchFamily="34" charset="0"/>
                <a:cs typeface="Arial" panose="020B0604020202020204" pitchFamily="34" charset="0"/>
              </a:rPr>
              <a:t> </a:t>
            </a:r>
            <a:r>
              <a:rPr lang="en-GB" sz="3200" b="1" dirty="0">
                <a:solidFill>
                  <a:srgbClr val="FF0000"/>
                </a:solidFill>
                <a:effectLst/>
                <a:latin typeface="Calibri" panose="020F0502020204030204" pitchFamily="34" charset="0"/>
                <a:ea typeface="Calibri" panose="020F0502020204030204" pitchFamily="34" charset="0"/>
                <a:cs typeface="Arial" panose="020B0604020202020204" pitchFamily="34" charset="0"/>
              </a:rPr>
              <a:t>17</a:t>
            </a:r>
            <a:r>
              <a:rPr lang="en-GB" sz="3200" b="1" baseline="30000" dirty="0">
                <a:solidFill>
                  <a:srgbClr val="FF0000"/>
                </a:solidFill>
                <a:effectLst/>
                <a:latin typeface="Calibri" panose="020F0502020204030204" pitchFamily="34" charset="0"/>
                <a:ea typeface="Calibri" panose="020F0502020204030204" pitchFamily="34" charset="0"/>
                <a:cs typeface="Arial" panose="020B0604020202020204" pitchFamily="34" charset="0"/>
              </a:rPr>
              <a:t>th</a:t>
            </a:r>
            <a:r>
              <a:rPr lang="en-GB" sz="3200" b="1" dirty="0">
                <a:solidFill>
                  <a:srgbClr val="FF0000"/>
                </a:solidFill>
                <a:effectLst/>
                <a:latin typeface="Calibri" panose="020F0502020204030204" pitchFamily="34" charset="0"/>
                <a:ea typeface="Calibri" panose="020F0502020204030204" pitchFamily="34" charset="0"/>
                <a:cs typeface="Arial" panose="020B0604020202020204" pitchFamily="34" charset="0"/>
              </a:rPr>
              <a:t> October 2022 at 9AM. </a:t>
            </a:r>
            <a:endParaRPr lang="en-GB" sz="3200" b="1" dirty="0">
              <a:solidFill>
                <a:srgbClr val="FF0000"/>
              </a:solidFill>
              <a:latin typeface="Calibri" panose="020F0502020204030204" pitchFamily="34" charset="0"/>
              <a:ea typeface="Calibri" panose="020F0502020204030204" pitchFamily="34" charset="0"/>
              <a:cs typeface="Arial" panose="020B0604020202020204" pitchFamily="34" charset="0"/>
            </a:endParaRPr>
          </a:p>
          <a:p>
            <a:pPr marL="317500" marR="419100">
              <a:lnSpc>
                <a:spcPct val="98000"/>
              </a:lnSpc>
              <a:spcAft>
                <a:spcPts val="0"/>
              </a:spcAft>
            </a:pPr>
            <a:r>
              <a:rPr lang="en-GB" sz="3200" dirty="0">
                <a:effectLst/>
                <a:latin typeface="Calibri" panose="020F0502020204030204" pitchFamily="34" charset="0"/>
                <a:ea typeface="Calibri" panose="020F0502020204030204" pitchFamily="34" charset="0"/>
                <a:cs typeface="Arial" panose="020B0604020202020204" pitchFamily="34" charset="0"/>
              </a:rPr>
              <a:t>Word count- </a:t>
            </a:r>
            <a:r>
              <a:rPr lang="en-GB" sz="3200" b="1" dirty="0">
                <a:solidFill>
                  <a:srgbClr val="FF0000"/>
                </a:solidFill>
                <a:effectLst/>
                <a:latin typeface="Calibri" panose="020F0502020204030204" pitchFamily="34" charset="0"/>
                <a:ea typeface="Calibri" panose="020F0502020204030204" pitchFamily="34" charset="0"/>
                <a:cs typeface="Arial" panose="020B0604020202020204" pitchFamily="34" charset="0"/>
              </a:rPr>
              <a:t>2,000 words (+ or – 10%).</a:t>
            </a:r>
          </a:p>
          <a:p>
            <a:pPr marL="317500" marR="419100">
              <a:lnSpc>
                <a:spcPct val="98000"/>
              </a:lnSpc>
            </a:pPr>
            <a:r>
              <a:rPr lang="en-GB" sz="3200" dirty="0">
                <a:effectLst/>
                <a:latin typeface="Calibri" panose="020F0502020204030204" pitchFamily="34" charset="0"/>
                <a:ea typeface="Calibri" panose="020F0502020204030204" pitchFamily="34" charset="0"/>
                <a:cs typeface="Arial" panose="020B0604020202020204" pitchFamily="34" charset="0"/>
              </a:rPr>
              <a:t>Assignment type - </a:t>
            </a:r>
            <a:r>
              <a:rPr lang="en-GB" b="1" dirty="0">
                <a:solidFill>
                  <a:srgbClr val="FF0000"/>
                </a:solidFill>
                <a:latin typeface="Calibri" panose="020F0502020204030204" pitchFamily="34" charset="0"/>
                <a:ea typeface="Calibri" panose="020F0502020204030204" pitchFamily="34" charset="0"/>
                <a:cs typeface="Arial" panose="020B0604020202020204" pitchFamily="34" charset="0"/>
              </a:rPr>
              <a:t>R</a:t>
            </a:r>
            <a:r>
              <a:rPr lang="en-GB" sz="3200" b="1" dirty="0">
                <a:solidFill>
                  <a:srgbClr val="FF0000"/>
                </a:solidFill>
                <a:effectLst/>
                <a:latin typeface="Calibri" panose="020F0502020204030204" pitchFamily="34" charset="0"/>
                <a:ea typeface="Calibri" panose="020F0502020204030204" pitchFamily="34" charset="0"/>
                <a:cs typeface="Arial" panose="020B0604020202020204" pitchFamily="34" charset="0"/>
              </a:rPr>
              <a:t>eport.</a:t>
            </a:r>
          </a:p>
          <a:p>
            <a:pPr marL="317500" marR="419100">
              <a:lnSpc>
                <a:spcPct val="98000"/>
              </a:lnSpc>
            </a:pPr>
            <a:r>
              <a:rPr lang="en-GB" dirty="0">
                <a:latin typeface="Calibri" panose="020F0502020204030204" pitchFamily="34" charset="0"/>
                <a:ea typeface="Calibri" panose="020F0502020204030204" pitchFamily="34" charset="0"/>
                <a:cs typeface="Arial" panose="020B0604020202020204" pitchFamily="34" charset="0"/>
              </a:rPr>
              <a:t>You must address the assessment question and demonstrate the learning outcomes. </a:t>
            </a:r>
          </a:p>
          <a:p>
            <a:pPr marL="317500" marR="419100">
              <a:lnSpc>
                <a:spcPct val="98000"/>
              </a:lnSpc>
            </a:pPr>
            <a:r>
              <a:rPr lang="en-GB" dirty="0">
                <a:latin typeface="Calibri" panose="020F0502020204030204" pitchFamily="34" charset="0"/>
                <a:cs typeface="Arial" panose="020B0604020202020204" pitchFamily="34" charset="0"/>
              </a:rPr>
              <a:t>Case study on the next slide</a:t>
            </a:r>
            <a:endParaRPr lang="en-GB" dirty="0"/>
          </a:p>
        </p:txBody>
      </p:sp>
    </p:spTree>
    <p:extLst>
      <p:ext uri="{BB962C8B-B14F-4D97-AF65-F5344CB8AC3E}">
        <p14:creationId xmlns:p14="http://schemas.microsoft.com/office/powerpoint/2010/main" val="313275690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BE60E83-E294-4540-BFD5-97794EC9F9CA}"/>
              </a:ext>
            </a:extLst>
          </p:cNvPr>
          <p:cNvSpPr>
            <a:spLocks noGrp="1"/>
          </p:cNvSpPr>
          <p:nvPr>
            <p:ph idx="1"/>
          </p:nvPr>
        </p:nvSpPr>
        <p:spPr>
          <a:xfrm>
            <a:off x="0" y="260648"/>
            <a:ext cx="9144000" cy="5603230"/>
          </a:xfrm>
        </p:spPr>
        <p:txBody>
          <a:bodyPr>
            <a:normAutofit fontScale="25000" lnSpcReduction="20000"/>
          </a:bodyPr>
          <a:lstStyle/>
          <a:p>
            <a:pPr marL="0" indent="0" algn="just">
              <a:buNone/>
            </a:pPr>
            <a:br>
              <a:rPr lang="en-GB" sz="1100" dirty="0">
                <a:effectLst/>
                <a:latin typeface="Arial" panose="020B0604020202020204" pitchFamily="34" charset="0"/>
              </a:rPr>
            </a:br>
            <a:r>
              <a:rPr lang="en-GB" sz="6400" dirty="0">
                <a:effectLst/>
                <a:latin typeface="Arial" panose="020B0604020202020204" pitchFamily="34" charset="0"/>
              </a:rPr>
              <a:t>A team is a group of people who exist to accomplish specific tasks that are related to common goals. (</a:t>
            </a:r>
            <a:r>
              <a:rPr lang="en-GB" sz="6400" dirty="0" err="1">
                <a:effectLst/>
                <a:latin typeface="Arial" panose="020B0604020202020204" pitchFamily="34" charset="0"/>
              </a:rPr>
              <a:t>Maund</a:t>
            </a:r>
            <a:r>
              <a:rPr lang="en-GB" sz="6400" dirty="0">
                <a:effectLst/>
                <a:latin typeface="Arial" panose="020B0604020202020204" pitchFamily="34" charset="0"/>
              </a:rPr>
              <a:t> et al 2017). </a:t>
            </a:r>
          </a:p>
          <a:p>
            <a:pPr marL="0" indent="0" algn="just">
              <a:buNone/>
            </a:pPr>
            <a:r>
              <a:rPr lang="en-GB" sz="6400" i="1" dirty="0">
                <a:effectLst/>
                <a:latin typeface="Arial" panose="020B0604020202020204" pitchFamily="34" charset="0"/>
              </a:rPr>
              <a:t>“The essence of a team is </a:t>
            </a:r>
            <a:r>
              <a:rPr lang="en-GB" sz="6400" b="1" i="1" dirty="0">
                <a:effectLst/>
                <a:latin typeface="Arial" panose="020B0604020202020204" pitchFamily="34" charset="0"/>
              </a:rPr>
              <a:t>shared commitment</a:t>
            </a:r>
            <a:r>
              <a:rPr lang="en-GB" sz="6400" i="1" dirty="0">
                <a:effectLst/>
                <a:latin typeface="Arial" panose="020B0604020202020204" pitchFamily="34" charset="0"/>
              </a:rPr>
              <a:t>. Without it groups perform as individuals; with it they become a </a:t>
            </a:r>
            <a:r>
              <a:rPr lang="en-GB" sz="6400" b="1" i="1" dirty="0">
                <a:effectLst/>
                <a:latin typeface="Arial" panose="020B0604020202020204" pitchFamily="34" charset="0"/>
              </a:rPr>
              <a:t>powerful unit of collective performance</a:t>
            </a:r>
            <a:r>
              <a:rPr lang="en-GB" sz="6400" i="1" dirty="0">
                <a:effectLst/>
                <a:latin typeface="Arial" panose="020B0604020202020204" pitchFamily="34" charset="0"/>
              </a:rPr>
              <a:t>. This kind of commitment requires a purpose in which team members can believe.” (Katzenbach and Smith (2005 p.3) quoted in </a:t>
            </a:r>
            <a:r>
              <a:rPr lang="en-GB" sz="6400" i="1" dirty="0" err="1">
                <a:effectLst/>
                <a:latin typeface="Arial" panose="020B0604020202020204" pitchFamily="34" charset="0"/>
              </a:rPr>
              <a:t>Maund</a:t>
            </a:r>
            <a:r>
              <a:rPr lang="en-GB" sz="6400" i="1" dirty="0">
                <a:effectLst/>
                <a:latin typeface="Arial" panose="020B0604020202020204" pitchFamily="34" charset="0"/>
              </a:rPr>
              <a:t> et al (2017) p.4. </a:t>
            </a:r>
          </a:p>
          <a:p>
            <a:pPr marL="0" indent="0" algn="just">
              <a:buNone/>
            </a:pPr>
            <a:endParaRPr lang="en-GB" sz="6400" i="1" dirty="0">
              <a:latin typeface="Arial" panose="020B0604020202020204" pitchFamily="34" charset="0"/>
            </a:endParaRPr>
          </a:p>
          <a:p>
            <a:pPr marL="0" indent="0" algn="just">
              <a:buNone/>
            </a:pPr>
            <a:endParaRPr lang="en-GB" sz="6400" dirty="0">
              <a:effectLst/>
              <a:latin typeface="Arial" panose="020B0604020202020204" pitchFamily="34" charset="0"/>
            </a:endParaRPr>
          </a:p>
          <a:p>
            <a:pPr marL="0" indent="0" algn="just">
              <a:buNone/>
            </a:pPr>
            <a:r>
              <a:rPr lang="en-GB" sz="6400" b="1" u="sng" dirty="0">
                <a:effectLst/>
                <a:latin typeface="Arial" panose="020B0604020202020204" pitchFamily="34" charset="0"/>
              </a:rPr>
              <a:t>Case Study </a:t>
            </a:r>
            <a:endParaRPr lang="en-GB" sz="6400" u="sng" dirty="0">
              <a:effectLst/>
              <a:latin typeface="Arial" panose="020B0604020202020204" pitchFamily="34" charset="0"/>
            </a:endParaRPr>
          </a:p>
          <a:p>
            <a:pPr marL="0" indent="0" algn="just">
              <a:buNone/>
            </a:pPr>
            <a:r>
              <a:rPr lang="en-GB" sz="6400" dirty="0">
                <a:effectLst/>
                <a:latin typeface="Arial" panose="020B0604020202020204" pitchFamily="34" charset="0"/>
              </a:rPr>
              <a:t>Amazon a global e-commerce giant has set an ambitious target of opening three large warehouses across major cities in Europe: London, Paris, and Berlin. This ambitious project aims to foster fast and reliable delivery services across Europe and is led by Tom Jackson. Tom is required to build a team before embarking on this project and to divide tasks and obligation for all members of the team to achieve. </a:t>
            </a:r>
          </a:p>
          <a:p>
            <a:pPr marL="0" indent="0" algn="just">
              <a:buNone/>
            </a:pPr>
            <a:endParaRPr lang="en-GB" sz="6400" dirty="0">
              <a:effectLst/>
              <a:latin typeface="Arial" panose="020B0604020202020204" pitchFamily="34" charset="0"/>
            </a:endParaRPr>
          </a:p>
          <a:p>
            <a:pPr marL="0" indent="0" algn="just">
              <a:buNone/>
            </a:pPr>
            <a:r>
              <a:rPr lang="en-GB" sz="6400" dirty="0">
                <a:effectLst/>
                <a:latin typeface="Arial" panose="020B0604020202020204" pitchFamily="34" charset="0"/>
              </a:rPr>
              <a:t>But it is evident that some aspects of the interaction between Tom and the rest of the team is flawed. As team members are not able to get over some differences that has led to so much conflict and disagreement from the early stages of the project. There were issues with team formation as Tom’s approach was poorly constituted. There was no suitable channel of communication used which impacted the way the team members communicated on the project. Commitment was also a major problem for the team. As two members of the team (Mihaela and Spencer) were not committed to the achievement of the team’s objectives. They were rather interested in what they were going to get and what they were going to gain from the project. Should these issues persist, the success of the project could be compromised. Therefore, requiring Tom to seek advice from your consultancy firm on possible solutions that will enhance collaboration and teamwork for successful delivery of the project. </a:t>
            </a:r>
          </a:p>
        </p:txBody>
      </p:sp>
      <p:sp>
        <p:nvSpPr>
          <p:cNvPr id="5" name="Title 4">
            <a:extLst>
              <a:ext uri="{FF2B5EF4-FFF2-40B4-BE49-F238E27FC236}">
                <a16:creationId xmlns:a16="http://schemas.microsoft.com/office/drawing/2014/main" id="{8A82A80B-E14D-BC48-6635-ADB9D34F2815}"/>
              </a:ext>
            </a:extLst>
          </p:cNvPr>
          <p:cNvSpPr>
            <a:spLocks noGrp="1"/>
          </p:cNvSpPr>
          <p:nvPr>
            <p:ph type="title"/>
          </p:nvPr>
        </p:nvSpPr>
        <p:spPr>
          <a:xfrm>
            <a:off x="457200" y="0"/>
            <a:ext cx="8229600" cy="346050"/>
          </a:xfrm>
        </p:spPr>
        <p:txBody>
          <a:bodyPr>
            <a:normAutofit fontScale="90000"/>
          </a:bodyPr>
          <a:lstStyle/>
          <a:p>
            <a:r>
              <a:rPr lang="en-GB" sz="2400" b="1" dirty="0"/>
              <a:t>Assignment 1</a:t>
            </a:r>
          </a:p>
        </p:txBody>
      </p:sp>
    </p:spTree>
    <p:extLst>
      <p:ext uri="{BB962C8B-B14F-4D97-AF65-F5344CB8AC3E}">
        <p14:creationId xmlns:p14="http://schemas.microsoft.com/office/powerpoint/2010/main" val="267059711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70C5BB-8C82-457C-871F-D194EDB12C6D}"/>
              </a:ext>
            </a:extLst>
          </p:cNvPr>
          <p:cNvSpPr>
            <a:spLocks noGrp="1"/>
          </p:cNvSpPr>
          <p:nvPr>
            <p:ph type="title"/>
          </p:nvPr>
        </p:nvSpPr>
        <p:spPr>
          <a:xfrm>
            <a:off x="457200" y="274638"/>
            <a:ext cx="8229600" cy="346050"/>
          </a:xfrm>
        </p:spPr>
        <p:txBody>
          <a:bodyPr>
            <a:normAutofit fontScale="90000"/>
          </a:bodyPr>
          <a:lstStyle/>
          <a:p>
            <a:r>
              <a:rPr lang="en-GB" dirty="0"/>
              <a:t>The Task</a:t>
            </a:r>
          </a:p>
        </p:txBody>
      </p:sp>
      <p:sp>
        <p:nvSpPr>
          <p:cNvPr id="3" name="Content Placeholder 2">
            <a:extLst>
              <a:ext uri="{FF2B5EF4-FFF2-40B4-BE49-F238E27FC236}">
                <a16:creationId xmlns:a16="http://schemas.microsoft.com/office/drawing/2014/main" id="{94F1C369-0360-4812-AE7B-4FB1224C7B49}"/>
              </a:ext>
            </a:extLst>
          </p:cNvPr>
          <p:cNvSpPr>
            <a:spLocks noGrp="1"/>
          </p:cNvSpPr>
          <p:nvPr>
            <p:ph idx="1"/>
          </p:nvPr>
        </p:nvSpPr>
        <p:spPr>
          <a:xfrm>
            <a:off x="251520" y="836712"/>
            <a:ext cx="8712968" cy="4680521"/>
          </a:xfrm>
        </p:spPr>
        <p:txBody>
          <a:bodyPr>
            <a:normAutofit lnSpcReduction="10000"/>
          </a:bodyPr>
          <a:lstStyle/>
          <a:p>
            <a:pPr marL="0" indent="0">
              <a:buNone/>
            </a:pPr>
            <a:r>
              <a:rPr lang="en-GB" sz="2400" b="1" dirty="0">
                <a:effectLst/>
                <a:latin typeface="Arial" panose="020B0604020202020204" pitchFamily="34" charset="0"/>
              </a:rPr>
              <a:t>Task </a:t>
            </a:r>
          </a:p>
          <a:p>
            <a:pPr marL="0" indent="0">
              <a:buNone/>
            </a:pPr>
            <a:endParaRPr lang="en-GB" sz="2400" b="1" dirty="0">
              <a:latin typeface="Arial" panose="020B0604020202020204" pitchFamily="34" charset="0"/>
            </a:endParaRPr>
          </a:p>
          <a:p>
            <a:pPr marL="0" indent="0">
              <a:buNone/>
            </a:pPr>
            <a:endParaRPr lang="en-GB" sz="2400" dirty="0">
              <a:effectLst/>
              <a:latin typeface="Arial" panose="020B0604020202020204" pitchFamily="34" charset="0"/>
            </a:endParaRPr>
          </a:p>
          <a:p>
            <a:pPr marL="0" indent="0">
              <a:buNone/>
            </a:pPr>
            <a:r>
              <a:rPr lang="en-GB" sz="2400" b="1" dirty="0">
                <a:effectLst/>
                <a:latin typeface="Arial" panose="020B0604020202020204" pitchFamily="34" charset="0"/>
              </a:rPr>
              <a:t>Based on the above case study you have been asked to write a report to Tom advising him: </a:t>
            </a:r>
          </a:p>
          <a:p>
            <a:pPr marL="0" indent="0">
              <a:buNone/>
            </a:pPr>
            <a:endParaRPr lang="en-GB" sz="2400" b="1" dirty="0">
              <a:latin typeface="Arial" panose="020B0604020202020204" pitchFamily="34" charset="0"/>
            </a:endParaRPr>
          </a:p>
          <a:p>
            <a:pPr marL="457200" indent="-457200">
              <a:buFont typeface="+mj-lt"/>
              <a:buAutoNum type="arabicPeriod"/>
            </a:pPr>
            <a:r>
              <a:rPr lang="en-GB" sz="2400" dirty="0">
                <a:effectLst/>
                <a:latin typeface="Arial" panose="020B0604020202020204" pitchFamily="34" charset="0"/>
              </a:rPr>
              <a:t>How to develop an effective team and what team development model can be use? </a:t>
            </a:r>
          </a:p>
          <a:p>
            <a:pPr marL="457200" indent="-457200">
              <a:buFont typeface="+mj-lt"/>
              <a:buAutoNum type="arabicPeriod"/>
            </a:pPr>
            <a:r>
              <a:rPr lang="en-GB" sz="2400" dirty="0">
                <a:latin typeface="Arial" panose="020B0604020202020204" pitchFamily="34" charset="0"/>
              </a:rPr>
              <a:t>What team roles are needed to create an effective team</a:t>
            </a:r>
          </a:p>
          <a:p>
            <a:pPr marL="457200" indent="-457200">
              <a:buFont typeface="+mj-lt"/>
              <a:buAutoNum type="arabicPeriod"/>
            </a:pPr>
            <a:r>
              <a:rPr lang="en-GB" sz="2400" dirty="0">
                <a:effectLst/>
                <a:latin typeface="Arial" panose="020B0604020202020204" pitchFamily="34" charset="0"/>
              </a:rPr>
              <a:t>What are the </a:t>
            </a:r>
            <a:r>
              <a:rPr lang="en-GB" sz="2400" dirty="0">
                <a:latin typeface="Arial" panose="020B0604020202020204" pitchFamily="34" charset="0"/>
              </a:rPr>
              <a:t>benefits of</a:t>
            </a:r>
            <a:r>
              <a:rPr lang="en-GB" sz="2400" dirty="0">
                <a:effectLst/>
                <a:latin typeface="Arial" panose="020B0604020202020204" pitchFamily="34" charset="0"/>
              </a:rPr>
              <a:t> teamwork?</a:t>
            </a:r>
          </a:p>
          <a:p>
            <a:pPr marL="457200" indent="-457200">
              <a:buFont typeface="+mj-lt"/>
              <a:buAutoNum type="arabicPeriod"/>
            </a:pPr>
            <a:r>
              <a:rPr lang="en-GB" sz="2400" dirty="0">
                <a:latin typeface="Arial" panose="020B0604020202020204" pitchFamily="34" charset="0"/>
              </a:rPr>
              <a:t>What are the barriers to effective teamwork identified in this scenario? </a:t>
            </a:r>
            <a:endParaRPr lang="en-GB" sz="2400" dirty="0">
              <a:effectLst/>
              <a:latin typeface="Arial" panose="020B0604020202020204" pitchFamily="34" charset="0"/>
            </a:endParaRPr>
          </a:p>
        </p:txBody>
      </p:sp>
    </p:spTree>
    <p:extLst>
      <p:ext uri="{BB962C8B-B14F-4D97-AF65-F5344CB8AC3E}">
        <p14:creationId xmlns:p14="http://schemas.microsoft.com/office/powerpoint/2010/main" val="263431080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AD7CE0-66CD-49EC-AC20-1DF5946604A9}"/>
              </a:ext>
            </a:extLst>
          </p:cNvPr>
          <p:cNvSpPr>
            <a:spLocks noGrp="1"/>
          </p:cNvSpPr>
          <p:nvPr>
            <p:ph type="title"/>
          </p:nvPr>
        </p:nvSpPr>
        <p:spPr>
          <a:xfrm>
            <a:off x="457200" y="274638"/>
            <a:ext cx="8229600" cy="706090"/>
          </a:xfrm>
        </p:spPr>
        <p:txBody>
          <a:bodyPr>
            <a:normAutofit fontScale="90000"/>
          </a:bodyPr>
          <a:lstStyle/>
          <a:p>
            <a:r>
              <a:rPr lang="en-GB" dirty="0"/>
              <a:t>General Advice </a:t>
            </a:r>
          </a:p>
        </p:txBody>
      </p:sp>
      <p:sp>
        <p:nvSpPr>
          <p:cNvPr id="3" name="Content Placeholder 2">
            <a:extLst>
              <a:ext uri="{FF2B5EF4-FFF2-40B4-BE49-F238E27FC236}">
                <a16:creationId xmlns:a16="http://schemas.microsoft.com/office/drawing/2014/main" id="{A36D3240-3503-417E-9720-A969F7DE72DE}"/>
              </a:ext>
            </a:extLst>
          </p:cNvPr>
          <p:cNvSpPr>
            <a:spLocks noGrp="1"/>
          </p:cNvSpPr>
          <p:nvPr>
            <p:ph idx="1"/>
          </p:nvPr>
        </p:nvSpPr>
        <p:spPr>
          <a:xfrm>
            <a:off x="323528" y="1124744"/>
            <a:ext cx="8496944" cy="4392489"/>
          </a:xfrm>
        </p:spPr>
        <p:txBody>
          <a:bodyPr>
            <a:normAutofit fontScale="92500" lnSpcReduction="10000"/>
          </a:bodyPr>
          <a:lstStyle/>
          <a:p>
            <a:pPr algn="just">
              <a:lnSpc>
                <a:spcPct val="150000"/>
              </a:lnSpc>
            </a:pPr>
            <a:r>
              <a:rPr lang="en-GB" sz="1800" dirty="0">
                <a:effectLst/>
                <a:latin typeface="Arial" panose="020B0604020202020204" pitchFamily="34" charset="0"/>
                <a:ea typeface="Arial" panose="020B0604020202020204" pitchFamily="34" charset="0"/>
                <a:cs typeface="Arial" panose="020B0604020202020204" pitchFamily="34" charset="0"/>
              </a:rPr>
              <a:t>Within your report you should link your points to theory and reference a minimum of eight (8) published literature. You can use examples from your own professional experience to support or enhance your points. The report is expected to have a professional presentation and marks will be awarded for having a suitable layout and length that is written with an acceptable use of academic/business English.  </a:t>
            </a:r>
            <a:endParaRPr lang="en-GB" sz="1800" dirty="0">
              <a:effectLst/>
              <a:latin typeface="Calibri" panose="020F0502020204030204" pitchFamily="34" charset="0"/>
              <a:ea typeface="Calibri" panose="020F0502020204030204" pitchFamily="34" charset="0"/>
              <a:cs typeface="Arial" panose="020B0604020202020204" pitchFamily="34" charset="0"/>
            </a:endParaRPr>
          </a:p>
          <a:p>
            <a:pPr marL="0" indent="0" algn="just">
              <a:lnSpc>
                <a:spcPct val="150000"/>
              </a:lnSpc>
              <a:buNone/>
            </a:pPr>
            <a:r>
              <a:rPr lang="en-GB" sz="1800" dirty="0">
                <a:effectLst/>
                <a:latin typeface="Arial" panose="020B0604020202020204" pitchFamily="34" charset="0"/>
                <a:ea typeface="Arial" panose="020B0604020202020204" pitchFamily="34" charset="0"/>
                <a:cs typeface="Arial" panose="020B0604020202020204" pitchFamily="34" charset="0"/>
              </a:rPr>
              <a:t> </a:t>
            </a:r>
            <a:endParaRPr lang="en-GB" sz="1800" dirty="0">
              <a:effectLst/>
              <a:latin typeface="Calibri" panose="020F0502020204030204" pitchFamily="34" charset="0"/>
              <a:ea typeface="Calibri" panose="020F0502020204030204" pitchFamily="34" charset="0"/>
              <a:cs typeface="Arial" panose="020B0604020202020204" pitchFamily="34" charset="0"/>
            </a:endParaRPr>
          </a:p>
          <a:p>
            <a:pPr algn="just">
              <a:lnSpc>
                <a:spcPct val="150000"/>
              </a:lnSpc>
            </a:pPr>
            <a:r>
              <a:rPr lang="en-GB" sz="1800" dirty="0">
                <a:effectLst/>
                <a:latin typeface="Arial" panose="020B0604020202020204" pitchFamily="34" charset="0"/>
                <a:ea typeface="Arial" panose="020B0604020202020204" pitchFamily="34" charset="0"/>
                <a:cs typeface="Arial" panose="020B0604020202020204" pitchFamily="34" charset="0"/>
              </a:rPr>
              <a:t>The report should include an abstract or executive summary that briefly summarises to aims and main conclusions of the report.  The main text should be divided into a logical sequence that identifies the problems and includes correctly cited illustrations (diagrams, graphs, and tables).  It is essential to include correctly cited references for all text and concepts originating from other authors.</a:t>
            </a:r>
            <a:endParaRPr lang="en-GB" sz="1800" dirty="0">
              <a:effectLst/>
              <a:latin typeface="Calibri" panose="020F0502020204030204" pitchFamily="34" charset="0"/>
              <a:ea typeface="Calibri" panose="020F050202020403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40401096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9897C6-FDFC-B841-8EA0-C0C4FA4B8457}"/>
              </a:ext>
            </a:extLst>
          </p:cNvPr>
          <p:cNvSpPr>
            <a:spLocks noGrp="1"/>
          </p:cNvSpPr>
          <p:nvPr>
            <p:ph type="title"/>
          </p:nvPr>
        </p:nvSpPr>
        <p:spPr>
          <a:xfrm>
            <a:off x="457200" y="274638"/>
            <a:ext cx="8229600" cy="562074"/>
          </a:xfrm>
        </p:spPr>
        <p:txBody>
          <a:bodyPr>
            <a:normAutofit fontScale="90000"/>
          </a:bodyPr>
          <a:lstStyle/>
          <a:p>
            <a:r>
              <a:rPr lang="en-US" b="1" dirty="0"/>
              <a:t>Stages of Group/Team Dynamics</a:t>
            </a:r>
          </a:p>
        </p:txBody>
      </p:sp>
      <p:sp>
        <p:nvSpPr>
          <p:cNvPr id="3" name="Content Placeholder 2">
            <a:extLst>
              <a:ext uri="{FF2B5EF4-FFF2-40B4-BE49-F238E27FC236}">
                <a16:creationId xmlns:a16="http://schemas.microsoft.com/office/drawing/2014/main" id="{C7556F52-5E89-544D-9F1F-36EFA24D26CD}"/>
              </a:ext>
            </a:extLst>
          </p:cNvPr>
          <p:cNvSpPr>
            <a:spLocks noGrp="1"/>
          </p:cNvSpPr>
          <p:nvPr>
            <p:ph idx="1"/>
          </p:nvPr>
        </p:nvSpPr>
        <p:spPr>
          <a:xfrm>
            <a:off x="107504" y="980728"/>
            <a:ext cx="8928992" cy="4752528"/>
          </a:xfrm>
        </p:spPr>
        <p:txBody>
          <a:bodyPr>
            <a:normAutofit/>
          </a:bodyPr>
          <a:lstStyle/>
          <a:p>
            <a:pPr algn="just"/>
            <a:endParaRPr lang="en-US" sz="2400" dirty="0"/>
          </a:p>
          <a:p>
            <a:pPr algn="just"/>
            <a:endParaRPr lang="en-US" sz="2400" dirty="0"/>
          </a:p>
          <a:p>
            <a:pPr algn="just"/>
            <a:r>
              <a:rPr lang="en-US" sz="2400" dirty="0"/>
              <a:t>Groups are dynamic social systems that change over time (Arrow et al., 2004). – </a:t>
            </a:r>
            <a:r>
              <a:rPr lang="en-US" sz="2400" dirty="0">
                <a:solidFill>
                  <a:srgbClr val="FF0000"/>
                </a:solidFill>
              </a:rPr>
              <a:t>meaning that groups go through a sequence of stages to become effective teams. </a:t>
            </a:r>
          </a:p>
          <a:p>
            <a:pPr algn="just"/>
            <a:endParaRPr lang="en-US" sz="2400" dirty="0">
              <a:solidFill>
                <a:srgbClr val="FF0000"/>
              </a:solidFill>
            </a:endParaRPr>
          </a:p>
          <a:p>
            <a:pPr marL="0" indent="0" algn="just">
              <a:buNone/>
            </a:pPr>
            <a:endParaRPr lang="en-US" sz="2400" dirty="0"/>
          </a:p>
          <a:p>
            <a:pPr algn="just"/>
            <a:r>
              <a:rPr lang="en-US" sz="2400" dirty="0"/>
              <a:t>Knowledge of these models/development stages help team leaders and team members to understand the changes and manage expectations in the evolution of groups to teams</a:t>
            </a:r>
          </a:p>
          <a:p>
            <a:endParaRPr lang="en-US" dirty="0"/>
          </a:p>
        </p:txBody>
      </p:sp>
    </p:spTree>
    <p:extLst>
      <p:ext uri="{BB962C8B-B14F-4D97-AF65-F5344CB8AC3E}">
        <p14:creationId xmlns:p14="http://schemas.microsoft.com/office/powerpoint/2010/main" val="235927013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90018D-37D6-4BB4-A012-7D3F890AFB65}"/>
              </a:ext>
            </a:extLst>
          </p:cNvPr>
          <p:cNvSpPr>
            <a:spLocks noGrp="1"/>
          </p:cNvSpPr>
          <p:nvPr>
            <p:ph type="title"/>
          </p:nvPr>
        </p:nvSpPr>
        <p:spPr>
          <a:xfrm>
            <a:off x="457200" y="274638"/>
            <a:ext cx="8229600" cy="490066"/>
          </a:xfrm>
        </p:spPr>
        <p:txBody>
          <a:bodyPr anchor="ctr">
            <a:normAutofit fontScale="90000"/>
          </a:bodyPr>
          <a:lstStyle/>
          <a:p>
            <a:r>
              <a:rPr lang="en-GB" b="1" dirty="0"/>
              <a:t>Activity 1 – 5mins</a:t>
            </a:r>
          </a:p>
        </p:txBody>
      </p:sp>
      <p:sp>
        <p:nvSpPr>
          <p:cNvPr id="3" name="Content Placeholder 2">
            <a:extLst>
              <a:ext uri="{FF2B5EF4-FFF2-40B4-BE49-F238E27FC236}">
                <a16:creationId xmlns:a16="http://schemas.microsoft.com/office/drawing/2014/main" id="{BAB8CF11-23A1-4CDF-BD5C-714259E9439A}"/>
              </a:ext>
            </a:extLst>
          </p:cNvPr>
          <p:cNvSpPr>
            <a:spLocks noGrp="1"/>
          </p:cNvSpPr>
          <p:nvPr>
            <p:ph sz="half" idx="2"/>
          </p:nvPr>
        </p:nvSpPr>
        <p:spPr>
          <a:xfrm>
            <a:off x="179512" y="1196752"/>
            <a:ext cx="8784976" cy="3989040"/>
          </a:xfrm>
        </p:spPr>
        <p:txBody>
          <a:bodyPr>
            <a:normAutofit/>
          </a:bodyPr>
          <a:lstStyle/>
          <a:p>
            <a:r>
              <a:rPr lang="en-GB" sz="2600" dirty="0"/>
              <a:t>Use Google Scholar - </a:t>
            </a:r>
            <a:r>
              <a:rPr lang="en-GB" sz="2600" dirty="0">
                <a:hlinkClick r:id="rId3"/>
              </a:rPr>
              <a:t>https://scholar.google.com/</a:t>
            </a:r>
            <a:r>
              <a:rPr lang="en-GB" sz="2600" dirty="0"/>
              <a:t> or the university library @ - </a:t>
            </a:r>
            <a:r>
              <a:rPr lang="en-GB" sz="2600" dirty="0">
                <a:hlinkClick r:id="rId4"/>
              </a:rPr>
              <a:t>https://www.uwtsd.ac.uk/library/</a:t>
            </a:r>
            <a:endParaRPr lang="en-GB" sz="2600" dirty="0"/>
          </a:p>
          <a:p>
            <a:endParaRPr lang="en-GB" sz="2600" dirty="0"/>
          </a:p>
          <a:p>
            <a:endParaRPr lang="en-GB" sz="2600" dirty="0"/>
          </a:p>
          <a:p>
            <a:r>
              <a:rPr lang="en-GB" sz="2600" b="1" dirty="0">
                <a:solidFill>
                  <a:srgbClr val="FF0000"/>
                </a:solidFill>
              </a:rPr>
              <a:t>Search for the various models of team development</a:t>
            </a:r>
          </a:p>
          <a:p>
            <a:endParaRPr lang="en-GB" sz="2600" b="1" dirty="0">
              <a:solidFill>
                <a:srgbClr val="FF0000"/>
              </a:solidFill>
            </a:endParaRPr>
          </a:p>
          <a:p>
            <a:endParaRPr lang="en-GB" sz="2600" b="1" dirty="0">
              <a:solidFill>
                <a:srgbClr val="FF0000"/>
              </a:solidFill>
            </a:endParaRPr>
          </a:p>
          <a:p>
            <a:r>
              <a:rPr lang="en-GB" sz="2600" dirty="0">
                <a:solidFill>
                  <a:srgbClr val="FF0000"/>
                </a:solidFill>
              </a:rPr>
              <a:t>Discuss your answers with the class</a:t>
            </a:r>
          </a:p>
        </p:txBody>
      </p:sp>
    </p:spTree>
    <p:extLst>
      <p:ext uri="{BB962C8B-B14F-4D97-AF65-F5344CB8AC3E}">
        <p14:creationId xmlns:p14="http://schemas.microsoft.com/office/powerpoint/2010/main" val="185619235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03A2D1-E23B-430D-BCD8-99A3137C38A1}"/>
              </a:ext>
            </a:extLst>
          </p:cNvPr>
          <p:cNvSpPr>
            <a:spLocks noGrp="1"/>
          </p:cNvSpPr>
          <p:nvPr>
            <p:ph type="title"/>
          </p:nvPr>
        </p:nvSpPr>
        <p:spPr>
          <a:xfrm>
            <a:off x="457200" y="69082"/>
            <a:ext cx="8229600" cy="418058"/>
          </a:xfrm>
        </p:spPr>
        <p:txBody>
          <a:bodyPr>
            <a:noAutofit/>
          </a:bodyPr>
          <a:lstStyle/>
          <a:p>
            <a:r>
              <a:rPr lang="en-GB" sz="4800" b="1" dirty="0">
                <a:blipFill>
                  <a:blip r:embed="rId2">
                    <a:extLst>
                      <a:ext uri="{28A0092B-C50C-407E-A947-70E740481C1C}">
                        <a14:useLocalDpi xmlns:a14="http://schemas.microsoft.com/office/drawing/2010/main" val="0"/>
                      </a:ext>
                    </a:extLst>
                  </a:blip>
                  <a:tile tx="6350" ty="-127000" sx="65000" sy="64000" flip="none" algn="tl"/>
                </a:blipFill>
              </a:rPr>
              <a:t>Team Formation</a:t>
            </a:r>
          </a:p>
        </p:txBody>
      </p:sp>
      <p:sp>
        <p:nvSpPr>
          <p:cNvPr id="3" name="Content Placeholder 2">
            <a:extLst>
              <a:ext uri="{FF2B5EF4-FFF2-40B4-BE49-F238E27FC236}">
                <a16:creationId xmlns:a16="http://schemas.microsoft.com/office/drawing/2014/main" id="{6A207DC5-98C3-495D-9E35-53F3C48BBECC}"/>
              </a:ext>
            </a:extLst>
          </p:cNvPr>
          <p:cNvSpPr>
            <a:spLocks noGrp="1"/>
          </p:cNvSpPr>
          <p:nvPr>
            <p:ph idx="1"/>
          </p:nvPr>
        </p:nvSpPr>
        <p:spPr>
          <a:xfrm>
            <a:off x="251520" y="620688"/>
            <a:ext cx="8640960" cy="4824536"/>
          </a:xfrm>
        </p:spPr>
        <p:txBody>
          <a:bodyPr>
            <a:noAutofit/>
          </a:bodyPr>
          <a:lstStyle/>
          <a:p>
            <a:pPr marL="0" indent="0" algn="just">
              <a:spcAft>
                <a:spcPts val="1800"/>
              </a:spcAft>
              <a:buNone/>
            </a:pPr>
            <a:endParaRPr lang="en-GB" sz="2400" dirty="0"/>
          </a:p>
          <a:p>
            <a:pPr algn="just">
              <a:spcAft>
                <a:spcPts val="1800"/>
              </a:spcAft>
            </a:pPr>
            <a:r>
              <a:rPr lang="en-GB" sz="2400" dirty="0"/>
              <a:t>Teams generally pass through a predictable sequence in their evolution.</a:t>
            </a:r>
          </a:p>
          <a:p>
            <a:pPr algn="just">
              <a:spcAft>
                <a:spcPts val="1800"/>
              </a:spcAft>
            </a:pPr>
            <a:r>
              <a:rPr lang="en-GB" sz="2400" dirty="0"/>
              <a:t>We will examine two different models that map this development. </a:t>
            </a:r>
          </a:p>
          <a:p>
            <a:pPr lvl="1" algn="just">
              <a:spcAft>
                <a:spcPts val="1800"/>
              </a:spcAft>
            </a:pPr>
            <a:r>
              <a:rPr lang="en-GB" sz="2000" b="1" dirty="0">
                <a:solidFill>
                  <a:srgbClr val="FF0000"/>
                </a:solidFill>
              </a:rPr>
              <a:t>Tuckman stages of team development (1965)</a:t>
            </a:r>
          </a:p>
          <a:p>
            <a:pPr lvl="1" algn="just">
              <a:spcAft>
                <a:spcPts val="1800"/>
              </a:spcAft>
            </a:pPr>
            <a:r>
              <a:rPr lang="en-GB" sz="2000" b="1" dirty="0">
                <a:solidFill>
                  <a:srgbClr val="FF0000"/>
                </a:solidFill>
              </a:rPr>
              <a:t>Wheelan model of team development (2016)</a:t>
            </a:r>
          </a:p>
          <a:p>
            <a:pPr algn="just">
              <a:spcAft>
                <a:spcPts val="1800"/>
              </a:spcAft>
            </a:pPr>
            <a:r>
              <a:rPr lang="en-GB" sz="2400" b="1" dirty="0">
                <a:solidFill>
                  <a:srgbClr val="FF0000"/>
                </a:solidFill>
              </a:rPr>
              <a:t>Although not all teams follow these models, it is a useful framework for understanding team development.</a:t>
            </a:r>
          </a:p>
        </p:txBody>
      </p:sp>
    </p:spTree>
    <p:extLst>
      <p:ext uri="{BB962C8B-B14F-4D97-AF65-F5344CB8AC3E}">
        <p14:creationId xmlns:p14="http://schemas.microsoft.com/office/powerpoint/2010/main" val="32119613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nchor="ctr">
            <a:normAutofit/>
          </a:bodyPr>
          <a:lstStyle/>
          <a:p>
            <a:r>
              <a:rPr lang="en-GB" b="1" dirty="0"/>
              <a:t>Tuckman’s Model 1965</a:t>
            </a:r>
          </a:p>
        </p:txBody>
      </p:sp>
      <p:sp>
        <p:nvSpPr>
          <p:cNvPr id="3" name="Content Placeholder 2"/>
          <p:cNvSpPr>
            <a:spLocks noGrp="1"/>
          </p:cNvSpPr>
          <p:nvPr>
            <p:ph sz="half" idx="1"/>
          </p:nvPr>
        </p:nvSpPr>
        <p:spPr>
          <a:xfrm>
            <a:off x="457200" y="1600201"/>
            <a:ext cx="4038600" cy="3989040"/>
          </a:xfrm>
        </p:spPr>
        <p:txBody>
          <a:bodyPr>
            <a:normAutofit/>
          </a:bodyPr>
          <a:lstStyle/>
          <a:p>
            <a:pPr fontAlgn="base">
              <a:lnSpc>
                <a:spcPct val="90000"/>
              </a:lnSpc>
              <a:spcBef>
                <a:spcPct val="50000"/>
              </a:spcBef>
              <a:spcAft>
                <a:spcPct val="0"/>
              </a:spcAft>
            </a:pPr>
            <a:r>
              <a:rPr lang="en-GB" sz="1500" dirty="0"/>
              <a:t>Developed by </a:t>
            </a:r>
            <a:r>
              <a:rPr lang="en-GB" altLang="en-US" sz="1500" b="1" dirty="0"/>
              <a:t>Bruce Tuckman in 1965</a:t>
            </a:r>
          </a:p>
          <a:p>
            <a:pPr fontAlgn="base">
              <a:lnSpc>
                <a:spcPct val="90000"/>
              </a:lnSpc>
              <a:spcBef>
                <a:spcPct val="50000"/>
              </a:spcBef>
              <a:spcAft>
                <a:spcPct val="0"/>
              </a:spcAft>
            </a:pPr>
            <a:r>
              <a:rPr lang="en-GB" altLang="en-US" sz="1500" dirty="0"/>
              <a:t>A Professor in Philosophical, Psychological, and Comparative Studies Ohio State University </a:t>
            </a:r>
          </a:p>
          <a:p>
            <a:pPr fontAlgn="base">
              <a:lnSpc>
                <a:spcPct val="90000"/>
              </a:lnSpc>
              <a:spcBef>
                <a:spcPct val="50000"/>
              </a:spcBef>
              <a:spcAft>
                <a:spcPct val="0"/>
              </a:spcAft>
            </a:pPr>
            <a:r>
              <a:rPr lang="en-GB" altLang="en-US" sz="1500" dirty="0"/>
              <a:t>Tuckman, B. W. (1965) 'Developmental sequence in small groups',  </a:t>
            </a:r>
            <a:r>
              <a:rPr lang="en-GB" altLang="en-US" sz="1500" i="1" dirty="0"/>
              <a:t>Psychological Bulletin</a:t>
            </a:r>
            <a:r>
              <a:rPr lang="en-GB" altLang="en-US" sz="1500" dirty="0"/>
              <a:t>, 63, 384-399.</a:t>
            </a:r>
          </a:p>
          <a:p>
            <a:pPr fontAlgn="base">
              <a:lnSpc>
                <a:spcPct val="90000"/>
              </a:lnSpc>
              <a:spcBef>
                <a:spcPct val="50000"/>
              </a:spcBef>
              <a:spcAft>
                <a:spcPct val="0"/>
              </a:spcAft>
            </a:pPr>
            <a:endParaRPr lang="en-GB" altLang="en-US" sz="1500" dirty="0"/>
          </a:p>
          <a:p>
            <a:pPr marL="0" indent="0">
              <a:lnSpc>
                <a:spcPct val="90000"/>
              </a:lnSpc>
              <a:buNone/>
            </a:pPr>
            <a:r>
              <a:rPr lang="en-GB" sz="1500" dirty="0"/>
              <a:t>The stages include; </a:t>
            </a:r>
          </a:p>
          <a:p>
            <a:pPr marL="0" indent="0">
              <a:lnSpc>
                <a:spcPct val="90000"/>
              </a:lnSpc>
              <a:buNone/>
            </a:pPr>
            <a:endParaRPr lang="en-GB" sz="1500" dirty="0"/>
          </a:p>
          <a:p>
            <a:pPr>
              <a:lnSpc>
                <a:spcPct val="90000"/>
              </a:lnSpc>
            </a:pPr>
            <a:r>
              <a:rPr lang="en-GB" sz="1500" b="1" dirty="0">
                <a:solidFill>
                  <a:srgbClr val="FF0000"/>
                </a:solidFill>
              </a:rPr>
              <a:t>Forming</a:t>
            </a:r>
          </a:p>
          <a:p>
            <a:pPr>
              <a:lnSpc>
                <a:spcPct val="90000"/>
              </a:lnSpc>
            </a:pPr>
            <a:r>
              <a:rPr lang="en-GB" sz="1500" b="1" dirty="0">
                <a:solidFill>
                  <a:srgbClr val="FF0000"/>
                </a:solidFill>
              </a:rPr>
              <a:t>Storming</a:t>
            </a:r>
          </a:p>
          <a:p>
            <a:pPr>
              <a:lnSpc>
                <a:spcPct val="90000"/>
              </a:lnSpc>
            </a:pPr>
            <a:r>
              <a:rPr lang="en-GB" sz="1500" b="1" dirty="0">
                <a:solidFill>
                  <a:srgbClr val="FF0000"/>
                </a:solidFill>
              </a:rPr>
              <a:t>Norming</a:t>
            </a:r>
          </a:p>
          <a:p>
            <a:pPr>
              <a:lnSpc>
                <a:spcPct val="90000"/>
              </a:lnSpc>
            </a:pPr>
            <a:r>
              <a:rPr lang="en-GB" sz="1500" b="1" dirty="0">
                <a:solidFill>
                  <a:srgbClr val="FF0000"/>
                </a:solidFill>
              </a:rPr>
              <a:t>Performing</a:t>
            </a:r>
          </a:p>
          <a:p>
            <a:pPr>
              <a:lnSpc>
                <a:spcPct val="90000"/>
              </a:lnSpc>
            </a:pPr>
            <a:r>
              <a:rPr lang="en-GB" sz="1500" b="1" dirty="0">
                <a:solidFill>
                  <a:srgbClr val="FF0000"/>
                </a:solidFill>
              </a:rPr>
              <a:t>Adjourning</a:t>
            </a:r>
          </a:p>
        </p:txBody>
      </p:sp>
      <p:pic>
        <p:nvPicPr>
          <p:cNvPr id="5" name="Picture 4" descr="Chart, sunburst chart&#10;&#10;Description automatically generated">
            <a:extLst>
              <a:ext uri="{FF2B5EF4-FFF2-40B4-BE49-F238E27FC236}">
                <a16:creationId xmlns:a16="http://schemas.microsoft.com/office/drawing/2014/main" id="{301ACF67-5091-9B44-9011-A1FABD84B394}"/>
              </a:ext>
            </a:extLst>
          </p:cNvPr>
          <p:cNvPicPr>
            <a:picLocks noChangeAspect="1"/>
          </p:cNvPicPr>
          <p:nvPr/>
        </p:nvPicPr>
        <p:blipFill rotWithShape="1">
          <a:blip r:embed="rId2">
            <a:extLst>
              <a:ext uri="{28A0092B-C50C-407E-A947-70E740481C1C}">
                <a14:useLocalDpi xmlns:a14="http://schemas.microsoft.com/office/drawing/2010/main" val="0"/>
              </a:ext>
            </a:extLst>
          </a:blip>
          <a:srcRect r="-3" b="1088"/>
          <a:stretch/>
        </p:blipFill>
        <p:spPr>
          <a:xfrm>
            <a:off x="4495800" y="1417638"/>
            <a:ext cx="4468688" cy="4171603"/>
          </a:xfrm>
          <a:prstGeom prst="rect">
            <a:avLst/>
          </a:prstGeom>
          <a:noFill/>
        </p:spPr>
      </p:pic>
    </p:spTree>
    <p:extLst>
      <p:ext uri="{BB962C8B-B14F-4D97-AF65-F5344CB8AC3E}">
        <p14:creationId xmlns:p14="http://schemas.microsoft.com/office/powerpoint/2010/main" val="17214689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399853-AACE-4437-A171-C8FDDBA30DD5}"/>
              </a:ext>
            </a:extLst>
          </p:cNvPr>
          <p:cNvSpPr>
            <a:spLocks noGrp="1"/>
          </p:cNvSpPr>
          <p:nvPr>
            <p:ph type="title"/>
          </p:nvPr>
        </p:nvSpPr>
        <p:spPr>
          <a:xfrm>
            <a:off x="457200" y="29154"/>
            <a:ext cx="8229600" cy="634082"/>
          </a:xfrm>
        </p:spPr>
        <p:txBody>
          <a:bodyPr anchor="ctr">
            <a:noAutofit/>
          </a:bodyPr>
          <a:lstStyle/>
          <a:p>
            <a:r>
              <a:rPr lang="en-GB" b="1" dirty="0"/>
              <a:t>Forming Stage</a:t>
            </a:r>
          </a:p>
        </p:txBody>
      </p:sp>
      <p:sp>
        <p:nvSpPr>
          <p:cNvPr id="3" name="Content Placeholder 2">
            <a:extLst>
              <a:ext uri="{FF2B5EF4-FFF2-40B4-BE49-F238E27FC236}">
                <a16:creationId xmlns:a16="http://schemas.microsoft.com/office/drawing/2014/main" id="{C5AFE2F5-4433-4573-8D2B-F9204403CA8C}"/>
              </a:ext>
            </a:extLst>
          </p:cNvPr>
          <p:cNvSpPr>
            <a:spLocks noGrp="1"/>
          </p:cNvSpPr>
          <p:nvPr>
            <p:ph sz="half" idx="1"/>
          </p:nvPr>
        </p:nvSpPr>
        <p:spPr>
          <a:xfrm>
            <a:off x="25930" y="1124744"/>
            <a:ext cx="4834102" cy="4608512"/>
          </a:xfrm>
        </p:spPr>
        <p:txBody>
          <a:bodyPr>
            <a:noAutofit/>
          </a:bodyPr>
          <a:lstStyle/>
          <a:p>
            <a:pPr marL="0" indent="0">
              <a:lnSpc>
                <a:spcPct val="90000"/>
              </a:lnSpc>
              <a:spcAft>
                <a:spcPts val="1800"/>
              </a:spcAft>
              <a:buNone/>
            </a:pPr>
            <a:r>
              <a:rPr lang="en-GB" b="1" dirty="0">
                <a:solidFill>
                  <a:srgbClr val="FF0000"/>
                </a:solidFill>
              </a:rPr>
              <a:t>This is the first stage; </a:t>
            </a:r>
          </a:p>
          <a:p>
            <a:pPr>
              <a:spcBef>
                <a:spcPts val="0"/>
              </a:spcBef>
            </a:pPr>
            <a:r>
              <a:rPr lang="en-GB" sz="2000" dirty="0"/>
              <a:t>It is characterised by a great deal of uncertainty about the team’s purpose, structure, and leadership</a:t>
            </a:r>
          </a:p>
          <a:p>
            <a:pPr marL="0" indent="0">
              <a:spcBef>
                <a:spcPts val="0"/>
              </a:spcBef>
              <a:buNone/>
            </a:pPr>
            <a:r>
              <a:rPr lang="en-GB" sz="2000" dirty="0"/>
              <a:t> </a:t>
            </a:r>
          </a:p>
          <a:p>
            <a:pPr>
              <a:spcBef>
                <a:spcPts val="0"/>
              </a:spcBef>
            </a:pPr>
            <a:r>
              <a:rPr lang="en-GB" sz="2000" dirty="0"/>
              <a:t>Team members meet for the first time</a:t>
            </a:r>
          </a:p>
          <a:p>
            <a:pPr marL="0" indent="0">
              <a:spcBef>
                <a:spcPts val="0"/>
              </a:spcBef>
              <a:buNone/>
            </a:pPr>
            <a:endParaRPr lang="en-GB" sz="2000" dirty="0"/>
          </a:p>
          <a:p>
            <a:pPr>
              <a:spcBef>
                <a:spcPts val="0"/>
              </a:spcBef>
            </a:pPr>
            <a:r>
              <a:rPr lang="en-GB" sz="2000" dirty="0"/>
              <a:t>Team members wonder what is expected of them and how to behave</a:t>
            </a:r>
          </a:p>
          <a:p>
            <a:pPr marL="0" indent="0">
              <a:spcBef>
                <a:spcPts val="0"/>
              </a:spcBef>
              <a:buNone/>
            </a:pPr>
            <a:endParaRPr lang="en-GB" sz="2000" dirty="0"/>
          </a:p>
          <a:p>
            <a:pPr>
              <a:spcBef>
                <a:spcPts val="0"/>
              </a:spcBef>
            </a:pPr>
            <a:r>
              <a:rPr lang="en-GB" sz="2000" dirty="0"/>
              <a:t>Members “test the waters” to determine what types of behaviours are acceptable. </a:t>
            </a:r>
          </a:p>
        </p:txBody>
      </p:sp>
      <p:sp>
        <p:nvSpPr>
          <p:cNvPr id="8" name="Content Placeholder 3">
            <a:extLst>
              <a:ext uri="{FF2B5EF4-FFF2-40B4-BE49-F238E27FC236}">
                <a16:creationId xmlns:a16="http://schemas.microsoft.com/office/drawing/2014/main" id="{765F723C-9917-56F4-CA08-DB651EB668B6}"/>
              </a:ext>
            </a:extLst>
          </p:cNvPr>
          <p:cNvSpPr>
            <a:spLocks noGrp="1"/>
          </p:cNvSpPr>
          <p:nvPr>
            <p:ph sz="half" idx="2"/>
          </p:nvPr>
        </p:nvSpPr>
        <p:spPr>
          <a:xfrm>
            <a:off x="4860032" y="1124744"/>
            <a:ext cx="4176464" cy="4464496"/>
          </a:xfrm>
        </p:spPr>
        <p:txBody>
          <a:bodyPr>
            <a:normAutofit lnSpcReduction="10000"/>
          </a:bodyPr>
          <a:lstStyle/>
          <a:p>
            <a:pPr marL="0" indent="0">
              <a:buNone/>
            </a:pPr>
            <a:r>
              <a:rPr lang="en-US" b="1" dirty="0">
                <a:solidFill>
                  <a:srgbClr val="FF0000"/>
                </a:solidFill>
              </a:rPr>
              <a:t>Team Leader should; </a:t>
            </a:r>
          </a:p>
          <a:p>
            <a:pPr marL="0" indent="0">
              <a:buNone/>
            </a:pPr>
            <a:endParaRPr lang="en-US" b="1" dirty="0">
              <a:solidFill>
                <a:srgbClr val="FF0000"/>
              </a:solidFill>
            </a:endParaRPr>
          </a:p>
          <a:p>
            <a:r>
              <a:rPr lang="en-US" sz="2000" dirty="0"/>
              <a:t>Break the ice – introduce team members to each other</a:t>
            </a:r>
          </a:p>
          <a:p>
            <a:pPr marL="0" indent="0">
              <a:buNone/>
            </a:pPr>
            <a:endParaRPr lang="en-US" sz="2000" dirty="0"/>
          </a:p>
          <a:p>
            <a:r>
              <a:rPr lang="en-US" sz="2000" dirty="0"/>
              <a:t>Build relationship</a:t>
            </a:r>
          </a:p>
          <a:p>
            <a:pPr marL="0" indent="0">
              <a:buNone/>
            </a:pPr>
            <a:endParaRPr lang="en-US" sz="2000" dirty="0"/>
          </a:p>
          <a:p>
            <a:r>
              <a:rPr lang="en-US" sz="2000" dirty="0"/>
              <a:t>Use appropriate communication</a:t>
            </a:r>
          </a:p>
          <a:p>
            <a:pPr marL="0" indent="0">
              <a:buNone/>
            </a:pPr>
            <a:endParaRPr lang="en-US" sz="2000" dirty="0"/>
          </a:p>
          <a:p>
            <a:r>
              <a:rPr lang="en-US" sz="2000" dirty="0"/>
              <a:t>Create psychological safety – create an environment where individuals feel comfortable to express themselves</a:t>
            </a:r>
          </a:p>
        </p:txBody>
      </p:sp>
    </p:spTree>
    <p:extLst>
      <p:ext uri="{BB962C8B-B14F-4D97-AF65-F5344CB8AC3E}">
        <p14:creationId xmlns:p14="http://schemas.microsoft.com/office/powerpoint/2010/main" val="18035131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
                                            <p:txEl>
                                              <p:pRg st="4" end="4"/>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8">
                                            <p:txEl>
                                              <p:pRg st="6" end="6"/>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8">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473A90-BD7F-4EAC-B9A9-1C2D41EEF2C9}"/>
              </a:ext>
            </a:extLst>
          </p:cNvPr>
          <p:cNvSpPr>
            <a:spLocks noGrp="1"/>
          </p:cNvSpPr>
          <p:nvPr>
            <p:ph type="title"/>
          </p:nvPr>
        </p:nvSpPr>
        <p:spPr>
          <a:xfrm>
            <a:off x="457200" y="78800"/>
            <a:ext cx="8229600" cy="794527"/>
          </a:xfrm>
        </p:spPr>
        <p:txBody>
          <a:bodyPr anchor="ctr">
            <a:normAutofit/>
          </a:bodyPr>
          <a:lstStyle/>
          <a:p>
            <a:r>
              <a:rPr lang="en-GB" b="1" dirty="0"/>
              <a:t>Storming Stage</a:t>
            </a:r>
          </a:p>
        </p:txBody>
      </p:sp>
      <p:sp>
        <p:nvSpPr>
          <p:cNvPr id="3" name="Content Placeholder 2">
            <a:extLst>
              <a:ext uri="{FF2B5EF4-FFF2-40B4-BE49-F238E27FC236}">
                <a16:creationId xmlns:a16="http://schemas.microsoft.com/office/drawing/2014/main" id="{04A47120-869A-4045-B7CA-DBCC1F5FA594}"/>
              </a:ext>
            </a:extLst>
          </p:cNvPr>
          <p:cNvSpPr>
            <a:spLocks noGrp="1"/>
          </p:cNvSpPr>
          <p:nvPr>
            <p:ph sz="half" idx="2"/>
          </p:nvPr>
        </p:nvSpPr>
        <p:spPr>
          <a:xfrm>
            <a:off x="-20260" y="1843982"/>
            <a:ext cx="4517647" cy="3745258"/>
          </a:xfrm>
        </p:spPr>
        <p:txBody>
          <a:bodyPr>
            <a:noAutofit/>
          </a:bodyPr>
          <a:lstStyle/>
          <a:p>
            <a:pPr>
              <a:lnSpc>
                <a:spcPct val="90000"/>
              </a:lnSpc>
              <a:spcAft>
                <a:spcPts val="1800"/>
              </a:spcAft>
            </a:pPr>
            <a:r>
              <a:rPr lang="en-GB" sz="2000" dirty="0"/>
              <a:t>The storming stage is one of intra conflict. </a:t>
            </a:r>
          </a:p>
          <a:p>
            <a:pPr>
              <a:lnSpc>
                <a:spcPct val="90000"/>
              </a:lnSpc>
              <a:spcAft>
                <a:spcPts val="1800"/>
              </a:spcAft>
            </a:pPr>
            <a:r>
              <a:rPr lang="en-GB" sz="2000" dirty="0"/>
              <a:t>Members accept the existence of the team but resist the constraints it imposes on individuality.</a:t>
            </a:r>
          </a:p>
          <a:p>
            <a:pPr>
              <a:lnSpc>
                <a:spcPct val="90000"/>
              </a:lnSpc>
              <a:spcAft>
                <a:spcPts val="1800"/>
              </a:spcAft>
            </a:pPr>
            <a:r>
              <a:rPr lang="en-GB" sz="2000" dirty="0"/>
              <a:t>There is conflict over who will control the team. </a:t>
            </a:r>
          </a:p>
          <a:p>
            <a:pPr>
              <a:lnSpc>
                <a:spcPct val="90000"/>
              </a:lnSpc>
              <a:spcAft>
                <a:spcPts val="1800"/>
              </a:spcAft>
            </a:pPr>
            <a:r>
              <a:rPr lang="en-GB" sz="2000" dirty="0"/>
              <a:t>When this stage is complete, there will be a relatively clear hierarchy of leadership within the team.</a:t>
            </a:r>
          </a:p>
        </p:txBody>
      </p:sp>
      <p:sp>
        <p:nvSpPr>
          <p:cNvPr id="10" name="Text Placeholder 4">
            <a:extLst>
              <a:ext uri="{FF2B5EF4-FFF2-40B4-BE49-F238E27FC236}">
                <a16:creationId xmlns:a16="http://schemas.microsoft.com/office/drawing/2014/main" id="{F386D07F-0F99-5041-BE3F-F6BF45BF4EDE}"/>
              </a:ext>
            </a:extLst>
          </p:cNvPr>
          <p:cNvSpPr>
            <a:spLocks noGrp="1"/>
          </p:cNvSpPr>
          <p:nvPr>
            <p:ph type="body" sz="quarter" idx="3"/>
          </p:nvPr>
        </p:nvSpPr>
        <p:spPr>
          <a:xfrm>
            <a:off x="4885345" y="1038773"/>
            <a:ext cx="4041775" cy="639762"/>
          </a:xfrm>
        </p:spPr>
        <p:txBody>
          <a:bodyPr>
            <a:normAutofit fontScale="92500"/>
          </a:bodyPr>
          <a:lstStyle/>
          <a:p>
            <a:r>
              <a:rPr lang="en-US" sz="2800" dirty="0">
                <a:solidFill>
                  <a:srgbClr val="FF0000"/>
                </a:solidFill>
              </a:rPr>
              <a:t>Team Leader should; </a:t>
            </a:r>
          </a:p>
        </p:txBody>
      </p:sp>
      <p:sp>
        <p:nvSpPr>
          <p:cNvPr id="12" name="Content Placeholder 5">
            <a:extLst>
              <a:ext uri="{FF2B5EF4-FFF2-40B4-BE49-F238E27FC236}">
                <a16:creationId xmlns:a16="http://schemas.microsoft.com/office/drawing/2014/main" id="{1D7BD538-63AF-67E2-9F7A-2B3AC32DFC60}"/>
              </a:ext>
            </a:extLst>
          </p:cNvPr>
          <p:cNvSpPr>
            <a:spLocks noGrp="1"/>
          </p:cNvSpPr>
          <p:nvPr>
            <p:ph sz="quarter" idx="4"/>
          </p:nvPr>
        </p:nvSpPr>
        <p:spPr>
          <a:xfrm>
            <a:off x="4645025" y="2174875"/>
            <a:ext cx="4391471" cy="3414365"/>
          </a:xfrm>
        </p:spPr>
        <p:txBody>
          <a:bodyPr>
            <a:normAutofit fontScale="92500"/>
          </a:bodyPr>
          <a:lstStyle/>
          <a:p>
            <a:r>
              <a:rPr lang="en-US" sz="2000" dirty="0"/>
              <a:t>Encourage cohesion &amp; collaboration</a:t>
            </a:r>
          </a:p>
          <a:p>
            <a:endParaRPr lang="en-US" sz="2000" dirty="0"/>
          </a:p>
          <a:p>
            <a:r>
              <a:rPr lang="en-US" sz="2000" dirty="0"/>
              <a:t>Know the strengths and personality of each team members</a:t>
            </a:r>
          </a:p>
          <a:p>
            <a:endParaRPr lang="en-US" sz="2000" dirty="0"/>
          </a:p>
          <a:p>
            <a:r>
              <a:rPr lang="en-US" sz="2000" dirty="0"/>
              <a:t>Assign roles &amp; responsibilities</a:t>
            </a:r>
          </a:p>
          <a:p>
            <a:endParaRPr lang="en-US" sz="2000" dirty="0"/>
          </a:p>
          <a:p>
            <a:r>
              <a:rPr lang="en-US" sz="2000" dirty="0"/>
              <a:t>Resolve conflicts effectively</a:t>
            </a:r>
          </a:p>
          <a:p>
            <a:r>
              <a:rPr lang="en-US" sz="2000" dirty="0"/>
              <a:t>Cultivate growth mindset</a:t>
            </a:r>
          </a:p>
          <a:p>
            <a:endParaRPr lang="en-US" dirty="0"/>
          </a:p>
          <a:p>
            <a:endParaRPr lang="en-US" dirty="0"/>
          </a:p>
        </p:txBody>
      </p:sp>
      <p:sp>
        <p:nvSpPr>
          <p:cNvPr id="5" name="Text Placeholder 4">
            <a:extLst>
              <a:ext uri="{FF2B5EF4-FFF2-40B4-BE49-F238E27FC236}">
                <a16:creationId xmlns:a16="http://schemas.microsoft.com/office/drawing/2014/main" id="{89E92010-CCAA-8BC2-1A2E-CA55691E9F04}"/>
              </a:ext>
            </a:extLst>
          </p:cNvPr>
          <p:cNvSpPr>
            <a:spLocks noGrp="1"/>
          </p:cNvSpPr>
          <p:nvPr>
            <p:ph type="body" idx="1"/>
          </p:nvPr>
        </p:nvSpPr>
        <p:spPr>
          <a:xfrm>
            <a:off x="218469" y="1361879"/>
            <a:ext cx="4040188" cy="639762"/>
          </a:xfrm>
        </p:spPr>
        <p:txBody>
          <a:bodyPr>
            <a:normAutofit fontScale="92500"/>
          </a:bodyPr>
          <a:lstStyle/>
          <a:p>
            <a:r>
              <a:rPr lang="en-US" sz="2800" dirty="0">
                <a:solidFill>
                  <a:srgbClr val="FF0000"/>
                </a:solidFill>
              </a:rPr>
              <a:t>This is the second stage;</a:t>
            </a:r>
          </a:p>
          <a:p>
            <a:endParaRPr lang="en-GB" dirty="0"/>
          </a:p>
        </p:txBody>
      </p:sp>
    </p:spTree>
    <p:extLst>
      <p:ext uri="{BB962C8B-B14F-4D97-AF65-F5344CB8AC3E}">
        <p14:creationId xmlns:p14="http://schemas.microsoft.com/office/powerpoint/2010/main" val="19920263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2">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2">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2">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2">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473A90-BD7F-4EAC-B9A9-1C2D41EEF2C9}"/>
              </a:ext>
            </a:extLst>
          </p:cNvPr>
          <p:cNvSpPr>
            <a:spLocks noGrp="1"/>
          </p:cNvSpPr>
          <p:nvPr>
            <p:ph type="title"/>
          </p:nvPr>
        </p:nvSpPr>
        <p:spPr>
          <a:xfrm>
            <a:off x="457200" y="78800"/>
            <a:ext cx="8229600" cy="794527"/>
          </a:xfrm>
        </p:spPr>
        <p:txBody>
          <a:bodyPr anchor="ctr">
            <a:normAutofit/>
          </a:bodyPr>
          <a:lstStyle/>
          <a:p>
            <a:r>
              <a:rPr lang="en-GB" b="1" dirty="0"/>
              <a:t>Norming Stage</a:t>
            </a:r>
          </a:p>
        </p:txBody>
      </p:sp>
      <p:sp>
        <p:nvSpPr>
          <p:cNvPr id="3" name="Content Placeholder 2">
            <a:extLst>
              <a:ext uri="{FF2B5EF4-FFF2-40B4-BE49-F238E27FC236}">
                <a16:creationId xmlns:a16="http://schemas.microsoft.com/office/drawing/2014/main" id="{04A47120-869A-4045-B7CA-DBCC1F5FA594}"/>
              </a:ext>
            </a:extLst>
          </p:cNvPr>
          <p:cNvSpPr>
            <a:spLocks noGrp="1"/>
          </p:cNvSpPr>
          <p:nvPr>
            <p:ph sz="half" idx="2"/>
          </p:nvPr>
        </p:nvSpPr>
        <p:spPr>
          <a:xfrm>
            <a:off x="0" y="2001641"/>
            <a:ext cx="4517647" cy="3745258"/>
          </a:xfrm>
        </p:spPr>
        <p:txBody>
          <a:bodyPr>
            <a:noAutofit/>
          </a:bodyPr>
          <a:lstStyle/>
          <a:p>
            <a:pPr>
              <a:lnSpc>
                <a:spcPct val="90000"/>
              </a:lnSpc>
              <a:spcAft>
                <a:spcPts val="1800"/>
              </a:spcAft>
            </a:pPr>
            <a:r>
              <a:rPr lang="en-GB" sz="2000" dirty="0"/>
              <a:t>Close relationship &amp; trust develop</a:t>
            </a:r>
          </a:p>
          <a:p>
            <a:pPr>
              <a:lnSpc>
                <a:spcPct val="90000"/>
              </a:lnSpc>
              <a:spcAft>
                <a:spcPts val="1800"/>
              </a:spcAft>
            </a:pPr>
            <a:r>
              <a:rPr lang="en-GB" sz="2000" dirty="0"/>
              <a:t>Conflicts are settled</a:t>
            </a:r>
          </a:p>
          <a:p>
            <a:pPr>
              <a:lnSpc>
                <a:spcPct val="90000"/>
              </a:lnSpc>
              <a:spcAft>
                <a:spcPts val="1800"/>
              </a:spcAft>
            </a:pPr>
            <a:r>
              <a:rPr lang="en-GB" sz="2000" dirty="0"/>
              <a:t>There is a strong sense of identity</a:t>
            </a:r>
          </a:p>
          <a:p>
            <a:pPr>
              <a:lnSpc>
                <a:spcPct val="90000"/>
              </a:lnSpc>
              <a:spcAft>
                <a:spcPts val="1800"/>
              </a:spcAft>
            </a:pPr>
            <a:r>
              <a:rPr lang="en-GB" sz="2000" dirty="0"/>
              <a:t>Team ”norms/rules” are developed</a:t>
            </a:r>
          </a:p>
          <a:p>
            <a:pPr>
              <a:lnSpc>
                <a:spcPct val="90000"/>
              </a:lnSpc>
              <a:spcAft>
                <a:spcPts val="1800"/>
              </a:spcAft>
            </a:pPr>
            <a:r>
              <a:rPr lang="en-GB" sz="2000" dirty="0"/>
              <a:t>Ideas are exchanged</a:t>
            </a:r>
          </a:p>
          <a:p>
            <a:pPr>
              <a:lnSpc>
                <a:spcPct val="90000"/>
              </a:lnSpc>
              <a:spcAft>
                <a:spcPts val="1800"/>
              </a:spcAft>
            </a:pPr>
            <a:r>
              <a:rPr lang="en-GB" sz="2000" dirty="0"/>
              <a:t>Team makes progress on their task.</a:t>
            </a:r>
          </a:p>
        </p:txBody>
      </p:sp>
      <p:sp>
        <p:nvSpPr>
          <p:cNvPr id="10" name="Text Placeholder 4">
            <a:extLst>
              <a:ext uri="{FF2B5EF4-FFF2-40B4-BE49-F238E27FC236}">
                <a16:creationId xmlns:a16="http://schemas.microsoft.com/office/drawing/2014/main" id="{F386D07F-0F99-5041-BE3F-F6BF45BF4EDE}"/>
              </a:ext>
            </a:extLst>
          </p:cNvPr>
          <p:cNvSpPr>
            <a:spLocks noGrp="1"/>
          </p:cNvSpPr>
          <p:nvPr>
            <p:ph type="body" sz="quarter" idx="3"/>
          </p:nvPr>
        </p:nvSpPr>
        <p:spPr>
          <a:xfrm>
            <a:off x="4885345" y="1038773"/>
            <a:ext cx="4041775" cy="639762"/>
          </a:xfrm>
        </p:spPr>
        <p:txBody>
          <a:bodyPr>
            <a:normAutofit/>
          </a:bodyPr>
          <a:lstStyle/>
          <a:p>
            <a:r>
              <a:rPr lang="en-US" sz="2800" dirty="0">
                <a:solidFill>
                  <a:srgbClr val="FF0000"/>
                </a:solidFill>
              </a:rPr>
              <a:t>Team Leader should; </a:t>
            </a:r>
          </a:p>
        </p:txBody>
      </p:sp>
      <p:sp>
        <p:nvSpPr>
          <p:cNvPr id="12" name="Content Placeholder 5">
            <a:extLst>
              <a:ext uri="{FF2B5EF4-FFF2-40B4-BE49-F238E27FC236}">
                <a16:creationId xmlns:a16="http://schemas.microsoft.com/office/drawing/2014/main" id="{1D7BD538-63AF-67E2-9F7A-2B3AC32DFC60}"/>
              </a:ext>
            </a:extLst>
          </p:cNvPr>
          <p:cNvSpPr>
            <a:spLocks noGrp="1"/>
          </p:cNvSpPr>
          <p:nvPr>
            <p:ph sz="quarter" idx="4"/>
          </p:nvPr>
        </p:nvSpPr>
        <p:spPr>
          <a:xfrm>
            <a:off x="4645025" y="2174875"/>
            <a:ext cx="4391471" cy="3414365"/>
          </a:xfrm>
        </p:spPr>
        <p:txBody>
          <a:bodyPr>
            <a:normAutofit/>
          </a:bodyPr>
          <a:lstStyle/>
          <a:p>
            <a:r>
              <a:rPr lang="en-US" sz="2000" dirty="0"/>
              <a:t>Encourage peer mentorship – team member should support each other</a:t>
            </a:r>
          </a:p>
          <a:p>
            <a:endParaRPr lang="en-US" sz="2000" dirty="0"/>
          </a:p>
          <a:p>
            <a:r>
              <a:rPr lang="en-US" sz="2000" dirty="0"/>
              <a:t>Share the leadership role</a:t>
            </a:r>
          </a:p>
          <a:p>
            <a:endParaRPr lang="en-US" sz="2000" dirty="0"/>
          </a:p>
          <a:p>
            <a:r>
              <a:rPr lang="en-US" sz="2000" dirty="0"/>
              <a:t>Monitor team’s progress</a:t>
            </a:r>
          </a:p>
          <a:p>
            <a:endParaRPr lang="en-US" sz="2000" dirty="0"/>
          </a:p>
          <a:p>
            <a:r>
              <a:rPr lang="en-US" sz="2000" dirty="0"/>
              <a:t>Encourage efforts</a:t>
            </a:r>
          </a:p>
          <a:p>
            <a:endParaRPr lang="en-US" dirty="0"/>
          </a:p>
        </p:txBody>
      </p:sp>
      <p:sp>
        <p:nvSpPr>
          <p:cNvPr id="5" name="Text Placeholder 4">
            <a:extLst>
              <a:ext uri="{FF2B5EF4-FFF2-40B4-BE49-F238E27FC236}">
                <a16:creationId xmlns:a16="http://schemas.microsoft.com/office/drawing/2014/main" id="{89E92010-CCAA-8BC2-1A2E-CA55691E9F04}"/>
              </a:ext>
            </a:extLst>
          </p:cNvPr>
          <p:cNvSpPr>
            <a:spLocks noGrp="1"/>
          </p:cNvSpPr>
          <p:nvPr>
            <p:ph type="body" idx="1"/>
          </p:nvPr>
        </p:nvSpPr>
        <p:spPr>
          <a:xfrm>
            <a:off x="218469" y="1361879"/>
            <a:ext cx="4040188" cy="639762"/>
          </a:xfrm>
        </p:spPr>
        <p:txBody>
          <a:bodyPr>
            <a:normAutofit/>
          </a:bodyPr>
          <a:lstStyle/>
          <a:p>
            <a:r>
              <a:rPr lang="en-US" sz="2800" dirty="0">
                <a:solidFill>
                  <a:srgbClr val="FF0000"/>
                </a:solidFill>
              </a:rPr>
              <a:t>This is the third stage;</a:t>
            </a:r>
          </a:p>
          <a:p>
            <a:endParaRPr lang="en-GB" dirty="0"/>
          </a:p>
        </p:txBody>
      </p:sp>
    </p:spTree>
    <p:extLst>
      <p:ext uri="{BB962C8B-B14F-4D97-AF65-F5344CB8AC3E}">
        <p14:creationId xmlns:p14="http://schemas.microsoft.com/office/powerpoint/2010/main" val="8142140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2">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2">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2">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473A90-BD7F-4EAC-B9A9-1C2D41EEF2C9}"/>
              </a:ext>
            </a:extLst>
          </p:cNvPr>
          <p:cNvSpPr>
            <a:spLocks noGrp="1"/>
          </p:cNvSpPr>
          <p:nvPr>
            <p:ph type="title"/>
          </p:nvPr>
        </p:nvSpPr>
        <p:spPr>
          <a:xfrm>
            <a:off x="457200" y="78800"/>
            <a:ext cx="8229600" cy="794527"/>
          </a:xfrm>
        </p:spPr>
        <p:txBody>
          <a:bodyPr anchor="ctr">
            <a:normAutofit/>
          </a:bodyPr>
          <a:lstStyle/>
          <a:p>
            <a:r>
              <a:rPr lang="en-GB" b="1" dirty="0"/>
              <a:t>Performing Stage</a:t>
            </a:r>
          </a:p>
        </p:txBody>
      </p:sp>
      <p:sp>
        <p:nvSpPr>
          <p:cNvPr id="3" name="Content Placeholder 2">
            <a:extLst>
              <a:ext uri="{FF2B5EF4-FFF2-40B4-BE49-F238E27FC236}">
                <a16:creationId xmlns:a16="http://schemas.microsoft.com/office/drawing/2014/main" id="{04A47120-869A-4045-B7CA-DBCC1F5FA594}"/>
              </a:ext>
            </a:extLst>
          </p:cNvPr>
          <p:cNvSpPr>
            <a:spLocks noGrp="1"/>
          </p:cNvSpPr>
          <p:nvPr>
            <p:ph sz="half" idx="2"/>
          </p:nvPr>
        </p:nvSpPr>
        <p:spPr>
          <a:xfrm>
            <a:off x="0" y="2001641"/>
            <a:ext cx="4517647" cy="3745258"/>
          </a:xfrm>
        </p:spPr>
        <p:txBody>
          <a:bodyPr>
            <a:noAutofit/>
          </a:bodyPr>
          <a:lstStyle/>
          <a:p>
            <a:pPr>
              <a:lnSpc>
                <a:spcPct val="90000"/>
              </a:lnSpc>
              <a:spcAft>
                <a:spcPts val="1800"/>
              </a:spcAft>
            </a:pPr>
            <a:r>
              <a:rPr lang="en-GB" sz="2000" dirty="0"/>
              <a:t>Team energy has moved from getting to know and understand each other to performing the task at hand </a:t>
            </a:r>
          </a:p>
          <a:p>
            <a:pPr>
              <a:lnSpc>
                <a:spcPct val="90000"/>
              </a:lnSpc>
              <a:spcAft>
                <a:spcPts val="1800"/>
              </a:spcAft>
            </a:pPr>
            <a:r>
              <a:rPr lang="en-GB" sz="2000" dirty="0"/>
              <a:t>Structure of the team is fully functional &amp; accepted</a:t>
            </a:r>
          </a:p>
          <a:p>
            <a:pPr>
              <a:lnSpc>
                <a:spcPct val="90000"/>
              </a:lnSpc>
              <a:spcAft>
                <a:spcPts val="1800"/>
              </a:spcAft>
            </a:pPr>
            <a:r>
              <a:rPr lang="en-GB" sz="2000" dirty="0"/>
              <a:t>Team is progressing towards its common goals</a:t>
            </a:r>
          </a:p>
          <a:p>
            <a:pPr>
              <a:lnSpc>
                <a:spcPct val="90000"/>
              </a:lnSpc>
              <a:spcAft>
                <a:spcPts val="1800"/>
              </a:spcAft>
            </a:pPr>
            <a:r>
              <a:rPr lang="en-GB" sz="2000" dirty="0"/>
              <a:t>Solutions to task are found and implemented</a:t>
            </a:r>
          </a:p>
        </p:txBody>
      </p:sp>
      <p:sp>
        <p:nvSpPr>
          <p:cNvPr id="10" name="Text Placeholder 4">
            <a:extLst>
              <a:ext uri="{FF2B5EF4-FFF2-40B4-BE49-F238E27FC236}">
                <a16:creationId xmlns:a16="http://schemas.microsoft.com/office/drawing/2014/main" id="{F386D07F-0F99-5041-BE3F-F6BF45BF4EDE}"/>
              </a:ext>
            </a:extLst>
          </p:cNvPr>
          <p:cNvSpPr>
            <a:spLocks noGrp="1"/>
          </p:cNvSpPr>
          <p:nvPr>
            <p:ph type="body" sz="quarter" idx="3"/>
          </p:nvPr>
        </p:nvSpPr>
        <p:spPr>
          <a:xfrm>
            <a:off x="4885345" y="1038773"/>
            <a:ext cx="4041775" cy="639762"/>
          </a:xfrm>
        </p:spPr>
        <p:txBody>
          <a:bodyPr>
            <a:normAutofit fontScale="92500"/>
          </a:bodyPr>
          <a:lstStyle/>
          <a:p>
            <a:r>
              <a:rPr lang="en-US" sz="2800" dirty="0">
                <a:solidFill>
                  <a:srgbClr val="FF0000"/>
                </a:solidFill>
              </a:rPr>
              <a:t>Team Leader should; </a:t>
            </a:r>
          </a:p>
        </p:txBody>
      </p:sp>
      <p:sp>
        <p:nvSpPr>
          <p:cNvPr id="12" name="Content Placeholder 5">
            <a:extLst>
              <a:ext uri="{FF2B5EF4-FFF2-40B4-BE49-F238E27FC236}">
                <a16:creationId xmlns:a16="http://schemas.microsoft.com/office/drawing/2014/main" id="{1D7BD538-63AF-67E2-9F7A-2B3AC32DFC60}"/>
              </a:ext>
            </a:extLst>
          </p:cNvPr>
          <p:cNvSpPr>
            <a:spLocks noGrp="1"/>
          </p:cNvSpPr>
          <p:nvPr>
            <p:ph sz="quarter" idx="4"/>
          </p:nvPr>
        </p:nvSpPr>
        <p:spPr>
          <a:xfrm>
            <a:off x="4645025" y="2174875"/>
            <a:ext cx="4391471" cy="3414365"/>
          </a:xfrm>
        </p:spPr>
        <p:txBody>
          <a:bodyPr>
            <a:normAutofit lnSpcReduction="10000"/>
          </a:bodyPr>
          <a:lstStyle/>
          <a:p>
            <a:r>
              <a:rPr lang="en-US" sz="2000" dirty="0"/>
              <a:t>Create a structure that increases productivity</a:t>
            </a:r>
          </a:p>
          <a:p>
            <a:r>
              <a:rPr lang="en-US" sz="2000" dirty="0"/>
              <a:t>Hold regular team meetings</a:t>
            </a:r>
          </a:p>
          <a:p>
            <a:endParaRPr lang="en-US" sz="2000" dirty="0"/>
          </a:p>
          <a:p>
            <a:r>
              <a:rPr lang="en-US" sz="2000" dirty="0"/>
              <a:t>Encourage clear communication</a:t>
            </a:r>
          </a:p>
          <a:p>
            <a:endParaRPr lang="en-US" sz="2000" dirty="0"/>
          </a:p>
          <a:p>
            <a:r>
              <a:rPr lang="en-US" sz="2000" dirty="0"/>
              <a:t>Lead by example</a:t>
            </a:r>
          </a:p>
          <a:p>
            <a:endParaRPr lang="en-US" sz="2000" dirty="0"/>
          </a:p>
          <a:p>
            <a:r>
              <a:rPr lang="en-US" sz="2000" dirty="0"/>
              <a:t>Prompt group and individual reflection</a:t>
            </a:r>
          </a:p>
          <a:p>
            <a:endParaRPr lang="en-US" dirty="0"/>
          </a:p>
        </p:txBody>
      </p:sp>
      <p:sp>
        <p:nvSpPr>
          <p:cNvPr id="5" name="Text Placeholder 4">
            <a:extLst>
              <a:ext uri="{FF2B5EF4-FFF2-40B4-BE49-F238E27FC236}">
                <a16:creationId xmlns:a16="http://schemas.microsoft.com/office/drawing/2014/main" id="{89E92010-CCAA-8BC2-1A2E-CA55691E9F04}"/>
              </a:ext>
            </a:extLst>
          </p:cNvPr>
          <p:cNvSpPr>
            <a:spLocks noGrp="1"/>
          </p:cNvSpPr>
          <p:nvPr>
            <p:ph type="body" idx="1"/>
          </p:nvPr>
        </p:nvSpPr>
        <p:spPr>
          <a:xfrm>
            <a:off x="218469" y="1361879"/>
            <a:ext cx="4040188" cy="639762"/>
          </a:xfrm>
        </p:spPr>
        <p:txBody>
          <a:bodyPr>
            <a:normAutofit fontScale="92500"/>
          </a:bodyPr>
          <a:lstStyle/>
          <a:p>
            <a:r>
              <a:rPr lang="en-US" sz="2800" dirty="0">
                <a:solidFill>
                  <a:srgbClr val="FF0000"/>
                </a:solidFill>
              </a:rPr>
              <a:t>This is the fourth stage;</a:t>
            </a:r>
          </a:p>
          <a:p>
            <a:endParaRPr lang="en-GB" dirty="0"/>
          </a:p>
        </p:txBody>
      </p:sp>
    </p:spTree>
    <p:extLst>
      <p:ext uri="{BB962C8B-B14F-4D97-AF65-F5344CB8AC3E}">
        <p14:creationId xmlns:p14="http://schemas.microsoft.com/office/powerpoint/2010/main" val="38628545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2">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2">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2">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473A90-BD7F-4EAC-B9A9-1C2D41EEF2C9}"/>
              </a:ext>
            </a:extLst>
          </p:cNvPr>
          <p:cNvSpPr>
            <a:spLocks noGrp="1"/>
          </p:cNvSpPr>
          <p:nvPr>
            <p:ph type="title"/>
          </p:nvPr>
        </p:nvSpPr>
        <p:spPr>
          <a:xfrm>
            <a:off x="457200" y="78800"/>
            <a:ext cx="8229600" cy="794527"/>
          </a:xfrm>
        </p:spPr>
        <p:txBody>
          <a:bodyPr anchor="ctr">
            <a:normAutofit/>
          </a:bodyPr>
          <a:lstStyle/>
          <a:p>
            <a:r>
              <a:rPr lang="en-GB" b="1" dirty="0"/>
              <a:t>Adjourning Stage</a:t>
            </a:r>
          </a:p>
        </p:txBody>
      </p:sp>
      <p:sp>
        <p:nvSpPr>
          <p:cNvPr id="3" name="Content Placeholder 2">
            <a:extLst>
              <a:ext uri="{FF2B5EF4-FFF2-40B4-BE49-F238E27FC236}">
                <a16:creationId xmlns:a16="http://schemas.microsoft.com/office/drawing/2014/main" id="{04A47120-869A-4045-B7CA-DBCC1F5FA594}"/>
              </a:ext>
            </a:extLst>
          </p:cNvPr>
          <p:cNvSpPr>
            <a:spLocks noGrp="1"/>
          </p:cNvSpPr>
          <p:nvPr>
            <p:ph sz="half" idx="2"/>
          </p:nvPr>
        </p:nvSpPr>
        <p:spPr>
          <a:xfrm>
            <a:off x="0" y="2001641"/>
            <a:ext cx="4517647" cy="3745258"/>
          </a:xfrm>
        </p:spPr>
        <p:txBody>
          <a:bodyPr>
            <a:noAutofit/>
          </a:bodyPr>
          <a:lstStyle/>
          <a:p>
            <a:pPr>
              <a:lnSpc>
                <a:spcPct val="90000"/>
              </a:lnSpc>
              <a:spcAft>
                <a:spcPts val="1800"/>
              </a:spcAft>
            </a:pPr>
            <a:r>
              <a:rPr lang="en-GB" sz="2000" dirty="0"/>
              <a:t>This is the final stage</a:t>
            </a:r>
          </a:p>
          <a:p>
            <a:pPr>
              <a:lnSpc>
                <a:spcPct val="90000"/>
              </a:lnSpc>
              <a:spcAft>
                <a:spcPts val="1800"/>
              </a:spcAft>
            </a:pPr>
            <a:r>
              <a:rPr lang="en-GB" sz="2000" dirty="0"/>
              <a:t>Team’s work is done and goal achieved</a:t>
            </a:r>
          </a:p>
          <a:p>
            <a:pPr>
              <a:lnSpc>
                <a:spcPct val="90000"/>
              </a:lnSpc>
              <a:spcAft>
                <a:spcPts val="1800"/>
              </a:spcAft>
            </a:pPr>
            <a:r>
              <a:rPr lang="en-GB" sz="2000" dirty="0"/>
              <a:t>Team members are happy about their accomplishments</a:t>
            </a:r>
          </a:p>
          <a:p>
            <a:pPr>
              <a:lnSpc>
                <a:spcPct val="90000"/>
              </a:lnSpc>
              <a:spcAft>
                <a:spcPts val="1800"/>
              </a:spcAft>
            </a:pPr>
            <a:r>
              <a:rPr lang="en-GB" sz="2000" dirty="0"/>
              <a:t>There is reflection on how the team completed their assigned task</a:t>
            </a:r>
          </a:p>
          <a:p>
            <a:pPr>
              <a:lnSpc>
                <a:spcPct val="90000"/>
              </a:lnSpc>
              <a:spcAft>
                <a:spcPts val="1800"/>
              </a:spcAft>
            </a:pPr>
            <a:r>
              <a:rPr lang="en-GB" sz="2000" dirty="0"/>
              <a:t>Team members either separate or continue to a new task</a:t>
            </a:r>
          </a:p>
          <a:p>
            <a:pPr>
              <a:lnSpc>
                <a:spcPct val="90000"/>
              </a:lnSpc>
              <a:spcAft>
                <a:spcPts val="1800"/>
              </a:spcAft>
            </a:pPr>
            <a:endParaRPr lang="en-GB" sz="2000" dirty="0"/>
          </a:p>
        </p:txBody>
      </p:sp>
      <p:sp>
        <p:nvSpPr>
          <p:cNvPr id="10" name="Text Placeholder 4">
            <a:extLst>
              <a:ext uri="{FF2B5EF4-FFF2-40B4-BE49-F238E27FC236}">
                <a16:creationId xmlns:a16="http://schemas.microsoft.com/office/drawing/2014/main" id="{F386D07F-0F99-5041-BE3F-F6BF45BF4EDE}"/>
              </a:ext>
            </a:extLst>
          </p:cNvPr>
          <p:cNvSpPr>
            <a:spLocks noGrp="1"/>
          </p:cNvSpPr>
          <p:nvPr>
            <p:ph type="body" sz="quarter" idx="3"/>
          </p:nvPr>
        </p:nvSpPr>
        <p:spPr>
          <a:xfrm>
            <a:off x="4885345" y="1038773"/>
            <a:ext cx="4041775" cy="639762"/>
          </a:xfrm>
        </p:spPr>
        <p:txBody>
          <a:bodyPr>
            <a:normAutofit/>
          </a:bodyPr>
          <a:lstStyle/>
          <a:p>
            <a:r>
              <a:rPr lang="en-US" sz="2800" dirty="0">
                <a:solidFill>
                  <a:srgbClr val="FF0000"/>
                </a:solidFill>
              </a:rPr>
              <a:t>Team Leader should; </a:t>
            </a:r>
          </a:p>
        </p:txBody>
      </p:sp>
      <p:sp>
        <p:nvSpPr>
          <p:cNvPr id="12" name="Content Placeholder 5">
            <a:extLst>
              <a:ext uri="{FF2B5EF4-FFF2-40B4-BE49-F238E27FC236}">
                <a16:creationId xmlns:a16="http://schemas.microsoft.com/office/drawing/2014/main" id="{1D7BD538-63AF-67E2-9F7A-2B3AC32DFC60}"/>
              </a:ext>
            </a:extLst>
          </p:cNvPr>
          <p:cNvSpPr>
            <a:spLocks noGrp="1"/>
          </p:cNvSpPr>
          <p:nvPr>
            <p:ph sz="quarter" idx="4"/>
          </p:nvPr>
        </p:nvSpPr>
        <p:spPr>
          <a:xfrm>
            <a:off x="4645025" y="2174875"/>
            <a:ext cx="4391471" cy="3414365"/>
          </a:xfrm>
        </p:spPr>
        <p:txBody>
          <a:bodyPr>
            <a:normAutofit lnSpcReduction="10000"/>
          </a:bodyPr>
          <a:lstStyle/>
          <a:p>
            <a:r>
              <a:rPr lang="en-US" sz="2000" dirty="0"/>
              <a:t>Acknowledge each individual team member’s contribution</a:t>
            </a:r>
          </a:p>
          <a:p>
            <a:r>
              <a:rPr lang="en-US" sz="2000" dirty="0"/>
              <a:t>Reward and appreciate the team</a:t>
            </a:r>
          </a:p>
          <a:p>
            <a:endParaRPr lang="en-US" sz="2000" dirty="0"/>
          </a:p>
          <a:p>
            <a:r>
              <a:rPr lang="en-GB" sz="2000" dirty="0"/>
              <a:t>Capitalise</a:t>
            </a:r>
            <a:r>
              <a:rPr lang="en-US" sz="2000" dirty="0"/>
              <a:t> on the relationships built and carry this to a new project/task</a:t>
            </a:r>
          </a:p>
          <a:p>
            <a:endParaRPr lang="en-US" sz="2000" dirty="0"/>
          </a:p>
          <a:p>
            <a:r>
              <a:rPr lang="en-US" sz="2000" dirty="0"/>
              <a:t>It is not goodbye, but till we meet again </a:t>
            </a:r>
          </a:p>
          <a:p>
            <a:endParaRPr lang="en-US" sz="2000" dirty="0"/>
          </a:p>
          <a:p>
            <a:endParaRPr lang="en-US" dirty="0"/>
          </a:p>
        </p:txBody>
      </p:sp>
      <p:sp>
        <p:nvSpPr>
          <p:cNvPr id="5" name="Text Placeholder 4">
            <a:extLst>
              <a:ext uri="{FF2B5EF4-FFF2-40B4-BE49-F238E27FC236}">
                <a16:creationId xmlns:a16="http://schemas.microsoft.com/office/drawing/2014/main" id="{89E92010-CCAA-8BC2-1A2E-CA55691E9F04}"/>
              </a:ext>
            </a:extLst>
          </p:cNvPr>
          <p:cNvSpPr>
            <a:spLocks noGrp="1"/>
          </p:cNvSpPr>
          <p:nvPr>
            <p:ph type="body" idx="1"/>
          </p:nvPr>
        </p:nvSpPr>
        <p:spPr>
          <a:xfrm>
            <a:off x="218469" y="1361879"/>
            <a:ext cx="4040188" cy="639762"/>
          </a:xfrm>
        </p:spPr>
        <p:txBody>
          <a:bodyPr>
            <a:normAutofit/>
          </a:bodyPr>
          <a:lstStyle/>
          <a:p>
            <a:r>
              <a:rPr lang="en-US" sz="2800" dirty="0">
                <a:solidFill>
                  <a:srgbClr val="FF0000"/>
                </a:solidFill>
              </a:rPr>
              <a:t>This is the fifth stage;</a:t>
            </a:r>
          </a:p>
          <a:p>
            <a:endParaRPr lang="en-GB" dirty="0"/>
          </a:p>
        </p:txBody>
      </p:sp>
    </p:spTree>
    <p:extLst>
      <p:ext uri="{BB962C8B-B14F-4D97-AF65-F5344CB8AC3E}">
        <p14:creationId xmlns:p14="http://schemas.microsoft.com/office/powerpoint/2010/main" val="27835402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2">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2">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Diagram&#10;&#10;Description automatically generated">
            <a:extLst>
              <a:ext uri="{FF2B5EF4-FFF2-40B4-BE49-F238E27FC236}">
                <a16:creationId xmlns:a16="http://schemas.microsoft.com/office/drawing/2014/main" id="{28ED4CEF-5442-CA4C-8E75-B1FA5656B3D0}"/>
              </a:ext>
            </a:extLst>
          </p:cNvPr>
          <p:cNvPicPr>
            <a:picLocks noGrp="1" noChangeAspect="1"/>
          </p:cNvPicPr>
          <p:nvPr>
            <p:ph idx="1"/>
          </p:nvPr>
        </p:nvPicPr>
        <p:blipFill rotWithShape="1">
          <a:blip r:embed="rId3" cstate="print">
            <a:extLst>
              <a:ext uri="{28A0092B-C50C-407E-A947-70E740481C1C}">
                <a14:useLocalDpi xmlns:a14="http://schemas.microsoft.com/office/drawing/2010/main" val="0"/>
              </a:ext>
            </a:extLst>
          </a:blip>
          <a:srcRect l="3655" t="6865" r="1"/>
          <a:stretch/>
        </p:blipFill>
        <p:spPr>
          <a:xfrm>
            <a:off x="90488" y="1312386"/>
            <a:ext cx="8963025" cy="5477351"/>
          </a:xfrm>
          <a:noFill/>
        </p:spPr>
      </p:pic>
      <p:grpSp>
        <p:nvGrpSpPr>
          <p:cNvPr id="11" name="Group 10">
            <a:extLst>
              <a:ext uri="{FF2B5EF4-FFF2-40B4-BE49-F238E27FC236}">
                <a16:creationId xmlns:a16="http://schemas.microsoft.com/office/drawing/2014/main" id="{CCCF0AFC-5FF1-1D48-925F-6B8BB23539D3}"/>
              </a:ext>
            </a:extLst>
          </p:cNvPr>
          <p:cNvGrpSpPr/>
          <p:nvPr/>
        </p:nvGrpSpPr>
        <p:grpSpPr>
          <a:xfrm>
            <a:off x="5724128" y="798201"/>
            <a:ext cx="3329384" cy="5567516"/>
            <a:chOff x="5849664" y="-21541"/>
            <a:chExt cx="3203848" cy="6369155"/>
          </a:xfrm>
        </p:grpSpPr>
        <p:sp>
          <p:nvSpPr>
            <p:cNvPr id="6" name="TextBox 5">
              <a:extLst>
                <a:ext uri="{FF2B5EF4-FFF2-40B4-BE49-F238E27FC236}">
                  <a16:creationId xmlns:a16="http://schemas.microsoft.com/office/drawing/2014/main" id="{1EA03182-8BA8-E642-9FC5-6C66A2EC4F39}"/>
                </a:ext>
              </a:extLst>
            </p:cNvPr>
            <p:cNvSpPr txBox="1"/>
            <p:nvPr/>
          </p:nvSpPr>
          <p:spPr>
            <a:xfrm>
              <a:off x="5849664" y="5301207"/>
              <a:ext cx="3203848" cy="1046407"/>
            </a:xfrm>
            <a:prstGeom prst="rect">
              <a:avLst/>
            </a:prstGeom>
            <a:noFill/>
          </p:spPr>
          <p:txBody>
            <a:bodyPr wrap="square" rtlCol="0">
              <a:spAutoFit/>
            </a:bodyPr>
            <a:lstStyle/>
            <a:p>
              <a:r>
                <a:rPr lang="en-US" b="1" dirty="0">
                  <a:solidFill>
                    <a:srgbClr val="FF0000"/>
                  </a:solidFill>
                </a:rPr>
                <a:t>Take note of the high level of performance  as teams progress through the stages</a:t>
              </a:r>
            </a:p>
          </p:txBody>
        </p:sp>
        <p:cxnSp>
          <p:nvCxnSpPr>
            <p:cNvPr id="8" name="Straight Arrow Connector 7">
              <a:extLst>
                <a:ext uri="{FF2B5EF4-FFF2-40B4-BE49-F238E27FC236}">
                  <a16:creationId xmlns:a16="http://schemas.microsoft.com/office/drawing/2014/main" id="{84BD93B7-C1E8-3945-A841-D5A3992CE4FC}"/>
                </a:ext>
              </a:extLst>
            </p:cNvPr>
            <p:cNvCxnSpPr>
              <a:cxnSpLocks/>
            </p:cNvCxnSpPr>
            <p:nvPr/>
          </p:nvCxnSpPr>
          <p:spPr>
            <a:xfrm>
              <a:off x="6542593" y="-21541"/>
              <a:ext cx="0" cy="620689"/>
            </a:xfrm>
            <a:prstGeom prst="straightConnector1">
              <a:avLst/>
            </a:prstGeom>
            <a:ln w="38100">
              <a:solidFill>
                <a:srgbClr val="FF0000"/>
              </a:solidFill>
              <a:tailEnd type="triangle"/>
            </a:ln>
          </p:spPr>
          <p:style>
            <a:lnRef idx="2">
              <a:schemeClr val="dk1"/>
            </a:lnRef>
            <a:fillRef idx="0">
              <a:schemeClr val="dk1"/>
            </a:fillRef>
            <a:effectRef idx="1">
              <a:schemeClr val="dk1"/>
            </a:effectRef>
            <a:fontRef idx="minor">
              <a:schemeClr val="tx1"/>
            </a:fontRef>
          </p:style>
        </p:cxnSp>
        <p:sp>
          <p:nvSpPr>
            <p:cNvPr id="10" name="TextBox 9">
              <a:extLst>
                <a:ext uri="{FF2B5EF4-FFF2-40B4-BE49-F238E27FC236}">
                  <a16:creationId xmlns:a16="http://schemas.microsoft.com/office/drawing/2014/main" id="{F7CAD1EB-73AF-0344-BC52-D109D07D3C26}"/>
                </a:ext>
              </a:extLst>
            </p:cNvPr>
            <p:cNvSpPr txBox="1"/>
            <p:nvPr/>
          </p:nvSpPr>
          <p:spPr>
            <a:xfrm>
              <a:off x="6876255" y="188640"/>
              <a:ext cx="2177255" cy="523220"/>
            </a:xfrm>
            <a:prstGeom prst="rect">
              <a:avLst/>
            </a:prstGeom>
            <a:noFill/>
          </p:spPr>
          <p:txBody>
            <a:bodyPr wrap="square" rtlCol="0">
              <a:spAutoFit/>
            </a:bodyPr>
            <a:lstStyle/>
            <a:p>
              <a:r>
                <a:rPr lang="en-US" sz="1400" b="1" dirty="0">
                  <a:solidFill>
                    <a:srgbClr val="FF0000"/>
                  </a:solidFill>
                </a:rPr>
                <a:t>Where effective teams should be</a:t>
              </a:r>
            </a:p>
          </p:txBody>
        </p:sp>
      </p:grpSp>
      <p:sp>
        <p:nvSpPr>
          <p:cNvPr id="3" name="TextBox 2">
            <a:extLst>
              <a:ext uri="{FF2B5EF4-FFF2-40B4-BE49-F238E27FC236}">
                <a16:creationId xmlns:a16="http://schemas.microsoft.com/office/drawing/2014/main" id="{9E3AC7A2-BC91-7F27-CADA-38FF8B1AA214}"/>
              </a:ext>
            </a:extLst>
          </p:cNvPr>
          <p:cNvSpPr txBox="1"/>
          <p:nvPr/>
        </p:nvSpPr>
        <p:spPr>
          <a:xfrm>
            <a:off x="503548" y="67271"/>
            <a:ext cx="8136904" cy="769441"/>
          </a:xfrm>
          <a:prstGeom prst="rect">
            <a:avLst/>
          </a:prstGeom>
          <a:noFill/>
        </p:spPr>
        <p:txBody>
          <a:bodyPr wrap="square">
            <a:spAutoFit/>
          </a:bodyPr>
          <a:lstStyle/>
          <a:p>
            <a:r>
              <a:rPr lang="en-GB" sz="4400" b="1" dirty="0"/>
              <a:t>Summary of Tuckman’s model</a:t>
            </a:r>
            <a:endParaRPr lang="en-GB" sz="4400" dirty="0"/>
          </a:p>
        </p:txBody>
      </p:sp>
    </p:spTree>
    <p:extLst>
      <p:ext uri="{BB962C8B-B14F-4D97-AF65-F5344CB8AC3E}">
        <p14:creationId xmlns:p14="http://schemas.microsoft.com/office/powerpoint/2010/main" val="330177943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93368B-79D3-4974-982E-EDF697A6FEF1}"/>
              </a:ext>
            </a:extLst>
          </p:cNvPr>
          <p:cNvSpPr>
            <a:spLocks noGrp="1"/>
          </p:cNvSpPr>
          <p:nvPr>
            <p:ph type="title"/>
          </p:nvPr>
        </p:nvSpPr>
        <p:spPr>
          <a:xfrm>
            <a:off x="457200" y="274638"/>
            <a:ext cx="8229600" cy="782960"/>
          </a:xfrm>
        </p:spPr>
        <p:txBody>
          <a:bodyPr anchor="ctr">
            <a:normAutofit fontScale="90000"/>
          </a:bodyPr>
          <a:lstStyle/>
          <a:p>
            <a:pPr>
              <a:lnSpc>
                <a:spcPct val="90000"/>
              </a:lnSpc>
            </a:pPr>
            <a:r>
              <a:rPr lang="en-GB" sz="3700" b="1" dirty="0"/>
              <a:t>Activity 2 – 30 mins</a:t>
            </a:r>
            <a:br>
              <a:rPr lang="en-GB" sz="3700" b="1" dirty="0"/>
            </a:br>
            <a:r>
              <a:rPr lang="en-GB" sz="3700" b="1" dirty="0"/>
              <a:t>Discussion</a:t>
            </a:r>
          </a:p>
        </p:txBody>
      </p:sp>
      <p:sp>
        <p:nvSpPr>
          <p:cNvPr id="3" name="Content Placeholder 2">
            <a:extLst>
              <a:ext uri="{FF2B5EF4-FFF2-40B4-BE49-F238E27FC236}">
                <a16:creationId xmlns:a16="http://schemas.microsoft.com/office/drawing/2014/main" id="{03907004-4FC3-4E2C-8EDB-B6518A9754E6}"/>
              </a:ext>
            </a:extLst>
          </p:cNvPr>
          <p:cNvSpPr>
            <a:spLocks noGrp="1"/>
          </p:cNvSpPr>
          <p:nvPr>
            <p:ph sz="half" idx="1"/>
          </p:nvPr>
        </p:nvSpPr>
        <p:spPr>
          <a:xfrm>
            <a:off x="125760" y="1340768"/>
            <a:ext cx="8892480" cy="4459634"/>
          </a:xfrm>
        </p:spPr>
        <p:txBody>
          <a:bodyPr>
            <a:normAutofit fontScale="92500"/>
          </a:bodyPr>
          <a:lstStyle/>
          <a:p>
            <a:pPr marL="0" indent="0" algn="ctr">
              <a:buNone/>
            </a:pPr>
            <a:r>
              <a:rPr lang="en-GB" b="1" dirty="0">
                <a:solidFill>
                  <a:srgbClr val="FF0000"/>
                </a:solidFill>
              </a:rPr>
              <a:t>Part 1</a:t>
            </a:r>
          </a:p>
          <a:p>
            <a:r>
              <a:rPr lang="en-GB" dirty="0"/>
              <a:t>Have you ever worked in a team before? </a:t>
            </a:r>
          </a:p>
          <a:p>
            <a:r>
              <a:rPr lang="en-GB" dirty="0"/>
              <a:t>How did you feel when you first joined a new team? </a:t>
            </a:r>
          </a:p>
          <a:p>
            <a:r>
              <a:rPr lang="en-GB" dirty="0"/>
              <a:t>Were there any conflict? If so how did they get resolved?</a:t>
            </a:r>
          </a:p>
          <a:p>
            <a:r>
              <a:rPr lang="en-GB" dirty="0"/>
              <a:t>Did the team achieve its goal? If yes, how did you feel? If no what went wrong? </a:t>
            </a:r>
          </a:p>
          <a:p>
            <a:pPr marL="0" indent="0" algn="ctr">
              <a:buNone/>
            </a:pPr>
            <a:r>
              <a:rPr lang="en-GB" b="1" dirty="0">
                <a:solidFill>
                  <a:srgbClr val="FF0000"/>
                </a:solidFill>
              </a:rPr>
              <a:t>Part 2</a:t>
            </a:r>
          </a:p>
          <a:p>
            <a:r>
              <a:rPr lang="en-GB" dirty="0"/>
              <a:t>What are the limitations of the Tuckman’s model</a:t>
            </a:r>
          </a:p>
          <a:p>
            <a:r>
              <a:rPr lang="en-GB" dirty="0"/>
              <a:t>Search on the internet and feedback to the class.</a:t>
            </a:r>
          </a:p>
          <a:p>
            <a:endParaRPr lang="en-GB" dirty="0"/>
          </a:p>
          <a:p>
            <a:pPr marL="0" indent="0">
              <a:buNone/>
            </a:pPr>
            <a:endParaRPr lang="en-GB" dirty="0"/>
          </a:p>
          <a:p>
            <a:pPr marL="0" indent="0">
              <a:buNone/>
            </a:pPr>
            <a:endParaRPr lang="en-GB" dirty="0"/>
          </a:p>
        </p:txBody>
      </p:sp>
    </p:spTree>
    <p:extLst>
      <p:ext uri="{BB962C8B-B14F-4D97-AF65-F5344CB8AC3E}">
        <p14:creationId xmlns:p14="http://schemas.microsoft.com/office/powerpoint/2010/main" val="425959064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C1C583-B083-83CD-D13B-9C7107520897}"/>
              </a:ext>
            </a:extLst>
          </p:cNvPr>
          <p:cNvSpPr>
            <a:spLocks noGrp="1"/>
          </p:cNvSpPr>
          <p:nvPr>
            <p:ph type="title"/>
          </p:nvPr>
        </p:nvSpPr>
        <p:spPr>
          <a:xfrm>
            <a:off x="457200" y="274638"/>
            <a:ext cx="8229600" cy="634082"/>
          </a:xfrm>
        </p:spPr>
        <p:txBody>
          <a:bodyPr anchor="ctr">
            <a:normAutofit fontScale="90000"/>
          </a:bodyPr>
          <a:lstStyle/>
          <a:p>
            <a:r>
              <a:rPr lang="en-GB" b="1" dirty="0"/>
              <a:t>Some limitations</a:t>
            </a:r>
          </a:p>
        </p:txBody>
      </p:sp>
      <p:sp>
        <p:nvSpPr>
          <p:cNvPr id="9" name="Content Placeholder 2">
            <a:extLst>
              <a:ext uri="{FF2B5EF4-FFF2-40B4-BE49-F238E27FC236}">
                <a16:creationId xmlns:a16="http://schemas.microsoft.com/office/drawing/2014/main" id="{87F558BF-AA03-D4FE-B98B-44C23836BCC4}"/>
              </a:ext>
            </a:extLst>
          </p:cNvPr>
          <p:cNvSpPr>
            <a:spLocks noGrp="1"/>
          </p:cNvSpPr>
          <p:nvPr>
            <p:ph idx="1"/>
          </p:nvPr>
        </p:nvSpPr>
        <p:spPr>
          <a:xfrm>
            <a:off x="0" y="1052736"/>
            <a:ext cx="9144000" cy="4608512"/>
          </a:xfrm>
        </p:spPr>
        <p:txBody>
          <a:bodyPr>
            <a:normAutofit fontScale="70000" lnSpcReduction="20000"/>
          </a:bodyPr>
          <a:lstStyle/>
          <a:p>
            <a:r>
              <a:rPr lang="en-US" dirty="0"/>
              <a:t>Tuckman’s model does not provide a time frame for each stage</a:t>
            </a:r>
          </a:p>
          <a:p>
            <a:endParaRPr lang="en-US" dirty="0"/>
          </a:p>
          <a:p>
            <a:r>
              <a:rPr lang="en-US" dirty="0"/>
              <a:t>Not all team get through the 5 stages, some stay stuck in stages 1 and 2</a:t>
            </a:r>
          </a:p>
          <a:p>
            <a:endParaRPr lang="en-US" dirty="0"/>
          </a:p>
          <a:p>
            <a:r>
              <a:rPr lang="en-US" dirty="0"/>
              <a:t>The model does not explain how teams can successfully progress through the stages</a:t>
            </a:r>
          </a:p>
          <a:p>
            <a:endParaRPr lang="en-US" dirty="0"/>
          </a:p>
          <a:p>
            <a:r>
              <a:rPr lang="en-US" dirty="0"/>
              <a:t>The model applies mainly to smaller groups (3-12 people). So, it is unclear how the model would suit larger teams. </a:t>
            </a:r>
          </a:p>
          <a:p>
            <a:endParaRPr lang="en-US" dirty="0"/>
          </a:p>
          <a:p>
            <a:r>
              <a:rPr lang="en-US" dirty="0"/>
              <a:t>Tuckman does not discuss what team leaders must do to successfully get the team to the performing stage </a:t>
            </a:r>
          </a:p>
        </p:txBody>
      </p:sp>
    </p:spTree>
    <p:extLst>
      <p:ext uri="{BB962C8B-B14F-4D97-AF65-F5344CB8AC3E}">
        <p14:creationId xmlns:p14="http://schemas.microsoft.com/office/powerpoint/2010/main" val="219701459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D48504-91EE-B04B-8177-0256CC429BDD}"/>
              </a:ext>
            </a:extLst>
          </p:cNvPr>
          <p:cNvSpPr>
            <a:spLocks noGrp="1"/>
          </p:cNvSpPr>
          <p:nvPr>
            <p:ph type="title"/>
          </p:nvPr>
        </p:nvSpPr>
        <p:spPr>
          <a:xfrm>
            <a:off x="457200" y="116632"/>
            <a:ext cx="8229600" cy="648072"/>
          </a:xfrm>
        </p:spPr>
        <p:txBody>
          <a:bodyPr>
            <a:normAutofit/>
          </a:bodyPr>
          <a:lstStyle/>
          <a:p>
            <a:r>
              <a:rPr lang="en-US" sz="3600" dirty="0"/>
              <a:t>Other models of team development</a:t>
            </a:r>
          </a:p>
        </p:txBody>
      </p:sp>
      <p:graphicFrame>
        <p:nvGraphicFramePr>
          <p:cNvPr id="5" name="Table 5">
            <a:extLst>
              <a:ext uri="{FF2B5EF4-FFF2-40B4-BE49-F238E27FC236}">
                <a16:creationId xmlns:a16="http://schemas.microsoft.com/office/drawing/2014/main" id="{0589F564-1F76-6A4E-8590-DEA27742E989}"/>
              </a:ext>
            </a:extLst>
          </p:cNvPr>
          <p:cNvGraphicFramePr>
            <a:graphicFrameLocks noGrp="1"/>
          </p:cNvGraphicFramePr>
          <p:nvPr>
            <p:ph sz="half" idx="1"/>
            <p:extLst>
              <p:ext uri="{D42A27DB-BD31-4B8C-83A1-F6EECF244321}">
                <p14:modId xmlns:p14="http://schemas.microsoft.com/office/powerpoint/2010/main" val="1385365727"/>
              </p:ext>
            </p:extLst>
          </p:nvPr>
        </p:nvGraphicFramePr>
        <p:xfrm>
          <a:off x="457200" y="1268760"/>
          <a:ext cx="8435280" cy="3677592"/>
        </p:xfrm>
        <a:graphic>
          <a:graphicData uri="http://schemas.openxmlformats.org/drawingml/2006/table">
            <a:tbl>
              <a:tblPr firstRow="1" bandRow="1">
                <a:tableStyleId>{69012ECD-51FC-41F1-AA8D-1B2483CD663E}</a:tableStyleId>
              </a:tblPr>
              <a:tblGrid>
                <a:gridCol w="2563010">
                  <a:extLst>
                    <a:ext uri="{9D8B030D-6E8A-4147-A177-3AD203B41FA5}">
                      <a16:colId xmlns:a16="http://schemas.microsoft.com/office/drawing/2014/main" val="437853155"/>
                    </a:ext>
                  </a:extLst>
                </a:gridCol>
                <a:gridCol w="3893492">
                  <a:extLst>
                    <a:ext uri="{9D8B030D-6E8A-4147-A177-3AD203B41FA5}">
                      <a16:colId xmlns:a16="http://schemas.microsoft.com/office/drawing/2014/main" val="864555992"/>
                    </a:ext>
                  </a:extLst>
                </a:gridCol>
                <a:gridCol w="1978778">
                  <a:extLst>
                    <a:ext uri="{9D8B030D-6E8A-4147-A177-3AD203B41FA5}">
                      <a16:colId xmlns:a16="http://schemas.microsoft.com/office/drawing/2014/main" val="2028590646"/>
                    </a:ext>
                  </a:extLst>
                </a:gridCol>
              </a:tblGrid>
              <a:tr h="449689">
                <a:tc>
                  <a:txBody>
                    <a:bodyPr/>
                    <a:lstStyle/>
                    <a:p>
                      <a:pPr algn="ctr"/>
                      <a:r>
                        <a:rPr lang="en-US" dirty="0"/>
                        <a:t>Tuckman (1965)</a:t>
                      </a:r>
                    </a:p>
                  </a:txBody>
                  <a:tcPr>
                    <a:lnL w="12700" cap="flat" cmpd="sng" algn="ctr">
                      <a:solidFill>
                        <a:schemeClr val="tx1"/>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tcPr>
                </a:tc>
                <a:tc>
                  <a:txBody>
                    <a:bodyPr/>
                    <a:lstStyle/>
                    <a:p>
                      <a:pPr algn="ctr"/>
                      <a:r>
                        <a:rPr lang="en-US" dirty="0"/>
                        <a:t>Wheelan (1999)</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tcPr>
                </a:tc>
                <a:tc>
                  <a:txBody>
                    <a:bodyPr/>
                    <a:lstStyle/>
                    <a:p>
                      <a:pPr algn="ctr"/>
                      <a:r>
                        <a:rPr lang="en-US" dirty="0"/>
                        <a:t>Gersick (1988)</a:t>
                      </a:r>
                    </a:p>
                  </a:txBody>
                  <a:tcPr>
                    <a:lnL w="12700" cap="flat" cmpd="sng" algn="ctr">
                      <a:no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tcPr>
                </a:tc>
                <a:extLst>
                  <a:ext uri="{0D108BD9-81ED-4DB2-BD59-A6C34878D82A}">
                    <a16:rowId xmlns:a16="http://schemas.microsoft.com/office/drawing/2014/main" val="782885591"/>
                  </a:ext>
                </a:extLst>
              </a:tr>
              <a:tr h="776175">
                <a:tc>
                  <a:txBody>
                    <a:bodyPr/>
                    <a:lstStyle/>
                    <a:p>
                      <a:r>
                        <a:rPr lang="en-US" dirty="0"/>
                        <a:t>Forming</a:t>
                      </a:r>
                    </a:p>
                  </a:txBody>
                  <a:tcPr>
                    <a:lnL w="12700" cap="flat" cmpd="sng" algn="ctr">
                      <a:solidFill>
                        <a:schemeClr val="tx1"/>
                      </a:solidFill>
                      <a:prstDash val="solid"/>
                      <a:round/>
                      <a:headEnd type="none" w="med" len="med"/>
                      <a:tailEnd type="none" w="med" len="med"/>
                    </a:lnL>
                    <a:lnR w="12700" cap="flat" cmpd="sng" algn="ctr">
                      <a:solidFill>
                        <a:schemeClr val="accent1">
                          <a:lumMod val="60000"/>
                          <a:lumOff val="40000"/>
                        </a:schemeClr>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accent1">
                          <a:lumMod val="60000"/>
                          <a:lumOff val="40000"/>
                        </a:schemeClr>
                      </a:solidFill>
                      <a:prstDash val="solid"/>
                      <a:round/>
                      <a:headEnd type="none" w="med" len="med"/>
                      <a:tailEnd type="none" w="med" len="med"/>
                    </a:lnB>
                  </a:tcPr>
                </a:tc>
                <a:tc>
                  <a:txBody>
                    <a:bodyPr/>
                    <a:lstStyle/>
                    <a:p>
                      <a:r>
                        <a:rPr lang="en-US" dirty="0"/>
                        <a:t>Dependency and Inclusion</a:t>
                      </a:r>
                    </a:p>
                  </a:txBody>
                  <a:tcPr>
                    <a:lnL w="12700" cap="flat" cmpd="sng" algn="ctr">
                      <a:solidFill>
                        <a:schemeClr val="accent1">
                          <a:lumMod val="60000"/>
                          <a:lumOff val="40000"/>
                        </a:schemeClr>
                      </a:solidFill>
                      <a:prstDash val="solid"/>
                      <a:round/>
                      <a:headEnd type="none" w="med" len="med"/>
                      <a:tailEnd type="none" w="med" len="med"/>
                    </a:lnL>
                    <a:lnR w="12700" cap="flat" cmpd="sng" algn="ctr">
                      <a:solidFill>
                        <a:schemeClr val="accent1">
                          <a:lumMod val="60000"/>
                          <a:lumOff val="40000"/>
                        </a:schemeClr>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accent1">
                          <a:lumMod val="60000"/>
                          <a:lumOff val="40000"/>
                        </a:schemeClr>
                      </a:solidFill>
                      <a:prstDash val="solid"/>
                      <a:round/>
                      <a:headEnd type="none" w="med" len="med"/>
                      <a:tailEnd type="none" w="med" len="med"/>
                    </a:lnB>
                  </a:tcPr>
                </a:tc>
                <a:tc>
                  <a:txBody>
                    <a:bodyPr/>
                    <a:lstStyle/>
                    <a:p>
                      <a:r>
                        <a:rPr lang="en-US" dirty="0"/>
                        <a:t>Phase 1 (Stability)</a:t>
                      </a:r>
                    </a:p>
                  </a:txBody>
                  <a:tcPr>
                    <a:lnL w="12700" cap="flat" cmpd="sng" algn="ctr">
                      <a:solidFill>
                        <a:schemeClr val="accent1">
                          <a:lumMod val="60000"/>
                          <a:lumOff val="40000"/>
                        </a:schemeClr>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accent1">
                          <a:lumMod val="60000"/>
                          <a:lumOff val="40000"/>
                        </a:schemeClr>
                      </a:solidFill>
                      <a:prstDash val="solid"/>
                      <a:round/>
                      <a:headEnd type="none" w="med" len="med"/>
                      <a:tailEnd type="none" w="med" len="med"/>
                    </a:lnB>
                  </a:tcPr>
                </a:tc>
                <a:extLst>
                  <a:ext uri="{0D108BD9-81ED-4DB2-BD59-A6C34878D82A}">
                    <a16:rowId xmlns:a16="http://schemas.microsoft.com/office/drawing/2014/main" val="2417310763"/>
                  </a:ext>
                </a:extLst>
              </a:tr>
              <a:tr h="776175">
                <a:tc>
                  <a:txBody>
                    <a:bodyPr/>
                    <a:lstStyle/>
                    <a:p>
                      <a:r>
                        <a:rPr lang="en-US" dirty="0"/>
                        <a:t>Storming</a:t>
                      </a:r>
                    </a:p>
                  </a:txBody>
                  <a:tcPr>
                    <a:lnL w="12700" cap="flat" cmpd="sng" algn="ctr">
                      <a:solidFill>
                        <a:schemeClr val="tx1"/>
                      </a:solidFill>
                      <a:prstDash val="solid"/>
                      <a:round/>
                      <a:headEnd type="none" w="med" len="med"/>
                      <a:tailEnd type="none" w="med" len="med"/>
                    </a:lnL>
                    <a:lnR w="12700" cap="flat" cmpd="sng" algn="ctr">
                      <a:solidFill>
                        <a:schemeClr val="accent1">
                          <a:lumMod val="60000"/>
                          <a:lumOff val="40000"/>
                        </a:schemeClr>
                      </a:solidFill>
                      <a:prstDash val="solid"/>
                      <a:round/>
                      <a:headEnd type="none" w="med" len="med"/>
                      <a:tailEnd type="none" w="med" len="med"/>
                    </a:lnR>
                    <a:lnT w="12700" cap="flat" cmpd="sng" algn="ctr">
                      <a:solidFill>
                        <a:schemeClr val="accent1">
                          <a:lumMod val="60000"/>
                          <a:lumOff val="40000"/>
                        </a:schemeClr>
                      </a:solidFill>
                      <a:prstDash val="solid"/>
                      <a:round/>
                      <a:headEnd type="none" w="med" len="med"/>
                      <a:tailEnd type="none" w="med" len="med"/>
                    </a:lnT>
                    <a:lnB w="12700" cap="flat" cmpd="sng" algn="ctr">
                      <a:solidFill>
                        <a:schemeClr val="accent1">
                          <a:lumMod val="60000"/>
                          <a:lumOff val="40000"/>
                        </a:schemeClr>
                      </a:solidFill>
                      <a:prstDash val="solid"/>
                      <a:round/>
                      <a:headEnd type="none" w="med" len="med"/>
                      <a:tailEnd type="none" w="med" len="med"/>
                    </a:lnB>
                  </a:tcPr>
                </a:tc>
                <a:tc>
                  <a:txBody>
                    <a:bodyPr/>
                    <a:lstStyle/>
                    <a:p>
                      <a:r>
                        <a:rPr lang="en-US" dirty="0"/>
                        <a:t>Counter dependency and Fight </a:t>
                      </a:r>
                    </a:p>
                  </a:txBody>
                  <a:tcPr>
                    <a:lnL w="12700" cap="flat" cmpd="sng" algn="ctr">
                      <a:solidFill>
                        <a:schemeClr val="accent1">
                          <a:lumMod val="60000"/>
                          <a:lumOff val="40000"/>
                        </a:schemeClr>
                      </a:solidFill>
                      <a:prstDash val="solid"/>
                      <a:round/>
                      <a:headEnd type="none" w="med" len="med"/>
                      <a:tailEnd type="none" w="med" len="med"/>
                    </a:lnL>
                    <a:lnR w="12700" cap="flat" cmpd="sng" algn="ctr">
                      <a:solidFill>
                        <a:schemeClr val="accent1">
                          <a:lumMod val="60000"/>
                          <a:lumOff val="40000"/>
                        </a:schemeClr>
                      </a:solidFill>
                      <a:prstDash val="solid"/>
                      <a:round/>
                      <a:headEnd type="none" w="med" len="med"/>
                      <a:tailEnd type="none" w="med" len="med"/>
                    </a:lnR>
                    <a:lnT w="12700" cap="flat" cmpd="sng" algn="ctr">
                      <a:solidFill>
                        <a:schemeClr val="accent1">
                          <a:lumMod val="60000"/>
                          <a:lumOff val="40000"/>
                        </a:schemeClr>
                      </a:solidFill>
                      <a:prstDash val="solid"/>
                      <a:round/>
                      <a:headEnd type="none" w="med" len="med"/>
                      <a:tailEnd type="none" w="med" len="med"/>
                    </a:lnT>
                    <a:lnB w="12700" cap="flat" cmpd="sng" algn="ctr">
                      <a:solidFill>
                        <a:schemeClr val="accent1">
                          <a:lumMod val="60000"/>
                          <a:lumOff val="40000"/>
                        </a:schemeClr>
                      </a:solidFill>
                      <a:prstDash val="solid"/>
                      <a:round/>
                      <a:headEnd type="none" w="med" len="med"/>
                      <a:tailEnd type="none" w="med" len="med"/>
                    </a:lnB>
                  </a:tcPr>
                </a:tc>
                <a:tc>
                  <a:txBody>
                    <a:bodyPr/>
                    <a:lstStyle/>
                    <a:p>
                      <a:r>
                        <a:rPr lang="en-US" dirty="0"/>
                        <a:t>Transition (Instability)</a:t>
                      </a:r>
                    </a:p>
                  </a:txBody>
                  <a:tcPr>
                    <a:lnL w="12700" cap="flat" cmpd="sng" algn="ctr">
                      <a:solidFill>
                        <a:schemeClr val="accent1">
                          <a:lumMod val="60000"/>
                          <a:lumOff val="40000"/>
                        </a:schemeClr>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accent1">
                          <a:lumMod val="60000"/>
                          <a:lumOff val="40000"/>
                        </a:schemeClr>
                      </a:solidFill>
                      <a:prstDash val="solid"/>
                      <a:round/>
                      <a:headEnd type="none" w="med" len="med"/>
                      <a:tailEnd type="none" w="med" len="med"/>
                    </a:lnT>
                    <a:lnB w="12700" cap="flat" cmpd="sng" algn="ctr">
                      <a:noFill/>
                      <a:prstDash val="solid"/>
                      <a:round/>
                      <a:headEnd type="none" w="med" len="med"/>
                      <a:tailEnd type="none" w="med" len="med"/>
                    </a:lnB>
                  </a:tcPr>
                </a:tc>
                <a:extLst>
                  <a:ext uri="{0D108BD9-81ED-4DB2-BD59-A6C34878D82A}">
                    <a16:rowId xmlns:a16="http://schemas.microsoft.com/office/drawing/2014/main" val="1376705057"/>
                  </a:ext>
                </a:extLst>
              </a:tr>
              <a:tr h="449689">
                <a:tc>
                  <a:txBody>
                    <a:bodyPr/>
                    <a:lstStyle/>
                    <a:p>
                      <a:r>
                        <a:rPr lang="en-US" dirty="0"/>
                        <a:t>Norming</a:t>
                      </a:r>
                    </a:p>
                  </a:txBody>
                  <a:tcPr>
                    <a:lnL w="12700" cap="flat" cmpd="sng" algn="ctr">
                      <a:solidFill>
                        <a:schemeClr val="tx1"/>
                      </a:solidFill>
                      <a:prstDash val="solid"/>
                      <a:round/>
                      <a:headEnd type="none" w="med" len="med"/>
                      <a:tailEnd type="none" w="med" len="med"/>
                    </a:lnL>
                    <a:lnR w="12700" cap="flat" cmpd="sng" algn="ctr">
                      <a:solidFill>
                        <a:schemeClr val="accent1">
                          <a:lumMod val="60000"/>
                          <a:lumOff val="40000"/>
                        </a:schemeClr>
                      </a:solidFill>
                      <a:prstDash val="solid"/>
                      <a:round/>
                      <a:headEnd type="none" w="med" len="med"/>
                      <a:tailEnd type="none" w="med" len="med"/>
                    </a:lnR>
                    <a:lnT w="12700" cap="flat" cmpd="sng" algn="ctr">
                      <a:solidFill>
                        <a:schemeClr val="accent1">
                          <a:lumMod val="60000"/>
                          <a:lumOff val="40000"/>
                        </a:schemeClr>
                      </a:solidFill>
                      <a:prstDash val="solid"/>
                      <a:round/>
                      <a:headEnd type="none" w="med" len="med"/>
                      <a:tailEnd type="none" w="med" len="med"/>
                    </a:lnT>
                    <a:lnB w="12700" cap="flat" cmpd="sng" algn="ctr">
                      <a:solidFill>
                        <a:schemeClr val="accent1">
                          <a:lumMod val="60000"/>
                          <a:lumOff val="40000"/>
                        </a:schemeClr>
                      </a:solidFill>
                      <a:prstDash val="solid"/>
                      <a:round/>
                      <a:headEnd type="none" w="med" len="med"/>
                      <a:tailEnd type="none" w="med" len="med"/>
                    </a:lnB>
                  </a:tcPr>
                </a:tc>
                <a:tc>
                  <a:txBody>
                    <a:bodyPr/>
                    <a:lstStyle/>
                    <a:p>
                      <a:r>
                        <a:rPr lang="en-US" dirty="0"/>
                        <a:t>Trust and Structure</a:t>
                      </a:r>
                    </a:p>
                  </a:txBody>
                  <a:tcPr>
                    <a:lnL w="12700" cap="flat" cmpd="sng" algn="ctr">
                      <a:solidFill>
                        <a:schemeClr val="accent1">
                          <a:lumMod val="60000"/>
                          <a:lumOff val="40000"/>
                        </a:schemeClr>
                      </a:solidFill>
                      <a:prstDash val="solid"/>
                      <a:round/>
                      <a:headEnd type="none" w="med" len="med"/>
                      <a:tailEnd type="none" w="med" len="med"/>
                    </a:lnL>
                    <a:lnR w="12700" cap="flat" cmpd="sng" algn="ctr">
                      <a:solidFill>
                        <a:schemeClr val="accent1">
                          <a:lumMod val="60000"/>
                          <a:lumOff val="40000"/>
                        </a:schemeClr>
                      </a:solidFill>
                      <a:prstDash val="solid"/>
                      <a:round/>
                      <a:headEnd type="none" w="med" len="med"/>
                      <a:tailEnd type="none" w="med" len="med"/>
                    </a:lnR>
                    <a:lnT w="12700" cap="flat" cmpd="sng" algn="ctr">
                      <a:solidFill>
                        <a:schemeClr val="accent1">
                          <a:lumMod val="60000"/>
                          <a:lumOff val="40000"/>
                        </a:schemeClr>
                      </a:solidFill>
                      <a:prstDash val="solid"/>
                      <a:round/>
                      <a:headEnd type="none" w="med" len="med"/>
                      <a:tailEnd type="none" w="med" len="med"/>
                    </a:lnT>
                    <a:lnB w="12700" cap="flat" cmpd="sng" algn="ctr">
                      <a:solidFill>
                        <a:schemeClr val="accent1">
                          <a:lumMod val="60000"/>
                          <a:lumOff val="40000"/>
                        </a:schemeClr>
                      </a:solidFill>
                      <a:prstDash val="solid"/>
                      <a:round/>
                      <a:headEnd type="none" w="med" len="med"/>
                      <a:tailEnd type="none" w="med" len="med"/>
                    </a:lnB>
                  </a:tcPr>
                </a:tc>
                <a:tc>
                  <a:txBody>
                    <a:bodyPr/>
                    <a:lstStyle/>
                    <a:p>
                      <a:endParaRPr lang="en-US" dirty="0"/>
                    </a:p>
                  </a:txBody>
                  <a:tcPr>
                    <a:lnL w="12700" cap="flat" cmpd="sng" algn="ctr">
                      <a:solidFill>
                        <a:schemeClr val="accent1">
                          <a:lumMod val="60000"/>
                          <a:lumOff val="40000"/>
                        </a:schemeClr>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accent1">
                          <a:lumMod val="60000"/>
                          <a:lumOff val="40000"/>
                        </a:schemeClr>
                      </a:solidFill>
                      <a:prstDash val="solid"/>
                      <a:round/>
                      <a:headEnd type="none" w="med" len="med"/>
                      <a:tailEnd type="none" w="med" len="med"/>
                    </a:lnB>
                  </a:tcPr>
                </a:tc>
                <a:extLst>
                  <a:ext uri="{0D108BD9-81ED-4DB2-BD59-A6C34878D82A}">
                    <a16:rowId xmlns:a16="http://schemas.microsoft.com/office/drawing/2014/main" val="748094235"/>
                  </a:ext>
                </a:extLst>
              </a:tr>
              <a:tr h="776175">
                <a:tc>
                  <a:txBody>
                    <a:bodyPr/>
                    <a:lstStyle/>
                    <a:p>
                      <a:r>
                        <a:rPr lang="en-US" dirty="0"/>
                        <a:t>Performing </a:t>
                      </a:r>
                    </a:p>
                  </a:txBody>
                  <a:tcPr>
                    <a:lnL w="12700" cap="flat" cmpd="sng" algn="ctr">
                      <a:solidFill>
                        <a:schemeClr val="tx1"/>
                      </a:solidFill>
                      <a:prstDash val="solid"/>
                      <a:round/>
                      <a:headEnd type="none" w="med" len="med"/>
                      <a:tailEnd type="none" w="med" len="med"/>
                    </a:lnL>
                    <a:lnR w="12700" cap="flat" cmpd="sng" algn="ctr">
                      <a:solidFill>
                        <a:schemeClr val="accent1">
                          <a:lumMod val="60000"/>
                          <a:lumOff val="40000"/>
                        </a:schemeClr>
                      </a:solidFill>
                      <a:prstDash val="solid"/>
                      <a:round/>
                      <a:headEnd type="none" w="med" len="med"/>
                      <a:tailEnd type="none" w="med" len="med"/>
                    </a:lnR>
                    <a:lnT w="12700" cap="flat" cmpd="sng" algn="ctr">
                      <a:solidFill>
                        <a:schemeClr val="accent1">
                          <a:lumMod val="60000"/>
                          <a:lumOff val="40000"/>
                        </a:schemeClr>
                      </a:solidFill>
                      <a:prstDash val="solid"/>
                      <a:round/>
                      <a:headEnd type="none" w="med" len="med"/>
                      <a:tailEnd type="none" w="med" len="med"/>
                    </a:lnT>
                    <a:lnB w="12700" cap="flat" cmpd="sng" algn="ctr">
                      <a:solidFill>
                        <a:schemeClr val="accent1">
                          <a:lumMod val="60000"/>
                          <a:lumOff val="40000"/>
                        </a:schemeClr>
                      </a:solidFill>
                      <a:prstDash val="solid"/>
                      <a:round/>
                      <a:headEnd type="none" w="med" len="med"/>
                      <a:tailEnd type="none" w="med" len="med"/>
                    </a:lnB>
                  </a:tcPr>
                </a:tc>
                <a:tc>
                  <a:txBody>
                    <a:bodyPr/>
                    <a:lstStyle/>
                    <a:p>
                      <a:r>
                        <a:rPr lang="en-US" dirty="0"/>
                        <a:t>Work and Productivity</a:t>
                      </a:r>
                    </a:p>
                  </a:txBody>
                  <a:tcPr>
                    <a:lnL w="12700" cap="flat" cmpd="sng" algn="ctr">
                      <a:solidFill>
                        <a:schemeClr val="accent1">
                          <a:lumMod val="60000"/>
                          <a:lumOff val="40000"/>
                        </a:schemeClr>
                      </a:solidFill>
                      <a:prstDash val="solid"/>
                      <a:round/>
                      <a:headEnd type="none" w="med" len="med"/>
                      <a:tailEnd type="none" w="med" len="med"/>
                    </a:lnL>
                    <a:lnR w="12700" cap="flat" cmpd="sng" algn="ctr">
                      <a:solidFill>
                        <a:schemeClr val="accent1">
                          <a:lumMod val="60000"/>
                          <a:lumOff val="40000"/>
                        </a:schemeClr>
                      </a:solidFill>
                      <a:prstDash val="solid"/>
                      <a:round/>
                      <a:headEnd type="none" w="med" len="med"/>
                      <a:tailEnd type="none" w="med" len="med"/>
                    </a:lnR>
                    <a:lnT w="12700" cap="flat" cmpd="sng" algn="ctr">
                      <a:solidFill>
                        <a:schemeClr val="accent1">
                          <a:lumMod val="60000"/>
                          <a:lumOff val="40000"/>
                        </a:schemeClr>
                      </a:solidFill>
                      <a:prstDash val="solid"/>
                      <a:round/>
                      <a:headEnd type="none" w="med" len="med"/>
                      <a:tailEnd type="none" w="med" len="med"/>
                    </a:lnT>
                    <a:lnB w="12700" cap="flat" cmpd="sng" algn="ctr">
                      <a:solidFill>
                        <a:schemeClr val="accent1">
                          <a:lumMod val="60000"/>
                          <a:lumOff val="40000"/>
                        </a:schemeClr>
                      </a:solidFill>
                      <a:prstDash val="solid"/>
                      <a:round/>
                      <a:headEnd type="none" w="med" len="med"/>
                      <a:tailEnd type="none" w="med" len="med"/>
                    </a:lnB>
                  </a:tcPr>
                </a:tc>
                <a:tc>
                  <a:txBody>
                    <a:bodyPr/>
                    <a:lstStyle/>
                    <a:p>
                      <a:r>
                        <a:rPr lang="en-US" dirty="0"/>
                        <a:t>Phase 2 (Stability)</a:t>
                      </a:r>
                    </a:p>
                  </a:txBody>
                  <a:tcPr>
                    <a:lnL w="12700" cap="flat" cmpd="sng" algn="ctr">
                      <a:solidFill>
                        <a:schemeClr val="accent1">
                          <a:lumMod val="60000"/>
                          <a:lumOff val="40000"/>
                        </a:schemeClr>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accent1">
                          <a:lumMod val="60000"/>
                          <a:lumOff val="40000"/>
                        </a:schemeClr>
                      </a:solidFill>
                      <a:prstDash val="solid"/>
                      <a:round/>
                      <a:headEnd type="none" w="med" len="med"/>
                      <a:tailEnd type="none" w="med" len="med"/>
                    </a:lnT>
                    <a:lnB w="12700" cap="flat" cmpd="sng" algn="ctr">
                      <a:solidFill>
                        <a:schemeClr val="accent1">
                          <a:lumMod val="60000"/>
                          <a:lumOff val="40000"/>
                        </a:schemeClr>
                      </a:solidFill>
                      <a:prstDash val="solid"/>
                      <a:round/>
                      <a:headEnd type="none" w="med" len="med"/>
                      <a:tailEnd type="none" w="med" len="med"/>
                    </a:lnB>
                  </a:tcPr>
                </a:tc>
                <a:extLst>
                  <a:ext uri="{0D108BD9-81ED-4DB2-BD59-A6C34878D82A}">
                    <a16:rowId xmlns:a16="http://schemas.microsoft.com/office/drawing/2014/main" val="2604994205"/>
                  </a:ext>
                </a:extLst>
              </a:tr>
              <a:tr h="449689">
                <a:tc>
                  <a:txBody>
                    <a:bodyPr/>
                    <a:lstStyle/>
                    <a:p>
                      <a:r>
                        <a:rPr lang="en-US" dirty="0"/>
                        <a:t>Adjourning</a:t>
                      </a:r>
                    </a:p>
                  </a:txBody>
                  <a:tcPr>
                    <a:lnL w="12700" cap="flat" cmpd="sng" algn="ctr">
                      <a:solidFill>
                        <a:schemeClr val="tx1"/>
                      </a:solidFill>
                      <a:prstDash val="solid"/>
                      <a:round/>
                      <a:headEnd type="none" w="med" len="med"/>
                      <a:tailEnd type="none" w="med" len="med"/>
                    </a:lnL>
                    <a:lnR w="12700" cap="flat" cmpd="sng" algn="ctr">
                      <a:solidFill>
                        <a:schemeClr val="accent1">
                          <a:lumMod val="60000"/>
                          <a:lumOff val="40000"/>
                        </a:schemeClr>
                      </a:solidFill>
                      <a:prstDash val="solid"/>
                      <a:round/>
                      <a:headEnd type="none" w="med" len="med"/>
                      <a:tailEnd type="none" w="med" len="med"/>
                    </a:lnR>
                    <a:lnT w="12700" cap="flat" cmpd="sng" algn="ctr">
                      <a:solidFill>
                        <a:schemeClr val="accent1">
                          <a:lumMod val="60000"/>
                          <a:lumOff val="40000"/>
                        </a:schemeClr>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US" dirty="0"/>
                    </a:p>
                  </a:txBody>
                  <a:tcPr>
                    <a:lnL w="12700" cap="flat" cmpd="sng" algn="ctr">
                      <a:solidFill>
                        <a:schemeClr val="accent1">
                          <a:lumMod val="60000"/>
                          <a:lumOff val="40000"/>
                        </a:schemeClr>
                      </a:solidFill>
                      <a:prstDash val="solid"/>
                      <a:round/>
                      <a:headEnd type="none" w="med" len="med"/>
                      <a:tailEnd type="none" w="med" len="med"/>
                    </a:lnL>
                    <a:lnR w="12700" cap="flat" cmpd="sng" algn="ctr">
                      <a:solidFill>
                        <a:schemeClr val="accent1">
                          <a:lumMod val="60000"/>
                          <a:lumOff val="40000"/>
                        </a:schemeClr>
                      </a:solidFill>
                      <a:prstDash val="solid"/>
                      <a:round/>
                      <a:headEnd type="none" w="med" len="med"/>
                      <a:tailEnd type="none" w="med" len="med"/>
                    </a:lnR>
                    <a:lnT w="12700" cap="flat" cmpd="sng" algn="ctr">
                      <a:solidFill>
                        <a:schemeClr val="accent1">
                          <a:lumMod val="60000"/>
                          <a:lumOff val="40000"/>
                        </a:schemeClr>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US" dirty="0"/>
                    </a:p>
                  </a:txBody>
                  <a:tcPr>
                    <a:lnL w="12700" cap="flat" cmpd="sng" algn="ctr">
                      <a:solidFill>
                        <a:schemeClr val="accent1">
                          <a:lumMod val="60000"/>
                          <a:lumOff val="40000"/>
                        </a:schemeClr>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accent1">
                          <a:lumMod val="60000"/>
                          <a:lumOff val="40000"/>
                        </a:schemeClr>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411826752"/>
                  </a:ext>
                </a:extLst>
              </a:tr>
            </a:tbl>
          </a:graphicData>
        </a:graphic>
      </p:graphicFrame>
      <p:sp>
        <p:nvSpPr>
          <p:cNvPr id="6" name="TextBox 5">
            <a:extLst>
              <a:ext uri="{FF2B5EF4-FFF2-40B4-BE49-F238E27FC236}">
                <a16:creationId xmlns:a16="http://schemas.microsoft.com/office/drawing/2014/main" id="{AEB60B50-DE55-1F4F-B4E9-5DEFC93E501F}"/>
              </a:ext>
            </a:extLst>
          </p:cNvPr>
          <p:cNvSpPr txBox="1"/>
          <p:nvPr/>
        </p:nvSpPr>
        <p:spPr>
          <a:xfrm>
            <a:off x="457200" y="5081076"/>
            <a:ext cx="3329951" cy="369332"/>
          </a:xfrm>
          <a:prstGeom prst="rect">
            <a:avLst/>
          </a:prstGeom>
          <a:noFill/>
        </p:spPr>
        <p:txBody>
          <a:bodyPr wrap="none" rtlCol="0">
            <a:spAutoFit/>
          </a:bodyPr>
          <a:lstStyle/>
          <a:p>
            <a:r>
              <a:rPr lang="en-US" dirty="0"/>
              <a:t>Source: </a:t>
            </a:r>
            <a:r>
              <a:rPr lang="en-US" dirty="0" err="1"/>
              <a:t>Maund</a:t>
            </a:r>
            <a:r>
              <a:rPr lang="en-US" dirty="0"/>
              <a:t>, A. et al. (2017) </a:t>
            </a:r>
          </a:p>
        </p:txBody>
      </p:sp>
    </p:spTree>
    <p:extLst>
      <p:ext uri="{BB962C8B-B14F-4D97-AF65-F5344CB8AC3E}">
        <p14:creationId xmlns:p14="http://schemas.microsoft.com/office/powerpoint/2010/main" val="115490777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FC379161-981E-C34C-BD18-99A02FBBCD82}"/>
              </a:ext>
            </a:extLst>
          </p:cNvPr>
          <p:cNvSpPr txBox="1"/>
          <p:nvPr/>
        </p:nvSpPr>
        <p:spPr>
          <a:xfrm>
            <a:off x="251520" y="188640"/>
            <a:ext cx="8424936" cy="1200329"/>
          </a:xfrm>
          <a:prstGeom prst="rect">
            <a:avLst/>
          </a:prstGeom>
          <a:noFill/>
        </p:spPr>
        <p:txBody>
          <a:bodyPr wrap="square" rtlCol="0">
            <a:spAutoFit/>
          </a:bodyPr>
          <a:lstStyle/>
          <a:p>
            <a:pPr algn="ctr"/>
            <a:r>
              <a:rPr lang="en-US" sz="3600" b="1" dirty="0">
                <a:latin typeface="+mj-lt"/>
              </a:rPr>
              <a:t>Main Differences Between The Models</a:t>
            </a:r>
          </a:p>
        </p:txBody>
      </p:sp>
      <p:sp>
        <p:nvSpPr>
          <p:cNvPr id="3" name="TextBox 2">
            <a:extLst>
              <a:ext uri="{FF2B5EF4-FFF2-40B4-BE49-F238E27FC236}">
                <a16:creationId xmlns:a16="http://schemas.microsoft.com/office/drawing/2014/main" id="{B5474DA0-D178-864A-9501-1B5FE3110A7D}"/>
              </a:ext>
            </a:extLst>
          </p:cNvPr>
          <p:cNvSpPr txBox="1"/>
          <p:nvPr/>
        </p:nvSpPr>
        <p:spPr>
          <a:xfrm>
            <a:off x="251520" y="1628800"/>
            <a:ext cx="8424936" cy="4093428"/>
          </a:xfrm>
          <a:prstGeom prst="rect">
            <a:avLst/>
          </a:prstGeom>
          <a:noFill/>
        </p:spPr>
        <p:txBody>
          <a:bodyPr wrap="square" rtlCol="0">
            <a:spAutoFit/>
          </a:bodyPr>
          <a:lstStyle/>
          <a:p>
            <a:pPr marL="342900" indent="-342900" algn="just">
              <a:buFont typeface="Arial" panose="020B0604020202020204" pitchFamily="34" charset="0"/>
              <a:buChar char="•"/>
            </a:pPr>
            <a:r>
              <a:rPr lang="en-GB" sz="2000" dirty="0"/>
              <a:t>Tuckman and Wheelan models describes the relationship of group members during the group development stages </a:t>
            </a:r>
          </a:p>
          <a:p>
            <a:pPr marL="342900" indent="-342900" algn="just">
              <a:buFont typeface="Arial" panose="020B0604020202020204" pitchFamily="34" charset="0"/>
              <a:buChar char="•"/>
            </a:pPr>
            <a:endParaRPr lang="en-GB" sz="2000" dirty="0"/>
          </a:p>
          <a:p>
            <a:pPr marL="342900" indent="-342900" algn="just">
              <a:buFont typeface="Arial" panose="020B0604020202020204" pitchFamily="34" charset="0"/>
              <a:buChar char="•"/>
            </a:pPr>
            <a:endParaRPr lang="en-GB" sz="2000" dirty="0"/>
          </a:p>
          <a:p>
            <a:pPr marL="342900" indent="-342900" algn="just">
              <a:buFont typeface="Arial" panose="020B0604020202020204" pitchFamily="34" charset="0"/>
              <a:buChar char="•"/>
            </a:pPr>
            <a:endParaRPr lang="en-GB" sz="2000" dirty="0"/>
          </a:p>
          <a:p>
            <a:pPr marL="342900" indent="-342900" algn="just">
              <a:buFont typeface="Arial" panose="020B0604020202020204" pitchFamily="34" charset="0"/>
              <a:buChar char="•"/>
            </a:pPr>
            <a:r>
              <a:rPr lang="en-GB" sz="2000" dirty="0"/>
              <a:t>While the </a:t>
            </a:r>
            <a:r>
              <a:rPr lang="en-GB" sz="2000" dirty="0" err="1"/>
              <a:t>Gersick</a:t>
            </a:r>
            <a:r>
              <a:rPr lang="en-GB" sz="2000" dirty="0"/>
              <a:t> model is more aligned with the task dimension.</a:t>
            </a:r>
          </a:p>
          <a:p>
            <a:pPr marL="342900" indent="-342900" algn="just">
              <a:buFont typeface="Arial" panose="020B0604020202020204" pitchFamily="34" charset="0"/>
              <a:buChar char="•"/>
            </a:pPr>
            <a:endParaRPr lang="en-GB" sz="2000" dirty="0"/>
          </a:p>
          <a:p>
            <a:pPr marL="342900" indent="-342900" algn="just">
              <a:buFont typeface="Arial" panose="020B0604020202020204" pitchFamily="34" charset="0"/>
              <a:buChar char="•"/>
            </a:pPr>
            <a:endParaRPr lang="en-GB" sz="2000" dirty="0"/>
          </a:p>
          <a:p>
            <a:pPr marL="342900" indent="-342900" algn="just">
              <a:buFont typeface="Arial" panose="020B0604020202020204" pitchFamily="34" charset="0"/>
              <a:buChar char="•"/>
            </a:pPr>
            <a:endParaRPr lang="en-GB" sz="2000" dirty="0"/>
          </a:p>
          <a:p>
            <a:pPr marL="342900" indent="-342900" algn="just">
              <a:buFont typeface="Arial" panose="020B0604020202020204" pitchFamily="34" charset="0"/>
              <a:buChar char="•"/>
            </a:pPr>
            <a:r>
              <a:rPr lang="en-GB" sz="2000" dirty="0"/>
              <a:t>But the link between “</a:t>
            </a:r>
            <a:r>
              <a:rPr lang="en-GB" sz="2000" b="1" dirty="0"/>
              <a:t>task and relationship</a:t>
            </a:r>
            <a:r>
              <a:rPr lang="en-GB" sz="2000" dirty="0"/>
              <a:t>” in group development are the two primary components of group dynamics that require the attention of group members and leaders alike. </a:t>
            </a:r>
            <a:r>
              <a:rPr lang="en-GB" sz="2000" b="1" dirty="0">
                <a:solidFill>
                  <a:srgbClr val="FF0000"/>
                </a:solidFill>
              </a:rPr>
              <a:t>Tuckman and Wheelan’s model are mainly used in this module. </a:t>
            </a:r>
            <a:endParaRPr lang="en-US" sz="2000" b="1" dirty="0">
              <a:solidFill>
                <a:srgbClr val="FF0000"/>
              </a:solidFill>
            </a:endParaRPr>
          </a:p>
        </p:txBody>
      </p:sp>
    </p:spTree>
    <p:extLst>
      <p:ext uri="{BB962C8B-B14F-4D97-AF65-F5344CB8AC3E}">
        <p14:creationId xmlns:p14="http://schemas.microsoft.com/office/powerpoint/2010/main" val="30241794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8" end="8"/>
                                            </p:txEl>
                                          </p:spTgt>
                                        </p:tgtEl>
                                        <p:attrNameLst>
                                          <p:attrName>style.visibility</p:attrName>
                                        </p:attrNameLst>
                                      </p:cBhvr>
                                      <p:to>
                                        <p:strVal val="visible"/>
                                      </p:to>
                                    </p:set>
                                    <p:anim calcmode="lin" valueType="num">
                                      <p:cBhvr additive="base">
                                        <p:cTn id="7"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26CD91E1-9087-F715-6CFB-03640BB33464}"/>
              </a:ext>
            </a:extLst>
          </p:cNvPr>
          <p:cNvSpPr>
            <a:spLocks noGrp="1"/>
          </p:cNvSpPr>
          <p:nvPr>
            <p:ph type="ctrTitle"/>
          </p:nvPr>
        </p:nvSpPr>
        <p:spPr>
          <a:xfrm>
            <a:off x="683568" y="1988840"/>
            <a:ext cx="7772400" cy="1470025"/>
          </a:xfrm>
        </p:spPr>
        <p:txBody>
          <a:bodyPr>
            <a:normAutofit/>
          </a:bodyPr>
          <a:lstStyle/>
          <a:p>
            <a:r>
              <a:rPr lang="en-US" sz="8000" b="1" dirty="0">
                <a:solidFill>
                  <a:schemeClr val="bg1"/>
                </a:solidFill>
              </a:rPr>
              <a:t>Break </a:t>
            </a:r>
          </a:p>
        </p:txBody>
      </p:sp>
    </p:spTree>
    <p:extLst>
      <p:ext uri="{BB962C8B-B14F-4D97-AF65-F5344CB8AC3E}">
        <p14:creationId xmlns:p14="http://schemas.microsoft.com/office/powerpoint/2010/main" val="392731731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nchor="ctr">
            <a:normAutofit/>
          </a:bodyPr>
          <a:lstStyle/>
          <a:p>
            <a:r>
              <a:rPr lang="en-GB" b="1" dirty="0"/>
              <a:t>Wheelan’s Model 2005</a:t>
            </a:r>
          </a:p>
        </p:txBody>
      </p:sp>
      <p:sp>
        <p:nvSpPr>
          <p:cNvPr id="3" name="Content Placeholder 2"/>
          <p:cNvSpPr>
            <a:spLocks noGrp="1"/>
          </p:cNvSpPr>
          <p:nvPr>
            <p:ph sz="half" idx="1"/>
          </p:nvPr>
        </p:nvSpPr>
        <p:spPr>
          <a:xfrm>
            <a:off x="107504" y="1503725"/>
            <a:ext cx="4038600" cy="3989040"/>
          </a:xfrm>
        </p:spPr>
        <p:txBody>
          <a:bodyPr>
            <a:normAutofit/>
          </a:bodyPr>
          <a:lstStyle/>
          <a:p>
            <a:pPr fontAlgn="base">
              <a:lnSpc>
                <a:spcPct val="90000"/>
              </a:lnSpc>
              <a:spcBef>
                <a:spcPct val="50000"/>
              </a:spcBef>
              <a:spcAft>
                <a:spcPct val="0"/>
              </a:spcAft>
            </a:pPr>
            <a:r>
              <a:rPr lang="en-GB" sz="1600" dirty="0"/>
              <a:t>Developed by </a:t>
            </a:r>
            <a:r>
              <a:rPr lang="en-GB" altLang="en-US" sz="1600" b="1" dirty="0"/>
              <a:t>Susan Wheelan in 2005</a:t>
            </a:r>
          </a:p>
          <a:p>
            <a:pPr fontAlgn="base">
              <a:lnSpc>
                <a:spcPct val="90000"/>
              </a:lnSpc>
              <a:spcBef>
                <a:spcPct val="50000"/>
              </a:spcBef>
              <a:spcAft>
                <a:spcPct val="0"/>
              </a:spcAft>
            </a:pPr>
            <a:r>
              <a:rPr lang="en-GB" altLang="en-US" sz="1600" dirty="0"/>
              <a:t>A Professor in psychological studies and Faculty Director of the Centre for the Study of Psychoeducational Processes at Temple University, Philadelphia</a:t>
            </a:r>
          </a:p>
          <a:p>
            <a:pPr marL="0" indent="0" fontAlgn="base">
              <a:lnSpc>
                <a:spcPct val="90000"/>
              </a:lnSpc>
              <a:spcBef>
                <a:spcPct val="50000"/>
              </a:spcBef>
              <a:spcAft>
                <a:spcPct val="0"/>
              </a:spcAft>
              <a:buNone/>
            </a:pPr>
            <a:endParaRPr lang="en-GB" altLang="en-US" sz="1600" dirty="0"/>
          </a:p>
          <a:p>
            <a:pPr marL="0" indent="0">
              <a:lnSpc>
                <a:spcPct val="90000"/>
              </a:lnSpc>
              <a:buNone/>
            </a:pPr>
            <a:r>
              <a:rPr lang="en-GB" sz="1600" dirty="0"/>
              <a:t>The stages include; </a:t>
            </a:r>
          </a:p>
          <a:p>
            <a:pPr marL="0" indent="0">
              <a:lnSpc>
                <a:spcPct val="90000"/>
              </a:lnSpc>
              <a:buNone/>
            </a:pPr>
            <a:endParaRPr lang="en-GB" sz="1600" dirty="0"/>
          </a:p>
          <a:p>
            <a:pPr marL="0" indent="0">
              <a:lnSpc>
                <a:spcPct val="90000"/>
              </a:lnSpc>
              <a:buNone/>
            </a:pPr>
            <a:endParaRPr lang="en-GB" sz="1600" dirty="0">
              <a:solidFill>
                <a:srgbClr val="FF0000"/>
              </a:solidFill>
            </a:endParaRPr>
          </a:p>
          <a:p>
            <a:pPr>
              <a:lnSpc>
                <a:spcPct val="90000"/>
              </a:lnSpc>
            </a:pPr>
            <a:r>
              <a:rPr lang="en-GB" sz="1600" b="1" dirty="0">
                <a:solidFill>
                  <a:srgbClr val="FF0000"/>
                </a:solidFill>
              </a:rPr>
              <a:t>Dependency and Inclusion</a:t>
            </a:r>
          </a:p>
          <a:p>
            <a:pPr>
              <a:lnSpc>
                <a:spcPct val="90000"/>
              </a:lnSpc>
            </a:pPr>
            <a:r>
              <a:rPr lang="en-GB" sz="1600" b="1" dirty="0">
                <a:solidFill>
                  <a:srgbClr val="FF0000"/>
                </a:solidFill>
              </a:rPr>
              <a:t>Counter-dependency and Fighting</a:t>
            </a:r>
          </a:p>
          <a:p>
            <a:pPr>
              <a:lnSpc>
                <a:spcPct val="90000"/>
              </a:lnSpc>
            </a:pPr>
            <a:r>
              <a:rPr lang="en-GB" sz="1600" b="1" dirty="0">
                <a:solidFill>
                  <a:srgbClr val="FF0000"/>
                </a:solidFill>
              </a:rPr>
              <a:t>Trust and Structure</a:t>
            </a:r>
          </a:p>
          <a:p>
            <a:pPr>
              <a:lnSpc>
                <a:spcPct val="90000"/>
              </a:lnSpc>
            </a:pPr>
            <a:r>
              <a:rPr lang="en-GB" sz="1600" b="1" dirty="0">
                <a:solidFill>
                  <a:srgbClr val="FF0000"/>
                </a:solidFill>
              </a:rPr>
              <a:t>Work and Productivity</a:t>
            </a:r>
          </a:p>
          <a:p>
            <a:pPr marL="0" indent="0">
              <a:lnSpc>
                <a:spcPct val="90000"/>
              </a:lnSpc>
              <a:buNone/>
            </a:pPr>
            <a:endParaRPr lang="en-GB" sz="1500" b="1" dirty="0"/>
          </a:p>
        </p:txBody>
      </p:sp>
      <p:pic>
        <p:nvPicPr>
          <p:cNvPr id="1028" name="Picture 4" descr="How ideas and information disperse in an organisation | RA Managing  Projects &amp; Teams">
            <a:extLst>
              <a:ext uri="{FF2B5EF4-FFF2-40B4-BE49-F238E27FC236}">
                <a16:creationId xmlns:a16="http://schemas.microsoft.com/office/drawing/2014/main" id="{26343BEE-C603-4A6D-3A21-A6F1A3D52B1B}"/>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4167" r="4167"/>
          <a:stretch/>
        </p:blipFill>
        <p:spPr bwMode="auto">
          <a:xfrm>
            <a:off x="3779912" y="1628800"/>
            <a:ext cx="5232681" cy="3096344"/>
          </a:xfrm>
          <a:prstGeom prst="rect">
            <a:avLst/>
          </a:prstGeom>
          <a:solidFill>
            <a:srgbClr val="FFFFFF"/>
          </a:solidFill>
        </p:spPr>
      </p:pic>
    </p:spTree>
    <p:extLst>
      <p:ext uri="{BB962C8B-B14F-4D97-AF65-F5344CB8AC3E}">
        <p14:creationId xmlns:p14="http://schemas.microsoft.com/office/powerpoint/2010/main" val="33359858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399853-AACE-4437-A171-C8FDDBA30DD5}"/>
              </a:ext>
            </a:extLst>
          </p:cNvPr>
          <p:cNvSpPr>
            <a:spLocks noGrp="1"/>
          </p:cNvSpPr>
          <p:nvPr>
            <p:ph type="title"/>
          </p:nvPr>
        </p:nvSpPr>
        <p:spPr>
          <a:xfrm>
            <a:off x="457200" y="29154"/>
            <a:ext cx="8229600" cy="634082"/>
          </a:xfrm>
        </p:spPr>
        <p:txBody>
          <a:bodyPr anchor="ctr">
            <a:noAutofit/>
          </a:bodyPr>
          <a:lstStyle/>
          <a:p>
            <a:r>
              <a:rPr lang="en-GB" sz="3600" b="1" dirty="0"/>
              <a:t>Stage 1- Dependency and Inclusion</a:t>
            </a:r>
          </a:p>
        </p:txBody>
      </p:sp>
      <p:sp>
        <p:nvSpPr>
          <p:cNvPr id="3" name="Content Placeholder 2">
            <a:extLst>
              <a:ext uri="{FF2B5EF4-FFF2-40B4-BE49-F238E27FC236}">
                <a16:creationId xmlns:a16="http://schemas.microsoft.com/office/drawing/2014/main" id="{C5AFE2F5-4433-4573-8D2B-F9204403CA8C}"/>
              </a:ext>
            </a:extLst>
          </p:cNvPr>
          <p:cNvSpPr>
            <a:spLocks noGrp="1"/>
          </p:cNvSpPr>
          <p:nvPr>
            <p:ph sz="half" idx="1"/>
          </p:nvPr>
        </p:nvSpPr>
        <p:spPr>
          <a:xfrm>
            <a:off x="-11742" y="1129026"/>
            <a:ext cx="5087798" cy="4608512"/>
          </a:xfrm>
        </p:spPr>
        <p:txBody>
          <a:bodyPr>
            <a:noAutofit/>
          </a:bodyPr>
          <a:lstStyle/>
          <a:p>
            <a:pPr marL="0" indent="0">
              <a:lnSpc>
                <a:spcPct val="90000"/>
              </a:lnSpc>
              <a:spcAft>
                <a:spcPts val="1800"/>
              </a:spcAft>
              <a:buNone/>
            </a:pPr>
            <a:r>
              <a:rPr lang="en-GB" b="1" dirty="0">
                <a:solidFill>
                  <a:srgbClr val="FF0000"/>
                </a:solidFill>
              </a:rPr>
              <a:t>This is the first stage; </a:t>
            </a:r>
          </a:p>
          <a:p>
            <a:pPr>
              <a:spcBef>
                <a:spcPts val="0"/>
              </a:spcBef>
            </a:pPr>
            <a:r>
              <a:rPr lang="en-GB" sz="2000" dirty="0"/>
              <a:t>It is characterised by a great deal of dependency on the team leader</a:t>
            </a:r>
          </a:p>
          <a:p>
            <a:pPr marL="0" indent="0">
              <a:spcBef>
                <a:spcPts val="0"/>
              </a:spcBef>
              <a:buNone/>
            </a:pPr>
            <a:r>
              <a:rPr lang="en-GB" sz="2000" dirty="0"/>
              <a:t> </a:t>
            </a:r>
          </a:p>
          <a:p>
            <a:pPr>
              <a:spcBef>
                <a:spcPts val="0"/>
              </a:spcBef>
            </a:pPr>
            <a:r>
              <a:rPr lang="en-GB" sz="2000" dirty="0"/>
              <a:t>There are concerns about safety</a:t>
            </a:r>
          </a:p>
          <a:p>
            <a:pPr marL="0" indent="0">
              <a:spcBef>
                <a:spcPts val="0"/>
              </a:spcBef>
              <a:buNone/>
            </a:pPr>
            <a:endParaRPr lang="en-GB" sz="2000" dirty="0"/>
          </a:p>
          <a:p>
            <a:pPr>
              <a:spcBef>
                <a:spcPts val="0"/>
              </a:spcBef>
            </a:pPr>
            <a:r>
              <a:rPr lang="en-GB" sz="2000" dirty="0"/>
              <a:t>Team members rely on the leader for direction</a:t>
            </a:r>
          </a:p>
          <a:p>
            <a:pPr>
              <a:spcBef>
                <a:spcPts val="0"/>
              </a:spcBef>
            </a:pPr>
            <a:r>
              <a:rPr lang="en-GB" sz="2000" dirty="0"/>
              <a:t>There is absolute agreement with the leader’s decision</a:t>
            </a:r>
          </a:p>
          <a:p>
            <a:pPr>
              <a:spcBef>
                <a:spcPts val="0"/>
              </a:spcBef>
            </a:pPr>
            <a:r>
              <a:rPr lang="en-GB" sz="2000" dirty="0"/>
              <a:t>Productivity is low on this stage.</a:t>
            </a:r>
          </a:p>
          <a:p>
            <a:pPr>
              <a:spcBef>
                <a:spcPts val="0"/>
              </a:spcBef>
            </a:pPr>
            <a:r>
              <a:rPr lang="en-GB" sz="2000" dirty="0"/>
              <a:t>Members seem more concerned about being accepted by others than about the task at hand</a:t>
            </a:r>
          </a:p>
        </p:txBody>
      </p:sp>
      <p:sp>
        <p:nvSpPr>
          <p:cNvPr id="8" name="Content Placeholder 3">
            <a:extLst>
              <a:ext uri="{FF2B5EF4-FFF2-40B4-BE49-F238E27FC236}">
                <a16:creationId xmlns:a16="http://schemas.microsoft.com/office/drawing/2014/main" id="{765F723C-9917-56F4-CA08-DB651EB668B6}"/>
              </a:ext>
            </a:extLst>
          </p:cNvPr>
          <p:cNvSpPr>
            <a:spLocks noGrp="1"/>
          </p:cNvSpPr>
          <p:nvPr>
            <p:ph sz="half" idx="2"/>
          </p:nvPr>
        </p:nvSpPr>
        <p:spPr>
          <a:xfrm>
            <a:off x="4860032" y="1124744"/>
            <a:ext cx="4176464" cy="4464496"/>
          </a:xfrm>
        </p:spPr>
        <p:txBody>
          <a:bodyPr>
            <a:normAutofit/>
          </a:bodyPr>
          <a:lstStyle/>
          <a:p>
            <a:pPr marL="0" indent="0">
              <a:buNone/>
            </a:pPr>
            <a:r>
              <a:rPr lang="en-US" b="1" dirty="0">
                <a:solidFill>
                  <a:srgbClr val="FF0000"/>
                </a:solidFill>
              </a:rPr>
              <a:t>Team Leader should; </a:t>
            </a:r>
          </a:p>
          <a:p>
            <a:pPr marL="0" indent="0">
              <a:buNone/>
            </a:pPr>
            <a:endParaRPr lang="en-US" b="1" dirty="0">
              <a:solidFill>
                <a:srgbClr val="FF0000"/>
              </a:solidFill>
            </a:endParaRPr>
          </a:p>
          <a:p>
            <a:r>
              <a:rPr lang="en-US" sz="2000" dirty="0"/>
              <a:t>Break the ice – introduce team members to each other</a:t>
            </a:r>
          </a:p>
          <a:p>
            <a:pPr marL="0" indent="0">
              <a:buNone/>
            </a:pPr>
            <a:endParaRPr lang="en-US" sz="2000" dirty="0"/>
          </a:p>
          <a:p>
            <a:r>
              <a:rPr lang="en-US" sz="2000" dirty="0"/>
              <a:t>Establish safety and make team members feel welcomed</a:t>
            </a:r>
          </a:p>
          <a:p>
            <a:pPr marL="0" indent="0">
              <a:buNone/>
            </a:pPr>
            <a:endParaRPr lang="en-US" sz="2000" dirty="0"/>
          </a:p>
          <a:p>
            <a:r>
              <a:rPr lang="en-US" sz="2000" dirty="0"/>
              <a:t>Build sufficient structure for the team to start work</a:t>
            </a:r>
          </a:p>
          <a:p>
            <a:pPr marL="0" indent="0">
              <a:buNone/>
            </a:pPr>
            <a:endParaRPr lang="en-US" sz="2000" dirty="0"/>
          </a:p>
        </p:txBody>
      </p:sp>
    </p:spTree>
    <p:extLst>
      <p:ext uri="{BB962C8B-B14F-4D97-AF65-F5344CB8AC3E}">
        <p14:creationId xmlns:p14="http://schemas.microsoft.com/office/powerpoint/2010/main" val="27449883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
                                            <p:txEl>
                                              <p:pRg st="4" end="4"/>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8">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399853-AACE-4437-A171-C8FDDBA30DD5}"/>
              </a:ext>
            </a:extLst>
          </p:cNvPr>
          <p:cNvSpPr>
            <a:spLocks noGrp="1"/>
          </p:cNvSpPr>
          <p:nvPr>
            <p:ph type="title"/>
          </p:nvPr>
        </p:nvSpPr>
        <p:spPr>
          <a:xfrm>
            <a:off x="457200" y="341949"/>
            <a:ext cx="8229600" cy="634082"/>
          </a:xfrm>
        </p:spPr>
        <p:txBody>
          <a:bodyPr anchor="ctr">
            <a:noAutofit/>
          </a:bodyPr>
          <a:lstStyle/>
          <a:p>
            <a:r>
              <a:rPr lang="en-GB" sz="3200" b="1" dirty="0"/>
              <a:t>Stage 2 – Counter-dependency and Fighting</a:t>
            </a:r>
          </a:p>
        </p:txBody>
      </p:sp>
      <p:sp>
        <p:nvSpPr>
          <p:cNvPr id="3" name="Content Placeholder 2">
            <a:extLst>
              <a:ext uri="{FF2B5EF4-FFF2-40B4-BE49-F238E27FC236}">
                <a16:creationId xmlns:a16="http://schemas.microsoft.com/office/drawing/2014/main" id="{C5AFE2F5-4433-4573-8D2B-F9204403CA8C}"/>
              </a:ext>
            </a:extLst>
          </p:cNvPr>
          <p:cNvSpPr>
            <a:spLocks noGrp="1"/>
          </p:cNvSpPr>
          <p:nvPr>
            <p:ph sz="half" idx="1"/>
          </p:nvPr>
        </p:nvSpPr>
        <p:spPr>
          <a:xfrm>
            <a:off x="-11742" y="1129026"/>
            <a:ext cx="5015790" cy="4608512"/>
          </a:xfrm>
        </p:spPr>
        <p:txBody>
          <a:bodyPr>
            <a:noAutofit/>
          </a:bodyPr>
          <a:lstStyle/>
          <a:p>
            <a:pPr marL="0" indent="0">
              <a:lnSpc>
                <a:spcPct val="90000"/>
              </a:lnSpc>
              <a:spcAft>
                <a:spcPts val="1800"/>
              </a:spcAft>
              <a:buNone/>
            </a:pPr>
            <a:r>
              <a:rPr lang="en-GB" sz="2000" b="1" dirty="0">
                <a:solidFill>
                  <a:srgbClr val="FF0000"/>
                </a:solidFill>
              </a:rPr>
              <a:t>This is the second stage; </a:t>
            </a:r>
          </a:p>
          <a:p>
            <a:pPr>
              <a:spcBef>
                <a:spcPts val="0"/>
              </a:spcBef>
            </a:pPr>
            <a:r>
              <a:rPr lang="en-GB" sz="1900" dirty="0"/>
              <a:t>Team members disagree within themselves about the group’s goals and procedures</a:t>
            </a:r>
          </a:p>
          <a:p>
            <a:pPr marL="0" indent="0">
              <a:spcBef>
                <a:spcPts val="0"/>
              </a:spcBef>
              <a:buNone/>
            </a:pPr>
            <a:r>
              <a:rPr lang="en-GB" sz="1900" dirty="0"/>
              <a:t> </a:t>
            </a:r>
          </a:p>
          <a:p>
            <a:pPr>
              <a:spcBef>
                <a:spcPts val="0"/>
              </a:spcBef>
            </a:pPr>
            <a:r>
              <a:rPr lang="en-GB" sz="1900" dirty="0"/>
              <a:t>The attitude of conformity and dependence seen in stage 1 decreases</a:t>
            </a:r>
          </a:p>
          <a:p>
            <a:pPr marL="0" indent="0">
              <a:spcBef>
                <a:spcPts val="0"/>
              </a:spcBef>
              <a:buNone/>
            </a:pPr>
            <a:endParaRPr lang="en-GB" sz="1900" dirty="0"/>
          </a:p>
          <a:p>
            <a:pPr>
              <a:spcBef>
                <a:spcPts val="0"/>
              </a:spcBef>
            </a:pPr>
            <a:r>
              <a:rPr lang="en-GB" sz="1900" dirty="0"/>
              <a:t>There is conflict in this stage</a:t>
            </a:r>
          </a:p>
          <a:p>
            <a:pPr marL="0" indent="0">
              <a:spcBef>
                <a:spcPts val="0"/>
              </a:spcBef>
              <a:buNone/>
            </a:pPr>
            <a:endParaRPr lang="en-GB" sz="1900" dirty="0"/>
          </a:p>
          <a:p>
            <a:pPr>
              <a:spcBef>
                <a:spcPts val="0"/>
              </a:spcBef>
            </a:pPr>
            <a:r>
              <a:rPr lang="en-GB" sz="1900" dirty="0"/>
              <a:t>Member feel free to express their opinions</a:t>
            </a:r>
          </a:p>
          <a:p>
            <a:pPr marL="90900" indent="-90900">
              <a:spcBef>
                <a:spcPts val="0"/>
              </a:spcBef>
            </a:pPr>
            <a:endParaRPr lang="en-GB" sz="1900" dirty="0"/>
          </a:p>
          <a:p>
            <a:pPr>
              <a:spcBef>
                <a:spcPts val="0"/>
              </a:spcBef>
            </a:pPr>
            <a:r>
              <a:rPr lang="en-GB" sz="1900" dirty="0"/>
              <a:t>Some groups remain in this stage and do not progress to the next stage. This may be due to interpersonal conflict</a:t>
            </a:r>
          </a:p>
        </p:txBody>
      </p:sp>
      <p:sp>
        <p:nvSpPr>
          <p:cNvPr id="8" name="Content Placeholder 3">
            <a:extLst>
              <a:ext uri="{FF2B5EF4-FFF2-40B4-BE49-F238E27FC236}">
                <a16:creationId xmlns:a16="http://schemas.microsoft.com/office/drawing/2014/main" id="{765F723C-9917-56F4-CA08-DB651EB668B6}"/>
              </a:ext>
            </a:extLst>
          </p:cNvPr>
          <p:cNvSpPr>
            <a:spLocks noGrp="1"/>
          </p:cNvSpPr>
          <p:nvPr>
            <p:ph sz="half" idx="2"/>
          </p:nvPr>
        </p:nvSpPr>
        <p:spPr>
          <a:xfrm>
            <a:off x="5004048" y="1124744"/>
            <a:ext cx="4176464" cy="4464496"/>
          </a:xfrm>
        </p:spPr>
        <p:txBody>
          <a:bodyPr>
            <a:normAutofit fontScale="92500" lnSpcReduction="10000"/>
          </a:bodyPr>
          <a:lstStyle/>
          <a:p>
            <a:pPr marL="0" indent="0">
              <a:buNone/>
            </a:pPr>
            <a:r>
              <a:rPr lang="en-US" b="1" dirty="0">
                <a:solidFill>
                  <a:srgbClr val="FF0000"/>
                </a:solidFill>
              </a:rPr>
              <a:t>Team Leader should; </a:t>
            </a:r>
          </a:p>
          <a:p>
            <a:pPr marL="0" indent="0">
              <a:buNone/>
            </a:pPr>
            <a:endParaRPr lang="en-US" b="1" dirty="0">
              <a:solidFill>
                <a:srgbClr val="FF0000"/>
              </a:solidFill>
            </a:endParaRPr>
          </a:p>
          <a:p>
            <a:r>
              <a:rPr lang="en-US" sz="2000" dirty="0"/>
              <a:t>Solve task conflicts</a:t>
            </a:r>
          </a:p>
          <a:p>
            <a:pPr marL="0" indent="0">
              <a:buNone/>
            </a:pPr>
            <a:endParaRPr lang="en-US" sz="2000" dirty="0"/>
          </a:p>
          <a:p>
            <a:r>
              <a:rPr lang="en-US" sz="2000" dirty="0"/>
              <a:t>Avoid interpersonal conflict</a:t>
            </a:r>
          </a:p>
          <a:p>
            <a:endParaRPr lang="en-US" sz="2000" dirty="0"/>
          </a:p>
          <a:p>
            <a:r>
              <a:rPr lang="en-US" sz="2000" dirty="0"/>
              <a:t>Clarify team goals and work procedures</a:t>
            </a:r>
          </a:p>
          <a:p>
            <a:endParaRPr lang="en-US" sz="2000" dirty="0"/>
          </a:p>
          <a:p>
            <a:r>
              <a:rPr lang="en-US" sz="2000" dirty="0"/>
              <a:t>The group’s task at this stage is to develop a unified set of goals, values, and operational procedures, and this task usually generates conflict</a:t>
            </a:r>
          </a:p>
          <a:p>
            <a:pPr marL="0" indent="0">
              <a:buNone/>
            </a:pPr>
            <a:endParaRPr lang="en-US" sz="2000" dirty="0"/>
          </a:p>
          <a:p>
            <a:pPr marL="0" indent="0">
              <a:buNone/>
            </a:pPr>
            <a:endParaRPr lang="en-US" sz="2000" dirty="0"/>
          </a:p>
        </p:txBody>
      </p:sp>
    </p:spTree>
    <p:extLst>
      <p:ext uri="{BB962C8B-B14F-4D97-AF65-F5344CB8AC3E}">
        <p14:creationId xmlns:p14="http://schemas.microsoft.com/office/powerpoint/2010/main" val="19585044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
                                            <p:txEl>
                                              <p:pRg st="4" end="4"/>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8">
                                            <p:txEl>
                                              <p:pRg st="6" end="6"/>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8">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399853-AACE-4437-A171-C8FDDBA30DD5}"/>
              </a:ext>
            </a:extLst>
          </p:cNvPr>
          <p:cNvSpPr>
            <a:spLocks noGrp="1"/>
          </p:cNvSpPr>
          <p:nvPr>
            <p:ph type="title"/>
          </p:nvPr>
        </p:nvSpPr>
        <p:spPr>
          <a:xfrm>
            <a:off x="457200" y="341949"/>
            <a:ext cx="8229600" cy="634082"/>
          </a:xfrm>
        </p:spPr>
        <p:txBody>
          <a:bodyPr anchor="ctr">
            <a:noAutofit/>
          </a:bodyPr>
          <a:lstStyle/>
          <a:p>
            <a:r>
              <a:rPr lang="en-GB" sz="3600" b="1" dirty="0"/>
              <a:t>Stage 3 – Trust and Structure</a:t>
            </a:r>
          </a:p>
        </p:txBody>
      </p:sp>
      <p:sp>
        <p:nvSpPr>
          <p:cNvPr id="3" name="Content Placeholder 2">
            <a:extLst>
              <a:ext uri="{FF2B5EF4-FFF2-40B4-BE49-F238E27FC236}">
                <a16:creationId xmlns:a16="http://schemas.microsoft.com/office/drawing/2014/main" id="{C5AFE2F5-4433-4573-8D2B-F9204403CA8C}"/>
              </a:ext>
            </a:extLst>
          </p:cNvPr>
          <p:cNvSpPr>
            <a:spLocks noGrp="1"/>
          </p:cNvSpPr>
          <p:nvPr>
            <p:ph sz="half" idx="1"/>
          </p:nvPr>
        </p:nvSpPr>
        <p:spPr>
          <a:xfrm>
            <a:off x="-11742" y="1129026"/>
            <a:ext cx="5015790" cy="4608512"/>
          </a:xfrm>
        </p:spPr>
        <p:txBody>
          <a:bodyPr>
            <a:noAutofit/>
          </a:bodyPr>
          <a:lstStyle/>
          <a:p>
            <a:pPr marL="0" indent="0">
              <a:lnSpc>
                <a:spcPct val="90000"/>
              </a:lnSpc>
              <a:spcAft>
                <a:spcPts val="1800"/>
              </a:spcAft>
              <a:buNone/>
            </a:pPr>
            <a:r>
              <a:rPr lang="en-GB" sz="2000" b="1" dirty="0">
                <a:solidFill>
                  <a:srgbClr val="FF0000"/>
                </a:solidFill>
              </a:rPr>
              <a:t>This is the third stage; </a:t>
            </a:r>
          </a:p>
          <a:p>
            <a:pPr>
              <a:spcBef>
                <a:spcPts val="0"/>
              </a:spcBef>
            </a:pPr>
            <a:r>
              <a:rPr lang="en-GB" sz="1900" dirty="0"/>
              <a:t>Members strengthen positive work relationships with each other</a:t>
            </a:r>
          </a:p>
          <a:p>
            <a:pPr marL="0" indent="0">
              <a:spcBef>
                <a:spcPts val="0"/>
              </a:spcBef>
              <a:buNone/>
            </a:pPr>
            <a:endParaRPr lang="en-GB" sz="1900" dirty="0"/>
          </a:p>
          <a:p>
            <a:pPr>
              <a:spcBef>
                <a:spcPts val="0"/>
              </a:spcBef>
            </a:pPr>
            <a:r>
              <a:rPr lang="en-GB" sz="1900" dirty="0"/>
              <a:t>Productivity increases with conformity to team’s goals and norms</a:t>
            </a:r>
          </a:p>
          <a:p>
            <a:pPr marL="0" indent="0">
              <a:spcBef>
                <a:spcPts val="0"/>
              </a:spcBef>
              <a:buNone/>
            </a:pPr>
            <a:r>
              <a:rPr lang="en-GB" sz="1900" dirty="0"/>
              <a:t> </a:t>
            </a:r>
          </a:p>
          <a:p>
            <a:pPr>
              <a:spcBef>
                <a:spcPts val="0"/>
              </a:spcBef>
            </a:pPr>
            <a:r>
              <a:rPr lang="en-GB" sz="2000" kern="1200" dirty="0"/>
              <a:t>At this stage, the leader becomes less directive and more consultative</a:t>
            </a:r>
            <a:endParaRPr lang="en-GB" sz="1900" dirty="0"/>
          </a:p>
          <a:p>
            <a:pPr marL="0" indent="0">
              <a:spcBef>
                <a:spcPts val="0"/>
              </a:spcBef>
              <a:buNone/>
            </a:pPr>
            <a:endParaRPr lang="en-GB" sz="1900" dirty="0"/>
          </a:p>
          <a:p>
            <a:pPr>
              <a:spcBef>
                <a:spcPts val="0"/>
              </a:spcBef>
            </a:pPr>
            <a:r>
              <a:rPr lang="en-GB" sz="2000" kern="1200" dirty="0"/>
              <a:t>Communication becomes more open and task orientated and less focused on power, status and influence</a:t>
            </a:r>
            <a:endParaRPr lang="en-GB" sz="1900" dirty="0"/>
          </a:p>
        </p:txBody>
      </p:sp>
      <p:sp>
        <p:nvSpPr>
          <p:cNvPr id="8" name="Content Placeholder 3">
            <a:extLst>
              <a:ext uri="{FF2B5EF4-FFF2-40B4-BE49-F238E27FC236}">
                <a16:creationId xmlns:a16="http://schemas.microsoft.com/office/drawing/2014/main" id="{765F723C-9917-56F4-CA08-DB651EB668B6}"/>
              </a:ext>
            </a:extLst>
          </p:cNvPr>
          <p:cNvSpPr>
            <a:spLocks noGrp="1"/>
          </p:cNvSpPr>
          <p:nvPr>
            <p:ph sz="half" idx="2"/>
          </p:nvPr>
        </p:nvSpPr>
        <p:spPr>
          <a:xfrm>
            <a:off x="5004048" y="1124744"/>
            <a:ext cx="4176464" cy="4464496"/>
          </a:xfrm>
        </p:spPr>
        <p:txBody>
          <a:bodyPr>
            <a:normAutofit lnSpcReduction="10000"/>
          </a:bodyPr>
          <a:lstStyle/>
          <a:p>
            <a:pPr marL="0" indent="0">
              <a:buNone/>
            </a:pPr>
            <a:r>
              <a:rPr lang="en-US" b="1" dirty="0">
                <a:solidFill>
                  <a:srgbClr val="FF0000"/>
                </a:solidFill>
              </a:rPr>
              <a:t>Team Leader should; </a:t>
            </a:r>
          </a:p>
          <a:p>
            <a:pPr marL="0" indent="0">
              <a:buNone/>
            </a:pPr>
            <a:endParaRPr lang="en-US" b="1" dirty="0">
              <a:solidFill>
                <a:srgbClr val="FF0000"/>
              </a:solidFill>
            </a:endParaRPr>
          </a:p>
          <a:p>
            <a:r>
              <a:rPr lang="en-US" sz="2000" dirty="0"/>
              <a:t>Balance interdependence and individual freedom or autonomy</a:t>
            </a:r>
          </a:p>
          <a:p>
            <a:pPr marL="0" indent="0">
              <a:buNone/>
            </a:pPr>
            <a:endParaRPr lang="en-US" sz="2000" dirty="0"/>
          </a:p>
          <a:p>
            <a:r>
              <a:rPr lang="en-US" sz="2000" dirty="0"/>
              <a:t>Continue to clarify goals, roles and working procedures</a:t>
            </a:r>
          </a:p>
          <a:p>
            <a:endParaRPr lang="en-US" sz="2000" dirty="0"/>
          </a:p>
          <a:p>
            <a:r>
              <a:rPr lang="en-US" sz="2000" dirty="0"/>
              <a:t>Clarify team goals and work procedures</a:t>
            </a:r>
          </a:p>
          <a:p>
            <a:endParaRPr lang="en-US" sz="2000" dirty="0"/>
          </a:p>
          <a:p>
            <a:r>
              <a:rPr lang="en-US" sz="2000" dirty="0"/>
              <a:t>Communicate openly</a:t>
            </a:r>
          </a:p>
          <a:p>
            <a:pPr marL="0" indent="0">
              <a:buNone/>
            </a:pPr>
            <a:endParaRPr lang="en-US" sz="2000" dirty="0"/>
          </a:p>
          <a:p>
            <a:pPr marL="0" indent="0">
              <a:buNone/>
            </a:pPr>
            <a:endParaRPr lang="en-US" sz="2000" dirty="0"/>
          </a:p>
        </p:txBody>
      </p:sp>
    </p:spTree>
    <p:extLst>
      <p:ext uri="{BB962C8B-B14F-4D97-AF65-F5344CB8AC3E}">
        <p14:creationId xmlns:p14="http://schemas.microsoft.com/office/powerpoint/2010/main" val="7476702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
                                            <p:txEl>
                                              <p:pRg st="4" end="4"/>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8">
                                            <p:txEl>
                                              <p:pRg st="6" end="6"/>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8">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399853-AACE-4437-A171-C8FDDBA30DD5}"/>
              </a:ext>
            </a:extLst>
          </p:cNvPr>
          <p:cNvSpPr>
            <a:spLocks noGrp="1"/>
          </p:cNvSpPr>
          <p:nvPr>
            <p:ph type="title"/>
          </p:nvPr>
        </p:nvSpPr>
        <p:spPr>
          <a:xfrm>
            <a:off x="457200" y="341949"/>
            <a:ext cx="8229600" cy="634082"/>
          </a:xfrm>
        </p:spPr>
        <p:txBody>
          <a:bodyPr anchor="ctr">
            <a:noAutofit/>
          </a:bodyPr>
          <a:lstStyle/>
          <a:p>
            <a:r>
              <a:rPr lang="en-GB" sz="3600" b="1" dirty="0"/>
              <a:t>Stage 4 – Work</a:t>
            </a:r>
          </a:p>
        </p:txBody>
      </p:sp>
      <p:sp>
        <p:nvSpPr>
          <p:cNvPr id="3" name="Content Placeholder 2">
            <a:extLst>
              <a:ext uri="{FF2B5EF4-FFF2-40B4-BE49-F238E27FC236}">
                <a16:creationId xmlns:a16="http://schemas.microsoft.com/office/drawing/2014/main" id="{C5AFE2F5-4433-4573-8D2B-F9204403CA8C}"/>
              </a:ext>
            </a:extLst>
          </p:cNvPr>
          <p:cNvSpPr>
            <a:spLocks noGrp="1"/>
          </p:cNvSpPr>
          <p:nvPr>
            <p:ph sz="half" idx="1"/>
          </p:nvPr>
        </p:nvSpPr>
        <p:spPr>
          <a:xfrm>
            <a:off x="-11742" y="1129026"/>
            <a:ext cx="4871774" cy="4608512"/>
          </a:xfrm>
        </p:spPr>
        <p:txBody>
          <a:bodyPr>
            <a:noAutofit/>
          </a:bodyPr>
          <a:lstStyle/>
          <a:p>
            <a:pPr marL="0" indent="0">
              <a:lnSpc>
                <a:spcPct val="90000"/>
              </a:lnSpc>
              <a:spcAft>
                <a:spcPts val="1800"/>
              </a:spcAft>
              <a:buNone/>
            </a:pPr>
            <a:r>
              <a:rPr lang="en-GB" sz="2000" b="1" dirty="0">
                <a:solidFill>
                  <a:srgbClr val="FF0000"/>
                </a:solidFill>
              </a:rPr>
              <a:t>This is the fourth stage; </a:t>
            </a:r>
          </a:p>
          <a:p>
            <a:pPr>
              <a:spcBef>
                <a:spcPts val="0"/>
              </a:spcBef>
            </a:pPr>
            <a:r>
              <a:rPr lang="en-GB" sz="1900" dirty="0"/>
              <a:t>There is intense productivity and effectiveness</a:t>
            </a:r>
          </a:p>
          <a:p>
            <a:pPr marL="0" indent="0">
              <a:spcBef>
                <a:spcPts val="0"/>
              </a:spcBef>
              <a:buNone/>
            </a:pPr>
            <a:endParaRPr lang="en-GB" sz="1900" dirty="0"/>
          </a:p>
          <a:p>
            <a:pPr>
              <a:spcBef>
                <a:spcPts val="0"/>
              </a:spcBef>
            </a:pPr>
            <a:r>
              <a:rPr lang="en-GB" sz="1900" dirty="0"/>
              <a:t>Conflicts have been resolved and there is focus on accomplishing task</a:t>
            </a:r>
          </a:p>
          <a:p>
            <a:pPr marL="0" indent="0">
              <a:spcBef>
                <a:spcPts val="0"/>
              </a:spcBef>
              <a:buNone/>
            </a:pPr>
            <a:r>
              <a:rPr lang="en-GB" sz="1900" dirty="0"/>
              <a:t> </a:t>
            </a:r>
          </a:p>
          <a:p>
            <a:pPr>
              <a:spcBef>
                <a:spcPts val="0"/>
              </a:spcBef>
            </a:pPr>
            <a:r>
              <a:rPr lang="en-GB" sz="2000" kern="1200" dirty="0"/>
              <a:t>Cohesion and work satisfaction is high</a:t>
            </a:r>
            <a:endParaRPr lang="en-GB" sz="1900" dirty="0"/>
          </a:p>
          <a:p>
            <a:pPr marL="0" indent="0">
              <a:spcBef>
                <a:spcPts val="0"/>
              </a:spcBef>
              <a:buNone/>
            </a:pPr>
            <a:endParaRPr lang="en-GB" sz="1900" dirty="0"/>
          </a:p>
          <a:p>
            <a:pPr>
              <a:spcBef>
                <a:spcPts val="0"/>
              </a:spcBef>
            </a:pPr>
            <a:r>
              <a:rPr lang="en-GB" sz="2000" kern="1200" dirty="0"/>
              <a:t>Dependence on the team leader is low</a:t>
            </a:r>
          </a:p>
          <a:p>
            <a:pPr>
              <a:spcBef>
                <a:spcPts val="0"/>
              </a:spcBef>
            </a:pPr>
            <a:endParaRPr lang="en-GB" sz="2000" dirty="0"/>
          </a:p>
          <a:p>
            <a:pPr>
              <a:spcBef>
                <a:spcPts val="0"/>
              </a:spcBef>
            </a:pPr>
            <a:r>
              <a:rPr lang="en-GB" sz="2000" dirty="0"/>
              <a:t>As the last stage, the team terminates</a:t>
            </a:r>
          </a:p>
        </p:txBody>
      </p:sp>
      <p:sp>
        <p:nvSpPr>
          <p:cNvPr id="8" name="Content Placeholder 3">
            <a:extLst>
              <a:ext uri="{FF2B5EF4-FFF2-40B4-BE49-F238E27FC236}">
                <a16:creationId xmlns:a16="http://schemas.microsoft.com/office/drawing/2014/main" id="{765F723C-9917-56F4-CA08-DB651EB668B6}"/>
              </a:ext>
            </a:extLst>
          </p:cNvPr>
          <p:cNvSpPr>
            <a:spLocks noGrp="1"/>
          </p:cNvSpPr>
          <p:nvPr>
            <p:ph sz="half" idx="2"/>
          </p:nvPr>
        </p:nvSpPr>
        <p:spPr>
          <a:xfrm>
            <a:off x="5004048" y="1124744"/>
            <a:ext cx="3960440" cy="3096344"/>
          </a:xfrm>
        </p:spPr>
        <p:txBody>
          <a:bodyPr>
            <a:normAutofit fontScale="92500" lnSpcReduction="20000"/>
          </a:bodyPr>
          <a:lstStyle/>
          <a:p>
            <a:pPr marL="0" indent="0">
              <a:buNone/>
            </a:pPr>
            <a:r>
              <a:rPr lang="en-US" sz="2000" b="1" dirty="0">
                <a:solidFill>
                  <a:srgbClr val="FF0000"/>
                </a:solidFill>
              </a:rPr>
              <a:t>Team Leader should; </a:t>
            </a:r>
          </a:p>
          <a:p>
            <a:pPr marL="0" indent="0">
              <a:buNone/>
            </a:pPr>
            <a:endParaRPr lang="en-US" b="1" dirty="0">
              <a:solidFill>
                <a:srgbClr val="FF0000"/>
              </a:solidFill>
            </a:endParaRPr>
          </a:p>
          <a:p>
            <a:r>
              <a:rPr lang="en-US" sz="2000" dirty="0"/>
              <a:t>Reward team and individual efforts</a:t>
            </a:r>
          </a:p>
          <a:p>
            <a:pPr marL="0" indent="0">
              <a:buNone/>
            </a:pPr>
            <a:endParaRPr lang="en-US" sz="2000" dirty="0"/>
          </a:p>
          <a:p>
            <a:r>
              <a:rPr lang="en-US" sz="2000" dirty="0"/>
              <a:t>The termination stage is an opportunity to look back and learn from experiences</a:t>
            </a:r>
          </a:p>
          <a:p>
            <a:pPr marL="0" indent="0">
              <a:buNone/>
            </a:pPr>
            <a:endParaRPr lang="en-US" sz="2000" dirty="0"/>
          </a:p>
          <a:p>
            <a:pPr marL="0" indent="0">
              <a:buNone/>
            </a:pPr>
            <a:br>
              <a:rPr lang="en-US" sz="2000" dirty="0"/>
            </a:br>
            <a:endParaRPr lang="en-US" sz="2000" dirty="0"/>
          </a:p>
        </p:txBody>
      </p:sp>
      <p:sp>
        <p:nvSpPr>
          <p:cNvPr id="4" name="TextBox 3">
            <a:extLst>
              <a:ext uri="{FF2B5EF4-FFF2-40B4-BE49-F238E27FC236}">
                <a16:creationId xmlns:a16="http://schemas.microsoft.com/office/drawing/2014/main" id="{BFC2E169-D2A2-6643-3D54-0A6D0219AA76}"/>
              </a:ext>
            </a:extLst>
          </p:cNvPr>
          <p:cNvSpPr txBox="1"/>
          <p:nvPr/>
        </p:nvSpPr>
        <p:spPr>
          <a:xfrm>
            <a:off x="4860032" y="3429000"/>
            <a:ext cx="4283968" cy="2554545"/>
          </a:xfrm>
          <a:prstGeom prst="rect">
            <a:avLst/>
          </a:prstGeom>
          <a:solidFill>
            <a:schemeClr val="accent1"/>
          </a:solidFill>
        </p:spPr>
        <p:txBody>
          <a:bodyPr wrap="square" rtlCol="0">
            <a:spAutoFit/>
          </a:bodyPr>
          <a:lstStyle/>
          <a:p>
            <a:pPr algn="just"/>
            <a:r>
              <a:rPr lang="en-US" sz="1600" b="1" dirty="0">
                <a:solidFill>
                  <a:schemeClr val="bg1"/>
                </a:solidFill>
              </a:rPr>
              <a:t>However, Wheelan did not assume that all work groups go through these stages in a similar manner. Groups proceed and retreat, moving one step forward and two steps backward. She was, however, a strong advocate of the idea that group development is not random, and that if groups do evolve (not all groups do) they do so in stages that build on earlier stages in a predictable way.</a:t>
            </a:r>
            <a:endParaRPr lang="en-GB" sz="1600" b="1" dirty="0">
              <a:solidFill>
                <a:schemeClr val="bg1"/>
              </a:solidFill>
            </a:endParaRPr>
          </a:p>
        </p:txBody>
      </p:sp>
    </p:spTree>
    <p:extLst>
      <p:ext uri="{BB962C8B-B14F-4D97-AF65-F5344CB8AC3E}">
        <p14:creationId xmlns:p14="http://schemas.microsoft.com/office/powerpoint/2010/main" val="6705664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4"/>
                                        </p:tgtEl>
                                        <p:attrNameLst>
                                          <p:attrName>style.visibility</p:attrName>
                                        </p:attrNameLst>
                                      </p:cBhvr>
                                      <p:to>
                                        <p:strVal val="visible"/>
                                      </p:to>
                                    </p:set>
                                    <p:animEffect transition="in" filter="fade">
                                      <p:cBhvr>
                                        <p:cTn id="19" dur="1000"/>
                                        <p:tgtEl>
                                          <p:spTgt spid="4"/>
                                        </p:tgtEl>
                                      </p:cBhvr>
                                    </p:animEffect>
                                    <p:anim calcmode="lin" valueType="num">
                                      <p:cBhvr>
                                        <p:cTn id="20" dur="1000" fill="hold"/>
                                        <p:tgtEl>
                                          <p:spTgt spid="4"/>
                                        </p:tgtEl>
                                        <p:attrNameLst>
                                          <p:attrName>ppt_x</p:attrName>
                                        </p:attrNameLst>
                                      </p:cBhvr>
                                      <p:tavLst>
                                        <p:tav tm="0">
                                          <p:val>
                                            <p:strVal val="#ppt_x"/>
                                          </p:val>
                                        </p:tav>
                                        <p:tav tm="100000">
                                          <p:val>
                                            <p:strVal val="#ppt_x"/>
                                          </p:val>
                                        </p:tav>
                                      </p:tavLst>
                                    </p:anim>
                                    <p:anim calcmode="lin" valueType="num">
                                      <p:cBhvr>
                                        <p:cTn id="21"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uiExpand="1" build="p"/>
      <p:bldP spid="4" grpId="0" animBg="1"/>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6632"/>
            <a:ext cx="8229600" cy="706090"/>
          </a:xfrm>
        </p:spPr>
        <p:txBody>
          <a:bodyPr anchor="ctr">
            <a:normAutofit fontScale="90000"/>
          </a:bodyPr>
          <a:lstStyle/>
          <a:p>
            <a:pPr>
              <a:lnSpc>
                <a:spcPct val="90000"/>
              </a:lnSpc>
            </a:pPr>
            <a:r>
              <a:rPr lang="en-GB" sz="3200" b="1" dirty="0"/>
              <a:t>Adopting either models reflects on team productivity</a:t>
            </a:r>
          </a:p>
        </p:txBody>
      </p:sp>
      <p:sp>
        <p:nvSpPr>
          <p:cNvPr id="3" name="Content Placeholder 2"/>
          <p:cNvSpPr>
            <a:spLocks noGrp="1"/>
          </p:cNvSpPr>
          <p:nvPr>
            <p:ph sz="half" idx="1"/>
          </p:nvPr>
        </p:nvSpPr>
        <p:spPr>
          <a:xfrm>
            <a:off x="128941" y="1124744"/>
            <a:ext cx="4357939" cy="3989040"/>
          </a:xfrm>
        </p:spPr>
        <p:txBody>
          <a:bodyPr>
            <a:normAutofit/>
          </a:bodyPr>
          <a:lstStyle/>
          <a:p>
            <a:pPr marL="0" indent="0" fontAlgn="base">
              <a:lnSpc>
                <a:spcPct val="90000"/>
              </a:lnSpc>
              <a:spcBef>
                <a:spcPct val="50000"/>
              </a:spcBef>
              <a:spcAft>
                <a:spcPct val="0"/>
              </a:spcAft>
              <a:buNone/>
            </a:pPr>
            <a:r>
              <a:rPr lang="en-GB" sz="2000" dirty="0"/>
              <a:t>Groups that function at the higher stages of either model (Tuckman or Wheelan) of group development tend to be more productive – Wheelan, (2009). </a:t>
            </a:r>
          </a:p>
          <a:p>
            <a:pPr marL="0" indent="0" fontAlgn="base">
              <a:lnSpc>
                <a:spcPct val="90000"/>
              </a:lnSpc>
              <a:spcBef>
                <a:spcPct val="50000"/>
              </a:spcBef>
              <a:spcAft>
                <a:spcPct val="0"/>
              </a:spcAft>
              <a:buNone/>
            </a:pPr>
            <a:endParaRPr lang="en-GB" sz="2000" dirty="0"/>
          </a:p>
          <a:p>
            <a:pPr marL="0" indent="0" fontAlgn="base">
              <a:lnSpc>
                <a:spcPct val="90000"/>
              </a:lnSpc>
              <a:spcBef>
                <a:spcPct val="50000"/>
              </a:spcBef>
              <a:spcAft>
                <a:spcPct val="0"/>
              </a:spcAft>
              <a:buNone/>
            </a:pPr>
            <a:r>
              <a:rPr lang="en-GB" sz="2000" dirty="0"/>
              <a:t>For example; </a:t>
            </a:r>
          </a:p>
          <a:p>
            <a:pPr marL="0" indent="0" fontAlgn="base">
              <a:lnSpc>
                <a:spcPct val="90000"/>
              </a:lnSpc>
              <a:spcBef>
                <a:spcPct val="50000"/>
              </a:spcBef>
              <a:spcAft>
                <a:spcPct val="0"/>
              </a:spcAft>
              <a:buNone/>
            </a:pPr>
            <a:r>
              <a:rPr lang="en-GB" sz="2000" dirty="0"/>
              <a:t>Financial teams at higher stages of the team development model will generate more revenue in less time and will be more positively rated with regards to customer service</a:t>
            </a:r>
          </a:p>
        </p:txBody>
      </p:sp>
      <p:grpSp>
        <p:nvGrpSpPr>
          <p:cNvPr id="19" name="Graphic 17" descr="Group with solid fill">
            <a:extLst>
              <a:ext uri="{FF2B5EF4-FFF2-40B4-BE49-F238E27FC236}">
                <a16:creationId xmlns:a16="http://schemas.microsoft.com/office/drawing/2014/main" id="{AF4D5BE6-05B6-13E8-591E-2BBB47156433}"/>
              </a:ext>
            </a:extLst>
          </p:cNvPr>
          <p:cNvGrpSpPr/>
          <p:nvPr/>
        </p:nvGrpSpPr>
        <p:grpSpPr>
          <a:xfrm>
            <a:off x="4923571" y="2431251"/>
            <a:ext cx="3486797" cy="2326940"/>
            <a:chOff x="4923571" y="2431251"/>
            <a:chExt cx="3486797" cy="2326940"/>
          </a:xfrm>
          <a:solidFill>
            <a:schemeClr val="accent1">
              <a:lumMod val="75000"/>
            </a:schemeClr>
          </a:solidFill>
        </p:grpSpPr>
        <p:sp>
          <p:nvSpPr>
            <p:cNvPr id="20" name="Freeform 19">
              <a:extLst>
                <a:ext uri="{FF2B5EF4-FFF2-40B4-BE49-F238E27FC236}">
                  <a16:creationId xmlns:a16="http://schemas.microsoft.com/office/drawing/2014/main" id="{8A2C47D8-A516-42C4-8B30-2D8A19E3B1B7}"/>
                </a:ext>
              </a:extLst>
            </p:cNvPr>
            <p:cNvSpPr/>
            <p:nvPr/>
          </p:nvSpPr>
          <p:spPr>
            <a:xfrm>
              <a:off x="7706312" y="2431251"/>
              <a:ext cx="415525" cy="415525"/>
            </a:xfrm>
            <a:custGeom>
              <a:avLst/>
              <a:gdLst>
                <a:gd name="connsiteX0" fmla="*/ 415525 w 415525"/>
                <a:gd name="connsiteY0" fmla="*/ 207763 h 415525"/>
                <a:gd name="connsiteX1" fmla="*/ 207763 w 415525"/>
                <a:gd name="connsiteY1" fmla="*/ 415525 h 415525"/>
                <a:gd name="connsiteX2" fmla="*/ 0 w 415525"/>
                <a:gd name="connsiteY2" fmla="*/ 207763 h 415525"/>
                <a:gd name="connsiteX3" fmla="*/ 207763 w 415525"/>
                <a:gd name="connsiteY3" fmla="*/ 0 h 415525"/>
                <a:gd name="connsiteX4" fmla="*/ 415525 w 415525"/>
                <a:gd name="connsiteY4" fmla="*/ 207763 h 41552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15525" h="415525">
                  <a:moveTo>
                    <a:pt x="415525" y="207763"/>
                  </a:moveTo>
                  <a:cubicBezTo>
                    <a:pt x="415525" y="322507"/>
                    <a:pt x="322506" y="415525"/>
                    <a:pt x="207763" y="415525"/>
                  </a:cubicBezTo>
                  <a:cubicBezTo>
                    <a:pt x="93019" y="415525"/>
                    <a:pt x="0" y="322507"/>
                    <a:pt x="0" y="207763"/>
                  </a:cubicBezTo>
                  <a:cubicBezTo>
                    <a:pt x="0" y="93018"/>
                    <a:pt x="93019" y="0"/>
                    <a:pt x="207763" y="0"/>
                  </a:cubicBezTo>
                  <a:cubicBezTo>
                    <a:pt x="322506" y="0"/>
                    <a:pt x="415525" y="93018"/>
                    <a:pt x="415525" y="207763"/>
                  </a:cubicBezTo>
                  <a:close/>
                </a:path>
              </a:pathLst>
            </a:custGeom>
            <a:solidFill>
              <a:schemeClr val="accent1">
                <a:lumMod val="75000"/>
              </a:schemeClr>
            </a:solidFill>
            <a:ln w="41473" cap="flat">
              <a:solidFill>
                <a:schemeClr val="tx2"/>
              </a:solidFill>
              <a:prstDash val="solid"/>
              <a:miter/>
            </a:ln>
          </p:spPr>
          <p:txBody>
            <a:bodyPr rtlCol="0" anchor="ctr"/>
            <a:lstStyle/>
            <a:p>
              <a:endParaRPr lang="en-GB"/>
            </a:p>
          </p:txBody>
        </p:sp>
        <p:sp>
          <p:nvSpPr>
            <p:cNvPr id="21" name="Freeform 20">
              <a:extLst>
                <a:ext uri="{FF2B5EF4-FFF2-40B4-BE49-F238E27FC236}">
                  <a16:creationId xmlns:a16="http://schemas.microsoft.com/office/drawing/2014/main" id="{F794E91C-DF52-5F73-99C1-E791A79B6C7F}"/>
                </a:ext>
              </a:extLst>
            </p:cNvPr>
            <p:cNvSpPr/>
            <p:nvPr/>
          </p:nvSpPr>
          <p:spPr>
            <a:xfrm>
              <a:off x="5213162" y="2431251"/>
              <a:ext cx="415525" cy="415525"/>
            </a:xfrm>
            <a:custGeom>
              <a:avLst/>
              <a:gdLst>
                <a:gd name="connsiteX0" fmla="*/ 415525 w 415525"/>
                <a:gd name="connsiteY0" fmla="*/ 207763 h 415525"/>
                <a:gd name="connsiteX1" fmla="*/ 207763 w 415525"/>
                <a:gd name="connsiteY1" fmla="*/ 415525 h 415525"/>
                <a:gd name="connsiteX2" fmla="*/ 0 w 415525"/>
                <a:gd name="connsiteY2" fmla="*/ 207763 h 415525"/>
                <a:gd name="connsiteX3" fmla="*/ 207763 w 415525"/>
                <a:gd name="connsiteY3" fmla="*/ 0 h 415525"/>
                <a:gd name="connsiteX4" fmla="*/ 415525 w 415525"/>
                <a:gd name="connsiteY4" fmla="*/ 207763 h 41552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15525" h="415525">
                  <a:moveTo>
                    <a:pt x="415525" y="207763"/>
                  </a:moveTo>
                  <a:cubicBezTo>
                    <a:pt x="415525" y="322507"/>
                    <a:pt x="322507" y="415525"/>
                    <a:pt x="207763" y="415525"/>
                  </a:cubicBezTo>
                  <a:cubicBezTo>
                    <a:pt x="93018" y="415525"/>
                    <a:pt x="0" y="322507"/>
                    <a:pt x="0" y="207763"/>
                  </a:cubicBezTo>
                  <a:cubicBezTo>
                    <a:pt x="0" y="93018"/>
                    <a:pt x="93018" y="0"/>
                    <a:pt x="207763" y="0"/>
                  </a:cubicBezTo>
                  <a:cubicBezTo>
                    <a:pt x="322507" y="0"/>
                    <a:pt x="415525" y="93018"/>
                    <a:pt x="415525" y="207763"/>
                  </a:cubicBezTo>
                  <a:close/>
                </a:path>
              </a:pathLst>
            </a:custGeom>
            <a:solidFill>
              <a:schemeClr val="accent1">
                <a:lumMod val="75000"/>
              </a:schemeClr>
            </a:solidFill>
            <a:ln w="41473" cap="flat">
              <a:solidFill>
                <a:schemeClr val="tx2"/>
              </a:solidFill>
              <a:prstDash val="solid"/>
              <a:miter/>
            </a:ln>
          </p:spPr>
          <p:txBody>
            <a:bodyPr rtlCol="0" anchor="ctr"/>
            <a:lstStyle/>
            <a:p>
              <a:endParaRPr lang="en-GB"/>
            </a:p>
          </p:txBody>
        </p:sp>
        <p:sp>
          <p:nvSpPr>
            <p:cNvPr id="22" name="Freeform 21">
              <a:extLst>
                <a:ext uri="{FF2B5EF4-FFF2-40B4-BE49-F238E27FC236}">
                  <a16:creationId xmlns:a16="http://schemas.microsoft.com/office/drawing/2014/main" id="{06B814C6-5116-2328-EF53-7D208F114860}"/>
                </a:ext>
              </a:extLst>
            </p:cNvPr>
            <p:cNvSpPr/>
            <p:nvPr/>
          </p:nvSpPr>
          <p:spPr>
            <a:xfrm>
              <a:off x="6875262" y="2431251"/>
              <a:ext cx="415525" cy="415525"/>
            </a:xfrm>
            <a:custGeom>
              <a:avLst/>
              <a:gdLst>
                <a:gd name="connsiteX0" fmla="*/ 415525 w 415525"/>
                <a:gd name="connsiteY0" fmla="*/ 207763 h 415525"/>
                <a:gd name="connsiteX1" fmla="*/ 207763 w 415525"/>
                <a:gd name="connsiteY1" fmla="*/ 415525 h 415525"/>
                <a:gd name="connsiteX2" fmla="*/ 0 w 415525"/>
                <a:gd name="connsiteY2" fmla="*/ 207763 h 415525"/>
                <a:gd name="connsiteX3" fmla="*/ 207763 w 415525"/>
                <a:gd name="connsiteY3" fmla="*/ 0 h 415525"/>
                <a:gd name="connsiteX4" fmla="*/ 415525 w 415525"/>
                <a:gd name="connsiteY4" fmla="*/ 207763 h 41552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15525" h="415525">
                  <a:moveTo>
                    <a:pt x="415525" y="207763"/>
                  </a:moveTo>
                  <a:cubicBezTo>
                    <a:pt x="415525" y="322507"/>
                    <a:pt x="322507" y="415525"/>
                    <a:pt x="207763" y="415525"/>
                  </a:cubicBezTo>
                  <a:cubicBezTo>
                    <a:pt x="93018" y="415525"/>
                    <a:pt x="0" y="322507"/>
                    <a:pt x="0" y="207763"/>
                  </a:cubicBezTo>
                  <a:cubicBezTo>
                    <a:pt x="0" y="93018"/>
                    <a:pt x="93018" y="0"/>
                    <a:pt x="207763" y="0"/>
                  </a:cubicBezTo>
                  <a:cubicBezTo>
                    <a:pt x="322507" y="0"/>
                    <a:pt x="415525" y="93018"/>
                    <a:pt x="415525" y="207763"/>
                  </a:cubicBezTo>
                  <a:close/>
                </a:path>
              </a:pathLst>
            </a:custGeom>
            <a:solidFill>
              <a:schemeClr val="accent1">
                <a:lumMod val="75000"/>
              </a:schemeClr>
            </a:solidFill>
            <a:ln w="41473" cap="flat">
              <a:solidFill>
                <a:schemeClr val="tx2"/>
              </a:solidFill>
              <a:prstDash val="solid"/>
              <a:miter/>
            </a:ln>
          </p:spPr>
          <p:txBody>
            <a:bodyPr rtlCol="0" anchor="ctr"/>
            <a:lstStyle/>
            <a:p>
              <a:endParaRPr lang="en-GB"/>
            </a:p>
          </p:txBody>
        </p:sp>
        <p:sp>
          <p:nvSpPr>
            <p:cNvPr id="23" name="Freeform 22">
              <a:extLst>
                <a:ext uri="{FF2B5EF4-FFF2-40B4-BE49-F238E27FC236}">
                  <a16:creationId xmlns:a16="http://schemas.microsoft.com/office/drawing/2014/main" id="{3D6B9D05-7746-566A-9D9D-B0D39237A45E}"/>
                </a:ext>
              </a:extLst>
            </p:cNvPr>
            <p:cNvSpPr/>
            <p:nvPr/>
          </p:nvSpPr>
          <p:spPr>
            <a:xfrm>
              <a:off x="6044212" y="2431251"/>
              <a:ext cx="415525" cy="415525"/>
            </a:xfrm>
            <a:custGeom>
              <a:avLst/>
              <a:gdLst>
                <a:gd name="connsiteX0" fmla="*/ 415525 w 415525"/>
                <a:gd name="connsiteY0" fmla="*/ 207763 h 415525"/>
                <a:gd name="connsiteX1" fmla="*/ 207763 w 415525"/>
                <a:gd name="connsiteY1" fmla="*/ 415525 h 415525"/>
                <a:gd name="connsiteX2" fmla="*/ 0 w 415525"/>
                <a:gd name="connsiteY2" fmla="*/ 207763 h 415525"/>
                <a:gd name="connsiteX3" fmla="*/ 207763 w 415525"/>
                <a:gd name="connsiteY3" fmla="*/ 0 h 415525"/>
                <a:gd name="connsiteX4" fmla="*/ 415525 w 415525"/>
                <a:gd name="connsiteY4" fmla="*/ 207763 h 41552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15525" h="415525">
                  <a:moveTo>
                    <a:pt x="415525" y="207763"/>
                  </a:moveTo>
                  <a:cubicBezTo>
                    <a:pt x="415525" y="322507"/>
                    <a:pt x="322507" y="415525"/>
                    <a:pt x="207763" y="415525"/>
                  </a:cubicBezTo>
                  <a:cubicBezTo>
                    <a:pt x="93018" y="415525"/>
                    <a:pt x="0" y="322507"/>
                    <a:pt x="0" y="207763"/>
                  </a:cubicBezTo>
                  <a:cubicBezTo>
                    <a:pt x="0" y="93018"/>
                    <a:pt x="93018" y="0"/>
                    <a:pt x="207763" y="0"/>
                  </a:cubicBezTo>
                  <a:cubicBezTo>
                    <a:pt x="322507" y="0"/>
                    <a:pt x="415525" y="93018"/>
                    <a:pt x="415525" y="207763"/>
                  </a:cubicBezTo>
                  <a:close/>
                </a:path>
              </a:pathLst>
            </a:custGeom>
            <a:solidFill>
              <a:schemeClr val="accent1">
                <a:lumMod val="75000"/>
              </a:schemeClr>
            </a:solidFill>
            <a:ln w="41473" cap="flat">
              <a:solidFill>
                <a:schemeClr val="tx2"/>
              </a:solidFill>
              <a:prstDash val="solid"/>
              <a:miter/>
            </a:ln>
          </p:spPr>
          <p:txBody>
            <a:bodyPr rtlCol="0" anchor="ctr"/>
            <a:lstStyle/>
            <a:p>
              <a:endParaRPr lang="en-GB"/>
            </a:p>
          </p:txBody>
        </p:sp>
        <p:sp>
          <p:nvSpPr>
            <p:cNvPr id="24" name="Freeform 23">
              <a:extLst>
                <a:ext uri="{FF2B5EF4-FFF2-40B4-BE49-F238E27FC236}">
                  <a16:creationId xmlns:a16="http://schemas.microsoft.com/office/drawing/2014/main" id="{B25CFECD-DA36-531A-6326-A16B12550F97}"/>
                </a:ext>
              </a:extLst>
            </p:cNvPr>
            <p:cNvSpPr/>
            <p:nvPr/>
          </p:nvSpPr>
          <p:spPr>
            <a:xfrm>
              <a:off x="4923571" y="2888328"/>
              <a:ext cx="3486797" cy="1869862"/>
            </a:xfrm>
            <a:custGeom>
              <a:avLst/>
              <a:gdLst>
                <a:gd name="connsiteX0" fmla="*/ 3484979 w 3486797"/>
                <a:gd name="connsiteY0" fmla="*/ 768721 h 1869862"/>
                <a:gd name="connsiteX1" fmla="*/ 3352011 w 3486797"/>
                <a:gd name="connsiteY1" fmla="*/ 162055 h 1869862"/>
                <a:gd name="connsiteX2" fmla="*/ 3322924 w 3486797"/>
                <a:gd name="connsiteY2" fmla="*/ 116347 h 1869862"/>
                <a:gd name="connsiteX3" fmla="*/ 3156714 w 3486797"/>
                <a:gd name="connsiteY3" fmla="*/ 29087 h 1869862"/>
                <a:gd name="connsiteX4" fmla="*/ 2990504 w 3486797"/>
                <a:gd name="connsiteY4" fmla="*/ 0 h 1869862"/>
                <a:gd name="connsiteX5" fmla="*/ 2824294 w 3486797"/>
                <a:gd name="connsiteY5" fmla="*/ 29087 h 1869862"/>
                <a:gd name="connsiteX6" fmla="*/ 2658084 w 3486797"/>
                <a:gd name="connsiteY6" fmla="*/ 116347 h 1869862"/>
                <a:gd name="connsiteX7" fmla="*/ 2628997 w 3486797"/>
                <a:gd name="connsiteY7" fmla="*/ 162055 h 1869862"/>
                <a:gd name="connsiteX8" fmla="*/ 2574979 w 3486797"/>
                <a:gd name="connsiteY8" fmla="*/ 407214 h 1869862"/>
                <a:gd name="connsiteX9" fmla="*/ 2574979 w 3486797"/>
                <a:gd name="connsiteY9" fmla="*/ 407214 h 1869862"/>
                <a:gd name="connsiteX10" fmla="*/ 2520961 w 3486797"/>
                <a:gd name="connsiteY10" fmla="*/ 162055 h 1869862"/>
                <a:gd name="connsiteX11" fmla="*/ 2491874 w 3486797"/>
                <a:gd name="connsiteY11" fmla="*/ 116347 h 1869862"/>
                <a:gd name="connsiteX12" fmla="*/ 2325664 w 3486797"/>
                <a:gd name="connsiteY12" fmla="*/ 29087 h 1869862"/>
                <a:gd name="connsiteX13" fmla="*/ 2159454 w 3486797"/>
                <a:gd name="connsiteY13" fmla="*/ 0 h 1869862"/>
                <a:gd name="connsiteX14" fmla="*/ 1993244 w 3486797"/>
                <a:gd name="connsiteY14" fmla="*/ 29087 h 1869862"/>
                <a:gd name="connsiteX15" fmla="*/ 1827034 w 3486797"/>
                <a:gd name="connsiteY15" fmla="*/ 116347 h 1869862"/>
                <a:gd name="connsiteX16" fmla="*/ 1797947 w 3486797"/>
                <a:gd name="connsiteY16" fmla="*/ 162055 h 1869862"/>
                <a:gd name="connsiteX17" fmla="*/ 1743929 w 3486797"/>
                <a:gd name="connsiteY17" fmla="*/ 403059 h 1869862"/>
                <a:gd name="connsiteX18" fmla="*/ 1743929 w 3486797"/>
                <a:gd name="connsiteY18" fmla="*/ 407214 h 1869862"/>
                <a:gd name="connsiteX19" fmla="*/ 1689911 w 3486797"/>
                <a:gd name="connsiteY19" fmla="*/ 162055 h 1869862"/>
                <a:gd name="connsiteX20" fmla="*/ 1660824 w 3486797"/>
                <a:gd name="connsiteY20" fmla="*/ 116347 h 1869862"/>
                <a:gd name="connsiteX21" fmla="*/ 1494614 w 3486797"/>
                <a:gd name="connsiteY21" fmla="*/ 29087 h 1869862"/>
                <a:gd name="connsiteX22" fmla="*/ 1328404 w 3486797"/>
                <a:gd name="connsiteY22" fmla="*/ 0 h 1869862"/>
                <a:gd name="connsiteX23" fmla="*/ 1162194 w 3486797"/>
                <a:gd name="connsiteY23" fmla="*/ 29087 h 1869862"/>
                <a:gd name="connsiteX24" fmla="*/ 995984 w 3486797"/>
                <a:gd name="connsiteY24" fmla="*/ 116347 h 1869862"/>
                <a:gd name="connsiteX25" fmla="*/ 966897 w 3486797"/>
                <a:gd name="connsiteY25" fmla="*/ 162055 h 1869862"/>
                <a:gd name="connsiteX26" fmla="*/ 912879 w 3486797"/>
                <a:gd name="connsiteY26" fmla="*/ 403059 h 1869862"/>
                <a:gd name="connsiteX27" fmla="*/ 912879 w 3486797"/>
                <a:gd name="connsiteY27" fmla="*/ 403059 h 1869862"/>
                <a:gd name="connsiteX28" fmla="*/ 858861 w 3486797"/>
                <a:gd name="connsiteY28" fmla="*/ 162055 h 1869862"/>
                <a:gd name="connsiteX29" fmla="*/ 829774 w 3486797"/>
                <a:gd name="connsiteY29" fmla="*/ 116347 h 1869862"/>
                <a:gd name="connsiteX30" fmla="*/ 663564 w 3486797"/>
                <a:gd name="connsiteY30" fmla="*/ 29087 h 1869862"/>
                <a:gd name="connsiteX31" fmla="*/ 497354 w 3486797"/>
                <a:gd name="connsiteY31" fmla="*/ 0 h 1869862"/>
                <a:gd name="connsiteX32" fmla="*/ 331144 w 3486797"/>
                <a:gd name="connsiteY32" fmla="*/ 29087 h 1869862"/>
                <a:gd name="connsiteX33" fmla="*/ 164934 w 3486797"/>
                <a:gd name="connsiteY33" fmla="*/ 116347 h 1869862"/>
                <a:gd name="connsiteX34" fmla="*/ 135847 w 3486797"/>
                <a:gd name="connsiteY34" fmla="*/ 162055 h 1869862"/>
                <a:gd name="connsiteX35" fmla="*/ 2879 w 3486797"/>
                <a:gd name="connsiteY35" fmla="*/ 764566 h 1869862"/>
                <a:gd name="connsiteX36" fmla="*/ 69363 w 3486797"/>
                <a:gd name="connsiteY36" fmla="*/ 868447 h 1869862"/>
                <a:gd name="connsiteX37" fmla="*/ 81829 w 3486797"/>
                <a:gd name="connsiteY37" fmla="*/ 868447 h 1869862"/>
                <a:gd name="connsiteX38" fmla="*/ 164934 w 3486797"/>
                <a:gd name="connsiteY38" fmla="*/ 801963 h 1869862"/>
                <a:gd name="connsiteX39" fmla="*/ 289591 w 3486797"/>
                <a:gd name="connsiteY39" fmla="*/ 249315 h 1869862"/>
                <a:gd name="connsiteX40" fmla="*/ 289591 w 3486797"/>
                <a:gd name="connsiteY40" fmla="*/ 544338 h 1869862"/>
                <a:gd name="connsiteX41" fmla="*/ 164934 w 3486797"/>
                <a:gd name="connsiteY41" fmla="*/ 1163470 h 1869862"/>
                <a:gd name="connsiteX42" fmla="*/ 289591 w 3486797"/>
                <a:gd name="connsiteY42" fmla="*/ 1163470 h 1869862"/>
                <a:gd name="connsiteX43" fmla="*/ 289591 w 3486797"/>
                <a:gd name="connsiteY43" fmla="*/ 1869863 h 1869862"/>
                <a:gd name="connsiteX44" fmla="*/ 455801 w 3486797"/>
                <a:gd name="connsiteY44" fmla="*/ 1869863 h 1869862"/>
                <a:gd name="connsiteX45" fmla="*/ 455801 w 3486797"/>
                <a:gd name="connsiteY45" fmla="*/ 1163470 h 1869862"/>
                <a:gd name="connsiteX46" fmla="*/ 538906 w 3486797"/>
                <a:gd name="connsiteY46" fmla="*/ 1163470 h 1869862"/>
                <a:gd name="connsiteX47" fmla="*/ 538906 w 3486797"/>
                <a:gd name="connsiteY47" fmla="*/ 1869863 h 1869862"/>
                <a:gd name="connsiteX48" fmla="*/ 705116 w 3486797"/>
                <a:gd name="connsiteY48" fmla="*/ 1869863 h 1869862"/>
                <a:gd name="connsiteX49" fmla="*/ 705116 w 3486797"/>
                <a:gd name="connsiteY49" fmla="*/ 1163470 h 1869862"/>
                <a:gd name="connsiteX50" fmla="*/ 829774 w 3486797"/>
                <a:gd name="connsiteY50" fmla="*/ 1163470 h 1869862"/>
                <a:gd name="connsiteX51" fmla="*/ 705116 w 3486797"/>
                <a:gd name="connsiteY51" fmla="*/ 544338 h 1869862"/>
                <a:gd name="connsiteX52" fmla="*/ 705116 w 3486797"/>
                <a:gd name="connsiteY52" fmla="*/ 249315 h 1869862"/>
                <a:gd name="connsiteX53" fmla="*/ 829774 w 3486797"/>
                <a:gd name="connsiteY53" fmla="*/ 806119 h 1869862"/>
                <a:gd name="connsiteX54" fmla="*/ 908724 w 3486797"/>
                <a:gd name="connsiteY54" fmla="*/ 872603 h 1869862"/>
                <a:gd name="connsiteX55" fmla="*/ 908724 w 3486797"/>
                <a:gd name="connsiteY55" fmla="*/ 872603 h 1869862"/>
                <a:gd name="connsiteX56" fmla="*/ 987673 w 3486797"/>
                <a:gd name="connsiteY56" fmla="*/ 806119 h 1869862"/>
                <a:gd name="connsiteX57" fmla="*/ 1120641 w 3486797"/>
                <a:gd name="connsiteY57" fmla="*/ 249315 h 1869862"/>
                <a:gd name="connsiteX58" fmla="*/ 1120641 w 3486797"/>
                <a:gd name="connsiteY58" fmla="*/ 914155 h 1869862"/>
                <a:gd name="connsiteX59" fmla="*/ 1120641 w 3486797"/>
                <a:gd name="connsiteY59" fmla="*/ 1869863 h 1869862"/>
                <a:gd name="connsiteX60" fmla="*/ 1286851 w 3486797"/>
                <a:gd name="connsiteY60" fmla="*/ 1869863 h 1869862"/>
                <a:gd name="connsiteX61" fmla="*/ 1286851 w 3486797"/>
                <a:gd name="connsiteY61" fmla="*/ 914155 h 1869862"/>
                <a:gd name="connsiteX62" fmla="*/ 1369956 w 3486797"/>
                <a:gd name="connsiteY62" fmla="*/ 914155 h 1869862"/>
                <a:gd name="connsiteX63" fmla="*/ 1369956 w 3486797"/>
                <a:gd name="connsiteY63" fmla="*/ 1869863 h 1869862"/>
                <a:gd name="connsiteX64" fmla="*/ 1536166 w 3486797"/>
                <a:gd name="connsiteY64" fmla="*/ 1869863 h 1869862"/>
                <a:gd name="connsiteX65" fmla="*/ 1536166 w 3486797"/>
                <a:gd name="connsiteY65" fmla="*/ 914155 h 1869862"/>
                <a:gd name="connsiteX66" fmla="*/ 1536166 w 3486797"/>
                <a:gd name="connsiteY66" fmla="*/ 249315 h 1869862"/>
                <a:gd name="connsiteX67" fmla="*/ 1660824 w 3486797"/>
                <a:gd name="connsiteY67" fmla="*/ 806119 h 1869862"/>
                <a:gd name="connsiteX68" fmla="*/ 1743929 w 3486797"/>
                <a:gd name="connsiteY68" fmla="*/ 872603 h 1869862"/>
                <a:gd name="connsiteX69" fmla="*/ 1743929 w 3486797"/>
                <a:gd name="connsiteY69" fmla="*/ 872603 h 1869862"/>
                <a:gd name="connsiteX70" fmla="*/ 1743929 w 3486797"/>
                <a:gd name="connsiteY70" fmla="*/ 872603 h 1869862"/>
                <a:gd name="connsiteX71" fmla="*/ 1822879 w 3486797"/>
                <a:gd name="connsiteY71" fmla="*/ 806119 h 1869862"/>
                <a:gd name="connsiteX72" fmla="*/ 1951691 w 3486797"/>
                <a:gd name="connsiteY72" fmla="*/ 249315 h 1869862"/>
                <a:gd name="connsiteX73" fmla="*/ 1951691 w 3486797"/>
                <a:gd name="connsiteY73" fmla="*/ 548493 h 1869862"/>
                <a:gd name="connsiteX74" fmla="*/ 1827034 w 3486797"/>
                <a:gd name="connsiteY74" fmla="*/ 1163470 h 1869862"/>
                <a:gd name="connsiteX75" fmla="*/ 1951691 w 3486797"/>
                <a:gd name="connsiteY75" fmla="*/ 1163470 h 1869862"/>
                <a:gd name="connsiteX76" fmla="*/ 1951691 w 3486797"/>
                <a:gd name="connsiteY76" fmla="*/ 1869863 h 1869862"/>
                <a:gd name="connsiteX77" fmla="*/ 2117902 w 3486797"/>
                <a:gd name="connsiteY77" fmla="*/ 1869863 h 1869862"/>
                <a:gd name="connsiteX78" fmla="*/ 2117902 w 3486797"/>
                <a:gd name="connsiteY78" fmla="*/ 1163470 h 1869862"/>
                <a:gd name="connsiteX79" fmla="*/ 2201007 w 3486797"/>
                <a:gd name="connsiteY79" fmla="*/ 1163470 h 1869862"/>
                <a:gd name="connsiteX80" fmla="*/ 2201007 w 3486797"/>
                <a:gd name="connsiteY80" fmla="*/ 1869863 h 1869862"/>
                <a:gd name="connsiteX81" fmla="*/ 2367217 w 3486797"/>
                <a:gd name="connsiteY81" fmla="*/ 1869863 h 1869862"/>
                <a:gd name="connsiteX82" fmla="*/ 2367217 w 3486797"/>
                <a:gd name="connsiteY82" fmla="*/ 1163470 h 1869862"/>
                <a:gd name="connsiteX83" fmla="*/ 2491874 w 3486797"/>
                <a:gd name="connsiteY83" fmla="*/ 1163470 h 1869862"/>
                <a:gd name="connsiteX84" fmla="*/ 2367217 w 3486797"/>
                <a:gd name="connsiteY84" fmla="*/ 540183 h 1869862"/>
                <a:gd name="connsiteX85" fmla="*/ 2367217 w 3486797"/>
                <a:gd name="connsiteY85" fmla="*/ 249315 h 1869862"/>
                <a:gd name="connsiteX86" fmla="*/ 2491874 w 3486797"/>
                <a:gd name="connsiteY86" fmla="*/ 806119 h 1869862"/>
                <a:gd name="connsiteX87" fmla="*/ 2574979 w 3486797"/>
                <a:gd name="connsiteY87" fmla="*/ 872603 h 1869862"/>
                <a:gd name="connsiteX88" fmla="*/ 2574979 w 3486797"/>
                <a:gd name="connsiteY88" fmla="*/ 872603 h 1869862"/>
                <a:gd name="connsiteX89" fmla="*/ 2574979 w 3486797"/>
                <a:gd name="connsiteY89" fmla="*/ 872603 h 1869862"/>
                <a:gd name="connsiteX90" fmla="*/ 2574979 w 3486797"/>
                <a:gd name="connsiteY90" fmla="*/ 872603 h 1869862"/>
                <a:gd name="connsiteX91" fmla="*/ 2658084 w 3486797"/>
                <a:gd name="connsiteY91" fmla="*/ 806119 h 1869862"/>
                <a:gd name="connsiteX92" fmla="*/ 2782742 w 3486797"/>
                <a:gd name="connsiteY92" fmla="*/ 249315 h 1869862"/>
                <a:gd name="connsiteX93" fmla="*/ 2782742 w 3486797"/>
                <a:gd name="connsiteY93" fmla="*/ 914155 h 1869862"/>
                <a:gd name="connsiteX94" fmla="*/ 2782742 w 3486797"/>
                <a:gd name="connsiteY94" fmla="*/ 1869863 h 1869862"/>
                <a:gd name="connsiteX95" fmla="*/ 2948952 w 3486797"/>
                <a:gd name="connsiteY95" fmla="*/ 1869863 h 1869862"/>
                <a:gd name="connsiteX96" fmla="*/ 2948952 w 3486797"/>
                <a:gd name="connsiteY96" fmla="*/ 914155 h 1869862"/>
                <a:gd name="connsiteX97" fmla="*/ 3032057 w 3486797"/>
                <a:gd name="connsiteY97" fmla="*/ 914155 h 1869862"/>
                <a:gd name="connsiteX98" fmla="*/ 3032057 w 3486797"/>
                <a:gd name="connsiteY98" fmla="*/ 1869863 h 1869862"/>
                <a:gd name="connsiteX99" fmla="*/ 3198267 w 3486797"/>
                <a:gd name="connsiteY99" fmla="*/ 1869863 h 1869862"/>
                <a:gd name="connsiteX100" fmla="*/ 3198267 w 3486797"/>
                <a:gd name="connsiteY100" fmla="*/ 914155 h 1869862"/>
                <a:gd name="connsiteX101" fmla="*/ 3198267 w 3486797"/>
                <a:gd name="connsiteY101" fmla="*/ 249315 h 1869862"/>
                <a:gd name="connsiteX102" fmla="*/ 3322924 w 3486797"/>
                <a:gd name="connsiteY102" fmla="*/ 806119 h 1869862"/>
                <a:gd name="connsiteX103" fmla="*/ 3406029 w 3486797"/>
                <a:gd name="connsiteY103" fmla="*/ 872603 h 1869862"/>
                <a:gd name="connsiteX104" fmla="*/ 3435116 w 3486797"/>
                <a:gd name="connsiteY104" fmla="*/ 868447 h 1869862"/>
                <a:gd name="connsiteX105" fmla="*/ 3484979 w 3486797"/>
                <a:gd name="connsiteY105" fmla="*/ 768721 h 18698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Lst>
              <a:rect l="l" t="t" r="r" b="b"/>
              <a:pathLst>
                <a:path w="3486797" h="1869862">
                  <a:moveTo>
                    <a:pt x="3484979" y="768721"/>
                  </a:moveTo>
                  <a:lnTo>
                    <a:pt x="3352011" y="162055"/>
                  </a:lnTo>
                  <a:cubicBezTo>
                    <a:pt x="3347855" y="145434"/>
                    <a:pt x="3339545" y="128813"/>
                    <a:pt x="3322924" y="116347"/>
                  </a:cubicBezTo>
                  <a:cubicBezTo>
                    <a:pt x="3273061" y="78950"/>
                    <a:pt x="3219043" y="45708"/>
                    <a:pt x="3156714" y="29087"/>
                  </a:cubicBezTo>
                  <a:cubicBezTo>
                    <a:pt x="3102696" y="12466"/>
                    <a:pt x="3048678" y="0"/>
                    <a:pt x="2990504" y="0"/>
                  </a:cubicBezTo>
                  <a:cubicBezTo>
                    <a:pt x="2932330" y="0"/>
                    <a:pt x="2874157" y="8311"/>
                    <a:pt x="2824294" y="29087"/>
                  </a:cubicBezTo>
                  <a:cubicBezTo>
                    <a:pt x="2761965" y="49863"/>
                    <a:pt x="2707947" y="78950"/>
                    <a:pt x="2658084" y="116347"/>
                  </a:cubicBezTo>
                  <a:cubicBezTo>
                    <a:pt x="2641463" y="128813"/>
                    <a:pt x="2633153" y="145434"/>
                    <a:pt x="2628997" y="162055"/>
                  </a:cubicBezTo>
                  <a:lnTo>
                    <a:pt x="2574979" y="407214"/>
                  </a:lnTo>
                  <a:lnTo>
                    <a:pt x="2574979" y="407214"/>
                  </a:lnTo>
                  <a:lnTo>
                    <a:pt x="2520961" y="162055"/>
                  </a:lnTo>
                  <a:cubicBezTo>
                    <a:pt x="2516805" y="145434"/>
                    <a:pt x="2508495" y="128813"/>
                    <a:pt x="2491874" y="116347"/>
                  </a:cubicBezTo>
                  <a:cubicBezTo>
                    <a:pt x="2442011" y="78950"/>
                    <a:pt x="2387993" y="45708"/>
                    <a:pt x="2325664" y="29087"/>
                  </a:cubicBezTo>
                  <a:cubicBezTo>
                    <a:pt x="2271646" y="12466"/>
                    <a:pt x="2217628" y="0"/>
                    <a:pt x="2159454" y="0"/>
                  </a:cubicBezTo>
                  <a:cubicBezTo>
                    <a:pt x="2101280" y="0"/>
                    <a:pt x="2043107" y="8311"/>
                    <a:pt x="1993244" y="29087"/>
                  </a:cubicBezTo>
                  <a:cubicBezTo>
                    <a:pt x="1930915" y="49863"/>
                    <a:pt x="1876897" y="78950"/>
                    <a:pt x="1827034" y="116347"/>
                  </a:cubicBezTo>
                  <a:cubicBezTo>
                    <a:pt x="1810413" y="128813"/>
                    <a:pt x="1802103" y="145434"/>
                    <a:pt x="1797947" y="162055"/>
                  </a:cubicBezTo>
                  <a:lnTo>
                    <a:pt x="1743929" y="403059"/>
                  </a:lnTo>
                  <a:lnTo>
                    <a:pt x="1743929" y="407214"/>
                  </a:lnTo>
                  <a:lnTo>
                    <a:pt x="1689911" y="162055"/>
                  </a:lnTo>
                  <a:cubicBezTo>
                    <a:pt x="1685755" y="145434"/>
                    <a:pt x="1677445" y="128813"/>
                    <a:pt x="1660824" y="116347"/>
                  </a:cubicBezTo>
                  <a:cubicBezTo>
                    <a:pt x="1610961" y="78950"/>
                    <a:pt x="1556943" y="45708"/>
                    <a:pt x="1494614" y="29087"/>
                  </a:cubicBezTo>
                  <a:cubicBezTo>
                    <a:pt x="1440596" y="12466"/>
                    <a:pt x="1386578" y="0"/>
                    <a:pt x="1328404" y="0"/>
                  </a:cubicBezTo>
                  <a:cubicBezTo>
                    <a:pt x="1270230" y="0"/>
                    <a:pt x="1212057" y="8311"/>
                    <a:pt x="1162194" y="29087"/>
                  </a:cubicBezTo>
                  <a:cubicBezTo>
                    <a:pt x="1099865" y="49863"/>
                    <a:pt x="1045847" y="78950"/>
                    <a:pt x="995984" y="116347"/>
                  </a:cubicBezTo>
                  <a:cubicBezTo>
                    <a:pt x="979363" y="128813"/>
                    <a:pt x="971052" y="145434"/>
                    <a:pt x="966897" y="162055"/>
                  </a:cubicBezTo>
                  <a:lnTo>
                    <a:pt x="912879" y="403059"/>
                  </a:lnTo>
                  <a:lnTo>
                    <a:pt x="912879" y="403059"/>
                  </a:lnTo>
                  <a:lnTo>
                    <a:pt x="858861" y="162055"/>
                  </a:lnTo>
                  <a:cubicBezTo>
                    <a:pt x="854705" y="145434"/>
                    <a:pt x="846395" y="128813"/>
                    <a:pt x="829774" y="116347"/>
                  </a:cubicBezTo>
                  <a:cubicBezTo>
                    <a:pt x="779911" y="78950"/>
                    <a:pt x="725893" y="45708"/>
                    <a:pt x="663564" y="29087"/>
                  </a:cubicBezTo>
                  <a:cubicBezTo>
                    <a:pt x="609546" y="12466"/>
                    <a:pt x="555527" y="0"/>
                    <a:pt x="497354" y="0"/>
                  </a:cubicBezTo>
                  <a:cubicBezTo>
                    <a:pt x="439180" y="0"/>
                    <a:pt x="381007" y="8311"/>
                    <a:pt x="331144" y="29087"/>
                  </a:cubicBezTo>
                  <a:cubicBezTo>
                    <a:pt x="268815" y="49863"/>
                    <a:pt x="214797" y="78950"/>
                    <a:pt x="164934" y="116347"/>
                  </a:cubicBezTo>
                  <a:cubicBezTo>
                    <a:pt x="148313" y="128813"/>
                    <a:pt x="140002" y="145434"/>
                    <a:pt x="135847" y="162055"/>
                  </a:cubicBezTo>
                  <a:lnTo>
                    <a:pt x="2879" y="764566"/>
                  </a:lnTo>
                  <a:cubicBezTo>
                    <a:pt x="-9587" y="810274"/>
                    <a:pt x="19500" y="860137"/>
                    <a:pt x="69363" y="868447"/>
                  </a:cubicBezTo>
                  <a:cubicBezTo>
                    <a:pt x="73518" y="868447"/>
                    <a:pt x="77674" y="868447"/>
                    <a:pt x="81829" y="868447"/>
                  </a:cubicBezTo>
                  <a:cubicBezTo>
                    <a:pt x="119226" y="868447"/>
                    <a:pt x="152468" y="843516"/>
                    <a:pt x="164934" y="801963"/>
                  </a:cubicBezTo>
                  <a:lnTo>
                    <a:pt x="289591" y="249315"/>
                  </a:lnTo>
                  <a:lnTo>
                    <a:pt x="289591" y="544338"/>
                  </a:lnTo>
                  <a:lnTo>
                    <a:pt x="164934" y="1163470"/>
                  </a:lnTo>
                  <a:lnTo>
                    <a:pt x="289591" y="1163470"/>
                  </a:lnTo>
                  <a:lnTo>
                    <a:pt x="289591" y="1869863"/>
                  </a:lnTo>
                  <a:lnTo>
                    <a:pt x="455801" y="1869863"/>
                  </a:lnTo>
                  <a:lnTo>
                    <a:pt x="455801" y="1163470"/>
                  </a:lnTo>
                  <a:lnTo>
                    <a:pt x="538906" y="1163470"/>
                  </a:lnTo>
                  <a:lnTo>
                    <a:pt x="538906" y="1869863"/>
                  </a:lnTo>
                  <a:lnTo>
                    <a:pt x="705116" y="1869863"/>
                  </a:lnTo>
                  <a:lnTo>
                    <a:pt x="705116" y="1163470"/>
                  </a:lnTo>
                  <a:lnTo>
                    <a:pt x="829774" y="1163470"/>
                  </a:lnTo>
                  <a:lnTo>
                    <a:pt x="705116" y="544338"/>
                  </a:lnTo>
                  <a:lnTo>
                    <a:pt x="705116" y="249315"/>
                  </a:lnTo>
                  <a:lnTo>
                    <a:pt x="829774" y="806119"/>
                  </a:lnTo>
                  <a:cubicBezTo>
                    <a:pt x="838084" y="843516"/>
                    <a:pt x="871326" y="872603"/>
                    <a:pt x="908724" y="872603"/>
                  </a:cubicBezTo>
                  <a:lnTo>
                    <a:pt x="908724" y="872603"/>
                  </a:lnTo>
                  <a:cubicBezTo>
                    <a:pt x="946121" y="872603"/>
                    <a:pt x="979363" y="847671"/>
                    <a:pt x="987673" y="806119"/>
                  </a:cubicBezTo>
                  <a:lnTo>
                    <a:pt x="1120641" y="249315"/>
                  </a:lnTo>
                  <a:lnTo>
                    <a:pt x="1120641" y="914155"/>
                  </a:lnTo>
                  <a:lnTo>
                    <a:pt x="1120641" y="1869863"/>
                  </a:lnTo>
                  <a:lnTo>
                    <a:pt x="1286851" y="1869863"/>
                  </a:lnTo>
                  <a:lnTo>
                    <a:pt x="1286851" y="914155"/>
                  </a:lnTo>
                  <a:lnTo>
                    <a:pt x="1369956" y="914155"/>
                  </a:lnTo>
                  <a:lnTo>
                    <a:pt x="1369956" y="1869863"/>
                  </a:lnTo>
                  <a:lnTo>
                    <a:pt x="1536166" y="1869863"/>
                  </a:lnTo>
                  <a:lnTo>
                    <a:pt x="1536166" y="914155"/>
                  </a:lnTo>
                  <a:lnTo>
                    <a:pt x="1536166" y="249315"/>
                  </a:lnTo>
                  <a:lnTo>
                    <a:pt x="1660824" y="806119"/>
                  </a:lnTo>
                  <a:cubicBezTo>
                    <a:pt x="1669135" y="843516"/>
                    <a:pt x="1702376" y="872603"/>
                    <a:pt x="1743929" y="872603"/>
                  </a:cubicBezTo>
                  <a:cubicBezTo>
                    <a:pt x="1743929" y="872603"/>
                    <a:pt x="1743929" y="872603"/>
                    <a:pt x="1743929" y="872603"/>
                  </a:cubicBezTo>
                  <a:lnTo>
                    <a:pt x="1743929" y="872603"/>
                  </a:lnTo>
                  <a:cubicBezTo>
                    <a:pt x="1781326" y="872603"/>
                    <a:pt x="1814568" y="847671"/>
                    <a:pt x="1822879" y="806119"/>
                  </a:cubicBezTo>
                  <a:lnTo>
                    <a:pt x="1951691" y="249315"/>
                  </a:lnTo>
                  <a:lnTo>
                    <a:pt x="1951691" y="548493"/>
                  </a:lnTo>
                  <a:lnTo>
                    <a:pt x="1827034" y="1163470"/>
                  </a:lnTo>
                  <a:lnTo>
                    <a:pt x="1951691" y="1163470"/>
                  </a:lnTo>
                  <a:lnTo>
                    <a:pt x="1951691" y="1869863"/>
                  </a:lnTo>
                  <a:lnTo>
                    <a:pt x="2117902" y="1869863"/>
                  </a:lnTo>
                  <a:lnTo>
                    <a:pt x="2117902" y="1163470"/>
                  </a:lnTo>
                  <a:lnTo>
                    <a:pt x="2201007" y="1163470"/>
                  </a:lnTo>
                  <a:lnTo>
                    <a:pt x="2201007" y="1869863"/>
                  </a:lnTo>
                  <a:lnTo>
                    <a:pt x="2367217" y="1869863"/>
                  </a:lnTo>
                  <a:lnTo>
                    <a:pt x="2367217" y="1163470"/>
                  </a:lnTo>
                  <a:lnTo>
                    <a:pt x="2491874" y="1163470"/>
                  </a:lnTo>
                  <a:lnTo>
                    <a:pt x="2367217" y="540183"/>
                  </a:lnTo>
                  <a:lnTo>
                    <a:pt x="2367217" y="249315"/>
                  </a:lnTo>
                  <a:lnTo>
                    <a:pt x="2491874" y="806119"/>
                  </a:lnTo>
                  <a:cubicBezTo>
                    <a:pt x="2500184" y="843516"/>
                    <a:pt x="2533427" y="872603"/>
                    <a:pt x="2574979" y="872603"/>
                  </a:cubicBezTo>
                  <a:cubicBezTo>
                    <a:pt x="2574979" y="872603"/>
                    <a:pt x="2574979" y="872603"/>
                    <a:pt x="2574979" y="872603"/>
                  </a:cubicBezTo>
                  <a:lnTo>
                    <a:pt x="2574979" y="872603"/>
                  </a:lnTo>
                  <a:cubicBezTo>
                    <a:pt x="2574979" y="872603"/>
                    <a:pt x="2574979" y="872603"/>
                    <a:pt x="2574979" y="872603"/>
                  </a:cubicBezTo>
                  <a:cubicBezTo>
                    <a:pt x="2612376" y="872603"/>
                    <a:pt x="2645618" y="847671"/>
                    <a:pt x="2658084" y="806119"/>
                  </a:cubicBezTo>
                  <a:lnTo>
                    <a:pt x="2782742" y="249315"/>
                  </a:lnTo>
                  <a:lnTo>
                    <a:pt x="2782742" y="914155"/>
                  </a:lnTo>
                  <a:lnTo>
                    <a:pt x="2782742" y="1869863"/>
                  </a:lnTo>
                  <a:lnTo>
                    <a:pt x="2948952" y="1869863"/>
                  </a:lnTo>
                  <a:lnTo>
                    <a:pt x="2948952" y="914155"/>
                  </a:lnTo>
                  <a:lnTo>
                    <a:pt x="3032057" y="914155"/>
                  </a:lnTo>
                  <a:lnTo>
                    <a:pt x="3032057" y="1869863"/>
                  </a:lnTo>
                  <a:lnTo>
                    <a:pt x="3198267" y="1869863"/>
                  </a:lnTo>
                  <a:lnTo>
                    <a:pt x="3198267" y="914155"/>
                  </a:lnTo>
                  <a:lnTo>
                    <a:pt x="3198267" y="249315"/>
                  </a:lnTo>
                  <a:lnTo>
                    <a:pt x="3322924" y="806119"/>
                  </a:lnTo>
                  <a:cubicBezTo>
                    <a:pt x="3331234" y="843516"/>
                    <a:pt x="3364477" y="872603"/>
                    <a:pt x="3406029" y="872603"/>
                  </a:cubicBezTo>
                  <a:cubicBezTo>
                    <a:pt x="3414339" y="872603"/>
                    <a:pt x="3426805" y="872603"/>
                    <a:pt x="3435116" y="868447"/>
                  </a:cubicBezTo>
                  <a:cubicBezTo>
                    <a:pt x="3472513" y="851826"/>
                    <a:pt x="3493289" y="810274"/>
                    <a:pt x="3484979" y="768721"/>
                  </a:cubicBezTo>
                  <a:close/>
                </a:path>
              </a:pathLst>
            </a:custGeom>
            <a:solidFill>
              <a:schemeClr val="accent1">
                <a:lumMod val="75000"/>
              </a:schemeClr>
            </a:solidFill>
            <a:ln w="41473" cap="flat">
              <a:solidFill>
                <a:schemeClr val="tx2"/>
              </a:solidFill>
              <a:prstDash val="solid"/>
              <a:miter/>
            </a:ln>
          </p:spPr>
          <p:txBody>
            <a:bodyPr rtlCol="0" anchor="ctr"/>
            <a:lstStyle/>
            <a:p>
              <a:endParaRPr lang="en-GB"/>
            </a:p>
          </p:txBody>
        </p:sp>
      </p:grpSp>
      <p:sp>
        <p:nvSpPr>
          <p:cNvPr id="27" name="TextBox 26">
            <a:extLst>
              <a:ext uri="{FF2B5EF4-FFF2-40B4-BE49-F238E27FC236}">
                <a16:creationId xmlns:a16="http://schemas.microsoft.com/office/drawing/2014/main" id="{1B93D0BE-3D95-EEF3-7924-252C33EC84AE}"/>
              </a:ext>
            </a:extLst>
          </p:cNvPr>
          <p:cNvSpPr txBox="1"/>
          <p:nvPr/>
        </p:nvSpPr>
        <p:spPr>
          <a:xfrm>
            <a:off x="128941" y="5286540"/>
            <a:ext cx="8132347" cy="258532"/>
          </a:xfrm>
          <a:prstGeom prst="rect">
            <a:avLst/>
          </a:prstGeom>
          <a:noFill/>
        </p:spPr>
        <p:txBody>
          <a:bodyPr wrap="square">
            <a:spAutoFit/>
          </a:bodyPr>
          <a:lstStyle/>
          <a:p>
            <a:pPr marL="0" indent="0" fontAlgn="base">
              <a:lnSpc>
                <a:spcPct val="90000"/>
              </a:lnSpc>
              <a:spcBef>
                <a:spcPct val="50000"/>
              </a:spcBef>
              <a:spcAft>
                <a:spcPct val="0"/>
              </a:spcAft>
              <a:buNone/>
            </a:pPr>
            <a:r>
              <a:rPr lang="en-GB" sz="1200" dirty="0"/>
              <a:t>Wheelan, S.A., 2009. Group size, group development, and group productivity. Small group research, 40(2), pp.247-262.</a:t>
            </a:r>
          </a:p>
        </p:txBody>
      </p:sp>
    </p:spTree>
    <p:extLst>
      <p:ext uri="{BB962C8B-B14F-4D97-AF65-F5344CB8AC3E}">
        <p14:creationId xmlns:p14="http://schemas.microsoft.com/office/powerpoint/2010/main" val="119982488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BBE1276D-1187-E177-B482-46205A3D8ED5}"/>
              </a:ext>
            </a:extLst>
          </p:cNvPr>
          <p:cNvSpPr>
            <a:spLocks noGrp="1"/>
          </p:cNvSpPr>
          <p:nvPr>
            <p:ph type="ctrTitle"/>
          </p:nvPr>
        </p:nvSpPr>
        <p:spPr>
          <a:xfrm>
            <a:off x="683568" y="1988840"/>
            <a:ext cx="7772400" cy="1470025"/>
          </a:xfrm>
        </p:spPr>
        <p:txBody>
          <a:bodyPr>
            <a:normAutofit/>
          </a:bodyPr>
          <a:lstStyle/>
          <a:p>
            <a:r>
              <a:rPr lang="en-US" sz="8000" b="1" dirty="0">
                <a:solidFill>
                  <a:schemeClr val="bg1"/>
                </a:solidFill>
              </a:rPr>
              <a:t>Break </a:t>
            </a:r>
          </a:p>
        </p:txBody>
      </p:sp>
    </p:spTree>
    <p:extLst>
      <p:ext uri="{BB962C8B-B14F-4D97-AF65-F5344CB8AC3E}">
        <p14:creationId xmlns:p14="http://schemas.microsoft.com/office/powerpoint/2010/main" val="305103257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D9BD8E-55E4-4E4A-A7F7-FCC263801AED}"/>
              </a:ext>
            </a:extLst>
          </p:cNvPr>
          <p:cNvSpPr>
            <a:spLocks noGrp="1"/>
          </p:cNvSpPr>
          <p:nvPr>
            <p:ph type="title"/>
          </p:nvPr>
        </p:nvSpPr>
        <p:spPr>
          <a:xfrm>
            <a:off x="457200" y="274638"/>
            <a:ext cx="8229600" cy="706090"/>
          </a:xfrm>
        </p:spPr>
        <p:txBody>
          <a:bodyPr>
            <a:noAutofit/>
          </a:bodyPr>
          <a:lstStyle/>
          <a:p>
            <a:r>
              <a:rPr lang="en-GB" sz="3600" b="1" dirty="0"/>
              <a:t>Activity 3 – The benefits of teamwork</a:t>
            </a:r>
            <a:endParaRPr lang="en-GB" sz="3600" dirty="0"/>
          </a:p>
        </p:txBody>
      </p:sp>
      <p:sp>
        <p:nvSpPr>
          <p:cNvPr id="3" name="Content Placeholder 2">
            <a:extLst>
              <a:ext uri="{FF2B5EF4-FFF2-40B4-BE49-F238E27FC236}">
                <a16:creationId xmlns:a16="http://schemas.microsoft.com/office/drawing/2014/main" id="{DBC8D11F-13FB-49DC-8479-3D9034316F41}"/>
              </a:ext>
            </a:extLst>
          </p:cNvPr>
          <p:cNvSpPr>
            <a:spLocks noGrp="1"/>
          </p:cNvSpPr>
          <p:nvPr>
            <p:ph idx="1"/>
          </p:nvPr>
        </p:nvSpPr>
        <p:spPr/>
        <p:txBody>
          <a:bodyPr/>
          <a:lstStyle/>
          <a:p>
            <a:endParaRPr lang="en-GB" b="1" u="sng" dirty="0"/>
          </a:p>
          <a:p>
            <a:pPr marL="0" indent="0">
              <a:buNone/>
            </a:pPr>
            <a:r>
              <a:rPr lang="en-GB" b="1" dirty="0">
                <a:solidFill>
                  <a:srgbClr val="FF0000"/>
                </a:solidFill>
              </a:rPr>
              <a:t>Group work</a:t>
            </a:r>
          </a:p>
          <a:p>
            <a:r>
              <a:rPr lang="en-GB" b="1" dirty="0"/>
              <a:t>What are THE BENEFITS of TEAM WORKING?</a:t>
            </a:r>
          </a:p>
          <a:p>
            <a:endParaRPr lang="en-GB" b="1" dirty="0"/>
          </a:p>
          <a:p>
            <a:r>
              <a:rPr lang="en-GB" b="1" dirty="0"/>
              <a:t>Discuss your answers with the class and share personal experiences</a:t>
            </a:r>
            <a:endParaRPr lang="en-GB" dirty="0"/>
          </a:p>
        </p:txBody>
      </p:sp>
      <p:sp>
        <p:nvSpPr>
          <p:cNvPr id="4" name="Date Placeholder 3">
            <a:extLst>
              <a:ext uri="{FF2B5EF4-FFF2-40B4-BE49-F238E27FC236}">
                <a16:creationId xmlns:a16="http://schemas.microsoft.com/office/drawing/2014/main" id="{D1AB6FC8-E481-4769-99AB-87887663309B}"/>
              </a:ext>
            </a:extLst>
          </p:cNvPr>
          <p:cNvSpPr>
            <a:spLocks noGrp="1"/>
          </p:cNvSpPr>
          <p:nvPr>
            <p:ph type="dt" sz="half" idx="10"/>
          </p:nvPr>
        </p:nvSpPr>
        <p:spPr/>
        <p:txBody>
          <a:bodyPr/>
          <a:lstStyle/>
          <a:p>
            <a:pPr>
              <a:defRPr/>
            </a:pPr>
            <a:fld id="{2303D31F-598B-47EE-BA37-93F097A3D676}" type="datetime1">
              <a:rPr lang="en-GB" altLang="en-US" smtClean="0"/>
              <a:pPr>
                <a:defRPr/>
              </a:pPr>
              <a:t>21/09/2022</a:t>
            </a:fld>
            <a:endParaRPr lang="en-GB" altLang="en-US"/>
          </a:p>
        </p:txBody>
      </p:sp>
      <p:sp>
        <p:nvSpPr>
          <p:cNvPr id="5" name="Slide Number Placeholder 4">
            <a:extLst>
              <a:ext uri="{FF2B5EF4-FFF2-40B4-BE49-F238E27FC236}">
                <a16:creationId xmlns:a16="http://schemas.microsoft.com/office/drawing/2014/main" id="{4A3A3C4D-1A90-4690-B859-EF61F2DDCE21}"/>
              </a:ext>
            </a:extLst>
          </p:cNvPr>
          <p:cNvSpPr>
            <a:spLocks noGrp="1"/>
          </p:cNvSpPr>
          <p:nvPr>
            <p:ph type="sldNum" sz="quarter" idx="12"/>
          </p:nvPr>
        </p:nvSpPr>
        <p:spPr/>
        <p:txBody>
          <a:bodyPr/>
          <a:lstStyle/>
          <a:p>
            <a:pPr>
              <a:defRPr/>
            </a:pPr>
            <a:fld id="{6550E941-99E4-4403-A917-B30FF69A9617}" type="slidenum">
              <a:rPr lang="en-GB" altLang="en-US" smtClean="0"/>
              <a:pPr>
                <a:defRPr/>
              </a:pPr>
              <a:t>29</a:t>
            </a:fld>
            <a:endParaRPr lang="en-GB" altLang="en-US"/>
          </a:p>
        </p:txBody>
      </p:sp>
    </p:spTree>
    <p:extLst>
      <p:ext uri="{BB962C8B-B14F-4D97-AF65-F5344CB8AC3E}">
        <p14:creationId xmlns:p14="http://schemas.microsoft.com/office/powerpoint/2010/main" val="1569385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56E50C7B-DEDE-7149-378A-724E96D3620C}"/>
              </a:ext>
            </a:extLst>
          </p:cNvPr>
          <p:cNvSpPr>
            <a:spLocks noGrp="1"/>
          </p:cNvSpPr>
          <p:nvPr>
            <p:ph type="title"/>
          </p:nvPr>
        </p:nvSpPr>
        <p:spPr>
          <a:xfrm>
            <a:off x="457200" y="274638"/>
            <a:ext cx="8229600" cy="1143000"/>
          </a:xfrm>
        </p:spPr>
        <p:txBody>
          <a:bodyPr/>
          <a:lstStyle/>
          <a:p>
            <a:r>
              <a:rPr lang="en-US" b="1" dirty="0"/>
              <a:t>Benefits of teamwork</a:t>
            </a:r>
          </a:p>
        </p:txBody>
      </p:sp>
      <p:sp>
        <p:nvSpPr>
          <p:cNvPr id="10" name="Content Placeholder 2">
            <a:extLst>
              <a:ext uri="{FF2B5EF4-FFF2-40B4-BE49-F238E27FC236}">
                <a16:creationId xmlns:a16="http://schemas.microsoft.com/office/drawing/2014/main" id="{6F9BA9B4-209C-8B67-6F4B-5D95E7BC4FB7}"/>
              </a:ext>
            </a:extLst>
          </p:cNvPr>
          <p:cNvSpPr>
            <a:spLocks noGrp="1"/>
          </p:cNvSpPr>
          <p:nvPr>
            <p:ph sz="half" idx="1"/>
          </p:nvPr>
        </p:nvSpPr>
        <p:spPr>
          <a:xfrm>
            <a:off x="457200" y="1600201"/>
            <a:ext cx="4038600" cy="3989040"/>
          </a:xfrm>
        </p:spPr>
        <p:txBody>
          <a:bodyPr>
            <a:normAutofit fontScale="92500" lnSpcReduction="10000"/>
          </a:bodyPr>
          <a:lstStyle/>
          <a:p>
            <a:pPr marL="0" indent="0">
              <a:buNone/>
            </a:pPr>
            <a:r>
              <a:rPr lang="en-US" b="1" dirty="0">
                <a:solidFill>
                  <a:srgbClr val="FF0000"/>
                </a:solidFill>
              </a:rPr>
              <a:t>Increases Productivity</a:t>
            </a:r>
          </a:p>
          <a:p>
            <a:r>
              <a:rPr lang="en-US" sz="2600" dirty="0"/>
              <a:t>Working in teams makes it easier to share workload</a:t>
            </a:r>
          </a:p>
          <a:p>
            <a:pPr marL="0" indent="0">
              <a:buNone/>
            </a:pPr>
            <a:endParaRPr lang="en-US" sz="2600" dirty="0"/>
          </a:p>
          <a:p>
            <a:r>
              <a:rPr lang="en-US" sz="2600" dirty="0"/>
              <a:t>With more people involved, task gets completed faster, efficiently, hence increasing productivity</a:t>
            </a:r>
          </a:p>
          <a:p>
            <a:pPr marL="0" indent="0">
              <a:buNone/>
            </a:pPr>
            <a:endParaRPr lang="en-US" dirty="0"/>
          </a:p>
        </p:txBody>
      </p:sp>
      <p:sp>
        <p:nvSpPr>
          <p:cNvPr id="12" name="Content Placeholder 3">
            <a:extLst>
              <a:ext uri="{FF2B5EF4-FFF2-40B4-BE49-F238E27FC236}">
                <a16:creationId xmlns:a16="http://schemas.microsoft.com/office/drawing/2014/main" id="{C0E823D1-87A5-3191-4B86-D4A147E8AA9F}"/>
              </a:ext>
            </a:extLst>
          </p:cNvPr>
          <p:cNvSpPr>
            <a:spLocks noGrp="1"/>
          </p:cNvSpPr>
          <p:nvPr>
            <p:ph sz="half" idx="2"/>
          </p:nvPr>
        </p:nvSpPr>
        <p:spPr>
          <a:xfrm>
            <a:off x="4648200" y="1600201"/>
            <a:ext cx="4244280" cy="3989040"/>
          </a:xfrm>
        </p:spPr>
        <p:txBody>
          <a:bodyPr>
            <a:normAutofit fontScale="92500" lnSpcReduction="10000"/>
          </a:bodyPr>
          <a:lstStyle/>
          <a:p>
            <a:pPr marL="0" indent="0">
              <a:buNone/>
            </a:pPr>
            <a:r>
              <a:rPr lang="en-US" b="1" dirty="0">
                <a:solidFill>
                  <a:srgbClr val="FF0000"/>
                </a:solidFill>
              </a:rPr>
              <a:t>Provides support network</a:t>
            </a:r>
          </a:p>
          <a:p>
            <a:r>
              <a:rPr lang="en-US" dirty="0"/>
              <a:t>Team member will help and rely on each other for support on task</a:t>
            </a:r>
          </a:p>
          <a:p>
            <a:pPr marL="0" indent="0">
              <a:buNone/>
            </a:pPr>
            <a:endParaRPr lang="en-US" dirty="0"/>
          </a:p>
          <a:p>
            <a:r>
              <a:rPr lang="en-US" dirty="0"/>
              <a:t>There will be more guidance and exchange of ideas</a:t>
            </a:r>
          </a:p>
        </p:txBody>
      </p:sp>
    </p:spTree>
    <p:extLst>
      <p:ext uri="{BB962C8B-B14F-4D97-AF65-F5344CB8AC3E}">
        <p14:creationId xmlns:p14="http://schemas.microsoft.com/office/powerpoint/2010/main" val="218333150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56E50C7B-DEDE-7149-378A-724E96D3620C}"/>
              </a:ext>
            </a:extLst>
          </p:cNvPr>
          <p:cNvSpPr>
            <a:spLocks noGrp="1"/>
          </p:cNvSpPr>
          <p:nvPr>
            <p:ph type="title"/>
          </p:nvPr>
        </p:nvSpPr>
        <p:spPr>
          <a:xfrm>
            <a:off x="457200" y="116632"/>
            <a:ext cx="8229600" cy="490066"/>
          </a:xfrm>
        </p:spPr>
        <p:txBody>
          <a:bodyPr>
            <a:normAutofit fontScale="90000"/>
          </a:bodyPr>
          <a:lstStyle/>
          <a:p>
            <a:r>
              <a:rPr lang="en-US" b="1" dirty="0"/>
              <a:t>Benefits of teamwork</a:t>
            </a:r>
          </a:p>
        </p:txBody>
      </p:sp>
      <p:sp>
        <p:nvSpPr>
          <p:cNvPr id="10" name="Content Placeholder 2">
            <a:extLst>
              <a:ext uri="{FF2B5EF4-FFF2-40B4-BE49-F238E27FC236}">
                <a16:creationId xmlns:a16="http://schemas.microsoft.com/office/drawing/2014/main" id="{6F9BA9B4-209C-8B67-6F4B-5D95E7BC4FB7}"/>
              </a:ext>
            </a:extLst>
          </p:cNvPr>
          <p:cNvSpPr>
            <a:spLocks noGrp="1"/>
          </p:cNvSpPr>
          <p:nvPr>
            <p:ph sz="half" idx="1"/>
          </p:nvPr>
        </p:nvSpPr>
        <p:spPr>
          <a:xfrm>
            <a:off x="0" y="1084230"/>
            <a:ext cx="4038600" cy="4505010"/>
          </a:xfrm>
        </p:spPr>
        <p:txBody>
          <a:bodyPr>
            <a:noAutofit/>
          </a:bodyPr>
          <a:lstStyle/>
          <a:p>
            <a:pPr marL="0" indent="0">
              <a:buNone/>
            </a:pPr>
            <a:r>
              <a:rPr lang="en-US" sz="2000" b="1" dirty="0">
                <a:solidFill>
                  <a:srgbClr val="FF0000"/>
                </a:solidFill>
              </a:rPr>
              <a:t>Encourages Innovation</a:t>
            </a:r>
          </a:p>
          <a:p>
            <a:r>
              <a:rPr lang="en-US" sz="2000" dirty="0"/>
              <a:t>Diverse views, efforts and strengths will lead to better ideas generation</a:t>
            </a:r>
          </a:p>
          <a:p>
            <a:pPr marL="0" indent="0">
              <a:buNone/>
            </a:pPr>
            <a:endParaRPr lang="en-US" sz="2000" dirty="0"/>
          </a:p>
          <a:p>
            <a:r>
              <a:rPr lang="en-US" sz="2000" dirty="0"/>
              <a:t>Two heads are better than one, and this is especially true in the workplace. Teams are better able to produce more creative, innovative and practical solutions to problems than someone working alone</a:t>
            </a:r>
          </a:p>
        </p:txBody>
      </p:sp>
      <p:sp>
        <p:nvSpPr>
          <p:cNvPr id="12" name="Content Placeholder 3">
            <a:extLst>
              <a:ext uri="{FF2B5EF4-FFF2-40B4-BE49-F238E27FC236}">
                <a16:creationId xmlns:a16="http://schemas.microsoft.com/office/drawing/2014/main" id="{C0E823D1-87A5-3191-4B86-D4A147E8AA9F}"/>
              </a:ext>
            </a:extLst>
          </p:cNvPr>
          <p:cNvSpPr>
            <a:spLocks noGrp="1"/>
          </p:cNvSpPr>
          <p:nvPr>
            <p:ph sz="half" idx="2"/>
          </p:nvPr>
        </p:nvSpPr>
        <p:spPr>
          <a:xfrm>
            <a:off x="4013895" y="1052736"/>
            <a:ext cx="4950593" cy="4680520"/>
          </a:xfrm>
        </p:spPr>
        <p:txBody>
          <a:bodyPr>
            <a:normAutofit fontScale="92500"/>
          </a:bodyPr>
          <a:lstStyle/>
          <a:p>
            <a:pPr marL="0" indent="0">
              <a:buNone/>
            </a:pPr>
            <a:r>
              <a:rPr lang="en-US" b="1" dirty="0">
                <a:solidFill>
                  <a:srgbClr val="FF0000"/>
                </a:solidFill>
              </a:rPr>
              <a:t>Improves motivation</a:t>
            </a:r>
          </a:p>
          <a:p>
            <a:r>
              <a:rPr lang="en-GB" sz="2200" dirty="0"/>
              <a:t>When the workload is shared, and team members collaborate. They can feel a greater sense of accomplishment when they complete a task and reach a goal that they would not have been able to achieve if they had been working alone</a:t>
            </a:r>
          </a:p>
          <a:p>
            <a:endParaRPr lang="en-GB" sz="2200" dirty="0"/>
          </a:p>
          <a:p>
            <a:r>
              <a:rPr lang="en-GB" sz="2200" dirty="0"/>
              <a:t>There is a sense of </a:t>
            </a:r>
            <a:r>
              <a:rPr lang="en-GB" sz="2200" b="1" dirty="0">
                <a:solidFill>
                  <a:srgbClr val="FF0000"/>
                </a:solidFill>
              </a:rPr>
              <a:t>belonging</a:t>
            </a:r>
            <a:r>
              <a:rPr lang="en-GB" sz="2200" dirty="0"/>
              <a:t> and </a:t>
            </a:r>
            <a:r>
              <a:rPr lang="en-GB" sz="2200" b="1" dirty="0">
                <a:solidFill>
                  <a:srgbClr val="FF0000"/>
                </a:solidFill>
              </a:rPr>
              <a:t>recognition</a:t>
            </a:r>
            <a:r>
              <a:rPr lang="en-GB" sz="2200" dirty="0"/>
              <a:t> that can drastically improve employee self-esteem and morale (</a:t>
            </a:r>
            <a:r>
              <a:rPr lang="en-GB" sz="2200" i="1" dirty="0"/>
              <a:t>see Maslow’s Hierarchy of Needs on Moodle</a:t>
            </a:r>
            <a:r>
              <a:rPr lang="en-GB" sz="2200" dirty="0"/>
              <a:t>). </a:t>
            </a:r>
            <a:endParaRPr lang="en-US" sz="2200" dirty="0"/>
          </a:p>
        </p:txBody>
      </p:sp>
    </p:spTree>
    <p:extLst>
      <p:ext uri="{BB962C8B-B14F-4D97-AF65-F5344CB8AC3E}">
        <p14:creationId xmlns:p14="http://schemas.microsoft.com/office/powerpoint/2010/main" val="164422833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56E50C7B-DEDE-7149-378A-724E96D3620C}"/>
              </a:ext>
            </a:extLst>
          </p:cNvPr>
          <p:cNvSpPr>
            <a:spLocks noGrp="1"/>
          </p:cNvSpPr>
          <p:nvPr>
            <p:ph type="title"/>
          </p:nvPr>
        </p:nvSpPr>
        <p:spPr>
          <a:xfrm>
            <a:off x="457200" y="274638"/>
            <a:ext cx="8229600" cy="1143000"/>
          </a:xfrm>
        </p:spPr>
        <p:txBody>
          <a:bodyPr anchor="ctr">
            <a:normAutofit/>
          </a:bodyPr>
          <a:lstStyle/>
          <a:p>
            <a:r>
              <a:rPr lang="en-US" b="1" dirty="0"/>
              <a:t>Benefits of teamwork</a:t>
            </a:r>
          </a:p>
        </p:txBody>
      </p:sp>
      <p:sp>
        <p:nvSpPr>
          <p:cNvPr id="10" name="Content Placeholder 2">
            <a:extLst>
              <a:ext uri="{FF2B5EF4-FFF2-40B4-BE49-F238E27FC236}">
                <a16:creationId xmlns:a16="http://schemas.microsoft.com/office/drawing/2014/main" id="{6F9BA9B4-209C-8B67-6F4B-5D95E7BC4FB7}"/>
              </a:ext>
            </a:extLst>
          </p:cNvPr>
          <p:cNvSpPr>
            <a:spLocks noGrp="1"/>
          </p:cNvSpPr>
          <p:nvPr>
            <p:ph idx="1"/>
          </p:nvPr>
        </p:nvSpPr>
        <p:spPr>
          <a:xfrm>
            <a:off x="457200" y="1600201"/>
            <a:ext cx="8229600" cy="3917032"/>
          </a:xfrm>
        </p:spPr>
        <p:txBody>
          <a:bodyPr>
            <a:normAutofit/>
          </a:bodyPr>
          <a:lstStyle/>
          <a:p>
            <a:pPr marL="0" indent="0">
              <a:buNone/>
            </a:pPr>
            <a:r>
              <a:rPr lang="en-US" dirty="0"/>
              <a:t>There are more benefits of teamwork. Please, do your individual research. As you would need to discuss them in your first assignment</a:t>
            </a:r>
          </a:p>
          <a:p>
            <a:pPr marL="0" indent="0">
              <a:buNone/>
            </a:pPr>
            <a:endParaRPr lang="en-US" dirty="0"/>
          </a:p>
        </p:txBody>
      </p:sp>
    </p:spTree>
    <p:extLst>
      <p:ext uri="{BB962C8B-B14F-4D97-AF65-F5344CB8AC3E}">
        <p14:creationId xmlns:p14="http://schemas.microsoft.com/office/powerpoint/2010/main" val="232259351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F814B7-F6C6-4252-976F-D8EBC8EF2D79}"/>
              </a:ext>
            </a:extLst>
          </p:cNvPr>
          <p:cNvSpPr>
            <a:spLocks noGrp="1"/>
          </p:cNvSpPr>
          <p:nvPr>
            <p:ph type="title"/>
          </p:nvPr>
        </p:nvSpPr>
        <p:spPr/>
        <p:txBody>
          <a:bodyPr>
            <a:normAutofit/>
          </a:bodyPr>
          <a:lstStyle/>
          <a:p>
            <a:r>
              <a:rPr lang="en-GB" sz="5400" cap="all"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Summary</a:t>
            </a:r>
          </a:p>
        </p:txBody>
      </p:sp>
      <p:sp>
        <p:nvSpPr>
          <p:cNvPr id="3" name="Content Placeholder 2">
            <a:extLst>
              <a:ext uri="{FF2B5EF4-FFF2-40B4-BE49-F238E27FC236}">
                <a16:creationId xmlns:a16="http://schemas.microsoft.com/office/drawing/2014/main" id="{28025432-1175-4309-B3A0-1AF07FEF42AE}"/>
              </a:ext>
            </a:extLst>
          </p:cNvPr>
          <p:cNvSpPr>
            <a:spLocks noGrp="1"/>
          </p:cNvSpPr>
          <p:nvPr>
            <p:ph idx="1"/>
          </p:nvPr>
        </p:nvSpPr>
        <p:spPr/>
        <p:txBody>
          <a:bodyPr/>
          <a:lstStyle/>
          <a:p>
            <a:pPr marL="0" indent="0">
              <a:buNone/>
            </a:pPr>
            <a:endParaRPr lang="en-GB" dirty="0"/>
          </a:p>
          <a:p>
            <a:pPr marL="0" indent="0">
              <a:buNone/>
            </a:pPr>
            <a:endParaRPr lang="en-GB" dirty="0"/>
          </a:p>
          <a:p>
            <a:pPr marL="0" indent="0">
              <a:buNone/>
            </a:pPr>
            <a:endParaRPr lang="en-GB" dirty="0"/>
          </a:p>
          <a:p>
            <a:pPr marL="0" indent="0" algn="ctr">
              <a:buNone/>
            </a:pPr>
            <a:r>
              <a:rPr lang="en-GB" sz="4800" dirty="0"/>
              <a:t>Questions &amp; Answers</a:t>
            </a:r>
          </a:p>
        </p:txBody>
      </p:sp>
    </p:spTree>
    <p:extLst>
      <p:ext uri="{BB962C8B-B14F-4D97-AF65-F5344CB8AC3E}">
        <p14:creationId xmlns:p14="http://schemas.microsoft.com/office/powerpoint/2010/main" val="20117876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4E0CAD-031F-41F6-9066-4BE77380468C}"/>
              </a:ext>
            </a:extLst>
          </p:cNvPr>
          <p:cNvSpPr>
            <a:spLocks noGrp="1"/>
          </p:cNvSpPr>
          <p:nvPr>
            <p:ph type="title"/>
          </p:nvPr>
        </p:nvSpPr>
        <p:spPr/>
        <p:txBody>
          <a:bodyPr/>
          <a:lstStyle/>
          <a:p>
            <a:r>
              <a:rPr lang="en-GB" sz="5400" cap="all"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Next Session</a:t>
            </a:r>
            <a:r>
              <a:rPr lang="en-GB" dirty="0"/>
              <a:t>…..</a:t>
            </a:r>
          </a:p>
        </p:txBody>
      </p:sp>
      <p:sp>
        <p:nvSpPr>
          <p:cNvPr id="3" name="Content Placeholder 2">
            <a:extLst>
              <a:ext uri="{FF2B5EF4-FFF2-40B4-BE49-F238E27FC236}">
                <a16:creationId xmlns:a16="http://schemas.microsoft.com/office/drawing/2014/main" id="{E8B85099-8DAC-4D3D-B6B9-5D49079273E7}"/>
              </a:ext>
            </a:extLst>
          </p:cNvPr>
          <p:cNvSpPr>
            <a:spLocks noGrp="1"/>
          </p:cNvSpPr>
          <p:nvPr>
            <p:ph idx="1"/>
          </p:nvPr>
        </p:nvSpPr>
        <p:spPr/>
        <p:txBody>
          <a:bodyPr/>
          <a:lstStyle/>
          <a:p>
            <a:pPr marL="0" indent="0">
              <a:buNone/>
            </a:pPr>
            <a:r>
              <a:rPr lang="en-GB" dirty="0"/>
              <a:t>We will look at;</a:t>
            </a:r>
          </a:p>
          <a:p>
            <a:pPr marL="0" indent="0">
              <a:buNone/>
            </a:pPr>
            <a:r>
              <a:rPr lang="en-GB" dirty="0"/>
              <a:t>	</a:t>
            </a:r>
          </a:p>
          <a:p>
            <a:pPr marL="0" indent="0">
              <a:buNone/>
            </a:pPr>
            <a:r>
              <a:rPr lang="en-GB" dirty="0">
                <a:solidFill>
                  <a:srgbClr val="FF0000"/>
                </a:solidFill>
              </a:rPr>
              <a:t>Belbin’s team roles and Creating effective teams. </a:t>
            </a:r>
          </a:p>
        </p:txBody>
      </p:sp>
    </p:spTree>
    <p:extLst>
      <p:ext uri="{BB962C8B-B14F-4D97-AF65-F5344CB8AC3E}">
        <p14:creationId xmlns:p14="http://schemas.microsoft.com/office/powerpoint/2010/main" val="31558828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 calcmode="lin" valueType="num">
                                      <p:cBhvr additive="base">
                                        <p:cTn id="7"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C1B235-8CBD-4FDC-A5F8-51006E03016A}"/>
              </a:ext>
            </a:extLst>
          </p:cNvPr>
          <p:cNvSpPr>
            <a:spLocks noGrp="1"/>
          </p:cNvSpPr>
          <p:nvPr>
            <p:ph type="title"/>
          </p:nvPr>
        </p:nvSpPr>
        <p:spPr>
          <a:xfrm>
            <a:off x="457200" y="274638"/>
            <a:ext cx="8229600" cy="418058"/>
          </a:xfrm>
        </p:spPr>
        <p:txBody>
          <a:bodyPr>
            <a:normAutofit fontScale="90000"/>
          </a:bodyPr>
          <a:lstStyle/>
          <a:p>
            <a:pPr algn="l"/>
            <a:r>
              <a:rPr lang="en-GB" sz="3600" dirty="0"/>
              <a:t>References</a:t>
            </a:r>
          </a:p>
        </p:txBody>
      </p:sp>
      <p:sp>
        <p:nvSpPr>
          <p:cNvPr id="3" name="Content Placeholder 2">
            <a:extLst>
              <a:ext uri="{FF2B5EF4-FFF2-40B4-BE49-F238E27FC236}">
                <a16:creationId xmlns:a16="http://schemas.microsoft.com/office/drawing/2014/main" id="{4035B0B1-3C1D-4716-B36D-632187993626}"/>
              </a:ext>
            </a:extLst>
          </p:cNvPr>
          <p:cNvSpPr>
            <a:spLocks noGrp="1"/>
          </p:cNvSpPr>
          <p:nvPr>
            <p:ph idx="1"/>
          </p:nvPr>
        </p:nvSpPr>
        <p:spPr>
          <a:xfrm>
            <a:off x="215516" y="548680"/>
            <a:ext cx="8712968" cy="4104456"/>
          </a:xfrm>
        </p:spPr>
        <p:txBody>
          <a:bodyPr>
            <a:noAutofit/>
          </a:bodyPr>
          <a:lstStyle/>
          <a:p>
            <a:pPr marL="0" indent="0">
              <a:buNone/>
            </a:pPr>
            <a:r>
              <a:rPr lang="en-GB" sz="1600" dirty="0"/>
              <a:t>Belbin, M., (2010), </a:t>
            </a:r>
            <a:r>
              <a:rPr lang="en-GB" sz="1600" i="1" dirty="0"/>
              <a:t>Team Roles at Work</a:t>
            </a:r>
            <a:r>
              <a:rPr lang="en-GB" sz="1600" dirty="0"/>
              <a:t>, eBook Collection (EBSCOhost), Routledge</a:t>
            </a:r>
          </a:p>
          <a:p>
            <a:pPr marL="0" indent="0">
              <a:buNone/>
            </a:pPr>
            <a:endParaRPr lang="en-GB" sz="1600" dirty="0"/>
          </a:p>
          <a:p>
            <a:pPr marL="0" indent="0">
              <a:buNone/>
            </a:pPr>
            <a:r>
              <a:rPr lang="en-GB" sz="1600" dirty="0"/>
              <a:t>Belbin, M. (2016) </a:t>
            </a:r>
            <a:r>
              <a:rPr lang="en-GB" sz="1600" i="1" dirty="0"/>
              <a:t>Team role circle, </a:t>
            </a:r>
            <a:r>
              <a:rPr lang="en-GB" sz="1600" dirty="0"/>
              <a:t>Available: </a:t>
            </a:r>
            <a:r>
              <a:rPr lang="en-GB" sz="1600" dirty="0">
                <a:hlinkClick r:id="rId3"/>
              </a:rPr>
              <a:t>https://www.belbin.com/media/2302/belbin-team-role-circle.pdf</a:t>
            </a:r>
            <a:r>
              <a:rPr lang="en-GB" sz="1600" dirty="0"/>
              <a:t> (Accessed: 19 June 2020).</a:t>
            </a:r>
          </a:p>
          <a:p>
            <a:pPr marL="0" indent="0">
              <a:buNone/>
            </a:pPr>
            <a:endParaRPr lang="en-GB" sz="1600" dirty="0"/>
          </a:p>
          <a:p>
            <a:pPr marL="0" indent="0">
              <a:buNone/>
            </a:pPr>
            <a:r>
              <a:rPr lang="en-GB" sz="1600" dirty="0"/>
              <a:t>Griffith, B., and Dunham, E., (2015),</a:t>
            </a:r>
            <a:r>
              <a:rPr lang="en-GB" sz="1600" i="1" dirty="0"/>
              <a:t> Working in Teams: moving from high potential to high performance </a:t>
            </a:r>
            <a:r>
              <a:rPr lang="en-GB" sz="1600" dirty="0"/>
              <a:t> </a:t>
            </a:r>
            <a:r>
              <a:rPr lang="es-ES" sz="1600" dirty="0"/>
              <a:t>Los </a:t>
            </a:r>
            <a:r>
              <a:rPr lang="es-ES" sz="1600" dirty="0" err="1"/>
              <a:t>Angeles</a:t>
            </a:r>
            <a:r>
              <a:rPr lang="es-ES" sz="1600" dirty="0"/>
              <a:t>: SAGE Publicación. </a:t>
            </a:r>
          </a:p>
          <a:p>
            <a:pPr marL="0" indent="0">
              <a:buNone/>
            </a:pPr>
            <a:endParaRPr lang="es-ES" sz="1600" dirty="0"/>
          </a:p>
          <a:p>
            <a:pPr marL="0" indent="0">
              <a:buNone/>
            </a:pPr>
            <a:r>
              <a:rPr lang="es-ES" sz="1600" dirty="0" err="1"/>
              <a:t>Maund</a:t>
            </a:r>
            <a:r>
              <a:rPr lang="es-ES" sz="1600" dirty="0"/>
              <a:t>, A. et al. (2017) </a:t>
            </a:r>
            <a:r>
              <a:rPr lang="es-ES" sz="1600" i="1" dirty="0" err="1"/>
              <a:t>Certificate</a:t>
            </a:r>
            <a:r>
              <a:rPr lang="es-ES" sz="1600" i="1" dirty="0"/>
              <a:t> in </a:t>
            </a:r>
            <a:r>
              <a:rPr lang="es-ES" sz="1600" i="1" dirty="0" err="1"/>
              <a:t>higher</a:t>
            </a:r>
            <a:r>
              <a:rPr lang="es-ES" sz="1600" i="1" dirty="0"/>
              <a:t> </a:t>
            </a:r>
            <a:r>
              <a:rPr lang="es-ES" sz="1600" i="1" dirty="0" err="1"/>
              <a:t>education</a:t>
            </a:r>
            <a:r>
              <a:rPr lang="es-ES" sz="1600" i="1" dirty="0"/>
              <a:t> : </a:t>
            </a:r>
            <a:r>
              <a:rPr lang="es-ES" sz="1600" i="1" dirty="0" err="1"/>
              <a:t>skills</a:t>
            </a:r>
            <a:r>
              <a:rPr lang="es-ES" sz="1600" i="1" dirty="0"/>
              <a:t> for the </a:t>
            </a:r>
            <a:r>
              <a:rPr lang="es-ES" sz="1600" i="1" dirty="0" err="1"/>
              <a:t>workplace</a:t>
            </a:r>
            <a:r>
              <a:rPr lang="es-ES" sz="1600" i="1" dirty="0"/>
              <a:t> student </a:t>
            </a:r>
            <a:r>
              <a:rPr lang="es-ES" sz="1600" i="1" dirty="0" err="1"/>
              <a:t>yearbook</a:t>
            </a:r>
            <a:r>
              <a:rPr lang="es-ES" sz="1600" dirty="0"/>
              <a:t>. London:: Sage.</a:t>
            </a:r>
          </a:p>
          <a:p>
            <a:pPr marL="0" indent="0">
              <a:buNone/>
            </a:pPr>
            <a:endParaRPr lang="es-ES" sz="1600" dirty="0"/>
          </a:p>
          <a:p>
            <a:pPr marL="0" indent="0">
              <a:buNone/>
            </a:pPr>
            <a:r>
              <a:rPr lang="en-GB" sz="1600" dirty="0"/>
              <a:t>Morgan, P. (2017), </a:t>
            </a:r>
            <a:r>
              <a:rPr lang="en-GB" sz="1600" i="1" dirty="0"/>
              <a:t>The Business Student’s guide to study and employability</a:t>
            </a:r>
            <a:r>
              <a:rPr lang="en-GB" sz="1600" dirty="0"/>
              <a:t>, London,: SAGE. </a:t>
            </a:r>
          </a:p>
          <a:p>
            <a:pPr marL="0" indent="0">
              <a:buNone/>
            </a:pPr>
            <a:endParaRPr lang="en-GB" sz="1600" dirty="0"/>
          </a:p>
          <a:p>
            <a:pPr marL="0" indent="0">
              <a:buNone/>
            </a:pPr>
            <a:r>
              <a:rPr lang="en-GB" sz="1600" dirty="0" err="1"/>
              <a:t>Pasleau</a:t>
            </a:r>
            <a:r>
              <a:rPr lang="en-GB" sz="1600" dirty="0"/>
              <a:t>, P., (2017), </a:t>
            </a:r>
            <a:r>
              <a:rPr lang="en-GB" sz="1600" i="1" dirty="0"/>
              <a:t>Tuckman Model: Understanding the stages of team formation, </a:t>
            </a:r>
            <a:r>
              <a:rPr lang="en-GB" sz="1600" dirty="0"/>
              <a:t>[video], Available at:  </a:t>
            </a:r>
            <a:r>
              <a:rPr lang="en-GB" sz="1600" dirty="0">
                <a:hlinkClick r:id="rId4"/>
              </a:rPr>
              <a:t>https://www.youtube.com/watch?v=2QbXc6E08H4</a:t>
            </a:r>
            <a:r>
              <a:rPr lang="en-GB" sz="1600" dirty="0"/>
              <a:t>  (Accessed: 19 June 2020).</a:t>
            </a:r>
          </a:p>
          <a:p>
            <a:pPr marL="0" indent="0">
              <a:buNone/>
            </a:pPr>
            <a:endParaRPr lang="en-GB" sz="1600" dirty="0"/>
          </a:p>
          <a:p>
            <a:pPr marL="0" indent="0">
              <a:buNone/>
            </a:pPr>
            <a:r>
              <a:rPr lang="en-GB" sz="1600" dirty="0"/>
              <a:t>Wheelan, S.A., (2016),  </a:t>
            </a:r>
            <a:r>
              <a:rPr lang="en-GB" sz="1600" i="1" dirty="0"/>
              <a:t>Creating Effective Teams</a:t>
            </a:r>
            <a:r>
              <a:rPr lang="en-GB" sz="1600" dirty="0"/>
              <a:t>, 5</a:t>
            </a:r>
            <a:r>
              <a:rPr lang="en-GB" sz="1600" baseline="30000" dirty="0"/>
              <a:t>th</a:t>
            </a:r>
            <a:r>
              <a:rPr lang="en-GB" sz="1600" dirty="0"/>
              <a:t> </a:t>
            </a:r>
            <a:r>
              <a:rPr lang="en-GB" sz="1600" dirty="0" err="1"/>
              <a:t>edn</a:t>
            </a:r>
            <a:r>
              <a:rPr lang="en-GB" sz="1600" dirty="0"/>
              <a:t>, London: SAGE. </a:t>
            </a:r>
          </a:p>
        </p:txBody>
      </p:sp>
    </p:spTree>
    <p:extLst>
      <p:ext uri="{BB962C8B-B14F-4D97-AF65-F5344CB8AC3E}">
        <p14:creationId xmlns:p14="http://schemas.microsoft.com/office/powerpoint/2010/main" val="3099015275"/>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a99b5ab61f45874ac4021837dd475404">
  <xsd:schema xmlns:xsd="http://www.w3.org/2001/XMLSchema" xmlns:xs="http://www.w3.org/2001/XMLSchema" xmlns:p="http://schemas.microsoft.com/office/2006/metadata/properties" xmlns:ns2="303dbf9b-b85b-46a0-94f1-894078c07ecd" targetNamespace="http://schemas.microsoft.com/office/2006/metadata/properties" ma:root="true" ma:fieldsID="c4d360f611fb76bcade101f689d84229"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F5B0EF21-CA5D-4A60-A3B8-014B6353052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6062</TotalTime>
  <Words>2781</Words>
  <Application>Microsoft Macintosh PowerPoint</Application>
  <PresentationFormat>On-screen Show (4:3)</PresentationFormat>
  <Paragraphs>357</Paragraphs>
  <Slides>35</Slides>
  <Notes>6</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35</vt:i4>
      </vt:variant>
    </vt:vector>
  </HeadingPairs>
  <TitlesOfParts>
    <vt:vector size="40" baseType="lpstr">
      <vt:lpstr>Arial</vt:lpstr>
      <vt:lpstr>Calibri</vt:lpstr>
      <vt:lpstr>Myriad Pro</vt:lpstr>
      <vt:lpstr>Rockwell Condensed</vt:lpstr>
      <vt:lpstr>20140311PresentationUWTSDTemplate</vt:lpstr>
      <vt:lpstr>Certificate of Higher Education in Skills for the Workplace   Effective Team Working &amp; Communications (BMSW 4002) Stages of Team Development and Benefits of teamwork</vt:lpstr>
      <vt:lpstr>Session outline</vt:lpstr>
      <vt:lpstr>Assessment 1 </vt:lpstr>
      <vt:lpstr>Assignment 1</vt:lpstr>
      <vt:lpstr>The Task</vt:lpstr>
      <vt:lpstr>General Advice </vt:lpstr>
      <vt:lpstr>Stages of Group/Team Dynamics</vt:lpstr>
      <vt:lpstr>Activity 1 – 5mins</vt:lpstr>
      <vt:lpstr>Team Formation</vt:lpstr>
      <vt:lpstr>Tuckman’s Model 1965</vt:lpstr>
      <vt:lpstr>Forming Stage</vt:lpstr>
      <vt:lpstr>Storming Stage</vt:lpstr>
      <vt:lpstr>Norming Stage</vt:lpstr>
      <vt:lpstr>Performing Stage</vt:lpstr>
      <vt:lpstr>Adjourning Stage</vt:lpstr>
      <vt:lpstr>PowerPoint Presentation</vt:lpstr>
      <vt:lpstr>Activity 2 – 30 mins Discussion</vt:lpstr>
      <vt:lpstr>Some limitations</vt:lpstr>
      <vt:lpstr>Other models of team development</vt:lpstr>
      <vt:lpstr>PowerPoint Presentation</vt:lpstr>
      <vt:lpstr>Break </vt:lpstr>
      <vt:lpstr>Wheelan’s Model 2005</vt:lpstr>
      <vt:lpstr>Stage 1- Dependency and Inclusion</vt:lpstr>
      <vt:lpstr>Stage 2 – Counter-dependency and Fighting</vt:lpstr>
      <vt:lpstr>Stage 3 – Trust and Structure</vt:lpstr>
      <vt:lpstr>Stage 4 – Work</vt:lpstr>
      <vt:lpstr>Adopting either models reflects on team productivity</vt:lpstr>
      <vt:lpstr>Break </vt:lpstr>
      <vt:lpstr>Activity 3 – The benefits of teamwork</vt:lpstr>
      <vt:lpstr>Benefits of teamwork</vt:lpstr>
      <vt:lpstr>Benefits of teamwork</vt:lpstr>
      <vt:lpstr>Benefits of teamwork</vt:lpstr>
      <vt:lpstr>Summary</vt:lpstr>
      <vt:lpstr>Next Session…..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Certificate of Higher Education in Skills for the Workplace   Effective Team Working &amp; Communications (BMSW 4002) Stages of Team Development &amp; Team Properties</dc:title>
  <dc:creator>Rebecca Stewart</dc:creator>
  <cp:lastModifiedBy>Pokubo, Daminabo 2016 (PGR)</cp:lastModifiedBy>
  <cp:revision>49</cp:revision>
  <dcterms:created xsi:type="dcterms:W3CDTF">2020-06-20T19:30:26Z</dcterms:created>
  <dcterms:modified xsi:type="dcterms:W3CDTF">2022-09-21T05:48:24Z</dcterms:modified>
</cp:coreProperties>
</file>