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57" r:id="rId1"/>
  </p:sldMasterIdLst>
  <p:notesMasterIdLst>
    <p:notesMasterId r:id="rId37"/>
  </p:notesMasterIdLst>
  <p:handoutMasterIdLst>
    <p:handoutMasterId r:id="rId38"/>
  </p:handoutMasterIdLst>
  <p:sldIdLst>
    <p:sldId id="372" r:id="rId2"/>
    <p:sldId id="257" r:id="rId3"/>
    <p:sldId id="335" r:id="rId4"/>
    <p:sldId id="336" r:id="rId5"/>
    <p:sldId id="342" r:id="rId6"/>
    <p:sldId id="343" r:id="rId7"/>
    <p:sldId id="344" r:id="rId8"/>
    <p:sldId id="340" r:id="rId9"/>
    <p:sldId id="345" r:id="rId10"/>
    <p:sldId id="346" r:id="rId11"/>
    <p:sldId id="347" r:id="rId12"/>
    <p:sldId id="341" r:id="rId13"/>
    <p:sldId id="349" r:id="rId14"/>
    <p:sldId id="353" r:id="rId15"/>
    <p:sldId id="352" r:id="rId16"/>
    <p:sldId id="350" r:id="rId17"/>
    <p:sldId id="354" r:id="rId18"/>
    <p:sldId id="362" r:id="rId19"/>
    <p:sldId id="363" r:id="rId20"/>
    <p:sldId id="364" r:id="rId21"/>
    <p:sldId id="348" r:id="rId22"/>
    <p:sldId id="357" r:id="rId23"/>
    <p:sldId id="366" r:id="rId24"/>
    <p:sldId id="360" r:id="rId25"/>
    <p:sldId id="367" r:id="rId26"/>
    <p:sldId id="355" r:id="rId27"/>
    <p:sldId id="356" r:id="rId28"/>
    <p:sldId id="358" r:id="rId29"/>
    <p:sldId id="359" r:id="rId30"/>
    <p:sldId id="368" r:id="rId31"/>
    <p:sldId id="369" r:id="rId32"/>
    <p:sldId id="361" r:id="rId33"/>
    <p:sldId id="365" r:id="rId34"/>
    <p:sldId id="370" r:id="rId35"/>
    <p:sldId id="371" r:id="rId36"/>
  </p:sldIdLst>
  <p:sldSz cx="9144000" cy="6858000" type="screen4x3"/>
  <p:notesSz cx="7302500" cy="9588500"/>
  <p:defaultTextStyle>
    <a:defPPr>
      <a:defRPr lang="en-US"/>
    </a:defPPr>
    <a:lvl1pPr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5pPr>
    <a:lvl6pPr marL="2286000" algn="l" defTabSz="914400" rtl="0" eaLnBrk="1" latinLnBrk="0" hangingPunct="1">
      <a:defRPr kern="1200">
        <a:solidFill>
          <a:schemeClr val="tx1"/>
        </a:solidFill>
        <a:latin typeface="Trebuchet MS" panose="020B0603020202020204" pitchFamily="34" charset="0"/>
        <a:ea typeface="+mn-ea"/>
        <a:cs typeface="+mn-cs"/>
      </a:defRPr>
    </a:lvl6pPr>
    <a:lvl7pPr marL="2743200" algn="l" defTabSz="914400" rtl="0" eaLnBrk="1" latinLnBrk="0" hangingPunct="1">
      <a:defRPr kern="1200">
        <a:solidFill>
          <a:schemeClr val="tx1"/>
        </a:solidFill>
        <a:latin typeface="Trebuchet MS" panose="020B0603020202020204" pitchFamily="34" charset="0"/>
        <a:ea typeface="+mn-ea"/>
        <a:cs typeface="+mn-cs"/>
      </a:defRPr>
    </a:lvl7pPr>
    <a:lvl8pPr marL="3200400" algn="l" defTabSz="914400" rtl="0" eaLnBrk="1" latinLnBrk="0" hangingPunct="1">
      <a:defRPr kern="1200">
        <a:solidFill>
          <a:schemeClr val="tx1"/>
        </a:solidFill>
        <a:latin typeface="Trebuchet MS" panose="020B0603020202020204" pitchFamily="34" charset="0"/>
        <a:ea typeface="+mn-ea"/>
        <a:cs typeface="+mn-cs"/>
      </a:defRPr>
    </a:lvl8pPr>
    <a:lvl9pPr marL="3657600" algn="l" defTabSz="914400" rtl="0" eaLnBrk="1" latinLnBrk="0" hangingPunct="1">
      <a:defRPr kern="1200">
        <a:solidFill>
          <a:schemeClr val="tx1"/>
        </a:solidFill>
        <a:latin typeface="Trebuchet MS" panose="020B0603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FF"/>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832" autoAdjust="0"/>
    <p:restoredTop sz="94660"/>
  </p:normalViewPr>
  <p:slideViewPr>
    <p:cSldViewPr snapToGrid="0">
      <p:cViewPr varScale="1">
        <p:scale>
          <a:sx n="70" d="100"/>
          <a:sy n="70" d="100"/>
        </p:scale>
        <p:origin x="1358" y="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4914"/>
    </p:cViewPr>
  </p:sorterViewPr>
  <p:notesViewPr>
    <p:cSldViewPr snapToGrid="0">
      <p:cViewPr varScale="1">
        <p:scale>
          <a:sx n="58" d="100"/>
          <a:sy n="58" d="100"/>
        </p:scale>
        <p:origin x="-1068" y="-78"/>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151E7612-103B-4D1D-915B-343EBD7DC19E}"/>
              </a:ext>
            </a:extLst>
          </p:cNvPr>
          <p:cNvSpPr>
            <a:spLocks noGrp="1" noChangeArrowheads="1"/>
          </p:cNvSpPr>
          <p:nvPr>
            <p:ph type="hdr" sz="quarter"/>
          </p:nvPr>
        </p:nvSpPr>
        <p:spPr bwMode="auto">
          <a:xfrm>
            <a:off x="0" y="0"/>
            <a:ext cx="32004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bodyPr>
          <a:lstStyle>
            <a:lvl1pPr algn="l" eaLnBrk="1" fontAlgn="auto" hangingPunct="1">
              <a:spcBef>
                <a:spcPts val="0"/>
              </a:spcBef>
              <a:spcAft>
                <a:spcPts val="0"/>
              </a:spcAft>
              <a:defRPr sz="1200">
                <a:latin typeface="+mn-lt"/>
              </a:defRPr>
            </a:lvl1pPr>
          </a:lstStyle>
          <a:p>
            <a:pPr>
              <a:defRPr/>
            </a:pPr>
            <a:endParaRPr lang="en-US"/>
          </a:p>
        </p:txBody>
      </p:sp>
      <p:sp>
        <p:nvSpPr>
          <p:cNvPr id="46083" name="Rectangle 3">
            <a:extLst>
              <a:ext uri="{FF2B5EF4-FFF2-40B4-BE49-F238E27FC236}">
                <a16:creationId xmlns:a16="http://schemas.microsoft.com/office/drawing/2014/main" id="{A5BB6327-35E3-4121-AD32-949D30F0939E}"/>
              </a:ext>
            </a:extLst>
          </p:cNvPr>
          <p:cNvSpPr>
            <a:spLocks noGrp="1" noChangeArrowheads="1"/>
          </p:cNvSpPr>
          <p:nvPr>
            <p:ph type="dt" sz="quarter" idx="1"/>
          </p:nvPr>
        </p:nvSpPr>
        <p:spPr bwMode="auto">
          <a:xfrm>
            <a:off x="4114800" y="0"/>
            <a:ext cx="32004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endParaRPr lang="en-US"/>
          </a:p>
        </p:txBody>
      </p:sp>
      <p:sp>
        <p:nvSpPr>
          <p:cNvPr id="46084" name="Rectangle 4">
            <a:extLst>
              <a:ext uri="{FF2B5EF4-FFF2-40B4-BE49-F238E27FC236}">
                <a16:creationId xmlns:a16="http://schemas.microsoft.com/office/drawing/2014/main" id="{0F114BB9-DF84-414E-AEF9-3F53BEB59183}"/>
              </a:ext>
            </a:extLst>
          </p:cNvPr>
          <p:cNvSpPr>
            <a:spLocks noGrp="1" noChangeArrowheads="1"/>
          </p:cNvSpPr>
          <p:nvPr>
            <p:ph type="ftr" sz="quarter" idx="2"/>
          </p:nvPr>
        </p:nvSpPr>
        <p:spPr bwMode="auto">
          <a:xfrm>
            <a:off x="0" y="9144000"/>
            <a:ext cx="3200400" cy="457200"/>
          </a:xfrm>
          <a:prstGeom prst="rect">
            <a:avLst/>
          </a:prstGeom>
          <a:noFill/>
          <a:ln w="9525">
            <a:noFill/>
            <a:miter lim="800000"/>
            <a:headEnd/>
            <a:tailEnd/>
          </a:ln>
          <a:effectLst/>
        </p:spPr>
        <p:txBody>
          <a:bodyPr vert="horz" wrap="none" lIns="91440" tIns="45720" rIns="91440" bIns="45720" numCol="1" anchor="b" anchorCtr="0" compatLnSpc="1">
            <a:prstTxWarp prst="textNoShape">
              <a:avLst/>
            </a:prstTxWarp>
          </a:bodyPr>
          <a:lstStyle>
            <a:lvl1pPr algn="l" eaLnBrk="1" fontAlgn="auto" hangingPunct="1">
              <a:spcBef>
                <a:spcPts val="0"/>
              </a:spcBef>
              <a:spcAft>
                <a:spcPts val="0"/>
              </a:spcAft>
              <a:defRPr sz="1200">
                <a:latin typeface="+mn-lt"/>
              </a:defRPr>
            </a:lvl1pPr>
          </a:lstStyle>
          <a:p>
            <a:pPr>
              <a:defRPr/>
            </a:pPr>
            <a:endParaRPr lang="en-US"/>
          </a:p>
        </p:txBody>
      </p:sp>
      <p:sp>
        <p:nvSpPr>
          <p:cNvPr id="46085" name="Rectangle 5">
            <a:extLst>
              <a:ext uri="{FF2B5EF4-FFF2-40B4-BE49-F238E27FC236}">
                <a16:creationId xmlns:a16="http://schemas.microsoft.com/office/drawing/2014/main" id="{EE35F4B3-4CA4-4914-8C32-380809FE7CD1}"/>
              </a:ext>
            </a:extLst>
          </p:cNvPr>
          <p:cNvSpPr>
            <a:spLocks noGrp="1" noChangeArrowheads="1"/>
          </p:cNvSpPr>
          <p:nvPr>
            <p:ph type="sldNum" sz="quarter" idx="3"/>
          </p:nvPr>
        </p:nvSpPr>
        <p:spPr bwMode="auto">
          <a:xfrm>
            <a:off x="4114800" y="9144000"/>
            <a:ext cx="3200400" cy="457200"/>
          </a:xfrm>
          <a:prstGeom prst="rect">
            <a:avLst/>
          </a:prstGeom>
          <a:noFill/>
          <a:ln w="9525">
            <a:noFill/>
            <a:miter lim="800000"/>
            <a:headEnd/>
            <a:tailEnd/>
          </a:ln>
          <a:effectLst/>
        </p:spPr>
        <p:txBody>
          <a:bodyPr vert="horz" wrap="non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94C14B6-BEBB-465C-8B22-22780D5301A8}" type="slidenum">
              <a:rPr lang="en-US" altLang="en-US"/>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A8F0800-8A49-41E2-99FD-73FD4DE58332}"/>
              </a:ext>
            </a:extLst>
          </p:cNvPr>
          <p:cNvSpPr>
            <a:spLocks noGrp="1" noChangeArrowheads="1"/>
          </p:cNvSpPr>
          <p:nvPr>
            <p:ph type="hdr" sz="quarter"/>
          </p:nvPr>
        </p:nvSpPr>
        <p:spPr bwMode="auto">
          <a:xfrm>
            <a:off x="0" y="0"/>
            <a:ext cx="3163888" cy="479425"/>
          </a:xfrm>
          <a:prstGeom prst="rect">
            <a:avLst/>
          </a:prstGeom>
          <a:noFill/>
          <a:ln w="9525">
            <a:noFill/>
            <a:miter lim="800000"/>
            <a:headEnd/>
            <a:tailEnd/>
          </a:ln>
          <a:effectLst/>
        </p:spPr>
        <p:txBody>
          <a:bodyPr vert="horz" wrap="none" lIns="96515" tIns="48257" rIns="96515" bIns="48257" numCol="1" anchor="ctr" anchorCtr="0" compatLnSpc="1">
            <a:prstTxWarp prst="textNoShape">
              <a:avLst/>
            </a:prstTxWarp>
          </a:bodyPr>
          <a:lstStyle>
            <a:lvl1pPr algn="l" defTabSz="965200" eaLnBrk="1" fontAlgn="auto" hangingPunct="1">
              <a:spcBef>
                <a:spcPts val="0"/>
              </a:spcBef>
              <a:spcAft>
                <a:spcPts val="0"/>
              </a:spcAft>
              <a:defRPr sz="1300">
                <a:latin typeface="Times New Roman" pitchFamily="18" charset="0"/>
              </a:defRPr>
            </a:lvl1pPr>
          </a:lstStyle>
          <a:p>
            <a:pPr>
              <a:defRPr/>
            </a:pPr>
            <a:endParaRPr lang="en-US"/>
          </a:p>
        </p:txBody>
      </p:sp>
      <p:sp>
        <p:nvSpPr>
          <p:cNvPr id="6147" name="Rectangle 3">
            <a:extLst>
              <a:ext uri="{FF2B5EF4-FFF2-40B4-BE49-F238E27FC236}">
                <a16:creationId xmlns:a16="http://schemas.microsoft.com/office/drawing/2014/main" id="{7CB1882F-2C6A-4FDB-BD1B-752A33BFE296}"/>
              </a:ext>
            </a:extLst>
          </p:cNvPr>
          <p:cNvSpPr>
            <a:spLocks noGrp="1" noChangeArrowheads="1"/>
          </p:cNvSpPr>
          <p:nvPr>
            <p:ph type="dt" idx="1"/>
          </p:nvPr>
        </p:nvSpPr>
        <p:spPr bwMode="auto">
          <a:xfrm>
            <a:off x="4138613" y="0"/>
            <a:ext cx="3163887" cy="479425"/>
          </a:xfrm>
          <a:prstGeom prst="rect">
            <a:avLst/>
          </a:prstGeom>
          <a:noFill/>
          <a:ln w="9525">
            <a:noFill/>
            <a:miter lim="800000"/>
            <a:headEnd/>
            <a:tailEnd/>
          </a:ln>
          <a:effectLst/>
        </p:spPr>
        <p:txBody>
          <a:bodyPr vert="horz" wrap="none" lIns="96515" tIns="48257" rIns="96515" bIns="48257" numCol="1" anchor="ctr" anchorCtr="0" compatLnSpc="1">
            <a:prstTxWarp prst="textNoShape">
              <a:avLst/>
            </a:prstTxWarp>
          </a:bodyPr>
          <a:lstStyle>
            <a:lvl1pPr algn="r" defTabSz="965200" eaLnBrk="1" fontAlgn="auto" hangingPunct="1">
              <a:spcBef>
                <a:spcPts val="0"/>
              </a:spcBef>
              <a:spcAft>
                <a:spcPts val="0"/>
              </a:spcAft>
              <a:defRPr sz="1300">
                <a:latin typeface="Times New Roman" pitchFamily="18" charset="0"/>
              </a:defRPr>
            </a:lvl1pPr>
          </a:lstStyle>
          <a:p>
            <a:pPr>
              <a:defRPr/>
            </a:pPr>
            <a:endParaRPr lang="en-US"/>
          </a:p>
        </p:txBody>
      </p:sp>
      <p:sp>
        <p:nvSpPr>
          <p:cNvPr id="5124" name="Rectangle 4">
            <a:extLst>
              <a:ext uri="{FF2B5EF4-FFF2-40B4-BE49-F238E27FC236}">
                <a16:creationId xmlns:a16="http://schemas.microsoft.com/office/drawing/2014/main" id="{570DFA35-BA59-430A-9AD9-C1CDCE243700}"/>
              </a:ext>
            </a:extLst>
          </p:cNvPr>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9" name="Rectangle 5">
            <a:extLst>
              <a:ext uri="{FF2B5EF4-FFF2-40B4-BE49-F238E27FC236}">
                <a16:creationId xmlns:a16="http://schemas.microsoft.com/office/drawing/2014/main" id="{98A7233B-9DD1-4916-B579-FE5B12FA7C7F}"/>
              </a:ext>
            </a:extLst>
          </p:cNvPr>
          <p:cNvSpPr>
            <a:spLocks noGrp="1" noChangeArrowheads="1"/>
          </p:cNvSpPr>
          <p:nvPr>
            <p:ph type="body" sz="quarter" idx="3"/>
          </p:nvPr>
        </p:nvSpPr>
        <p:spPr bwMode="auto">
          <a:xfrm>
            <a:off x="973138" y="4554538"/>
            <a:ext cx="5356225" cy="4314825"/>
          </a:xfrm>
          <a:prstGeom prst="rect">
            <a:avLst/>
          </a:prstGeom>
          <a:noFill/>
          <a:ln w="9525">
            <a:noFill/>
            <a:miter lim="800000"/>
            <a:headEnd/>
            <a:tailEnd/>
          </a:ln>
          <a:effectLst/>
        </p:spPr>
        <p:txBody>
          <a:bodyPr vert="horz" wrap="none" lIns="96515" tIns="48257" rIns="96515" bIns="48257" numCol="1" anchor="ctr"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150" name="Rectangle 6">
            <a:extLst>
              <a:ext uri="{FF2B5EF4-FFF2-40B4-BE49-F238E27FC236}">
                <a16:creationId xmlns:a16="http://schemas.microsoft.com/office/drawing/2014/main" id="{DA086077-DD28-4B96-B35F-62B74F3122F6}"/>
              </a:ext>
            </a:extLst>
          </p:cNvPr>
          <p:cNvSpPr>
            <a:spLocks noGrp="1" noChangeArrowheads="1"/>
          </p:cNvSpPr>
          <p:nvPr>
            <p:ph type="ftr" sz="quarter" idx="4"/>
          </p:nvPr>
        </p:nvSpPr>
        <p:spPr bwMode="auto">
          <a:xfrm>
            <a:off x="0" y="9109075"/>
            <a:ext cx="3163888" cy="479425"/>
          </a:xfrm>
          <a:prstGeom prst="rect">
            <a:avLst/>
          </a:prstGeom>
          <a:noFill/>
          <a:ln w="9525">
            <a:noFill/>
            <a:miter lim="800000"/>
            <a:headEnd/>
            <a:tailEnd/>
          </a:ln>
          <a:effectLst/>
        </p:spPr>
        <p:txBody>
          <a:bodyPr vert="horz" wrap="none" lIns="96515" tIns="48257" rIns="96515" bIns="48257" numCol="1" anchor="b" anchorCtr="0" compatLnSpc="1">
            <a:prstTxWarp prst="textNoShape">
              <a:avLst/>
            </a:prstTxWarp>
          </a:bodyPr>
          <a:lstStyle>
            <a:lvl1pPr algn="l" defTabSz="965200" eaLnBrk="1" fontAlgn="auto" hangingPunct="1">
              <a:spcBef>
                <a:spcPts val="0"/>
              </a:spcBef>
              <a:spcAft>
                <a:spcPts val="0"/>
              </a:spcAft>
              <a:defRPr sz="1300">
                <a:latin typeface="Times New Roman" pitchFamily="18" charset="0"/>
              </a:defRPr>
            </a:lvl1pPr>
          </a:lstStyle>
          <a:p>
            <a:pPr>
              <a:defRPr/>
            </a:pPr>
            <a:endParaRPr lang="en-US"/>
          </a:p>
        </p:txBody>
      </p:sp>
      <p:sp>
        <p:nvSpPr>
          <p:cNvPr id="6151" name="Rectangle 7">
            <a:extLst>
              <a:ext uri="{FF2B5EF4-FFF2-40B4-BE49-F238E27FC236}">
                <a16:creationId xmlns:a16="http://schemas.microsoft.com/office/drawing/2014/main" id="{598911CC-F96C-482F-9A34-0EA710119139}"/>
              </a:ext>
            </a:extLst>
          </p:cNvPr>
          <p:cNvSpPr>
            <a:spLocks noGrp="1" noChangeArrowheads="1"/>
          </p:cNvSpPr>
          <p:nvPr>
            <p:ph type="sldNum" sz="quarter" idx="5"/>
          </p:nvPr>
        </p:nvSpPr>
        <p:spPr bwMode="auto">
          <a:xfrm>
            <a:off x="4138613" y="9109075"/>
            <a:ext cx="3163887" cy="479425"/>
          </a:xfrm>
          <a:prstGeom prst="rect">
            <a:avLst/>
          </a:prstGeom>
          <a:noFill/>
          <a:ln w="9525">
            <a:noFill/>
            <a:miter lim="800000"/>
            <a:headEnd/>
            <a:tailEnd/>
          </a:ln>
          <a:effectLst/>
        </p:spPr>
        <p:txBody>
          <a:bodyPr vert="horz" wrap="none" lIns="96515" tIns="48257" rIns="96515" bIns="48257" numCol="1" anchor="b" anchorCtr="0" compatLnSpc="1">
            <a:prstTxWarp prst="textNoShape">
              <a:avLst/>
            </a:prstTxWarp>
          </a:bodyPr>
          <a:lstStyle>
            <a:lvl1pPr algn="r" defTabSz="965200" eaLnBrk="1" hangingPunct="1">
              <a:defRPr sz="1300">
                <a:latin typeface="Times New Roman" panose="02020603050405020304" pitchFamily="18" charset="0"/>
              </a:defRPr>
            </a:lvl1pPr>
          </a:lstStyle>
          <a:p>
            <a:fld id="{2FC68372-184E-416B-BB05-7F74A3E3959E}"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D5869613-2F25-4F17-BEC6-4462BA63BEB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Trebuchet MS" panose="020B0603020202020204" pitchFamily="34" charset="0"/>
              </a:defRPr>
            </a:lvl1pPr>
            <a:lvl2pPr marL="742950" indent="-285750" defTabSz="965200">
              <a:defRPr>
                <a:solidFill>
                  <a:schemeClr val="tx1"/>
                </a:solidFill>
                <a:latin typeface="Trebuchet MS" panose="020B0603020202020204" pitchFamily="34" charset="0"/>
              </a:defRPr>
            </a:lvl2pPr>
            <a:lvl3pPr marL="1143000" indent="-228600" defTabSz="965200">
              <a:defRPr>
                <a:solidFill>
                  <a:schemeClr val="tx1"/>
                </a:solidFill>
                <a:latin typeface="Trebuchet MS" panose="020B0603020202020204" pitchFamily="34" charset="0"/>
              </a:defRPr>
            </a:lvl3pPr>
            <a:lvl4pPr marL="1600200" indent="-228600" defTabSz="965200">
              <a:defRPr>
                <a:solidFill>
                  <a:schemeClr val="tx1"/>
                </a:solidFill>
                <a:latin typeface="Trebuchet MS" panose="020B0603020202020204" pitchFamily="34" charset="0"/>
              </a:defRPr>
            </a:lvl4pPr>
            <a:lvl5pPr marL="2057400" indent="-228600" defTabSz="965200">
              <a:defRPr>
                <a:solidFill>
                  <a:schemeClr val="tx1"/>
                </a:solidFill>
                <a:latin typeface="Trebuchet MS" panose="020B0603020202020204" pitchFamily="34" charset="0"/>
              </a:defRPr>
            </a:lvl5pPr>
            <a:lvl6pPr marL="2514600" indent="-228600" defTabSz="965200" fontAlgn="base">
              <a:spcBef>
                <a:spcPct val="0"/>
              </a:spcBef>
              <a:spcAft>
                <a:spcPct val="0"/>
              </a:spcAft>
              <a:defRPr>
                <a:solidFill>
                  <a:schemeClr val="tx1"/>
                </a:solidFill>
                <a:latin typeface="Trebuchet MS" panose="020B0603020202020204" pitchFamily="34" charset="0"/>
              </a:defRPr>
            </a:lvl6pPr>
            <a:lvl7pPr marL="2971800" indent="-228600" defTabSz="965200" fontAlgn="base">
              <a:spcBef>
                <a:spcPct val="0"/>
              </a:spcBef>
              <a:spcAft>
                <a:spcPct val="0"/>
              </a:spcAft>
              <a:defRPr>
                <a:solidFill>
                  <a:schemeClr val="tx1"/>
                </a:solidFill>
                <a:latin typeface="Trebuchet MS" panose="020B0603020202020204" pitchFamily="34" charset="0"/>
              </a:defRPr>
            </a:lvl7pPr>
            <a:lvl8pPr marL="3429000" indent="-228600" defTabSz="965200" fontAlgn="base">
              <a:spcBef>
                <a:spcPct val="0"/>
              </a:spcBef>
              <a:spcAft>
                <a:spcPct val="0"/>
              </a:spcAft>
              <a:defRPr>
                <a:solidFill>
                  <a:schemeClr val="tx1"/>
                </a:solidFill>
                <a:latin typeface="Trebuchet MS" panose="020B0603020202020204" pitchFamily="34" charset="0"/>
              </a:defRPr>
            </a:lvl8pPr>
            <a:lvl9pPr marL="3886200" indent="-228600" defTabSz="965200" fontAlgn="base">
              <a:spcBef>
                <a:spcPct val="0"/>
              </a:spcBef>
              <a:spcAft>
                <a:spcPct val="0"/>
              </a:spcAft>
              <a:defRPr>
                <a:solidFill>
                  <a:schemeClr val="tx1"/>
                </a:solidFill>
                <a:latin typeface="Trebuchet MS" panose="020B0603020202020204" pitchFamily="34" charset="0"/>
              </a:defRPr>
            </a:lvl9pPr>
          </a:lstStyle>
          <a:p>
            <a:fld id="{DE21D8A7-E06D-4C8F-9212-F6C21674F540}" type="slidenum">
              <a:rPr lang="en-US" altLang="en-US">
                <a:latin typeface="Times New Roman" panose="02020603050405020304" pitchFamily="18" charset="0"/>
              </a:rPr>
              <a:pPr/>
              <a:t>2</a:t>
            </a:fld>
            <a:endParaRPr lang="en-US" altLang="en-US">
              <a:latin typeface="Times New Roman" panose="02020603050405020304" pitchFamily="18" charset="0"/>
            </a:endParaRPr>
          </a:p>
        </p:txBody>
      </p:sp>
      <p:sp>
        <p:nvSpPr>
          <p:cNvPr id="9219" name="Rectangle 2">
            <a:extLst>
              <a:ext uri="{FF2B5EF4-FFF2-40B4-BE49-F238E27FC236}">
                <a16:creationId xmlns:a16="http://schemas.microsoft.com/office/drawing/2014/main" id="{0ED94EA1-4996-450F-B3AA-B2565B0BB041}"/>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918CDDC5-0C4C-41DE-999F-8CCB94CE451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7">
            <a:extLst>
              <a:ext uri="{FF2B5EF4-FFF2-40B4-BE49-F238E27FC236}">
                <a16:creationId xmlns:a16="http://schemas.microsoft.com/office/drawing/2014/main" id="{AE5EF68F-8911-4EDB-A47F-0DC0C73F4D4C}"/>
              </a:ext>
            </a:extLst>
          </p:cNvPr>
          <p:cNvGrpSpPr>
            <a:grpSpLocks/>
          </p:cNvGrpSpPr>
          <p:nvPr/>
        </p:nvGrpSpPr>
        <p:grpSpPr bwMode="auto">
          <a:xfrm>
            <a:off x="-7938" y="-7938"/>
            <a:ext cx="9169401" cy="6873876"/>
            <a:chOff x="-8466" y="-8468"/>
            <a:chExt cx="9169804" cy="6874935"/>
          </a:xfrm>
        </p:grpSpPr>
        <p:cxnSp>
          <p:nvCxnSpPr>
            <p:cNvPr id="5" name="Straight Connector 4">
              <a:extLst>
                <a:ext uri="{FF2B5EF4-FFF2-40B4-BE49-F238E27FC236}">
                  <a16:creationId xmlns:a16="http://schemas.microsoft.com/office/drawing/2014/main" id="{9456337C-8F56-4C4B-8228-946984218783}"/>
                </a:ext>
              </a:extLst>
            </p:cNvPr>
            <p:cNvCxnSpPr/>
            <p:nvPr/>
          </p:nvCxnSpPr>
          <p:spPr>
            <a:xfrm flipV="1">
              <a:off x="5130498"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2A460D5D-0C1C-42E5-B996-A6EB4832C127}"/>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7" name="Freeform 18">
              <a:extLst>
                <a:ext uri="{FF2B5EF4-FFF2-40B4-BE49-F238E27FC236}">
                  <a16:creationId xmlns:a16="http://schemas.microsoft.com/office/drawing/2014/main" id="{EB832E2D-31E0-4A68-8A5D-020BA462EDFF}"/>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Freeform 19">
              <a:extLst>
                <a:ext uri="{FF2B5EF4-FFF2-40B4-BE49-F238E27FC236}">
                  <a16:creationId xmlns:a16="http://schemas.microsoft.com/office/drawing/2014/main" id="{F5D91DC0-4932-40A7-852E-22E49527752B}"/>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Freeform 20">
              <a:extLst>
                <a:ext uri="{FF2B5EF4-FFF2-40B4-BE49-F238E27FC236}">
                  <a16:creationId xmlns:a16="http://schemas.microsoft.com/office/drawing/2014/main" id="{DAF23E9C-7E91-4B2D-AB98-FDA4CFF5BD00}"/>
                </a:ext>
              </a:extLst>
            </p:cNvPr>
            <p:cNvSpPr/>
            <p:nvPr/>
          </p:nvSpPr>
          <p:spPr>
            <a:xfrm>
              <a:off x="6638689" y="3919613"/>
              <a:ext cx="2513123"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21">
              <a:extLst>
                <a:ext uri="{FF2B5EF4-FFF2-40B4-BE49-F238E27FC236}">
                  <a16:creationId xmlns:a16="http://schemas.microsoft.com/office/drawing/2014/main" id="{6E8C15A1-D83F-447F-B17F-9EBFA7C4FD7D}"/>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22">
              <a:extLst>
                <a:ext uri="{FF2B5EF4-FFF2-40B4-BE49-F238E27FC236}">
                  <a16:creationId xmlns:a16="http://schemas.microsoft.com/office/drawing/2014/main" id="{1508B3CD-F075-46FB-993F-9116A8B758EB}"/>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23">
              <a:extLst>
                <a:ext uri="{FF2B5EF4-FFF2-40B4-BE49-F238E27FC236}">
                  <a16:creationId xmlns:a16="http://schemas.microsoft.com/office/drawing/2014/main" id="{E4D5375F-B292-441C-A4DC-94634020371E}"/>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24">
              <a:extLst>
                <a:ext uri="{FF2B5EF4-FFF2-40B4-BE49-F238E27FC236}">
                  <a16:creationId xmlns:a16="http://schemas.microsoft.com/office/drawing/2014/main" id="{E745E7D2-F679-42FC-9B77-6B2F85D1FE70}"/>
                </a:ext>
              </a:extLst>
            </p:cNvPr>
            <p:cNvSpPr/>
            <p:nvPr/>
          </p:nvSpPr>
          <p:spPr>
            <a:xfrm>
              <a:off x="8059565"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27">
              <a:extLst>
                <a:ext uri="{FF2B5EF4-FFF2-40B4-BE49-F238E27FC236}">
                  <a16:creationId xmlns:a16="http://schemas.microsoft.com/office/drawing/2014/main" id="{72B6076E-9E3D-47EC-884D-30CCA1A20A82}"/>
                </a:ext>
              </a:extLst>
            </p:cNvPr>
            <p:cNvSpPr/>
            <p:nvPr/>
          </p:nvSpPr>
          <p:spPr>
            <a:xfrm>
              <a:off x="-8466" y="-8468"/>
              <a:ext cx="863639" cy="5698416"/>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3">
            <a:extLst>
              <a:ext uri="{FF2B5EF4-FFF2-40B4-BE49-F238E27FC236}">
                <a16:creationId xmlns:a16="http://schemas.microsoft.com/office/drawing/2014/main" id="{190A0932-2262-4481-A180-209862BE40B9}"/>
              </a:ext>
            </a:extLst>
          </p:cNvPr>
          <p:cNvSpPr>
            <a:spLocks noGrp="1"/>
          </p:cNvSpPr>
          <p:nvPr>
            <p:ph type="dt" sz="half" idx="10"/>
          </p:nvPr>
        </p:nvSpPr>
        <p:spPr/>
        <p:txBody>
          <a:bodyPr/>
          <a:lstStyle>
            <a:lvl1pPr>
              <a:defRPr/>
            </a:lvl1pPr>
          </a:lstStyle>
          <a:p>
            <a:pPr>
              <a:defRPr/>
            </a:pPr>
            <a:endParaRPr lang="en-US"/>
          </a:p>
        </p:txBody>
      </p:sp>
      <p:sp>
        <p:nvSpPr>
          <p:cNvPr id="16" name="Footer Placeholder 4">
            <a:extLst>
              <a:ext uri="{FF2B5EF4-FFF2-40B4-BE49-F238E27FC236}">
                <a16:creationId xmlns:a16="http://schemas.microsoft.com/office/drawing/2014/main" id="{3FB32147-92EB-458A-ABB6-6E51BDC30E4C}"/>
              </a:ext>
            </a:extLst>
          </p:cNvPr>
          <p:cNvSpPr>
            <a:spLocks noGrp="1"/>
          </p:cNvSpPr>
          <p:nvPr>
            <p:ph type="ftr" sz="quarter" idx="11"/>
          </p:nvPr>
        </p:nvSpPr>
        <p:spPr/>
        <p:txBody>
          <a:bodyPr/>
          <a:lstStyle>
            <a:lvl1pPr>
              <a:defRPr/>
            </a:lvl1pPr>
          </a:lstStyle>
          <a:p>
            <a:pPr>
              <a:defRPr/>
            </a:pPr>
            <a:endParaRPr lang="en-US"/>
          </a:p>
        </p:txBody>
      </p:sp>
      <p:sp>
        <p:nvSpPr>
          <p:cNvPr id="17" name="Slide Number Placeholder 5">
            <a:extLst>
              <a:ext uri="{FF2B5EF4-FFF2-40B4-BE49-F238E27FC236}">
                <a16:creationId xmlns:a16="http://schemas.microsoft.com/office/drawing/2014/main" id="{77C0F176-4858-4D9B-9F6C-3B16AE2B8E9F}"/>
              </a:ext>
            </a:extLst>
          </p:cNvPr>
          <p:cNvSpPr>
            <a:spLocks noGrp="1"/>
          </p:cNvSpPr>
          <p:nvPr>
            <p:ph type="sldNum" sz="quarter" idx="12"/>
          </p:nvPr>
        </p:nvSpPr>
        <p:spPr/>
        <p:txBody>
          <a:bodyPr/>
          <a:lstStyle>
            <a:lvl1pPr>
              <a:defRPr/>
            </a:lvl1pPr>
          </a:lstStyle>
          <a:p>
            <a:fld id="{1F9B9EA8-14BE-49C7-8423-4772F96935F7}" type="slidenum">
              <a:rPr lang="en-US" altLang="en-US"/>
              <a:pPr/>
              <a:t>‹#›</a:t>
            </a:fld>
            <a:endParaRPr lang="en-US" altLang="en-US"/>
          </a:p>
        </p:txBody>
      </p:sp>
    </p:spTree>
    <p:extLst>
      <p:ext uri="{BB962C8B-B14F-4D97-AF65-F5344CB8AC3E}">
        <p14:creationId xmlns:p14="http://schemas.microsoft.com/office/powerpoint/2010/main" val="2277030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F1A40F-3416-4A95-8430-1BCDE2345887}"/>
              </a:ext>
            </a:extLst>
          </p:cNvPr>
          <p:cNvSpPr>
            <a:spLocks noGrp="1"/>
          </p:cNvSpPr>
          <p:nvPr>
            <p:ph type="dt" sz="half" idx="10"/>
          </p:nvPr>
        </p:nvSpPr>
        <p:spPr/>
        <p:txBody>
          <a:bodyPr/>
          <a:lstStyle>
            <a:lvl1pPr>
              <a:defRPr/>
            </a:lvl1pPr>
          </a:lstStyle>
          <a:p>
            <a:pPr>
              <a:defRPr/>
            </a:pPr>
            <a:fld id="{7F267941-D904-429A-9AA3-23BA2FBBAAD0}" type="datetimeFigureOut">
              <a:rPr lang="en-US"/>
              <a:pPr>
                <a:defRPr/>
              </a:pPr>
              <a:t>2/5/2020</a:t>
            </a:fld>
            <a:endParaRPr lang="en-US"/>
          </a:p>
        </p:txBody>
      </p:sp>
      <p:sp>
        <p:nvSpPr>
          <p:cNvPr id="5" name="Footer Placeholder 4">
            <a:extLst>
              <a:ext uri="{FF2B5EF4-FFF2-40B4-BE49-F238E27FC236}">
                <a16:creationId xmlns:a16="http://schemas.microsoft.com/office/drawing/2014/main" id="{9BFD8FFF-F362-4502-BB65-ECB28B7FE9C6}"/>
              </a:ext>
            </a:extLst>
          </p:cNvPr>
          <p:cNvSpPr>
            <a:spLocks noGrp="1"/>
          </p:cNvSpPr>
          <p:nvPr>
            <p:ph type="ftr" sz="quarter" idx="11"/>
          </p:nvPr>
        </p:nvSpPr>
        <p:spPr/>
        <p:txBody>
          <a:bodyPr/>
          <a:lstStyle>
            <a:lvl1pPr>
              <a:defRPr/>
            </a:lvl1pPr>
          </a:lstStyle>
          <a:p>
            <a:pPr>
              <a:defRPr/>
            </a:pPr>
            <a:r>
              <a:rPr lang="en-US"/>
              <a:t>WAN</a:t>
            </a:r>
          </a:p>
        </p:txBody>
      </p:sp>
      <p:sp>
        <p:nvSpPr>
          <p:cNvPr id="6" name="Slide Number Placeholder 5">
            <a:extLst>
              <a:ext uri="{FF2B5EF4-FFF2-40B4-BE49-F238E27FC236}">
                <a16:creationId xmlns:a16="http://schemas.microsoft.com/office/drawing/2014/main" id="{C592A293-FB84-4E21-A092-C004B525BE52}"/>
              </a:ext>
            </a:extLst>
          </p:cNvPr>
          <p:cNvSpPr>
            <a:spLocks noGrp="1"/>
          </p:cNvSpPr>
          <p:nvPr>
            <p:ph type="sldNum" sz="quarter" idx="12"/>
          </p:nvPr>
        </p:nvSpPr>
        <p:spPr/>
        <p:txBody>
          <a:bodyPr/>
          <a:lstStyle>
            <a:lvl1pPr>
              <a:defRPr/>
            </a:lvl1pPr>
          </a:lstStyle>
          <a:p>
            <a:fld id="{64763666-C11A-430E-9C63-E6BF25E8BBB1}" type="slidenum">
              <a:rPr lang="en-US" altLang="en-US"/>
              <a:pPr/>
              <a:t>‹#›</a:t>
            </a:fld>
            <a:endParaRPr lang="en-US" altLang="en-US"/>
          </a:p>
        </p:txBody>
      </p:sp>
    </p:spTree>
    <p:extLst>
      <p:ext uri="{BB962C8B-B14F-4D97-AF65-F5344CB8AC3E}">
        <p14:creationId xmlns:p14="http://schemas.microsoft.com/office/powerpoint/2010/main" val="1975286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0B75208-23F2-41CD-AC4A-FC444D09F365}"/>
              </a:ext>
            </a:extLst>
          </p:cNvPr>
          <p:cNvSpPr>
            <a:spLocks noGrp="1"/>
          </p:cNvSpPr>
          <p:nvPr>
            <p:ph type="dt" sz="half" idx="10"/>
          </p:nvPr>
        </p:nvSpPr>
        <p:spPr/>
        <p:txBody>
          <a:bodyPr/>
          <a:lstStyle>
            <a:lvl1pPr>
              <a:defRPr/>
            </a:lvl1pPr>
          </a:lstStyle>
          <a:p>
            <a:pPr>
              <a:defRPr/>
            </a:pPr>
            <a:fld id="{EBF468CB-6842-420B-BB9E-F1C9A19794C7}" type="datetimeFigureOut">
              <a:rPr lang="en-US"/>
              <a:pPr>
                <a:defRPr/>
              </a:pPr>
              <a:t>2/5/2020</a:t>
            </a:fld>
            <a:endParaRPr lang="en-US"/>
          </a:p>
        </p:txBody>
      </p:sp>
      <p:sp>
        <p:nvSpPr>
          <p:cNvPr id="5" name="Footer Placeholder 4">
            <a:extLst>
              <a:ext uri="{FF2B5EF4-FFF2-40B4-BE49-F238E27FC236}">
                <a16:creationId xmlns:a16="http://schemas.microsoft.com/office/drawing/2014/main" id="{140D2CCA-D67E-4638-87DD-C392F6181537}"/>
              </a:ext>
            </a:extLst>
          </p:cNvPr>
          <p:cNvSpPr>
            <a:spLocks noGrp="1"/>
          </p:cNvSpPr>
          <p:nvPr>
            <p:ph type="ftr" sz="quarter" idx="11"/>
          </p:nvPr>
        </p:nvSpPr>
        <p:spPr/>
        <p:txBody>
          <a:bodyPr/>
          <a:lstStyle>
            <a:lvl1pPr>
              <a:defRPr/>
            </a:lvl1pPr>
          </a:lstStyle>
          <a:p>
            <a:pPr>
              <a:defRPr/>
            </a:pPr>
            <a:r>
              <a:rPr lang="en-US"/>
              <a:t>WAN</a:t>
            </a:r>
          </a:p>
        </p:txBody>
      </p:sp>
      <p:sp>
        <p:nvSpPr>
          <p:cNvPr id="6" name="Slide Number Placeholder 5">
            <a:extLst>
              <a:ext uri="{FF2B5EF4-FFF2-40B4-BE49-F238E27FC236}">
                <a16:creationId xmlns:a16="http://schemas.microsoft.com/office/drawing/2014/main" id="{A581CF17-113D-404E-A6A0-C88269C3A48C}"/>
              </a:ext>
            </a:extLst>
          </p:cNvPr>
          <p:cNvSpPr>
            <a:spLocks noGrp="1"/>
          </p:cNvSpPr>
          <p:nvPr>
            <p:ph type="sldNum" sz="quarter" idx="12"/>
          </p:nvPr>
        </p:nvSpPr>
        <p:spPr/>
        <p:txBody>
          <a:bodyPr/>
          <a:lstStyle>
            <a:lvl1pPr>
              <a:defRPr/>
            </a:lvl1pPr>
          </a:lstStyle>
          <a:p>
            <a:fld id="{CD33B2B0-8AB9-454B-A3DF-7704F7112148}" type="slidenum">
              <a:rPr lang="en-US" altLang="en-US"/>
              <a:pPr/>
              <a:t>‹#›</a:t>
            </a:fld>
            <a:endParaRPr lang="en-US" altLang="en-US"/>
          </a:p>
        </p:txBody>
      </p:sp>
    </p:spTree>
    <p:extLst>
      <p:ext uri="{BB962C8B-B14F-4D97-AF65-F5344CB8AC3E}">
        <p14:creationId xmlns:p14="http://schemas.microsoft.com/office/powerpoint/2010/main" val="2302791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BC2CA8D1-0347-492C-9194-838598183CCC}"/>
              </a:ext>
            </a:extLst>
          </p:cNvPr>
          <p:cNvSpPr>
            <a:spLocks noGrp="1"/>
          </p:cNvSpPr>
          <p:nvPr>
            <p:ph type="dt" sz="half" idx="10"/>
          </p:nvPr>
        </p:nvSpPr>
        <p:spPr/>
        <p:txBody>
          <a:bodyPr/>
          <a:lstStyle>
            <a:lvl1pPr>
              <a:defRPr/>
            </a:lvl1pPr>
          </a:lstStyle>
          <a:p>
            <a:pPr>
              <a:defRPr/>
            </a:pPr>
            <a:fld id="{3AF8E939-E1A9-4E27-A298-108015D07057}" type="datetimeFigureOut">
              <a:rPr lang="en-US"/>
              <a:pPr>
                <a:defRPr/>
              </a:pPr>
              <a:t>2/5/2020</a:t>
            </a:fld>
            <a:endParaRPr lang="en-US"/>
          </a:p>
        </p:txBody>
      </p:sp>
      <p:sp>
        <p:nvSpPr>
          <p:cNvPr id="6" name="Footer Placeholder 4">
            <a:extLst>
              <a:ext uri="{FF2B5EF4-FFF2-40B4-BE49-F238E27FC236}">
                <a16:creationId xmlns:a16="http://schemas.microsoft.com/office/drawing/2014/main" id="{C737D27A-FDBE-4A30-A5C9-C48BC0995988}"/>
              </a:ext>
            </a:extLst>
          </p:cNvPr>
          <p:cNvSpPr>
            <a:spLocks noGrp="1"/>
          </p:cNvSpPr>
          <p:nvPr>
            <p:ph type="ftr" sz="quarter" idx="11"/>
          </p:nvPr>
        </p:nvSpPr>
        <p:spPr/>
        <p:txBody>
          <a:bodyPr/>
          <a:lstStyle>
            <a:lvl1pPr>
              <a:defRPr/>
            </a:lvl1pPr>
          </a:lstStyle>
          <a:p>
            <a:pPr>
              <a:defRPr/>
            </a:pPr>
            <a:r>
              <a:rPr lang="en-US"/>
              <a:t>WAN</a:t>
            </a:r>
          </a:p>
        </p:txBody>
      </p:sp>
      <p:sp>
        <p:nvSpPr>
          <p:cNvPr id="7" name="Slide Number Placeholder 5">
            <a:extLst>
              <a:ext uri="{FF2B5EF4-FFF2-40B4-BE49-F238E27FC236}">
                <a16:creationId xmlns:a16="http://schemas.microsoft.com/office/drawing/2014/main" id="{4FAB51FA-3347-454E-AFA9-90DED0454045}"/>
              </a:ext>
            </a:extLst>
          </p:cNvPr>
          <p:cNvSpPr>
            <a:spLocks noGrp="1"/>
          </p:cNvSpPr>
          <p:nvPr>
            <p:ph type="sldNum" sz="quarter" idx="12"/>
          </p:nvPr>
        </p:nvSpPr>
        <p:spPr/>
        <p:txBody>
          <a:bodyPr/>
          <a:lstStyle>
            <a:lvl1pPr>
              <a:defRPr/>
            </a:lvl1pPr>
          </a:lstStyle>
          <a:p>
            <a:fld id="{9F592021-59F4-4262-A533-55765BED2DAE}" type="slidenum">
              <a:rPr lang="en-US" altLang="en-US"/>
              <a:pPr/>
              <a:t>‹#›</a:t>
            </a:fld>
            <a:endParaRPr lang="en-US" altLang="en-US"/>
          </a:p>
        </p:txBody>
      </p:sp>
    </p:spTree>
    <p:extLst>
      <p:ext uri="{BB962C8B-B14F-4D97-AF65-F5344CB8AC3E}">
        <p14:creationId xmlns:p14="http://schemas.microsoft.com/office/powerpoint/2010/main" val="1146585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962E96C4-6044-4D9D-800A-1D002FB01374}"/>
              </a:ext>
            </a:extLst>
          </p:cNvPr>
          <p:cNvSpPr>
            <a:spLocks noGrp="1"/>
          </p:cNvSpPr>
          <p:nvPr>
            <p:ph type="dt" sz="half" idx="10"/>
          </p:nvPr>
        </p:nvSpPr>
        <p:spPr/>
        <p:txBody>
          <a:bodyPr/>
          <a:lstStyle>
            <a:lvl1pPr>
              <a:defRPr/>
            </a:lvl1pPr>
          </a:lstStyle>
          <a:p>
            <a:pPr>
              <a:defRPr/>
            </a:pPr>
            <a:fld id="{6C13CEB2-B613-48C4-B5A7-E5ECF9956DD3}" type="datetimeFigureOut">
              <a:rPr lang="en-US"/>
              <a:pPr>
                <a:defRPr/>
              </a:pPr>
              <a:t>2/5/2020</a:t>
            </a:fld>
            <a:endParaRPr lang="en-US"/>
          </a:p>
        </p:txBody>
      </p:sp>
      <p:sp>
        <p:nvSpPr>
          <p:cNvPr id="8" name="Footer Placeholder 4">
            <a:extLst>
              <a:ext uri="{FF2B5EF4-FFF2-40B4-BE49-F238E27FC236}">
                <a16:creationId xmlns:a16="http://schemas.microsoft.com/office/drawing/2014/main" id="{2E22CCD1-5CEB-4A58-9C36-8538ED6C4BE4}"/>
              </a:ext>
            </a:extLst>
          </p:cNvPr>
          <p:cNvSpPr>
            <a:spLocks noGrp="1"/>
          </p:cNvSpPr>
          <p:nvPr>
            <p:ph type="ftr" sz="quarter" idx="11"/>
          </p:nvPr>
        </p:nvSpPr>
        <p:spPr/>
        <p:txBody>
          <a:bodyPr/>
          <a:lstStyle>
            <a:lvl1pPr>
              <a:defRPr/>
            </a:lvl1pPr>
          </a:lstStyle>
          <a:p>
            <a:pPr>
              <a:defRPr/>
            </a:pPr>
            <a:r>
              <a:rPr lang="en-US"/>
              <a:t>WAN</a:t>
            </a:r>
          </a:p>
        </p:txBody>
      </p:sp>
      <p:sp>
        <p:nvSpPr>
          <p:cNvPr id="9" name="Slide Number Placeholder 5">
            <a:extLst>
              <a:ext uri="{FF2B5EF4-FFF2-40B4-BE49-F238E27FC236}">
                <a16:creationId xmlns:a16="http://schemas.microsoft.com/office/drawing/2014/main" id="{336C08A7-D802-46FB-BAEB-46D56E621D8C}"/>
              </a:ext>
            </a:extLst>
          </p:cNvPr>
          <p:cNvSpPr>
            <a:spLocks noGrp="1"/>
          </p:cNvSpPr>
          <p:nvPr>
            <p:ph type="sldNum" sz="quarter" idx="12"/>
          </p:nvPr>
        </p:nvSpPr>
        <p:spPr/>
        <p:txBody>
          <a:bodyPr/>
          <a:lstStyle>
            <a:lvl1pPr>
              <a:defRPr/>
            </a:lvl1pPr>
          </a:lstStyle>
          <a:p>
            <a:fld id="{67AE996E-0573-4C58-B24F-C8EA18EE718A}" type="slidenum">
              <a:rPr lang="en-US" altLang="en-US"/>
              <a:pPr/>
              <a:t>‹#›</a:t>
            </a:fld>
            <a:endParaRPr lang="en-US" altLang="en-US"/>
          </a:p>
        </p:txBody>
      </p:sp>
    </p:spTree>
    <p:extLst>
      <p:ext uri="{BB962C8B-B14F-4D97-AF65-F5344CB8AC3E}">
        <p14:creationId xmlns:p14="http://schemas.microsoft.com/office/powerpoint/2010/main" val="1876978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86C6766C-C9C4-43C9-A442-349C6E4A301B}"/>
              </a:ext>
            </a:extLst>
          </p:cNvPr>
          <p:cNvSpPr>
            <a:spLocks noGrp="1"/>
          </p:cNvSpPr>
          <p:nvPr>
            <p:ph type="dt" sz="half" idx="10"/>
          </p:nvPr>
        </p:nvSpPr>
        <p:spPr/>
        <p:txBody>
          <a:bodyPr/>
          <a:lstStyle>
            <a:lvl1pPr>
              <a:defRPr/>
            </a:lvl1pPr>
          </a:lstStyle>
          <a:p>
            <a:pPr>
              <a:defRPr/>
            </a:pPr>
            <a:fld id="{118054CF-7F3F-4064-B38F-F5B81F9C8ABF}" type="datetimeFigureOut">
              <a:rPr lang="en-US"/>
              <a:pPr>
                <a:defRPr/>
              </a:pPr>
              <a:t>2/5/2020</a:t>
            </a:fld>
            <a:endParaRPr lang="en-US"/>
          </a:p>
        </p:txBody>
      </p:sp>
      <p:sp>
        <p:nvSpPr>
          <p:cNvPr id="4" name="Footer Placeholder 4">
            <a:extLst>
              <a:ext uri="{FF2B5EF4-FFF2-40B4-BE49-F238E27FC236}">
                <a16:creationId xmlns:a16="http://schemas.microsoft.com/office/drawing/2014/main" id="{06C50D14-CF2E-4AE8-A99D-5A4C1F85E2C5}"/>
              </a:ext>
            </a:extLst>
          </p:cNvPr>
          <p:cNvSpPr>
            <a:spLocks noGrp="1"/>
          </p:cNvSpPr>
          <p:nvPr>
            <p:ph type="ftr" sz="quarter" idx="11"/>
          </p:nvPr>
        </p:nvSpPr>
        <p:spPr/>
        <p:txBody>
          <a:bodyPr/>
          <a:lstStyle>
            <a:lvl1pPr>
              <a:defRPr/>
            </a:lvl1pPr>
          </a:lstStyle>
          <a:p>
            <a:pPr>
              <a:defRPr/>
            </a:pPr>
            <a:r>
              <a:rPr lang="en-US"/>
              <a:t>WAN</a:t>
            </a:r>
          </a:p>
        </p:txBody>
      </p:sp>
      <p:sp>
        <p:nvSpPr>
          <p:cNvPr id="5" name="Slide Number Placeholder 5">
            <a:extLst>
              <a:ext uri="{FF2B5EF4-FFF2-40B4-BE49-F238E27FC236}">
                <a16:creationId xmlns:a16="http://schemas.microsoft.com/office/drawing/2014/main" id="{B941FD19-29B3-4E6C-BB34-B19497EDADF4}"/>
              </a:ext>
            </a:extLst>
          </p:cNvPr>
          <p:cNvSpPr>
            <a:spLocks noGrp="1"/>
          </p:cNvSpPr>
          <p:nvPr>
            <p:ph type="sldNum" sz="quarter" idx="12"/>
          </p:nvPr>
        </p:nvSpPr>
        <p:spPr/>
        <p:txBody>
          <a:bodyPr/>
          <a:lstStyle>
            <a:lvl1pPr>
              <a:defRPr/>
            </a:lvl1pPr>
          </a:lstStyle>
          <a:p>
            <a:fld id="{DA180200-5776-47A4-8496-FC21A6D958FF}" type="slidenum">
              <a:rPr lang="en-US" altLang="en-US"/>
              <a:pPr/>
              <a:t>‹#›</a:t>
            </a:fld>
            <a:endParaRPr lang="en-US" altLang="en-US"/>
          </a:p>
        </p:txBody>
      </p:sp>
    </p:spTree>
    <p:extLst>
      <p:ext uri="{BB962C8B-B14F-4D97-AF65-F5344CB8AC3E}">
        <p14:creationId xmlns:p14="http://schemas.microsoft.com/office/powerpoint/2010/main" val="1195718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01F65B1-6A3D-4193-8FBF-E5905D335443}"/>
              </a:ext>
            </a:extLst>
          </p:cNvPr>
          <p:cNvSpPr>
            <a:spLocks noGrp="1"/>
          </p:cNvSpPr>
          <p:nvPr>
            <p:ph type="dt" sz="half" idx="10"/>
          </p:nvPr>
        </p:nvSpPr>
        <p:spPr/>
        <p:txBody>
          <a:bodyPr/>
          <a:lstStyle>
            <a:lvl1pPr>
              <a:defRPr/>
            </a:lvl1pPr>
          </a:lstStyle>
          <a:p>
            <a:pPr>
              <a:defRPr/>
            </a:pPr>
            <a:fld id="{0FC455F6-B5DA-48DC-9ED3-7AFEAE1ACD84}" type="datetimeFigureOut">
              <a:rPr lang="en-US"/>
              <a:pPr>
                <a:defRPr/>
              </a:pPr>
              <a:t>2/5/2020</a:t>
            </a:fld>
            <a:endParaRPr lang="en-US"/>
          </a:p>
        </p:txBody>
      </p:sp>
      <p:sp>
        <p:nvSpPr>
          <p:cNvPr id="3" name="Footer Placeholder 4">
            <a:extLst>
              <a:ext uri="{FF2B5EF4-FFF2-40B4-BE49-F238E27FC236}">
                <a16:creationId xmlns:a16="http://schemas.microsoft.com/office/drawing/2014/main" id="{6860CBF3-9FE0-4280-8ABA-AE26BC6827AA}"/>
              </a:ext>
            </a:extLst>
          </p:cNvPr>
          <p:cNvSpPr>
            <a:spLocks noGrp="1"/>
          </p:cNvSpPr>
          <p:nvPr>
            <p:ph type="ftr" sz="quarter" idx="11"/>
          </p:nvPr>
        </p:nvSpPr>
        <p:spPr/>
        <p:txBody>
          <a:bodyPr/>
          <a:lstStyle>
            <a:lvl1pPr>
              <a:defRPr/>
            </a:lvl1pPr>
          </a:lstStyle>
          <a:p>
            <a:pPr>
              <a:defRPr/>
            </a:pPr>
            <a:r>
              <a:rPr lang="en-US"/>
              <a:t>WAN</a:t>
            </a:r>
          </a:p>
        </p:txBody>
      </p:sp>
      <p:sp>
        <p:nvSpPr>
          <p:cNvPr id="4" name="Slide Number Placeholder 5">
            <a:extLst>
              <a:ext uri="{FF2B5EF4-FFF2-40B4-BE49-F238E27FC236}">
                <a16:creationId xmlns:a16="http://schemas.microsoft.com/office/drawing/2014/main" id="{24432D12-ADF8-4114-98BD-D6C2D11FFC1F}"/>
              </a:ext>
            </a:extLst>
          </p:cNvPr>
          <p:cNvSpPr>
            <a:spLocks noGrp="1"/>
          </p:cNvSpPr>
          <p:nvPr>
            <p:ph type="sldNum" sz="quarter" idx="12"/>
          </p:nvPr>
        </p:nvSpPr>
        <p:spPr/>
        <p:txBody>
          <a:bodyPr/>
          <a:lstStyle>
            <a:lvl1pPr>
              <a:defRPr/>
            </a:lvl1pPr>
          </a:lstStyle>
          <a:p>
            <a:fld id="{3DDDAA48-F267-4D78-BBE1-655D95A9B115}" type="slidenum">
              <a:rPr lang="en-US" altLang="en-US"/>
              <a:pPr/>
              <a:t>‹#›</a:t>
            </a:fld>
            <a:endParaRPr lang="en-US" altLang="en-US"/>
          </a:p>
        </p:txBody>
      </p:sp>
    </p:spTree>
    <p:extLst>
      <p:ext uri="{BB962C8B-B14F-4D97-AF65-F5344CB8AC3E}">
        <p14:creationId xmlns:p14="http://schemas.microsoft.com/office/powerpoint/2010/main" val="209176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3">
            <a:extLst>
              <a:ext uri="{FF2B5EF4-FFF2-40B4-BE49-F238E27FC236}">
                <a16:creationId xmlns:a16="http://schemas.microsoft.com/office/drawing/2014/main" id="{36DC2739-DF19-4C18-A809-68A43AE4C333}"/>
              </a:ext>
            </a:extLst>
          </p:cNvPr>
          <p:cNvSpPr>
            <a:spLocks noGrp="1"/>
          </p:cNvSpPr>
          <p:nvPr>
            <p:ph type="dt" sz="half" idx="10"/>
          </p:nvPr>
        </p:nvSpPr>
        <p:spPr/>
        <p:txBody>
          <a:bodyPr/>
          <a:lstStyle>
            <a:lvl1pPr>
              <a:defRPr/>
            </a:lvl1pPr>
          </a:lstStyle>
          <a:p>
            <a:pPr>
              <a:defRPr/>
            </a:pPr>
            <a:fld id="{F15193EE-45E9-4417-BD82-2AEED716E65A}" type="datetimeFigureOut">
              <a:rPr lang="en-US"/>
              <a:pPr>
                <a:defRPr/>
              </a:pPr>
              <a:t>2/5/2020</a:t>
            </a:fld>
            <a:endParaRPr lang="en-US"/>
          </a:p>
        </p:txBody>
      </p:sp>
      <p:sp>
        <p:nvSpPr>
          <p:cNvPr id="6" name="Footer Placeholder 4">
            <a:extLst>
              <a:ext uri="{FF2B5EF4-FFF2-40B4-BE49-F238E27FC236}">
                <a16:creationId xmlns:a16="http://schemas.microsoft.com/office/drawing/2014/main" id="{CFC9CC63-AAA8-41F4-A3E8-580AD75190E6}"/>
              </a:ext>
            </a:extLst>
          </p:cNvPr>
          <p:cNvSpPr>
            <a:spLocks noGrp="1"/>
          </p:cNvSpPr>
          <p:nvPr>
            <p:ph type="ftr" sz="quarter" idx="11"/>
          </p:nvPr>
        </p:nvSpPr>
        <p:spPr/>
        <p:txBody>
          <a:bodyPr/>
          <a:lstStyle>
            <a:lvl1pPr>
              <a:defRPr/>
            </a:lvl1pPr>
          </a:lstStyle>
          <a:p>
            <a:pPr>
              <a:defRPr/>
            </a:pPr>
            <a:r>
              <a:rPr lang="en-US"/>
              <a:t>WAN</a:t>
            </a:r>
          </a:p>
        </p:txBody>
      </p:sp>
      <p:sp>
        <p:nvSpPr>
          <p:cNvPr id="7" name="Slide Number Placeholder 5">
            <a:extLst>
              <a:ext uri="{FF2B5EF4-FFF2-40B4-BE49-F238E27FC236}">
                <a16:creationId xmlns:a16="http://schemas.microsoft.com/office/drawing/2014/main" id="{44D01135-9974-4A4A-A4AB-BCF6729CBEAF}"/>
              </a:ext>
            </a:extLst>
          </p:cNvPr>
          <p:cNvSpPr>
            <a:spLocks noGrp="1"/>
          </p:cNvSpPr>
          <p:nvPr>
            <p:ph type="sldNum" sz="quarter" idx="12"/>
          </p:nvPr>
        </p:nvSpPr>
        <p:spPr/>
        <p:txBody>
          <a:bodyPr/>
          <a:lstStyle>
            <a:lvl1pPr>
              <a:defRPr/>
            </a:lvl1pPr>
          </a:lstStyle>
          <a:p>
            <a:fld id="{3D3BBE4E-36D5-49FE-8EA0-01B75ED80B6F}" type="slidenum">
              <a:rPr lang="en-US" altLang="en-US"/>
              <a:pPr/>
              <a:t>‹#›</a:t>
            </a:fld>
            <a:endParaRPr lang="en-US" altLang="en-US"/>
          </a:p>
        </p:txBody>
      </p:sp>
    </p:spTree>
    <p:extLst>
      <p:ext uri="{BB962C8B-B14F-4D97-AF65-F5344CB8AC3E}">
        <p14:creationId xmlns:p14="http://schemas.microsoft.com/office/powerpoint/2010/main" val="4161675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81D3694-0AF7-4463-8670-173FF954CDBD}"/>
              </a:ext>
            </a:extLst>
          </p:cNvPr>
          <p:cNvSpPr>
            <a:spLocks noGrp="1"/>
          </p:cNvSpPr>
          <p:nvPr>
            <p:ph type="dt" sz="half" idx="10"/>
          </p:nvPr>
        </p:nvSpPr>
        <p:spPr/>
        <p:txBody>
          <a:bodyPr/>
          <a:lstStyle>
            <a:lvl1pPr>
              <a:defRPr/>
            </a:lvl1pPr>
          </a:lstStyle>
          <a:p>
            <a:pPr>
              <a:defRPr/>
            </a:pPr>
            <a:fld id="{33E2A376-9A00-4D99-B9A9-A416A7131578}" type="datetimeFigureOut">
              <a:rPr lang="en-US"/>
              <a:pPr>
                <a:defRPr/>
              </a:pPr>
              <a:t>2/5/2020</a:t>
            </a:fld>
            <a:endParaRPr lang="en-US"/>
          </a:p>
        </p:txBody>
      </p:sp>
      <p:sp>
        <p:nvSpPr>
          <p:cNvPr id="6" name="Footer Placeholder 4">
            <a:extLst>
              <a:ext uri="{FF2B5EF4-FFF2-40B4-BE49-F238E27FC236}">
                <a16:creationId xmlns:a16="http://schemas.microsoft.com/office/drawing/2014/main" id="{03B03CB3-70C9-4AE0-AECC-A554BDD8F5DD}"/>
              </a:ext>
            </a:extLst>
          </p:cNvPr>
          <p:cNvSpPr>
            <a:spLocks noGrp="1"/>
          </p:cNvSpPr>
          <p:nvPr>
            <p:ph type="ftr" sz="quarter" idx="11"/>
          </p:nvPr>
        </p:nvSpPr>
        <p:spPr/>
        <p:txBody>
          <a:bodyPr/>
          <a:lstStyle>
            <a:lvl1pPr>
              <a:defRPr/>
            </a:lvl1pPr>
          </a:lstStyle>
          <a:p>
            <a:pPr>
              <a:defRPr/>
            </a:pPr>
            <a:r>
              <a:rPr lang="en-US"/>
              <a:t>WAN</a:t>
            </a:r>
          </a:p>
        </p:txBody>
      </p:sp>
      <p:sp>
        <p:nvSpPr>
          <p:cNvPr id="7" name="Slide Number Placeholder 5">
            <a:extLst>
              <a:ext uri="{FF2B5EF4-FFF2-40B4-BE49-F238E27FC236}">
                <a16:creationId xmlns:a16="http://schemas.microsoft.com/office/drawing/2014/main" id="{2F24E193-A1EB-4629-B257-59B5F39313BE}"/>
              </a:ext>
            </a:extLst>
          </p:cNvPr>
          <p:cNvSpPr>
            <a:spLocks noGrp="1"/>
          </p:cNvSpPr>
          <p:nvPr>
            <p:ph type="sldNum" sz="quarter" idx="12"/>
          </p:nvPr>
        </p:nvSpPr>
        <p:spPr/>
        <p:txBody>
          <a:bodyPr/>
          <a:lstStyle>
            <a:lvl1pPr>
              <a:defRPr/>
            </a:lvl1pPr>
          </a:lstStyle>
          <a:p>
            <a:fld id="{F146A6FF-4F04-42B6-A1FA-64C6371782CA}" type="slidenum">
              <a:rPr lang="en-US" altLang="en-US"/>
              <a:pPr/>
              <a:t>‹#›</a:t>
            </a:fld>
            <a:endParaRPr lang="en-US" altLang="en-US"/>
          </a:p>
        </p:txBody>
      </p:sp>
    </p:spTree>
    <p:extLst>
      <p:ext uri="{BB962C8B-B14F-4D97-AF65-F5344CB8AC3E}">
        <p14:creationId xmlns:p14="http://schemas.microsoft.com/office/powerpoint/2010/main" val="1426249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734F119-3E73-400F-917F-54A2BF810ED0}"/>
              </a:ext>
            </a:extLst>
          </p:cNvPr>
          <p:cNvSpPr>
            <a:spLocks noGrp="1"/>
          </p:cNvSpPr>
          <p:nvPr>
            <p:ph type="dt" sz="half" idx="10"/>
          </p:nvPr>
        </p:nvSpPr>
        <p:spPr/>
        <p:txBody>
          <a:bodyPr/>
          <a:lstStyle>
            <a:lvl1pPr>
              <a:defRPr/>
            </a:lvl1pPr>
          </a:lstStyle>
          <a:p>
            <a:pPr>
              <a:defRPr/>
            </a:pPr>
            <a:fld id="{C2F665CD-A16A-4602-9BC5-12CDF1A732C7}" type="datetimeFigureOut">
              <a:rPr lang="en-US"/>
              <a:pPr>
                <a:defRPr/>
              </a:pPr>
              <a:t>2/5/2020</a:t>
            </a:fld>
            <a:endParaRPr lang="en-US"/>
          </a:p>
        </p:txBody>
      </p:sp>
      <p:sp>
        <p:nvSpPr>
          <p:cNvPr id="5" name="Footer Placeholder 4">
            <a:extLst>
              <a:ext uri="{FF2B5EF4-FFF2-40B4-BE49-F238E27FC236}">
                <a16:creationId xmlns:a16="http://schemas.microsoft.com/office/drawing/2014/main" id="{3481ABF6-3101-4515-B833-0B2A7FF40691}"/>
              </a:ext>
            </a:extLst>
          </p:cNvPr>
          <p:cNvSpPr>
            <a:spLocks noGrp="1"/>
          </p:cNvSpPr>
          <p:nvPr>
            <p:ph type="ftr" sz="quarter" idx="11"/>
          </p:nvPr>
        </p:nvSpPr>
        <p:spPr/>
        <p:txBody>
          <a:bodyPr/>
          <a:lstStyle>
            <a:lvl1pPr>
              <a:defRPr/>
            </a:lvl1pPr>
          </a:lstStyle>
          <a:p>
            <a:pPr>
              <a:defRPr/>
            </a:pPr>
            <a:r>
              <a:rPr lang="en-US"/>
              <a:t>WAN</a:t>
            </a:r>
          </a:p>
        </p:txBody>
      </p:sp>
      <p:sp>
        <p:nvSpPr>
          <p:cNvPr id="6" name="Slide Number Placeholder 5">
            <a:extLst>
              <a:ext uri="{FF2B5EF4-FFF2-40B4-BE49-F238E27FC236}">
                <a16:creationId xmlns:a16="http://schemas.microsoft.com/office/drawing/2014/main" id="{19DFD168-7FB7-4765-805D-2191A564CBB9}"/>
              </a:ext>
            </a:extLst>
          </p:cNvPr>
          <p:cNvSpPr>
            <a:spLocks noGrp="1"/>
          </p:cNvSpPr>
          <p:nvPr>
            <p:ph type="sldNum" sz="quarter" idx="12"/>
          </p:nvPr>
        </p:nvSpPr>
        <p:spPr/>
        <p:txBody>
          <a:bodyPr/>
          <a:lstStyle>
            <a:lvl1pPr>
              <a:defRPr/>
            </a:lvl1pPr>
          </a:lstStyle>
          <a:p>
            <a:fld id="{2E177136-8E74-4218-9FBE-EA69B1FE27B3}" type="slidenum">
              <a:rPr lang="en-US" altLang="en-US"/>
              <a:pPr/>
              <a:t>‹#›</a:t>
            </a:fld>
            <a:endParaRPr lang="en-US" altLang="en-US"/>
          </a:p>
        </p:txBody>
      </p:sp>
    </p:spTree>
    <p:extLst>
      <p:ext uri="{BB962C8B-B14F-4D97-AF65-F5344CB8AC3E}">
        <p14:creationId xmlns:p14="http://schemas.microsoft.com/office/powerpoint/2010/main" val="4241230437"/>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17">
            <a:extLst>
              <a:ext uri="{FF2B5EF4-FFF2-40B4-BE49-F238E27FC236}">
                <a16:creationId xmlns:a16="http://schemas.microsoft.com/office/drawing/2014/main" id="{F3586A0F-6051-4D47-8CDA-06CB8291497F}"/>
              </a:ext>
            </a:extLst>
          </p:cNvPr>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6" name="TextBox 18">
            <a:extLst>
              <a:ext uri="{FF2B5EF4-FFF2-40B4-BE49-F238E27FC236}">
                <a16:creationId xmlns:a16="http://schemas.microsoft.com/office/drawing/2014/main" id="{524AB7FC-0E11-42A7-A762-7B78FD5F9187}"/>
              </a:ext>
            </a:extLst>
          </p:cNvPr>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40F090E7-91BE-44D6-A2F3-0D9FDF39EDC9}"/>
              </a:ext>
            </a:extLst>
          </p:cNvPr>
          <p:cNvSpPr>
            <a:spLocks noGrp="1"/>
          </p:cNvSpPr>
          <p:nvPr>
            <p:ph type="dt" sz="half" idx="14"/>
          </p:nvPr>
        </p:nvSpPr>
        <p:spPr/>
        <p:txBody>
          <a:bodyPr/>
          <a:lstStyle>
            <a:lvl1pPr>
              <a:defRPr/>
            </a:lvl1pPr>
          </a:lstStyle>
          <a:p>
            <a:pPr>
              <a:defRPr/>
            </a:pPr>
            <a:fld id="{0012994C-C097-4B65-BD7F-9C5C4DBC2421}" type="datetimeFigureOut">
              <a:rPr lang="en-US"/>
              <a:pPr>
                <a:defRPr/>
              </a:pPr>
              <a:t>2/5/2020</a:t>
            </a:fld>
            <a:endParaRPr lang="en-US"/>
          </a:p>
        </p:txBody>
      </p:sp>
      <p:sp>
        <p:nvSpPr>
          <p:cNvPr id="8" name="Footer Placeholder 4">
            <a:extLst>
              <a:ext uri="{FF2B5EF4-FFF2-40B4-BE49-F238E27FC236}">
                <a16:creationId xmlns:a16="http://schemas.microsoft.com/office/drawing/2014/main" id="{66609B3B-3E7E-4388-83F2-A14DB7697F32}"/>
              </a:ext>
            </a:extLst>
          </p:cNvPr>
          <p:cNvSpPr>
            <a:spLocks noGrp="1"/>
          </p:cNvSpPr>
          <p:nvPr>
            <p:ph type="ftr" sz="quarter" idx="15"/>
          </p:nvPr>
        </p:nvSpPr>
        <p:spPr/>
        <p:txBody>
          <a:bodyPr/>
          <a:lstStyle>
            <a:lvl1pPr>
              <a:defRPr/>
            </a:lvl1pPr>
          </a:lstStyle>
          <a:p>
            <a:pPr>
              <a:defRPr/>
            </a:pPr>
            <a:r>
              <a:rPr lang="en-US"/>
              <a:t>WAN</a:t>
            </a:r>
          </a:p>
        </p:txBody>
      </p:sp>
      <p:sp>
        <p:nvSpPr>
          <p:cNvPr id="9" name="Slide Number Placeholder 5">
            <a:extLst>
              <a:ext uri="{FF2B5EF4-FFF2-40B4-BE49-F238E27FC236}">
                <a16:creationId xmlns:a16="http://schemas.microsoft.com/office/drawing/2014/main" id="{D4300600-53C7-4300-B2A0-0F9838D4833A}"/>
              </a:ext>
            </a:extLst>
          </p:cNvPr>
          <p:cNvSpPr>
            <a:spLocks noGrp="1"/>
          </p:cNvSpPr>
          <p:nvPr>
            <p:ph type="sldNum" sz="quarter" idx="16"/>
          </p:nvPr>
        </p:nvSpPr>
        <p:spPr/>
        <p:txBody>
          <a:bodyPr/>
          <a:lstStyle>
            <a:lvl1pPr>
              <a:defRPr/>
            </a:lvl1pPr>
          </a:lstStyle>
          <a:p>
            <a:fld id="{A6926D38-00E8-4138-9B8A-80DB646119E9}" type="slidenum">
              <a:rPr lang="en-US" altLang="en-US"/>
              <a:pPr/>
              <a:t>‹#›</a:t>
            </a:fld>
            <a:endParaRPr lang="en-US" altLang="en-US"/>
          </a:p>
        </p:txBody>
      </p:sp>
    </p:spTree>
    <p:extLst>
      <p:ext uri="{BB962C8B-B14F-4D97-AF65-F5344CB8AC3E}">
        <p14:creationId xmlns:p14="http://schemas.microsoft.com/office/powerpoint/2010/main" val="1267902622"/>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485F61D-098F-4528-9BAC-0E747B43792B}"/>
              </a:ext>
            </a:extLst>
          </p:cNvPr>
          <p:cNvSpPr>
            <a:spLocks noGrp="1"/>
          </p:cNvSpPr>
          <p:nvPr>
            <p:ph type="dt" sz="half" idx="10"/>
          </p:nvPr>
        </p:nvSpPr>
        <p:spPr/>
        <p:txBody>
          <a:bodyPr/>
          <a:lstStyle>
            <a:lvl1pPr>
              <a:defRPr/>
            </a:lvl1pPr>
          </a:lstStyle>
          <a:p>
            <a:pPr>
              <a:defRPr/>
            </a:pPr>
            <a:fld id="{C5E29A1A-B98B-4733-AF98-7D5179288D50}" type="datetimeFigureOut">
              <a:rPr lang="en-US"/>
              <a:pPr>
                <a:defRPr/>
              </a:pPr>
              <a:t>2/5/2020</a:t>
            </a:fld>
            <a:endParaRPr lang="en-US"/>
          </a:p>
        </p:txBody>
      </p:sp>
      <p:sp>
        <p:nvSpPr>
          <p:cNvPr id="5" name="Footer Placeholder 4">
            <a:extLst>
              <a:ext uri="{FF2B5EF4-FFF2-40B4-BE49-F238E27FC236}">
                <a16:creationId xmlns:a16="http://schemas.microsoft.com/office/drawing/2014/main" id="{FEA67B39-999E-44E3-B019-48CF49EC58E9}"/>
              </a:ext>
            </a:extLst>
          </p:cNvPr>
          <p:cNvSpPr>
            <a:spLocks noGrp="1"/>
          </p:cNvSpPr>
          <p:nvPr>
            <p:ph type="ftr" sz="quarter" idx="11"/>
          </p:nvPr>
        </p:nvSpPr>
        <p:spPr/>
        <p:txBody>
          <a:bodyPr/>
          <a:lstStyle>
            <a:lvl1pPr>
              <a:defRPr/>
            </a:lvl1pPr>
          </a:lstStyle>
          <a:p>
            <a:pPr>
              <a:defRPr/>
            </a:pPr>
            <a:r>
              <a:rPr lang="en-US"/>
              <a:t>WAN</a:t>
            </a:r>
          </a:p>
        </p:txBody>
      </p:sp>
      <p:sp>
        <p:nvSpPr>
          <p:cNvPr id="6" name="Slide Number Placeholder 5">
            <a:extLst>
              <a:ext uri="{FF2B5EF4-FFF2-40B4-BE49-F238E27FC236}">
                <a16:creationId xmlns:a16="http://schemas.microsoft.com/office/drawing/2014/main" id="{3AF49BBB-C5FD-4D36-B09C-8A327EEE9AA5}"/>
              </a:ext>
            </a:extLst>
          </p:cNvPr>
          <p:cNvSpPr>
            <a:spLocks noGrp="1"/>
          </p:cNvSpPr>
          <p:nvPr>
            <p:ph type="sldNum" sz="quarter" idx="12"/>
          </p:nvPr>
        </p:nvSpPr>
        <p:spPr/>
        <p:txBody>
          <a:bodyPr/>
          <a:lstStyle>
            <a:lvl1pPr>
              <a:defRPr/>
            </a:lvl1pPr>
          </a:lstStyle>
          <a:p>
            <a:fld id="{42EBBF09-B2C1-4EE8-A0F5-4F0B44776F91}" type="slidenum">
              <a:rPr lang="en-US" altLang="en-US"/>
              <a:pPr/>
              <a:t>‹#›</a:t>
            </a:fld>
            <a:endParaRPr lang="en-US" altLang="en-US"/>
          </a:p>
        </p:txBody>
      </p:sp>
    </p:spTree>
    <p:extLst>
      <p:ext uri="{BB962C8B-B14F-4D97-AF65-F5344CB8AC3E}">
        <p14:creationId xmlns:p14="http://schemas.microsoft.com/office/powerpoint/2010/main" val="321169401"/>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17">
            <a:extLst>
              <a:ext uri="{FF2B5EF4-FFF2-40B4-BE49-F238E27FC236}">
                <a16:creationId xmlns:a16="http://schemas.microsoft.com/office/drawing/2014/main" id="{997B1001-7B62-4798-8CE9-E6173D7530D5}"/>
              </a:ext>
            </a:extLst>
          </p:cNvPr>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6" name="TextBox 18">
            <a:extLst>
              <a:ext uri="{FF2B5EF4-FFF2-40B4-BE49-F238E27FC236}">
                <a16:creationId xmlns:a16="http://schemas.microsoft.com/office/drawing/2014/main" id="{E2348530-D9BC-4DA8-83B2-1030668DB3CF}"/>
              </a:ext>
            </a:extLst>
          </p:cNvPr>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146D2E7D-7044-40EB-BA16-83780C6619B3}"/>
              </a:ext>
            </a:extLst>
          </p:cNvPr>
          <p:cNvSpPr>
            <a:spLocks noGrp="1"/>
          </p:cNvSpPr>
          <p:nvPr>
            <p:ph type="dt" sz="half" idx="14"/>
          </p:nvPr>
        </p:nvSpPr>
        <p:spPr/>
        <p:txBody>
          <a:bodyPr/>
          <a:lstStyle>
            <a:lvl1pPr>
              <a:defRPr/>
            </a:lvl1pPr>
          </a:lstStyle>
          <a:p>
            <a:pPr>
              <a:defRPr/>
            </a:pPr>
            <a:fld id="{E2C1B33A-1CE9-4CA0-94EB-E8F7E0E2CAF1}" type="datetimeFigureOut">
              <a:rPr lang="en-US"/>
              <a:pPr>
                <a:defRPr/>
              </a:pPr>
              <a:t>2/5/2020</a:t>
            </a:fld>
            <a:endParaRPr lang="en-US"/>
          </a:p>
        </p:txBody>
      </p:sp>
      <p:sp>
        <p:nvSpPr>
          <p:cNvPr id="8" name="Footer Placeholder 4">
            <a:extLst>
              <a:ext uri="{FF2B5EF4-FFF2-40B4-BE49-F238E27FC236}">
                <a16:creationId xmlns:a16="http://schemas.microsoft.com/office/drawing/2014/main" id="{B1DE018C-1227-4952-9FF2-BA9C1EF17388}"/>
              </a:ext>
            </a:extLst>
          </p:cNvPr>
          <p:cNvSpPr>
            <a:spLocks noGrp="1"/>
          </p:cNvSpPr>
          <p:nvPr>
            <p:ph type="ftr" sz="quarter" idx="15"/>
          </p:nvPr>
        </p:nvSpPr>
        <p:spPr/>
        <p:txBody>
          <a:bodyPr/>
          <a:lstStyle>
            <a:lvl1pPr>
              <a:defRPr/>
            </a:lvl1pPr>
          </a:lstStyle>
          <a:p>
            <a:pPr>
              <a:defRPr/>
            </a:pPr>
            <a:r>
              <a:rPr lang="en-US"/>
              <a:t>WAN</a:t>
            </a:r>
          </a:p>
        </p:txBody>
      </p:sp>
      <p:sp>
        <p:nvSpPr>
          <p:cNvPr id="9" name="Slide Number Placeholder 5">
            <a:extLst>
              <a:ext uri="{FF2B5EF4-FFF2-40B4-BE49-F238E27FC236}">
                <a16:creationId xmlns:a16="http://schemas.microsoft.com/office/drawing/2014/main" id="{4E894DA0-3BA9-4983-9745-7D8A428995E7}"/>
              </a:ext>
            </a:extLst>
          </p:cNvPr>
          <p:cNvSpPr>
            <a:spLocks noGrp="1"/>
          </p:cNvSpPr>
          <p:nvPr>
            <p:ph type="sldNum" sz="quarter" idx="16"/>
          </p:nvPr>
        </p:nvSpPr>
        <p:spPr/>
        <p:txBody>
          <a:bodyPr/>
          <a:lstStyle>
            <a:lvl1pPr>
              <a:defRPr/>
            </a:lvl1pPr>
          </a:lstStyle>
          <a:p>
            <a:fld id="{A6F9193A-1406-4B2C-82F9-A0D63D181C6A}" type="slidenum">
              <a:rPr lang="en-US" altLang="en-US"/>
              <a:pPr/>
              <a:t>‹#›</a:t>
            </a:fld>
            <a:endParaRPr lang="en-US" altLang="en-US"/>
          </a:p>
        </p:txBody>
      </p:sp>
    </p:spTree>
    <p:extLst>
      <p:ext uri="{BB962C8B-B14F-4D97-AF65-F5344CB8AC3E}">
        <p14:creationId xmlns:p14="http://schemas.microsoft.com/office/powerpoint/2010/main" val="2785000857"/>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Date Placeholder 3">
            <a:extLst>
              <a:ext uri="{FF2B5EF4-FFF2-40B4-BE49-F238E27FC236}">
                <a16:creationId xmlns:a16="http://schemas.microsoft.com/office/drawing/2014/main" id="{880319C7-68B6-4213-9BE1-0C9E08B159DE}"/>
              </a:ext>
            </a:extLst>
          </p:cNvPr>
          <p:cNvSpPr>
            <a:spLocks noGrp="1"/>
          </p:cNvSpPr>
          <p:nvPr>
            <p:ph type="dt" sz="half" idx="14"/>
          </p:nvPr>
        </p:nvSpPr>
        <p:spPr/>
        <p:txBody>
          <a:bodyPr/>
          <a:lstStyle>
            <a:lvl1pPr>
              <a:defRPr/>
            </a:lvl1pPr>
          </a:lstStyle>
          <a:p>
            <a:pPr>
              <a:defRPr/>
            </a:pPr>
            <a:fld id="{53E37528-0FE1-44E7-99E3-8A913C4019FD}" type="datetimeFigureOut">
              <a:rPr lang="en-US"/>
              <a:pPr>
                <a:defRPr/>
              </a:pPr>
              <a:t>2/5/2020</a:t>
            </a:fld>
            <a:endParaRPr lang="en-US"/>
          </a:p>
        </p:txBody>
      </p:sp>
      <p:sp>
        <p:nvSpPr>
          <p:cNvPr id="6" name="Footer Placeholder 4">
            <a:extLst>
              <a:ext uri="{FF2B5EF4-FFF2-40B4-BE49-F238E27FC236}">
                <a16:creationId xmlns:a16="http://schemas.microsoft.com/office/drawing/2014/main" id="{F2E783FF-B136-46B5-96FA-80DB2111EB03}"/>
              </a:ext>
            </a:extLst>
          </p:cNvPr>
          <p:cNvSpPr>
            <a:spLocks noGrp="1"/>
          </p:cNvSpPr>
          <p:nvPr>
            <p:ph type="ftr" sz="quarter" idx="15"/>
          </p:nvPr>
        </p:nvSpPr>
        <p:spPr/>
        <p:txBody>
          <a:bodyPr/>
          <a:lstStyle>
            <a:lvl1pPr>
              <a:defRPr/>
            </a:lvl1pPr>
          </a:lstStyle>
          <a:p>
            <a:pPr>
              <a:defRPr/>
            </a:pPr>
            <a:r>
              <a:rPr lang="en-US"/>
              <a:t>WAN</a:t>
            </a:r>
          </a:p>
        </p:txBody>
      </p:sp>
      <p:sp>
        <p:nvSpPr>
          <p:cNvPr id="7" name="Slide Number Placeholder 5">
            <a:extLst>
              <a:ext uri="{FF2B5EF4-FFF2-40B4-BE49-F238E27FC236}">
                <a16:creationId xmlns:a16="http://schemas.microsoft.com/office/drawing/2014/main" id="{F3946E54-FA95-4232-8C80-82ECF1D0CD47}"/>
              </a:ext>
            </a:extLst>
          </p:cNvPr>
          <p:cNvSpPr>
            <a:spLocks noGrp="1"/>
          </p:cNvSpPr>
          <p:nvPr>
            <p:ph type="sldNum" sz="quarter" idx="16"/>
          </p:nvPr>
        </p:nvSpPr>
        <p:spPr/>
        <p:txBody>
          <a:bodyPr/>
          <a:lstStyle>
            <a:lvl1pPr>
              <a:defRPr/>
            </a:lvl1pPr>
          </a:lstStyle>
          <a:p>
            <a:fld id="{FC35A1B3-CFBD-4974-9072-043B06671DA5}" type="slidenum">
              <a:rPr lang="en-US" altLang="en-US"/>
              <a:pPr/>
              <a:t>‹#›</a:t>
            </a:fld>
            <a:endParaRPr lang="en-US" altLang="en-US"/>
          </a:p>
        </p:txBody>
      </p:sp>
    </p:spTree>
    <p:extLst>
      <p:ext uri="{BB962C8B-B14F-4D97-AF65-F5344CB8AC3E}">
        <p14:creationId xmlns:p14="http://schemas.microsoft.com/office/powerpoint/2010/main" val="3851135462"/>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902505-812C-4FDF-90F2-A8546F862A79}"/>
              </a:ext>
            </a:extLst>
          </p:cNvPr>
          <p:cNvSpPr>
            <a:spLocks noGrp="1"/>
          </p:cNvSpPr>
          <p:nvPr>
            <p:ph type="dt" sz="half" idx="10"/>
          </p:nvPr>
        </p:nvSpPr>
        <p:spPr/>
        <p:txBody>
          <a:bodyPr/>
          <a:lstStyle>
            <a:lvl1pPr>
              <a:defRPr/>
            </a:lvl1pPr>
          </a:lstStyle>
          <a:p>
            <a:pPr>
              <a:defRPr/>
            </a:pPr>
            <a:fld id="{23FB62D2-0930-4AED-BE61-D4B347328360}" type="datetimeFigureOut">
              <a:rPr lang="en-US"/>
              <a:pPr>
                <a:defRPr/>
              </a:pPr>
              <a:t>2/5/2020</a:t>
            </a:fld>
            <a:endParaRPr lang="en-US"/>
          </a:p>
        </p:txBody>
      </p:sp>
      <p:sp>
        <p:nvSpPr>
          <p:cNvPr id="5" name="Footer Placeholder 4">
            <a:extLst>
              <a:ext uri="{FF2B5EF4-FFF2-40B4-BE49-F238E27FC236}">
                <a16:creationId xmlns:a16="http://schemas.microsoft.com/office/drawing/2014/main" id="{85795DEF-F9A7-4EE4-B739-753B7306B07A}"/>
              </a:ext>
            </a:extLst>
          </p:cNvPr>
          <p:cNvSpPr>
            <a:spLocks noGrp="1"/>
          </p:cNvSpPr>
          <p:nvPr>
            <p:ph type="ftr" sz="quarter" idx="11"/>
          </p:nvPr>
        </p:nvSpPr>
        <p:spPr/>
        <p:txBody>
          <a:bodyPr/>
          <a:lstStyle>
            <a:lvl1pPr>
              <a:defRPr/>
            </a:lvl1pPr>
          </a:lstStyle>
          <a:p>
            <a:pPr>
              <a:defRPr/>
            </a:pPr>
            <a:r>
              <a:rPr lang="en-US"/>
              <a:t>WAN</a:t>
            </a:r>
          </a:p>
        </p:txBody>
      </p:sp>
      <p:sp>
        <p:nvSpPr>
          <p:cNvPr id="6" name="Slide Number Placeholder 5">
            <a:extLst>
              <a:ext uri="{FF2B5EF4-FFF2-40B4-BE49-F238E27FC236}">
                <a16:creationId xmlns:a16="http://schemas.microsoft.com/office/drawing/2014/main" id="{1CE153DB-C1C0-44A1-B092-98085BC69792}"/>
              </a:ext>
            </a:extLst>
          </p:cNvPr>
          <p:cNvSpPr>
            <a:spLocks noGrp="1"/>
          </p:cNvSpPr>
          <p:nvPr>
            <p:ph type="sldNum" sz="quarter" idx="12"/>
          </p:nvPr>
        </p:nvSpPr>
        <p:spPr/>
        <p:txBody>
          <a:bodyPr/>
          <a:lstStyle>
            <a:lvl1pPr>
              <a:defRPr/>
            </a:lvl1pPr>
          </a:lstStyle>
          <a:p>
            <a:fld id="{0BCFE343-A533-4094-8104-A4E2B8C754FB}" type="slidenum">
              <a:rPr lang="en-US" altLang="en-US"/>
              <a:pPr/>
              <a:t>‹#›</a:t>
            </a:fld>
            <a:endParaRPr lang="en-US" altLang="en-US"/>
          </a:p>
        </p:txBody>
      </p:sp>
    </p:spTree>
    <p:extLst>
      <p:ext uri="{BB962C8B-B14F-4D97-AF65-F5344CB8AC3E}">
        <p14:creationId xmlns:p14="http://schemas.microsoft.com/office/powerpoint/2010/main" val="1742852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FFFD207-447E-4568-8CCD-84EA067F61A8}"/>
              </a:ext>
            </a:extLst>
          </p:cNvPr>
          <p:cNvSpPr>
            <a:spLocks noGrp="1"/>
          </p:cNvSpPr>
          <p:nvPr>
            <p:ph type="dt" sz="half" idx="10"/>
          </p:nvPr>
        </p:nvSpPr>
        <p:spPr/>
        <p:txBody>
          <a:bodyPr/>
          <a:lstStyle>
            <a:lvl1pPr>
              <a:defRPr/>
            </a:lvl1pPr>
          </a:lstStyle>
          <a:p>
            <a:pPr>
              <a:defRPr/>
            </a:pPr>
            <a:fld id="{A8E19BBE-7DF0-4C35-B89A-59F125CB7CA7}" type="datetimeFigureOut">
              <a:rPr lang="en-US"/>
              <a:pPr>
                <a:defRPr/>
              </a:pPr>
              <a:t>2/5/2020</a:t>
            </a:fld>
            <a:endParaRPr lang="en-US"/>
          </a:p>
        </p:txBody>
      </p:sp>
      <p:sp>
        <p:nvSpPr>
          <p:cNvPr id="5" name="Footer Placeholder 4">
            <a:extLst>
              <a:ext uri="{FF2B5EF4-FFF2-40B4-BE49-F238E27FC236}">
                <a16:creationId xmlns:a16="http://schemas.microsoft.com/office/drawing/2014/main" id="{C90B7F1C-C2DD-4BED-B642-F60372F58393}"/>
              </a:ext>
            </a:extLst>
          </p:cNvPr>
          <p:cNvSpPr>
            <a:spLocks noGrp="1"/>
          </p:cNvSpPr>
          <p:nvPr>
            <p:ph type="ftr" sz="quarter" idx="11"/>
          </p:nvPr>
        </p:nvSpPr>
        <p:spPr/>
        <p:txBody>
          <a:bodyPr/>
          <a:lstStyle>
            <a:lvl1pPr>
              <a:defRPr/>
            </a:lvl1pPr>
          </a:lstStyle>
          <a:p>
            <a:pPr>
              <a:defRPr/>
            </a:pPr>
            <a:r>
              <a:rPr lang="en-US"/>
              <a:t>WAN</a:t>
            </a:r>
          </a:p>
        </p:txBody>
      </p:sp>
      <p:sp>
        <p:nvSpPr>
          <p:cNvPr id="6" name="Slide Number Placeholder 5">
            <a:extLst>
              <a:ext uri="{FF2B5EF4-FFF2-40B4-BE49-F238E27FC236}">
                <a16:creationId xmlns:a16="http://schemas.microsoft.com/office/drawing/2014/main" id="{0CD8FE6A-20E4-4971-801F-17F5D41B16E3}"/>
              </a:ext>
            </a:extLst>
          </p:cNvPr>
          <p:cNvSpPr>
            <a:spLocks noGrp="1"/>
          </p:cNvSpPr>
          <p:nvPr>
            <p:ph type="sldNum" sz="quarter" idx="12"/>
          </p:nvPr>
        </p:nvSpPr>
        <p:spPr/>
        <p:txBody>
          <a:bodyPr/>
          <a:lstStyle>
            <a:lvl1pPr>
              <a:defRPr/>
            </a:lvl1pPr>
          </a:lstStyle>
          <a:p>
            <a:fld id="{CC246A17-4C1F-4895-9091-F4ABB1592483}" type="slidenum">
              <a:rPr lang="en-US" altLang="en-US"/>
              <a:pPr/>
              <a:t>‹#›</a:t>
            </a:fld>
            <a:endParaRPr lang="en-US" altLang="en-US"/>
          </a:p>
        </p:txBody>
      </p:sp>
    </p:spTree>
    <p:extLst>
      <p:ext uri="{BB962C8B-B14F-4D97-AF65-F5344CB8AC3E}">
        <p14:creationId xmlns:p14="http://schemas.microsoft.com/office/powerpoint/2010/main" val="2008963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026" name="Group 16">
            <a:extLst>
              <a:ext uri="{FF2B5EF4-FFF2-40B4-BE49-F238E27FC236}">
                <a16:creationId xmlns:a16="http://schemas.microsoft.com/office/drawing/2014/main" id="{5A9C8FD6-D303-4E28-8A62-6BBE5C0F6974}"/>
              </a:ext>
            </a:extLst>
          </p:cNvPr>
          <p:cNvGrpSpPr>
            <a:grpSpLocks/>
          </p:cNvGrpSpPr>
          <p:nvPr/>
        </p:nvGrpSpPr>
        <p:grpSpPr bwMode="auto">
          <a:xfrm>
            <a:off x="-7938" y="-7938"/>
            <a:ext cx="9169401" cy="6873876"/>
            <a:chOff x="-8467" y="-8468"/>
            <a:chExt cx="9169805" cy="6874935"/>
          </a:xfrm>
        </p:grpSpPr>
        <p:sp>
          <p:nvSpPr>
            <p:cNvPr id="7" name="Freeform 6">
              <a:extLst>
                <a:ext uri="{FF2B5EF4-FFF2-40B4-BE49-F238E27FC236}">
                  <a16:creationId xmlns:a16="http://schemas.microsoft.com/office/drawing/2014/main" id="{DF0E9037-6E60-47A4-91AC-8D026E6E9968}"/>
                </a:ext>
              </a:extLst>
            </p:cNvPr>
            <p:cNvSpPr/>
            <p:nvPr/>
          </p:nvSpPr>
          <p:spPr>
            <a:xfrm>
              <a:off x="-8467" y="4013290"/>
              <a:ext cx="457221" cy="285317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a:extLst>
                <a:ext uri="{FF2B5EF4-FFF2-40B4-BE49-F238E27FC236}">
                  <a16:creationId xmlns:a16="http://schemas.microsoft.com/office/drawing/2014/main" id="{BF6B8F75-A7F3-4478-A688-D2B1AB1F828A}"/>
                </a:ext>
              </a:extLst>
            </p:cNvPr>
            <p:cNvCxnSpPr/>
            <p:nvPr/>
          </p:nvCxnSpPr>
          <p:spPr>
            <a:xfrm flipV="1">
              <a:off x="5130497"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2C1D728-624A-480F-A283-75A0B9A13843}"/>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a:extLst>
                <a:ext uri="{FF2B5EF4-FFF2-40B4-BE49-F238E27FC236}">
                  <a16:creationId xmlns:a16="http://schemas.microsoft.com/office/drawing/2014/main" id="{D3DFF8C8-9CC2-4ECB-9E93-B08D5D280ED7}"/>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a:extLst>
                <a:ext uri="{FF2B5EF4-FFF2-40B4-BE49-F238E27FC236}">
                  <a16:creationId xmlns:a16="http://schemas.microsoft.com/office/drawing/2014/main" id="{8E936FCB-AE27-49A5-8487-0762003BE0C3}"/>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8A05E42B-B6C8-4979-BFD2-E11FD5325CC6}"/>
                </a:ext>
              </a:extLst>
            </p:cNvPr>
            <p:cNvSpPr/>
            <p:nvPr/>
          </p:nvSpPr>
          <p:spPr>
            <a:xfrm>
              <a:off x="6638689" y="3919613"/>
              <a:ext cx="2513124"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a:extLst>
                <a:ext uri="{FF2B5EF4-FFF2-40B4-BE49-F238E27FC236}">
                  <a16:creationId xmlns:a16="http://schemas.microsoft.com/office/drawing/2014/main" id="{41166380-E27E-411E-87F0-ED9C5B07C7D9}"/>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a:extLst>
                <a:ext uri="{FF2B5EF4-FFF2-40B4-BE49-F238E27FC236}">
                  <a16:creationId xmlns:a16="http://schemas.microsoft.com/office/drawing/2014/main" id="{B0A5A474-998F-4581-BA52-24D2B4406172}"/>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a:extLst>
                <a:ext uri="{FF2B5EF4-FFF2-40B4-BE49-F238E27FC236}">
                  <a16:creationId xmlns:a16="http://schemas.microsoft.com/office/drawing/2014/main" id="{18D379BB-CB5A-4636-9E85-1D2D949B2DF9}"/>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a:extLst>
                <a:ext uri="{FF2B5EF4-FFF2-40B4-BE49-F238E27FC236}">
                  <a16:creationId xmlns:a16="http://schemas.microsoft.com/office/drawing/2014/main" id="{5AD19058-78C2-4597-A8D4-CB62FBE8AC79}"/>
                </a:ext>
              </a:extLst>
            </p:cNvPr>
            <p:cNvSpPr/>
            <p:nvPr/>
          </p:nvSpPr>
          <p:spPr>
            <a:xfrm>
              <a:off x="8059564"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27" name="Title Placeholder 1">
            <a:extLst>
              <a:ext uri="{FF2B5EF4-FFF2-40B4-BE49-F238E27FC236}">
                <a16:creationId xmlns:a16="http://schemas.microsoft.com/office/drawing/2014/main" id="{7D87A2BB-C507-4526-90A7-5B79B4470B59}"/>
              </a:ext>
            </a:extLst>
          </p:cNvPr>
          <p:cNvSpPr>
            <a:spLocks noGrp="1" noChangeArrowheads="1"/>
          </p:cNvSpPr>
          <p:nvPr>
            <p:ph type="title"/>
          </p:nvPr>
        </p:nvSpPr>
        <p:spPr bwMode="auto">
          <a:xfrm>
            <a:off x="609600" y="609600"/>
            <a:ext cx="6348413"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8" name="Text Placeholder 2">
            <a:extLst>
              <a:ext uri="{FF2B5EF4-FFF2-40B4-BE49-F238E27FC236}">
                <a16:creationId xmlns:a16="http://schemas.microsoft.com/office/drawing/2014/main" id="{B9507F26-CB6F-4EB4-821C-CBA5F2B3F9D0}"/>
              </a:ext>
            </a:extLst>
          </p:cNvPr>
          <p:cNvSpPr>
            <a:spLocks noGrp="1" noChangeArrowheads="1"/>
          </p:cNvSpPr>
          <p:nvPr>
            <p:ph type="body" idx="1"/>
          </p:nvPr>
        </p:nvSpPr>
        <p:spPr bwMode="auto">
          <a:xfrm>
            <a:off x="609600" y="2160588"/>
            <a:ext cx="6348413"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C61261BF-40AB-44B6-832E-5894C75EC6D6}"/>
              </a:ext>
            </a:extLst>
          </p:cNvPr>
          <p:cNvSpPr>
            <a:spLocks noGrp="1"/>
          </p:cNvSpPr>
          <p:nvPr>
            <p:ph type="dt" sz="half" idx="2"/>
          </p:nvPr>
        </p:nvSpPr>
        <p:spPr>
          <a:xfrm>
            <a:off x="5405438" y="6042025"/>
            <a:ext cx="684212" cy="365125"/>
          </a:xfrm>
          <a:prstGeom prst="rect">
            <a:avLst/>
          </a:prstGeom>
        </p:spPr>
        <p:txBody>
          <a:bodyPr vert="horz" lIns="91440" tIns="45720" rIns="91440" bIns="45720" rtlCol="0" anchor="ctr"/>
          <a:lstStyle>
            <a:lvl1pPr algn="r" eaLnBrk="1" fontAlgn="auto" hangingPunct="1">
              <a:spcBef>
                <a:spcPts val="0"/>
              </a:spcBef>
              <a:spcAft>
                <a:spcPts val="0"/>
              </a:spcAft>
              <a:defRPr sz="900" dirty="0">
                <a:solidFill>
                  <a:schemeClr val="tx1">
                    <a:tint val="75000"/>
                  </a:schemeClr>
                </a:solidFill>
                <a:latin typeface="+mn-lt"/>
              </a:defRPr>
            </a:lvl1pPr>
          </a:lstStyle>
          <a:p>
            <a:pPr>
              <a:defRPr/>
            </a:pPr>
            <a:fld id="{2DF9F975-2434-4242-A881-4822C37EE64D}" type="datetimeFigureOut">
              <a:rPr lang="en-US"/>
              <a:pPr>
                <a:defRPr/>
              </a:pPr>
              <a:t>2/5/2020</a:t>
            </a:fld>
            <a:endParaRPr lang="en-US"/>
          </a:p>
        </p:txBody>
      </p:sp>
      <p:sp>
        <p:nvSpPr>
          <p:cNvPr id="5" name="Footer Placeholder 4">
            <a:extLst>
              <a:ext uri="{FF2B5EF4-FFF2-40B4-BE49-F238E27FC236}">
                <a16:creationId xmlns:a16="http://schemas.microsoft.com/office/drawing/2014/main" id="{77548E17-F329-4364-BEE5-D31BA57A41E5}"/>
              </a:ext>
            </a:extLst>
          </p:cNvPr>
          <p:cNvSpPr>
            <a:spLocks noGrp="1"/>
          </p:cNvSpPr>
          <p:nvPr>
            <p:ph type="ftr" sz="quarter" idx="3"/>
          </p:nvPr>
        </p:nvSpPr>
        <p:spPr>
          <a:xfrm>
            <a:off x="609600" y="6042025"/>
            <a:ext cx="46228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r>
              <a:rPr lang="en-US"/>
              <a:t>WAN</a:t>
            </a:r>
          </a:p>
        </p:txBody>
      </p:sp>
      <p:sp>
        <p:nvSpPr>
          <p:cNvPr id="6" name="Slide Number Placeholder 5">
            <a:extLst>
              <a:ext uri="{FF2B5EF4-FFF2-40B4-BE49-F238E27FC236}">
                <a16:creationId xmlns:a16="http://schemas.microsoft.com/office/drawing/2014/main" id="{29C1FCC1-8C8B-4C82-BCB1-CEFBBEF6BD93}"/>
              </a:ext>
            </a:extLst>
          </p:cNvPr>
          <p:cNvSpPr>
            <a:spLocks noGrp="1"/>
          </p:cNvSpPr>
          <p:nvPr>
            <p:ph type="sldNum" sz="quarter" idx="4"/>
          </p:nvPr>
        </p:nvSpPr>
        <p:spPr>
          <a:xfrm>
            <a:off x="6445250" y="6042025"/>
            <a:ext cx="512763"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chemeClr val="accent1"/>
                </a:solidFill>
              </a:defRPr>
            </a:lvl1pPr>
          </a:lstStyle>
          <a:p>
            <a:fld id="{7CCCE468-DE7B-4A97-916B-1195CB53EEFA}"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790"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91" r:id="rId11"/>
    <p:sldLayoutId id="2147483786" r:id="rId12"/>
    <p:sldLayoutId id="2147483792" r:id="rId13"/>
    <p:sldLayoutId id="2147483787" r:id="rId14"/>
    <p:sldLayoutId id="2147483788" r:id="rId15"/>
    <p:sldLayoutId id="2147483789" r:id="rId16"/>
  </p:sldLayoutIdLst>
  <p:hf sldNum="0" hdr="0" dt="0"/>
  <p:txStyles>
    <p:titleStyle>
      <a:lvl1pPr algn="l" defTabSz="457200" rtl="0" fontAlgn="base">
        <a:spcBef>
          <a:spcPct val="0"/>
        </a:spcBef>
        <a:spcAft>
          <a:spcPct val="0"/>
        </a:spcAft>
        <a:defRPr sz="3600" kern="1200">
          <a:solidFill>
            <a:schemeClr val="accent1"/>
          </a:solidFill>
          <a:latin typeface="+mj-lt"/>
          <a:ea typeface="+mj-ea"/>
          <a:cs typeface="+mj-cs"/>
        </a:defRPr>
      </a:lvl1pPr>
      <a:lvl2pPr algn="l" defTabSz="457200" rtl="0" fontAlgn="base">
        <a:spcBef>
          <a:spcPct val="0"/>
        </a:spcBef>
        <a:spcAft>
          <a:spcPct val="0"/>
        </a:spcAft>
        <a:defRPr sz="3600">
          <a:solidFill>
            <a:schemeClr val="accent1"/>
          </a:solidFill>
          <a:latin typeface="Trebuchet MS" panose="020B0603020202020204" pitchFamily="34" charset="0"/>
        </a:defRPr>
      </a:lvl2pPr>
      <a:lvl3pPr algn="l" defTabSz="457200" rtl="0" fontAlgn="base">
        <a:spcBef>
          <a:spcPct val="0"/>
        </a:spcBef>
        <a:spcAft>
          <a:spcPct val="0"/>
        </a:spcAft>
        <a:defRPr sz="3600">
          <a:solidFill>
            <a:schemeClr val="accent1"/>
          </a:solidFill>
          <a:latin typeface="Trebuchet MS" panose="020B0603020202020204" pitchFamily="34" charset="0"/>
        </a:defRPr>
      </a:lvl3pPr>
      <a:lvl4pPr algn="l" defTabSz="457200" rtl="0" fontAlgn="base">
        <a:spcBef>
          <a:spcPct val="0"/>
        </a:spcBef>
        <a:spcAft>
          <a:spcPct val="0"/>
        </a:spcAft>
        <a:defRPr sz="3600">
          <a:solidFill>
            <a:schemeClr val="accent1"/>
          </a:solidFill>
          <a:latin typeface="Trebuchet MS" panose="020B0603020202020204" pitchFamily="34" charset="0"/>
        </a:defRPr>
      </a:lvl4pPr>
      <a:lvl5pPr algn="l" defTabSz="457200" rtl="0" fontAlgn="base">
        <a:spcBef>
          <a:spcPct val="0"/>
        </a:spcBef>
        <a:spcAft>
          <a:spcPct val="0"/>
        </a:spcAft>
        <a:defRPr sz="3600">
          <a:solidFill>
            <a:schemeClr val="accent1"/>
          </a:solidFill>
          <a:latin typeface="Trebuchet MS" panose="020B0603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fontAlgn="base">
        <a:spcBef>
          <a:spcPts val="1000"/>
        </a:spcBef>
        <a:spcAft>
          <a:spcPct val="0"/>
        </a:spcAft>
        <a:buClr>
          <a:schemeClr val="accent1"/>
        </a:buClr>
        <a:buSzPct val="80000"/>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fontAlgn="base">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fontAlgn="base">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fontAlgn="base">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fontAlgn="base">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B8493C01-9709-4339-A855-DC697FD4D2D3}"/>
              </a:ext>
            </a:extLst>
          </p:cNvPr>
          <p:cNvSpPr>
            <a:spLocks noGrp="1" noChangeArrowheads="1"/>
          </p:cNvSpPr>
          <p:nvPr>
            <p:ph type="ctrTitle"/>
          </p:nvPr>
        </p:nvSpPr>
        <p:spPr>
          <a:xfrm>
            <a:off x="1130300" y="2405063"/>
            <a:ext cx="5827713" cy="1646237"/>
          </a:xfrm>
        </p:spPr>
        <p:txBody>
          <a:bodyPr/>
          <a:lstStyle/>
          <a:p>
            <a:r>
              <a:rPr lang="en-GB" altLang="en-US"/>
              <a:t>REST</a:t>
            </a:r>
          </a:p>
        </p:txBody>
      </p:sp>
      <p:sp>
        <p:nvSpPr>
          <p:cNvPr id="3" name="Subtitle 2">
            <a:extLst>
              <a:ext uri="{FF2B5EF4-FFF2-40B4-BE49-F238E27FC236}">
                <a16:creationId xmlns:a16="http://schemas.microsoft.com/office/drawing/2014/main" id="{37C74C4C-E56B-4BAE-8E57-E6D407C4C7E8}"/>
              </a:ext>
            </a:extLst>
          </p:cNvPr>
          <p:cNvSpPr>
            <a:spLocks noGrp="1"/>
          </p:cNvSpPr>
          <p:nvPr>
            <p:ph type="subTitle" idx="1"/>
          </p:nvPr>
        </p:nvSpPr>
        <p:spPr>
          <a:xfrm>
            <a:off x="1130300" y="4051300"/>
            <a:ext cx="5827713" cy="1096963"/>
          </a:xfrm>
        </p:spPr>
        <p:txBody>
          <a:bodyPr rtlCol="0">
            <a:normAutofit/>
          </a:bodyPr>
          <a:lstStyle/>
          <a:p>
            <a:pPr fontAlgn="auto">
              <a:spcAft>
                <a:spcPts val="0"/>
              </a:spcAft>
              <a:buFont typeface="Wingdings 3" charset="2"/>
              <a:buNone/>
              <a:defRPr/>
            </a:pPr>
            <a:r>
              <a:rPr lang="en-GB"/>
              <a:t>Dr Mike Dacey</a:t>
            </a:r>
          </a:p>
          <a:p>
            <a:pPr fontAlgn="auto">
              <a:spcAft>
                <a:spcPts val="0"/>
              </a:spcAft>
              <a:buFont typeface="Wingdings 3" charset="2"/>
              <a:buNone/>
              <a:defRPr/>
            </a:pPr>
            <a:r>
              <a:rPr lang="en-GB" dirty="0"/>
              <a:t>Dr Tim Bashford</a:t>
            </a:r>
          </a:p>
        </p:txBody>
      </p:sp>
      <p:sp>
        <p:nvSpPr>
          <p:cNvPr id="4" name="Footer Placeholder 3">
            <a:extLst>
              <a:ext uri="{FF2B5EF4-FFF2-40B4-BE49-F238E27FC236}">
                <a16:creationId xmlns:a16="http://schemas.microsoft.com/office/drawing/2014/main" id="{37CE1188-D29C-416B-ADBC-785708779CFE}"/>
              </a:ext>
            </a:extLst>
          </p:cNvPr>
          <p:cNvSpPr>
            <a:spLocks noGrp="1"/>
          </p:cNvSpPr>
          <p:nvPr>
            <p:ph type="ftr" sz="quarter" idx="11"/>
          </p:nvPr>
        </p:nvSpPr>
        <p:spPr/>
        <p:txBody>
          <a:bodyPr/>
          <a:lstStyle/>
          <a:p>
            <a:pPr>
              <a:defRPr/>
            </a:pPr>
            <a:endParaRPr lang="en-US"/>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03FF015-53AF-4D7D-A972-121F3D95DCBC}"/>
              </a:ext>
            </a:extLst>
          </p:cNvPr>
          <p:cNvSpPr>
            <a:spLocks noGrp="1" noChangeArrowheads="1"/>
          </p:cNvSpPr>
          <p:nvPr>
            <p:ph type="title"/>
          </p:nvPr>
        </p:nvSpPr>
        <p:spPr/>
        <p:txBody>
          <a:bodyPr/>
          <a:lstStyle/>
          <a:p>
            <a:r>
              <a:rPr lang="en-US" altLang="en-US"/>
              <a:t>REST Web Service</a:t>
            </a:r>
          </a:p>
        </p:txBody>
      </p:sp>
      <p:sp>
        <p:nvSpPr>
          <p:cNvPr id="8195" name="Rectangle 3">
            <a:extLst>
              <a:ext uri="{FF2B5EF4-FFF2-40B4-BE49-F238E27FC236}">
                <a16:creationId xmlns:a16="http://schemas.microsoft.com/office/drawing/2014/main" id="{A580AADF-4176-4DB8-ACFE-B2F9B6CAB1D4}"/>
              </a:ext>
            </a:extLst>
          </p:cNvPr>
          <p:cNvSpPr>
            <a:spLocks noGrp="1" noChangeArrowheads="1"/>
          </p:cNvSpPr>
          <p:nvPr>
            <p:ph idx="1"/>
          </p:nvPr>
        </p:nvSpPr>
        <p:spPr>
          <a:xfrm>
            <a:off x="1398588" y="1598613"/>
            <a:ext cx="6346825" cy="3881437"/>
          </a:xfrm>
        </p:spPr>
        <p:txBody>
          <a:bodyPr/>
          <a:lstStyle/>
          <a:p>
            <a:r>
              <a:rPr lang="en-GB" altLang="en-US"/>
              <a:t>Http</a:t>
            </a:r>
          </a:p>
          <a:p>
            <a:r>
              <a:rPr lang="en-GB" altLang="en-US"/>
              <a:t>WCF Web Service</a:t>
            </a:r>
          </a:p>
          <a:p>
            <a:r>
              <a:rPr lang="en-GB" altLang="en-US"/>
              <a:t>REST</a:t>
            </a:r>
          </a:p>
          <a:p>
            <a:r>
              <a:rPr lang="en-GB" altLang="en-US"/>
              <a:t>CRUD Design Principles</a:t>
            </a:r>
          </a:p>
          <a:p>
            <a:r>
              <a:rPr lang="en-GB" altLang="en-US"/>
              <a:t>REST Properties</a:t>
            </a:r>
          </a:p>
          <a:p>
            <a:r>
              <a:rPr lang="en-GB" altLang="en-US"/>
              <a:t>Same Origin Post</a:t>
            </a:r>
          </a:p>
          <a:p>
            <a:r>
              <a:rPr lang="en-GB" altLang="en-US"/>
              <a:t>Cross Origin Post</a:t>
            </a:r>
          </a:p>
          <a:p>
            <a:r>
              <a:rPr lang="en-GB" altLang="en-US"/>
              <a:t>JSONP</a:t>
            </a:r>
          </a:p>
          <a:p>
            <a:r>
              <a:rPr lang="en-GB" altLang="en-US"/>
              <a:t>CORS</a:t>
            </a:r>
            <a:endParaRPr lang="en-US" altLang="en-US"/>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D5F9CAB1-E66B-4DEA-BC63-831D0521222B}"/>
              </a:ext>
            </a:extLst>
          </p:cNvPr>
          <p:cNvSpPr>
            <a:spLocks noGrp="1" noChangeArrowheads="1"/>
          </p:cNvSpPr>
          <p:nvPr>
            <p:ph type="title"/>
          </p:nvPr>
        </p:nvSpPr>
        <p:spPr/>
        <p:txBody>
          <a:bodyPr/>
          <a:lstStyle/>
          <a:p>
            <a:r>
              <a:rPr lang="en-US" altLang="en-US"/>
              <a:t>HTTP - Request</a:t>
            </a:r>
          </a:p>
        </p:txBody>
      </p:sp>
      <p:sp>
        <p:nvSpPr>
          <p:cNvPr id="10243" name="Rectangle 3">
            <a:extLst>
              <a:ext uri="{FF2B5EF4-FFF2-40B4-BE49-F238E27FC236}">
                <a16:creationId xmlns:a16="http://schemas.microsoft.com/office/drawing/2014/main" id="{E770D546-F7F1-421E-83D5-4510E8F54743}"/>
              </a:ext>
            </a:extLst>
          </p:cNvPr>
          <p:cNvSpPr>
            <a:spLocks noGrp="1" noChangeArrowheads="1"/>
          </p:cNvSpPr>
          <p:nvPr>
            <p:ph idx="1"/>
          </p:nvPr>
        </p:nvSpPr>
        <p:spPr>
          <a:xfrm>
            <a:off x="962025" y="1695450"/>
            <a:ext cx="7029450" cy="4114800"/>
          </a:xfrm>
        </p:spPr>
        <p:txBody>
          <a:bodyPr/>
          <a:lstStyle/>
          <a:p>
            <a:pPr>
              <a:lnSpc>
                <a:spcPct val="90000"/>
              </a:lnSpc>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A HTTP Request is sent specifying the method telling the server what the client wants. </a:t>
            </a:r>
          </a:p>
          <a:p>
            <a:pPr>
              <a:lnSpc>
                <a:spcPct val="90000"/>
              </a:lnSpc>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There are 8 methods: -  OPTIONS, GET, HEAD, POST, PUT, DELETE, TRACE and CONNECT.</a:t>
            </a:r>
          </a:p>
          <a:p>
            <a:pPr>
              <a:lnSpc>
                <a:spcPct val="90000"/>
              </a:lnSpc>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GET method asks the web server to return the specified page and takes the form: -</a:t>
            </a:r>
          </a:p>
          <a:p>
            <a:pPr>
              <a:lnSpc>
                <a:spcPct val="90000"/>
              </a:lnSpc>
              <a:buFont typeface="Wingdings 2" panose="05020102010507070707" pitchFamily="18" charset="2"/>
              <a:buNone/>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		GET &lt;URL&gt; &lt;HTTP Version&gt;.</a:t>
            </a:r>
          </a:p>
          <a:p>
            <a:pPr>
              <a:lnSpc>
                <a:spcPct val="90000"/>
              </a:lnSpc>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For example,</a:t>
            </a:r>
          </a:p>
          <a:p>
            <a:pPr>
              <a:lnSpc>
                <a:spcPct val="90000"/>
              </a:lnSpc>
              <a:buFont typeface="Wingdings 2" panose="05020102010507070707" pitchFamily="18" charset="2"/>
              <a:buNone/>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	GET / HTTP/1.1, where URL=/ and Version=HTTP/1.1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D6B27FED-EB68-4FE4-B4DB-F7B4874B14FE}"/>
              </a:ext>
            </a:extLst>
          </p:cNvPr>
          <p:cNvSpPr>
            <a:spLocks noGrp="1" noChangeArrowheads="1"/>
          </p:cNvSpPr>
          <p:nvPr>
            <p:ph type="title"/>
          </p:nvPr>
        </p:nvSpPr>
        <p:spPr/>
        <p:txBody>
          <a:bodyPr/>
          <a:lstStyle/>
          <a:p>
            <a:r>
              <a:rPr lang="en-US" altLang="en-US"/>
              <a:t>HTTP - Response</a:t>
            </a:r>
          </a:p>
        </p:txBody>
      </p:sp>
      <p:sp>
        <p:nvSpPr>
          <p:cNvPr id="11267" name="Rectangle 3">
            <a:extLst>
              <a:ext uri="{FF2B5EF4-FFF2-40B4-BE49-F238E27FC236}">
                <a16:creationId xmlns:a16="http://schemas.microsoft.com/office/drawing/2014/main" id="{D1ED1ABF-7AF7-4918-84B7-DE5FAD9E8167}"/>
              </a:ext>
            </a:extLst>
          </p:cNvPr>
          <p:cNvSpPr>
            <a:spLocks noGrp="1" noChangeArrowheads="1"/>
          </p:cNvSpPr>
          <p:nvPr>
            <p:ph idx="1"/>
          </p:nvPr>
        </p:nvSpPr>
        <p:spPr>
          <a:xfrm>
            <a:off x="962025" y="1695450"/>
            <a:ext cx="7029450" cy="4114800"/>
          </a:xfrm>
        </p:spPr>
        <p:txBody>
          <a:bodyPr/>
          <a:lstStyle/>
          <a:p>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Server answers with a HTTP Response, again this is in ASCII.</a:t>
            </a:r>
          </a:p>
          <a:p>
            <a:endParaRPr lang="en-GB" altLang="en-US">
              <a:latin typeface="Arial Unicode MS" panose="020B0604020202020204" pitchFamily="34" charset="-128"/>
              <a:ea typeface="Arial Unicode MS" panose="020B0604020202020204" pitchFamily="34" charset="-128"/>
              <a:cs typeface="Arial Unicode MS" panose="020B0604020202020204" pitchFamily="34" charset="-128"/>
            </a:endParaRPr>
          </a:p>
          <a:p>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In two parts: -</a:t>
            </a:r>
          </a:p>
          <a:p>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HTTP Headers</a:t>
            </a:r>
          </a:p>
          <a:p>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HTML page if available.</a:t>
            </a:r>
          </a:p>
          <a:p>
            <a:pPr>
              <a:buFont typeface="Wingdings 2" panose="05020102010507070707" pitchFamily="18" charset="2"/>
              <a:buNone/>
            </a:pPr>
            <a:r>
              <a:rPr lang="en-GB" altLang="en-US">
                <a:latin typeface="Arial Unicode MS" panose="020B0604020202020204" pitchFamily="34" charset="-128"/>
                <a:ea typeface="Arial Unicode MS" panose="020B0604020202020204" pitchFamily="34" charset="-128"/>
                <a:cs typeface="Arial Unicode MS" panose="020B0604020202020204" pitchFamily="34" charset="-128"/>
              </a:rPr>
              <a:t> </a:t>
            </a:r>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1BEBC1E-B30E-46A1-A292-42CDD44EE469}"/>
              </a:ext>
            </a:extLst>
          </p:cNvPr>
          <p:cNvSpPr>
            <a:spLocks noGrp="1" noChangeArrowheads="1"/>
          </p:cNvSpPr>
          <p:nvPr>
            <p:ph type="title"/>
          </p:nvPr>
        </p:nvSpPr>
        <p:spPr/>
        <p:txBody>
          <a:bodyPr/>
          <a:lstStyle/>
          <a:p>
            <a:r>
              <a:rPr lang="en-GB" altLang="en-US"/>
              <a:t>RESTful Web Services</a:t>
            </a:r>
          </a:p>
        </p:txBody>
      </p:sp>
      <p:sp>
        <p:nvSpPr>
          <p:cNvPr id="12291" name="Content Placeholder 2">
            <a:extLst>
              <a:ext uri="{FF2B5EF4-FFF2-40B4-BE49-F238E27FC236}">
                <a16:creationId xmlns:a16="http://schemas.microsoft.com/office/drawing/2014/main" id="{1DE906E3-F988-4176-950C-479130420705}"/>
              </a:ext>
            </a:extLst>
          </p:cNvPr>
          <p:cNvSpPr>
            <a:spLocks noGrp="1" noChangeArrowheads="1"/>
          </p:cNvSpPr>
          <p:nvPr>
            <p:ph idx="1"/>
          </p:nvPr>
        </p:nvSpPr>
        <p:spPr/>
        <p:txBody>
          <a:bodyPr/>
          <a:lstStyle/>
          <a:p>
            <a:r>
              <a:rPr lang="en-GB" altLang="en-US" b="1"/>
              <a:t>Representational State Transfer (REST)</a:t>
            </a:r>
          </a:p>
          <a:p>
            <a:r>
              <a:rPr lang="en-GB" altLang="en-US"/>
              <a:t>REST Web services follow four basic design principles:</a:t>
            </a:r>
          </a:p>
          <a:p>
            <a:pPr lvl="1"/>
            <a:r>
              <a:rPr lang="en-GB" altLang="en-US"/>
              <a:t>Uses HTTP methods explicitly.</a:t>
            </a:r>
          </a:p>
          <a:p>
            <a:pPr lvl="1"/>
            <a:r>
              <a:rPr lang="en-GB" altLang="en-US"/>
              <a:t>Stateless.</a:t>
            </a:r>
          </a:p>
          <a:p>
            <a:pPr lvl="1"/>
            <a:r>
              <a:rPr lang="en-GB" altLang="en-US"/>
              <a:t>Exposes directory structure-like URIs.</a:t>
            </a:r>
          </a:p>
          <a:p>
            <a:pPr lvl="1"/>
            <a:r>
              <a:rPr lang="en-GB" altLang="en-US"/>
              <a:t>Transfers XML, JavaScript Object Notation (JSON), or both.</a:t>
            </a:r>
          </a:p>
          <a:p>
            <a:endParaRPr lang="en-GB" altLang="en-US"/>
          </a:p>
          <a:p>
            <a:r>
              <a:rPr lang="en-GB" altLang="en-US"/>
              <a:t>REST asks developers to use HTTP methods explicitly and in a way that's consistent with the protocol definition.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D4A805E-65E8-4211-AB8E-2DE113876B8F}"/>
              </a:ext>
            </a:extLst>
          </p:cNvPr>
          <p:cNvSpPr>
            <a:spLocks noGrp="1" noChangeArrowheads="1"/>
          </p:cNvSpPr>
          <p:nvPr>
            <p:ph type="title"/>
          </p:nvPr>
        </p:nvSpPr>
        <p:spPr/>
        <p:txBody>
          <a:bodyPr/>
          <a:lstStyle/>
          <a:p>
            <a:r>
              <a:rPr lang="en-GB" altLang="en-US"/>
              <a:t>CRUD Design Principle</a:t>
            </a:r>
          </a:p>
        </p:txBody>
      </p:sp>
      <p:sp>
        <p:nvSpPr>
          <p:cNvPr id="14339" name="Content Placeholder 2">
            <a:extLst>
              <a:ext uri="{FF2B5EF4-FFF2-40B4-BE49-F238E27FC236}">
                <a16:creationId xmlns:a16="http://schemas.microsoft.com/office/drawing/2014/main" id="{3B8FF148-359D-440A-BC8A-F0CE93F7ADAE}"/>
              </a:ext>
            </a:extLst>
          </p:cNvPr>
          <p:cNvSpPr>
            <a:spLocks noGrp="1"/>
          </p:cNvSpPr>
          <p:nvPr>
            <p:ph idx="1"/>
          </p:nvPr>
        </p:nvSpPr>
        <p:spPr/>
        <p:txBody>
          <a:bodyPr rtlCol="0">
            <a:normAutofit fontScale="92500" lnSpcReduction="20000"/>
          </a:bodyPr>
          <a:lstStyle/>
          <a:p>
            <a:pPr fontAlgn="auto">
              <a:spcAft>
                <a:spcPts val="0"/>
              </a:spcAft>
              <a:buFont typeface="Wingdings 3" charset="2"/>
              <a:buChar char=""/>
              <a:defRPr/>
            </a:pPr>
            <a:r>
              <a:rPr lang="en-GB" altLang="en-US">
                <a:solidFill>
                  <a:schemeClr val="tx1">
                    <a:lumMod val="75000"/>
                    <a:lumOff val="25000"/>
                  </a:schemeClr>
                </a:solidFill>
              </a:rPr>
              <a:t>This basic REST design principle establishes a one-to-one mapping between Create, Read, Update, and Delete </a:t>
            </a:r>
          </a:p>
          <a:p>
            <a:pPr fontAlgn="auto">
              <a:spcAft>
                <a:spcPts val="0"/>
              </a:spcAft>
              <a:buFont typeface="Wingdings 3" charset="2"/>
              <a:buChar char=""/>
              <a:defRPr/>
            </a:pPr>
            <a:r>
              <a:rPr lang="en-GB" altLang="en-US">
                <a:solidFill>
                  <a:schemeClr val="tx1">
                    <a:lumMod val="75000"/>
                    <a:lumOff val="25000"/>
                  </a:schemeClr>
                </a:solidFill>
              </a:rPr>
              <a:t>(CRUD) operations and HTTP methods. According to this mapping:</a:t>
            </a:r>
          </a:p>
          <a:p>
            <a:pPr lvl="1" fontAlgn="auto">
              <a:spcAft>
                <a:spcPts val="0"/>
              </a:spcAft>
              <a:buFont typeface="Wingdings 3" charset="2"/>
              <a:buChar char=""/>
              <a:defRPr/>
            </a:pPr>
            <a:r>
              <a:rPr lang="en-GB" altLang="en-US">
                <a:solidFill>
                  <a:schemeClr val="tx1">
                    <a:lumMod val="75000"/>
                    <a:lumOff val="25000"/>
                  </a:schemeClr>
                </a:solidFill>
              </a:rPr>
              <a:t>To create a resource on the server, use POST.</a:t>
            </a:r>
          </a:p>
          <a:p>
            <a:pPr lvl="1" fontAlgn="auto">
              <a:spcAft>
                <a:spcPts val="0"/>
              </a:spcAft>
              <a:buFont typeface="Wingdings 3" charset="2"/>
              <a:buChar char=""/>
              <a:defRPr/>
            </a:pPr>
            <a:r>
              <a:rPr lang="en-GB" altLang="en-US">
                <a:solidFill>
                  <a:schemeClr val="tx1">
                    <a:lumMod val="75000"/>
                    <a:lumOff val="25000"/>
                  </a:schemeClr>
                </a:solidFill>
              </a:rPr>
              <a:t> To retrieve a resource, use GET.</a:t>
            </a:r>
          </a:p>
          <a:p>
            <a:pPr lvl="1" fontAlgn="auto">
              <a:spcAft>
                <a:spcPts val="0"/>
              </a:spcAft>
              <a:buFont typeface="Wingdings 3" charset="2"/>
              <a:buChar char=""/>
              <a:defRPr/>
            </a:pPr>
            <a:r>
              <a:rPr lang="en-GB" altLang="en-US">
                <a:solidFill>
                  <a:schemeClr val="tx1">
                    <a:lumMod val="75000"/>
                    <a:lumOff val="25000"/>
                  </a:schemeClr>
                </a:solidFill>
              </a:rPr>
              <a:t>To change the state of a resource or to update it, use PUT.</a:t>
            </a:r>
          </a:p>
          <a:p>
            <a:pPr lvl="1" fontAlgn="auto">
              <a:spcAft>
                <a:spcPts val="0"/>
              </a:spcAft>
              <a:buFont typeface="Wingdings 3" charset="2"/>
              <a:buChar char=""/>
              <a:defRPr/>
            </a:pPr>
            <a:r>
              <a:rPr lang="en-GB" altLang="en-US">
                <a:solidFill>
                  <a:schemeClr val="tx1">
                    <a:lumMod val="75000"/>
                    <a:lumOff val="25000"/>
                  </a:schemeClr>
                </a:solidFill>
              </a:rPr>
              <a:t>To remove or delete a resource, use DELETE.</a:t>
            </a:r>
          </a:p>
          <a:p>
            <a:pPr fontAlgn="auto">
              <a:spcAft>
                <a:spcPts val="0"/>
              </a:spcAft>
              <a:buFont typeface="Wingdings 3" charset="2"/>
              <a:buChar char=""/>
              <a:defRPr/>
            </a:pPr>
            <a:endParaRPr lang="en-GB" altLang="en-US">
              <a:solidFill>
                <a:schemeClr val="tx1">
                  <a:lumMod val="75000"/>
                  <a:lumOff val="25000"/>
                </a:schemeClr>
              </a:solidFill>
            </a:endParaRPr>
          </a:p>
          <a:p>
            <a:pPr fontAlgn="auto">
              <a:spcAft>
                <a:spcPts val="0"/>
              </a:spcAft>
              <a:buFont typeface="Wingdings 3" charset="2"/>
              <a:buChar char=""/>
              <a:defRPr/>
            </a:pPr>
            <a:r>
              <a:rPr lang="en-GB" altLang="en-US">
                <a:solidFill>
                  <a:schemeClr val="tx1">
                    <a:lumMod val="75000"/>
                    <a:lumOff val="25000"/>
                  </a:schemeClr>
                </a:solidFill>
              </a:rPr>
              <a:t>POST and PUT are expected to have request bodies.</a:t>
            </a:r>
          </a:p>
          <a:p>
            <a:pPr fontAlgn="auto">
              <a:spcAft>
                <a:spcPts val="0"/>
              </a:spcAft>
              <a:buFont typeface="Wingdings 3" charset="2"/>
              <a:buChar char=""/>
              <a:defRPr/>
            </a:pPr>
            <a:r>
              <a:rPr lang="en-GB" altLang="en-US">
                <a:solidFill>
                  <a:schemeClr val="tx1">
                    <a:lumMod val="75000"/>
                    <a:lumOff val="25000"/>
                  </a:schemeClr>
                </a:solidFill>
              </a:rPr>
              <a:t>GET, PUT and DELETE can have parameters specified in the Requests URI .... Name/value pairs</a:t>
            </a:r>
          </a:p>
          <a:p>
            <a:pPr lvl="1" fontAlgn="auto">
              <a:spcAft>
                <a:spcPts val="0"/>
              </a:spcAft>
              <a:buFont typeface="Wingdings 3" charset="2"/>
              <a:buChar char=""/>
              <a:defRPr/>
            </a:pPr>
            <a:r>
              <a:rPr lang="en-GB" altLang="en-US">
                <a:solidFill>
                  <a:schemeClr val="tx1">
                    <a:lumMod val="75000"/>
                    <a:lumOff val="25000"/>
                  </a:schemeClr>
                </a:solidFill>
              </a:rPr>
              <a:t>www.service.com/doit</a:t>
            </a:r>
            <a:r>
              <a:rPr lang="en-GB" altLang="en-US" b="1">
                <a:solidFill>
                  <a:schemeClr val="tx1">
                    <a:lumMod val="75000"/>
                    <a:lumOff val="25000"/>
                  </a:schemeClr>
                </a:solidFill>
              </a:rPr>
              <a:t>?myvalue=6&amp;anothervalue=fred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67D0545B-B8C7-4D47-9878-0BAC566DFF6C}"/>
              </a:ext>
            </a:extLst>
          </p:cNvPr>
          <p:cNvSpPr>
            <a:spLocks noGrp="1" noChangeArrowheads="1"/>
          </p:cNvSpPr>
          <p:nvPr>
            <p:ph type="title"/>
          </p:nvPr>
        </p:nvSpPr>
        <p:spPr/>
        <p:txBody>
          <a:bodyPr/>
          <a:lstStyle/>
          <a:p>
            <a:r>
              <a:rPr lang="en-GB" altLang="en-US"/>
              <a:t>REST Properties</a:t>
            </a:r>
          </a:p>
        </p:txBody>
      </p:sp>
      <p:sp>
        <p:nvSpPr>
          <p:cNvPr id="14339" name="Content Placeholder 2">
            <a:extLst>
              <a:ext uri="{FF2B5EF4-FFF2-40B4-BE49-F238E27FC236}">
                <a16:creationId xmlns:a16="http://schemas.microsoft.com/office/drawing/2014/main" id="{8B300B9D-F1DF-4EB8-A4DC-80B2CD3A9E2F}"/>
              </a:ext>
            </a:extLst>
          </p:cNvPr>
          <p:cNvSpPr>
            <a:spLocks noGrp="1" noChangeArrowheads="1"/>
          </p:cNvSpPr>
          <p:nvPr>
            <p:ph idx="1"/>
          </p:nvPr>
        </p:nvSpPr>
        <p:spPr>
          <a:xfrm>
            <a:off x="1057275" y="1604963"/>
            <a:ext cx="7029450" cy="3940175"/>
          </a:xfrm>
        </p:spPr>
        <p:txBody>
          <a:bodyPr/>
          <a:lstStyle/>
          <a:p>
            <a:r>
              <a:rPr lang="en-GB" altLang="en-US"/>
              <a:t>Stateless -- client (browser) must maintain any state required</a:t>
            </a:r>
          </a:p>
          <a:p>
            <a:r>
              <a:rPr lang="en-GB" altLang="en-US"/>
              <a:t>REST Web service URIs should be intuitive to the point where they are easy to guess. </a:t>
            </a:r>
          </a:p>
          <a:p>
            <a:r>
              <a:rPr lang="en-GB" altLang="en-US"/>
              <a:t>Think of a URI as a kind of self-documenting interface that requires little, if any, explanation or reference for a developer to understand what it points to and to derive related resources. </a:t>
            </a:r>
          </a:p>
          <a:p>
            <a:pPr lvl="1"/>
            <a:r>
              <a:rPr lang="en-GB" altLang="en-US"/>
              <a:t>To this end, the structure of a URI should be straightforward, predictable, and easily understood e.g. http://www.myservice.org/discussion/topics/{topic} where the user would specify some {topic} to be searched in a database.</a:t>
            </a:r>
          </a:p>
          <a:p>
            <a:r>
              <a:rPr lang="en-GB" altLang="en-US"/>
              <a:t>Different content can be returned as required by the client.</a:t>
            </a:r>
          </a:p>
          <a:p>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33A9D8B6-5096-4087-B286-40632641CA2C}"/>
              </a:ext>
            </a:extLst>
          </p:cNvPr>
          <p:cNvSpPr>
            <a:spLocks noGrp="1" noChangeArrowheads="1"/>
          </p:cNvSpPr>
          <p:nvPr>
            <p:ph type="title"/>
          </p:nvPr>
        </p:nvSpPr>
        <p:spPr/>
        <p:txBody>
          <a:bodyPr/>
          <a:lstStyle/>
          <a:p>
            <a:r>
              <a:rPr lang="en-GB" altLang="en-US"/>
              <a:t>SAME ORIGIN POST (SOP)</a:t>
            </a:r>
          </a:p>
        </p:txBody>
      </p:sp>
      <p:sp>
        <p:nvSpPr>
          <p:cNvPr id="15363" name="Content Placeholder 2">
            <a:extLst>
              <a:ext uri="{FF2B5EF4-FFF2-40B4-BE49-F238E27FC236}">
                <a16:creationId xmlns:a16="http://schemas.microsoft.com/office/drawing/2014/main" id="{1DAA0089-AABB-41A4-BAE0-E9F3CF2D46F4}"/>
              </a:ext>
            </a:extLst>
          </p:cNvPr>
          <p:cNvSpPr>
            <a:spLocks noGrp="1" noChangeArrowheads="1"/>
          </p:cNvSpPr>
          <p:nvPr>
            <p:ph idx="1"/>
          </p:nvPr>
        </p:nvSpPr>
        <p:spPr/>
        <p:txBody>
          <a:bodyPr/>
          <a:lstStyle/>
          <a:p>
            <a:r>
              <a:rPr lang="en-GB" altLang="en-US"/>
              <a:t> The policy permits scripts running on pages originating from the same site to access each other's methods and properties with no specific restrictions, but prevents access to most methods and properties across pages on different sites.</a:t>
            </a:r>
          </a:p>
          <a:p>
            <a:r>
              <a:rPr lang="en-GB" altLang="en-US"/>
              <a:t>The term "origin" is defined as the domain name, application layer protocol, and (in most browsers) TCP port of the HTML document running the script. </a:t>
            </a:r>
          </a:p>
          <a:p>
            <a:r>
              <a:rPr lang="en-GB" altLang="en-US"/>
              <a:t>Two resources are considered to be of the same origin if and only if all these values are exactly the same.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E448527E-4D14-413B-9901-60D5B54AE996}"/>
              </a:ext>
            </a:extLst>
          </p:cNvPr>
          <p:cNvSpPr>
            <a:spLocks noGrp="1" noChangeArrowheads="1"/>
          </p:cNvSpPr>
          <p:nvPr>
            <p:ph type="title"/>
          </p:nvPr>
        </p:nvSpPr>
        <p:spPr/>
        <p:txBody>
          <a:bodyPr/>
          <a:lstStyle/>
          <a:p>
            <a:r>
              <a:rPr lang="en-GB" altLang="en-US"/>
              <a:t>SAME ORIGIN POST</a:t>
            </a:r>
          </a:p>
        </p:txBody>
      </p:sp>
      <p:sp>
        <p:nvSpPr>
          <p:cNvPr id="16387" name="Content Placeholder 2">
            <a:extLst>
              <a:ext uri="{FF2B5EF4-FFF2-40B4-BE49-F238E27FC236}">
                <a16:creationId xmlns:a16="http://schemas.microsoft.com/office/drawing/2014/main" id="{C24DE060-338D-4F9F-9A18-A9422B5D347C}"/>
              </a:ext>
            </a:extLst>
          </p:cNvPr>
          <p:cNvSpPr>
            <a:spLocks noGrp="1" noChangeArrowheads="1"/>
          </p:cNvSpPr>
          <p:nvPr>
            <p:ph idx="1"/>
          </p:nvPr>
        </p:nvSpPr>
        <p:spPr>
          <a:xfrm>
            <a:off x="954088" y="3544888"/>
            <a:ext cx="3425825" cy="379412"/>
          </a:xfrm>
        </p:spPr>
        <p:txBody>
          <a:bodyPr/>
          <a:lstStyle/>
          <a:p>
            <a:r>
              <a:rPr lang="en-GB" altLang="en-US"/>
              <a:t>Same Origin</a:t>
            </a:r>
          </a:p>
        </p:txBody>
      </p:sp>
      <p:pic>
        <p:nvPicPr>
          <p:cNvPr id="16388" name="Picture 2" descr="http://developer.yahoo.com/javascript/img/proxy1.gif">
            <a:extLst>
              <a:ext uri="{FF2B5EF4-FFF2-40B4-BE49-F238E27FC236}">
                <a16:creationId xmlns:a16="http://schemas.microsoft.com/office/drawing/2014/main" id="{40C54E79-0446-4C52-9B75-430279D41B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770063"/>
            <a:ext cx="320040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4" descr="http://developer.yahoo.com/javascript/img/proxy2.gif">
            <a:extLst>
              <a:ext uri="{FF2B5EF4-FFF2-40B4-BE49-F238E27FC236}">
                <a16:creationId xmlns:a16="http://schemas.microsoft.com/office/drawing/2014/main" id="{5D82EBAC-01AE-4F50-8ED6-076BEDCC30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3252788"/>
            <a:ext cx="3305175"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a:extLst>
              <a:ext uri="{FF2B5EF4-FFF2-40B4-BE49-F238E27FC236}">
                <a16:creationId xmlns:a16="http://schemas.microsoft.com/office/drawing/2014/main" id="{E21F2926-1309-446D-8A59-9EA68F50BC05}"/>
              </a:ext>
            </a:extLst>
          </p:cNvPr>
          <p:cNvSpPr txBox="1">
            <a:spLocks/>
          </p:cNvSpPr>
          <p:nvPr/>
        </p:nvSpPr>
        <p:spPr bwMode="auto">
          <a:xfrm>
            <a:off x="4876800" y="6054725"/>
            <a:ext cx="3425825" cy="379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a:defRPr/>
            </a:pPr>
            <a:r>
              <a:rPr lang="en-GB" kern="0" dirty="0"/>
              <a:t>Cross Origin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6F81B07C-6C01-434F-9C17-541CD16C433E}"/>
              </a:ext>
            </a:extLst>
          </p:cNvPr>
          <p:cNvSpPr>
            <a:spLocks noGrp="1" noChangeArrowheads="1"/>
          </p:cNvSpPr>
          <p:nvPr>
            <p:ph type="title"/>
          </p:nvPr>
        </p:nvSpPr>
        <p:spPr/>
        <p:txBody>
          <a:bodyPr/>
          <a:lstStyle/>
          <a:p>
            <a:r>
              <a:rPr lang="en-GB" altLang="en-US"/>
              <a:t>CROSS ORIGIN POST</a:t>
            </a:r>
          </a:p>
        </p:txBody>
      </p:sp>
      <p:sp>
        <p:nvSpPr>
          <p:cNvPr id="17411" name="Content Placeholder 2">
            <a:extLst>
              <a:ext uri="{FF2B5EF4-FFF2-40B4-BE49-F238E27FC236}">
                <a16:creationId xmlns:a16="http://schemas.microsoft.com/office/drawing/2014/main" id="{71C2D370-9929-459B-B576-088ED759A510}"/>
              </a:ext>
            </a:extLst>
          </p:cNvPr>
          <p:cNvSpPr>
            <a:spLocks noGrp="1" noChangeArrowheads="1"/>
          </p:cNvSpPr>
          <p:nvPr>
            <p:ph idx="1"/>
          </p:nvPr>
        </p:nvSpPr>
        <p:spPr>
          <a:xfrm>
            <a:off x="1057275" y="1270000"/>
            <a:ext cx="7029450" cy="4948238"/>
          </a:xfrm>
        </p:spPr>
        <p:txBody>
          <a:bodyPr/>
          <a:lstStyle/>
          <a:p>
            <a:r>
              <a:rPr lang="en-GB" altLang="en-US"/>
              <a:t> One technique to overcome this is to use server-side proxies</a:t>
            </a:r>
          </a:p>
        </p:txBody>
      </p:sp>
      <p:pic>
        <p:nvPicPr>
          <p:cNvPr id="17412" name="Picture 2" descr="http://developer.yahoo.com/javascript/img/proxy3.gif">
            <a:extLst>
              <a:ext uri="{FF2B5EF4-FFF2-40B4-BE49-F238E27FC236}">
                <a16:creationId xmlns:a16="http://schemas.microsoft.com/office/drawing/2014/main" id="{B80F6130-830B-40EB-B664-99A2BE7FB3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7963" y="1714500"/>
            <a:ext cx="5000625" cy="191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3" name="Rectangle 1">
            <a:extLst>
              <a:ext uri="{FF2B5EF4-FFF2-40B4-BE49-F238E27FC236}">
                <a16:creationId xmlns:a16="http://schemas.microsoft.com/office/drawing/2014/main" id="{3FFEC15E-15D5-4E3B-B4FE-D3DFA0CFAF83}"/>
              </a:ext>
            </a:extLst>
          </p:cNvPr>
          <p:cNvSpPr>
            <a:spLocks noChangeArrowheads="1"/>
          </p:cNvSpPr>
          <p:nvPr/>
        </p:nvSpPr>
        <p:spPr bwMode="auto">
          <a:xfrm>
            <a:off x="1143000" y="3803650"/>
            <a:ext cx="7110413"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a:solidFill>
                  <a:schemeClr val="tx1"/>
                </a:solidFill>
                <a:latin typeface="Helvetica" panose="020B0604020202020204" pitchFamily="34" charset="0"/>
              </a:rPr>
              <a:t>For security reasons it's a good idea for any proxy you install on your web server should be limited in use. An open proxy that passes on connections to any web site URL is open to abuse. Although it is difficult to limit the connections to your proxy from only your application, you can prevent the proxy from making connections to servers other than those you specify. Hard code the URL to connect to in the proxy itself or provide limited options. This makes the proxy less open and less useful to users other than your client application.</a:t>
            </a:r>
          </a:p>
        </p:txBody>
      </p:sp>
      <p:sp>
        <p:nvSpPr>
          <p:cNvPr id="17414" name="TextBox 2">
            <a:extLst>
              <a:ext uri="{FF2B5EF4-FFF2-40B4-BE49-F238E27FC236}">
                <a16:creationId xmlns:a16="http://schemas.microsoft.com/office/drawing/2014/main" id="{9B2DC650-6E1B-4CD3-AE98-98DBDABCDA2E}"/>
              </a:ext>
            </a:extLst>
          </p:cNvPr>
          <p:cNvSpPr txBox="1">
            <a:spLocks noChangeArrowheads="1"/>
          </p:cNvSpPr>
          <p:nvPr/>
        </p:nvSpPr>
        <p:spPr bwMode="auto">
          <a:xfrm>
            <a:off x="2801938" y="6111875"/>
            <a:ext cx="57975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a:solidFill>
                  <a:schemeClr val="tx1"/>
                </a:solidFill>
                <a:latin typeface="Helvetica" panose="020B0604020202020204" pitchFamily="34" charset="0"/>
              </a:rPr>
              <a:t>http://developer.yahoo.com/javascript/howto-proxy.html</a:t>
            </a:r>
          </a:p>
        </p:txBody>
      </p:sp>
      <p:sp>
        <p:nvSpPr>
          <p:cNvPr id="17415" name="TextBox 3">
            <a:extLst>
              <a:ext uri="{FF2B5EF4-FFF2-40B4-BE49-F238E27FC236}">
                <a16:creationId xmlns:a16="http://schemas.microsoft.com/office/drawing/2014/main" id="{BEC907C8-CEE1-4D70-92C6-8908EC5263C0}"/>
              </a:ext>
            </a:extLst>
          </p:cNvPr>
          <p:cNvSpPr txBox="1">
            <a:spLocks noChangeArrowheads="1"/>
          </p:cNvSpPr>
          <p:nvPr/>
        </p:nvSpPr>
        <p:spPr bwMode="auto">
          <a:xfrm>
            <a:off x="6938963" y="1527175"/>
            <a:ext cx="1862137"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a:solidFill>
                  <a:schemeClr val="tx1"/>
                </a:solidFill>
                <a:latin typeface="Helvetica" panose="020B0604020202020204" pitchFamily="34" charset="0"/>
              </a:rPr>
              <a:t>Proxy can be implemented in PHP</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D7D916B-7012-4CD6-B986-11229AF8241F}"/>
              </a:ext>
            </a:extLst>
          </p:cNvPr>
          <p:cNvSpPr>
            <a:spLocks noGrp="1" noChangeArrowheads="1"/>
          </p:cNvSpPr>
          <p:nvPr>
            <p:ph type="title"/>
          </p:nvPr>
        </p:nvSpPr>
        <p:spPr/>
        <p:txBody>
          <a:bodyPr/>
          <a:lstStyle/>
          <a:p>
            <a:r>
              <a:rPr lang="en-GB" altLang="en-US"/>
              <a:t>Alternative Proxy…</a:t>
            </a:r>
          </a:p>
        </p:txBody>
      </p:sp>
      <p:sp>
        <p:nvSpPr>
          <p:cNvPr id="18435" name="Content Placeholder 2">
            <a:extLst>
              <a:ext uri="{FF2B5EF4-FFF2-40B4-BE49-F238E27FC236}">
                <a16:creationId xmlns:a16="http://schemas.microsoft.com/office/drawing/2014/main" id="{E17BB4A1-8567-4AFD-8416-826B74E0575C}"/>
              </a:ext>
            </a:extLst>
          </p:cNvPr>
          <p:cNvSpPr>
            <a:spLocks noGrp="1" noChangeArrowheads="1"/>
          </p:cNvSpPr>
          <p:nvPr>
            <p:ph idx="1"/>
          </p:nvPr>
        </p:nvSpPr>
        <p:spPr/>
        <p:txBody>
          <a:bodyPr/>
          <a:lstStyle/>
          <a:p>
            <a:pPr marL="342900" lvl="1" indent="-342900">
              <a:buClr>
                <a:schemeClr val="folHlink"/>
              </a:buClr>
              <a:buFont typeface="Monotype Sorts" pitchFamily="2" charset="2"/>
              <a:buChar char="n"/>
            </a:pPr>
            <a:r>
              <a:rPr lang="en-GB" altLang="en-US"/>
              <a:t>Use apache's </a:t>
            </a:r>
            <a:r>
              <a:rPr lang="en-GB" altLang="en-US" i="1"/>
              <a:t>mod_rewrite</a:t>
            </a:r>
            <a:r>
              <a:rPr lang="en-GB" altLang="en-US"/>
              <a:t> or </a:t>
            </a:r>
            <a:r>
              <a:rPr lang="en-GB" altLang="en-US" i="1"/>
              <a:t>mod_proxy</a:t>
            </a:r>
            <a:r>
              <a:rPr lang="en-GB" altLang="en-US"/>
              <a:t> to pass requests from your server to some other server. In your client code you just make the request as if it was actually on your server -- no browser problems with that. Apache then does its magic and makes the request to the other server for you.</a:t>
            </a:r>
          </a:p>
          <a:p>
            <a:endParaRPr lang="en-GB" altLang="en-US"/>
          </a:p>
        </p:txBody>
      </p:sp>
      <p:sp>
        <p:nvSpPr>
          <p:cNvPr id="18436" name="TextBox 4">
            <a:extLst>
              <a:ext uri="{FF2B5EF4-FFF2-40B4-BE49-F238E27FC236}">
                <a16:creationId xmlns:a16="http://schemas.microsoft.com/office/drawing/2014/main" id="{06D8C6B9-5322-4952-AD31-18BC0C011919}"/>
              </a:ext>
            </a:extLst>
          </p:cNvPr>
          <p:cNvSpPr txBox="1">
            <a:spLocks noChangeArrowheads="1"/>
          </p:cNvSpPr>
          <p:nvPr/>
        </p:nvSpPr>
        <p:spPr bwMode="auto">
          <a:xfrm>
            <a:off x="2933700" y="3611563"/>
            <a:ext cx="57975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a:solidFill>
                  <a:schemeClr val="tx1"/>
                </a:solidFill>
                <a:latin typeface="Helvetica" panose="020B0604020202020204" pitchFamily="34" charset="0"/>
              </a:rPr>
              <a:t>http://developer.yahoo.com/javascript/howto-proxy.html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AFE5BF14-1B11-4908-8ABC-6741462037B6}"/>
              </a:ext>
            </a:extLst>
          </p:cNvPr>
          <p:cNvSpPr>
            <a:spLocks noGrp="1" noChangeArrowheads="1"/>
          </p:cNvSpPr>
          <p:nvPr>
            <p:ph type="title"/>
          </p:nvPr>
        </p:nvSpPr>
        <p:spPr/>
        <p:txBody>
          <a:bodyPr/>
          <a:lstStyle/>
          <a:p>
            <a:r>
              <a:rPr lang="en-GB" altLang="en-US"/>
              <a:t>JSON with Padding (JSONP)</a:t>
            </a:r>
          </a:p>
        </p:txBody>
      </p:sp>
      <p:sp>
        <p:nvSpPr>
          <p:cNvPr id="14339" name="Content Placeholder 2">
            <a:extLst>
              <a:ext uri="{FF2B5EF4-FFF2-40B4-BE49-F238E27FC236}">
                <a16:creationId xmlns:a16="http://schemas.microsoft.com/office/drawing/2014/main" id="{D8B84B27-1815-46F1-AE99-AFAC9EDC8642}"/>
              </a:ext>
            </a:extLst>
          </p:cNvPr>
          <p:cNvSpPr>
            <a:spLocks noGrp="1"/>
          </p:cNvSpPr>
          <p:nvPr>
            <p:ph idx="1"/>
          </p:nvPr>
        </p:nvSpPr>
        <p:spPr>
          <a:xfrm>
            <a:off x="1057275" y="1395413"/>
            <a:ext cx="7029450" cy="4703762"/>
          </a:xfrm>
        </p:spPr>
        <p:txBody>
          <a:bodyPr rtlCol="0">
            <a:normAutofit/>
          </a:bodyPr>
          <a:lstStyle/>
          <a:p>
            <a:pPr fontAlgn="auto">
              <a:spcAft>
                <a:spcPts val="0"/>
              </a:spcAft>
              <a:buFont typeface="Wingdings 3" charset="2"/>
              <a:buChar char=""/>
              <a:defRPr/>
            </a:pPr>
            <a:r>
              <a:rPr lang="en-GB" dirty="0">
                <a:solidFill>
                  <a:schemeClr val="tx1">
                    <a:lumMod val="75000"/>
                    <a:lumOff val="25000"/>
                  </a:schemeClr>
                </a:solidFill>
              </a:rPr>
              <a:t> The </a:t>
            </a:r>
            <a:r>
              <a:rPr lang="en-GB" i="1" dirty="0" err="1">
                <a:solidFill>
                  <a:schemeClr val="tx1">
                    <a:lumMod val="75000"/>
                    <a:lumOff val="25000"/>
                  </a:schemeClr>
                </a:solidFill>
              </a:rPr>
              <a:t>src</a:t>
            </a:r>
            <a:r>
              <a:rPr lang="en-GB" dirty="0">
                <a:solidFill>
                  <a:schemeClr val="tx1">
                    <a:lumMod val="75000"/>
                    <a:lumOff val="25000"/>
                  </a:schemeClr>
                </a:solidFill>
              </a:rPr>
              <a:t> field of a &lt;script&gt; tag is able to load scripts from servers on different domains</a:t>
            </a:r>
          </a:p>
          <a:p>
            <a:pPr fontAlgn="auto">
              <a:spcAft>
                <a:spcPts val="0"/>
              </a:spcAft>
              <a:buFont typeface="Wingdings 3" charset="2"/>
              <a:buChar char=""/>
              <a:defRPr/>
            </a:pPr>
            <a:r>
              <a:rPr lang="en-GB" dirty="0">
                <a:solidFill>
                  <a:schemeClr val="tx1">
                    <a:lumMod val="75000"/>
                    <a:lumOff val="25000"/>
                  </a:schemeClr>
                </a:solidFill>
              </a:rPr>
              <a:t>One way to work around the SOP limitation is to point the </a:t>
            </a:r>
            <a:r>
              <a:rPr lang="en-GB" i="1" dirty="0" err="1">
                <a:solidFill>
                  <a:schemeClr val="tx1">
                    <a:lumMod val="75000"/>
                    <a:lumOff val="25000"/>
                  </a:schemeClr>
                </a:solidFill>
              </a:rPr>
              <a:t>src</a:t>
            </a:r>
            <a:r>
              <a:rPr lang="en-GB" dirty="0">
                <a:solidFill>
                  <a:schemeClr val="tx1">
                    <a:lumMod val="75000"/>
                    <a:lumOff val="25000"/>
                  </a:schemeClr>
                </a:solidFill>
              </a:rPr>
              <a:t> field at the web service which can dynamically generate the JavaScript code returned</a:t>
            </a:r>
          </a:p>
          <a:p>
            <a:pPr fontAlgn="auto">
              <a:spcAft>
                <a:spcPts val="0"/>
              </a:spcAft>
              <a:buFont typeface="Wingdings 3" charset="2"/>
              <a:buChar char=""/>
              <a:defRPr/>
            </a:pPr>
            <a:r>
              <a:rPr lang="en-GB" dirty="0">
                <a:solidFill>
                  <a:schemeClr val="tx1">
                    <a:lumMod val="75000"/>
                    <a:lumOff val="25000"/>
                  </a:schemeClr>
                </a:solidFill>
              </a:rPr>
              <a:t>To access the web service from JS we perform a script tag injection. Something like this:</a:t>
            </a:r>
          </a:p>
          <a:p>
            <a:pPr marL="0" indent="0" fontAlgn="auto">
              <a:spcAft>
                <a:spcPts val="0"/>
              </a:spcAft>
              <a:buFont typeface="Monotype Sorts" pitchFamily="2" charset="2"/>
              <a:buNone/>
              <a:defRPr/>
            </a:pPr>
            <a:r>
              <a:rPr lang="en-GB" dirty="0">
                <a:solidFill>
                  <a:schemeClr val="tx1">
                    <a:lumMod val="75000"/>
                    <a:lumOff val="25000"/>
                  </a:schemeClr>
                </a:solidFill>
              </a:rPr>
              <a:t>	script = </a:t>
            </a:r>
            <a:r>
              <a:rPr lang="en-GB" dirty="0" err="1">
                <a:solidFill>
                  <a:schemeClr val="tx1">
                    <a:lumMod val="75000"/>
                    <a:lumOff val="25000"/>
                  </a:schemeClr>
                </a:solidFill>
              </a:rPr>
              <a:t>document.createElement</a:t>
            </a:r>
            <a:r>
              <a:rPr lang="en-GB" dirty="0">
                <a:solidFill>
                  <a:schemeClr val="tx1">
                    <a:lumMod val="75000"/>
                    <a:lumOff val="25000"/>
                  </a:schemeClr>
                </a:solidFill>
              </a:rPr>
              <a:t>('script'); </a:t>
            </a:r>
            <a:br>
              <a:rPr lang="en-GB" dirty="0">
                <a:solidFill>
                  <a:schemeClr val="tx1">
                    <a:lumMod val="75000"/>
                    <a:lumOff val="25000"/>
                  </a:schemeClr>
                </a:solidFill>
              </a:rPr>
            </a:br>
            <a:r>
              <a:rPr lang="en-GB" dirty="0">
                <a:solidFill>
                  <a:schemeClr val="tx1">
                    <a:lumMod val="75000"/>
                    <a:lumOff val="25000"/>
                  </a:schemeClr>
                </a:solidFill>
              </a:rPr>
              <a:t>	</a:t>
            </a:r>
            <a:r>
              <a:rPr lang="en-GB" dirty="0" err="1">
                <a:solidFill>
                  <a:schemeClr val="tx1">
                    <a:lumMod val="75000"/>
                    <a:lumOff val="25000"/>
                  </a:schemeClr>
                </a:solidFill>
              </a:rPr>
              <a:t>script.type</a:t>
            </a:r>
            <a:r>
              <a:rPr lang="en-GB" dirty="0">
                <a:solidFill>
                  <a:schemeClr val="tx1">
                    <a:lumMod val="75000"/>
                    <a:lumOff val="25000"/>
                  </a:schemeClr>
                </a:solidFill>
              </a:rPr>
              <a:t> = 'text/</a:t>
            </a:r>
            <a:r>
              <a:rPr lang="en-GB" dirty="0" err="1">
                <a:solidFill>
                  <a:schemeClr val="tx1">
                    <a:lumMod val="75000"/>
                    <a:lumOff val="25000"/>
                  </a:schemeClr>
                </a:solidFill>
              </a:rPr>
              <a:t>javascript</a:t>
            </a:r>
            <a:r>
              <a:rPr lang="en-GB" dirty="0">
                <a:solidFill>
                  <a:schemeClr val="tx1">
                    <a:lumMod val="75000"/>
                    <a:lumOff val="25000"/>
                  </a:schemeClr>
                </a:solidFill>
              </a:rPr>
              <a:t>'; </a:t>
            </a:r>
            <a:br>
              <a:rPr lang="en-GB" dirty="0">
                <a:solidFill>
                  <a:schemeClr val="tx1">
                    <a:lumMod val="75000"/>
                    <a:lumOff val="25000"/>
                  </a:schemeClr>
                </a:solidFill>
              </a:rPr>
            </a:br>
            <a:r>
              <a:rPr lang="en-GB" dirty="0">
                <a:solidFill>
                  <a:schemeClr val="tx1">
                    <a:lumMod val="75000"/>
                    <a:lumOff val="25000"/>
                  </a:schemeClr>
                </a:solidFill>
              </a:rPr>
              <a:t>	</a:t>
            </a:r>
            <a:r>
              <a:rPr lang="en-GB" dirty="0" err="1">
                <a:solidFill>
                  <a:schemeClr val="tx1">
                    <a:lumMod val="75000"/>
                    <a:lumOff val="25000"/>
                  </a:schemeClr>
                </a:solidFill>
              </a:rPr>
              <a:t>script.src</a:t>
            </a:r>
            <a:r>
              <a:rPr lang="en-GB" dirty="0">
                <a:solidFill>
                  <a:schemeClr val="tx1">
                    <a:lumMod val="75000"/>
                    <a:lumOff val="25000"/>
                  </a:schemeClr>
                </a:solidFill>
              </a:rPr>
              <a:t> = </a:t>
            </a:r>
            <a:r>
              <a:rPr lang="en-GB" i="1" dirty="0">
                <a:solidFill>
                  <a:schemeClr val="tx1">
                    <a:lumMod val="75000"/>
                    <a:lumOff val="25000"/>
                  </a:schemeClr>
                </a:solidFill>
              </a:rPr>
              <a:t>'http://someserver/some-             </a:t>
            </a:r>
            <a:r>
              <a:rPr lang="en-GB" dirty="0">
                <a:solidFill>
                  <a:schemeClr val="tx1">
                    <a:lumMod val="75000"/>
                    <a:lumOff val="25000"/>
                  </a:schemeClr>
                </a:solidFill>
              </a:rPr>
              <a:t/>
            </a:r>
            <a:br>
              <a:rPr lang="en-GB" dirty="0">
                <a:solidFill>
                  <a:schemeClr val="tx1">
                    <a:lumMod val="75000"/>
                    <a:lumOff val="25000"/>
                  </a:schemeClr>
                </a:solidFill>
              </a:rPr>
            </a:br>
            <a:r>
              <a:rPr lang="en-GB" dirty="0">
                <a:solidFill>
                  <a:schemeClr val="tx1">
                    <a:lumMod val="75000"/>
                    <a:lumOff val="25000"/>
                  </a:schemeClr>
                </a:solidFill>
              </a:rPr>
              <a:t>			</a:t>
            </a:r>
            <a:r>
              <a:rPr lang="en-GB" i="1" dirty="0" err="1">
                <a:solidFill>
                  <a:schemeClr val="tx1">
                    <a:lumMod val="75000"/>
                    <a:lumOff val="25000"/>
                  </a:schemeClr>
                </a:solidFill>
              </a:rPr>
              <a:t>data</a:t>
            </a:r>
            <a:r>
              <a:rPr lang="en-GB" b="1" i="1" dirty="0" err="1">
                <a:solidFill>
                  <a:schemeClr val="tx1">
                    <a:lumMod val="75000"/>
                    <a:lumOff val="25000"/>
                  </a:schemeClr>
                </a:solidFill>
              </a:rPr>
              <a:t>?callback</a:t>
            </a:r>
            <a:r>
              <a:rPr lang="en-GB" b="1" i="1" dirty="0">
                <a:solidFill>
                  <a:schemeClr val="tx1">
                    <a:lumMod val="75000"/>
                    <a:lumOff val="25000"/>
                  </a:schemeClr>
                </a:solidFill>
              </a:rPr>
              <a:t>=</a:t>
            </a:r>
            <a:r>
              <a:rPr lang="en-GB" b="1" i="1" dirty="0" err="1">
                <a:solidFill>
                  <a:schemeClr val="tx1">
                    <a:lumMod val="75000"/>
                    <a:lumOff val="25000"/>
                  </a:schemeClr>
                </a:solidFill>
              </a:rPr>
              <a:t>my_callbac</a:t>
            </a:r>
            <a:r>
              <a:rPr lang="en-GB" b="1" dirty="0" err="1">
                <a:solidFill>
                  <a:schemeClr val="tx1">
                    <a:lumMod val="75000"/>
                    <a:lumOff val="25000"/>
                  </a:schemeClr>
                </a:solidFill>
              </a:rPr>
              <a:t>k</a:t>
            </a:r>
            <a:r>
              <a:rPr lang="en-GB" dirty="0">
                <a:solidFill>
                  <a:schemeClr val="tx1">
                    <a:lumMod val="75000"/>
                    <a:lumOff val="25000"/>
                  </a:schemeClr>
                </a:solidFill>
              </a:rPr>
              <a:t>';</a:t>
            </a:r>
          </a:p>
          <a:p>
            <a:pPr fontAlgn="auto">
              <a:spcAft>
                <a:spcPts val="0"/>
              </a:spcAft>
              <a:buFont typeface="Wingdings 3" charset="2"/>
              <a:buChar char=""/>
              <a:defRPr/>
            </a:pPr>
            <a:r>
              <a:rPr lang="en-GB" dirty="0">
                <a:solidFill>
                  <a:schemeClr val="tx1">
                    <a:lumMod val="75000"/>
                    <a:lumOff val="25000"/>
                  </a:schemeClr>
                </a:solidFill>
              </a:rPr>
              <a:t>This dynamically loads the JS script given by the </a:t>
            </a:r>
            <a:r>
              <a:rPr lang="en-GB" i="1" dirty="0" err="1">
                <a:solidFill>
                  <a:schemeClr val="tx1">
                    <a:lumMod val="75000"/>
                    <a:lumOff val="25000"/>
                  </a:schemeClr>
                </a:solidFill>
              </a:rPr>
              <a:t>src</a:t>
            </a:r>
            <a:r>
              <a:rPr lang="en-GB" dirty="0">
                <a:solidFill>
                  <a:schemeClr val="tx1">
                    <a:lumMod val="75000"/>
                    <a:lumOff val="25000"/>
                  </a:schemeClr>
                </a:solidFill>
              </a:rPr>
              <a:t> field</a:t>
            </a:r>
          </a:p>
          <a:p>
            <a:pPr fontAlgn="auto">
              <a:spcAft>
                <a:spcPts val="0"/>
              </a:spcAft>
              <a:buFont typeface="Wingdings 3" charset="2"/>
              <a:buChar char=""/>
              <a:defRPr/>
            </a:pPr>
            <a:r>
              <a:rPr lang="en-GB" dirty="0">
                <a:solidFill>
                  <a:schemeClr val="tx1">
                    <a:lumMod val="75000"/>
                    <a:lumOff val="25000"/>
                  </a:schemeClr>
                </a:solidFill>
              </a:rPr>
              <a:t>Uses HTTP-GET since all JS scripts are loaded this way</a:t>
            </a:r>
          </a:p>
          <a:p>
            <a:pPr fontAlgn="auto">
              <a:spcAft>
                <a:spcPts val="0"/>
              </a:spcAft>
              <a:buFont typeface="Wingdings 3" charset="2"/>
              <a:buChar char=""/>
              <a:defRPr/>
            </a:pPr>
            <a:r>
              <a:rPr lang="en-GB" dirty="0">
                <a:solidFill>
                  <a:schemeClr val="tx1">
                    <a:lumMod val="75000"/>
                    <a:lumOff val="25000"/>
                  </a:schemeClr>
                </a:solidFill>
              </a:rPr>
              <a:t>Note: Running 3</a:t>
            </a:r>
            <a:r>
              <a:rPr lang="en-GB" baseline="30000" dirty="0">
                <a:solidFill>
                  <a:schemeClr val="tx1">
                    <a:lumMod val="75000"/>
                    <a:lumOff val="25000"/>
                  </a:schemeClr>
                </a:solidFill>
              </a:rPr>
              <a:t>rd</a:t>
            </a:r>
            <a:r>
              <a:rPr lang="en-GB" dirty="0">
                <a:solidFill>
                  <a:schemeClr val="tx1">
                    <a:lumMod val="75000"/>
                    <a:lumOff val="25000"/>
                  </a:schemeClr>
                </a:solidFill>
              </a:rPr>
              <a:t> party code may raise security issues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FA5B42B3-3E95-46C4-9EC9-92EFEA56A41A}"/>
              </a:ext>
            </a:extLst>
          </p:cNvPr>
          <p:cNvSpPr>
            <a:spLocks noGrp="1" noChangeArrowheads="1"/>
          </p:cNvSpPr>
          <p:nvPr>
            <p:ph type="title"/>
          </p:nvPr>
        </p:nvSpPr>
        <p:spPr/>
        <p:txBody>
          <a:bodyPr/>
          <a:lstStyle/>
          <a:p>
            <a:r>
              <a:rPr lang="en-GB" altLang="en-US"/>
              <a:t>JSONP</a:t>
            </a:r>
          </a:p>
        </p:txBody>
      </p:sp>
      <p:sp>
        <p:nvSpPr>
          <p:cNvPr id="3" name="Content Placeholder 2">
            <a:extLst>
              <a:ext uri="{FF2B5EF4-FFF2-40B4-BE49-F238E27FC236}">
                <a16:creationId xmlns:a16="http://schemas.microsoft.com/office/drawing/2014/main" id="{F5E38B3A-B49A-4FE6-A5F3-1E2407850922}"/>
              </a:ext>
            </a:extLst>
          </p:cNvPr>
          <p:cNvSpPr>
            <a:spLocks noGrp="1"/>
          </p:cNvSpPr>
          <p:nvPr>
            <p:ph idx="1"/>
          </p:nvPr>
        </p:nvSpPr>
        <p:spPr>
          <a:xfrm>
            <a:off x="1047750" y="960438"/>
            <a:ext cx="7029450" cy="4878387"/>
          </a:xfrm>
        </p:spPr>
        <p:txBody>
          <a:bodyPr rtlCol="0">
            <a:normAutofit lnSpcReduction="10000"/>
          </a:bodyPr>
          <a:lstStyle/>
          <a:p>
            <a:pPr fontAlgn="auto">
              <a:spcAft>
                <a:spcPts val="0"/>
              </a:spcAft>
              <a:buFont typeface="Wingdings 3" charset="2"/>
              <a:buChar char=""/>
              <a:defRPr/>
            </a:pPr>
            <a:r>
              <a:rPr lang="en-GB" dirty="0">
                <a:solidFill>
                  <a:schemeClr val="tx1">
                    <a:lumMod val="75000"/>
                    <a:lumOff val="25000"/>
                  </a:schemeClr>
                </a:solidFill>
              </a:rPr>
              <a:t>The </a:t>
            </a:r>
            <a:r>
              <a:rPr lang="en-GB" i="1" dirty="0" err="1">
                <a:solidFill>
                  <a:schemeClr val="tx1">
                    <a:lumMod val="75000"/>
                    <a:lumOff val="25000"/>
                  </a:schemeClr>
                </a:solidFill>
              </a:rPr>
              <a:t>callback</a:t>
            </a:r>
            <a:r>
              <a:rPr lang="en-GB" i="1" dirty="0">
                <a:solidFill>
                  <a:schemeClr val="tx1">
                    <a:lumMod val="75000"/>
                    <a:lumOff val="25000"/>
                  </a:schemeClr>
                </a:solidFill>
              </a:rPr>
              <a:t>=</a:t>
            </a:r>
            <a:r>
              <a:rPr lang="en-GB" b="1" i="1" dirty="0" err="1">
                <a:solidFill>
                  <a:schemeClr val="tx1">
                    <a:lumMod val="75000"/>
                    <a:lumOff val="25000"/>
                  </a:schemeClr>
                </a:solidFill>
              </a:rPr>
              <a:t>my_callback</a:t>
            </a:r>
            <a:r>
              <a:rPr lang="en-GB" dirty="0">
                <a:solidFill>
                  <a:schemeClr val="tx1">
                    <a:lumMod val="75000"/>
                    <a:lumOff val="25000"/>
                  </a:schemeClr>
                </a:solidFill>
              </a:rPr>
              <a:t> provides the name of a pre-existing function e.g.</a:t>
            </a:r>
          </a:p>
          <a:p>
            <a:pPr marL="0" indent="0" fontAlgn="auto">
              <a:spcAft>
                <a:spcPts val="0"/>
              </a:spcAft>
              <a:buFont typeface="Monotype Sorts" pitchFamily="2" charset="2"/>
              <a:buNone/>
              <a:defRPr/>
            </a:pPr>
            <a:r>
              <a:rPr lang="en-GB" dirty="0">
                <a:solidFill>
                  <a:schemeClr val="tx1">
                    <a:lumMod val="75000"/>
                    <a:lumOff val="25000"/>
                  </a:schemeClr>
                </a:solidFill>
              </a:rPr>
              <a:t>	function </a:t>
            </a:r>
            <a:r>
              <a:rPr lang="en-GB" b="1" dirty="0" err="1">
                <a:solidFill>
                  <a:schemeClr val="tx1">
                    <a:lumMod val="75000"/>
                    <a:lumOff val="25000"/>
                  </a:schemeClr>
                </a:solidFill>
              </a:rPr>
              <a:t>my_callback</a:t>
            </a:r>
            <a:r>
              <a:rPr lang="en-GB" dirty="0">
                <a:solidFill>
                  <a:schemeClr val="tx1">
                    <a:lumMod val="75000"/>
                    <a:lumOff val="25000"/>
                  </a:schemeClr>
                </a:solidFill>
              </a:rPr>
              <a:t>(</a:t>
            </a:r>
            <a:r>
              <a:rPr lang="en-GB" dirty="0" err="1">
                <a:solidFill>
                  <a:schemeClr val="tx1">
                    <a:lumMod val="75000"/>
                    <a:lumOff val="25000"/>
                  </a:schemeClr>
                </a:solidFill>
              </a:rPr>
              <a:t>jsonpData</a:t>
            </a:r>
            <a:r>
              <a:rPr lang="en-GB" dirty="0">
                <a:solidFill>
                  <a:schemeClr val="tx1">
                    <a:lumMod val="75000"/>
                    <a:lumOff val="25000"/>
                  </a:schemeClr>
                </a:solidFill>
              </a:rPr>
              <a:t>)</a:t>
            </a:r>
          </a:p>
          <a:p>
            <a:pPr marL="0" indent="0" fontAlgn="auto">
              <a:spcAft>
                <a:spcPts val="0"/>
              </a:spcAft>
              <a:buFont typeface="Monotype Sorts" pitchFamily="2" charset="2"/>
              <a:buNone/>
              <a:defRPr/>
            </a:pPr>
            <a:r>
              <a:rPr lang="en-GB" dirty="0">
                <a:solidFill>
                  <a:schemeClr val="tx1">
                    <a:lumMod val="75000"/>
                    <a:lumOff val="25000"/>
                  </a:schemeClr>
                </a:solidFill>
              </a:rPr>
              <a:t>	{</a:t>
            </a:r>
          </a:p>
          <a:p>
            <a:pPr marL="0" indent="0" fontAlgn="auto">
              <a:spcAft>
                <a:spcPts val="0"/>
              </a:spcAft>
              <a:buFont typeface="Monotype Sorts" pitchFamily="2" charset="2"/>
              <a:buNone/>
              <a:defRPr/>
            </a:pPr>
            <a:r>
              <a:rPr lang="en-GB" dirty="0">
                <a:solidFill>
                  <a:schemeClr val="tx1">
                    <a:lumMod val="75000"/>
                    <a:lumOff val="25000"/>
                  </a:schemeClr>
                </a:solidFill>
              </a:rPr>
              <a:t>	}</a:t>
            </a:r>
          </a:p>
          <a:p>
            <a:pPr fontAlgn="auto">
              <a:spcAft>
                <a:spcPts val="0"/>
              </a:spcAft>
              <a:buFont typeface="Wingdings 3" charset="2"/>
              <a:buChar char=""/>
              <a:defRPr/>
            </a:pPr>
            <a:r>
              <a:rPr lang="en-GB" dirty="0">
                <a:solidFill>
                  <a:schemeClr val="tx1">
                    <a:lumMod val="75000"/>
                    <a:lumOff val="25000"/>
                  </a:schemeClr>
                </a:solidFill>
              </a:rPr>
              <a:t>The web service dynamically generates and returns the JS code</a:t>
            </a:r>
          </a:p>
          <a:p>
            <a:pPr marL="0" indent="0" fontAlgn="auto">
              <a:spcAft>
                <a:spcPts val="0"/>
              </a:spcAft>
              <a:buFont typeface="Monotype Sorts" pitchFamily="2" charset="2"/>
              <a:buNone/>
              <a:defRPr/>
            </a:pPr>
            <a:r>
              <a:rPr lang="en-GB" dirty="0">
                <a:solidFill>
                  <a:schemeClr val="tx1">
                    <a:lumMod val="75000"/>
                    <a:lumOff val="25000"/>
                  </a:schemeClr>
                </a:solidFill>
              </a:rPr>
              <a:t>	</a:t>
            </a:r>
            <a:r>
              <a:rPr lang="en-GB" dirty="0" err="1">
                <a:solidFill>
                  <a:schemeClr val="tx1">
                    <a:lumMod val="75000"/>
                    <a:lumOff val="25000"/>
                  </a:schemeClr>
                </a:solidFill>
              </a:rPr>
              <a:t>my_callback</a:t>
            </a:r>
            <a:r>
              <a:rPr lang="en-GB" dirty="0">
                <a:solidFill>
                  <a:schemeClr val="tx1">
                    <a:lumMod val="75000"/>
                    <a:lumOff val="25000"/>
                  </a:schemeClr>
                </a:solidFill>
              </a:rPr>
              <a:t>(</a:t>
            </a:r>
          </a:p>
          <a:p>
            <a:pPr marL="0" indent="0" fontAlgn="auto">
              <a:spcAft>
                <a:spcPts val="0"/>
              </a:spcAft>
              <a:buFont typeface="Monotype Sorts" pitchFamily="2" charset="2"/>
              <a:buNone/>
              <a:defRPr/>
            </a:pPr>
            <a:r>
              <a:rPr lang="en-GB" dirty="0">
                <a:solidFill>
                  <a:schemeClr val="tx1">
                    <a:lumMod val="75000"/>
                    <a:lumOff val="25000"/>
                  </a:schemeClr>
                </a:solidFill>
              </a:rPr>
              <a:t>	{</a:t>
            </a:r>
          </a:p>
          <a:p>
            <a:pPr marL="0" indent="0" fontAlgn="auto">
              <a:spcAft>
                <a:spcPts val="0"/>
              </a:spcAft>
              <a:buFont typeface="Monotype Sorts" pitchFamily="2" charset="2"/>
              <a:buNone/>
              <a:defRPr/>
            </a:pPr>
            <a:r>
              <a:rPr lang="en-GB" dirty="0">
                <a:solidFill>
                  <a:schemeClr val="tx1">
                    <a:lumMod val="75000"/>
                    <a:lumOff val="25000"/>
                  </a:schemeClr>
                </a:solidFill>
              </a:rPr>
              <a:t>	‘id’:1234,</a:t>
            </a:r>
          </a:p>
          <a:p>
            <a:pPr marL="0" indent="0" fontAlgn="auto">
              <a:spcAft>
                <a:spcPts val="0"/>
              </a:spcAft>
              <a:buFont typeface="Monotype Sorts" pitchFamily="2" charset="2"/>
              <a:buNone/>
              <a:defRPr/>
            </a:pPr>
            <a:r>
              <a:rPr lang="en-GB" dirty="0">
                <a:solidFill>
                  <a:schemeClr val="tx1">
                    <a:lumMod val="75000"/>
                    <a:lumOff val="25000"/>
                  </a:schemeClr>
                </a:solidFill>
              </a:rPr>
              <a:t>	‘name’:’</a:t>
            </a:r>
            <a:r>
              <a:rPr lang="en-GB" dirty="0" err="1">
                <a:solidFill>
                  <a:schemeClr val="tx1">
                    <a:lumMod val="75000"/>
                    <a:lumOff val="25000"/>
                  </a:schemeClr>
                </a:solidFill>
              </a:rPr>
              <a:t>fred</a:t>
            </a:r>
            <a:r>
              <a:rPr lang="en-GB" dirty="0">
                <a:solidFill>
                  <a:schemeClr val="tx1">
                    <a:lumMod val="75000"/>
                    <a:lumOff val="25000"/>
                  </a:schemeClr>
                </a:solidFill>
              </a:rPr>
              <a:t>’</a:t>
            </a:r>
          </a:p>
          <a:p>
            <a:pPr marL="0" indent="0" fontAlgn="auto">
              <a:spcAft>
                <a:spcPts val="0"/>
              </a:spcAft>
              <a:buFont typeface="Monotype Sorts" pitchFamily="2" charset="2"/>
              <a:buNone/>
              <a:defRPr/>
            </a:pPr>
            <a:r>
              <a:rPr lang="en-GB" dirty="0">
                <a:solidFill>
                  <a:schemeClr val="tx1">
                    <a:lumMod val="75000"/>
                    <a:lumOff val="25000"/>
                  </a:schemeClr>
                </a:solidFill>
              </a:rPr>
              <a:t>	});</a:t>
            </a:r>
          </a:p>
          <a:p>
            <a:pPr fontAlgn="auto">
              <a:spcAft>
                <a:spcPts val="0"/>
              </a:spcAft>
              <a:buFont typeface="Wingdings 3" charset="2"/>
              <a:buChar char=""/>
              <a:defRPr/>
            </a:pPr>
            <a:r>
              <a:rPr lang="en-GB" dirty="0">
                <a:solidFill>
                  <a:schemeClr val="tx1">
                    <a:lumMod val="75000"/>
                    <a:lumOff val="25000"/>
                  </a:schemeClr>
                </a:solidFill>
              </a:rPr>
              <a:t>The “padding” in JSONP is this wrapper function around the JSON data</a:t>
            </a:r>
          </a:p>
        </p:txBody>
      </p:sp>
      <p:sp>
        <p:nvSpPr>
          <p:cNvPr id="20484" name="TextBox 4">
            <a:extLst>
              <a:ext uri="{FF2B5EF4-FFF2-40B4-BE49-F238E27FC236}">
                <a16:creationId xmlns:a16="http://schemas.microsoft.com/office/drawing/2014/main" id="{3ED3038E-BC8E-4344-8E95-E305DD29A222}"/>
              </a:ext>
            </a:extLst>
          </p:cNvPr>
          <p:cNvSpPr txBox="1">
            <a:spLocks noChangeArrowheads="1"/>
          </p:cNvSpPr>
          <p:nvPr/>
        </p:nvSpPr>
        <p:spPr bwMode="auto">
          <a:xfrm>
            <a:off x="5440363" y="3530600"/>
            <a:ext cx="240665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a:solidFill>
                  <a:schemeClr val="tx1"/>
                </a:solidFill>
                <a:latin typeface="Helvetica" panose="020B0604020202020204" pitchFamily="34" charset="0"/>
              </a:rPr>
              <a:t>Call to function my_callback, passing the JSON data, which is made a soon as script is downloaded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952848C2-84FE-49E5-9E4C-8C50ECD9C6F9}"/>
              </a:ext>
            </a:extLst>
          </p:cNvPr>
          <p:cNvSpPr>
            <a:spLocks noGrp="1" noChangeArrowheads="1"/>
          </p:cNvSpPr>
          <p:nvPr>
            <p:ph type="title"/>
          </p:nvPr>
        </p:nvSpPr>
        <p:spPr/>
        <p:txBody>
          <a:bodyPr/>
          <a:lstStyle/>
          <a:p>
            <a:r>
              <a:rPr lang="en-GB" altLang="en-US"/>
              <a:t>JSONP Callback</a:t>
            </a:r>
          </a:p>
        </p:txBody>
      </p:sp>
      <p:sp>
        <p:nvSpPr>
          <p:cNvPr id="21507" name="Content Placeholder 2">
            <a:extLst>
              <a:ext uri="{FF2B5EF4-FFF2-40B4-BE49-F238E27FC236}">
                <a16:creationId xmlns:a16="http://schemas.microsoft.com/office/drawing/2014/main" id="{1ED9A07E-0709-4DEC-B165-54750B08C9F8}"/>
              </a:ext>
            </a:extLst>
          </p:cNvPr>
          <p:cNvSpPr>
            <a:spLocks noGrp="1" noChangeArrowheads="1"/>
          </p:cNvSpPr>
          <p:nvPr>
            <p:ph idx="1"/>
          </p:nvPr>
        </p:nvSpPr>
        <p:spPr/>
        <p:txBody>
          <a:bodyPr/>
          <a:lstStyle/>
          <a:p>
            <a:r>
              <a:rPr lang="en-GB" altLang="en-US"/>
              <a:t>The callback function must exist in the JS running in the browser</a:t>
            </a:r>
          </a:p>
          <a:p>
            <a:r>
              <a:rPr lang="en-GB" altLang="en-US"/>
              <a:t>Therefore, there is an element of security</a:t>
            </a:r>
          </a:p>
          <a:p>
            <a:r>
              <a:rPr lang="en-GB" altLang="en-US"/>
              <a:t>But, the data provided in the function call is provided by the web server</a:t>
            </a:r>
          </a:p>
          <a:p>
            <a:pPr lvl="1"/>
            <a:r>
              <a:rPr lang="en-GB" altLang="en-US"/>
              <a:t>Might be exploited by a 3</a:t>
            </a:r>
            <a:r>
              <a:rPr lang="en-GB" altLang="en-US" baseline="30000"/>
              <a:t>rd</a:t>
            </a:r>
            <a:r>
              <a:rPr lang="en-GB" altLang="en-US"/>
              <a:t> party attack</a:t>
            </a:r>
          </a:p>
          <a:p>
            <a:pPr lvl="1"/>
            <a:r>
              <a:rPr lang="en-GB" altLang="en-US"/>
              <a:t>Only use trusted services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BA440AEB-12A5-49F2-9A4D-7C58C1B1D296}"/>
              </a:ext>
            </a:extLst>
          </p:cNvPr>
          <p:cNvSpPr>
            <a:spLocks noGrp="1" noChangeArrowheads="1"/>
          </p:cNvSpPr>
          <p:nvPr>
            <p:ph type="title"/>
          </p:nvPr>
        </p:nvSpPr>
        <p:spPr/>
        <p:txBody>
          <a:bodyPr/>
          <a:lstStyle/>
          <a:p>
            <a:r>
              <a:rPr lang="en-GB" altLang="en-US"/>
              <a:t>Web Service for JSONP</a:t>
            </a:r>
          </a:p>
        </p:txBody>
      </p:sp>
      <p:sp>
        <p:nvSpPr>
          <p:cNvPr id="3" name="Content Placeholder 2">
            <a:extLst>
              <a:ext uri="{FF2B5EF4-FFF2-40B4-BE49-F238E27FC236}">
                <a16:creationId xmlns:a16="http://schemas.microsoft.com/office/drawing/2014/main" id="{8174C087-1387-45E1-A4DF-7FCAD226DA37}"/>
              </a:ext>
            </a:extLst>
          </p:cNvPr>
          <p:cNvSpPr>
            <a:spLocks noGrp="1"/>
          </p:cNvSpPr>
          <p:nvPr>
            <p:ph idx="1"/>
          </p:nvPr>
        </p:nvSpPr>
        <p:spPr/>
        <p:txBody>
          <a:bodyPr rtlCol="0">
            <a:normAutofit fontScale="92500" lnSpcReduction="20000"/>
          </a:bodyPr>
          <a:lstStyle/>
          <a:p>
            <a:pPr fontAlgn="auto">
              <a:spcAft>
                <a:spcPts val="0"/>
              </a:spcAft>
              <a:buFont typeface="Wingdings 3" charset="2"/>
              <a:buChar char=""/>
              <a:defRPr/>
            </a:pPr>
            <a:r>
              <a:rPr lang="en-GB" dirty="0">
                <a:solidFill>
                  <a:schemeClr val="tx1">
                    <a:lumMod val="75000"/>
                    <a:lumOff val="25000"/>
                  </a:schemeClr>
                </a:solidFill>
              </a:rPr>
              <a:t>In PHP may look like this:</a:t>
            </a:r>
          </a:p>
          <a:p>
            <a:pPr marL="0" indent="0" fontAlgn="auto">
              <a:spcAft>
                <a:spcPts val="0"/>
              </a:spcAft>
              <a:buFont typeface="Monotype Sorts" pitchFamily="2" charset="2"/>
              <a:buNone/>
              <a:defRPr/>
            </a:pPr>
            <a:r>
              <a:rPr lang="en-GB" dirty="0">
                <a:solidFill>
                  <a:schemeClr val="tx1">
                    <a:lumMod val="75000"/>
                    <a:lumOff val="25000"/>
                  </a:schemeClr>
                </a:solidFill>
              </a:rPr>
              <a:t>	$data = </a:t>
            </a:r>
            <a:r>
              <a:rPr lang="en-GB" dirty="0" err="1">
                <a:solidFill>
                  <a:schemeClr val="tx1">
                    <a:lumMod val="75000"/>
                    <a:lumOff val="25000"/>
                  </a:schemeClr>
                </a:solidFill>
              </a:rPr>
              <a:t>getDataAsJSON</a:t>
            </a:r>
            <a:r>
              <a:rPr lang="en-GB" dirty="0">
                <a:solidFill>
                  <a:schemeClr val="tx1">
                    <a:lumMod val="75000"/>
                    <a:lumOff val="25000"/>
                  </a:schemeClr>
                </a:solidFill>
              </a:rPr>
              <a:t>($_GET['id']);</a:t>
            </a:r>
            <a:br>
              <a:rPr lang="en-GB" dirty="0">
                <a:solidFill>
                  <a:schemeClr val="tx1">
                    <a:lumMod val="75000"/>
                    <a:lumOff val="25000"/>
                  </a:schemeClr>
                </a:solidFill>
              </a:rPr>
            </a:br>
            <a:r>
              <a:rPr lang="en-GB" dirty="0">
                <a:solidFill>
                  <a:schemeClr val="tx1">
                    <a:lumMod val="75000"/>
                    <a:lumOff val="25000"/>
                  </a:schemeClr>
                </a:solidFill>
              </a:rPr>
              <a:t>	echo $_GET['</a:t>
            </a:r>
            <a:r>
              <a:rPr lang="en-GB" dirty="0" err="1">
                <a:solidFill>
                  <a:schemeClr val="tx1">
                    <a:lumMod val="75000"/>
                    <a:lumOff val="25000"/>
                  </a:schemeClr>
                </a:solidFill>
              </a:rPr>
              <a:t>callback</a:t>
            </a:r>
            <a:r>
              <a:rPr lang="en-GB" dirty="0">
                <a:solidFill>
                  <a:schemeClr val="tx1">
                    <a:lumMod val="75000"/>
                    <a:lumOff val="25000"/>
                  </a:schemeClr>
                </a:solidFill>
              </a:rPr>
              <a:t>'] . '(' . $data . ');';</a:t>
            </a:r>
          </a:p>
          <a:p>
            <a:pPr marL="0" indent="0" fontAlgn="auto">
              <a:spcAft>
                <a:spcPts val="0"/>
              </a:spcAft>
              <a:buFont typeface="Monotype Sorts" pitchFamily="2" charset="2"/>
              <a:buNone/>
              <a:defRPr/>
            </a:pPr>
            <a:endParaRPr lang="en-GB" dirty="0">
              <a:solidFill>
                <a:schemeClr val="tx1">
                  <a:lumMod val="75000"/>
                  <a:lumOff val="25000"/>
                </a:schemeClr>
              </a:solidFill>
            </a:endParaRPr>
          </a:p>
          <a:p>
            <a:pPr marL="0" indent="0" fontAlgn="auto">
              <a:spcAft>
                <a:spcPts val="0"/>
              </a:spcAft>
              <a:buFont typeface="Monotype Sorts" pitchFamily="2" charset="2"/>
              <a:buNone/>
              <a:defRPr/>
            </a:pPr>
            <a:r>
              <a:rPr lang="en-GB" dirty="0">
                <a:solidFill>
                  <a:schemeClr val="tx1">
                    <a:lumMod val="75000"/>
                    <a:lumOff val="25000"/>
                  </a:schemeClr>
                </a:solidFill>
              </a:rPr>
              <a:t>Say URL in AJAX request looks like this:</a:t>
            </a:r>
            <a:br>
              <a:rPr lang="en-GB" dirty="0">
                <a:solidFill>
                  <a:schemeClr val="tx1">
                    <a:lumMod val="75000"/>
                    <a:lumOff val="25000"/>
                  </a:schemeClr>
                </a:solidFill>
              </a:rPr>
            </a:br>
            <a:r>
              <a:rPr lang="en-GB" i="1" dirty="0">
                <a:solidFill>
                  <a:schemeClr val="tx1">
                    <a:lumMod val="75000"/>
                    <a:lumOff val="25000"/>
                  </a:schemeClr>
                </a:solidFill>
              </a:rPr>
              <a:t>'http://myserver/getstudent</a:t>
            </a:r>
            <a:r>
              <a:rPr lang="en-GB" b="1" i="1" dirty="0">
                <a:solidFill>
                  <a:schemeClr val="tx1">
                    <a:lumMod val="75000"/>
                    <a:lumOff val="25000"/>
                  </a:schemeClr>
                </a:solidFill>
              </a:rPr>
              <a:t>?id=10&amp;callback=ReadStudent</a:t>
            </a:r>
            <a:r>
              <a:rPr lang="en-GB" dirty="0">
                <a:solidFill>
                  <a:schemeClr val="tx1">
                    <a:lumMod val="75000"/>
                    <a:lumOff val="25000"/>
                  </a:schemeClr>
                </a:solidFill>
              </a:rPr>
              <a:t/>
            </a:r>
            <a:br>
              <a:rPr lang="en-GB" dirty="0">
                <a:solidFill>
                  <a:schemeClr val="tx1">
                    <a:lumMod val="75000"/>
                    <a:lumOff val="25000"/>
                  </a:schemeClr>
                </a:solidFill>
              </a:rPr>
            </a:br>
            <a:endParaRPr lang="en-GB" dirty="0">
              <a:solidFill>
                <a:schemeClr val="tx1">
                  <a:lumMod val="75000"/>
                  <a:lumOff val="25000"/>
                </a:schemeClr>
              </a:solidFill>
            </a:endParaRPr>
          </a:p>
          <a:p>
            <a:pPr marL="0" indent="0" fontAlgn="auto">
              <a:spcAft>
                <a:spcPts val="0"/>
              </a:spcAft>
              <a:buFont typeface="Monotype Sorts" pitchFamily="2" charset="2"/>
              <a:buNone/>
              <a:defRPr/>
            </a:pPr>
            <a:r>
              <a:rPr lang="en-GB" dirty="0">
                <a:solidFill>
                  <a:schemeClr val="tx1">
                    <a:lumMod val="75000"/>
                    <a:lumOff val="25000"/>
                  </a:schemeClr>
                </a:solidFill>
              </a:rPr>
              <a:t>Result sent to browser might look like this:</a:t>
            </a:r>
          </a:p>
          <a:p>
            <a:pPr marL="0" indent="0" fontAlgn="auto">
              <a:spcAft>
                <a:spcPts val="0"/>
              </a:spcAft>
              <a:buFont typeface="Monotype Sorts" pitchFamily="2" charset="2"/>
              <a:buNone/>
              <a:defRPr/>
            </a:pPr>
            <a:r>
              <a:rPr lang="en-GB" dirty="0" err="1">
                <a:solidFill>
                  <a:schemeClr val="tx1">
                    <a:lumMod val="75000"/>
                    <a:lumOff val="25000"/>
                  </a:schemeClr>
                </a:solidFill>
              </a:rPr>
              <a:t>ReadStudent</a:t>
            </a:r>
            <a:r>
              <a:rPr lang="en-GB" dirty="0">
                <a:solidFill>
                  <a:schemeClr val="tx1">
                    <a:lumMod val="75000"/>
                    <a:lumOff val="25000"/>
                  </a:schemeClr>
                </a:solidFill>
              </a:rPr>
              <a:t>({“id”:10, “</a:t>
            </a:r>
            <a:r>
              <a:rPr lang="en-GB" dirty="0" err="1">
                <a:solidFill>
                  <a:schemeClr val="tx1">
                    <a:lumMod val="75000"/>
                    <a:lumOff val="25000"/>
                  </a:schemeClr>
                </a:solidFill>
              </a:rPr>
              <a:t>name”:”Fred</a:t>
            </a:r>
            <a:r>
              <a:rPr lang="en-GB" dirty="0">
                <a:solidFill>
                  <a:schemeClr val="tx1">
                    <a:lumMod val="75000"/>
                    <a:lumOff val="25000"/>
                  </a:schemeClr>
                </a:solidFill>
              </a:rPr>
              <a:t>”, “Age”:22});</a:t>
            </a:r>
          </a:p>
          <a:p>
            <a:pPr fontAlgn="auto">
              <a:spcAft>
                <a:spcPts val="0"/>
              </a:spcAft>
              <a:buFont typeface="Wingdings 3" charset="2"/>
              <a:buChar char=""/>
              <a:defRPr/>
            </a:pPr>
            <a:endParaRPr lang="en-GB" dirty="0">
              <a:solidFill>
                <a:schemeClr val="tx1">
                  <a:lumMod val="75000"/>
                  <a:lumOff val="25000"/>
                </a:schemeClr>
              </a:solidFill>
            </a:endParaRPr>
          </a:p>
          <a:p>
            <a:pPr fontAlgn="auto">
              <a:spcAft>
                <a:spcPts val="0"/>
              </a:spcAft>
              <a:buFont typeface="Wingdings 3" charset="2"/>
              <a:buChar char=""/>
              <a:defRPr/>
            </a:pPr>
            <a:r>
              <a:rPr lang="en-GB" dirty="0">
                <a:solidFill>
                  <a:schemeClr val="tx1">
                    <a:lumMod val="75000"/>
                    <a:lumOff val="25000"/>
                  </a:schemeClr>
                </a:solidFill>
              </a:rPr>
              <a:t>Remember: only HTTP GETs are used, so for WCF only GETs are supported when JSONP is used</a:t>
            </a:r>
          </a:p>
          <a:p>
            <a:pPr fontAlgn="auto">
              <a:spcAft>
                <a:spcPts val="0"/>
              </a:spcAft>
              <a:buFont typeface="Wingdings 3" charset="2"/>
              <a:buChar char=""/>
              <a:defRPr/>
            </a:pPr>
            <a:r>
              <a:rPr lang="en-GB" dirty="0">
                <a:solidFill>
                  <a:schemeClr val="tx1">
                    <a:lumMod val="75000"/>
                    <a:lumOff val="25000"/>
                  </a:schemeClr>
                </a:solidFill>
              </a:rPr>
              <a:t>Can still do edits, but will have to use GETs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240B55ED-EA37-452F-B61D-4C41753F516A}"/>
              </a:ext>
            </a:extLst>
          </p:cNvPr>
          <p:cNvSpPr>
            <a:spLocks noGrp="1" noChangeArrowheads="1"/>
          </p:cNvSpPr>
          <p:nvPr>
            <p:ph type="title"/>
          </p:nvPr>
        </p:nvSpPr>
        <p:spPr/>
        <p:txBody>
          <a:bodyPr/>
          <a:lstStyle/>
          <a:p>
            <a:r>
              <a:rPr lang="en-GB" altLang="en-US"/>
              <a:t>JSONP and jQuery</a:t>
            </a:r>
          </a:p>
        </p:txBody>
      </p:sp>
      <p:sp>
        <p:nvSpPr>
          <p:cNvPr id="23555" name="Content Placeholder 2">
            <a:extLst>
              <a:ext uri="{FF2B5EF4-FFF2-40B4-BE49-F238E27FC236}">
                <a16:creationId xmlns:a16="http://schemas.microsoft.com/office/drawing/2014/main" id="{C9A6F315-A3A3-4551-8562-BD8FD58CB6B8}"/>
              </a:ext>
            </a:extLst>
          </p:cNvPr>
          <p:cNvSpPr>
            <a:spLocks noGrp="1" noChangeArrowheads="1"/>
          </p:cNvSpPr>
          <p:nvPr>
            <p:ph idx="1"/>
          </p:nvPr>
        </p:nvSpPr>
        <p:spPr/>
        <p:txBody>
          <a:bodyPr/>
          <a:lstStyle/>
          <a:p>
            <a:r>
              <a:rPr lang="en-GB" altLang="en-US"/>
              <a:t>Adds an extra "?callback=?" to the end of your URL to specify the callback</a:t>
            </a:r>
          </a:p>
          <a:p>
            <a:r>
              <a:rPr lang="en-GB" altLang="en-US"/>
              <a:t>jQuery attaches a global function to the window object that is called when the script is injected, then the function is removed on completion.</a:t>
            </a:r>
          </a:p>
          <a:p>
            <a:r>
              <a:rPr lang="en-GB" altLang="en-US"/>
              <a:t>Note that if the request is being made to the same domain, then jQuery will switch it down to a straight Ajax request</a:t>
            </a:r>
          </a:p>
          <a:p>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C68E8F1E-5E74-4E32-A0AF-35335780EE0D}"/>
              </a:ext>
            </a:extLst>
          </p:cNvPr>
          <p:cNvSpPr>
            <a:spLocks noGrp="1" noChangeArrowheads="1"/>
          </p:cNvSpPr>
          <p:nvPr>
            <p:ph type="title"/>
          </p:nvPr>
        </p:nvSpPr>
        <p:spPr/>
        <p:txBody>
          <a:bodyPr/>
          <a:lstStyle/>
          <a:p>
            <a:r>
              <a:rPr lang="en-GB" altLang="en-US"/>
              <a:t>JSONP and Errors</a:t>
            </a:r>
          </a:p>
        </p:txBody>
      </p:sp>
      <p:sp>
        <p:nvSpPr>
          <p:cNvPr id="24579" name="Content Placeholder 2">
            <a:extLst>
              <a:ext uri="{FF2B5EF4-FFF2-40B4-BE49-F238E27FC236}">
                <a16:creationId xmlns:a16="http://schemas.microsoft.com/office/drawing/2014/main" id="{15572E69-7C0F-4756-8FFC-A7DD8C35AF9B}"/>
              </a:ext>
            </a:extLst>
          </p:cNvPr>
          <p:cNvSpPr>
            <a:spLocks noGrp="1" noChangeArrowheads="1"/>
          </p:cNvSpPr>
          <p:nvPr>
            <p:ph idx="1"/>
          </p:nvPr>
        </p:nvSpPr>
        <p:spPr/>
        <p:txBody>
          <a:bodyPr/>
          <a:lstStyle/>
          <a:p>
            <a:r>
              <a:rPr lang="en-GB" altLang="en-US"/>
              <a:t>Because JSONP doesn’t use the XMLHttpRequest object errors are not reported back</a:t>
            </a:r>
          </a:p>
          <a:p>
            <a:r>
              <a:rPr lang="en-GB" altLang="en-US"/>
              <a:t>Use your own timers to detect a failure</a:t>
            </a:r>
          </a:p>
          <a:p>
            <a:r>
              <a:rPr lang="en-GB" altLang="en-US"/>
              <a:t>Thus the usage of JSONP is different to the standard AJAX XMLHttpRequest approach</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195B2FA9-D2FF-4080-B2C8-DCCA5CEC68AC}"/>
              </a:ext>
            </a:extLst>
          </p:cNvPr>
          <p:cNvSpPr>
            <a:spLocks noGrp="1" noChangeArrowheads="1"/>
          </p:cNvSpPr>
          <p:nvPr>
            <p:ph type="title"/>
          </p:nvPr>
        </p:nvSpPr>
        <p:spPr/>
        <p:txBody>
          <a:bodyPr/>
          <a:lstStyle/>
          <a:p>
            <a:r>
              <a:rPr lang="en-GB" altLang="en-US"/>
              <a:t>Cross-Site Request Forgery (CSRF)</a:t>
            </a:r>
          </a:p>
        </p:txBody>
      </p:sp>
      <p:sp>
        <p:nvSpPr>
          <p:cNvPr id="26627" name="Content Placeholder 2">
            <a:extLst>
              <a:ext uri="{FF2B5EF4-FFF2-40B4-BE49-F238E27FC236}">
                <a16:creationId xmlns:a16="http://schemas.microsoft.com/office/drawing/2014/main" id="{9C172138-4D1B-422C-8AA0-4234D7CCC709}"/>
              </a:ext>
            </a:extLst>
          </p:cNvPr>
          <p:cNvSpPr>
            <a:spLocks noGrp="1"/>
          </p:cNvSpPr>
          <p:nvPr>
            <p:ph idx="1"/>
          </p:nvPr>
        </p:nvSpPr>
        <p:spPr/>
        <p:txBody>
          <a:bodyPr rtlCol="0">
            <a:normAutofit fontScale="92500" lnSpcReduction="20000"/>
          </a:bodyPr>
          <a:lstStyle/>
          <a:p>
            <a:pPr fontAlgn="auto">
              <a:spcAft>
                <a:spcPts val="0"/>
              </a:spcAft>
              <a:buFont typeface="Wingdings 3" charset="2"/>
              <a:buChar char=""/>
              <a:defRPr/>
            </a:pPr>
            <a:r>
              <a:rPr lang="en-GB" altLang="en-US">
                <a:solidFill>
                  <a:schemeClr val="tx1">
                    <a:lumMod val="75000"/>
                    <a:lumOff val="25000"/>
                  </a:schemeClr>
                </a:solidFill>
              </a:rPr>
              <a:t>Cross-site request forgery (CSRF or XSRF) attacks</a:t>
            </a:r>
          </a:p>
          <a:p>
            <a:pPr fontAlgn="auto">
              <a:spcAft>
                <a:spcPts val="0"/>
              </a:spcAft>
              <a:buFont typeface="Wingdings 3" charset="2"/>
              <a:buChar char=""/>
              <a:defRPr/>
            </a:pPr>
            <a:r>
              <a:rPr lang="en-GB" altLang="en-US">
                <a:solidFill>
                  <a:schemeClr val="tx1">
                    <a:lumMod val="75000"/>
                    <a:lumOff val="25000"/>
                  </a:schemeClr>
                </a:solidFill>
              </a:rPr>
              <a:t>Ignoring SOP means that a malicious page may obtain data belonging to another site. </a:t>
            </a:r>
          </a:p>
          <a:p>
            <a:pPr fontAlgn="auto">
              <a:spcAft>
                <a:spcPts val="0"/>
              </a:spcAft>
              <a:buFont typeface="Wingdings 3" charset="2"/>
              <a:buChar char=""/>
              <a:defRPr/>
            </a:pPr>
            <a:r>
              <a:rPr lang="en-GB" altLang="en-US">
                <a:solidFill>
                  <a:schemeClr val="tx1">
                    <a:lumMod val="75000"/>
                    <a:lumOff val="25000"/>
                  </a:schemeClr>
                </a:solidFill>
              </a:rPr>
              <a:t>This will allow the JSON-encoded data to be evaluated in the context of the malicious page, possibly divulging passwords or other sensitive data if the user is currently logged into the other site.</a:t>
            </a:r>
          </a:p>
          <a:p>
            <a:pPr lvl="1" fontAlgn="auto">
              <a:spcAft>
                <a:spcPts val="0"/>
              </a:spcAft>
              <a:buFont typeface="Wingdings 3" charset="2"/>
              <a:buChar char=""/>
              <a:defRPr/>
            </a:pPr>
            <a:r>
              <a:rPr lang="en-GB" altLang="en-US">
                <a:solidFill>
                  <a:schemeClr val="tx1">
                    <a:lumMod val="75000"/>
                    <a:lumOff val="25000"/>
                  </a:schemeClr>
                </a:solidFill>
              </a:rPr>
              <a:t>Example of a Confused Deputy attack</a:t>
            </a:r>
          </a:p>
          <a:p>
            <a:pPr fontAlgn="auto">
              <a:spcAft>
                <a:spcPts val="0"/>
              </a:spcAft>
              <a:buFont typeface="Wingdings 3" charset="2"/>
              <a:buChar char=""/>
              <a:defRPr/>
            </a:pPr>
            <a:r>
              <a:rPr lang="en-GB" altLang="en-US">
                <a:solidFill>
                  <a:schemeClr val="tx1">
                    <a:lumMod val="75000"/>
                    <a:lumOff val="25000"/>
                  </a:schemeClr>
                </a:solidFill>
              </a:rPr>
              <a:t>Don’t disclose sensitive data to a 3</a:t>
            </a:r>
            <a:r>
              <a:rPr lang="en-GB" altLang="en-US" baseline="30000">
                <a:solidFill>
                  <a:schemeClr val="tx1">
                    <a:lumMod val="75000"/>
                    <a:lumOff val="25000"/>
                  </a:schemeClr>
                </a:solidFill>
              </a:rPr>
              <a:t>rd</a:t>
            </a:r>
            <a:r>
              <a:rPr lang="en-GB" altLang="en-US">
                <a:solidFill>
                  <a:schemeClr val="tx1">
                    <a:lumMod val="75000"/>
                    <a:lumOff val="25000"/>
                  </a:schemeClr>
                </a:solidFill>
              </a:rPr>
              <a:t> party via JSONP.</a:t>
            </a:r>
          </a:p>
          <a:p>
            <a:pPr fontAlgn="auto">
              <a:spcAft>
                <a:spcPts val="0"/>
              </a:spcAft>
              <a:buFont typeface="Wingdings 3" charset="2"/>
              <a:buChar char=""/>
              <a:defRPr/>
            </a:pPr>
            <a:r>
              <a:rPr lang="en-GB" altLang="en-US">
                <a:solidFill>
                  <a:schemeClr val="tx1">
                    <a:lumMod val="75000"/>
                    <a:lumOff val="25000"/>
                  </a:schemeClr>
                </a:solidFill>
              </a:rPr>
              <a:t>Server can check the request itself – but using cookies can result in CSRF</a:t>
            </a:r>
          </a:p>
          <a:p>
            <a:pPr fontAlgn="auto">
              <a:spcAft>
                <a:spcPts val="0"/>
              </a:spcAft>
              <a:buFont typeface="Wingdings 3" charset="2"/>
              <a:buChar char=""/>
              <a:defRPr/>
            </a:pPr>
            <a:endParaRPr lang="en-GB" altLang="en-US">
              <a:solidFill>
                <a:schemeClr val="tx1">
                  <a:lumMod val="75000"/>
                  <a:lumOff val="25000"/>
                </a:schemeClr>
              </a:solidFill>
            </a:endParaRPr>
          </a:p>
          <a:p>
            <a:pPr fontAlgn="auto">
              <a:spcAft>
                <a:spcPts val="0"/>
              </a:spcAft>
              <a:buFont typeface="Wingdings 3" charset="2"/>
              <a:buChar char=""/>
              <a:defRPr/>
            </a:pPr>
            <a:r>
              <a:rPr lang="en-GB" altLang="en-US">
                <a:solidFill>
                  <a:schemeClr val="tx1">
                    <a:lumMod val="75000"/>
                    <a:lumOff val="25000"/>
                  </a:schemeClr>
                </a:solidFill>
              </a:rPr>
              <a:t>Prevent by requiring the inclusion of an unguessable token in the explicitly provided content of the request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2B262BBF-E046-4FB2-A84E-C9C1E3C8C9DE}"/>
              </a:ext>
            </a:extLst>
          </p:cNvPr>
          <p:cNvSpPr>
            <a:spLocks noGrp="1" noChangeArrowheads="1"/>
          </p:cNvSpPr>
          <p:nvPr>
            <p:ph type="title"/>
          </p:nvPr>
        </p:nvSpPr>
        <p:spPr/>
        <p:txBody>
          <a:bodyPr/>
          <a:lstStyle/>
          <a:p>
            <a:r>
              <a:rPr lang="en-GB" altLang="en-US"/>
              <a:t>CSRF</a:t>
            </a:r>
          </a:p>
        </p:txBody>
      </p:sp>
      <p:sp>
        <p:nvSpPr>
          <p:cNvPr id="3" name="Content Placeholder 2">
            <a:extLst>
              <a:ext uri="{FF2B5EF4-FFF2-40B4-BE49-F238E27FC236}">
                <a16:creationId xmlns:a16="http://schemas.microsoft.com/office/drawing/2014/main" id="{6DC2B836-1FA7-4ACE-8951-453F78B4542C}"/>
              </a:ext>
            </a:extLst>
          </p:cNvPr>
          <p:cNvSpPr>
            <a:spLocks noGrp="1"/>
          </p:cNvSpPr>
          <p:nvPr>
            <p:ph idx="1"/>
          </p:nvPr>
        </p:nvSpPr>
        <p:spPr/>
        <p:txBody>
          <a:bodyPr rtlCol="0">
            <a:normAutofit/>
          </a:bodyPr>
          <a:lstStyle/>
          <a:p>
            <a:pPr fontAlgn="auto">
              <a:spcAft>
                <a:spcPts val="0"/>
              </a:spcAft>
              <a:buFont typeface="Wingdings 3" charset="2"/>
              <a:buChar char=""/>
              <a:defRPr/>
            </a:pPr>
            <a:r>
              <a:rPr lang="en-GB" dirty="0">
                <a:solidFill>
                  <a:schemeClr val="tx1">
                    <a:lumMod val="75000"/>
                    <a:lumOff val="25000"/>
                  </a:schemeClr>
                </a:solidFill>
              </a:rPr>
              <a:t>Involves adding a script into a page that the user has been authenticated to view</a:t>
            </a:r>
          </a:p>
          <a:p>
            <a:pPr fontAlgn="auto">
              <a:spcAft>
                <a:spcPts val="0"/>
              </a:spcAft>
              <a:buFont typeface="Wingdings 3" charset="2"/>
              <a:buChar char=""/>
              <a:defRPr/>
            </a:pPr>
            <a:r>
              <a:rPr lang="en-GB" dirty="0">
                <a:solidFill>
                  <a:schemeClr val="tx1">
                    <a:lumMod val="75000"/>
                    <a:lumOff val="25000"/>
                  </a:schemeClr>
                </a:solidFill>
              </a:rPr>
              <a:t>For example, if you log into your bank and read messages posted by other users. A user may post an image tag like this:</a:t>
            </a:r>
          </a:p>
          <a:p>
            <a:pPr marL="0" indent="0" fontAlgn="auto">
              <a:spcAft>
                <a:spcPts val="0"/>
              </a:spcAft>
              <a:buFont typeface="Monotype Sorts" pitchFamily="2" charset="2"/>
              <a:buNone/>
              <a:defRPr/>
            </a:pPr>
            <a:r>
              <a:rPr lang="en-GB" dirty="0">
                <a:solidFill>
                  <a:schemeClr val="tx1">
                    <a:lumMod val="75000"/>
                    <a:lumOff val="25000"/>
                  </a:schemeClr>
                </a:solidFill>
              </a:rPr>
              <a:t>	&lt;</a:t>
            </a:r>
            <a:r>
              <a:rPr lang="en-GB" dirty="0" err="1">
                <a:solidFill>
                  <a:schemeClr val="tx1">
                    <a:lumMod val="75000"/>
                    <a:lumOff val="25000"/>
                  </a:schemeClr>
                </a:solidFill>
              </a:rPr>
              <a:t>img</a:t>
            </a:r>
            <a:r>
              <a:rPr lang="en-GB" dirty="0">
                <a:solidFill>
                  <a:schemeClr val="tx1">
                    <a:lumMod val="75000"/>
                    <a:lumOff val="25000"/>
                  </a:schemeClr>
                </a:solidFill>
              </a:rPr>
              <a:t> </a:t>
            </a:r>
            <a:r>
              <a:rPr lang="en-GB" dirty="0" err="1">
                <a:solidFill>
                  <a:schemeClr val="tx1">
                    <a:lumMod val="75000"/>
                    <a:lumOff val="25000"/>
                  </a:schemeClr>
                </a:solidFill>
              </a:rPr>
              <a:t>src</a:t>
            </a:r>
            <a:r>
              <a:rPr lang="en-GB" dirty="0">
                <a:solidFill>
                  <a:schemeClr val="tx1">
                    <a:lumMod val="75000"/>
                    <a:lumOff val="25000"/>
                  </a:schemeClr>
                </a:solidFill>
              </a:rPr>
              <a:t>="http://bank.com/withdraw?</a:t>
            </a:r>
            <a:br>
              <a:rPr lang="en-GB" dirty="0">
                <a:solidFill>
                  <a:schemeClr val="tx1">
                    <a:lumMod val="75000"/>
                    <a:lumOff val="25000"/>
                  </a:schemeClr>
                </a:solidFill>
              </a:rPr>
            </a:br>
            <a:r>
              <a:rPr lang="en-GB" dirty="0">
                <a:solidFill>
                  <a:schemeClr val="tx1">
                    <a:lumMod val="75000"/>
                    <a:lumOff val="25000"/>
                  </a:schemeClr>
                </a:solidFill>
              </a:rPr>
              <a:t>		account=Alice &amp; amount=1000000</a:t>
            </a:r>
            <a:br>
              <a:rPr lang="en-GB" dirty="0">
                <a:solidFill>
                  <a:schemeClr val="tx1">
                    <a:lumMod val="75000"/>
                    <a:lumOff val="25000"/>
                  </a:schemeClr>
                </a:solidFill>
              </a:rPr>
            </a:br>
            <a:r>
              <a:rPr lang="en-GB" dirty="0">
                <a:solidFill>
                  <a:schemeClr val="tx1">
                    <a:lumMod val="75000"/>
                    <a:lumOff val="25000"/>
                  </a:schemeClr>
                </a:solidFill>
              </a:rPr>
              <a:t>		&amp; for=Eve"&gt;</a:t>
            </a:r>
          </a:p>
          <a:p>
            <a:pPr fontAlgn="auto">
              <a:spcAft>
                <a:spcPts val="0"/>
              </a:spcAft>
              <a:buFont typeface="Wingdings 3" charset="2"/>
              <a:buChar char=""/>
              <a:defRPr/>
            </a:pPr>
            <a:r>
              <a:rPr lang="en-GB" dirty="0">
                <a:solidFill>
                  <a:schemeClr val="tx1">
                    <a:lumMod val="75000"/>
                    <a:lumOff val="25000"/>
                  </a:schemeClr>
                </a:solidFill>
              </a:rPr>
              <a:t>If the users has logged in and the cookie hasn’t expired then clicking this link will perform a withdrawal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7F8A823C-3489-44B8-9992-B72BD16023D1}"/>
              </a:ext>
            </a:extLst>
          </p:cNvPr>
          <p:cNvSpPr>
            <a:spLocks noGrp="1" noChangeArrowheads="1"/>
          </p:cNvSpPr>
          <p:nvPr>
            <p:ph type="title"/>
          </p:nvPr>
        </p:nvSpPr>
        <p:spPr/>
        <p:txBody>
          <a:bodyPr/>
          <a:lstStyle/>
          <a:p>
            <a:r>
              <a:rPr lang="en-GB" altLang="en-US"/>
              <a:t>CSRF Characteristics</a:t>
            </a:r>
          </a:p>
        </p:txBody>
      </p:sp>
      <p:sp>
        <p:nvSpPr>
          <p:cNvPr id="27651" name="Content Placeholder 2">
            <a:extLst>
              <a:ext uri="{FF2B5EF4-FFF2-40B4-BE49-F238E27FC236}">
                <a16:creationId xmlns:a16="http://schemas.microsoft.com/office/drawing/2014/main" id="{65C4CADD-30D2-482C-B479-E974473232C6}"/>
              </a:ext>
            </a:extLst>
          </p:cNvPr>
          <p:cNvSpPr>
            <a:spLocks noGrp="1" noChangeArrowheads="1"/>
          </p:cNvSpPr>
          <p:nvPr>
            <p:ph idx="1"/>
          </p:nvPr>
        </p:nvSpPr>
        <p:spPr/>
        <p:txBody>
          <a:bodyPr/>
          <a:lstStyle/>
          <a:p>
            <a:endParaRPr lang="en-GB" altLang="en-US"/>
          </a:p>
          <a:p>
            <a:r>
              <a:rPr lang="en-GB" altLang="en-US"/>
              <a:t>Involve sites that rely on a user's identity</a:t>
            </a:r>
          </a:p>
          <a:p>
            <a:r>
              <a:rPr lang="en-GB" altLang="en-US"/>
              <a:t>Exploit the site's trust in that identity</a:t>
            </a:r>
          </a:p>
          <a:p>
            <a:r>
              <a:rPr lang="en-GB" altLang="en-US"/>
              <a:t>Trick the user's browser into sending HTTP requests to a target site</a:t>
            </a:r>
          </a:p>
          <a:p>
            <a:r>
              <a:rPr lang="en-GB" altLang="en-US"/>
              <a:t>Involve HTTP requests that have side effects</a:t>
            </a:r>
          </a:p>
          <a:p>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6807E9D-427A-4E9F-890F-95B9328388A1}"/>
              </a:ext>
            </a:extLst>
          </p:cNvPr>
          <p:cNvSpPr>
            <a:spLocks noGrp="1" noChangeArrowheads="1"/>
          </p:cNvSpPr>
          <p:nvPr>
            <p:ph type="title"/>
          </p:nvPr>
        </p:nvSpPr>
        <p:spPr>
          <a:xfrm>
            <a:off x="163773" y="0"/>
            <a:ext cx="6348413" cy="1320800"/>
          </a:xfrm>
        </p:spPr>
        <p:txBody>
          <a:bodyPr/>
          <a:lstStyle/>
          <a:p>
            <a:r>
              <a:rPr lang="en-GB" altLang="en-US" dirty="0"/>
              <a:t>Cross-Origin Resource Sharing (CORS)</a:t>
            </a:r>
          </a:p>
        </p:txBody>
      </p:sp>
      <p:sp>
        <p:nvSpPr>
          <p:cNvPr id="28675" name="Content Placeholder 2">
            <a:extLst>
              <a:ext uri="{FF2B5EF4-FFF2-40B4-BE49-F238E27FC236}">
                <a16:creationId xmlns:a16="http://schemas.microsoft.com/office/drawing/2014/main" id="{F1323E10-BA9F-4CAF-A181-E6633475553A}"/>
              </a:ext>
            </a:extLst>
          </p:cNvPr>
          <p:cNvSpPr>
            <a:spLocks noGrp="1" noChangeArrowheads="1"/>
          </p:cNvSpPr>
          <p:nvPr>
            <p:ph idx="1"/>
          </p:nvPr>
        </p:nvSpPr>
        <p:spPr>
          <a:xfrm>
            <a:off x="520037" y="1370392"/>
            <a:ext cx="7029450" cy="4900612"/>
          </a:xfrm>
        </p:spPr>
        <p:txBody>
          <a:bodyPr/>
          <a:lstStyle/>
          <a:p>
            <a:r>
              <a:rPr lang="en-GB" altLang="en-US" dirty="0"/>
              <a:t>Adds custom HTTP headers to determine whether request or response should fail when accessing resources across origins.</a:t>
            </a:r>
          </a:p>
          <a:p>
            <a:r>
              <a:rPr lang="en-GB" altLang="en-US" dirty="0"/>
              <a:t>Simple Request uses just the Origin header:</a:t>
            </a:r>
          </a:p>
          <a:p>
            <a:r>
              <a:rPr lang="en-GB" altLang="en-US" b="1" dirty="0"/>
              <a:t>Origin</a:t>
            </a:r>
          </a:p>
          <a:p>
            <a:pPr lvl="1"/>
            <a:r>
              <a:rPr lang="en-GB" altLang="en-US" dirty="0"/>
              <a:t>Contains protocol, domain name and port of requesting page so server can determine if request is allowed</a:t>
            </a:r>
          </a:p>
          <a:p>
            <a:r>
              <a:rPr lang="en-GB" altLang="en-US" b="1" dirty="0"/>
              <a:t>Access-Control-Allow-Origin</a:t>
            </a:r>
          </a:p>
          <a:p>
            <a:pPr lvl="1"/>
            <a:r>
              <a:rPr lang="en-GB" altLang="en-US" dirty="0"/>
              <a:t>Returned by server if request is allowed, echo's back the origin sent in the request or * for a public resource</a:t>
            </a:r>
          </a:p>
          <a:p>
            <a:r>
              <a:rPr lang="en-GB" altLang="en-US" dirty="0"/>
              <a:t>Simple methods are GET, POST and HEAD</a:t>
            </a:r>
          </a:p>
          <a:p>
            <a:r>
              <a:rPr lang="en-GB" altLang="en-US" dirty="0"/>
              <a:t>Simple headers are Accept, Accept-Language, Content-Language, and Content-Type has value media type (excluding parameters) application/x-www-form-</a:t>
            </a:r>
            <a:r>
              <a:rPr lang="en-GB" altLang="en-US" dirty="0" err="1"/>
              <a:t>urlencoded</a:t>
            </a:r>
            <a:r>
              <a:rPr lang="en-GB" altLang="en-US" dirty="0"/>
              <a:t>, multipart/form-data, or text/plain.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4A8074C5-A0C8-4874-891E-2177870C5DCC}"/>
              </a:ext>
            </a:extLst>
          </p:cNvPr>
          <p:cNvSpPr>
            <a:spLocks noGrp="1" noChangeArrowheads="1"/>
          </p:cNvSpPr>
          <p:nvPr>
            <p:ph type="title"/>
          </p:nvPr>
        </p:nvSpPr>
        <p:spPr>
          <a:xfrm>
            <a:off x="550460" y="263857"/>
            <a:ext cx="6348413" cy="1320800"/>
          </a:xfrm>
        </p:spPr>
        <p:txBody>
          <a:bodyPr/>
          <a:lstStyle/>
          <a:p>
            <a:r>
              <a:rPr lang="en-GB" altLang="en-US" dirty="0" err="1"/>
              <a:t>Preflighted</a:t>
            </a:r>
            <a:r>
              <a:rPr lang="en-GB" altLang="en-US" dirty="0"/>
              <a:t> Request</a:t>
            </a:r>
          </a:p>
        </p:txBody>
      </p:sp>
      <p:sp>
        <p:nvSpPr>
          <p:cNvPr id="29699" name="Content Placeholder 2">
            <a:extLst>
              <a:ext uri="{FF2B5EF4-FFF2-40B4-BE49-F238E27FC236}">
                <a16:creationId xmlns:a16="http://schemas.microsoft.com/office/drawing/2014/main" id="{3115A6E2-53CF-4746-89AA-1B9D26717666}"/>
              </a:ext>
            </a:extLst>
          </p:cNvPr>
          <p:cNvSpPr>
            <a:spLocks noGrp="1" noChangeArrowheads="1"/>
          </p:cNvSpPr>
          <p:nvPr>
            <p:ph idx="1"/>
          </p:nvPr>
        </p:nvSpPr>
        <p:spPr>
          <a:xfrm>
            <a:off x="1047750" y="1006475"/>
            <a:ext cx="7029450" cy="4832350"/>
          </a:xfrm>
        </p:spPr>
        <p:txBody>
          <a:bodyPr/>
          <a:lstStyle/>
          <a:p>
            <a:r>
              <a:rPr lang="en-GB" altLang="en-US"/>
              <a:t>CORS allows custom headers, custom methods (other than GET, POST and HEAD) and different body content types using server verification – known as preflight requests</a:t>
            </a:r>
          </a:p>
          <a:p>
            <a:r>
              <a:rPr lang="en-GB" altLang="en-US"/>
              <a:t>Can have custom headers</a:t>
            </a:r>
          </a:p>
          <a:p>
            <a:r>
              <a:rPr lang="en-GB" altLang="en-US"/>
              <a:t>Can have request bodies with Content type other than text/plain, application/x-www-form-urlencoded, or multipart/form-data</a:t>
            </a:r>
          </a:p>
          <a:p>
            <a:r>
              <a:rPr lang="en-GB" altLang="en-US"/>
              <a:t>When you make a request with one of these advanced options the browser makes a preflight request – you don’t have to specifically code it.</a:t>
            </a:r>
          </a:p>
          <a:p>
            <a:r>
              <a:rPr lang="en-GB" altLang="en-US" b="1" u="sng"/>
              <a:t>Precedes</a:t>
            </a:r>
            <a:r>
              <a:rPr lang="en-GB" altLang="en-US"/>
              <a:t> the CORS request itself and server decides whether to deny it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81841C9D-B921-4332-861B-E4995D938FAD}"/>
              </a:ext>
            </a:extLst>
          </p:cNvPr>
          <p:cNvSpPr>
            <a:spLocks noGrp="1" noChangeArrowheads="1"/>
          </p:cNvSpPr>
          <p:nvPr>
            <p:ph type="title"/>
          </p:nvPr>
        </p:nvSpPr>
        <p:spPr/>
        <p:txBody>
          <a:bodyPr/>
          <a:lstStyle/>
          <a:p>
            <a:r>
              <a:rPr lang="en-GB" altLang="en-US"/>
              <a:t>Preflighted Request Headers</a:t>
            </a:r>
          </a:p>
        </p:txBody>
      </p:sp>
      <p:sp>
        <p:nvSpPr>
          <p:cNvPr id="30723" name="Content Placeholder 2">
            <a:extLst>
              <a:ext uri="{FF2B5EF4-FFF2-40B4-BE49-F238E27FC236}">
                <a16:creationId xmlns:a16="http://schemas.microsoft.com/office/drawing/2014/main" id="{09B709DD-7F66-49FA-A3F9-E56CB0B2D5B9}"/>
              </a:ext>
            </a:extLst>
          </p:cNvPr>
          <p:cNvSpPr>
            <a:spLocks noGrp="1" noChangeArrowheads="1"/>
          </p:cNvSpPr>
          <p:nvPr>
            <p:ph idx="1"/>
          </p:nvPr>
        </p:nvSpPr>
        <p:spPr/>
        <p:txBody>
          <a:bodyPr/>
          <a:lstStyle/>
          <a:p>
            <a:r>
              <a:rPr lang="en-GB" altLang="en-US"/>
              <a:t>Uses the OPTIONS method and sends following headers:</a:t>
            </a:r>
          </a:p>
          <a:p>
            <a:pPr lvl="1"/>
            <a:r>
              <a:rPr lang="en-GB" altLang="en-US" b="1"/>
              <a:t>Origin</a:t>
            </a:r>
          </a:p>
          <a:p>
            <a:pPr lvl="2"/>
            <a:r>
              <a:rPr lang="en-GB" altLang="en-US"/>
              <a:t>Same as simple requests</a:t>
            </a:r>
          </a:p>
          <a:p>
            <a:pPr lvl="1"/>
            <a:r>
              <a:rPr lang="en-GB" altLang="en-US" b="1"/>
              <a:t>Access-Control-Request-Method</a:t>
            </a:r>
          </a:p>
          <a:p>
            <a:pPr lvl="2"/>
            <a:r>
              <a:rPr lang="en-GB" altLang="en-US"/>
              <a:t>The method that the request wants to use</a:t>
            </a:r>
          </a:p>
          <a:p>
            <a:pPr lvl="1"/>
            <a:r>
              <a:rPr lang="en-GB" altLang="en-US" b="1"/>
              <a:t>Access-Control-Request-Headers</a:t>
            </a:r>
          </a:p>
          <a:p>
            <a:pPr lvl="2"/>
            <a:r>
              <a:rPr lang="en-GB" altLang="en-US"/>
              <a:t>Comma separated list of custom headers being used</a:t>
            </a:r>
          </a:p>
          <a:p>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4654DAED-4F7B-4439-A6D6-4F8810DD50E1}"/>
              </a:ext>
            </a:extLst>
          </p:cNvPr>
          <p:cNvSpPr>
            <a:spLocks noGrp="1" noChangeArrowheads="1"/>
          </p:cNvSpPr>
          <p:nvPr>
            <p:ph type="title"/>
          </p:nvPr>
        </p:nvSpPr>
        <p:spPr/>
        <p:txBody>
          <a:bodyPr/>
          <a:lstStyle/>
          <a:p>
            <a:r>
              <a:rPr lang="en-GB" altLang="en-US"/>
              <a:t>Preflighted Response</a:t>
            </a:r>
          </a:p>
        </p:txBody>
      </p:sp>
      <p:sp>
        <p:nvSpPr>
          <p:cNvPr id="32771" name="Content Placeholder 2">
            <a:extLst>
              <a:ext uri="{FF2B5EF4-FFF2-40B4-BE49-F238E27FC236}">
                <a16:creationId xmlns:a16="http://schemas.microsoft.com/office/drawing/2014/main" id="{D18B8F93-E91C-4BAC-883D-9E33EC2C54C6}"/>
              </a:ext>
            </a:extLst>
          </p:cNvPr>
          <p:cNvSpPr>
            <a:spLocks noGrp="1"/>
          </p:cNvSpPr>
          <p:nvPr>
            <p:ph idx="1"/>
          </p:nvPr>
        </p:nvSpPr>
        <p:spPr/>
        <p:txBody>
          <a:bodyPr rtlCol="0">
            <a:normAutofit fontScale="92500" lnSpcReduction="20000"/>
          </a:bodyPr>
          <a:lstStyle/>
          <a:p>
            <a:pPr fontAlgn="auto">
              <a:spcAft>
                <a:spcPts val="0"/>
              </a:spcAft>
              <a:buFont typeface="Wingdings 3" charset="2"/>
              <a:buChar char=""/>
              <a:defRPr/>
            </a:pPr>
            <a:r>
              <a:rPr lang="en-GB" altLang="en-US">
                <a:solidFill>
                  <a:schemeClr val="tx1">
                    <a:lumMod val="75000"/>
                    <a:lumOff val="25000"/>
                  </a:schemeClr>
                </a:solidFill>
              </a:rPr>
              <a:t>Server decides to allow or disallow the request and returns the following headers in response:</a:t>
            </a:r>
          </a:p>
          <a:p>
            <a:pPr fontAlgn="auto">
              <a:spcAft>
                <a:spcPts val="0"/>
              </a:spcAft>
              <a:buFont typeface="Wingdings 3" charset="2"/>
              <a:buChar char=""/>
              <a:defRPr/>
            </a:pPr>
            <a:r>
              <a:rPr lang="en-GB" altLang="en-US" b="1">
                <a:solidFill>
                  <a:schemeClr val="tx1">
                    <a:lumMod val="75000"/>
                    <a:lumOff val="25000"/>
                  </a:schemeClr>
                </a:solidFill>
              </a:rPr>
              <a:t>Access-Control-Allow-Origin</a:t>
            </a:r>
          </a:p>
          <a:p>
            <a:pPr lvl="1" fontAlgn="auto">
              <a:spcAft>
                <a:spcPts val="0"/>
              </a:spcAft>
              <a:buFont typeface="Wingdings 3" charset="2"/>
              <a:buChar char=""/>
              <a:defRPr/>
            </a:pPr>
            <a:r>
              <a:rPr lang="en-GB" altLang="en-US">
                <a:solidFill>
                  <a:schemeClr val="tx1">
                    <a:lumMod val="75000"/>
                    <a:lumOff val="25000"/>
                  </a:schemeClr>
                </a:solidFill>
              </a:rPr>
              <a:t>Same a simple request</a:t>
            </a:r>
          </a:p>
          <a:p>
            <a:pPr fontAlgn="auto">
              <a:spcAft>
                <a:spcPts val="0"/>
              </a:spcAft>
              <a:buFont typeface="Wingdings 3" charset="2"/>
              <a:buChar char=""/>
              <a:defRPr/>
            </a:pPr>
            <a:r>
              <a:rPr lang="en-GB" altLang="en-US" b="1">
                <a:solidFill>
                  <a:schemeClr val="tx1">
                    <a:lumMod val="75000"/>
                    <a:lumOff val="25000"/>
                  </a:schemeClr>
                </a:solidFill>
              </a:rPr>
              <a:t>Access-Control-Allow-Methods</a:t>
            </a:r>
          </a:p>
          <a:p>
            <a:pPr lvl="1" fontAlgn="auto">
              <a:spcAft>
                <a:spcPts val="0"/>
              </a:spcAft>
              <a:buFont typeface="Wingdings 3" charset="2"/>
              <a:buChar char=""/>
              <a:defRPr/>
            </a:pPr>
            <a:r>
              <a:rPr lang="en-GB" altLang="en-US">
                <a:solidFill>
                  <a:schemeClr val="tx1">
                    <a:lumMod val="75000"/>
                    <a:lumOff val="25000"/>
                  </a:schemeClr>
                </a:solidFill>
              </a:rPr>
              <a:t>Comma separated list of allowed methods</a:t>
            </a:r>
          </a:p>
          <a:p>
            <a:pPr fontAlgn="auto">
              <a:spcAft>
                <a:spcPts val="0"/>
              </a:spcAft>
              <a:buFont typeface="Wingdings 3" charset="2"/>
              <a:buChar char=""/>
              <a:defRPr/>
            </a:pPr>
            <a:r>
              <a:rPr lang="en-GB" altLang="en-US" b="1">
                <a:solidFill>
                  <a:schemeClr val="tx1">
                    <a:lumMod val="75000"/>
                    <a:lumOff val="25000"/>
                  </a:schemeClr>
                </a:solidFill>
              </a:rPr>
              <a:t>Access-Control-Allow-Headers</a:t>
            </a:r>
          </a:p>
          <a:p>
            <a:pPr lvl="1" fontAlgn="auto">
              <a:spcAft>
                <a:spcPts val="0"/>
              </a:spcAft>
              <a:buFont typeface="Wingdings 3" charset="2"/>
              <a:buChar char=""/>
              <a:defRPr/>
            </a:pPr>
            <a:r>
              <a:rPr lang="en-GB" altLang="en-US">
                <a:solidFill>
                  <a:schemeClr val="tx1">
                    <a:lumMod val="75000"/>
                    <a:lumOff val="25000"/>
                  </a:schemeClr>
                </a:solidFill>
              </a:rPr>
              <a:t>Comma separated list of headers that server will allow</a:t>
            </a:r>
          </a:p>
          <a:p>
            <a:pPr fontAlgn="auto">
              <a:spcAft>
                <a:spcPts val="0"/>
              </a:spcAft>
              <a:buFont typeface="Wingdings 3" charset="2"/>
              <a:buChar char=""/>
              <a:defRPr/>
            </a:pPr>
            <a:r>
              <a:rPr lang="en-GB" altLang="en-US" b="1">
                <a:solidFill>
                  <a:schemeClr val="tx1">
                    <a:lumMod val="75000"/>
                    <a:lumOff val="25000"/>
                  </a:schemeClr>
                </a:solidFill>
              </a:rPr>
              <a:t>Access-Control-Max-Age</a:t>
            </a:r>
          </a:p>
          <a:p>
            <a:pPr lvl="1" fontAlgn="auto">
              <a:spcAft>
                <a:spcPts val="0"/>
              </a:spcAft>
              <a:buFont typeface="Wingdings 3" charset="2"/>
              <a:buChar char=""/>
              <a:defRPr/>
            </a:pPr>
            <a:r>
              <a:rPr lang="en-GB" altLang="en-US">
                <a:solidFill>
                  <a:schemeClr val="tx1">
                    <a:lumMod val="75000"/>
                    <a:lumOff val="25000"/>
                  </a:schemeClr>
                </a:solidFill>
              </a:rPr>
              <a:t>The amount of time (in secs) that this preflight request should be cached for. You only incur the cost of the extra preflight request the first time a request of this type is made since the response is cached for subsequent requests.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7DF9CA6-6902-4BC1-8A3F-2F0E894767C1}"/>
              </a:ext>
            </a:extLst>
          </p:cNvPr>
          <p:cNvSpPr>
            <a:spLocks noGrp="1" noChangeArrowheads="1"/>
          </p:cNvSpPr>
          <p:nvPr>
            <p:ph type="title"/>
          </p:nvPr>
        </p:nvSpPr>
        <p:spPr/>
        <p:txBody>
          <a:bodyPr/>
          <a:lstStyle/>
          <a:p>
            <a:endParaRPr lang="en-GB" altLang="en-US"/>
          </a:p>
        </p:txBody>
      </p:sp>
      <p:sp>
        <p:nvSpPr>
          <p:cNvPr id="32771" name="Content Placeholder 2">
            <a:extLst>
              <a:ext uri="{FF2B5EF4-FFF2-40B4-BE49-F238E27FC236}">
                <a16:creationId xmlns:a16="http://schemas.microsoft.com/office/drawing/2014/main" id="{AFBBAE48-2CD4-45DF-B99B-2032ECB413DD}"/>
              </a:ext>
            </a:extLst>
          </p:cNvPr>
          <p:cNvSpPr>
            <a:spLocks noGrp="1" noChangeArrowheads="1"/>
          </p:cNvSpPr>
          <p:nvPr>
            <p:ph idx="1"/>
          </p:nvPr>
        </p:nvSpPr>
        <p:spPr>
          <a:xfrm>
            <a:off x="382588" y="1724025"/>
            <a:ext cx="8413750" cy="4114800"/>
          </a:xfrm>
        </p:spPr>
        <p:txBody>
          <a:bodyPr/>
          <a:lstStyle/>
          <a:p>
            <a:pPr marL="0" indent="0">
              <a:buFont typeface="Monotype Sorts" pitchFamily="2" charset="2"/>
              <a:buNone/>
            </a:pPr>
            <a:r>
              <a:rPr lang="en-GB" altLang="en-US"/>
              <a:t> $.ajax({</a:t>
            </a:r>
          </a:p>
          <a:p>
            <a:pPr marL="0" indent="0">
              <a:buFont typeface="Monotype Sorts" pitchFamily="2" charset="2"/>
              <a:buNone/>
            </a:pPr>
            <a:r>
              <a:rPr lang="en-GB" altLang="en-US"/>
              <a:t>                cache: false,</a:t>
            </a:r>
          </a:p>
          <a:p>
            <a:pPr marL="0" indent="0">
              <a:buFont typeface="Monotype Sorts" pitchFamily="2" charset="2"/>
              <a:buNone/>
            </a:pPr>
            <a:r>
              <a:rPr lang="en-GB" altLang="en-US"/>
              <a:t>                type: "POST",</a:t>
            </a:r>
          </a:p>
          <a:p>
            <a:pPr marL="0" indent="0">
              <a:buFont typeface="Monotype Sorts" pitchFamily="2" charset="2"/>
              <a:buNone/>
            </a:pPr>
            <a:r>
              <a:rPr lang="en-GB" altLang="en-US"/>
              <a:t>                url: "http://localhost:1874/MessageService.svc/postmessage",</a:t>
            </a:r>
          </a:p>
          <a:p>
            <a:pPr marL="0" indent="0">
              <a:buFont typeface="Monotype Sorts" pitchFamily="2" charset="2"/>
              <a:buNone/>
            </a:pPr>
            <a:r>
              <a:rPr lang="en-GB" altLang="en-US"/>
              <a:t>                data: '{"sender":"Mike", </a:t>
            </a:r>
            <a:br>
              <a:rPr lang="en-GB" altLang="en-US"/>
            </a:br>
            <a:r>
              <a:rPr lang="en-GB" altLang="en-US"/>
              <a:t>		"recipient":"Bob", </a:t>
            </a:r>
            <a:br>
              <a:rPr lang="en-GB" altLang="en-US"/>
            </a:br>
            <a:r>
              <a:rPr lang="en-GB" altLang="en-US"/>
              <a:t>		"message":"‘Hello world'"}',</a:t>
            </a:r>
            <a:br>
              <a:rPr lang="en-GB" altLang="en-US"/>
            </a:br>
            <a:r>
              <a:rPr lang="en-GB" altLang="en-US"/>
              <a:t>		contentType: "application/json; charset=utf-8",</a:t>
            </a:r>
            <a:br>
              <a:rPr lang="en-GB" altLang="en-US"/>
            </a:br>
            <a:r>
              <a:rPr lang="en-GB" altLang="en-US"/>
              <a:t>		dataType: "json",</a:t>
            </a:r>
            <a:br>
              <a:rPr lang="en-GB" altLang="en-US"/>
            </a:br>
            <a:r>
              <a:rPr lang="en-GB" altLang="en-US"/>
              <a:t>		success: AjaxSendMsgSuccessful,</a:t>
            </a:r>
            <a:br>
              <a:rPr lang="en-GB" altLang="en-US"/>
            </a:br>
            <a:r>
              <a:rPr lang="en-GB" altLang="en-US"/>
              <a:t>		error: AjaxError</a:t>
            </a:r>
          </a:p>
          <a:p>
            <a:pPr marL="0" indent="0">
              <a:buFont typeface="Monotype Sorts" pitchFamily="2" charset="2"/>
              <a:buNone/>
            </a:pPr>
            <a:r>
              <a:rPr lang="en-GB" altLang="en-US"/>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02D28BE5-A932-4D83-B189-490673FDC9E6}"/>
              </a:ext>
            </a:extLst>
          </p:cNvPr>
          <p:cNvSpPr>
            <a:spLocks noGrp="1" noChangeArrowheads="1"/>
          </p:cNvSpPr>
          <p:nvPr>
            <p:ph type="title"/>
          </p:nvPr>
        </p:nvSpPr>
        <p:spPr/>
        <p:txBody>
          <a:bodyPr/>
          <a:lstStyle/>
          <a:p>
            <a:r>
              <a:rPr lang="en-GB" altLang="en-US"/>
              <a:t>CORS Preflight Request</a:t>
            </a:r>
          </a:p>
        </p:txBody>
      </p:sp>
      <p:graphicFrame>
        <p:nvGraphicFramePr>
          <p:cNvPr id="5" name="Content Placeholder 4">
            <a:extLst>
              <a:ext uri="{FF2B5EF4-FFF2-40B4-BE49-F238E27FC236}">
                <a16:creationId xmlns:a16="http://schemas.microsoft.com/office/drawing/2014/main" id="{349A27B6-8B60-4E55-89D6-A93ECD0296D5}"/>
              </a:ext>
            </a:extLst>
          </p:cNvPr>
          <p:cNvGraphicFramePr>
            <a:graphicFrameLocks noGrp="1"/>
          </p:cNvGraphicFramePr>
          <p:nvPr>
            <p:ph idx="1"/>
          </p:nvPr>
        </p:nvGraphicFramePr>
        <p:xfrm>
          <a:off x="1047750" y="1860550"/>
          <a:ext cx="7632700" cy="3841752"/>
        </p:xfrm>
        <a:graphic>
          <a:graphicData uri="http://schemas.openxmlformats.org/drawingml/2006/table">
            <a:tbl>
              <a:tblPr/>
              <a:tblGrid>
                <a:gridCol w="3882779">
                  <a:extLst>
                    <a:ext uri="{9D8B030D-6E8A-4147-A177-3AD203B41FA5}">
                      <a16:colId xmlns:a16="http://schemas.microsoft.com/office/drawing/2014/main" val="20000"/>
                    </a:ext>
                  </a:extLst>
                </a:gridCol>
                <a:gridCol w="3749921">
                  <a:extLst>
                    <a:ext uri="{9D8B030D-6E8A-4147-A177-3AD203B41FA5}">
                      <a16:colId xmlns:a16="http://schemas.microsoft.com/office/drawing/2014/main" val="20001"/>
                    </a:ext>
                  </a:extLst>
                </a:gridCol>
              </a:tblGrid>
              <a:tr h="548821">
                <a:tc>
                  <a:txBody>
                    <a:bodyPr/>
                    <a:lstStyle/>
                    <a:p>
                      <a:r>
                        <a:rPr lang="en-GB" sz="1800" dirty="0"/>
                        <a:t>Accept</a:t>
                      </a:r>
                    </a:p>
                  </a:txBody>
                  <a:tcPr marL="0" marR="0" marT="0" marB="0" anchor="ctr">
                    <a:lnL>
                      <a:noFill/>
                    </a:lnL>
                    <a:lnR>
                      <a:noFill/>
                    </a:lnR>
                    <a:lnT>
                      <a:noFill/>
                    </a:lnT>
                    <a:lnB>
                      <a:noFill/>
                    </a:lnB>
                  </a:tcPr>
                </a:tc>
                <a:tc>
                  <a:txBody>
                    <a:bodyPr/>
                    <a:lstStyle/>
                    <a:p>
                      <a:r>
                        <a:rPr lang="en-GB" sz="1800"/>
                        <a:t>text/html,application/xhtml+xml,application/xml;q=0.9,*/*;q=0.8</a:t>
                      </a:r>
                    </a:p>
                  </a:txBody>
                  <a:tcPr marL="0" marR="0" marT="0" marB="0" anchor="ctr">
                    <a:lnL>
                      <a:noFill/>
                    </a:lnL>
                    <a:lnR>
                      <a:noFill/>
                    </a:lnR>
                    <a:lnT>
                      <a:noFill/>
                    </a:lnT>
                    <a:lnB>
                      <a:noFill/>
                    </a:lnB>
                  </a:tcPr>
                </a:tc>
                <a:extLst>
                  <a:ext uri="{0D108BD9-81ED-4DB2-BD59-A6C34878D82A}">
                    <a16:rowId xmlns:a16="http://schemas.microsoft.com/office/drawing/2014/main" val="10000"/>
                  </a:ext>
                </a:extLst>
              </a:tr>
              <a:tr h="274411">
                <a:tc>
                  <a:txBody>
                    <a:bodyPr/>
                    <a:lstStyle/>
                    <a:p>
                      <a:r>
                        <a:rPr lang="en-GB" sz="1800"/>
                        <a:t>Accept-Encoding</a:t>
                      </a:r>
                    </a:p>
                  </a:txBody>
                  <a:tcPr marL="0" marR="0" marT="0" marB="0" anchor="ctr">
                    <a:lnL>
                      <a:noFill/>
                    </a:lnL>
                    <a:lnR>
                      <a:noFill/>
                    </a:lnR>
                    <a:lnT>
                      <a:noFill/>
                    </a:lnT>
                    <a:lnB>
                      <a:noFill/>
                    </a:lnB>
                  </a:tcPr>
                </a:tc>
                <a:tc>
                  <a:txBody>
                    <a:bodyPr/>
                    <a:lstStyle/>
                    <a:p>
                      <a:r>
                        <a:rPr lang="en-GB" sz="1800"/>
                        <a:t>gzip, deflate</a:t>
                      </a:r>
                    </a:p>
                  </a:txBody>
                  <a:tcPr marL="0" marR="0" marT="0" marB="0" anchor="ctr">
                    <a:lnL>
                      <a:noFill/>
                    </a:lnL>
                    <a:lnR>
                      <a:noFill/>
                    </a:lnR>
                    <a:lnT>
                      <a:noFill/>
                    </a:lnT>
                    <a:lnB>
                      <a:noFill/>
                    </a:lnB>
                  </a:tcPr>
                </a:tc>
                <a:extLst>
                  <a:ext uri="{0D108BD9-81ED-4DB2-BD59-A6C34878D82A}">
                    <a16:rowId xmlns:a16="http://schemas.microsoft.com/office/drawing/2014/main" val="10001"/>
                  </a:ext>
                </a:extLst>
              </a:tr>
              <a:tr h="274411">
                <a:tc>
                  <a:txBody>
                    <a:bodyPr/>
                    <a:lstStyle/>
                    <a:p>
                      <a:r>
                        <a:rPr lang="en-GB" sz="1800"/>
                        <a:t>Accept-Language</a:t>
                      </a:r>
                    </a:p>
                  </a:txBody>
                  <a:tcPr marL="0" marR="0" marT="0" marB="0" anchor="ctr">
                    <a:lnL>
                      <a:noFill/>
                    </a:lnL>
                    <a:lnR>
                      <a:noFill/>
                    </a:lnR>
                    <a:lnT>
                      <a:noFill/>
                    </a:lnT>
                    <a:lnB>
                      <a:noFill/>
                    </a:lnB>
                  </a:tcPr>
                </a:tc>
                <a:tc>
                  <a:txBody>
                    <a:bodyPr/>
                    <a:lstStyle/>
                    <a:p>
                      <a:r>
                        <a:rPr lang="en-GB" sz="1800"/>
                        <a:t>en-US,en;q=0.5</a:t>
                      </a:r>
                    </a:p>
                  </a:txBody>
                  <a:tcPr marL="0" marR="0" marT="0" marB="0" anchor="ctr">
                    <a:lnL>
                      <a:noFill/>
                    </a:lnL>
                    <a:lnR>
                      <a:noFill/>
                    </a:lnR>
                    <a:lnT>
                      <a:noFill/>
                    </a:lnT>
                    <a:lnB>
                      <a:noFill/>
                    </a:lnB>
                  </a:tcPr>
                </a:tc>
                <a:extLst>
                  <a:ext uri="{0D108BD9-81ED-4DB2-BD59-A6C34878D82A}">
                    <a16:rowId xmlns:a16="http://schemas.microsoft.com/office/drawing/2014/main" val="10002"/>
                  </a:ext>
                </a:extLst>
              </a:tr>
              <a:tr h="274411">
                <a:tc>
                  <a:txBody>
                    <a:bodyPr/>
                    <a:lstStyle/>
                    <a:p>
                      <a:r>
                        <a:rPr lang="en-GB" sz="1800" b="1" dirty="0"/>
                        <a:t>Access-Control-Request-Headers</a:t>
                      </a:r>
                    </a:p>
                  </a:txBody>
                  <a:tcPr marL="0" marR="0" marT="0" marB="0" anchor="ctr">
                    <a:lnL>
                      <a:noFill/>
                    </a:lnL>
                    <a:lnR>
                      <a:noFill/>
                    </a:lnR>
                    <a:lnT>
                      <a:noFill/>
                    </a:lnT>
                    <a:lnB>
                      <a:noFill/>
                    </a:lnB>
                  </a:tcPr>
                </a:tc>
                <a:tc>
                  <a:txBody>
                    <a:bodyPr/>
                    <a:lstStyle/>
                    <a:p>
                      <a:r>
                        <a:rPr lang="en-GB" sz="1800"/>
                        <a:t>content-type</a:t>
                      </a:r>
                    </a:p>
                  </a:txBody>
                  <a:tcPr marL="0" marR="0" marT="0" marB="0" anchor="ctr">
                    <a:lnL>
                      <a:noFill/>
                    </a:lnL>
                    <a:lnR>
                      <a:noFill/>
                    </a:lnR>
                    <a:lnT>
                      <a:noFill/>
                    </a:lnT>
                    <a:lnB>
                      <a:noFill/>
                    </a:lnB>
                  </a:tcPr>
                </a:tc>
                <a:extLst>
                  <a:ext uri="{0D108BD9-81ED-4DB2-BD59-A6C34878D82A}">
                    <a16:rowId xmlns:a16="http://schemas.microsoft.com/office/drawing/2014/main" val="10003"/>
                  </a:ext>
                </a:extLst>
              </a:tr>
              <a:tr h="274411">
                <a:tc>
                  <a:txBody>
                    <a:bodyPr/>
                    <a:lstStyle/>
                    <a:p>
                      <a:r>
                        <a:rPr lang="en-GB" sz="1800" b="1" dirty="0"/>
                        <a:t>Access-Control-Request-Method</a:t>
                      </a:r>
                    </a:p>
                  </a:txBody>
                  <a:tcPr marL="0" marR="0" marT="0" marB="0" anchor="ctr">
                    <a:lnL>
                      <a:noFill/>
                    </a:lnL>
                    <a:lnR>
                      <a:noFill/>
                    </a:lnR>
                    <a:lnT>
                      <a:noFill/>
                    </a:lnT>
                    <a:lnB>
                      <a:noFill/>
                    </a:lnB>
                  </a:tcPr>
                </a:tc>
                <a:tc>
                  <a:txBody>
                    <a:bodyPr/>
                    <a:lstStyle/>
                    <a:p>
                      <a:r>
                        <a:rPr lang="en-GB" sz="1800"/>
                        <a:t>POST</a:t>
                      </a:r>
                    </a:p>
                  </a:txBody>
                  <a:tcPr marL="0" marR="0" marT="0" marB="0" anchor="ctr">
                    <a:lnL>
                      <a:noFill/>
                    </a:lnL>
                    <a:lnR>
                      <a:noFill/>
                    </a:lnR>
                    <a:lnT>
                      <a:noFill/>
                    </a:lnT>
                    <a:lnB>
                      <a:noFill/>
                    </a:lnB>
                  </a:tcPr>
                </a:tc>
                <a:extLst>
                  <a:ext uri="{0D108BD9-81ED-4DB2-BD59-A6C34878D82A}">
                    <a16:rowId xmlns:a16="http://schemas.microsoft.com/office/drawing/2014/main" val="10004"/>
                  </a:ext>
                </a:extLst>
              </a:tr>
              <a:tr h="274411">
                <a:tc>
                  <a:txBody>
                    <a:bodyPr/>
                    <a:lstStyle/>
                    <a:p>
                      <a:r>
                        <a:rPr lang="en-GB" sz="1800"/>
                        <a:t>Cache-Control</a:t>
                      </a:r>
                    </a:p>
                  </a:txBody>
                  <a:tcPr marL="0" marR="0" marT="0" marB="0" anchor="ctr">
                    <a:lnL>
                      <a:noFill/>
                    </a:lnL>
                    <a:lnR>
                      <a:noFill/>
                    </a:lnR>
                    <a:lnT>
                      <a:noFill/>
                    </a:lnT>
                    <a:lnB>
                      <a:noFill/>
                    </a:lnB>
                  </a:tcPr>
                </a:tc>
                <a:tc>
                  <a:txBody>
                    <a:bodyPr/>
                    <a:lstStyle/>
                    <a:p>
                      <a:r>
                        <a:rPr lang="en-GB" sz="1800"/>
                        <a:t>no-cache</a:t>
                      </a:r>
                    </a:p>
                  </a:txBody>
                  <a:tcPr marL="0" marR="0" marT="0" marB="0" anchor="ctr">
                    <a:lnL>
                      <a:noFill/>
                    </a:lnL>
                    <a:lnR>
                      <a:noFill/>
                    </a:lnR>
                    <a:lnT>
                      <a:noFill/>
                    </a:lnT>
                    <a:lnB>
                      <a:noFill/>
                    </a:lnB>
                  </a:tcPr>
                </a:tc>
                <a:extLst>
                  <a:ext uri="{0D108BD9-81ED-4DB2-BD59-A6C34878D82A}">
                    <a16:rowId xmlns:a16="http://schemas.microsoft.com/office/drawing/2014/main" val="10005"/>
                  </a:ext>
                </a:extLst>
              </a:tr>
              <a:tr h="274411">
                <a:tc>
                  <a:txBody>
                    <a:bodyPr/>
                    <a:lstStyle/>
                    <a:p>
                      <a:r>
                        <a:rPr lang="en-GB" sz="1800"/>
                        <a:t>Connection</a:t>
                      </a:r>
                    </a:p>
                  </a:txBody>
                  <a:tcPr marL="0" marR="0" marT="0" marB="0" anchor="ctr">
                    <a:lnL>
                      <a:noFill/>
                    </a:lnL>
                    <a:lnR>
                      <a:noFill/>
                    </a:lnR>
                    <a:lnT>
                      <a:noFill/>
                    </a:lnT>
                    <a:lnB>
                      <a:noFill/>
                    </a:lnB>
                  </a:tcPr>
                </a:tc>
                <a:tc>
                  <a:txBody>
                    <a:bodyPr/>
                    <a:lstStyle/>
                    <a:p>
                      <a:r>
                        <a:rPr lang="en-GB" sz="1800"/>
                        <a:t>keep-alive</a:t>
                      </a:r>
                    </a:p>
                  </a:txBody>
                  <a:tcPr marL="0" marR="0" marT="0" marB="0" anchor="ctr">
                    <a:lnL>
                      <a:noFill/>
                    </a:lnL>
                    <a:lnR>
                      <a:noFill/>
                    </a:lnR>
                    <a:lnT>
                      <a:noFill/>
                    </a:lnT>
                    <a:lnB>
                      <a:noFill/>
                    </a:lnB>
                  </a:tcPr>
                </a:tc>
                <a:extLst>
                  <a:ext uri="{0D108BD9-81ED-4DB2-BD59-A6C34878D82A}">
                    <a16:rowId xmlns:a16="http://schemas.microsoft.com/office/drawing/2014/main" val="10006"/>
                  </a:ext>
                </a:extLst>
              </a:tr>
              <a:tr h="274411">
                <a:tc>
                  <a:txBody>
                    <a:bodyPr/>
                    <a:lstStyle/>
                    <a:p>
                      <a:r>
                        <a:rPr lang="en-GB" sz="1800"/>
                        <a:t>Host</a:t>
                      </a:r>
                    </a:p>
                  </a:txBody>
                  <a:tcPr marL="0" marR="0" marT="0" marB="0" anchor="ctr">
                    <a:lnL>
                      <a:noFill/>
                    </a:lnL>
                    <a:lnR>
                      <a:noFill/>
                    </a:lnR>
                    <a:lnT>
                      <a:noFill/>
                    </a:lnT>
                    <a:lnB>
                      <a:noFill/>
                    </a:lnB>
                  </a:tcPr>
                </a:tc>
                <a:tc>
                  <a:txBody>
                    <a:bodyPr/>
                    <a:lstStyle/>
                    <a:p>
                      <a:r>
                        <a:rPr lang="en-GB" sz="1800"/>
                        <a:t>localhost:1874</a:t>
                      </a:r>
                    </a:p>
                  </a:txBody>
                  <a:tcPr marL="0" marR="0" marT="0" marB="0" anchor="ctr">
                    <a:lnL>
                      <a:noFill/>
                    </a:lnL>
                    <a:lnR>
                      <a:noFill/>
                    </a:lnR>
                    <a:lnT>
                      <a:noFill/>
                    </a:lnT>
                    <a:lnB>
                      <a:noFill/>
                    </a:lnB>
                  </a:tcPr>
                </a:tc>
                <a:extLst>
                  <a:ext uri="{0D108BD9-81ED-4DB2-BD59-A6C34878D82A}">
                    <a16:rowId xmlns:a16="http://schemas.microsoft.com/office/drawing/2014/main" val="10007"/>
                  </a:ext>
                </a:extLst>
              </a:tr>
              <a:tr h="274411">
                <a:tc>
                  <a:txBody>
                    <a:bodyPr/>
                    <a:lstStyle/>
                    <a:p>
                      <a:r>
                        <a:rPr lang="en-GB" sz="1800" b="1" dirty="0"/>
                        <a:t>Origin</a:t>
                      </a:r>
                    </a:p>
                  </a:txBody>
                  <a:tcPr marL="0" marR="0" marT="0" marB="0" anchor="ctr">
                    <a:lnL>
                      <a:noFill/>
                    </a:lnL>
                    <a:lnR>
                      <a:noFill/>
                    </a:lnR>
                    <a:lnT>
                      <a:noFill/>
                    </a:lnT>
                    <a:lnB>
                      <a:noFill/>
                    </a:lnB>
                  </a:tcPr>
                </a:tc>
                <a:tc>
                  <a:txBody>
                    <a:bodyPr/>
                    <a:lstStyle/>
                    <a:p>
                      <a:r>
                        <a:rPr lang="en-GB" sz="1800" b="1" dirty="0"/>
                        <a:t>http://localhost:1408</a:t>
                      </a:r>
                    </a:p>
                  </a:txBody>
                  <a:tcPr marL="0" marR="0" marT="0" marB="0" anchor="ctr">
                    <a:lnL>
                      <a:noFill/>
                    </a:lnL>
                    <a:lnR>
                      <a:noFill/>
                    </a:lnR>
                    <a:lnT>
                      <a:noFill/>
                    </a:lnT>
                    <a:lnB>
                      <a:noFill/>
                    </a:lnB>
                  </a:tcPr>
                </a:tc>
                <a:extLst>
                  <a:ext uri="{0D108BD9-81ED-4DB2-BD59-A6C34878D82A}">
                    <a16:rowId xmlns:a16="http://schemas.microsoft.com/office/drawing/2014/main" val="10008"/>
                  </a:ext>
                </a:extLst>
              </a:tr>
              <a:tr h="274411">
                <a:tc>
                  <a:txBody>
                    <a:bodyPr/>
                    <a:lstStyle/>
                    <a:p>
                      <a:r>
                        <a:rPr lang="en-GB" sz="1800"/>
                        <a:t>Pragma</a:t>
                      </a:r>
                    </a:p>
                  </a:txBody>
                  <a:tcPr marL="0" marR="0" marT="0" marB="0" anchor="ctr">
                    <a:lnL>
                      <a:noFill/>
                    </a:lnL>
                    <a:lnR>
                      <a:noFill/>
                    </a:lnR>
                    <a:lnT>
                      <a:noFill/>
                    </a:lnT>
                    <a:lnB>
                      <a:noFill/>
                    </a:lnB>
                  </a:tcPr>
                </a:tc>
                <a:tc>
                  <a:txBody>
                    <a:bodyPr/>
                    <a:lstStyle/>
                    <a:p>
                      <a:r>
                        <a:rPr lang="en-GB" sz="1800"/>
                        <a:t>no-cache</a:t>
                      </a:r>
                    </a:p>
                  </a:txBody>
                  <a:tcPr marL="0" marR="0" marT="0" marB="0" anchor="ctr">
                    <a:lnL>
                      <a:noFill/>
                    </a:lnL>
                    <a:lnR>
                      <a:noFill/>
                    </a:lnR>
                    <a:lnT>
                      <a:noFill/>
                    </a:lnT>
                    <a:lnB>
                      <a:noFill/>
                    </a:lnB>
                  </a:tcPr>
                </a:tc>
                <a:extLst>
                  <a:ext uri="{0D108BD9-81ED-4DB2-BD59-A6C34878D82A}">
                    <a16:rowId xmlns:a16="http://schemas.microsoft.com/office/drawing/2014/main" val="10009"/>
                  </a:ext>
                </a:extLst>
              </a:tr>
              <a:tr h="823232">
                <a:tc>
                  <a:txBody>
                    <a:bodyPr/>
                    <a:lstStyle/>
                    <a:p>
                      <a:r>
                        <a:rPr lang="en-GB" sz="1800" dirty="0"/>
                        <a:t>User-Agent</a:t>
                      </a:r>
                    </a:p>
                  </a:txBody>
                  <a:tcPr marL="0" marR="0" marT="0" marB="0" anchor="ctr">
                    <a:lnL>
                      <a:noFill/>
                    </a:lnL>
                    <a:lnR>
                      <a:noFill/>
                    </a:lnR>
                    <a:lnT>
                      <a:noFill/>
                    </a:lnT>
                    <a:lnB>
                      <a:noFill/>
                    </a:lnB>
                  </a:tcPr>
                </a:tc>
                <a:tc>
                  <a:txBody>
                    <a:bodyPr/>
                    <a:lstStyle/>
                    <a:p>
                      <a:r>
                        <a:rPr lang="en-GB" sz="1800" dirty="0"/>
                        <a:t>Mozilla/5.0 (Windows NT 6.1; WOW64; rv:26.0) Gecko/20100101 Firefox/26.0</a:t>
                      </a:r>
                    </a:p>
                  </a:txBody>
                  <a:tcPr marL="0" marR="0" marT="0" marB="0" anchor="ctr">
                    <a:lnL>
                      <a:noFill/>
                    </a:lnL>
                    <a:lnR>
                      <a:noFill/>
                    </a:lnR>
                    <a:lnT>
                      <a:noFill/>
                    </a:lnT>
                    <a:lnB>
                      <a:noFill/>
                    </a:lnB>
                  </a:tcPr>
                </a:tc>
                <a:extLst>
                  <a:ext uri="{0D108BD9-81ED-4DB2-BD59-A6C34878D82A}">
                    <a16:rowId xmlns:a16="http://schemas.microsoft.com/office/drawing/2014/main" val="10010"/>
                  </a:ext>
                </a:extLst>
              </a:tr>
            </a:tbl>
          </a:graphicData>
        </a:graphic>
      </p:graphicFrame>
      <p:sp>
        <p:nvSpPr>
          <p:cNvPr id="33818" name="TextBox 6">
            <a:extLst>
              <a:ext uri="{FF2B5EF4-FFF2-40B4-BE49-F238E27FC236}">
                <a16:creationId xmlns:a16="http://schemas.microsoft.com/office/drawing/2014/main" id="{7A922B8D-552F-4D37-931A-506A53AC1B1B}"/>
              </a:ext>
            </a:extLst>
          </p:cNvPr>
          <p:cNvSpPr txBox="1">
            <a:spLocks noChangeArrowheads="1"/>
          </p:cNvSpPr>
          <p:nvPr/>
        </p:nvSpPr>
        <p:spPr bwMode="auto">
          <a:xfrm>
            <a:off x="944563" y="1550988"/>
            <a:ext cx="2070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b="1">
                <a:solidFill>
                  <a:schemeClr val="tx1"/>
                </a:solidFill>
                <a:latin typeface="Helvetica" panose="020B0604020202020204" pitchFamily="34" charset="0"/>
              </a:rPr>
              <a:t>Request Headers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0CB83248-1B86-49E1-AEEA-F1D3704EDD50}"/>
              </a:ext>
            </a:extLst>
          </p:cNvPr>
          <p:cNvSpPr>
            <a:spLocks noGrp="1" noChangeArrowheads="1"/>
          </p:cNvSpPr>
          <p:nvPr>
            <p:ph type="title"/>
          </p:nvPr>
        </p:nvSpPr>
        <p:spPr/>
        <p:txBody>
          <a:bodyPr/>
          <a:lstStyle/>
          <a:p>
            <a:r>
              <a:rPr lang="en-GB" altLang="en-US"/>
              <a:t>CORS Preflight Response</a:t>
            </a:r>
          </a:p>
        </p:txBody>
      </p:sp>
      <p:graphicFrame>
        <p:nvGraphicFramePr>
          <p:cNvPr id="5" name="Content Placeholder 4">
            <a:extLst>
              <a:ext uri="{FF2B5EF4-FFF2-40B4-BE49-F238E27FC236}">
                <a16:creationId xmlns:a16="http://schemas.microsoft.com/office/drawing/2014/main" id="{23F36C51-4360-435B-896A-B6D90329ED3C}"/>
              </a:ext>
            </a:extLst>
          </p:cNvPr>
          <p:cNvGraphicFramePr>
            <a:graphicFrameLocks noGrp="1"/>
          </p:cNvGraphicFramePr>
          <p:nvPr>
            <p:ph idx="1"/>
          </p:nvPr>
        </p:nvGraphicFramePr>
        <p:xfrm>
          <a:off x="520700" y="2135188"/>
          <a:ext cx="7556500" cy="3567109"/>
        </p:xfrm>
        <a:graphic>
          <a:graphicData uri="http://schemas.openxmlformats.org/drawingml/2006/table">
            <a:tbl>
              <a:tblPr/>
              <a:tblGrid>
                <a:gridCol w="4201699">
                  <a:extLst>
                    <a:ext uri="{9D8B030D-6E8A-4147-A177-3AD203B41FA5}">
                      <a16:colId xmlns:a16="http://schemas.microsoft.com/office/drawing/2014/main" val="20000"/>
                    </a:ext>
                  </a:extLst>
                </a:gridCol>
                <a:gridCol w="3354801">
                  <a:extLst>
                    <a:ext uri="{9D8B030D-6E8A-4147-A177-3AD203B41FA5}">
                      <a16:colId xmlns:a16="http://schemas.microsoft.com/office/drawing/2014/main" val="20001"/>
                    </a:ext>
                  </a:extLst>
                </a:gridCol>
              </a:tblGrid>
              <a:tr h="548786">
                <a:tc>
                  <a:txBody>
                    <a:bodyPr/>
                    <a:lstStyle/>
                    <a:p>
                      <a:r>
                        <a:rPr lang="en-GB" sz="1800" b="1" dirty="0"/>
                        <a:t>Access-Control-Allow-Headers</a:t>
                      </a:r>
                    </a:p>
                  </a:txBody>
                  <a:tcPr marL="0" marR="0" marT="0" marB="0" anchor="ctr">
                    <a:lnL>
                      <a:noFill/>
                    </a:lnL>
                    <a:lnR>
                      <a:noFill/>
                    </a:lnR>
                    <a:lnT>
                      <a:noFill/>
                    </a:lnT>
                    <a:lnB>
                      <a:noFill/>
                    </a:lnB>
                  </a:tcPr>
                </a:tc>
                <a:tc>
                  <a:txBody>
                    <a:bodyPr/>
                    <a:lstStyle/>
                    <a:p>
                      <a:r>
                        <a:rPr lang="en-GB" sz="1800"/>
                        <a:t>Authorization, Origin, Content-Type, Accept, X-Requested-With</a:t>
                      </a:r>
                    </a:p>
                  </a:txBody>
                  <a:tcPr marL="0" marR="0" marT="0" marB="0" anchor="ctr">
                    <a:lnL>
                      <a:noFill/>
                    </a:lnL>
                    <a:lnR>
                      <a:noFill/>
                    </a:lnR>
                    <a:lnT>
                      <a:noFill/>
                    </a:lnT>
                    <a:lnB>
                      <a:noFill/>
                    </a:lnB>
                  </a:tcPr>
                </a:tc>
                <a:extLst>
                  <a:ext uri="{0D108BD9-81ED-4DB2-BD59-A6C34878D82A}">
                    <a16:rowId xmlns:a16="http://schemas.microsoft.com/office/drawing/2014/main" val="10000"/>
                  </a:ext>
                </a:extLst>
              </a:tr>
              <a:tr h="274393">
                <a:tc>
                  <a:txBody>
                    <a:bodyPr/>
                    <a:lstStyle/>
                    <a:p>
                      <a:r>
                        <a:rPr lang="en-GB" sz="1800" b="1" dirty="0"/>
                        <a:t>Access-Control-Allow-Methods</a:t>
                      </a:r>
                    </a:p>
                  </a:txBody>
                  <a:tcPr marL="0" marR="0" marT="0" marB="0" anchor="ctr">
                    <a:lnL>
                      <a:noFill/>
                    </a:lnL>
                    <a:lnR>
                      <a:noFill/>
                    </a:lnR>
                    <a:lnT>
                      <a:noFill/>
                    </a:lnT>
                    <a:lnB>
                      <a:noFill/>
                    </a:lnB>
                  </a:tcPr>
                </a:tc>
                <a:tc>
                  <a:txBody>
                    <a:bodyPr/>
                    <a:lstStyle/>
                    <a:p>
                      <a:r>
                        <a:rPr lang="en-GB" sz="1800" dirty="0"/>
                        <a:t>GET, </a:t>
                      </a:r>
                      <a:r>
                        <a:rPr lang="en-GB" sz="1800" b="1" dirty="0"/>
                        <a:t>POST</a:t>
                      </a:r>
                      <a:r>
                        <a:rPr lang="en-GB" sz="1800" dirty="0"/>
                        <a:t>, DELETE, PUT</a:t>
                      </a:r>
                    </a:p>
                  </a:txBody>
                  <a:tcPr marL="0" marR="0" marT="0" marB="0" anchor="ctr">
                    <a:lnL>
                      <a:noFill/>
                    </a:lnL>
                    <a:lnR>
                      <a:noFill/>
                    </a:lnR>
                    <a:lnT>
                      <a:noFill/>
                    </a:lnT>
                    <a:lnB>
                      <a:noFill/>
                    </a:lnB>
                  </a:tcPr>
                </a:tc>
                <a:extLst>
                  <a:ext uri="{0D108BD9-81ED-4DB2-BD59-A6C34878D82A}">
                    <a16:rowId xmlns:a16="http://schemas.microsoft.com/office/drawing/2014/main" val="10001"/>
                  </a:ext>
                </a:extLst>
              </a:tr>
              <a:tr h="274393">
                <a:tc>
                  <a:txBody>
                    <a:bodyPr/>
                    <a:lstStyle/>
                    <a:p>
                      <a:r>
                        <a:rPr lang="en-GB" sz="1800" b="1" dirty="0"/>
                        <a:t>Access-Control-Allow-Origin</a:t>
                      </a:r>
                    </a:p>
                  </a:txBody>
                  <a:tcPr marL="0" marR="0" marT="0" marB="0" anchor="ctr">
                    <a:lnL>
                      <a:noFill/>
                    </a:lnL>
                    <a:lnR>
                      <a:noFill/>
                    </a:lnR>
                    <a:lnT>
                      <a:noFill/>
                    </a:lnT>
                    <a:lnB>
                      <a:noFill/>
                    </a:lnB>
                  </a:tcPr>
                </a:tc>
                <a:tc>
                  <a:txBody>
                    <a:bodyPr/>
                    <a:lstStyle/>
                    <a:p>
                      <a:r>
                        <a:rPr lang="en-GB" sz="1800"/>
                        <a:t>*</a:t>
                      </a:r>
                    </a:p>
                  </a:txBody>
                  <a:tcPr marL="0" marR="0" marT="0" marB="0" anchor="ctr">
                    <a:lnL>
                      <a:noFill/>
                    </a:lnL>
                    <a:lnR>
                      <a:noFill/>
                    </a:lnR>
                    <a:lnT>
                      <a:noFill/>
                    </a:lnT>
                    <a:lnB>
                      <a:noFill/>
                    </a:lnB>
                  </a:tcPr>
                </a:tc>
                <a:extLst>
                  <a:ext uri="{0D108BD9-81ED-4DB2-BD59-A6C34878D82A}">
                    <a16:rowId xmlns:a16="http://schemas.microsoft.com/office/drawing/2014/main" val="10002"/>
                  </a:ext>
                </a:extLst>
              </a:tr>
              <a:tr h="274393">
                <a:tc>
                  <a:txBody>
                    <a:bodyPr/>
                    <a:lstStyle/>
                    <a:p>
                      <a:r>
                        <a:rPr lang="en-GB" sz="1800" b="1" dirty="0"/>
                        <a:t>Access-Control-Max-Age</a:t>
                      </a:r>
                    </a:p>
                  </a:txBody>
                  <a:tcPr marL="0" marR="0" marT="0" marB="0" anchor="ctr">
                    <a:lnL>
                      <a:noFill/>
                    </a:lnL>
                    <a:lnR>
                      <a:noFill/>
                    </a:lnR>
                    <a:lnT>
                      <a:noFill/>
                    </a:lnT>
                    <a:lnB>
                      <a:noFill/>
                    </a:lnB>
                  </a:tcPr>
                </a:tc>
                <a:tc>
                  <a:txBody>
                    <a:bodyPr/>
                    <a:lstStyle/>
                    <a:p>
                      <a:r>
                        <a:rPr lang="en-GB" sz="1800"/>
                        <a:t>1728000</a:t>
                      </a:r>
                    </a:p>
                  </a:txBody>
                  <a:tcPr marL="0" marR="0" marT="0" marB="0" anchor="ctr">
                    <a:lnL>
                      <a:noFill/>
                    </a:lnL>
                    <a:lnR>
                      <a:noFill/>
                    </a:lnR>
                    <a:lnT>
                      <a:noFill/>
                    </a:lnT>
                    <a:lnB>
                      <a:noFill/>
                    </a:lnB>
                  </a:tcPr>
                </a:tc>
                <a:extLst>
                  <a:ext uri="{0D108BD9-81ED-4DB2-BD59-A6C34878D82A}">
                    <a16:rowId xmlns:a16="http://schemas.microsoft.com/office/drawing/2014/main" val="10003"/>
                  </a:ext>
                </a:extLst>
              </a:tr>
              <a:tr h="274393">
                <a:tc>
                  <a:txBody>
                    <a:bodyPr/>
                    <a:lstStyle/>
                    <a:p>
                      <a:r>
                        <a:rPr lang="en-GB" sz="1800"/>
                        <a:t>Cache-Control</a:t>
                      </a:r>
                    </a:p>
                  </a:txBody>
                  <a:tcPr marL="0" marR="0" marT="0" marB="0" anchor="ctr">
                    <a:lnL>
                      <a:noFill/>
                    </a:lnL>
                    <a:lnR>
                      <a:noFill/>
                    </a:lnR>
                    <a:lnT>
                      <a:noFill/>
                    </a:lnT>
                    <a:lnB>
                      <a:noFill/>
                    </a:lnB>
                  </a:tcPr>
                </a:tc>
                <a:tc>
                  <a:txBody>
                    <a:bodyPr/>
                    <a:lstStyle/>
                    <a:p>
                      <a:r>
                        <a:rPr lang="en-GB" sz="1800"/>
                        <a:t>private</a:t>
                      </a:r>
                    </a:p>
                  </a:txBody>
                  <a:tcPr marL="0" marR="0" marT="0" marB="0" anchor="ctr">
                    <a:lnL>
                      <a:noFill/>
                    </a:lnL>
                    <a:lnR>
                      <a:noFill/>
                    </a:lnR>
                    <a:lnT>
                      <a:noFill/>
                    </a:lnT>
                    <a:lnB>
                      <a:noFill/>
                    </a:lnB>
                  </a:tcPr>
                </a:tc>
                <a:extLst>
                  <a:ext uri="{0D108BD9-81ED-4DB2-BD59-A6C34878D82A}">
                    <a16:rowId xmlns:a16="http://schemas.microsoft.com/office/drawing/2014/main" val="10004"/>
                  </a:ext>
                </a:extLst>
              </a:tr>
              <a:tr h="274393">
                <a:tc>
                  <a:txBody>
                    <a:bodyPr/>
                    <a:lstStyle/>
                    <a:p>
                      <a:r>
                        <a:rPr lang="en-GB" sz="1800"/>
                        <a:t>Connection</a:t>
                      </a:r>
                    </a:p>
                  </a:txBody>
                  <a:tcPr marL="0" marR="0" marT="0" marB="0" anchor="ctr">
                    <a:lnL>
                      <a:noFill/>
                    </a:lnL>
                    <a:lnR>
                      <a:noFill/>
                    </a:lnR>
                    <a:lnT>
                      <a:noFill/>
                    </a:lnT>
                    <a:lnB>
                      <a:noFill/>
                    </a:lnB>
                  </a:tcPr>
                </a:tc>
                <a:tc>
                  <a:txBody>
                    <a:bodyPr/>
                    <a:lstStyle/>
                    <a:p>
                      <a:r>
                        <a:rPr lang="en-GB" sz="1800"/>
                        <a:t>Close</a:t>
                      </a:r>
                    </a:p>
                  </a:txBody>
                  <a:tcPr marL="0" marR="0" marT="0" marB="0" anchor="ctr">
                    <a:lnL>
                      <a:noFill/>
                    </a:lnL>
                    <a:lnR>
                      <a:noFill/>
                    </a:lnR>
                    <a:lnT>
                      <a:noFill/>
                    </a:lnT>
                    <a:lnB>
                      <a:noFill/>
                    </a:lnB>
                  </a:tcPr>
                </a:tc>
                <a:extLst>
                  <a:ext uri="{0D108BD9-81ED-4DB2-BD59-A6C34878D82A}">
                    <a16:rowId xmlns:a16="http://schemas.microsoft.com/office/drawing/2014/main" val="10005"/>
                  </a:ext>
                </a:extLst>
              </a:tr>
              <a:tr h="274393">
                <a:tc>
                  <a:txBody>
                    <a:bodyPr/>
                    <a:lstStyle/>
                    <a:p>
                      <a:r>
                        <a:rPr lang="en-GB" sz="1800"/>
                        <a:t>Content-Length</a:t>
                      </a:r>
                    </a:p>
                  </a:txBody>
                  <a:tcPr marL="0" marR="0" marT="0" marB="0" anchor="ctr">
                    <a:lnL>
                      <a:noFill/>
                    </a:lnL>
                    <a:lnR>
                      <a:noFill/>
                    </a:lnR>
                    <a:lnT>
                      <a:noFill/>
                    </a:lnT>
                    <a:lnB>
                      <a:noFill/>
                    </a:lnB>
                  </a:tcPr>
                </a:tc>
                <a:tc>
                  <a:txBody>
                    <a:bodyPr/>
                    <a:lstStyle/>
                    <a:p>
                      <a:r>
                        <a:rPr lang="en-GB" sz="1800"/>
                        <a:t>0</a:t>
                      </a:r>
                    </a:p>
                  </a:txBody>
                  <a:tcPr marL="0" marR="0" marT="0" marB="0" anchor="ctr">
                    <a:lnL>
                      <a:noFill/>
                    </a:lnL>
                    <a:lnR>
                      <a:noFill/>
                    </a:lnR>
                    <a:lnT>
                      <a:noFill/>
                    </a:lnT>
                    <a:lnB>
                      <a:noFill/>
                    </a:lnB>
                  </a:tcPr>
                </a:tc>
                <a:extLst>
                  <a:ext uri="{0D108BD9-81ED-4DB2-BD59-A6C34878D82A}">
                    <a16:rowId xmlns:a16="http://schemas.microsoft.com/office/drawing/2014/main" val="10006"/>
                  </a:ext>
                </a:extLst>
              </a:tr>
              <a:tr h="548786">
                <a:tc>
                  <a:txBody>
                    <a:bodyPr/>
                    <a:lstStyle/>
                    <a:p>
                      <a:r>
                        <a:rPr lang="en-GB" sz="1800"/>
                        <a:t>Date</a:t>
                      </a:r>
                    </a:p>
                  </a:txBody>
                  <a:tcPr marL="0" marR="0" marT="0" marB="0" anchor="ctr">
                    <a:lnL>
                      <a:noFill/>
                    </a:lnL>
                    <a:lnR>
                      <a:noFill/>
                    </a:lnR>
                    <a:lnT>
                      <a:noFill/>
                    </a:lnT>
                    <a:lnB>
                      <a:noFill/>
                    </a:lnB>
                  </a:tcPr>
                </a:tc>
                <a:tc>
                  <a:txBody>
                    <a:bodyPr/>
                    <a:lstStyle/>
                    <a:p>
                      <a:r>
                        <a:rPr lang="en-GB" sz="1800"/>
                        <a:t>Mon, 03 Feb 2014 13:03:35 GMT</a:t>
                      </a:r>
                    </a:p>
                  </a:txBody>
                  <a:tcPr marL="0" marR="0" marT="0" marB="0" anchor="ctr">
                    <a:lnL>
                      <a:noFill/>
                    </a:lnL>
                    <a:lnR>
                      <a:noFill/>
                    </a:lnR>
                    <a:lnT>
                      <a:noFill/>
                    </a:lnT>
                    <a:lnB>
                      <a:noFill/>
                    </a:lnB>
                  </a:tcPr>
                </a:tc>
                <a:extLst>
                  <a:ext uri="{0D108BD9-81ED-4DB2-BD59-A6C34878D82A}">
                    <a16:rowId xmlns:a16="http://schemas.microsoft.com/office/drawing/2014/main" val="10007"/>
                  </a:ext>
                </a:extLst>
              </a:tr>
              <a:tr h="548786">
                <a:tc>
                  <a:txBody>
                    <a:bodyPr/>
                    <a:lstStyle/>
                    <a:p>
                      <a:r>
                        <a:rPr lang="en-GB" sz="1800"/>
                        <a:t>Server</a:t>
                      </a:r>
                    </a:p>
                  </a:txBody>
                  <a:tcPr marL="0" marR="0" marT="0" marB="0" anchor="ctr">
                    <a:lnL>
                      <a:noFill/>
                    </a:lnL>
                    <a:lnR>
                      <a:noFill/>
                    </a:lnR>
                    <a:lnT>
                      <a:noFill/>
                    </a:lnT>
                    <a:lnB>
                      <a:noFill/>
                    </a:lnB>
                  </a:tcPr>
                </a:tc>
                <a:tc>
                  <a:txBody>
                    <a:bodyPr/>
                    <a:lstStyle/>
                    <a:p>
                      <a:r>
                        <a:rPr lang="en-GB" sz="1800"/>
                        <a:t>ASP.NET Development Server/11.0.0.0</a:t>
                      </a:r>
                    </a:p>
                  </a:txBody>
                  <a:tcPr marL="0" marR="0" marT="0" marB="0" anchor="ctr">
                    <a:lnL>
                      <a:noFill/>
                    </a:lnL>
                    <a:lnR>
                      <a:noFill/>
                    </a:lnR>
                    <a:lnT>
                      <a:noFill/>
                    </a:lnT>
                    <a:lnB>
                      <a:noFill/>
                    </a:lnB>
                  </a:tcPr>
                </a:tc>
                <a:extLst>
                  <a:ext uri="{0D108BD9-81ED-4DB2-BD59-A6C34878D82A}">
                    <a16:rowId xmlns:a16="http://schemas.microsoft.com/office/drawing/2014/main" val="10008"/>
                  </a:ext>
                </a:extLst>
              </a:tr>
              <a:tr h="274393">
                <a:tc>
                  <a:txBody>
                    <a:bodyPr/>
                    <a:lstStyle/>
                    <a:p>
                      <a:r>
                        <a:rPr lang="en-GB" sz="1800" dirty="0"/>
                        <a:t>X-</a:t>
                      </a:r>
                      <a:r>
                        <a:rPr lang="en-GB" sz="1800" dirty="0" err="1"/>
                        <a:t>AspNet</a:t>
                      </a:r>
                      <a:r>
                        <a:rPr lang="en-GB" sz="1800" dirty="0"/>
                        <a:t>-Version</a:t>
                      </a:r>
                    </a:p>
                  </a:txBody>
                  <a:tcPr marL="0" marR="0" marT="0" marB="0" anchor="ctr">
                    <a:lnL>
                      <a:noFill/>
                    </a:lnL>
                    <a:lnR>
                      <a:noFill/>
                    </a:lnR>
                    <a:lnT>
                      <a:noFill/>
                    </a:lnT>
                    <a:lnB>
                      <a:noFill/>
                    </a:lnB>
                  </a:tcPr>
                </a:tc>
                <a:tc>
                  <a:txBody>
                    <a:bodyPr/>
                    <a:lstStyle/>
                    <a:p>
                      <a:r>
                        <a:rPr lang="en-GB" sz="1800" dirty="0"/>
                        <a:t>4.0.30319</a:t>
                      </a:r>
                    </a:p>
                  </a:txBody>
                  <a:tcPr marL="0" marR="0" marT="0" marB="0" anchor="ctr">
                    <a:lnL>
                      <a:noFill/>
                    </a:lnL>
                    <a:lnR>
                      <a:noFill/>
                    </a:lnR>
                    <a:lnT>
                      <a:noFill/>
                    </a:lnT>
                    <a:lnB>
                      <a:noFill/>
                    </a:lnB>
                  </a:tcPr>
                </a:tc>
                <a:extLst>
                  <a:ext uri="{0D108BD9-81ED-4DB2-BD59-A6C34878D82A}">
                    <a16:rowId xmlns:a16="http://schemas.microsoft.com/office/drawing/2014/main" val="10009"/>
                  </a:ext>
                </a:extLst>
              </a:tr>
            </a:tbl>
          </a:graphicData>
        </a:graphic>
      </p:graphicFrame>
      <p:sp>
        <p:nvSpPr>
          <p:cNvPr id="34840" name="TextBox 5">
            <a:extLst>
              <a:ext uri="{FF2B5EF4-FFF2-40B4-BE49-F238E27FC236}">
                <a16:creationId xmlns:a16="http://schemas.microsoft.com/office/drawing/2014/main" id="{F106E8A5-79FD-4AE0-91EF-F37874CE7577}"/>
              </a:ext>
            </a:extLst>
          </p:cNvPr>
          <p:cNvSpPr txBox="1">
            <a:spLocks noChangeArrowheads="1"/>
          </p:cNvSpPr>
          <p:nvPr/>
        </p:nvSpPr>
        <p:spPr bwMode="auto">
          <a:xfrm>
            <a:off x="485775" y="1701800"/>
            <a:ext cx="2257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b="1">
                <a:solidFill>
                  <a:schemeClr val="tx1"/>
                </a:solidFill>
                <a:latin typeface="Helvetica" panose="020B0604020202020204" pitchFamily="34" charset="0"/>
              </a:rPr>
              <a:t>Response Headers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A04A00F0-F372-4812-BCFE-E4A7C0044058}"/>
              </a:ext>
            </a:extLst>
          </p:cNvPr>
          <p:cNvSpPr>
            <a:spLocks noGrp="1" noChangeArrowheads="1"/>
          </p:cNvSpPr>
          <p:nvPr>
            <p:ph type="title"/>
          </p:nvPr>
        </p:nvSpPr>
        <p:spPr>
          <a:xfrm>
            <a:off x="591403" y="113732"/>
            <a:ext cx="6348413" cy="1320800"/>
          </a:xfrm>
        </p:spPr>
        <p:txBody>
          <a:bodyPr/>
          <a:lstStyle/>
          <a:p>
            <a:r>
              <a:rPr lang="en-GB" altLang="en-US" dirty="0"/>
              <a:t>CORS POST Request</a:t>
            </a:r>
          </a:p>
        </p:txBody>
      </p:sp>
      <p:graphicFrame>
        <p:nvGraphicFramePr>
          <p:cNvPr id="5" name="Content Placeholder 4">
            <a:extLst>
              <a:ext uri="{FF2B5EF4-FFF2-40B4-BE49-F238E27FC236}">
                <a16:creationId xmlns:a16="http://schemas.microsoft.com/office/drawing/2014/main" id="{8B117D38-112D-4CD8-AF8D-A0F460E7180B}"/>
              </a:ext>
            </a:extLst>
          </p:cNvPr>
          <p:cNvGraphicFramePr>
            <a:graphicFrameLocks noGrp="1"/>
          </p:cNvGraphicFramePr>
          <p:nvPr>
            <p:ph idx="1"/>
          </p:nvPr>
        </p:nvGraphicFramePr>
        <p:xfrm>
          <a:off x="1266825" y="1708150"/>
          <a:ext cx="6591300" cy="4146548"/>
        </p:xfrm>
        <a:graphic>
          <a:graphicData uri="http://schemas.openxmlformats.org/drawingml/2006/table">
            <a:tbl>
              <a:tblPr/>
              <a:tblGrid>
                <a:gridCol w="3295650">
                  <a:extLst>
                    <a:ext uri="{9D8B030D-6E8A-4147-A177-3AD203B41FA5}">
                      <a16:colId xmlns:a16="http://schemas.microsoft.com/office/drawing/2014/main" val="20000"/>
                    </a:ext>
                  </a:extLst>
                </a:gridCol>
                <a:gridCol w="3295650">
                  <a:extLst>
                    <a:ext uri="{9D8B030D-6E8A-4147-A177-3AD203B41FA5}">
                      <a16:colId xmlns:a16="http://schemas.microsoft.com/office/drawing/2014/main" val="20001"/>
                    </a:ext>
                  </a:extLst>
                </a:gridCol>
              </a:tblGrid>
              <a:tr h="518319">
                <a:tc>
                  <a:txBody>
                    <a:bodyPr/>
                    <a:lstStyle/>
                    <a:p>
                      <a:r>
                        <a:rPr lang="en-GB" sz="1700" dirty="0"/>
                        <a:t>Accept</a:t>
                      </a:r>
                    </a:p>
                  </a:txBody>
                  <a:tcPr marL="0" marR="0" marT="0" marB="0" anchor="ctr">
                    <a:lnL>
                      <a:noFill/>
                    </a:lnL>
                    <a:lnR>
                      <a:noFill/>
                    </a:lnR>
                    <a:lnT>
                      <a:noFill/>
                    </a:lnT>
                    <a:lnB>
                      <a:noFill/>
                    </a:lnB>
                  </a:tcPr>
                </a:tc>
                <a:tc>
                  <a:txBody>
                    <a:bodyPr/>
                    <a:lstStyle/>
                    <a:p>
                      <a:r>
                        <a:rPr lang="en-GB" sz="1700"/>
                        <a:t>application/json, text/javascript, */*; q=0.01</a:t>
                      </a:r>
                    </a:p>
                  </a:txBody>
                  <a:tcPr marL="0" marR="0" marT="0" marB="0" anchor="ctr">
                    <a:lnL>
                      <a:noFill/>
                    </a:lnL>
                    <a:lnR>
                      <a:noFill/>
                    </a:lnR>
                    <a:lnT>
                      <a:noFill/>
                    </a:lnT>
                    <a:lnB>
                      <a:noFill/>
                    </a:lnB>
                  </a:tcPr>
                </a:tc>
                <a:extLst>
                  <a:ext uri="{0D108BD9-81ED-4DB2-BD59-A6C34878D82A}">
                    <a16:rowId xmlns:a16="http://schemas.microsoft.com/office/drawing/2014/main" val="10000"/>
                  </a:ext>
                </a:extLst>
              </a:tr>
              <a:tr h="259159">
                <a:tc>
                  <a:txBody>
                    <a:bodyPr/>
                    <a:lstStyle/>
                    <a:p>
                      <a:r>
                        <a:rPr lang="en-GB" sz="1700"/>
                        <a:t>Accept-Encoding</a:t>
                      </a:r>
                    </a:p>
                  </a:txBody>
                  <a:tcPr marL="0" marR="0" marT="0" marB="0" anchor="ctr">
                    <a:lnL>
                      <a:noFill/>
                    </a:lnL>
                    <a:lnR>
                      <a:noFill/>
                    </a:lnR>
                    <a:lnT>
                      <a:noFill/>
                    </a:lnT>
                    <a:lnB>
                      <a:noFill/>
                    </a:lnB>
                  </a:tcPr>
                </a:tc>
                <a:tc>
                  <a:txBody>
                    <a:bodyPr/>
                    <a:lstStyle/>
                    <a:p>
                      <a:r>
                        <a:rPr lang="en-GB" sz="1700"/>
                        <a:t>gzip, deflate</a:t>
                      </a:r>
                    </a:p>
                  </a:txBody>
                  <a:tcPr marL="0" marR="0" marT="0" marB="0" anchor="ctr">
                    <a:lnL>
                      <a:noFill/>
                    </a:lnL>
                    <a:lnR>
                      <a:noFill/>
                    </a:lnR>
                    <a:lnT>
                      <a:noFill/>
                    </a:lnT>
                    <a:lnB>
                      <a:noFill/>
                    </a:lnB>
                  </a:tcPr>
                </a:tc>
                <a:extLst>
                  <a:ext uri="{0D108BD9-81ED-4DB2-BD59-A6C34878D82A}">
                    <a16:rowId xmlns:a16="http://schemas.microsoft.com/office/drawing/2014/main" val="10001"/>
                  </a:ext>
                </a:extLst>
              </a:tr>
              <a:tr h="259159">
                <a:tc>
                  <a:txBody>
                    <a:bodyPr/>
                    <a:lstStyle/>
                    <a:p>
                      <a:r>
                        <a:rPr lang="en-GB" sz="1700"/>
                        <a:t>Accept-Language</a:t>
                      </a:r>
                    </a:p>
                  </a:txBody>
                  <a:tcPr marL="0" marR="0" marT="0" marB="0" anchor="ctr">
                    <a:lnL>
                      <a:noFill/>
                    </a:lnL>
                    <a:lnR>
                      <a:noFill/>
                    </a:lnR>
                    <a:lnT>
                      <a:noFill/>
                    </a:lnT>
                    <a:lnB>
                      <a:noFill/>
                    </a:lnB>
                  </a:tcPr>
                </a:tc>
                <a:tc>
                  <a:txBody>
                    <a:bodyPr/>
                    <a:lstStyle/>
                    <a:p>
                      <a:r>
                        <a:rPr lang="en-GB" sz="1700"/>
                        <a:t>en-US,en;q=0.5</a:t>
                      </a:r>
                    </a:p>
                  </a:txBody>
                  <a:tcPr marL="0" marR="0" marT="0" marB="0" anchor="ctr">
                    <a:lnL>
                      <a:noFill/>
                    </a:lnL>
                    <a:lnR>
                      <a:noFill/>
                    </a:lnR>
                    <a:lnT>
                      <a:noFill/>
                    </a:lnT>
                    <a:lnB>
                      <a:noFill/>
                    </a:lnB>
                  </a:tcPr>
                </a:tc>
                <a:extLst>
                  <a:ext uri="{0D108BD9-81ED-4DB2-BD59-A6C34878D82A}">
                    <a16:rowId xmlns:a16="http://schemas.microsoft.com/office/drawing/2014/main" val="10002"/>
                  </a:ext>
                </a:extLst>
              </a:tr>
              <a:tr h="259159">
                <a:tc>
                  <a:txBody>
                    <a:bodyPr/>
                    <a:lstStyle/>
                    <a:p>
                      <a:r>
                        <a:rPr lang="en-GB" sz="1700"/>
                        <a:t>Cache-Control</a:t>
                      </a:r>
                    </a:p>
                  </a:txBody>
                  <a:tcPr marL="0" marR="0" marT="0" marB="0" anchor="ctr">
                    <a:lnL>
                      <a:noFill/>
                    </a:lnL>
                    <a:lnR>
                      <a:noFill/>
                    </a:lnR>
                    <a:lnT>
                      <a:noFill/>
                    </a:lnT>
                    <a:lnB>
                      <a:noFill/>
                    </a:lnB>
                  </a:tcPr>
                </a:tc>
                <a:tc>
                  <a:txBody>
                    <a:bodyPr/>
                    <a:lstStyle/>
                    <a:p>
                      <a:r>
                        <a:rPr lang="en-GB" sz="1700"/>
                        <a:t>no-cache</a:t>
                      </a:r>
                    </a:p>
                  </a:txBody>
                  <a:tcPr marL="0" marR="0" marT="0" marB="0" anchor="ctr">
                    <a:lnL>
                      <a:noFill/>
                    </a:lnL>
                    <a:lnR>
                      <a:noFill/>
                    </a:lnR>
                    <a:lnT>
                      <a:noFill/>
                    </a:lnT>
                    <a:lnB>
                      <a:noFill/>
                    </a:lnB>
                  </a:tcPr>
                </a:tc>
                <a:extLst>
                  <a:ext uri="{0D108BD9-81ED-4DB2-BD59-A6C34878D82A}">
                    <a16:rowId xmlns:a16="http://schemas.microsoft.com/office/drawing/2014/main" val="10003"/>
                  </a:ext>
                </a:extLst>
              </a:tr>
              <a:tr h="259159">
                <a:tc>
                  <a:txBody>
                    <a:bodyPr/>
                    <a:lstStyle/>
                    <a:p>
                      <a:r>
                        <a:rPr lang="en-GB" sz="1700"/>
                        <a:t>Connection</a:t>
                      </a:r>
                    </a:p>
                  </a:txBody>
                  <a:tcPr marL="0" marR="0" marT="0" marB="0" anchor="ctr">
                    <a:lnL>
                      <a:noFill/>
                    </a:lnL>
                    <a:lnR>
                      <a:noFill/>
                    </a:lnR>
                    <a:lnT>
                      <a:noFill/>
                    </a:lnT>
                    <a:lnB>
                      <a:noFill/>
                    </a:lnB>
                  </a:tcPr>
                </a:tc>
                <a:tc>
                  <a:txBody>
                    <a:bodyPr/>
                    <a:lstStyle/>
                    <a:p>
                      <a:r>
                        <a:rPr lang="en-GB" sz="1700"/>
                        <a:t>keep-alive</a:t>
                      </a:r>
                    </a:p>
                  </a:txBody>
                  <a:tcPr marL="0" marR="0" marT="0" marB="0" anchor="ctr">
                    <a:lnL>
                      <a:noFill/>
                    </a:lnL>
                    <a:lnR>
                      <a:noFill/>
                    </a:lnR>
                    <a:lnT>
                      <a:noFill/>
                    </a:lnT>
                    <a:lnB>
                      <a:noFill/>
                    </a:lnB>
                  </a:tcPr>
                </a:tc>
                <a:extLst>
                  <a:ext uri="{0D108BD9-81ED-4DB2-BD59-A6C34878D82A}">
                    <a16:rowId xmlns:a16="http://schemas.microsoft.com/office/drawing/2014/main" val="10004"/>
                  </a:ext>
                </a:extLst>
              </a:tr>
              <a:tr h="259159">
                <a:tc>
                  <a:txBody>
                    <a:bodyPr/>
                    <a:lstStyle/>
                    <a:p>
                      <a:r>
                        <a:rPr lang="en-GB" sz="1700"/>
                        <a:t>Content-Length</a:t>
                      </a:r>
                    </a:p>
                  </a:txBody>
                  <a:tcPr marL="0" marR="0" marT="0" marB="0" anchor="ctr">
                    <a:lnL>
                      <a:noFill/>
                    </a:lnL>
                    <a:lnR>
                      <a:noFill/>
                    </a:lnR>
                    <a:lnT>
                      <a:noFill/>
                    </a:lnT>
                    <a:lnB>
                      <a:noFill/>
                    </a:lnB>
                  </a:tcPr>
                </a:tc>
                <a:tc>
                  <a:txBody>
                    <a:bodyPr/>
                    <a:lstStyle/>
                    <a:p>
                      <a:r>
                        <a:rPr lang="en-GB" sz="1700"/>
                        <a:t>54</a:t>
                      </a:r>
                    </a:p>
                  </a:txBody>
                  <a:tcPr marL="0" marR="0" marT="0" marB="0" anchor="ctr">
                    <a:lnL>
                      <a:noFill/>
                    </a:lnL>
                    <a:lnR>
                      <a:noFill/>
                    </a:lnR>
                    <a:lnT>
                      <a:noFill/>
                    </a:lnT>
                    <a:lnB>
                      <a:noFill/>
                    </a:lnB>
                  </a:tcPr>
                </a:tc>
                <a:extLst>
                  <a:ext uri="{0D108BD9-81ED-4DB2-BD59-A6C34878D82A}">
                    <a16:rowId xmlns:a16="http://schemas.microsoft.com/office/drawing/2014/main" val="10005"/>
                  </a:ext>
                </a:extLst>
              </a:tr>
              <a:tr h="259159">
                <a:tc>
                  <a:txBody>
                    <a:bodyPr/>
                    <a:lstStyle/>
                    <a:p>
                      <a:r>
                        <a:rPr lang="en-GB" sz="1700"/>
                        <a:t>Content-Type</a:t>
                      </a:r>
                    </a:p>
                  </a:txBody>
                  <a:tcPr marL="0" marR="0" marT="0" marB="0" anchor="ctr">
                    <a:lnL>
                      <a:noFill/>
                    </a:lnL>
                    <a:lnR>
                      <a:noFill/>
                    </a:lnR>
                    <a:lnT>
                      <a:noFill/>
                    </a:lnT>
                    <a:lnB>
                      <a:noFill/>
                    </a:lnB>
                  </a:tcPr>
                </a:tc>
                <a:tc>
                  <a:txBody>
                    <a:bodyPr/>
                    <a:lstStyle/>
                    <a:p>
                      <a:r>
                        <a:rPr lang="en-GB" sz="1700"/>
                        <a:t>application/json; charset=utf-8</a:t>
                      </a:r>
                    </a:p>
                  </a:txBody>
                  <a:tcPr marL="0" marR="0" marT="0" marB="0" anchor="ctr">
                    <a:lnL>
                      <a:noFill/>
                    </a:lnL>
                    <a:lnR>
                      <a:noFill/>
                    </a:lnR>
                    <a:lnT>
                      <a:noFill/>
                    </a:lnT>
                    <a:lnB>
                      <a:noFill/>
                    </a:lnB>
                  </a:tcPr>
                </a:tc>
                <a:extLst>
                  <a:ext uri="{0D108BD9-81ED-4DB2-BD59-A6C34878D82A}">
                    <a16:rowId xmlns:a16="http://schemas.microsoft.com/office/drawing/2014/main" val="10006"/>
                  </a:ext>
                </a:extLst>
              </a:tr>
              <a:tr h="259159">
                <a:tc>
                  <a:txBody>
                    <a:bodyPr/>
                    <a:lstStyle/>
                    <a:p>
                      <a:r>
                        <a:rPr lang="en-GB" sz="1700"/>
                        <a:t>Host</a:t>
                      </a:r>
                    </a:p>
                  </a:txBody>
                  <a:tcPr marL="0" marR="0" marT="0" marB="0" anchor="ctr">
                    <a:lnL>
                      <a:noFill/>
                    </a:lnL>
                    <a:lnR>
                      <a:noFill/>
                    </a:lnR>
                    <a:lnT>
                      <a:noFill/>
                    </a:lnT>
                    <a:lnB>
                      <a:noFill/>
                    </a:lnB>
                  </a:tcPr>
                </a:tc>
                <a:tc>
                  <a:txBody>
                    <a:bodyPr/>
                    <a:lstStyle/>
                    <a:p>
                      <a:r>
                        <a:rPr lang="en-GB" sz="1700"/>
                        <a:t>localhost:1874</a:t>
                      </a:r>
                    </a:p>
                  </a:txBody>
                  <a:tcPr marL="0" marR="0" marT="0" marB="0" anchor="ctr">
                    <a:lnL>
                      <a:noFill/>
                    </a:lnL>
                    <a:lnR>
                      <a:noFill/>
                    </a:lnR>
                    <a:lnT>
                      <a:noFill/>
                    </a:lnT>
                    <a:lnB>
                      <a:noFill/>
                    </a:lnB>
                  </a:tcPr>
                </a:tc>
                <a:extLst>
                  <a:ext uri="{0D108BD9-81ED-4DB2-BD59-A6C34878D82A}">
                    <a16:rowId xmlns:a16="http://schemas.microsoft.com/office/drawing/2014/main" val="10007"/>
                  </a:ext>
                </a:extLst>
              </a:tr>
              <a:tr h="259159">
                <a:tc>
                  <a:txBody>
                    <a:bodyPr/>
                    <a:lstStyle/>
                    <a:p>
                      <a:r>
                        <a:rPr lang="en-GB" sz="1700" b="1" dirty="0"/>
                        <a:t>Origin</a:t>
                      </a:r>
                    </a:p>
                  </a:txBody>
                  <a:tcPr marL="0" marR="0" marT="0" marB="0" anchor="ctr">
                    <a:lnL>
                      <a:noFill/>
                    </a:lnL>
                    <a:lnR>
                      <a:noFill/>
                    </a:lnR>
                    <a:lnT>
                      <a:noFill/>
                    </a:lnT>
                    <a:lnB>
                      <a:noFill/>
                    </a:lnB>
                  </a:tcPr>
                </a:tc>
                <a:tc>
                  <a:txBody>
                    <a:bodyPr/>
                    <a:lstStyle/>
                    <a:p>
                      <a:r>
                        <a:rPr lang="en-GB" sz="1700" b="1" dirty="0"/>
                        <a:t>http://localhost:1408</a:t>
                      </a:r>
                    </a:p>
                  </a:txBody>
                  <a:tcPr marL="0" marR="0" marT="0" marB="0" anchor="ctr">
                    <a:lnL>
                      <a:noFill/>
                    </a:lnL>
                    <a:lnR>
                      <a:noFill/>
                    </a:lnR>
                    <a:lnT>
                      <a:noFill/>
                    </a:lnT>
                    <a:lnB>
                      <a:noFill/>
                    </a:lnB>
                  </a:tcPr>
                </a:tc>
                <a:extLst>
                  <a:ext uri="{0D108BD9-81ED-4DB2-BD59-A6C34878D82A}">
                    <a16:rowId xmlns:a16="http://schemas.microsoft.com/office/drawing/2014/main" val="10008"/>
                  </a:ext>
                </a:extLst>
              </a:tr>
              <a:tr h="259159">
                <a:tc>
                  <a:txBody>
                    <a:bodyPr/>
                    <a:lstStyle/>
                    <a:p>
                      <a:r>
                        <a:rPr lang="en-GB" sz="1700"/>
                        <a:t>Pragma</a:t>
                      </a:r>
                    </a:p>
                  </a:txBody>
                  <a:tcPr marL="0" marR="0" marT="0" marB="0" anchor="ctr">
                    <a:lnL>
                      <a:noFill/>
                    </a:lnL>
                    <a:lnR>
                      <a:noFill/>
                    </a:lnR>
                    <a:lnT>
                      <a:noFill/>
                    </a:lnT>
                    <a:lnB>
                      <a:noFill/>
                    </a:lnB>
                  </a:tcPr>
                </a:tc>
                <a:tc>
                  <a:txBody>
                    <a:bodyPr/>
                    <a:lstStyle/>
                    <a:p>
                      <a:r>
                        <a:rPr lang="en-GB" sz="1700"/>
                        <a:t>no-cache</a:t>
                      </a:r>
                    </a:p>
                  </a:txBody>
                  <a:tcPr marL="0" marR="0" marT="0" marB="0" anchor="ctr">
                    <a:lnL>
                      <a:noFill/>
                    </a:lnL>
                    <a:lnR>
                      <a:noFill/>
                    </a:lnR>
                    <a:lnT>
                      <a:noFill/>
                    </a:lnT>
                    <a:lnB>
                      <a:noFill/>
                    </a:lnB>
                  </a:tcPr>
                </a:tc>
                <a:extLst>
                  <a:ext uri="{0D108BD9-81ED-4DB2-BD59-A6C34878D82A}">
                    <a16:rowId xmlns:a16="http://schemas.microsoft.com/office/drawing/2014/main" val="10009"/>
                  </a:ext>
                </a:extLst>
              </a:tr>
              <a:tr h="518319">
                <a:tc>
                  <a:txBody>
                    <a:bodyPr/>
                    <a:lstStyle/>
                    <a:p>
                      <a:r>
                        <a:rPr lang="en-GB" sz="1700"/>
                        <a:t>Referer</a:t>
                      </a:r>
                    </a:p>
                  </a:txBody>
                  <a:tcPr marL="0" marR="0" marT="0" marB="0" anchor="ctr">
                    <a:lnL>
                      <a:noFill/>
                    </a:lnL>
                    <a:lnR>
                      <a:noFill/>
                    </a:lnR>
                    <a:lnT>
                      <a:noFill/>
                    </a:lnT>
                    <a:lnB>
                      <a:noFill/>
                    </a:lnB>
                  </a:tcPr>
                </a:tc>
                <a:tc>
                  <a:txBody>
                    <a:bodyPr/>
                    <a:lstStyle/>
                    <a:p>
                      <a:r>
                        <a:rPr lang="en-GB" sz="1700"/>
                        <a:t>http://localhost:1408/CorsServiceAjax.aspx</a:t>
                      </a:r>
                    </a:p>
                  </a:txBody>
                  <a:tcPr marL="0" marR="0" marT="0" marB="0" anchor="ctr">
                    <a:lnL>
                      <a:noFill/>
                    </a:lnL>
                    <a:lnR>
                      <a:noFill/>
                    </a:lnR>
                    <a:lnT>
                      <a:noFill/>
                    </a:lnT>
                    <a:lnB>
                      <a:noFill/>
                    </a:lnB>
                  </a:tcPr>
                </a:tc>
                <a:extLst>
                  <a:ext uri="{0D108BD9-81ED-4DB2-BD59-A6C34878D82A}">
                    <a16:rowId xmlns:a16="http://schemas.microsoft.com/office/drawing/2014/main" val="10010"/>
                  </a:ext>
                </a:extLst>
              </a:tr>
              <a:tr h="777479">
                <a:tc>
                  <a:txBody>
                    <a:bodyPr/>
                    <a:lstStyle/>
                    <a:p>
                      <a:r>
                        <a:rPr lang="en-GB" sz="1700"/>
                        <a:t>User-Agent</a:t>
                      </a:r>
                    </a:p>
                  </a:txBody>
                  <a:tcPr marL="0" marR="0" marT="0" marB="0" anchor="ctr">
                    <a:lnL>
                      <a:noFill/>
                    </a:lnL>
                    <a:lnR>
                      <a:noFill/>
                    </a:lnR>
                    <a:lnT>
                      <a:noFill/>
                    </a:lnT>
                    <a:lnB>
                      <a:noFill/>
                    </a:lnB>
                  </a:tcPr>
                </a:tc>
                <a:tc>
                  <a:txBody>
                    <a:bodyPr/>
                    <a:lstStyle/>
                    <a:p>
                      <a:r>
                        <a:rPr lang="en-GB" sz="1700" dirty="0"/>
                        <a:t>Mozilla/5.0 (Windows NT 6.1; WOW64; rv:26.0) Gecko/20100101 Firefox/26.0</a:t>
                      </a:r>
                    </a:p>
                  </a:txBody>
                  <a:tcPr marL="0" marR="0" marT="0" marB="0" anchor="ctr">
                    <a:lnL>
                      <a:noFill/>
                    </a:lnL>
                    <a:lnR>
                      <a:noFill/>
                    </a:lnR>
                    <a:lnT>
                      <a:noFill/>
                    </a:lnT>
                    <a:lnB>
                      <a:noFill/>
                    </a:lnB>
                  </a:tcPr>
                </a:tc>
                <a:extLst>
                  <a:ext uri="{0D108BD9-81ED-4DB2-BD59-A6C34878D82A}">
                    <a16:rowId xmlns:a16="http://schemas.microsoft.com/office/drawing/2014/main" val="10011"/>
                  </a:ext>
                </a:extLst>
              </a:tr>
            </a:tbl>
          </a:graphicData>
        </a:graphic>
      </p:graphicFrame>
      <p:sp>
        <p:nvSpPr>
          <p:cNvPr id="35868" name="TextBox 5">
            <a:extLst>
              <a:ext uri="{FF2B5EF4-FFF2-40B4-BE49-F238E27FC236}">
                <a16:creationId xmlns:a16="http://schemas.microsoft.com/office/drawing/2014/main" id="{4E797D66-AAD7-4E51-868B-B2547797598E}"/>
              </a:ext>
            </a:extLst>
          </p:cNvPr>
          <p:cNvSpPr txBox="1">
            <a:spLocks noChangeArrowheads="1"/>
          </p:cNvSpPr>
          <p:nvPr/>
        </p:nvSpPr>
        <p:spPr bwMode="auto">
          <a:xfrm>
            <a:off x="1111250" y="1331913"/>
            <a:ext cx="22574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b="1">
                <a:solidFill>
                  <a:schemeClr val="tx1"/>
                </a:solidFill>
                <a:latin typeface="Helvetica" panose="020B0604020202020204" pitchFamily="34" charset="0"/>
              </a:rPr>
              <a:t>Request Headers</a:t>
            </a:r>
          </a:p>
        </p:txBody>
      </p:sp>
      <p:sp>
        <p:nvSpPr>
          <p:cNvPr id="35869" name="TextBox 6">
            <a:extLst>
              <a:ext uri="{FF2B5EF4-FFF2-40B4-BE49-F238E27FC236}">
                <a16:creationId xmlns:a16="http://schemas.microsoft.com/office/drawing/2014/main" id="{2B9E46DA-CC7A-4E0D-8D62-EC8E128CAF53}"/>
              </a:ext>
            </a:extLst>
          </p:cNvPr>
          <p:cNvSpPr txBox="1">
            <a:spLocks noChangeArrowheads="1"/>
          </p:cNvSpPr>
          <p:nvPr/>
        </p:nvSpPr>
        <p:spPr bwMode="auto">
          <a:xfrm>
            <a:off x="1216025" y="717550"/>
            <a:ext cx="63309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b="1" u="sng">
                <a:solidFill>
                  <a:schemeClr val="tx1"/>
                </a:solidFill>
                <a:latin typeface="Helvetica" panose="020B0604020202020204" pitchFamily="34" charset="0"/>
              </a:rPr>
              <a:t>Following preflight checks browser automatically sends the CORS request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DAEB5FDC-FE6E-43B7-A132-A996009594F5}"/>
              </a:ext>
            </a:extLst>
          </p:cNvPr>
          <p:cNvSpPr>
            <a:spLocks noGrp="1" noChangeArrowheads="1"/>
          </p:cNvSpPr>
          <p:nvPr>
            <p:ph type="title"/>
          </p:nvPr>
        </p:nvSpPr>
        <p:spPr/>
        <p:txBody>
          <a:bodyPr/>
          <a:lstStyle/>
          <a:p>
            <a:r>
              <a:rPr lang="en-GB" altLang="en-US"/>
              <a:t>CORS to POST Response</a:t>
            </a:r>
          </a:p>
        </p:txBody>
      </p:sp>
      <p:graphicFrame>
        <p:nvGraphicFramePr>
          <p:cNvPr id="5" name="Content Placeholder 4">
            <a:extLst>
              <a:ext uri="{FF2B5EF4-FFF2-40B4-BE49-F238E27FC236}">
                <a16:creationId xmlns:a16="http://schemas.microsoft.com/office/drawing/2014/main" id="{F803E565-D522-47FD-9242-1BEA076E4440}"/>
              </a:ext>
            </a:extLst>
          </p:cNvPr>
          <p:cNvGraphicFramePr>
            <a:graphicFrameLocks noGrp="1"/>
          </p:cNvGraphicFramePr>
          <p:nvPr>
            <p:ph idx="1"/>
          </p:nvPr>
        </p:nvGraphicFramePr>
        <p:xfrm>
          <a:off x="1047750" y="2546350"/>
          <a:ext cx="7029450" cy="2470149"/>
        </p:xfrm>
        <a:graphic>
          <a:graphicData uri="http://schemas.openxmlformats.org/drawingml/2006/table">
            <a:tbl>
              <a:tblPr/>
              <a:tblGrid>
                <a:gridCol w="3514725">
                  <a:extLst>
                    <a:ext uri="{9D8B030D-6E8A-4147-A177-3AD203B41FA5}">
                      <a16:colId xmlns:a16="http://schemas.microsoft.com/office/drawing/2014/main" val="20000"/>
                    </a:ext>
                  </a:extLst>
                </a:gridCol>
                <a:gridCol w="3514725">
                  <a:extLst>
                    <a:ext uri="{9D8B030D-6E8A-4147-A177-3AD203B41FA5}">
                      <a16:colId xmlns:a16="http://schemas.microsoft.com/office/drawing/2014/main" val="20001"/>
                    </a:ext>
                  </a:extLst>
                </a:gridCol>
              </a:tblGrid>
              <a:tr h="274461">
                <a:tc>
                  <a:txBody>
                    <a:bodyPr/>
                    <a:lstStyle/>
                    <a:p>
                      <a:r>
                        <a:rPr lang="en-GB" sz="1800" b="1" dirty="0"/>
                        <a:t>Access-Control-Allow-Origin</a:t>
                      </a:r>
                    </a:p>
                  </a:txBody>
                  <a:tcPr marL="0" marR="0" marT="0" marB="0" anchor="ctr">
                    <a:lnL>
                      <a:noFill/>
                    </a:lnL>
                    <a:lnR>
                      <a:noFill/>
                    </a:lnR>
                    <a:lnT>
                      <a:noFill/>
                    </a:lnT>
                    <a:lnB>
                      <a:noFill/>
                    </a:lnB>
                  </a:tcPr>
                </a:tc>
                <a:tc>
                  <a:txBody>
                    <a:bodyPr/>
                    <a:lstStyle/>
                    <a:p>
                      <a:r>
                        <a:rPr lang="en-GB" sz="1800" b="1" dirty="0"/>
                        <a:t>*</a:t>
                      </a:r>
                    </a:p>
                  </a:txBody>
                  <a:tcPr marL="0" marR="0" marT="0" marB="0" anchor="ctr">
                    <a:lnL>
                      <a:noFill/>
                    </a:lnL>
                    <a:lnR>
                      <a:noFill/>
                    </a:lnR>
                    <a:lnT>
                      <a:noFill/>
                    </a:lnT>
                    <a:lnB>
                      <a:noFill/>
                    </a:lnB>
                  </a:tcPr>
                </a:tc>
                <a:extLst>
                  <a:ext uri="{0D108BD9-81ED-4DB2-BD59-A6C34878D82A}">
                    <a16:rowId xmlns:a16="http://schemas.microsoft.com/office/drawing/2014/main" val="10000"/>
                  </a:ext>
                </a:extLst>
              </a:tr>
              <a:tr h="274461">
                <a:tc>
                  <a:txBody>
                    <a:bodyPr/>
                    <a:lstStyle/>
                    <a:p>
                      <a:r>
                        <a:rPr lang="en-GB" sz="1800"/>
                        <a:t>Cache-Control</a:t>
                      </a:r>
                    </a:p>
                  </a:txBody>
                  <a:tcPr marL="0" marR="0" marT="0" marB="0" anchor="ctr">
                    <a:lnL>
                      <a:noFill/>
                    </a:lnL>
                    <a:lnR>
                      <a:noFill/>
                    </a:lnR>
                    <a:lnT>
                      <a:noFill/>
                    </a:lnT>
                    <a:lnB>
                      <a:noFill/>
                    </a:lnB>
                  </a:tcPr>
                </a:tc>
                <a:tc>
                  <a:txBody>
                    <a:bodyPr/>
                    <a:lstStyle/>
                    <a:p>
                      <a:r>
                        <a:rPr lang="en-GB" sz="1800"/>
                        <a:t>private</a:t>
                      </a:r>
                    </a:p>
                  </a:txBody>
                  <a:tcPr marL="0" marR="0" marT="0" marB="0" anchor="ctr">
                    <a:lnL>
                      <a:noFill/>
                    </a:lnL>
                    <a:lnR>
                      <a:noFill/>
                    </a:lnR>
                    <a:lnT>
                      <a:noFill/>
                    </a:lnT>
                    <a:lnB>
                      <a:noFill/>
                    </a:lnB>
                  </a:tcPr>
                </a:tc>
                <a:extLst>
                  <a:ext uri="{0D108BD9-81ED-4DB2-BD59-A6C34878D82A}">
                    <a16:rowId xmlns:a16="http://schemas.microsoft.com/office/drawing/2014/main" val="10001"/>
                  </a:ext>
                </a:extLst>
              </a:tr>
              <a:tr h="274461">
                <a:tc>
                  <a:txBody>
                    <a:bodyPr/>
                    <a:lstStyle/>
                    <a:p>
                      <a:r>
                        <a:rPr lang="en-GB" sz="1800"/>
                        <a:t>Connection</a:t>
                      </a:r>
                    </a:p>
                  </a:txBody>
                  <a:tcPr marL="0" marR="0" marT="0" marB="0" anchor="ctr">
                    <a:lnL>
                      <a:noFill/>
                    </a:lnL>
                    <a:lnR>
                      <a:noFill/>
                    </a:lnR>
                    <a:lnT>
                      <a:noFill/>
                    </a:lnT>
                    <a:lnB>
                      <a:noFill/>
                    </a:lnB>
                  </a:tcPr>
                </a:tc>
                <a:tc>
                  <a:txBody>
                    <a:bodyPr/>
                    <a:lstStyle/>
                    <a:p>
                      <a:r>
                        <a:rPr lang="en-GB" sz="1800"/>
                        <a:t>Close</a:t>
                      </a:r>
                    </a:p>
                  </a:txBody>
                  <a:tcPr marL="0" marR="0" marT="0" marB="0" anchor="ctr">
                    <a:lnL>
                      <a:noFill/>
                    </a:lnL>
                    <a:lnR>
                      <a:noFill/>
                    </a:lnR>
                    <a:lnT>
                      <a:noFill/>
                    </a:lnT>
                    <a:lnB>
                      <a:noFill/>
                    </a:lnB>
                  </a:tcPr>
                </a:tc>
                <a:extLst>
                  <a:ext uri="{0D108BD9-81ED-4DB2-BD59-A6C34878D82A}">
                    <a16:rowId xmlns:a16="http://schemas.microsoft.com/office/drawing/2014/main" val="10002"/>
                  </a:ext>
                </a:extLst>
              </a:tr>
              <a:tr h="274461">
                <a:tc>
                  <a:txBody>
                    <a:bodyPr/>
                    <a:lstStyle/>
                    <a:p>
                      <a:r>
                        <a:rPr lang="en-GB" sz="1800"/>
                        <a:t>Content-Length</a:t>
                      </a:r>
                    </a:p>
                  </a:txBody>
                  <a:tcPr marL="0" marR="0" marT="0" marB="0" anchor="ctr">
                    <a:lnL>
                      <a:noFill/>
                    </a:lnL>
                    <a:lnR>
                      <a:noFill/>
                    </a:lnR>
                    <a:lnT>
                      <a:noFill/>
                    </a:lnT>
                    <a:lnB>
                      <a:noFill/>
                    </a:lnB>
                  </a:tcPr>
                </a:tc>
                <a:tc>
                  <a:txBody>
                    <a:bodyPr/>
                    <a:lstStyle/>
                    <a:p>
                      <a:r>
                        <a:rPr lang="en-GB" sz="1800"/>
                        <a:t>2</a:t>
                      </a:r>
                    </a:p>
                  </a:txBody>
                  <a:tcPr marL="0" marR="0" marT="0" marB="0" anchor="ctr">
                    <a:lnL>
                      <a:noFill/>
                    </a:lnL>
                    <a:lnR>
                      <a:noFill/>
                    </a:lnR>
                    <a:lnT>
                      <a:noFill/>
                    </a:lnT>
                    <a:lnB>
                      <a:noFill/>
                    </a:lnB>
                  </a:tcPr>
                </a:tc>
                <a:extLst>
                  <a:ext uri="{0D108BD9-81ED-4DB2-BD59-A6C34878D82A}">
                    <a16:rowId xmlns:a16="http://schemas.microsoft.com/office/drawing/2014/main" val="10003"/>
                  </a:ext>
                </a:extLst>
              </a:tr>
              <a:tr h="274461">
                <a:tc>
                  <a:txBody>
                    <a:bodyPr/>
                    <a:lstStyle/>
                    <a:p>
                      <a:r>
                        <a:rPr lang="en-GB" sz="1800"/>
                        <a:t>Content-Type</a:t>
                      </a:r>
                    </a:p>
                  </a:txBody>
                  <a:tcPr marL="0" marR="0" marT="0" marB="0" anchor="ctr">
                    <a:lnL>
                      <a:noFill/>
                    </a:lnL>
                    <a:lnR>
                      <a:noFill/>
                    </a:lnR>
                    <a:lnT>
                      <a:noFill/>
                    </a:lnT>
                    <a:lnB>
                      <a:noFill/>
                    </a:lnB>
                  </a:tcPr>
                </a:tc>
                <a:tc>
                  <a:txBody>
                    <a:bodyPr/>
                    <a:lstStyle/>
                    <a:p>
                      <a:r>
                        <a:rPr lang="en-GB" sz="1800"/>
                        <a:t>application/json; charset=utf-8</a:t>
                      </a:r>
                    </a:p>
                  </a:txBody>
                  <a:tcPr marL="0" marR="0" marT="0" marB="0" anchor="ctr">
                    <a:lnL>
                      <a:noFill/>
                    </a:lnL>
                    <a:lnR>
                      <a:noFill/>
                    </a:lnR>
                    <a:lnT>
                      <a:noFill/>
                    </a:lnT>
                    <a:lnB>
                      <a:noFill/>
                    </a:lnB>
                  </a:tcPr>
                </a:tc>
                <a:extLst>
                  <a:ext uri="{0D108BD9-81ED-4DB2-BD59-A6C34878D82A}">
                    <a16:rowId xmlns:a16="http://schemas.microsoft.com/office/drawing/2014/main" val="10004"/>
                  </a:ext>
                </a:extLst>
              </a:tr>
              <a:tr h="274461">
                <a:tc>
                  <a:txBody>
                    <a:bodyPr/>
                    <a:lstStyle/>
                    <a:p>
                      <a:r>
                        <a:rPr lang="en-GB" sz="1800"/>
                        <a:t>Date</a:t>
                      </a:r>
                    </a:p>
                  </a:txBody>
                  <a:tcPr marL="0" marR="0" marT="0" marB="0" anchor="ctr">
                    <a:lnL>
                      <a:noFill/>
                    </a:lnL>
                    <a:lnR>
                      <a:noFill/>
                    </a:lnR>
                    <a:lnT>
                      <a:noFill/>
                    </a:lnT>
                    <a:lnB>
                      <a:noFill/>
                    </a:lnB>
                  </a:tcPr>
                </a:tc>
                <a:tc>
                  <a:txBody>
                    <a:bodyPr/>
                    <a:lstStyle/>
                    <a:p>
                      <a:r>
                        <a:rPr lang="en-GB" sz="1800"/>
                        <a:t>Mon, 03 Feb 2014 13:03:35 GMT</a:t>
                      </a:r>
                    </a:p>
                  </a:txBody>
                  <a:tcPr marL="0" marR="0" marT="0" marB="0" anchor="ctr">
                    <a:lnL>
                      <a:noFill/>
                    </a:lnL>
                    <a:lnR>
                      <a:noFill/>
                    </a:lnR>
                    <a:lnT>
                      <a:noFill/>
                    </a:lnT>
                    <a:lnB>
                      <a:noFill/>
                    </a:lnB>
                  </a:tcPr>
                </a:tc>
                <a:extLst>
                  <a:ext uri="{0D108BD9-81ED-4DB2-BD59-A6C34878D82A}">
                    <a16:rowId xmlns:a16="http://schemas.microsoft.com/office/drawing/2014/main" val="10005"/>
                  </a:ext>
                </a:extLst>
              </a:tr>
              <a:tr h="548922">
                <a:tc>
                  <a:txBody>
                    <a:bodyPr/>
                    <a:lstStyle/>
                    <a:p>
                      <a:r>
                        <a:rPr lang="en-GB" sz="1800"/>
                        <a:t>Server</a:t>
                      </a:r>
                    </a:p>
                  </a:txBody>
                  <a:tcPr marL="0" marR="0" marT="0" marB="0" anchor="ctr">
                    <a:lnL>
                      <a:noFill/>
                    </a:lnL>
                    <a:lnR>
                      <a:noFill/>
                    </a:lnR>
                    <a:lnT>
                      <a:noFill/>
                    </a:lnT>
                    <a:lnB>
                      <a:noFill/>
                    </a:lnB>
                  </a:tcPr>
                </a:tc>
                <a:tc>
                  <a:txBody>
                    <a:bodyPr/>
                    <a:lstStyle/>
                    <a:p>
                      <a:r>
                        <a:rPr lang="en-GB" sz="1800"/>
                        <a:t>ASP.NET Development Server/11.0.0.0</a:t>
                      </a:r>
                    </a:p>
                  </a:txBody>
                  <a:tcPr marL="0" marR="0" marT="0" marB="0" anchor="ctr">
                    <a:lnL>
                      <a:noFill/>
                    </a:lnL>
                    <a:lnR>
                      <a:noFill/>
                    </a:lnR>
                    <a:lnT>
                      <a:noFill/>
                    </a:lnT>
                    <a:lnB>
                      <a:noFill/>
                    </a:lnB>
                  </a:tcPr>
                </a:tc>
                <a:extLst>
                  <a:ext uri="{0D108BD9-81ED-4DB2-BD59-A6C34878D82A}">
                    <a16:rowId xmlns:a16="http://schemas.microsoft.com/office/drawing/2014/main" val="10006"/>
                  </a:ext>
                </a:extLst>
              </a:tr>
              <a:tr h="274461">
                <a:tc>
                  <a:txBody>
                    <a:bodyPr/>
                    <a:lstStyle/>
                    <a:p>
                      <a:r>
                        <a:rPr lang="en-GB" sz="1800"/>
                        <a:t>X-AspNet-Version</a:t>
                      </a:r>
                    </a:p>
                  </a:txBody>
                  <a:tcPr marL="0" marR="0" marT="0" marB="0" anchor="ctr">
                    <a:lnL>
                      <a:noFill/>
                    </a:lnL>
                    <a:lnR>
                      <a:noFill/>
                    </a:lnR>
                    <a:lnT>
                      <a:noFill/>
                    </a:lnT>
                    <a:lnB>
                      <a:noFill/>
                    </a:lnB>
                  </a:tcPr>
                </a:tc>
                <a:tc>
                  <a:txBody>
                    <a:bodyPr/>
                    <a:lstStyle/>
                    <a:p>
                      <a:r>
                        <a:rPr lang="en-GB" sz="1800" dirty="0"/>
                        <a:t>4.0.30319</a:t>
                      </a:r>
                    </a:p>
                  </a:txBody>
                  <a:tcPr marL="0" marR="0" marT="0" marB="0" anchor="ctr">
                    <a:lnL>
                      <a:noFill/>
                    </a:lnL>
                    <a:lnR>
                      <a:noFill/>
                    </a:lnR>
                    <a:lnT>
                      <a:noFill/>
                    </a:lnT>
                    <a:lnB>
                      <a:noFill/>
                    </a:lnB>
                  </a:tcPr>
                </a:tc>
                <a:extLst>
                  <a:ext uri="{0D108BD9-81ED-4DB2-BD59-A6C34878D82A}">
                    <a16:rowId xmlns:a16="http://schemas.microsoft.com/office/drawing/2014/main" val="10007"/>
                  </a:ext>
                </a:extLst>
              </a:tr>
            </a:tbl>
          </a:graphicData>
        </a:graphic>
      </p:graphicFrame>
      <p:sp>
        <p:nvSpPr>
          <p:cNvPr id="36884" name="TextBox 5">
            <a:extLst>
              <a:ext uri="{FF2B5EF4-FFF2-40B4-BE49-F238E27FC236}">
                <a16:creationId xmlns:a16="http://schemas.microsoft.com/office/drawing/2014/main" id="{EF77EC9A-4180-433E-816A-C26CC60BEC1F}"/>
              </a:ext>
            </a:extLst>
          </p:cNvPr>
          <p:cNvSpPr txBox="1">
            <a:spLocks noChangeArrowheads="1"/>
          </p:cNvSpPr>
          <p:nvPr/>
        </p:nvSpPr>
        <p:spPr bwMode="auto">
          <a:xfrm>
            <a:off x="1006475" y="2105025"/>
            <a:ext cx="22574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b="1">
                <a:solidFill>
                  <a:schemeClr val="tx1"/>
                </a:solidFill>
                <a:latin typeface="Helvetica" panose="020B0604020202020204" pitchFamily="34" charset="0"/>
              </a:rPr>
              <a:t>Response Headers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C7620347-1C21-4D0D-8B22-9234386124F1}"/>
              </a:ext>
            </a:extLst>
          </p:cNvPr>
          <p:cNvSpPr>
            <a:spLocks noGrp="1" noChangeArrowheads="1"/>
          </p:cNvSpPr>
          <p:nvPr>
            <p:ph type="title"/>
          </p:nvPr>
        </p:nvSpPr>
        <p:spPr/>
        <p:txBody>
          <a:bodyPr/>
          <a:lstStyle/>
          <a:p>
            <a:r>
              <a:rPr lang="en-GB" altLang="en-US"/>
              <a:t>Sending Custom Headers</a:t>
            </a:r>
          </a:p>
        </p:txBody>
      </p:sp>
      <p:sp>
        <p:nvSpPr>
          <p:cNvPr id="37891" name="Content Placeholder 2">
            <a:extLst>
              <a:ext uri="{FF2B5EF4-FFF2-40B4-BE49-F238E27FC236}">
                <a16:creationId xmlns:a16="http://schemas.microsoft.com/office/drawing/2014/main" id="{7668545A-ED0B-413D-B135-9EE7CD8164C5}"/>
              </a:ext>
            </a:extLst>
          </p:cNvPr>
          <p:cNvSpPr>
            <a:spLocks noGrp="1" noChangeArrowheads="1"/>
          </p:cNvSpPr>
          <p:nvPr>
            <p:ph idx="1"/>
          </p:nvPr>
        </p:nvSpPr>
        <p:spPr/>
        <p:txBody>
          <a:bodyPr/>
          <a:lstStyle/>
          <a:p>
            <a:pPr marL="0" indent="0">
              <a:buFont typeface="Monotype Sorts" pitchFamily="2" charset="2"/>
              <a:buNone/>
            </a:pPr>
            <a:r>
              <a:rPr lang="en-GB" altLang="en-US"/>
              <a:t>$.ajax({ </a:t>
            </a:r>
          </a:p>
          <a:p>
            <a:pPr marL="0" indent="0">
              <a:buFont typeface="Monotype Sorts" pitchFamily="2" charset="2"/>
              <a:buNone/>
            </a:pPr>
            <a:r>
              <a:rPr lang="en-GB" altLang="en-US"/>
              <a:t>     url: 'http://otherdomain.com/some-resource'</a:t>
            </a:r>
          </a:p>
          <a:p>
            <a:pPr marL="0" indent="0">
              <a:buFont typeface="Monotype Sorts" pitchFamily="2" charset="2"/>
              <a:buNone/>
            </a:pPr>
            <a:r>
              <a:rPr lang="en-GB" altLang="en-US"/>
              <a:t>      type: 'PUT'</a:t>
            </a:r>
          </a:p>
          <a:p>
            <a:pPr marL="0" indent="0">
              <a:buFont typeface="Monotype Sorts" pitchFamily="2" charset="2"/>
              <a:buNone/>
            </a:pPr>
            <a:r>
              <a:rPr lang="en-GB" altLang="en-US"/>
              <a:t>      headers:</a:t>
            </a:r>
          </a:p>
          <a:p>
            <a:pPr marL="0" indent="0">
              <a:buFont typeface="Monotype Sorts" pitchFamily="2" charset="2"/>
              <a:buNone/>
            </a:pPr>
            <a:r>
              <a:rPr lang="en-GB" altLang="en-US"/>
              <a:t>      'X-Foo': 'bar'</a:t>
            </a:r>
          </a:p>
          <a:p>
            <a:pPr marL="0" indent="0">
              <a:buFont typeface="Monotype Sorts" pitchFamily="2" charset="2"/>
              <a:buNone/>
            </a:pPr>
            <a:r>
              <a:rPr lang="en-GB" altLang="en-US"/>
              <a:t>      data: someResource</a:t>
            </a:r>
          </a:p>
          <a:p>
            <a:pPr marL="0" indent="0">
              <a:buFont typeface="Monotype Sorts" pitchFamily="2" charset="2"/>
              <a:buNone/>
            </a:pPr>
            <a:r>
              <a:rPr lang="en-GB" altLang="en-US"/>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TextBox 4">
            <a:extLst>
              <a:ext uri="{FF2B5EF4-FFF2-40B4-BE49-F238E27FC236}">
                <a16:creationId xmlns:a16="http://schemas.microsoft.com/office/drawing/2014/main" id="{40AB40D0-B337-409B-B35F-FCA5C6F6068A}"/>
              </a:ext>
            </a:extLst>
          </p:cNvPr>
          <p:cNvSpPr txBox="1">
            <a:spLocks noChangeArrowheads="1"/>
          </p:cNvSpPr>
          <p:nvPr/>
        </p:nvSpPr>
        <p:spPr bwMode="auto">
          <a:xfrm>
            <a:off x="288925" y="1087438"/>
            <a:ext cx="7835900"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b="1" u="sng">
                <a:solidFill>
                  <a:schemeClr val="tx1"/>
                </a:solidFill>
                <a:latin typeface="Helvetica" panose="020B0604020202020204" pitchFamily="34" charset="0"/>
              </a:rPr>
              <a:t>Preflight Request</a:t>
            </a:r>
          </a:p>
          <a:p>
            <a:pPr eaLnBrk="1" hangingPunct="1">
              <a:spcBef>
                <a:spcPct val="0"/>
              </a:spcBef>
              <a:buClrTx/>
              <a:buSzTx/>
              <a:buFontTx/>
              <a:buNone/>
            </a:pPr>
            <a:r>
              <a:rPr lang="en-GB" altLang="en-US">
                <a:solidFill>
                  <a:schemeClr val="tx1"/>
                </a:solidFill>
                <a:latin typeface="Helvetica" panose="020B0604020202020204" pitchFamily="34" charset="0"/>
              </a:rPr>
              <a:t>OPTIONS http://otherdomain.com/some-resource/ HTTP/1.1</a:t>
            </a:r>
          </a:p>
          <a:p>
            <a:pPr eaLnBrk="1" hangingPunct="1">
              <a:spcBef>
                <a:spcPct val="0"/>
              </a:spcBef>
              <a:buClrTx/>
              <a:buSzTx/>
              <a:buFontTx/>
              <a:buNone/>
            </a:pPr>
            <a:r>
              <a:rPr lang="en-GB" altLang="en-US">
                <a:solidFill>
                  <a:schemeClr val="tx1"/>
                </a:solidFill>
                <a:latin typeface="Helvetica" panose="020B0604020202020204" pitchFamily="34" charset="0"/>
              </a:rPr>
              <a:t>Origin: http://mydomain.com</a:t>
            </a:r>
          </a:p>
          <a:p>
            <a:pPr eaLnBrk="1" hangingPunct="1">
              <a:spcBef>
                <a:spcPct val="0"/>
              </a:spcBef>
              <a:buClrTx/>
              <a:buSzTx/>
              <a:buFontTx/>
              <a:buNone/>
            </a:pPr>
            <a:r>
              <a:rPr lang="en-GB" altLang="en-US">
                <a:solidFill>
                  <a:schemeClr val="tx1"/>
                </a:solidFill>
                <a:latin typeface="Helvetica" panose="020B0604020202020204" pitchFamily="34" charset="0"/>
              </a:rPr>
              <a:t> </a:t>
            </a:r>
          </a:p>
          <a:p>
            <a:pPr eaLnBrk="1" hangingPunct="1">
              <a:spcBef>
                <a:spcPct val="0"/>
              </a:spcBef>
              <a:buClrTx/>
              <a:buSzTx/>
              <a:buFontTx/>
              <a:buNone/>
            </a:pPr>
            <a:r>
              <a:rPr lang="en-GB" altLang="en-US">
                <a:solidFill>
                  <a:schemeClr val="tx1"/>
                </a:solidFill>
                <a:latin typeface="Helvetica" panose="020B0604020202020204" pitchFamily="34" charset="0"/>
              </a:rPr>
              <a:t>Access-Control-Request-Method: </a:t>
            </a:r>
            <a:r>
              <a:rPr lang="en-GB" altLang="en-US" b="1">
                <a:solidFill>
                  <a:srgbClr val="FF0000"/>
                </a:solidFill>
                <a:latin typeface="Helvetica" panose="020B0604020202020204" pitchFamily="34" charset="0"/>
              </a:rPr>
              <a:t>PUT</a:t>
            </a:r>
          </a:p>
          <a:p>
            <a:pPr eaLnBrk="1" hangingPunct="1">
              <a:spcBef>
                <a:spcPct val="0"/>
              </a:spcBef>
              <a:buClrTx/>
              <a:buSzTx/>
              <a:buFontTx/>
              <a:buNone/>
            </a:pPr>
            <a:r>
              <a:rPr lang="en-GB" altLang="en-US" b="1">
                <a:solidFill>
                  <a:schemeClr val="tx1"/>
                </a:solidFill>
                <a:latin typeface="Helvetica" panose="020B0604020202020204" pitchFamily="34" charset="0"/>
              </a:rPr>
              <a:t>Access-Control-Request-Headers: X-Foo</a:t>
            </a:r>
          </a:p>
        </p:txBody>
      </p:sp>
      <p:sp>
        <p:nvSpPr>
          <p:cNvPr id="38916" name="TextBox 5">
            <a:extLst>
              <a:ext uri="{FF2B5EF4-FFF2-40B4-BE49-F238E27FC236}">
                <a16:creationId xmlns:a16="http://schemas.microsoft.com/office/drawing/2014/main" id="{1EDCD959-D3C9-412A-BDCD-1CAE1FD1EE1A}"/>
              </a:ext>
            </a:extLst>
          </p:cNvPr>
          <p:cNvSpPr txBox="1">
            <a:spLocks noChangeArrowheads="1"/>
          </p:cNvSpPr>
          <p:nvPr/>
        </p:nvSpPr>
        <p:spPr bwMode="auto">
          <a:xfrm>
            <a:off x="1425575" y="3068638"/>
            <a:ext cx="7475538"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b="1" u="sng">
                <a:solidFill>
                  <a:schemeClr val="tx1"/>
                </a:solidFill>
                <a:latin typeface="Helvetica" panose="020B0604020202020204" pitchFamily="34" charset="0"/>
              </a:rPr>
              <a:t>Preflight Response</a:t>
            </a:r>
          </a:p>
          <a:p>
            <a:pPr eaLnBrk="1" hangingPunct="1">
              <a:spcBef>
                <a:spcPct val="0"/>
              </a:spcBef>
              <a:buClrTx/>
              <a:buSzTx/>
              <a:buFontTx/>
              <a:buNone/>
            </a:pPr>
            <a:r>
              <a:rPr lang="en-GB" altLang="en-US">
                <a:solidFill>
                  <a:schemeClr val="tx1"/>
                </a:solidFill>
                <a:latin typeface="Helvetica" panose="020B0604020202020204" pitchFamily="34" charset="0"/>
              </a:rPr>
              <a:t>HTTP/1.1 200 OK</a:t>
            </a:r>
          </a:p>
          <a:p>
            <a:pPr eaLnBrk="1" hangingPunct="1">
              <a:spcBef>
                <a:spcPct val="0"/>
              </a:spcBef>
              <a:buClrTx/>
              <a:buSzTx/>
              <a:buFontTx/>
              <a:buNone/>
            </a:pPr>
            <a:r>
              <a:rPr lang="en-GB" altLang="en-US">
                <a:solidFill>
                  <a:schemeClr val="tx1"/>
                </a:solidFill>
                <a:latin typeface="Helvetica" panose="020B0604020202020204" pitchFamily="34" charset="0"/>
              </a:rPr>
              <a:t>Access-Control-Allow-Origin: http://mydomain.com</a:t>
            </a:r>
          </a:p>
          <a:p>
            <a:pPr eaLnBrk="1" hangingPunct="1">
              <a:spcBef>
                <a:spcPct val="0"/>
              </a:spcBef>
              <a:buClrTx/>
              <a:buSzTx/>
              <a:buFontTx/>
              <a:buNone/>
            </a:pPr>
            <a:r>
              <a:rPr lang="en-GB" altLang="en-US">
                <a:solidFill>
                  <a:schemeClr val="tx1"/>
                </a:solidFill>
                <a:latin typeface="Helvetica" panose="020B0604020202020204" pitchFamily="34" charset="0"/>
              </a:rPr>
              <a:t>Access-Control-Allow-Methods: GET, POST, </a:t>
            </a:r>
            <a:r>
              <a:rPr lang="en-GB" altLang="en-US" b="1">
                <a:solidFill>
                  <a:srgbClr val="FF0000"/>
                </a:solidFill>
                <a:latin typeface="Helvetica" panose="020B0604020202020204" pitchFamily="34" charset="0"/>
              </a:rPr>
              <a:t>PUT</a:t>
            </a:r>
            <a:r>
              <a:rPr lang="en-GB" altLang="en-US">
                <a:solidFill>
                  <a:schemeClr val="tx1"/>
                </a:solidFill>
                <a:latin typeface="Helvetica" panose="020B0604020202020204" pitchFamily="34" charset="0"/>
              </a:rPr>
              <a:t>, DELETE, OPTIONS</a:t>
            </a:r>
          </a:p>
          <a:p>
            <a:pPr eaLnBrk="1" hangingPunct="1">
              <a:spcBef>
                <a:spcPct val="0"/>
              </a:spcBef>
              <a:buClrTx/>
              <a:buSzTx/>
              <a:buFontTx/>
              <a:buNone/>
            </a:pPr>
            <a:r>
              <a:rPr lang="en-GB" altLang="en-US" b="1">
                <a:solidFill>
                  <a:schemeClr val="tx1"/>
                </a:solidFill>
                <a:latin typeface="Helvetica" panose="020B0604020202020204" pitchFamily="34" charset="0"/>
              </a:rPr>
              <a:t>Access-Control-Allow-Headers: X-Foo</a:t>
            </a:r>
          </a:p>
          <a:p>
            <a:pPr eaLnBrk="1" hangingPunct="1">
              <a:spcBef>
                <a:spcPct val="0"/>
              </a:spcBef>
              <a:buClrTx/>
              <a:buSzTx/>
              <a:buFontTx/>
              <a:buNone/>
            </a:pPr>
            <a:r>
              <a:rPr lang="en-GB" altLang="en-US">
                <a:solidFill>
                  <a:schemeClr val="tx1"/>
                </a:solidFill>
                <a:latin typeface="Helvetica" panose="020B0604020202020204" pitchFamily="34" charset="0"/>
              </a:rPr>
              <a:t>Access-Control-Max-Age: 3600</a:t>
            </a:r>
          </a:p>
        </p:txBody>
      </p:sp>
      <p:sp>
        <p:nvSpPr>
          <p:cNvPr id="38917" name="TextBox 6">
            <a:extLst>
              <a:ext uri="{FF2B5EF4-FFF2-40B4-BE49-F238E27FC236}">
                <a16:creationId xmlns:a16="http://schemas.microsoft.com/office/drawing/2014/main" id="{61314AE6-D8D4-4E6F-AA5B-9534D39D0614}"/>
              </a:ext>
            </a:extLst>
          </p:cNvPr>
          <p:cNvSpPr txBox="1">
            <a:spLocks noChangeArrowheads="1"/>
          </p:cNvSpPr>
          <p:nvPr/>
        </p:nvSpPr>
        <p:spPr bwMode="auto">
          <a:xfrm>
            <a:off x="2827338" y="5045075"/>
            <a:ext cx="620077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b="1" u="sng">
                <a:solidFill>
                  <a:schemeClr val="tx1"/>
                </a:solidFill>
                <a:latin typeface="Helvetica" panose="020B0604020202020204" pitchFamily="34" charset="0"/>
              </a:rPr>
              <a:t>CORS Request</a:t>
            </a:r>
          </a:p>
          <a:p>
            <a:pPr eaLnBrk="1" hangingPunct="1">
              <a:spcBef>
                <a:spcPct val="0"/>
              </a:spcBef>
              <a:buClrTx/>
              <a:buSzTx/>
              <a:buFontTx/>
              <a:buNone/>
            </a:pPr>
            <a:r>
              <a:rPr lang="en-GB" altLang="en-US" b="1">
                <a:solidFill>
                  <a:srgbClr val="FF0000"/>
                </a:solidFill>
                <a:latin typeface="Helvetica" panose="020B0604020202020204" pitchFamily="34" charset="0"/>
              </a:rPr>
              <a:t>PUT</a:t>
            </a:r>
            <a:r>
              <a:rPr lang="en-GB" altLang="en-US">
                <a:solidFill>
                  <a:srgbClr val="FF0000"/>
                </a:solidFill>
                <a:latin typeface="Helvetica" panose="020B0604020202020204" pitchFamily="34" charset="0"/>
              </a:rPr>
              <a:t> </a:t>
            </a:r>
            <a:r>
              <a:rPr lang="en-GB" altLang="en-US">
                <a:solidFill>
                  <a:schemeClr val="tx1"/>
                </a:solidFill>
                <a:latin typeface="Helvetica" panose="020B0604020202020204" pitchFamily="34" charset="0"/>
              </a:rPr>
              <a:t>http://otherdomain.com/some-resource/ HTTP/1.1</a:t>
            </a:r>
          </a:p>
          <a:p>
            <a:pPr eaLnBrk="1" hangingPunct="1">
              <a:spcBef>
                <a:spcPct val="0"/>
              </a:spcBef>
              <a:buClrTx/>
              <a:buSzTx/>
              <a:buFontTx/>
              <a:buNone/>
            </a:pPr>
            <a:r>
              <a:rPr lang="en-GB" altLang="en-US">
                <a:solidFill>
                  <a:schemeClr val="tx1"/>
                </a:solidFill>
                <a:latin typeface="Helvetica" panose="020B0604020202020204" pitchFamily="34" charset="0"/>
              </a:rPr>
              <a:t>Content-Type: application/xml; charset=UTF-8</a:t>
            </a:r>
          </a:p>
          <a:p>
            <a:pPr eaLnBrk="1" hangingPunct="1">
              <a:spcBef>
                <a:spcPct val="0"/>
              </a:spcBef>
              <a:buClrTx/>
              <a:buSzTx/>
              <a:buFontTx/>
              <a:buNone/>
            </a:pPr>
            <a:r>
              <a:rPr lang="en-GB" altLang="en-US" b="1">
                <a:solidFill>
                  <a:schemeClr val="tx1"/>
                </a:solidFill>
                <a:latin typeface="Helvetica" panose="020B0604020202020204" pitchFamily="34" charset="0"/>
              </a:rPr>
              <a:t>X-Foo: bar</a:t>
            </a:r>
          </a:p>
        </p:txBody>
      </p:sp>
      <p:sp>
        <p:nvSpPr>
          <p:cNvPr id="38918" name="TextBox 1">
            <a:extLst>
              <a:ext uri="{FF2B5EF4-FFF2-40B4-BE49-F238E27FC236}">
                <a16:creationId xmlns:a16="http://schemas.microsoft.com/office/drawing/2014/main" id="{A886536F-44D6-4A08-A2A9-5FC44D915A83}"/>
              </a:ext>
            </a:extLst>
          </p:cNvPr>
          <p:cNvSpPr txBox="1">
            <a:spLocks noChangeArrowheads="1"/>
          </p:cNvSpPr>
          <p:nvPr/>
        </p:nvSpPr>
        <p:spPr bwMode="auto">
          <a:xfrm>
            <a:off x="288925" y="6203950"/>
            <a:ext cx="84883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a:solidFill>
                  <a:schemeClr val="tx1"/>
                </a:solidFill>
                <a:latin typeface="Helvetica" panose="020B0604020202020204" pitchFamily="34" charset="0"/>
              </a:rPr>
              <a:t>http://techblog.constantcontact.com/software-development/using-cors-for-cross-domain-ajax-requests/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854C2030-CEB5-472E-AA6F-CAD4BC362B82}"/>
              </a:ext>
            </a:extLst>
          </p:cNvPr>
          <p:cNvSpPr>
            <a:spLocks noGrp="1" noChangeArrowheads="1"/>
          </p:cNvSpPr>
          <p:nvPr>
            <p:ph type="title"/>
          </p:nvPr>
        </p:nvSpPr>
        <p:spPr/>
        <p:txBody>
          <a:bodyPr/>
          <a:lstStyle/>
          <a:p>
            <a:r>
              <a:rPr lang="en-GB" altLang="en-US"/>
              <a:t>Credential Requests</a:t>
            </a:r>
          </a:p>
        </p:txBody>
      </p:sp>
      <p:sp>
        <p:nvSpPr>
          <p:cNvPr id="39939" name="Content Placeholder 2">
            <a:extLst>
              <a:ext uri="{FF2B5EF4-FFF2-40B4-BE49-F238E27FC236}">
                <a16:creationId xmlns:a16="http://schemas.microsoft.com/office/drawing/2014/main" id="{4E83B2C1-64A0-4EA1-AD44-EB1C7F40478A}"/>
              </a:ext>
            </a:extLst>
          </p:cNvPr>
          <p:cNvSpPr>
            <a:spLocks noGrp="1" noChangeArrowheads="1"/>
          </p:cNvSpPr>
          <p:nvPr>
            <p:ph idx="1"/>
          </p:nvPr>
        </p:nvSpPr>
        <p:spPr>
          <a:xfrm>
            <a:off x="1047750" y="1087438"/>
            <a:ext cx="7029450" cy="4751387"/>
          </a:xfrm>
        </p:spPr>
        <p:txBody>
          <a:bodyPr/>
          <a:lstStyle/>
          <a:p>
            <a:r>
              <a:rPr lang="en-GB" altLang="en-US"/>
              <a:t>By default CORS requests don’t provide credentials (cookies, HTTP authentication, client side SSL certs) based on the browsers previous interactions with the origin (e.g. website).</a:t>
            </a:r>
          </a:p>
          <a:p>
            <a:r>
              <a:rPr lang="en-GB" altLang="en-US"/>
              <a:t>Specify credentials should be sent by setting XMLHttpRequest property </a:t>
            </a:r>
            <a:r>
              <a:rPr lang="en-GB" altLang="en-US" b="1"/>
              <a:t>withCredentials</a:t>
            </a:r>
            <a:r>
              <a:rPr lang="en-GB" altLang="en-US"/>
              <a:t> to true</a:t>
            </a:r>
            <a:endParaRPr lang="en-GB" altLang="en-US" b="1"/>
          </a:p>
          <a:p>
            <a:r>
              <a:rPr lang="en-GB" altLang="en-US"/>
              <a:t>Server responds with CORS header:</a:t>
            </a:r>
          </a:p>
          <a:p>
            <a:pPr lvl="1"/>
            <a:r>
              <a:rPr lang="en-GB" altLang="en-US" b="1"/>
              <a:t>Access-Control-Allow-Credentials: true</a:t>
            </a:r>
            <a:endParaRPr lang="en-GB" altLang="en-US"/>
          </a:p>
          <a:p>
            <a:r>
              <a:rPr lang="en-GB" altLang="en-US"/>
              <a:t>Alternatively, server can send this response as part of preflight response to indicate that the origin (e.g. requesting browser) is allowed to send credentialed requests.</a:t>
            </a:r>
          </a:p>
          <a:p>
            <a:r>
              <a:rPr lang="en-GB" altLang="en-US"/>
              <a:t>Note: </a:t>
            </a:r>
            <a:r>
              <a:rPr lang="en-GB" altLang="en-US" b="1"/>
              <a:t>Access-Control-Allow-Origin </a:t>
            </a:r>
            <a:r>
              <a:rPr lang="en-GB" altLang="en-US"/>
              <a:t>cannot have the value * if credentials are used.</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7E8A3F08-FC18-4F36-B4B3-4FE84909B98F}"/>
              </a:ext>
            </a:extLst>
          </p:cNvPr>
          <p:cNvSpPr>
            <a:spLocks noGrp="1" noChangeArrowheads="1"/>
          </p:cNvSpPr>
          <p:nvPr>
            <p:ph type="title"/>
          </p:nvPr>
        </p:nvSpPr>
        <p:spPr/>
        <p:txBody>
          <a:bodyPr/>
          <a:lstStyle/>
          <a:p>
            <a:endParaRPr lang="en-GB" altLang="en-US"/>
          </a:p>
        </p:txBody>
      </p:sp>
      <p:sp>
        <p:nvSpPr>
          <p:cNvPr id="40963" name="Content Placeholder 2">
            <a:extLst>
              <a:ext uri="{FF2B5EF4-FFF2-40B4-BE49-F238E27FC236}">
                <a16:creationId xmlns:a16="http://schemas.microsoft.com/office/drawing/2014/main" id="{7789ADA6-0DE2-4897-B5D2-7CB44603B89D}"/>
              </a:ext>
            </a:extLst>
          </p:cNvPr>
          <p:cNvSpPr>
            <a:spLocks noGrp="1" noChangeArrowheads="1"/>
          </p:cNvSpPr>
          <p:nvPr>
            <p:ph idx="1"/>
          </p:nvPr>
        </p:nvSpPr>
        <p:spPr>
          <a:xfrm>
            <a:off x="639763" y="1787525"/>
            <a:ext cx="7389812" cy="4114800"/>
          </a:xfrm>
        </p:spPr>
        <p:txBody>
          <a:bodyPr/>
          <a:lstStyle/>
          <a:p>
            <a:pPr marL="0" indent="0">
              <a:buFont typeface="Monotype Sorts" pitchFamily="2" charset="2"/>
              <a:buNone/>
            </a:pPr>
            <a:r>
              <a:rPr lang="en-GB" altLang="en-US"/>
              <a:t>$.ajax({ type: 'GET', </a:t>
            </a:r>
            <a:br>
              <a:rPr lang="en-GB" altLang="en-US"/>
            </a:br>
            <a:r>
              <a:rPr lang="en-GB" altLang="en-US"/>
              <a:t>	url: http://www.mydomain.com/myFancyContent.php', </a:t>
            </a:r>
            <a:br>
              <a:rPr lang="en-GB" altLang="en-US"/>
            </a:br>
            <a:r>
              <a:rPr lang="en-GB" altLang="en-US"/>
              <a:t>	headers: { 'MyCustomHeader': 'important information' }, </a:t>
            </a:r>
            <a:br>
              <a:rPr lang="en-GB" altLang="en-US"/>
            </a:br>
            <a:r>
              <a:rPr lang="en-GB" altLang="en-US"/>
              <a:t>	</a:t>
            </a:r>
            <a:r>
              <a:rPr lang="en-GB" altLang="en-US" b="1"/>
              <a:t>xhrFields: { withCredentials: true }</a:t>
            </a:r>
            <a:r>
              <a:rPr lang="en-GB" altLang="en-US"/>
              <a:t>, </a:t>
            </a:r>
            <a:br>
              <a:rPr lang="en-GB" altLang="en-US"/>
            </a:br>
            <a:r>
              <a:rPr lang="en-GB" altLang="en-US"/>
              <a:t>	username: 'myuser', </a:t>
            </a:r>
            <a:br>
              <a:rPr lang="en-GB" altLang="en-US"/>
            </a:br>
            <a:r>
              <a:rPr lang="en-GB" altLang="en-US"/>
              <a:t>	password: 'mypassword', </a:t>
            </a:r>
            <a:br>
              <a:rPr lang="en-GB" altLang="en-US"/>
            </a:br>
            <a:r>
              <a:rPr lang="en-GB" altLang="en-US"/>
              <a:t>	success: function() { console.log('success'); }, </a:t>
            </a:r>
            <a:br>
              <a:rPr lang="en-GB" altLang="en-US"/>
            </a:br>
            <a:r>
              <a:rPr lang="en-GB" altLang="en-US"/>
              <a:t>	error: function() { console.log('failure'); } </a:t>
            </a:r>
            <a:br>
              <a:rPr lang="en-GB" altLang="en-US"/>
            </a:br>
            <a:r>
              <a:rPr lang="en-GB" altLang="en-US"/>
              <a:t>});</a:t>
            </a:r>
          </a:p>
        </p:txBody>
      </p:sp>
      <p:sp>
        <p:nvSpPr>
          <p:cNvPr id="40964" name="Right Brace 1">
            <a:extLst>
              <a:ext uri="{FF2B5EF4-FFF2-40B4-BE49-F238E27FC236}">
                <a16:creationId xmlns:a16="http://schemas.microsoft.com/office/drawing/2014/main" id="{486B5FD6-E405-4620-8CF7-365249C0240A}"/>
              </a:ext>
            </a:extLst>
          </p:cNvPr>
          <p:cNvSpPr>
            <a:spLocks/>
          </p:cNvSpPr>
          <p:nvPr/>
        </p:nvSpPr>
        <p:spPr bwMode="auto">
          <a:xfrm>
            <a:off x="6142038" y="3052763"/>
            <a:ext cx="307975" cy="604837"/>
          </a:xfrm>
          <a:prstGeom prst="rightBrace">
            <a:avLst>
              <a:gd name="adj1" fmla="val 8347"/>
              <a:gd name="adj2" fmla="val 50000"/>
            </a:avLst>
          </a:prstGeom>
          <a:solidFill>
            <a:srgbClr val="FFFFFF">
              <a:alpha val="0"/>
            </a:srgbClr>
          </a:solidFill>
          <a:ln w="9525" algn="ctr">
            <a:solidFill>
              <a:schemeClr val="tx1"/>
            </a:solidFill>
            <a:round/>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a:solidFill>
                <a:schemeClr val="tx1"/>
              </a:solidFill>
              <a:latin typeface="Helvetica" panose="020B0604020202020204" pitchFamily="34" charset="0"/>
            </a:endParaRPr>
          </a:p>
        </p:txBody>
      </p:sp>
      <p:sp>
        <p:nvSpPr>
          <p:cNvPr id="40965" name="TextBox 2">
            <a:extLst>
              <a:ext uri="{FF2B5EF4-FFF2-40B4-BE49-F238E27FC236}">
                <a16:creationId xmlns:a16="http://schemas.microsoft.com/office/drawing/2014/main" id="{0B2A74B6-2F50-4083-861F-E68984C937EF}"/>
              </a:ext>
            </a:extLst>
          </p:cNvPr>
          <p:cNvSpPr txBox="1">
            <a:spLocks noChangeArrowheads="1"/>
          </p:cNvSpPr>
          <p:nvPr/>
        </p:nvSpPr>
        <p:spPr bwMode="auto">
          <a:xfrm>
            <a:off x="6561138" y="2922588"/>
            <a:ext cx="2286000"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a:solidFill>
                  <a:schemeClr val="tx1"/>
                </a:solidFill>
                <a:latin typeface="Helvetica" panose="020B0604020202020204" pitchFamily="34" charset="0"/>
              </a:rPr>
              <a:t>Not reqd, details can be read from cookie, etc</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D81883C3-18E6-442F-AA77-75C604B484BC}"/>
              </a:ext>
            </a:extLst>
          </p:cNvPr>
          <p:cNvSpPr>
            <a:spLocks noGrp="1" noChangeArrowheads="1"/>
          </p:cNvSpPr>
          <p:nvPr>
            <p:ph type="title"/>
          </p:nvPr>
        </p:nvSpPr>
        <p:spPr/>
        <p:txBody>
          <a:bodyPr/>
          <a:lstStyle/>
          <a:p>
            <a:r>
              <a:rPr lang="en-GB" altLang="en-US"/>
              <a:t>CORS Token</a:t>
            </a:r>
          </a:p>
        </p:txBody>
      </p:sp>
      <p:sp>
        <p:nvSpPr>
          <p:cNvPr id="41987" name="Content Placeholder 2">
            <a:extLst>
              <a:ext uri="{FF2B5EF4-FFF2-40B4-BE49-F238E27FC236}">
                <a16:creationId xmlns:a16="http://schemas.microsoft.com/office/drawing/2014/main" id="{64236909-C014-4A1F-A304-C77C00EDC8F3}"/>
              </a:ext>
            </a:extLst>
          </p:cNvPr>
          <p:cNvSpPr>
            <a:spLocks noGrp="1" noChangeArrowheads="1"/>
          </p:cNvSpPr>
          <p:nvPr>
            <p:ph idx="1"/>
          </p:nvPr>
        </p:nvSpPr>
        <p:spPr>
          <a:xfrm>
            <a:off x="1047750" y="1235075"/>
            <a:ext cx="7029450" cy="4603750"/>
          </a:xfrm>
        </p:spPr>
        <p:txBody>
          <a:bodyPr/>
          <a:lstStyle/>
          <a:p>
            <a:r>
              <a:rPr lang="en-GB" altLang="en-US"/>
              <a:t>It is often appropriate for resources to require an authorization ceremony which explicitly asks for a user to consent that cross-origin requests with credentials be honoured from a given origin. </a:t>
            </a:r>
          </a:p>
          <a:p>
            <a:r>
              <a:rPr lang="en-GB" altLang="en-US"/>
              <a:t>In such cases, passing security tokens explicitly as part of the cross-origin request can remove any ambiguity as to the scope of authorization. </a:t>
            </a:r>
          </a:p>
          <a:p>
            <a:r>
              <a:rPr lang="en-GB" altLang="en-US"/>
              <a:t>Instead of using implicit credentials (e.g. cookies, etc.), using security tokens is recommended when an application requires multi-origin interactions to avoid vulnerabilities e.g. CSRF attacks.</a:t>
            </a:r>
          </a:p>
          <a:p>
            <a:r>
              <a:rPr lang="en-GB" altLang="en-US"/>
              <a:t>Tokens can specify the particular capabilities and resources authorised to be used</a:t>
            </a:r>
          </a:p>
          <a:p>
            <a:r>
              <a:rPr lang="en-GB" altLang="en-US"/>
              <a:t>OAuth is an example of this pattern.</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42BEE9E4-26D0-4F3A-8818-EBCE1A583D4D}"/>
              </a:ext>
            </a:extLst>
          </p:cNvPr>
          <p:cNvSpPr>
            <a:spLocks noGrp="1" noChangeArrowheads="1"/>
          </p:cNvSpPr>
          <p:nvPr>
            <p:ph type="title"/>
          </p:nvPr>
        </p:nvSpPr>
        <p:spPr/>
        <p:txBody>
          <a:bodyPr/>
          <a:lstStyle/>
          <a:p>
            <a:r>
              <a:rPr lang="en-GB" altLang="en-US"/>
              <a:t>OAuth</a:t>
            </a:r>
          </a:p>
        </p:txBody>
      </p:sp>
      <p:sp>
        <p:nvSpPr>
          <p:cNvPr id="43011" name="Content Placeholder 2">
            <a:extLst>
              <a:ext uri="{FF2B5EF4-FFF2-40B4-BE49-F238E27FC236}">
                <a16:creationId xmlns:a16="http://schemas.microsoft.com/office/drawing/2014/main" id="{D1F37D9F-112A-45C6-AB30-769AC6D1CE0B}"/>
              </a:ext>
            </a:extLst>
          </p:cNvPr>
          <p:cNvSpPr>
            <a:spLocks noGrp="1" noChangeArrowheads="1"/>
          </p:cNvSpPr>
          <p:nvPr>
            <p:ph idx="1"/>
          </p:nvPr>
        </p:nvSpPr>
        <p:spPr>
          <a:xfrm>
            <a:off x="1047750" y="976313"/>
            <a:ext cx="7029450" cy="4862512"/>
          </a:xfrm>
        </p:spPr>
        <p:txBody>
          <a:bodyPr/>
          <a:lstStyle/>
          <a:p>
            <a:r>
              <a:rPr lang="en-GB" altLang="en-US"/>
              <a:t>An open protocol to allow secure authorization in a simple and standard method for web, mobile and desktop applications</a:t>
            </a:r>
          </a:p>
          <a:p>
            <a:r>
              <a:rPr lang="en-GB" altLang="en-US"/>
              <a:t>In the OAuth model, the client requests access to resources controlled by the resource owner, but hosted by the server.</a:t>
            </a:r>
          </a:p>
          <a:p>
            <a:r>
              <a:rPr lang="en-GB" altLang="en-US"/>
              <a:t>In order for the client to access resources, it first has to obtain permission from the resource owner</a:t>
            </a:r>
          </a:p>
          <a:p>
            <a:pPr lvl="1"/>
            <a:r>
              <a:rPr lang="en-GB" altLang="en-US"/>
              <a:t>Expressed in the form of a token and matching shared-secret.  </a:t>
            </a:r>
          </a:p>
          <a:p>
            <a:pPr lvl="1"/>
            <a:r>
              <a:rPr lang="en-GB" altLang="en-US"/>
              <a:t>Makes it unnecessary for the resource owner to share its credentials with the client.  </a:t>
            </a:r>
          </a:p>
          <a:p>
            <a:r>
              <a:rPr lang="en-GB" altLang="en-US"/>
              <a:t>Unlike the resource owner credentials, tokens can be issued with a restricted scope and limited lifetime, and revoked independently.</a:t>
            </a:r>
          </a:p>
          <a:p>
            <a:endParaRPr lang="en-GB" altLang="en-US"/>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15599</TotalTime>
  <Words>2036</Words>
  <Application>Microsoft Office PowerPoint</Application>
  <PresentationFormat>On-screen Show (4:3)</PresentationFormat>
  <Paragraphs>311</Paragraphs>
  <Slides>35</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35</vt:i4>
      </vt:variant>
    </vt:vector>
  </HeadingPairs>
  <TitlesOfParts>
    <vt:vector size="45" baseType="lpstr">
      <vt:lpstr>Arial Unicode MS</vt:lpstr>
      <vt:lpstr>Arial</vt:lpstr>
      <vt:lpstr>Calibri</vt:lpstr>
      <vt:lpstr>Helvetica</vt:lpstr>
      <vt:lpstr>Monotype Sorts</vt:lpstr>
      <vt:lpstr>Times New Roman</vt:lpstr>
      <vt:lpstr>Trebuchet MS</vt:lpstr>
      <vt:lpstr>Wingdings 2</vt:lpstr>
      <vt:lpstr>Wingdings 3</vt:lpstr>
      <vt:lpstr>Facet</vt:lpstr>
      <vt:lpstr>REST</vt:lpstr>
      <vt:lpstr>REST Web Service</vt:lpstr>
      <vt:lpstr>HTTP - Request</vt:lpstr>
      <vt:lpstr>HTTP - Response</vt:lpstr>
      <vt:lpstr>RESTful Web Services</vt:lpstr>
      <vt:lpstr>CRUD Design Principle</vt:lpstr>
      <vt:lpstr>REST Properties</vt:lpstr>
      <vt:lpstr>SAME ORIGIN POST (SOP)</vt:lpstr>
      <vt:lpstr>SAME ORIGIN POST</vt:lpstr>
      <vt:lpstr>CROSS ORIGIN POST</vt:lpstr>
      <vt:lpstr>Alternative Proxy…</vt:lpstr>
      <vt:lpstr>JSON with Padding (JSONP)</vt:lpstr>
      <vt:lpstr>JSONP</vt:lpstr>
      <vt:lpstr>JSONP Callback</vt:lpstr>
      <vt:lpstr>Web Service for JSONP</vt:lpstr>
      <vt:lpstr>JSONP and jQuery</vt:lpstr>
      <vt:lpstr>JSONP and Errors</vt:lpstr>
      <vt:lpstr>Cross-Site Request Forgery (CSRF)</vt:lpstr>
      <vt:lpstr>CSRF</vt:lpstr>
      <vt:lpstr>CSRF Characteristics</vt:lpstr>
      <vt:lpstr>Cross-Origin Resource Sharing (CORS)</vt:lpstr>
      <vt:lpstr>Preflighted Request</vt:lpstr>
      <vt:lpstr>Preflighted Request Headers</vt:lpstr>
      <vt:lpstr>Preflighted Response</vt:lpstr>
      <vt:lpstr>PowerPoint Presentation</vt:lpstr>
      <vt:lpstr>CORS Preflight Request</vt:lpstr>
      <vt:lpstr>CORS Preflight Response</vt:lpstr>
      <vt:lpstr>CORS POST Request</vt:lpstr>
      <vt:lpstr>CORS to POST Response</vt:lpstr>
      <vt:lpstr>Sending Custom Headers</vt:lpstr>
      <vt:lpstr>PowerPoint Presentation</vt:lpstr>
      <vt:lpstr>Credential Requests</vt:lpstr>
      <vt:lpstr>PowerPoint Presentation</vt:lpstr>
      <vt:lpstr>CORS Token</vt:lpstr>
      <vt:lpstr>OAuth</vt:lpstr>
    </vt:vector>
  </TitlesOfParts>
  <Company>Lucent Technologies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Abstract View of System Components</dc:title>
  <dc:creator>Marilyn Turnamian</dc:creator>
  <cp:lastModifiedBy>Tim Bashford</cp:lastModifiedBy>
  <cp:revision>254</cp:revision>
  <cp:lastPrinted>2001-06-14T13:58:17Z</cp:lastPrinted>
  <dcterms:created xsi:type="dcterms:W3CDTF">1999-06-25T18:38:26Z</dcterms:created>
  <dcterms:modified xsi:type="dcterms:W3CDTF">2020-02-05T12:00:09Z</dcterms:modified>
</cp:coreProperties>
</file>