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inimized">
    <p:restoredLeft sz="0" autoAdjust="0"/>
    <p:restoredTop sz="95536" autoAdjust="0"/>
  </p:normalViewPr>
  <p:slideViewPr>
    <p:cSldViewPr>
      <p:cViewPr varScale="1">
        <p:scale>
          <a:sx n="100" d="100"/>
          <a:sy n="100" d="100"/>
        </p:scale>
        <p:origin x="1312" y="6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FD2ACA2-323C-4007-AF67-BBD74A807F91}"/>
    <pc:docChg chg="delSld">
      <pc:chgData name="Sian Bowen" userId="c345053a-4abb-4e43-8ff7-c21186a2fa29" providerId="ADAL" clId="{6FD2ACA2-323C-4007-AF67-BBD74A807F91}" dt="2024-02-09T09:18:52.233" v="0" actId="47"/>
      <pc:docMkLst>
        <pc:docMk/>
      </pc:docMkLst>
      <pc:sldChg chg="del">
        <pc:chgData name="Sian Bowen" userId="c345053a-4abb-4e43-8ff7-c21186a2fa29" providerId="ADAL" clId="{6FD2ACA2-323C-4007-AF67-BBD74A807F91}" dt="2024-02-09T09:18:52.233" v="0" actId="47"/>
        <pc:sldMkLst>
          <pc:docMk/>
          <pc:sldMk cId="0" sldId="283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2/9/2024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2/9/2024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2/9/2024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8000"/>
          </a:xfrm>
          <a:custGeom>
            <a:avLst/>
            <a:gdLst/>
            <a:ahLst/>
            <a:cxnLst/>
            <a:rect l="l" t="t" r="r" b="b"/>
            <a:pathLst>
              <a:path w="9144000" h="6858000">
                <a:moveTo>
                  <a:pt x="9144000" y="0"/>
                </a:moveTo>
                <a:lnTo>
                  <a:pt x="0" y="0"/>
                </a:lnTo>
                <a:lnTo>
                  <a:pt x="0" y="6858000"/>
                </a:lnTo>
                <a:lnTo>
                  <a:pt x="9144000" y="6858000"/>
                </a:lnTo>
                <a:lnTo>
                  <a:pt x="9144000" y="0"/>
                </a:lnTo>
                <a:close/>
              </a:path>
            </a:pathLst>
          </a:custGeom>
          <a:solidFill>
            <a:srgbClr val="F2F2F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10639" y="647699"/>
            <a:ext cx="6483984" cy="777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rgbClr val="262626"/>
                </a:solidFill>
                <a:latin typeface="Trebuchet MS"/>
                <a:cs typeface="Trebuchet MS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21665" y="2154766"/>
            <a:ext cx="7646034" cy="36766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1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2/9/2024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288925" y="517525"/>
            <a:ext cx="8258175" cy="2835275"/>
            <a:chOff x="288925" y="517525"/>
            <a:chExt cx="8258175" cy="2835275"/>
          </a:xfrm>
        </p:grpSpPr>
        <p:sp>
          <p:nvSpPr>
            <p:cNvPr id="3" name="object 3"/>
            <p:cNvSpPr/>
            <p:nvPr/>
          </p:nvSpPr>
          <p:spPr>
            <a:xfrm>
              <a:off x="304800" y="533400"/>
              <a:ext cx="8226425" cy="2803525"/>
            </a:xfrm>
            <a:custGeom>
              <a:avLst/>
              <a:gdLst/>
              <a:ahLst/>
              <a:cxnLst/>
              <a:rect l="l" t="t" r="r" b="b"/>
              <a:pathLst>
                <a:path w="8226425" h="2803525">
                  <a:moveTo>
                    <a:pt x="8226425" y="0"/>
                  </a:moveTo>
                  <a:lnTo>
                    <a:pt x="0" y="0"/>
                  </a:lnTo>
                  <a:lnTo>
                    <a:pt x="0" y="2803525"/>
                  </a:lnTo>
                  <a:lnTo>
                    <a:pt x="8226425" y="2803525"/>
                  </a:lnTo>
                  <a:lnTo>
                    <a:pt x="822642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304800" y="533400"/>
              <a:ext cx="8226425" cy="2803525"/>
            </a:xfrm>
            <a:custGeom>
              <a:avLst/>
              <a:gdLst/>
              <a:ahLst/>
              <a:cxnLst/>
              <a:rect l="l" t="t" r="r" b="b"/>
              <a:pathLst>
                <a:path w="8226425" h="2803525">
                  <a:moveTo>
                    <a:pt x="0" y="0"/>
                  </a:moveTo>
                  <a:lnTo>
                    <a:pt x="8226425" y="0"/>
                  </a:lnTo>
                  <a:lnTo>
                    <a:pt x="8226425" y="2803525"/>
                  </a:lnTo>
                  <a:lnTo>
                    <a:pt x="0" y="2803525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485775" y="1071032"/>
            <a:ext cx="7840980" cy="2069464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12700" marR="5080" algn="ctr">
              <a:lnSpc>
                <a:spcPts val="5130"/>
              </a:lnSpc>
              <a:spcBef>
                <a:spcPts val="795"/>
              </a:spcBef>
            </a:pPr>
            <a:r>
              <a:rPr sz="4800" spc="595" dirty="0"/>
              <a:t>AN</a:t>
            </a:r>
            <a:r>
              <a:rPr sz="4800" spc="315" dirty="0"/>
              <a:t> </a:t>
            </a:r>
            <a:r>
              <a:rPr sz="4800" spc="500" dirty="0"/>
              <a:t>INTRODUCTION</a:t>
            </a:r>
            <a:r>
              <a:rPr sz="4800" spc="320" dirty="0"/>
              <a:t> </a:t>
            </a:r>
            <a:r>
              <a:rPr sz="4800" spc="385" dirty="0"/>
              <a:t>INTO </a:t>
            </a:r>
            <a:r>
              <a:rPr sz="4800" spc="204" dirty="0"/>
              <a:t>INSTABILITY</a:t>
            </a:r>
            <a:r>
              <a:rPr sz="4800" spc="295" dirty="0"/>
              <a:t> OF</a:t>
            </a:r>
            <a:r>
              <a:rPr sz="4800" spc="-310" dirty="0"/>
              <a:t> </a:t>
            </a:r>
            <a:r>
              <a:rPr sz="4800" spc="260" dirty="0"/>
              <a:t>THE</a:t>
            </a:r>
            <a:endParaRPr sz="4800"/>
          </a:p>
          <a:p>
            <a:pPr marR="336550" algn="ctr">
              <a:lnSpc>
                <a:spcPts val="5135"/>
              </a:lnSpc>
            </a:pPr>
            <a:r>
              <a:rPr sz="4800" spc="390" dirty="0"/>
              <a:t>SHOULDER</a:t>
            </a:r>
            <a:endParaRPr sz="480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19800" y="5867400"/>
            <a:ext cx="2514600" cy="66886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351155"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Verdana"/>
                <a:cs typeface="Verdana"/>
              </a:rPr>
              <a:t>TRAUMATIC</a:t>
            </a:r>
            <a:r>
              <a:rPr spc="-110" dirty="0">
                <a:latin typeface="Verdana"/>
                <a:cs typeface="Verdana"/>
              </a:rPr>
              <a:t> </a:t>
            </a:r>
            <a:r>
              <a:rPr spc="-270" dirty="0">
                <a:latin typeface="Verdana"/>
                <a:cs typeface="Verdana"/>
              </a:rPr>
              <a:t>VS.</a:t>
            </a:r>
            <a:r>
              <a:rPr spc="-245" dirty="0">
                <a:latin typeface="Verdana"/>
                <a:cs typeface="Verdana"/>
              </a:rPr>
              <a:t> </a:t>
            </a:r>
            <a:r>
              <a:rPr spc="-10" dirty="0">
                <a:latin typeface="Verdana"/>
                <a:cs typeface="Verdana"/>
              </a:rPr>
              <a:t>ATRAUMATIC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09232"/>
            <a:ext cx="8026400" cy="3779520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241300" marR="132080" indent="-228600">
              <a:lnSpc>
                <a:spcPts val="2730"/>
              </a:lnSpc>
              <a:spcBef>
                <a:spcPts val="71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800" spc="-315" dirty="0">
                <a:solidFill>
                  <a:srgbClr val="262626"/>
                </a:solidFill>
                <a:latin typeface="Verdana"/>
                <a:cs typeface="Verdana"/>
              </a:rPr>
              <a:t>Shoulder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0" dirty="0">
                <a:solidFill>
                  <a:srgbClr val="262626"/>
                </a:solidFill>
                <a:latin typeface="Verdana"/>
                <a:cs typeface="Verdana"/>
              </a:rPr>
              <a:t>instability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0" dirty="0">
                <a:solidFill>
                  <a:srgbClr val="262626"/>
                </a:solidFill>
                <a:latin typeface="Verdana"/>
                <a:cs typeface="Verdana"/>
              </a:rPr>
              <a:t>classified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450" dirty="0">
                <a:solidFill>
                  <a:srgbClr val="262626"/>
                </a:solidFill>
                <a:latin typeface="Verdana"/>
                <a:cs typeface="Verdana"/>
              </a:rPr>
              <a:t>as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50" dirty="0">
                <a:solidFill>
                  <a:srgbClr val="262626"/>
                </a:solidFill>
                <a:latin typeface="Verdana"/>
                <a:cs typeface="Verdana"/>
              </a:rPr>
              <a:t>either</a:t>
            </a:r>
            <a:r>
              <a:rPr sz="2800" spc="-1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15" dirty="0">
                <a:solidFill>
                  <a:srgbClr val="262626"/>
                </a:solidFill>
                <a:latin typeface="Verdana"/>
                <a:cs typeface="Verdana"/>
              </a:rPr>
              <a:t>traumatic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Verdana"/>
                <a:cs typeface="Verdana"/>
              </a:rPr>
              <a:t>or </a:t>
            </a:r>
            <a:r>
              <a:rPr sz="2800" spc="-330" dirty="0">
                <a:solidFill>
                  <a:srgbClr val="262626"/>
                </a:solidFill>
                <a:latin typeface="Verdana"/>
                <a:cs typeface="Verdana"/>
              </a:rPr>
              <a:t>atraumatic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85" dirty="0">
                <a:solidFill>
                  <a:srgbClr val="262626"/>
                </a:solidFill>
                <a:latin typeface="Verdana"/>
                <a:cs typeface="Verdana"/>
              </a:rPr>
              <a:t>based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0" dirty="0">
                <a:solidFill>
                  <a:srgbClr val="262626"/>
                </a:solidFill>
                <a:latin typeface="Verdana"/>
                <a:cs typeface="Verdana"/>
              </a:rPr>
              <a:t>on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400" dirty="0">
                <a:solidFill>
                  <a:srgbClr val="262626"/>
                </a:solidFill>
                <a:latin typeface="Verdana"/>
                <a:cs typeface="Verdana"/>
              </a:rPr>
              <a:t>mechanism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4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55" dirty="0">
                <a:solidFill>
                  <a:srgbClr val="262626"/>
                </a:solidFill>
                <a:latin typeface="Verdana"/>
                <a:cs typeface="Verdana"/>
              </a:rPr>
              <a:t>injury.</a:t>
            </a:r>
            <a:endParaRPr sz="2800">
              <a:latin typeface="Verdana"/>
              <a:cs typeface="Verdana"/>
            </a:endParaRPr>
          </a:p>
          <a:p>
            <a:pPr marL="241300" marR="106045" indent="-228600">
              <a:lnSpc>
                <a:spcPct val="80000"/>
              </a:lnSpc>
              <a:spcBef>
                <a:spcPts val="994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800" spc="-254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Verdana"/>
                <a:cs typeface="Verdana"/>
              </a:rPr>
              <a:t>shoulder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30" dirty="0">
                <a:solidFill>
                  <a:srgbClr val="262626"/>
                </a:solidFill>
                <a:latin typeface="Verdana"/>
                <a:cs typeface="Verdana"/>
              </a:rPr>
              <a:t>most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45" dirty="0">
                <a:solidFill>
                  <a:srgbClr val="262626"/>
                </a:solidFill>
                <a:latin typeface="Verdana"/>
                <a:cs typeface="Verdana"/>
              </a:rPr>
              <a:t>commonly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90" dirty="0">
                <a:solidFill>
                  <a:srgbClr val="262626"/>
                </a:solidFill>
                <a:latin typeface="Verdana"/>
                <a:cs typeface="Verdana"/>
              </a:rPr>
              <a:t>dislocates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75" dirty="0">
                <a:solidFill>
                  <a:srgbClr val="262626"/>
                </a:solidFill>
                <a:latin typeface="Verdana"/>
                <a:cs typeface="Verdana"/>
              </a:rPr>
              <a:t>in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25" dirty="0">
                <a:solidFill>
                  <a:srgbClr val="262626"/>
                </a:solidFill>
                <a:latin typeface="Verdana"/>
                <a:cs typeface="Verdana"/>
              </a:rPr>
              <a:t>the </a:t>
            </a:r>
            <a:r>
              <a:rPr sz="2800" spc="-240" dirty="0">
                <a:solidFill>
                  <a:srgbClr val="262626"/>
                </a:solidFill>
                <a:latin typeface="Verdana"/>
                <a:cs typeface="Verdana"/>
              </a:rPr>
              <a:t>anterior</a:t>
            </a:r>
            <a:r>
              <a:rPr sz="2800" spc="-18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40" dirty="0">
                <a:solidFill>
                  <a:srgbClr val="262626"/>
                </a:solidFill>
                <a:latin typeface="Verdana"/>
                <a:cs typeface="Verdana"/>
              </a:rPr>
              <a:t>direction</a:t>
            </a:r>
            <a:r>
              <a:rPr sz="2800" spc="-18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5" dirty="0">
                <a:solidFill>
                  <a:srgbClr val="262626"/>
                </a:solidFill>
                <a:latin typeface="Verdana"/>
                <a:cs typeface="Verdana"/>
              </a:rPr>
              <a:t>from</a:t>
            </a:r>
            <a:r>
              <a:rPr sz="2800" spc="-18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450" dirty="0">
                <a:solidFill>
                  <a:srgbClr val="262626"/>
                </a:solidFill>
                <a:latin typeface="Verdana"/>
                <a:cs typeface="Verdana"/>
              </a:rPr>
              <a:t>an</a:t>
            </a:r>
            <a:r>
              <a:rPr sz="2800" spc="-18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30" dirty="0">
                <a:solidFill>
                  <a:srgbClr val="262626"/>
                </a:solidFill>
                <a:latin typeface="Verdana"/>
                <a:cs typeface="Verdana"/>
              </a:rPr>
              <a:t>acute</a:t>
            </a:r>
            <a:r>
              <a:rPr sz="2800" spc="-18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15" dirty="0">
                <a:solidFill>
                  <a:srgbClr val="262626"/>
                </a:solidFill>
                <a:latin typeface="Verdana"/>
                <a:cs typeface="Verdana"/>
              </a:rPr>
              <a:t>traumatic</a:t>
            </a:r>
            <a:r>
              <a:rPr sz="2800" spc="-18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65" dirty="0">
                <a:solidFill>
                  <a:srgbClr val="262626"/>
                </a:solidFill>
                <a:latin typeface="Verdana"/>
                <a:cs typeface="Verdana"/>
              </a:rPr>
              <a:t>event</a:t>
            </a:r>
            <a:r>
              <a:rPr sz="28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35" dirty="0">
                <a:solidFill>
                  <a:srgbClr val="262626"/>
                </a:solidFill>
                <a:latin typeface="Verdana"/>
                <a:cs typeface="Verdana"/>
              </a:rPr>
              <a:t>that </a:t>
            </a:r>
            <a:r>
              <a:rPr sz="2800" spc="-290" dirty="0">
                <a:solidFill>
                  <a:srgbClr val="262626"/>
                </a:solidFill>
                <a:latin typeface="Verdana"/>
                <a:cs typeface="Verdana"/>
              </a:rPr>
              <a:t>results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75" dirty="0">
                <a:solidFill>
                  <a:srgbClr val="262626"/>
                </a:solidFill>
                <a:latin typeface="Verdana"/>
                <a:cs typeface="Verdana"/>
              </a:rPr>
              <a:t>in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0" dirty="0">
                <a:solidFill>
                  <a:srgbClr val="262626"/>
                </a:solidFill>
                <a:latin typeface="Verdana"/>
                <a:cs typeface="Verdana"/>
              </a:rPr>
              <a:t>stretching</a:t>
            </a:r>
            <a:r>
              <a:rPr sz="2800" spc="-1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40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45" dirty="0">
                <a:solidFill>
                  <a:srgbClr val="262626"/>
                </a:solidFill>
                <a:latin typeface="Verdana"/>
                <a:cs typeface="Verdana"/>
              </a:rPr>
              <a:t>detachment</a:t>
            </a:r>
            <a:r>
              <a:rPr sz="2800" spc="-1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4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800" spc="-1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80" dirty="0">
                <a:solidFill>
                  <a:srgbClr val="262626"/>
                </a:solidFill>
                <a:latin typeface="Verdana"/>
                <a:cs typeface="Verdana"/>
              </a:rPr>
              <a:t>anterior </a:t>
            </a:r>
            <a:r>
              <a:rPr sz="2800" spc="-345" dirty="0">
                <a:solidFill>
                  <a:srgbClr val="262626"/>
                </a:solidFill>
                <a:latin typeface="Verdana"/>
                <a:cs typeface="Verdana"/>
              </a:rPr>
              <a:t>capsule</a:t>
            </a:r>
            <a:r>
              <a:rPr sz="2800" spc="-2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40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65" dirty="0">
                <a:solidFill>
                  <a:srgbClr val="262626"/>
                </a:solidFill>
                <a:latin typeface="Verdana"/>
                <a:cs typeface="Verdana"/>
              </a:rPr>
              <a:t>labrum.</a:t>
            </a:r>
            <a:endParaRPr sz="2800">
              <a:latin typeface="Verdana"/>
              <a:cs typeface="Verdana"/>
            </a:endParaRPr>
          </a:p>
          <a:p>
            <a:pPr marL="241300" marR="5080" indent="-228600">
              <a:lnSpc>
                <a:spcPct val="80000"/>
              </a:lnSpc>
              <a:spcBef>
                <a:spcPts val="98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800" spc="-290" dirty="0">
                <a:solidFill>
                  <a:srgbClr val="262626"/>
                </a:solidFill>
                <a:latin typeface="Verdana"/>
                <a:cs typeface="Verdana"/>
              </a:rPr>
              <a:t>Atraumatic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0" dirty="0">
                <a:solidFill>
                  <a:srgbClr val="262626"/>
                </a:solidFill>
                <a:latin typeface="Verdana"/>
                <a:cs typeface="Verdana"/>
              </a:rPr>
              <a:t>instability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4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800" spc="-1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Verdana"/>
                <a:cs typeface="Verdana"/>
              </a:rPr>
              <a:t>shoulder</a:t>
            </a:r>
            <a:r>
              <a:rPr sz="2800" spc="-1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60" dirty="0">
                <a:solidFill>
                  <a:srgbClr val="262626"/>
                </a:solidFill>
                <a:latin typeface="Verdana"/>
                <a:cs typeface="Verdana"/>
              </a:rPr>
              <a:t>occurs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25" dirty="0">
                <a:solidFill>
                  <a:srgbClr val="262626"/>
                </a:solidFill>
                <a:latin typeface="Verdana"/>
                <a:cs typeface="Verdana"/>
              </a:rPr>
              <a:t>from </a:t>
            </a:r>
            <a:r>
              <a:rPr sz="2800" spc="-254" dirty="0">
                <a:solidFill>
                  <a:srgbClr val="262626"/>
                </a:solidFill>
                <a:latin typeface="Verdana"/>
                <a:cs typeface="Verdana"/>
              </a:rPr>
              <a:t>chronic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Verdana"/>
                <a:cs typeface="Verdana"/>
              </a:rPr>
              <a:t>micro-</a:t>
            </a:r>
            <a:r>
              <a:rPr sz="2800" spc="-270" dirty="0">
                <a:solidFill>
                  <a:srgbClr val="262626"/>
                </a:solidFill>
                <a:latin typeface="Verdana"/>
                <a:cs typeface="Verdana"/>
              </a:rPr>
              <a:t>repetitive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00" dirty="0">
                <a:solidFill>
                  <a:srgbClr val="262626"/>
                </a:solidFill>
                <a:latin typeface="Verdana"/>
                <a:cs typeface="Verdana"/>
              </a:rPr>
              <a:t>injuries,</a:t>
            </a:r>
            <a:r>
              <a:rPr sz="2800" spc="-48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55" dirty="0">
                <a:solidFill>
                  <a:srgbClr val="262626"/>
                </a:solidFill>
                <a:latin typeface="Verdana"/>
                <a:cs typeface="Verdana"/>
              </a:rPr>
              <a:t>such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450" dirty="0">
                <a:solidFill>
                  <a:srgbClr val="262626"/>
                </a:solidFill>
                <a:latin typeface="Verdana"/>
                <a:cs typeface="Verdana"/>
              </a:rPr>
              <a:t>as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50" dirty="0">
                <a:solidFill>
                  <a:srgbClr val="262626"/>
                </a:solidFill>
                <a:latin typeface="Verdana"/>
                <a:cs typeface="Verdana"/>
              </a:rPr>
              <a:t>when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560" dirty="0">
                <a:solidFill>
                  <a:srgbClr val="262626"/>
                </a:solidFill>
                <a:latin typeface="Verdana"/>
                <a:cs typeface="Verdana"/>
              </a:rPr>
              <a:t>a </a:t>
            </a:r>
            <a:r>
              <a:rPr sz="2800" spc="-290" dirty="0">
                <a:solidFill>
                  <a:srgbClr val="262626"/>
                </a:solidFill>
                <a:latin typeface="Verdana"/>
                <a:cs typeface="Verdana"/>
              </a:rPr>
              <a:t>person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30" dirty="0">
                <a:solidFill>
                  <a:srgbClr val="262626"/>
                </a:solidFill>
                <a:latin typeface="Verdana"/>
                <a:cs typeface="Verdana"/>
              </a:rPr>
              <a:t>involved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50" dirty="0">
                <a:solidFill>
                  <a:srgbClr val="262626"/>
                </a:solidFill>
                <a:latin typeface="Verdana"/>
                <a:cs typeface="Verdana"/>
              </a:rPr>
              <a:t>with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40" dirty="0">
                <a:solidFill>
                  <a:srgbClr val="262626"/>
                </a:solidFill>
                <a:latin typeface="Verdana"/>
                <a:cs typeface="Verdana"/>
              </a:rPr>
              <a:t>overhead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54" dirty="0">
                <a:solidFill>
                  <a:srgbClr val="262626"/>
                </a:solidFill>
                <a:latin typeface="Verdana"/>
                <a:cs typeface="Verdana"/>
              </a:rPr>
              <a:t>sports</a:t>
            </a:r>
            <a:r>
              <a:rPr sz="2800" spc="-20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Verdana"/>
                <a:cs typeface="Verdana"/>
              </a:rPr>
              <a:t>or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35" dirty="0">
                <a:solidFill>
                  <a:srgbClr val="262626"/>
                </a:solidFill>
                <a:latin typeface="Verdana"/>
                <a:cs typeface="Verdana"/>
              </a:rPr>
              <a:t>associated </a:t>
            </a:r>
            <a:r>
              <a:rPr sz="2800" spc="-250" dirty="0">
                <a:solidFill>
                  <a:srgbClr val="262626"/>
                </a:solidFill>
                <a:latin typeface="Verdana"/>
                <a:cs typeface="Verdana"/>
              </a:rPr>
              <a:t>with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30" dirty="0">
                <a:solidFill>
                  <a:srgbClr val="262626"/>
                </a:solidFill>
                <a:latin typeface="Verdana"/>
                <a:cs typeface="Verdana"/>
              </a:rPr>
              <a:t>generalised</a:t>
            </a:r>
            <a:r>
              <a:rPr sz="2800" spc="-1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Verdana"/>
                <a:cs typeface="Verdana"/>
              </a:rPr>
              <a:t>soft-</a:t>
            </a:r>
            <a:r>
              <a:rPr sz="2800" spc="-310" dirty="0">
                <a:solidFill>
                  <a:srgbClr val="262626"/>
                </a:solidFill>
                <a:latin typeface="Verdana"/>
                <a:cs typeface="Verdana"/>
              </a:rPr>
              <a:t>tissue</a:t>
            </a:r>
            <a:r>
              <a:rPr sz="2800" spc="-2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800" spc="-345" dirty="0">
                <a:solidFill>
                  <a:srgbClr val="262626"/>
                </a:solidFill>
                <a:latin typeface="Verdana"/>
                <a:cs typeface="Verdana"/>
              </a:rPr>
              <a:t>laxity.</a:t>
            </a:r>
            <a:endParaRPr sz="2800">
              <a:latin typeface="Verdana"/>
              <a:cs typeface="Verdana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607695">
              <a:lnSpc>
                <a:spcPct val="100000"/>
              </a:lnSpc>
              <a:spcBef>
                <a:spcPts val="100"/>
              </a:spcBef>
            </a:pPr>
            <a:r>
              <a:rPr spc="380" dirty="0"/>
              <a:t>WHY</a:t>
            </a:r>
            <a:r>
              <a:rPr spc="365" dirty="0"/>
              <a:t> </a:t>
            </a:r>
            <a:r>
              <a:rPr dirty="0"/>
              <a:t>IS</a:t>
            </a:r>
            <a:r>
              <a:rPr spc="25" dirty="0"/>
              <a:t> </a:t>
            </a:r>
            <a:r>
              <a:rPr spc="175" dirty="0"/>
              <a:t>THIS</a:t>
            </a:r>
            <a:r>
              <a:rPr spc="360" dirty="0"/>
              <a:t> </a:t>
            </a:r>
            <a:r>
              <a:rPr spc="210" dirty="0"/>
              <a:t>IMPORTANT?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875366"/>
            <a:ext cx="7841615" cy="3999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665" indent="-227965">
              <a:lnSpc>
                <a:spcPts val="288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</a:tabLst>
            </a:pP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Traditional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62626"/>
                </a:solidFill>
                <a:latin typeface="Trebuchet MS"/>
                <a:cs typeface="Trebuchet MS"/>
              </a:rPr>
              <a:t>for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62626"/>
                </a:solidFill>
                <a:latin typeface="Trebuchet MS"/>
                <a:cs typeface="Trebuchet MS"/>
              </a:rPr>
              <a:t>both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injuries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0" dirty="0">
                <a:solidFill>
                  <a:srgbClr val="262626"/>
                </a:solidFill>
                <a:latin typeface="Trebuchet MS"/>
                <a:cs typeface="Trebuchet MS"/>
              </a:rPr>
              <a:t>has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been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335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endParaRPr sz="2800">
              <a:latin typeface="Trebuchet MS"/>
              <a:cs typeface="Trebuchet MS"/>
            </a:endParaRPr>
          </a:p>
          <a:p>
            <a:pPr marL="241300">
              <a:lnSpc>
                <a:spcPts val="2365"/>
              </a:lnSpc>
            </a:pPr>
            <a:r>
              <a:rPr sz="2800" spc="-145" dirty="0">
                <a:solidFill>
                  <a:srgbClr val="262626"/>
                </a:solidFill>
                <a:latin typeface="Trebuchet MS"/>
                <a:cs typeface="Trebuchet MS"/>
              </a:rPr>
              <a:t>conservative</a:t>
            </a:r>
            <a:r>
              <a:rPr sz="28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5" dirty="0">
                <a:solidFill>
                  <a:srgbClr val="262626"/>
                </a:solidFill>
                <a:latin typeface="Trebuchet MS"/>
                <a:cs typeface="Trebuchet MS"/>
              </a:rPr>
              <a:t>approach,</a:t>
            </a:r>
            <a:r>
              <a:rPr sz="2800" spc="-3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consisting</a:t>
            </a:r>
            <a:r>
              <a:rPr sz="28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8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90" dirty="0">
                <a:solidFill>
                  <a:srgbClr val="262626"/>
                </a:solidFill>
                <a:latin typeface="Trebuchet MS"/>
                <a:cs typeface="Trebuchet MS"/>
              </a:rPr>
              <a:t>immobilisation,</a:t>
            </a:r>
            <a:endParaRPr sz="2800">
              <a:latin typeface="Trebuchet MS"/>
              <a:cs typeface="Trebuchet MS"/>
            </a:endParaRPr>
          </a:p>
          <a:p>
            <a:pPr marL="241300" marR="871855">
              <a:lnSpc>
                <a:spcPct val="69400"/>
              </a:lnSpc>
              <a:spcBef>
                <a:spcPts val="515"/>
              </a:spcBef>
            </a:pPr>
            <a:r>
              <a:rPr sz="2800" spc="-195" dirty="0">
                <a:solidFill>
                  <a:srgbClr val="262626"/>
                </a:solidFill>
                <a:latin typeface="Trebuchet MS"/>
                <a:cs typeface="Trebuchet MS"/>
              </a:rPr>
              <a:t>rehabilitation,</a:t>
            </a:r>
            <a:r>
              <a:rPr sz="2800" spc="-3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8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29" dirty="0">
                <a:solidFill>
                  <a:srgbClr val="262626"/>
                </a:solidFill>
                <a:latin typeface="Trebuchet MS"/>
                <a:cs typeface="Trebuchet MS"/>
              </a:rPr>
              <a:t>delay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Trebuchet MS"/>
                <a:cs typeface="Trebuchet MS"/>
              </a:rPr>
              <a:t>return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800" spc="-55" dirty="0">
                <a:solidFill>
                  <a:srgbClr val="262626"/>
                </a:solidFill>
                <a:latin typeface="Trebuchet MS"/>
                <a:cs typeface="Trebuchet MS"/>
              </a:rPr>
              <a:t> vigorous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activity.</a:t>
            </a:r>
            <a:endParaRPr sz="2800">
              <a:latin typeface="Trebuchet MS"/>
              <a:cs typeface="Trebuchet MS"/>
            </a:endParaRPr>
          </a:p>
          <a:p>
            <a:pPr marL="240665" indent="-227965">
              <a:lnSpc>
                <a:spcPts val="2845"/>
              </a:lnSpc>
              <a:spcBef>
                <a:spcPts val="40"/>
              </a:spcBef>
              <a:buClr>
                <a:srgbClr val="9BAFB5"/>
              </a:buClr>
              <a:buFont typeface="Arial MT"/>
              <a:buChar char="•"/>
              <a:tabLst>
                <a:tab pos="240665" algn="l"/>
              </a:tabLst>
            </a:pP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This</a:t>
            </a:r>
            <a:r>
              <a:rPr sz="28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often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quite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5" dirty="0">
                <a:solidFill>
                  <a:srgbClr val="262626"/>
                </a:solidFill>
                <a:latin typeface="Trebuchet MS"/>
                <a:cs typeface="Trebuchet MS"/>
              </a:rPr>
              <a:t>successful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62626"/>
                </a:solidFill>
                <a:latin typeface="Trebuchet MS"/>
                <a:cs typeface="Trebuchet MS"/>
              </a:rPr>
              <a:t>preventing</a:t>
            </a:r>
            <a:endParaRPr sz="2800">
              <a:latin typeface="Trebuchet MS"/>
              <a:cs typeface="Trebuchet MS"/>
            </a:endParaRPr>
          </a:p>
          <a:p>
            <a:pPr marL="241300" marR="70485">
              <a:lnSpc>
                <a:spcPct val="69400"/>
              </a:lnSpc>
              <a:spcBef>
                <a:spcPts val="515"/>
              </a:spcBef>
            </a:pPr>
            <a:r>
              <a:rPr sz="2800" spc="-125" dirty="0">
                <a:solidFill>
                  <a:srgbClr val="262626"/>
                </a:solidFill>
                <a:latin typeface="Trebuchet MS"/>
                <a:cs typeface="Trebuchet MS"/>
              </a:rPr>
              <a:t>recurrent</a:t>
            </a:r>
            <a:r>
              <a:rPr sz="28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dislocations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00" dirty="0">
                <a:solidFill>
                  <a:srgbClr val="262626"/>
                </a:solidFill>
                <a:latin typeface="Trebuchet MS"/>
                <a:cs typeface="Trebuchet MS"/>
              </a:rPr>
              <a:t>patient</a:t>
            </a:r>
            <a:r>
              <a:rPr sz="28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62626"/>
                </a:solidFill>
                <a:latin typeface="Trebuchet MS"/>
                <a:cs typeface="Trebuchet MS"/>
              </a:rPr>
              <a:t>with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62626"/>
                </a:solidFill>
                <a:latin typeface="Trebuchet MS"/>
                <a:cs typeface="Trebuchet MS"/>
              </a:rPr>
              <a:t>atraumatic (Multidirectional)</a:t>
            </a:r>
            <a:r>
              <a:rPr sz="2800" spc="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30" dirty="0">
                <a:solidFill>
                  <a:srgbClr val="262626"/>
                </a:solidFill>
                <a:latin typeface="Trebuchet MS"/>
                <a:cs typeface="Trebuchet MS"/>
              </a:rPr>
              <a:t>instability.</a:t>
            </a:r>
            <a:endParaRPr sz="2800">
              <a:latin typeface="Trebuchet MS"/>
              <a:cs typeface="Trebuchet MS"/>
            </a:endParaRPr>
          </a:p>
          <a:p>
            <a:pPr marL="240665" indent="-227965">
              <a:lnSpc>
                <a:spcPts val="2855"/>
              </a:lnSpc>
              <a:buClr>
                <a:srgbClr val="9BAFB5"/>
              </a:buClr>
              <a:buFont typeface="Arial MT"/>
              <a:buChar char="•"/>
              <a:tabLst>
                <a:tab pos="240665" algn="l"/>
              </a:tabLst>
            </a:pPr>
            <a:r>
              <a:rPr sz="2800" spc="-170" dirty="0">
                <a:solidFill>
                  <a:srgbClr val="262626"/>
                </a:solidFill>
                <a:latin typeface="Trebuchet MS"/>
                <a:cs typeface="Trebuchet MS"/>
              </a:rPr>
              <a:t>However,</a:t>
            </a:r>
            <a:r>
              <a:rPr sz="2800" spc="-3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5" dirty="0">
                <a:solidFill>
                  <a:srgbClr val="262626"/>
                </a:solidFill>
                <a:latin typeface="Trebuchet MS"/>
                <a:cs typeface="Trebuchet MS"/>
              </a:rPr>
              <a:t>those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patients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62626"/>
                </a:solidFill>
                <a:latin typeface="Trebuchet MS"/>
                <a:cs typeface="Trebuchet MS"/>
              </a:rPr>
              <a:t>who</a:t>
            </a:r>
            <a:r>
              <a:rPr sz="28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5" dirty="0">
                <a:solidFill>
                  <a:srgbClr val="262626"/>
                </a:solidFill>
                <a:latin typeface="Trebuchet MS"/>
                <a:cs typeface="Trebuchet MS"/>
              </a:rPr>
              <a:t>suffer</a:t>
            </a:r>
            <a:r>
              <a:rPr sz="28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10" dirty="0">
                <a:solidFill>
                  <a:srgbClr val="262626"/>
                </a:solidFill>
                <a:latin typeface="Trebuchet MS"/>
                <a:cs typeface="Trebuchet MS"/>
              </a:rPr>
              <a:t>an</a:t>
            </a:r>
            <a:r>
              <a:rPr sz="28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acute</a:t>
            </a:r>
            <a:endParaRPr sz="2800">
              <a:latin typeface="Trebuchet MS"/>
              <a:cs typeface="Trebuchet MS"/>
            </a:endParaRPr>
          </a:p>
          <a:p>
            <a:pPr marL="241300">
              <a:lnSpc>
                <a:spcPts val="2365"/>
              </a:lnSpc>
            </a:pP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traumatic</a:t>
            </a:r>
            <a:r>
              <a:rPr sz="28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62626"/>
                </a:solidFill>
                <a:latin typeface="Trebuchet MS"/>
                <a:cs typeface="Trebuchet MS"/>
              </a:rPr>
              <a:t>anterior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5" dirty="0">
                <a:solidFill>
                  <a:srgbClr val="262626"/>
                </a:solidFill>
                <a:latin typeface="Trebuchet MS"/>
                <a:cs typeface="Trebuchet MS"/>
              </a:rPr>
              <a:t>dislocation</a:t>
            </a:r>
            <a:r>
              <a:rPr sz="28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often</a:t>
            </a:r>
            <a:r>
              <a:rPr sz="28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Trebuchet MS"/>
                <a:cs typeface="Trebuchet MS"/>
              </a:rPr>
              <a:t>experience</a:t>
            </a:r>
            <a:endParaRPr sz="2800">
              <a:latin typeface="Trebuchet MS"/>
              <a:cs typeface="Trebuchet MS"/>
            </a:endParaRPr>
          </a:p>
          <a:p>
            <a:pPr marL="241300">
              <a:lnSpc>
                <a:spcPts val="2335"/>
              </a:lnSpc>
            </a:pPr>
            <a:r>
              <a:rPr sz="2800" spc="-135" dirty="0">
                <a:solidFill>
                  <a:srgbClr val="262626"/>
                </a:solidFill>
                <a:latin typeface="Trebuchet MS"/>
                <a:cs typeface="Trebuchet MS"/>
              </a:rPr>
              <a:t>further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dislocations</a:t>
            </a:r>
            <a:r>
              <a:rPr sz="28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62626"/>
                </a:solidFill>
                <a:latin typeface="Trebuchet MS"/>
                <a:cs typeface="Trebuchet MS"/>
              </a:rPr>
              <a:t>or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subluxations,</a:t>
            </a:r>
            <a:r>
              <a:rPr sz="2800" spc="-3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55" dirty="0">
                <a:solidFill>
                  <a:srgbClr val="262626"/>
                </a:solidFill>
                <a:latin typeface="Trebuchet MS"/>
                <a:cs typeface="Trebuchet MS"/>
              </a:rPr>
              <a:t>with</a:t>
            </a:r>
            <a:r>
              <a:rPr sz="28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75" dirty="0">
                <a:solidFill>
                  <a:srgbClr val="262626"/>
                </a:solidFill>
                <a:latin typeface="Trebuchet MS"/>
                <a:cs typeface="Trebuchet MS"/>
              </a:rPr>
              <a:t>recurrence</a:t>
            </a:r>
            <a:endParaRPr sz="2800">
              <a:latin typeface="Trebuchet MS"/>
              <a:cs typeface="Trebuchet MS"/>
            </a:endParaRPr>
          </a:p>
          <a:p>
            <a:pPr marL="241300" marR="694690">
              <a:lnSpc>
                <a:spcPct val="71400"/>
              </a:lnSpc>
              <a:spcBef>
                <a:spcPts val="445"/>
              </a:spcBef>
            </a:pPr>
            <a:r>
              <a:rPr sz="2800" spc="-150" dirty="0">
                <a:solidFill>
                  <a:srgbClr val="262626"/>
                </a:solidFill>
                <a:latin typeface="Trebuchet MS"/>
                <a:cs typeface="Trebuchet MS"/>
              </a:rPr>
              <a:t>rates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as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high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as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dirty="0">
                <a:solidFill>
                  <a:srgbClr val="262626"/>
                </a:solidFill>
                <a:latin typeface="Trebuchet MS"/>
                <a:cs typeface="Trebuchet MS"/>
              </a:rPr>
              <a:t>94%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patients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25" dirty="0">
                <a:solidFill>
                  <a:srgbClr val="262626"/>
                </a:solidFill>
                <a:latin typeface="Trebuchet MS"/>
                <a:cs typeface="Trebuchet MS"/>
              </a:rPr>
              <a:t>younger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than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Trebuchet MS"/>
                <a:cs typeface="Trebuchet MS"/>
              </a:rPr>
              <a:t>20 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years.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0" y="471487"/>
            <a:ext cx="5018838" cy="5292725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31140" y="554566"/>
            <a:ext cx="3328035" cy="5515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10160">
              <a:lnSpc>
                <a:spcPct val="100000"/>
              </a:lnSpc>
              <a:spcBef>
                <a:spcPts val="100"/>
              </a:spcBef>
              <a:buSzPct val="94444"/>
              <a:buChar char="•"/>
              <a:tabLst>
                <a:tab pos="91440" algn="l"/>
              </a:tabLst>
            </a:pPr>
            <a:r>
              <a:rPr sz="1800" dirty="0">
                <a:latin typeface="Arial MT"/>
                <a:cs typeface="Arial MT"/>
              </a:rPr>
              <a:t>	The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young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athletic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population </a:t>
            </a:r>
            <a:r>
              <a:rPr sz="1800" dirty="0">
                <a:latin typeface="Arial MT"/>
                <a:cs typeface="Arial MT"/>
              </a:rPr>
              <a:t>that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places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high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demands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on</a:t>
            </a:r>
            <a:r>
              <a:rPr sz="1800" spc="-25" dirty="0">
                <a:latin typeface="Arial MT"/>
                <a:cs typeface="Arial MT"/>
              </a:rPr>
              <a:t> the </a:t>
            </a:r>
            <a:r>
              <a:rPr sz="1800" dirty="0">
                <a:latin typeface="Arial MT"/>
                <a:cs typeface="Arial MT"/>
              </a:rPr>
              <a:t>upper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extremity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engaging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in </a:t>
            </a:r>
            <a:r>
              <a:rPr sz="1800" dirty="0">
                <a:latin typeface="Arial MT"/>
                <a:cs typeface="Arial MT"/>
              </a:rPr>
              <a:t>strenuous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activities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ones </a:t>
            </a:r>
            <a:r>
              <a:rPr sz="1800" dirty="0">
                <a:latin typeface="Arial MT"/>
                <a:cs typeface="Arial MT"/>
              </a:rPr>
              <a:t>who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suffer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from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traumatic </a:t>
            </a:r>
            <a:r>
              <a:rPr sz="1800" dirty="0">
                <a:latin typeface="Arial MT"/>
                <a:cs typeface="Arial MT"/>
              </a:rPr>
              <a:t>dislocations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most.</a:t>
            </a:r>
            <a:endParaRPr sz="1800">
              <a:latin typeface="Arial MT"/>
              <a:cs typeface="Arial MT"/>
            </a:endParaRPr>
          </a:p>
          <a:p>
            <a:pPr marL="12700" marR="68580" indent="-10160">
              <a:lnSpc>
                <a:spcPct val="99800"/>
              </a:lnSpc>
              <a:spcBef>
                <a:spcPts val="1110"/>
              </a:spcBef>
              <a:buSzPct val="94444"/>
              <a:buChar char="•"/>
              <a:tabLst>
                <a:tab pos="91440" algn="l"/>
              </a:tabLst>
            </a:pPr>
            <a:r>
              <a:rPr sz="1800" spc="-10" dirty="0">
                <a:latin typeface="Arial MT"/>
                <a:cs typeface="Arial MT"/>
              </a:rPr>
              <a:t>	However,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frequent </a:t>
            </a:r>
            <a:r>
              <a:rPr sz="1800" dirty="0">
                <a:latin typeface="Arial MT"/>
                <a:cs typeface="Arial MT"/>
              </a:rPr>
              <a:t>adverse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consequence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any </a:t>
            </a:r>
            <a:r>
              <a:rPr sz="1800" dirty="0">
                <a:latin typeface="Arial MT"/>
                <a:cs typeface="Arial MT"/>
              </a:rPr>
              <a:t>initial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shoulder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dislocation</a:t>
            </a:r>
            <a:r>
              <a:rPr sz="1800" spc="-50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is </a:t>
            </a:r>
            <a:r>
              <a:rPr sz="1800" dirty="0">
                <a:latin typeface="Arial MT"/>
                <a:cs typeface="Arial MT"/>
              </a:rPr>
              <a:t>recurrence,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which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occurs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most </a:t>
            </a:r>
            <a:r>
              <a:rPr sz="1800" dirty="0">
                <a:latin typeface="Arial MT"/>
                <a:cs typeface="Arial MT"/>
              </a:rPr>
              <a:t>commonly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this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same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active </a:t>
            </a:r>
            <a:r>
              <a:rPr sz="1800" dirty="0">
                <a:latin typeface="Arial MT"/>
                <a:cs typeface="Arial MT"/>
              </a:rPr>
              <a:t>patient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population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becomes </a:t>
            </a:r>
            <a:r>
              <a:rPr sz="1800" dirty="0">
                <a:latin typeface="Arial MT"/>
                <a:cs typeface="Arial MT"/>
              </a:rPr>
              <a:t>less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frequent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with</a:t>
            </a:r>
            <a:r>
              <a:rPr sz="1800" spc="-20" dirty="0">
                <a:latin typeface="Arial MT"/>
                <a:cs typeface="Arial MT"/>
              </a:rPr>
              <a:t> age.</a:t>
            </a:r>
            <a:endParaRPr sz="1800">
              <a:latin typeface="Arial MT"/>
              <a:cs typeface="Arial MT"/>
            </a:endParaRPr>
          </a:p>
          <a:p>
            <a:pPr marL="12700" marR="68580" indent="-10160">
              <a:lnSpc>
                <a:spcPct val="100000"/>
              </a:lnSpc>
              <a:spcBef>
                <a:spcPts val="1105"/>
              </a:spcBef>
              <a:buSzPct val="94444"/>
              <a:buChar char="•"/>
              <a:tabLst>
                <a:tab pos="91440" algn="l"/>
              </a:tabLst>
            </a:pPr>
            <a:r>
              <a:rPr sz="1800" spc="-10" dirty="0">
                <a:latin typeface="Arial MT"/>
                <a:cs typeface="Arial MT"/>
              </a:rPr>
              <a:t>	Re-</a:t>
            </a:r>
            <a:r>
              <a:rPr sz="1800" dirty="0">
                <a:latin typeface="Arial MT"/>
                <a:cs typeface="Arial MT"/>
              </a:rPr>
              <a:t>dislocation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recurs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over </a:t>
            </a:r>
            <a:r>
              <a:rPr sz="1800" dirty="0">
                <a:latin typeface="Arial MT"/>
                <a:cs typeface="Arial MT"/>
              </a:rPr>
              <a:t>80%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people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aged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20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years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35" dirty="0">
                <a:latin typeface="Arial MT"/>
                <a:cs typeface="Arial MT"/>
              </a:rPr>
              <a:t>or </a:t>
            </a:r>
            <a:r>
              <a:rPr sz="1800" dirty="0">
                <a:latin typeface="Arial MT"/>
                <a:cs typeface="Arial MT"/>
              </a:rPr>
              <a:t>under,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60%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people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aged </a:t>
            </a:r>
            <a:r>
              <a:rPr sz="1800" dirty="0">
                <a:latin typeface="Arial MT"/>
                <a:cs typeface="Arial MT"/>
              </a:rPr>
              <a:t>between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20-</a:t>
            </a:r>
            <a:r>
              <a:rPr sz="1800" dirty="0">
                <a:latin typeface="Arial MT"/>
                <a:cs typeface="Arial MT"/>
              </a:rPr>
              <a:t>40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years,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less </a:t>
            </a:r>
            <a:r>
              <a:rPr sz="1800" dirty="0">
                <a:latin typeface="Arial MT"/>
                <a:cs typeface="Arial MT"/>
              </a:rPr>
              <a:t>than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15%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people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aged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40 </a:t>
            </a:r>
            <a:r>
              <a:rPr sz="1800" dirty="0">
                <a:latin typeface="Arial MT"/>
                <a:cs typeface="Arial MT"/>
              </a:rPr>
              <a:t>years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or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older.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15000" y="6019800"/>
            <a:ext cx="2514600" cy="66886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628015">
              <a:lnSpc>
                <a:spcPct val="100000"/>
              </a:lnSpc>
              <a:spcBef>
                <a:spcPts val="100"/>
              </a:spcBef>
            </a:pPr>
            <a:r>
              <a:rPr spc="285" dirty="0"/>
              <a:t>ANTERIOR</a:t>
            </a:r>
            <a:r>
              <a:rPr spc="350" dirty="0"/>
              <a:t> </a:t>
            </a:r>
            <a:r>
              <a:rPr spc="305" dirty="0"/>
              <a:t>DISLOCATION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689" y="2163232"/>
            <a:ext cx="2736215" cy="2802890"/>
          </a:xfrm>
          <a:prstGeom prst="rect">
            <a:avLst/>
          </a:prstGeom>
        </p:spPr>
        <p:txBody>
          <a:bodyPr vert="horz" wrap="square" lIns="0" tIns="42545" rIns="0" bIns="0" rtlCol="0">
            <a:spAutoFit/>
          </a:bodyPr>
          <a:lstStyle/>
          <a:p>
            <a:pPr marL="241300" marR="5080" indent="-228600">
              <a:lnSpc>
                <a:spcPct val="90100"/>
              </a:lnSpc>
              <a:spcBef>
                <a:spcPts val="33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Almost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dirty="0">
                <a:solidFill>
                  <a:srgbClr val="262626"/>
                </a:solidFill>
                <a:latin typeface="Trebuchet MS"/>
                <a:cs typeface="Trebuchet MS"/>
              </a:rPr>
              <a:t>95%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65" dirty="0">
                <a:solidFill>
                  <a:srgbClr val="262626"/>
                </a:solidFill>
                <a:latin typeface="Trebuchet MS"/>
                <a:cs typeface="Trebuchet MS"/>
              </a:rPr>
              <a:t>shoulder 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dislocations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Trebuchet MS"/>
                <a:cs typeface="Trebuchet MS"/>
              </a:rPr>
              <a:t>result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62626"/>
                </a:solidFill>
                <a:latin typeface="Trebuchet MS"/>
                <a:cs typeface="Trebuchet MS"/>
              </a:rPr>
              <a:t>from 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either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Trebuchet MS"/>
                <a:cs typeface="Trebuchet MS"/>
              </a:rPr>
              <a:t>forceful </a:t>
            </a:r>
            <a:r>
              <a:rPr sz="2000" spc="-120" dirty="0">
                <a:solidFill>
                  <a:srgbClr val="262626"/>
                </a:solidFill>
                <a:latin typeface="Trebuchet MS"/>
                <a:cs typeface="Trebuchet MS"/>
              </a:rPr>
              <a:t>collision,</a:t>
            </a:r>
            <a:r>
              <a:rPr sz="2000" spc="-2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5" dirty="0">
                <a:solidFill>
                  <a:srgbClr val="262626"/>
                </a:solidFill>
                <a:latin typeface="Trebuchet MS"/>
                <a:cs typeface="Trebuchet MS"/>
              </a:rPr>
              <a:t>from</a:t>
            </a:r>
            <a:r>
              <a:rPr sz="20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75" dirty="0">
                <a:solidFill>
                  <a:srgbClr val="262626"/>
                </a:solidFill>
                <a:latin typeface="Trebuchet MS"/>
                <a:cs typeface="Trebuchet MS"/>
              </a:rPr>
              <a:t>falling</a:t>
            </a:r>
            <a:r>
              <a:rPr sz="20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on </a:t>
            </a:r>
            <a:r>
              <a:rPr sz="2000" spc="-160" dirty="0">
                <a:solidFill>
                  <a:srgbClr val="262626"/>
                </a:solidFill>
                <a:latin typeface="Trebuchet MS"/>
                <a:cs typeface="Trebuchet MS"/>
              </a:rPr>
              <a:t>an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95" dirty="0">
                <a:solidFill>
                  <a:srgbClr val="262626"/>
                </a:solidFill>
                <a:latin typeface="Trebuchet MS"/>
                <a:cs typeface="Trebuchet MS"/>
              </a:rPr>
              <a:t>outstretched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65" dirty="0">
                <a:solidFill>
                  <a:srgbClr val="262626"/>
                </a:solidFill>
                <a:latin typeface="Trebuchet MS"/>
                <a:cs typeface="Trebuchet MS"/>
              </a:rPr>
              <a:t>arm,</a:t>
            </a:r>
            <a:r>
              <a:rPr sz="2000" spc="-2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or </a:t>
            </a:r>
            <a:r>
              <a:rPr sz="2000" spc="-105" dirty="0">
                <a:solidFill>
                  <a:srgbClr val="262626"/>
                </a:solidFill>
                <a:latin typeface="Trebuchet MS"/>
                <a:cs typeface="Trebuchet MS"/>
              </a:rPr>
              <a:t>from</a:t>
            </a:r>
            <a:r>
              <a:rPr sz="20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4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Trebuchet MS"/>
                <a:cs typeface="Trebuchet MS"/>
              </a:rPr>
              <a:t>sudden 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wrenching</a:t>
            </a:r>
            <a:r>
              <a:rPr sz="20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Trebuchet MS"/>
                <a:cs typeface="Trebuchet MS"/>
              </a:rPr>
              <a:t>movement </a:t>
            </a:r>
            <a:r>
              <a:rPr sz="2000" spc="-114" dirty="0">
                <a:solidFill>
                  <a:srgbClr val="262626"/>
                </a:solidFill>
                <a:latin typeface="Trebuchet MS"/>
                <a:cs typeface="Trebuchet MS"/>
              </a:rPr>
              <a:t>with</a:t>
            </a:r>
            <a:r>
              <a:rPr sz="20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25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0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arm</a:t>
            </a:r>
            <a:r>
              <a:rPr sz="20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3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0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5" dirty="0">
                <a:solidFill>
                  <a:srgbClr val="262626"/>
                </a:solidFill>
                <a:latin typeface="Trebuchet MS"/>
                <a:cs typeface="Trebuchet MS"/>
              </a:rPr>
              <a:t>an </a:t>
            </a:r>
            <a:r>
              <a:rPr sz="2000" spc="-150" dirty="0">
                <a:solidFill>
                  <a:srgbClr val="262626"/>
                </a:solidFill>
                <a:latin typeface="Trebuchet MS"/>
                <a:cs typeface="Trebuchet MS"/>
              </a:rPr>
              <a:t>abducted,</a:t>
            </a:r>
            <a:r>
              <a:rPr sz="2000" spc="-2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20" dirty="0">
                <a:solidFill>
                  <a:srgbClr val="262626"/>
                </a:solidFill>
                <a:latin typeface="Trebuchet MS"/>
                <a:cs typeface="Trebuchet MS"/>
              </a:rPr>
              <a:t>externally </a:t>
            </a:r>
            <a:r>
              <a:rPr sz="2000" spc="-110" dirty="0">
                <a:solidFill>
                  <a:srgbClr val="262626"/>
                </a:solidFill>
                <a:latin typeface="Trebuchet MS"/>
                <a:cs typeface="Trebuchet MS"/>
              </a:rPr>
              <a:t>rotated</a:t>
            </a:r>
            <a:r>
              <a:rPr sz="20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000" spc="-10" dirty="0">
                <a:solidFill>
                  <a:srgbClr val="262626"/>
                </a:solidFill>
                <a:latin typeface="Trebuchet MS"/>
                <a:cs typeface="Trebuchet MS"/>
              </a:rPr>
              <a:t>position.</a:t>
            </a:r>
            <a:endParaRPr sz="20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76600" y="2209800"/>
            <a:ext cx="5427132" cy="296333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0"/>
              </a:spcBef>
            </a:pPr>
            <a:r>
              <a:rPr dirty="0">
                <a:latin typeface="Verdana"/>
                <a:cs typeface="Verdana"/>
              </a:rPr>
              <a:t>MULTIDIRECTIONAL</a:t>
            </a:r>
            <a:r>
              <a:rPr spc="305" dirty="0">
                <a:latin typeface="Verdana"/>
                <a:cs typeface="Verdana"/>
              </a:rPr>
              <a:t> </a:t>
            </a:r>
            <a:r>
              <a:rPr spc="-55" dirty="0">
                <a:latin typeface="Verdana"/>
                <a:cs typeface="Verdana"/>
              </a:rPr>
              <a:t>INSTABILITY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2984499"/>
            <a:ext cx="4885690" cy="162052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241300" marR="5080" indent="-228600">
              <a:lnSpc>
                <a:spcPts val="1730"/>
              </a:lnSpc>
              <a:spcBef>
                <a:spcPts val="51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Atraumatic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instability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shoulder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70" dirty="0">
                <a:solidFill>
                  <a:srgbClr val="262626"/>
                </a:solidFill>
                <a:latin typeface="Verdana"/>
                <a:cs typeface="Verdana"/>
              </a:rPr>
              <a:t>occurs</a:t>
            </a:r>
            <a:r>
              <a:rPr sz="1800" spc="-10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0" dirty="0">
                <a:solidFill>
                  <a:srgbClr val="262626"/>
                </a:solidFill>
                <a:latin typeface="Verdana"/>
                <a:cs typeface="Verdana"/>
              </a:rPr>
              <a:t>from 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chronic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micro-</a:t>
            </a:r>
            <a:r>
              <a:rPr sz="1800" spc="-175" dirty="0">
                <a:solidFill>
                  <a:srgbClr val="262626"/>
                </a:solidFill>
                <a:latin typeface="Verdana"/>
                <a:cs typeface="Verdana"/>
              </a:rPr>
              <a:t>repetitive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0" dirty="0">
                <a:solidFill>
                  <a:srgbClr val="262626"/>
                </a:solidFill>
                <a:latin typeface="Verdana"/>
                <a:cs typeface="Verdana"/>
              </a:rPr>
              <a:t>injuries,</a:t>
            </a:r>
            <a:r>
              <a:rPr sz="1800" spc="-28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35" dirty="0">
                <a:solidFill>
                  <a:srgbClr val="262626"/>
                </a:solidFill>
                <a:latin typeface="Verdana"/>
                <a:cs typeface="Verdana"/>
              </a:rPr>
              <a:t>such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90" dirty="0">
                <a:solidFill>
                  <a:srgbClr val="262626"/>
                </a:solidFill>
                <a:latin typeface="Verdana"/>
                <a:cs typeface="Verdana"/>
              </a:rPr>
              <a:t>as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5" dirty="0">
                <a:solidFill>
                  <a:srgbClr val="262626"/>
                </a:solidFill>
                <a:latin typeface="Verdana"/>
                <a:cs typeface="Verdana"/>
              </a:rPr>
              <a:t>when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365" dirty="0">
                <a:solidFill>
                  <a:srgbClr val="262626"/>
                </a:solidFill>
                <a:latin typeface="Verdana"/>
                <a:cs typeface="Verdana"/>
              </a:rPr>
              <a:t>a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person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85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0" dirty="0">
                <a:solidFill>
                  <a:srgbClr val="262626"/>
                </a:solidFill>
                <a:latin typeface="Verdana"/>
                <a:cs typeface="Verdana"/>
              </a:rPr>
              <a:t>involved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with</a:t>
            </a:r>
            <a:r>
              <a:rPr sz="1800" spc="-10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20" dirty="0">
                <a:solidFill>
                  <a:srgbClr val="262626"/>
                </a:solidFill>
                <a:latin typeface="Verdana"/>
                <a:cs typeface="Verdana"/>
              </a:rPr>
              <a:t>overhead</a:t>
            </a:r>
            <a:r>
              <a:rPr sz="1800" spc="-11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70" dirty="0">
                <a:solidFill>
                  <a:srgbClr val="262626"/>
                </a:solidFill>
                <a:latin typeface="Verdana"/>
                <a:cs typeface="Verdana"/>
              </a:rPr>
              <a:t>sports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5" dirty="0">
                <a:solidFill>
                  <a:srgbClr val="262626"/>
                </a:solidFill>
                <a:latin typeface="Verdana"/>
                <a:cs typeface="Verdana"/>
              </a:rPr>
              <a:t>or </a:t>
            </a:r>
            <a:r>
              <a:rPr sz="1800" spc="-215" dirty="0">
                <a:solidFill>
                  <a:srgbClr val="262626"/>
                </a:solidFill>
                <a:latin typeface="Verdana"/>
                <a:cs typeface="Verdana"/>
              </a:rPr>
              <a:t>associated</a:t>
            </a:r>
            <a:r>
              <a:rPr sz="1800" spc="-10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65" dirty="0">
                <a:solidFill>
                  <a:srgbClr val="262626"/>
                </a:solidFill>
                <a:latin typeface="Verdana"/>
                <a:cs typeface="Verdana"/>
              </a:rPr>
              <a:t>with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0" dirty="0">
                <a:solidFill>
                  <a:srgbClr val="262626"/>
                </a:solidFill>
                <a:latin typeface="Verdana"/>
                <a:cs typeface="Verdana"/>
              </a:rPr>
              <a:t>generalized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soft-</a:t>
            </a:r>
            <a:r>
              <a:rPr sz="1800" spc="-204" dirty="0">
                <a:solidFill>
                  <a:srgbClr val="262626"/>
                </a:solidFill>
                <a:latin typeface="Verdana"/>
                <a:cs typeface="Verdana"/>
              </a:rPr>
              <a:t>tissue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injury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85" dirty="0">
                <a:solidFill>
                  <a:srgbClr val="262626"/>
                </a:solidFill>
                <a:latin typeface="Verdana"/>
                <a:cs typeface="Verdana"/>
              </a:rPr>
              <a:t>and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only</a:t>
            </a:r>
            <a:r>
              <a:rPr sz="18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4" dirty="0">
                <a:solidFill>
                  <a:srgbClr val="262626"/>
                </a:solidFill>
                <a:latin typeface="Verdana"/>
                <a:cs typeface="Verdana"/>
              </a:rPr>
              <a:t>accounts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for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495" dirty="0">
                <a:solidFill>
                  <a:srgbClr val="262626"/>
                </a:solidFill>
                <a:latin typeface="Verdana"/>
                <a:cs typeface="Verdana"/>
              </a:rPr>
              <a:t>5%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55" dirty="0">
                <a:solidFill>
                  <a:srgbClr val="262626"/>
                </a:solidFill>
                <a:latin typeface="Verdana"/>
                <a:cs typeface="Verdana"/>
              </a:rPr>
              <a:t>anterior</a:t>
            </a:r>
            <a:r>
              <a:rPr sz="18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55" dirty="0">
                <a:solidFill>
                  <a:srgbClr val="262626"/>
                </a:solidFill>
                <a:latin typeface="Verdana"/>
                <a:cs typeface="Verdana"/>
              </a:rPr>
              <a:t>shoulder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dislocations,</a:t>
            </a:r>
            <a:r>
              <a:rPr sz="1800" spc="-28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0" dirty="0">
                <a:solidFill>
                  <a:srgbClr val="262626"/>
                </a:solidFill>
                <a:latin typeface="Verdana"/>
                <a:cs typeface="Verdana"/>
              </a:rPr>
              <a:t>from</a:t>
            </a:r>
            <a:r>
              <a:rPr sz="1800" spc="-8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80" dirty="0">
                <a:solidFill>
                  <a:srgbClr val="262626"/>
                </a:solidFill>
                <a:latin typeface="Verdana"/>
                <a:cs typeface="Verdana"/>
              </a:rPr>
              <a:t>minor</a:t>
            </a:r>
            <a:r>
              <a:rPr sz="1800" spc="-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190" dirty="0">
                <a:solidFill>
                  <a:srgbClr val="262626"/>
                </a:solidFill>
                <a:latin typeface="Verdana"/>
                <a:cs typeface="Verdana"/>
              </a:rPr>
              <a:t>incidents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35" dirty="0">
                <a:solidFill>
                  <a:srgbClr val="262626"/>
                </a:solidFill>
                <a:latin typeface="Verdana"/>
                <a:cs typeface="Verdana"/>
              </a:rPr>
              <a:t>such</a:t>
            </a:r>
            <a:r>
              <a:rPr sz="1800" spc="-9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90" dirty="0">
                <a:solidFill>
                  <a:srgbClr val="262626"/>
                </a:solidFill>
                <a:latin typeface="Verdana"/>
                <a:cs typeface="Verdana"/>
              </a:rPr>
              <a:t>as</a:t>
            </a:r>
            <a:r>
              <a:rPr sz="1800" spc="-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55" dirty="0">
                <a:solidFill>
                  <a:srgbClr val="262626"/>
                </a:solidFill>
                <a:latin typeface="Verdana"/>
                <a:cs typeface="Verdana"/>
              </a:rPr>
              <a:t>raising </a:t>
            </a:r>
            <a:r>
              <a:rPr sz="1800" spc="-20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18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50" dirty="0">
                <a:solidFill>
                  <a:srgbClr val="262626"/>
                </a:solidFill>
                <a:latin typeface="Verdana"/>
                <a:cs typeface="Verdana"/>
              </a:rPr>
              <a:t>arm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90" dirty="0">
                <a:solidFill>
                  <a:srgbClr val="262626"/>
                </a:solidFill>
                <a:latin typeface="Verdana"/>
                <a:cs typeface="Verdana"/>
              </a:rPr>
              <a:t>or</a:t>
            </a:r>
            <a:r>
              <a:rPr sz="1800" spc="-114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54" dirty="0">
                <a:solidFill>
                  <a:srgbClr val="262626"/>
                </a:solidFill>
                <a:latin typeface="Verdana"/>
                <a:cs typeface="Verdana"/>
              </a:rPr>
              <a:t>moving</a:t>
            </a:r>
            <a:r>
              <a:rPr sz="1800" spc="-12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10" dirty="0">
                <a:solidFill>
                  <a:srgbClr val="262626"/>
                </a:solidFill>
                <a:latin typeface="Verdana"/>
                <a:cs typeface="Verdana"/>
              </a:rPr>
              <a:t>during</a:t>
            </a:r>
            <a:r>
              <a:rPr sz="1800" spc="-12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1800" spc="-20" dirty="0">
                <a:solidFill>
                  <a:srgbClr val="262626"/>
                </a:solidFill>
                <a:latin typeface="Verdana"/>
                <a:cs typeface="Verdana"/>
              </a:rPr>
              <a:t>sleep</a:t>
            </a:r>
            <a:endParaRPr sz="1800">
              <a:latin typeface="Verdana"/>
              <a:cs typeface="Verdana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381000"/>
            <a:ext cx="8229600" cy="9144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228600" rIns="0" bIns="0" rtlCol="0">
            <a:spAutoFit/>
          </a:bodyPr>
          <a:lstStyle/>
          <a:p>
            <a:pPr marR="16510" algn="ctr">
              <a:lnSpc>
                <a:spcPct val="100000"/>
              </a:lnSpc>
              <a:spcBef>
                <a:spcPts val="1800"/>
              </a:spcBef>
            </a:pPr>
            <a:r>
              <a:rPr spc="80" dirty="0">
                <a:latin typeface="Verdana"/>
                <a:cs typeface="Verdana"/>
              </a:rPr>
              <a:t>ANATOMY</a:t>
            </a:r>
            <a:r>
              <a:rPr spc="235" dirty="0">
                <a:latin typeface="Verdana"/>
                <a:cs typeface="Verdana"/>
              </a:rPr>
              <a:t> </a:t>
            </a:r>
            <a:r>
              <a:rPr spc="-10" dirty="0">
                <a:latin typeface="Verdana"/>
                <a:cs typeface="Verdana"/>
              </a:rPr>
              <a:t>BASICS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502832"/>
            <a:ext cx="7808595" cy="3938904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240029" marR="387350" indent="-227329">
              <a:lnSpc>
                <a:spcPts val="2600"/>
              </a:lnSpc>
              <a:spcBef>
                <a:spcPts val="42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215" dirty="0">
                <a:solidFill>
                  <a:srgbClr val="262626"/>
                </a:solidFill>
                <a:latin typeface="Verdana"/>
                <a:cs typeface="Verdana"/>
              </a:rPr>
              <a:t>There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are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numerous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Verdana"/>
                <a:cs typeface="Verdana"/>
              </a:rPr>
              <a:t>discrete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0" dirty="0">
                <a:solidFill>
                  <a:srgbClr val="262626"/>
                </a:solidFill>
                <a:latin typeface="Verdana"/>
                <a:cs typeface="Verdana"/>
              </a:rPr>
              <a:t>thickenings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capsule 	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known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80" dirty="0">
                <a:solidFill>
                  <a:srgbClr val="262626"/>
                </a:solidFill>
                <a:latin typeface="Verdana"/>
                <a:cs typeface="Verdana"/>
              </a:rPr>
              <a:t>as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5" dirty="0">
                <a:solidFill>
                  <a:srgbClr val="262626"/>
                </a:solidFill>
                <a:latin typeface="Verdana"/>
                <a:cs typeface="Verdana"/>
              </a:rPr>
              <a:t>ligaments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that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surrounds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shoulder,</a:t>
            </a:r>
            <a:r>
              <a:rPr sz="2400" spc="-41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providing 	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compression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humeral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35" dirty="0">
                <a:solidFill>
                  <a:srgbClr val="262626"/>
                </a:solidFill>
                <a:latin typeface="Verdana"/>
                <a:cs typeface="Verdana"/>
              </a:rPr>
              <a:t>head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4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5" dirty="0">
                <a:solidFill>
                  <a:srgbClr val="262626"/>
                </a:solidFill>
                <a:latin typeface="Verdana"/>
                <a:cs typeface="Verdana"/>
              </a:rPr>
              <a:t>deterring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excessive 	</a:t>
            </a:r>
            <a:r>
              <a:rPr sz="2400" spc="-335" dirty="0">
                <a:solidFill>
                  <a:srgbClr val="262626"/>
                </a:solidFill>
                <a:latin typeface="Verdana"/>
                <a:cs typeface="Verdana"/>
              </a:rPr>
              <a:t>movement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5" dirty="0">
                <a:solidFill>
                  <a:srgbClr val="262626"/>
                </a:solidFill>
                <a:latin typeface="Verdana"/>
                <a:cs typeface="Verdana"/>
              </a:rPr>
              <a:t>in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00" dirty="0">
                <a:solidFill>
                  <a:srgbClr val="262626"/>
                </a:solidFill>
                <a:latin typeface="Verdana"/>
                <a:cs typeface="Verdana"/>
              </a:rPr>
              <a:t>any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one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direction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from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glenoid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25" dirty="0">
                <a:solidFill>
                  <a:srgbClr val="262626"/>
                </a:solidFill>
                <a:latin typeface="Verdana"/>
                <a:cs typeface="Verdana"/>
              </a:rPr>
              <a:t>fossa.</a:t>
            </a:r>
            <a:endParaRPr sz="2400">
              <a:latin typeface="Verdana"/>
              <a:cs typeface="Verdana"/>
            </a:endParaRPr>
          </a:p>
          <a:p>
            <a:pPr marL="240029" marR="8255" indent="-227329">
              <a:lnSpc>
                <a:spcPts val="26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270" dirty="0">
                <a:solidFill>
                  <a:srgbClr val="262626"/>
                </a:solidFill>
                <a:latin typeface="Verdana"/>
                <a:cs typeface="Verdana"/>
              </a:rPr>
              <a:t>They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are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65" dirty="0">
                <a:solidFill>
                  <a:srgbClr val="262626"/>
                </a:solidFill>
                <a:latin typeface="Verdana"/>
                <a:cs typeface="Verdana"/>
              </a:rPr>
              <a:t>named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0" dirty="0">
                <a:solidFill>
                  <a:srgbClr val="262626"/>
                </a:solidFill>
                <a:latin typeface="Verdana"/>
                <a:cs typeface="Verdana"/>
              </a:rPr>
              <a:t>superior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glenohumeral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ligament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(SGHL), 	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middle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glenohumeral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ligament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0" dirty="0">
                <a:solidFill>
                  <a:srgbClr val="262626"/>
                </a:solidFill>
                <a:latin typeface="Verdana"/>
                <a:cs typeface="Verdana"/>
              </a:rPr>
              <a:t>(MGHL),</a:t>
            </a:r>
            <a:r>
              <a:rPr sz="2400" spc="-409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4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Verdana"/>
                <a:cs typeface="Verdana"/>
              </a:rPr>
              <a:t>inferior 	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glenohumeral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ligament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(IGHL).</a:t>
            </a:r>
            <a:endParaRPr sz="2400">
              <a:latin typeface="Verdana"/>
              <a:cs typeface="Verdana"/>
            </a:endParaRPr>
          </a:p>
          <a:p>
            <a:pPr marL="240029" marR="5080" indent="-227329">
              <a:lnSpc>
                <a:spcPts val="2600"/>
              </a:lnSpc>
              <a:spcBef>
                <a:spcPts val="93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225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190" dirty="0">
                <a:solidFill>
                  <a:srgbClr val="262626"/>
                </a:solidFill>
                <a:latin typeface="Verdana"/>
                <a:cs typeface="Verdana"/>
              </a:rPr>
              <a:t>IGHL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60" dirty="0">
                <a:solidFill>
                  <a:srgbClr val="262626"/>
                </a:solidFill>
                <a:latin typeface="Verdana"/>
                <a:cs typeface="Verdana"/>
              </a:rPr>
              <a:t>has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been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35" dirty="0">
                <a:solidFill>
                  <a:srgbClr val="262626"/>
                </a:solidFill>
                <a:latin typeface="Verdana"/>
                <a:cs typeface="Verdana"/>
              </a:rPr>
              <a:t>identified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80" dirty="0">
                <a:solidFill>
                  <a:srgbClr val="262626"/>
                </a:solidFill>
                <a:latin typeface="Verdana"/>
                <a:cs typeface="Verdana"/>
              </a:rPr>
              <a:t>as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primary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35" dirty="0">
                <a:solidFill>
                  <a:srgbClr val="262626"/>
                </a:solidFill>
                <a:latin typeface="Verdana"/>
                <a:cs typeface="Verdana"/>
              </a:rPr>
              <a:t>static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Verdana"/>
                <a:cs typeface="Verdana"/>
              </a:rPr>
              <a:t>constraint 	</a:t>
            </a:r>
            <a:r>
              <a:rPr sz="2400" spc="-330" dirty="0">
                <a:solidFill>
                  <a:srgbClr val="262626"/>
                </a:solidFill>
                <a:latin typeface="Verdana"/>
                <a:cs typeface="Verdana"/>
              </a:rPr>
              <a:t>against</a:t>
            </a:r>
            <a:r>
              <a:rPr sz="24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4" dirty="0">
                <a:solidFill>
                  <a:srgbClr val="262626"/>
                </a:solidFill>
                <a:latin typeface="Verdana"/>
                <a:cs typeface="Verdana"/>
              </a:rPr>
              <a:t>anterior,</a:t>
            </a:r>
            <a:r>
              <a:rPr sz="2400" spc="-3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35" dirty="0">
                <a:solidFill>
                  <a:srgbClr val="262626"/>
                </a:solidFill>
                <a:latin typeface="Verdana"/>
                <a:cs typeface="Verdana"/>
              </a:rPr>
              <a:t>posterior,</a:t>
            </a:r>
            <a:r>
              <a:rPr sz="2400" spc="-39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4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400" spc="-13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195" dirty="0">
                <a:solidFill>
                  <a:srgbClr val="262626"/>
                </a:solidFill>
                <a:latin typeface="Verdana"/>
                <a:cs typeface="Verdana"/>
              </a:rPr>
              <a:t>inferior</a:t>
            </a:r>
            <a:r>
              <a:rPr sz="2400" spc="-13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5" dirty="0">
                <a:solidFill>
                  <a:srgbClr val="262626"/>
                </a:solidFill>
                <a:latin typeface="Verdana"/>
                <a:cs typeface="Verdana"/>
              </a:rPr>
              <a:t>translation</a:t>
            </a:r>
            <a:r>
              <a:rPr sz="2400" spc="-14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Verdana"/>
                <a:cs typeface="Verdana"/>
              </a:rPr>
              <a:t>in 	</a:t>
            </a: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cadaveric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specimens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when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20" dirty="0">
                <a:solidFill>
                  <a:srgbClr val="262626"/>
                </a:solidFill>
                <a:latin typeface="Verdana"/>
                <a:cs typeface="Verdana"/>
              </a:rPr>
              <a:t>humerus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abducted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5" dirty="0">
                <a:solidFill>
                  <a:srgbClr val="262626"/>
                </a:solidFill>
                <a:latin typeface="Verdana"/>
                <a:cs typeface="Verdana"/>
              </a:rPr>
              <a:t>beyond 	</a:t>
            </a:r>
            <a:r>
              <a:rPr sz="2400" spc="-340" dirty="0">
                <a:solidFill>
                  <a:srgbClr val="262626"/>
                </a:solidFill>
                <a:latin typeface="Verdana"/>
                <a:cs typeface="Verdana"/>
              </a:rPr>
              <a:t>45</a:t>
            </a:r>
            <a:r>
              <a:rPr sz="2400" spc="-18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5" dirty="0">
                <a:solidFill>
                  <a:srgbClr val="262626"/>
                </a:solidFill>
                <a:latin typeface="Verdana"/>
                <a:cs typeface="Verdana"/>
              </a:rPr>
              <a:t>degrees.</a:t>
            </a:r>
            <a:endParaRPr sz="2400">
              <a:latin typeface="Verdana"/>
              <a:cs typeface="Verdan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038600" y="685800"/>
            <a:ext cx="4583112" cy="5135563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07340" y="1545166"/>
            <a:ext cx="3150235" cy="26365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17145" indent="-10160">
              <a:lnSpc>
                <a:spcPct val="100299"/>
              </a:lnSpc>
              <a:spcBef>
                <a:spcPts val="90"/>
              </a:spcBef>
              <a:buSzPct val="94444"/>
              <a:buChar char="•"/>
              <a:tabLst>
                <a:tab pos="91440" algn="l"/>
              </a:tabLst>
            </a:pPr>
            <a:r>
              <a:rPr sz="1800" dirty="0">
                <a:latin typeface="Arial MT"/>
                <a:cs typeface="Arial MT"/>
              </a:rPr>
              <a:t>	With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arm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90-</a:t>
            </a:r>
            <a:r>
              <a:rPr sz="1800" dirty="0">
                <a:latin typeface="Arial MT"/>
                <a:cs typeface="Arial MT"/>
              </a:rPr>
              <a:t>degrees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of </a:t>
            </a:r>
            <a:r>
              <a:rPr sz="1800" dirty="0">
                <a:latin typeface="Arial MT"/>
                <a:cs typeface="Arial MT"/>
              </a:rPr>
              <a:t>abduction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external </a:t>
            </a:r>
            <a:r>
              <a:rPr sz="1800" dirty="0">
                <a:latin typeface="Arial MT"/>
                <a:cs typeface="Arial MT"/>
              </a:rPr>
              <a:t>rotation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IGHL</a:t>
            </a:r>
            <a:r>
              <a:rPr sz="1800" spc="-8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tightened </a:t>
            </a:r>
            <a:r>
              <a:rPr sz="1800" dirty="0">
                <a:latin typeface="Arial MT"/>
                <a:cs typeface="Arial MT"/>
              </a:rPr>
              <a:t>maximally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making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it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vulnerable </a:t>
            </a:r>
            <a:r>
              <a:rPr sz="1800" dirty="0">
                <a:latin typeface="Arial MT"/>
                <a:cs typeface="Arial MT"/>
              </a:rPr>
              <a:t>for</a:t>
            </a:r>
            <a:r>
              <a:rPr sz="1800" spc="-10" dirty="0">
                <a:latin typeface="Arial MT"/>
                <a:cs typeface="Arial MT"/>
              </a:rPr>
              <a:t> injury.</a:t>
            </a:r>
            <a:endParaRPr sz="1800">
              <a:latin typeface="Arial MT"/>
              <a:cs typeface="Arial MT"/>
            </a:endParaRPr>
          </a:p>
          <a:p>
            <a:pPr marL="12700" marR="5080" indent="-10160">
              <a:lnSpc>
                <a:spcPct val="100800"/>
              </a:lnSpc>
              <a:spcBef>
                <a:spcPts val="1025"/>
              </a:spcBef>
              <a:buSzPct val="94444"/>
              <a:buChar char="•"/>
              <a:tabLst>
                <a:tab pos="91440" algn="l"/>
              </a:tabLst>
            </a:pPr>
            <a:r>
              <a:rPr sz="1800" dirty="0">
                <a:latin typeface="Arial MT"/>
                <a:cs typeface="Arial MT"/>
              </a:rPr>
              <a:t>	In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this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position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20" dirty="0">
                <a:latin typeface="Arial MT"/>
                <a:cs typeface="Arial MT"/>
              </a:rPr>
              <a:t>IGHL </a:t>
            </a:r>
            <a:r>
              <a:rPr sz="1800" dirty="0">
                <a:latin typeface="Arial MT"/>
                <a:cs typeface="Arial MT"/>
              </a:rPr>
              <a:t>becomes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significant </a:t>
            </a:r>
            <a:r>
              <a:rPr sz="1800" dirty="0">
                <a:latin typeface="Arial MT"/>
                <a:cs typeface="Arial MT"/>
              </a:rPr>
              <a:t>ligament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containing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the </a:t>
            </a:r>
            <a:r>
              <a:rPr sz="1800" dirty="0">
                <a:latin typeface="Arial MT"/>
                <a:cs typeface="Arial MT"/>
              </a:rPr>
              <a:t>humeral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head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from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dislocating.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91200" y="6019800"/>
            <a:ext cx="2514600" cy="66886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273050"/>
            <a:ext cx="8226425" cy="11430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344805" rIns="0" bIns="0" rtlCol="0">
            <a:spAutoFit/>
          </a:bodyPr>
          <a:lstStyle/>
          <a:p>
            <a:pPr marL="635" algn="ctr">
              <a:lnSpc>
                <a:spcPct val="100000"/>
              </a:lnSpc>
              <a:spcBef>
                <a:spcPts val="2715"/>
              </a:spcBef>
            </a:pPr>
            <a:r>
              <a:rPr spc="315" dirty="0"/>
              <a:t>DISLOCATION</a:t>
            </a:r>
            <a:r>
              <a:rPr spc="360" dirty="0"/>
              <a:t> </a:t>
            </a:r>
            <a:r>
              <a:rPr spc="335" dirty="0"/>
              <a:t>CONSEQUENCES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34000" y="1676400"/>
            <a:ext cx="2743200" cy="19431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83540" y="1468966"/>
            <a:ext cx="4445000" cy="46939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204470" indent="-10160">
              <a:lnSpc>
                <a:spcPct val="100299"/>
              </a:lnSpc>
              <a:spcBef>
                <a:spcPts val="90"/>
              </a:spcBef>
              <a:buSzPct val="94444"/>
              <a:buChar char="•"/>
              <a:tabLst>
                <a:tab pos="91440" algn="l"/>
              </a:tabLst>
            </a:pPr>
            <a:r>
              <a:rPr sz="1800" dirty="0">
                <a:latin typeface="Arial MT"/>
                <a:cs typeface="Arial MT"/>
              </a:rPr>
              <a:t>	When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humeral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head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does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dislocate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it </a:t>
            </a:r>
            <a:r>
              <a:rPr sz="1800" dirty="0">
                <a:latin typeface="Arial MT"/>
                <a:cs typeface="Arial MT"/>
              </a:rPr>
              <a:t>causes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capsulolabral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avulsion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the </a:t>
            </a:r>
            <a:r>
              <a:rPr sz="1800" spc="-10" dirty="0">
                <a:latin typeface="Arial MT"/>
                <a:cs typeface="Arial MT"/>
              </a:rPr>
              <a:t>anterior-</a:t>
            </a:r>
            <a:r>
              <a:rPr sz="1800" dirty="0">
                <a:latin typeface="Arial MT"/>
                <a:cs typeface="Arial MT"/>
              </a:rPr>
              <a:t>inferior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glenoid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rim</a:t>
            </a:r>
            <a:r>
              <a:rPr sz="1800" spc="-1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known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a </a:t>
            </a:r>
            <a:r>
              <a:rPr sz="1800" dirty="0">
                <a:latin typeface="Arial MT"/>
                <a:cs typeface="Arial MT"/>
              </a:rPr>
              <a:t>“Bankhart”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lesion,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and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recognized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a </a:t>
            </a:r>
            <a:r>
              <a:rPr sz="1800" dirty="0">
                <a:latin typeface="Arial MT"/>
                <a:cs typeface="Arial MT"/>
              </a:rPr>
              <a:t>cause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for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recurrent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shoulder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instability.</a:t>
            </a:r>
            <a:endParaRPr sz="1800">
              <a:latin typeface="Arial MT"/>
              <a:cs typeface="Arial MT"/>
            </a:endParaRPr>
          </a:p>
          <a:p>
            <a:pPr marL="12700" marR="5080" indent="-10160">
              <a:lnSpc>
                <a:spcPct val="100299"/>
              </a:lnSpc>
              <a:spcBef>
                <a:spcPts val="1035"/>
              </a:spcBef>
              <a:buSzPct val="94444"/>
              <a:buChar char="•"/>
              <a:tabLst>
                <a:tab pos="91440" algn="l"/>
              </a:tabLst>
            </a:pPr>
            <a:r>
              <a:rPr sz="1800" dirty="0">
                <a:latin typeface="Arial MT"/>
                <a:cs typeface="Arial MT"/>
              </a:rPr>
              <a:t>	The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most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common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bony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lesion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associated </a:t>
            </a:r>
            <a:r>
              <a:rPr sz="1800" dirty="0">
                <a:latin typeface="Arial MT"/>
                <a:cs typeface="Arial MT"/>
              </a:rPr>
              <a:t>with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traumatic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glenohumeral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instability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is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a </a:t>
            </a:r>
            <a:r>
              <a:rPr sz="1800" dirty="0">
                <a:latin typeface="Arial MT"/>
                <a:cs typeface="Arial MT"/>
              </a:rPr>
              <a:t>compression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fracture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at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posterior-lateral </a:t>
            </a:r>
            <a:r>
              <a:rPr sz="1800" dirty="0">
                <a:latin typeface="Arial MT"/>
                <a:cs typeface="Arial MT"/>
              </a:rPr>
              <a:t>margin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humeral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head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known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as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spc="-50" dirty="0">
                <a:latin typeface="Arial MT"/>
                <a:cs typeface="Arial MT"/>
              </a:rPr>
              <a:t>a </a:t>
            </a:r>
            <a:r>
              <a:rPr sz="1800" spc="-10" dirty="0">
                <a:latin typeface="Arial MT"/>
                <a:cs typeface="Arial MT"/>
              </a:rPr>
              <a:t>“Hill-</a:t>
            </a:r>
            <a:r>
              <a:rPr sz="1800" dirty="0">
                <a:latin typeface="Arial MT"/>
                <a:cs typeface="Arial MT"/>
              </a:rPr>
              <a:t>Sachs”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lesion,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which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if</a:t>
            </a:r>
            <a:r>
              <a:rPr sz="1800" spc="-2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large</a:t>
            </a:r>
            <a:r>
              <a:rPr sz="1800" spc="-25" dirty="0">
                <a:latin typeface="Arial MT"/>
                <a:cs typeface="Arial MT"/>
              </a:rPr>
              <a:t> may </a:t>
            </a:r>
            <a:r>
              <a:rPr sz="1800" dirty="0">
                <a:latin typeface="Arial MT"/>
                <a:cs typeface="Arial MT"/>
              </a:rPr>
              <a:t>increase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recurrence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rate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spc="-10" dirty="0">
                <a:latin typeface="Arial MT"/>
                <a:cs typeface="Arial MT"/>
              </a:rPr>
              <a:t>following repair.</a:t>
            </a:r>
            <a:endParaRPr sz="1800">
              <a:latin typeface="Arial MT"/>
              <a:cs typeface="Arial MT"/>
            </a:endParaRPr>
          </a:p>
          <a:p>
            <a:pPr marL="12700" marR="156845" indent="-10160">
              <a:lnSpc>
                <a:spcPct val="100800"/>
              </a:lnSpc>
              <a:spcBef>
                <a:spcPts val="1025"/>
              </a:spcBef>
              <a:buSzPct val="94444"/>
              <a:buChar char="•"/>
              <a:tabLst>
                <a:tab pos="91440" algn="l"/>
              </a:tabLst>
            </a:pPr>
            <a:r>
              <a:rPr sz="1800" dirty="0">
                <a:latin typeface="Arial MT"/>
                <a:cs typeface="Arial MT"/>
              </a:rPr>
              <a:t>	Both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of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these</a:t>
            </a:r>
            <a:r>
              <a:rPr sz="1800" spc="-2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conditions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should</a:t>
            </a:r>
            <a:r>
              <a:rPr sz="1800" spc="-25" dirty="0">
                <a:latin typeface="Arial MT"/>
                <a:cs typeface="Arial MT"/>
              </a:rPr>
              <a:t> be </a:t>
            </a:r>
            <a:r>
              <a:rPr sz="1800" dirty="0">
                <a:latin typeface="Arial MT"/>
                <a:cs typeface="Arial MT"/>
              </a:rPr>
              <a:t>repaired</a:t>
            </a:r>
            <a:r>
              <a:rPr sz="1800" spc="-5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through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surgical</a:t>
            </a:r>
            <a:r>
              <a:rPr sz="1800" spc="-4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intervention</a:t>
            </a:r>
            <a:r>
              <a:rPr sz="1800" spc="-40" dirty="0">
                <a:latin typeface="Arial MT"/>
                <a:cs typeface="Arial MT"/>
              </a:rPr>
              <a:t> </a:t>
            </a:r>
            <a:r>
              <a:rPr sz="1800" spc="-25" dirty="0">
                <a:latin typeface="Arial MT"/>
                <a:cs typeface="Arial MT"/>
              </a:rPr>
              <a:t>for </a:t>
            </a:r>
            <a:r>
              <a:rPr sz="1800" dirty="0">
                <a:latin typeface="Arial MT"/>
                <a:cs typeface="Arial MT"/>
              </a:rPr>
              <a:t>normal</a:t>
            </a:r>
            <a:r>
              <a:rPr sz="1800" spc="-35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biomechanics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to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be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restored</a:t>
            </a:r>
            <a:r>
              <a:rPr sz="1800" spc="-30" dirty="0">
                <a:latin typeface="Arial MT"/>
                <a:cs typeface="Arial MT"/>
              </a:rPr>
              <a:t> </a:t>
            </a:r>
            <a:r>
              <a:rPr sz="1800" dirty="0">
                <a:latin typeface="Arial MT"/>
                <a:cs typeface="Arial MT"/>
              </a:rPr>
              <a:t>to</a:t>
            </a:r>
            <a:r>
              <a:rPr sz="1800" spc="-25" dirty="0">
                <a:latin typeface="Arial MT"/>
                <a:cs typeface="Arial MT"/>
              </a:rPr>
              <a:t> the </a:t>
            </a:r>
            <a:r>
              <a:rPr sz="1800" spc="-10" dirty="0">
                <a:latin typeface="Arial MT"/>
                <a:cs typeface="Arial MT"/>
              </a:rPr>
              <a:t>shoulder.</a:t>
            </a:r>
            <a:endParaRPr sz="1800">
              <a:latin typeface="Arial MT"/>
              <a:cs typeface="Arial MT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410200" y="3721100"/>
            <a:ext cx="2667000" cy="228917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698066" y="6104466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634365">
              <a:lnSpc>
                <a:spcPct val="100000"/>
              </a:lnSpc>
              <a:spcBef>
                <a:spcPts val="100"/>
              </a:spcBef>
            </a:pPr>
            <a:r>
              <a:rPr spc="285" dirty="0"/>
              <a:t>CLINICAL</a:t>
            </a:r>
            <a:r>
              <a:rPr spc="350" dirty="0"/>
              <a:t> </a:t>
            </a:r>
            <a:r>
              <a:rPr spc="220" dirty="0"/>
              <a:t>PRESENTATION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2002366"/>
            <a:ext cx="3857625" cy="3930650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240029" marR="452120" indent="-227329">
              <a:lnSpc>
                <a:spcPts val="2870"/>
              </a:lnSpc>
              <a:spcBef>
                <a:spcPts val="204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Trebuchet MS"/>
                <a:cs typeface="Trebuchet MS"/>
              </a:rPr>
              <a:t>patient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with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85" dirty="0">
                <a:solidFill>
                  <a:srgbClr val="262626"/>
                </a:solidFill>
                <a:latin typeface="Trebuchet MS"/>
                <a:cs typeface="Trebuchet MS"/>
              </a:rPr>
              <a:t>an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acute 	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anterior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dislocation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in 	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distress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complains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of 	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acute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pain.</a:t>
            </a:r>
            <a:endParaRPr sz="2400">
              <a:latin typeface="Trebuchet MS"/>
              <a:cs typeface="Trebuchet MS"/>
            </a:endParaRPr>
          </a:p>
          <a:p>
            <a:pPr marL="240029" marR="5080" indent="-227329">
              <a:lnSpc>
                <a:spcPct val="100699"/>
              </a:lnSpc>
              <a:spcBef>
                <a:spcPts val="86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Trebuchet MS"/>
                <a:cs typeface="Trebuchet MS"/>
              </a:rPr>
              <a:t>affected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Trebuchet MS"/>
                <a:cs typeface="Trebuchet MS"/>
              </a:rPr>
              <a:t>limb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has 	</a:t>
            </a:r>
            <a:r>
              <a:rPr sz="2400" spc="-145" dirty="0">
                <a:solidFill>
                  <a:srgbClr val="262626"/>
                </a:solidFill>
                <a:latin typeface="Trebuchet MS"/>
                <a:cs typeface="Trebuchet MS"/>
              </a:rPr>
              <a:t>decreased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135" dirty="0">
                <a:solidFill>
                  <a:srgbClr val="262626"/>
                </a:solidFill>
                <a:latin typeface="Trebuchet MS"/>
                <a:cs typeface="Trebuchet MS"/>
              </a:rPr>
              <a:t>ROM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4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loss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80" dirty="0">
                <a:solidFill>
                  <a:srgbClr val="262626"/>
                </a:solidFill>
                <a:latin typeface="Trebuchet MS"/>
                <a:cs typeface="Trebuchet MS"/>
              </a:rPr>
              <a:t>of 	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deltoid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contour.</a:t>
            </a:r>
            <a:endParaRPr sz="2400">
              <a:latin typeface="Trebuchet MS"/>
              <a:cs typeface="Trebuchet MS"/>
            </a:endParaRPr>
          </a:p>
          <a:p>
            <a:pPr marL="240029" marR="45720" indent="-227329">
              <a:lnSpc>
                <a:spcPts val="2870"/>
              </a:lnSpc>
              <a:spcBef>
                <a:spcPts val="109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Trebuchet MS"/>
                <a:cs typeface="Trebuchet MS"/>
              </a:rPr>
              <a:t>pt.</a:t>
            </a:r>
            <a:r>
              <a:rPr sz="2400" spc="-29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will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often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complain 	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that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Trebuchet MS"/>
                <a:cs typeface="Trebuchet MS"/>
              </a:rPr>
              <a:t>it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15" dirty="0">
                <a:solidFill>
                  <a:srgbClr val="262626"/>
                </a:solidFill>
                <a:latin typeface="Trebuchet MS"/>
                <a:cs typeface="Trebuchet MS"/>
              </a:rPr>
              <a:t>felt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as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though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the 	</a:t>
            </a:r>
            <a:r>
              <a:rPr sz="2400" spc="-95" dirty="0">
                <a:solidFill>
                  <a:srgbClr val="262626"/>
                </a:solidFill>
                <a:latin typeface="Trebuchet MS"/>
                <a:cs typeface="Trebuchet MS"/>
              </a:rPr>
              <a:t>shoulder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slipped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rebuchet MS"/>
                <a:cs typeface="Trebuchet MS"/>
              </a:rPr>
              <a:t>out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joint.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24400" y="2209800"/>
            <a:ext cx="4038600" cy="303530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2400" y="1066800"/>
            <a:ext cx="3810000" cy="36512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67200" y="990600"/>
            <a:ext cx="4762500" cy="398145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1102995">
              <a:lnSpc>
                <a:spcPct val="100000"/>
              </a:lnSpc>
              <a:spcBef>
                <a:spcPts val="100"/>
              </a:spcBef>
            </a:pPr>
            <a:r>
              <a:rPr spc="-50" dirty="0">
                <a:latin typeface="Verdana"/>
                <a:cs typeface="Verdana"/>
              </a:rPr>
              <a:t>INITIAL</a:t>
            </a:r>
            <a:r>
              <a:rPr spc="-160" dirty="0">
                <a:latin typeface="Verdana"/>
                <a:cs typeface="Verdana"/>
              </a:rPr>
              <a:t> </a:t>
            </a:r>
            <a:r>
              <a:rPr spc="-10" dirty="0">
                <a:latin typeface="Verdana"/>
                <a:cs typeface="Verdana"/>
              </a:rPr>
              <a:t>TREATMENT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00766"/>
            <a:ext cx="8013065" cy="3718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ts val="244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029" algn="l"/>
              </a:tabLst>
            </a:pP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After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2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thorough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0" dirty="0">
                <a:solidFill>
                  <a:srgbClr val="262626"/>
                </a:solidFill>
                <a:latin typeface="Verdana"/>
                <a:cs typeface="Verdana"/>
              </a:rPr>
              <a:t>history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4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physical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examination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are</a:t>
            </a:r>
            <a:endParaRPr sz="2400">
              <a:latin typeface="Verdana"/>
              <a:cs typeface="Verdana"/>
            </a:endParaRPr>
          </a:p>
          <a:p>
            <a:pPr marL="241300">
              <a:lnSpc>
                <a:spcPts val="2000"/>
              </a:lnSpc>
            </a:pP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performed,</a:t>
            </a:r>
            <a:r>
              <a:rPr sz="2400" spc="-41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radiographs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are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obtained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4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2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diagnosis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05" dirty="0">
                <a:solidFill>
                  <a:srgbClr val="262626"/>
                </a:solidFill>
                <a:latin typeface="Verdana"/>
                <a:cs typeface="Verdana"/>
              </a:rPr>
              <a:t>an</a:t>
            </a:r>
            <a:endParaRPr sz="2400">
              <a:latin typeface="Verdana"/>
              <a:cs typeface="Verdana"/>
            </a:endParaRPr>
          </a:p>
          <a:p>
            <a:pPr marL="241300" marR="233045">
              <a:lnSpc>
                <a:spcPct val="69400"/>
              </a:lnSpc>
              <a:spcBef>
                <a:spcPts val="440"/>
              </a:spcBef>
            </a:pP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acute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70" dirty="0">
                <a:solidFill>
                  <a:srgbClr val="262626"/>
                </a:solidFill>
                <a:latin typeface="Verdana"/>
                <a:cs typeface="Verdana"/>
              </a:rPr>
              <a:t>traumatic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anterior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Verdana"/>
                <a:cs typeface="Verdana"/>
              </a:rPr>
              <a:t>dislocation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60" dirty="0">
                <a:solidFill>
                  <a:srgbClr val="262626"/>
                </a:solidFill>
                <a:latin typeface="Verdana"/>
                <a:cs typeface="Verdana"/>
              </a:rPr>
              <a:t>made,</a:t>
            </a:r>
            <a:r>
              <a:rPr sz="2400" spc="-409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5" dirty="0">
                <a:solidFill>
                  <a:srgbClr val="262626"/>
                </a:solidFill>
                <a:latin typeface="Verdana"/>
                <a:cs typeface="Verdana"/>
              </a:rPr>
              <a:t>initial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treatment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consists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2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35" dirty="0">
                <a:solidFill>
                  <a:srgbClr val="262626"/>
                </a:solidFill>
                <a:latin typeface="Verdana"/>
                <a:cs typeface="Verdana"/>
              </a:rPr>
              <a:t>closed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Verdana"/>
                <a:cs typeface="Verdana"/>
              </a:rPr>
              <a:t>reduction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10" dirty="0">
                <a:solidFill>
                  <a:srgbClr val="262626"/>
                </a:solidFill>
                <a:latin typeface="Verdana"/>
                <a:cs typeface="Verdana"/>
              </a:rPr>
              <a:t>of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Verdana"/>
                <a:cs typeface="Verdana"/>
              </a:rPr>
              <a:t>shoulder.</a:t>
            </a:r>
            <a:endParaRPr sz="2400">
              <a:latin typeface="Verdana"/>
              <a:cs typeface="Verdana"/>
            </a:endParaRPr>
          </a:p>
          <a:p>
            <a:pPr marL="240029" indent="-227329">
              <a:lnSpc>
                <a:spcPts val="2440"/>
              </a:lnSpc>
              <a:spcBef>
                <a:spcPts val="185"/>
              </a:spcBef>
              <a:buClr>
                <a:srgbClr val="9BAFB5"/>
              </a:buClr>
              <a:buFont typeface="Arial MT"/>
              <a:buChar char="•"/>
              <a:tabLst>
                <a:tab pos="240029" algn="l"/>
              </a:tabLst>
            </a:pPr>
            <a:r>
              <a:rPr sz="2400" spc="-5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gravity-</a:t>
            </a:r>
            <a:r>
              <a:rPr sz="2400" spc="-290" dirty="0">
                <a:solidFill>
                  <a:srgbClr val="262626"/>
                </a:solidFill>
                <a:latin typeface="Verdana"/>
                <a:cs typeface="Verdana"/>
              </a:rPr>
              <a:t>assisted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Verdana"/>
                <a:cs typeface="Verdana"/>
              </a:rPr>
              <a:t>reduction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35" dirty="0">
                <a:solidFill>
                  <a:srgbClr val="262626"/>
                </a:solidFill>
                <a:latin typeface="Verdana"/>
                <a:cs typeface="Verdana"/>
              </a:rPr>
              <a:t>maneuver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120" dirty="0">
                <a:solidFill>
                  <a:srgbClr val="262626"/>
                </a:solidFill>
                <a:latin typeface="Verdana"/>
                <a:cs typeface="Verdana"/>
              </a:rPr>
              <a:t>or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20" dirty="0">
                <a:solidFill>
                  <a:srgbClr val="262626"/>
                </a:solidFill>
                <a:latin typeface="Verdana"/>
                <a:cs typeface="Verdana"/>
              </a:rPr>
              <a:t>a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90" dirty="0">
                <a:solidFill>
                  <a:srgbClr val="262626"/>
                </a:solidFill>
                <a:latin typeface="Verdana"/>
                <a:cs typeface="Verdana"/>
              </a:rPr>
              <a:t>traction-</a:t>
            </a:r>
            <a:endParaRPr sz="2400">
              <a:latin typeface="Verdana"/>
              <a:cs typeface="Verdana"/>
            </a:endParaRPr>
          </a:p>
          <a:p>
            <a:pPr marL="241300">
              <a:lnSpc>
                <a:spcPts val="2000"/>
              </a:lnSpc>
            </a:pPr>
            <a:r>
              <a:rPr sz="2400" spc="-215" dirty="0">
                <a:solidFill>
                  <a:srgbClr val="262626"/>
                </a:solidFill>
                <a:latin typeface="Verdana"/>
                <a:cs typeface="Verdana"/>
              </a:rPr>
              <a:t>countertraction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method</a:t>
            </a:r>
            <a:r>
              <a:rPr sz="24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used</a:t>
            </a:r>
            <a:r>
              <a:rPr sz="24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for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5" dirty="0">
                <a:solidFill>
                  <a:srgbClr val="262626"/>
                </a:solidFill>
                <a:latin typeface="Verdana"/>
                <a:cs typeface="Verdana"/>
              </a:rPr>
              <a:t>reduction.</a:t>
            </a:r>
            <a:r>
              <a:rPr sz="2400" spc="-2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Verdana"/>
                <a:cs typeface="Verdana"/>
              </a:rPr>
              <a:t>When</a:t>
            </a:r>
            <a:endParaRPr sz="2400">
              <a:latin typeface="Verdana"/>
              <a:cs typeface="Verdana"/>
            </a:endParaRPr>
          </a:p>
          <a:p>
            <a:pPr marL="241300">
              <a:lnSpc>
                <a:spcPts val="2000"/>
              </a:lnSpc>
            </a:pP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performing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5" dirty="0">
                <a:solidFill>
                  <a:srgbClr val="262626"/>
                </a:solidFill>
                <a:latin typeface="Verdana"/>
                <a:cs typeface="Verdana"/>
              </a:rPr>
              <a:t>reduction,</a:t>
            </a:r>
            <a:r>
              <a:rPr sz="2400" spc="-41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30" dirty="0">
                <a:solidFill>
                  <a:srgbClr val="262626"/>
                </a:solidFill>
                <a:latin typeface="Verdana"/>
                <a:cs typeface="Verdana"/>
              </a:rPr>
              <a:t>analgesia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and/or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IV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sedation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endParaRPr sz="2400">
              <a:latin typeface="Verdana"/>
              <a:cs typeface="Verdana"/>
            </a:endParaRPr>
          </a:p>
          <a:p>
            <a:pPr marL="241300" marR="168275">
              <a:lnSpc>
                <a:spcPct val="71800"/>
              </a:lnSpc>
              <a:spcBef>
                <a:spcPts val="375"/>
              </a:spcBef>
            </a:pPr>
            <a:r>
              <a:rPr sz="2400" spc="-240" dirty="0">
                <a:solidFill>
                  <a:srgbClr val="262626"/>
                </a:solidFill>
                <a:latin typeface="Verdana"/>
                <a:cs typeface="Verdana"/>
              </a:rPr>
              <a:t>routinely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20" dirty="0">
                <a:solidFill>
                  <a:srgbClr val="262626"/>
                </a:solidFill>
                <a:latin typeface="Verdana"/>
                <a:cs typeface="Verdana"/>
              </a:rPr>
              <a:t>used,</a:t>
            </a:r>
            <a:r>
              <a:rPr sz="2400" spc="-40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0" dirty="0">
                <a:solidFill>
                  <a:srgbClr val="262626"/>
                </a:solidFill>
                <a:latin typeface="Verdana"/>
                <a:cs typeface="Verdana"/>
              </a:rPr>
              <a:t>unless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Verdana"/>
                <a:cs typeface="Verdana"/>
              </a:rPr>
              <a:t>dislocation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05" dirty="0">
                <a:solidFill>
                  <a:srgbClr val="262626"/>
                </a:solidFill>
                <a:latin typeface="Verdana"/>
                <a:cs typeface="Verdana"/>
              </a:rPr>
              <a:t>evaluated</a:t>
            </a:r>
            <a:r>
              <a:rPr sz="24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immediately </a:t>
            </a:r>
            <a:r>
              <a:rPr sz="2400" spc="-345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reduced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rapidly.</a:t>
            </a:r>
            <a:endParaRPr sz="2400">
              <a:latin typeface="Verdana"/>
              <a:cs typeface="Verdana"/>
            </a:endParaRPr>
          </a:p>
          <a:p>
            <a:pPr marL="240029" indent="-227329">
              <a:lnSpc>
                <a:spcPts val="2440"/>
              </a:lnSpc>
              <a:spcBef>
                <a:spcPts val="120"/>
              </a:spcBef>
              <a:buClr>
                <a:srgbClr val="9BAFB5"/>
              </a:buClr>
              <a:buFont typeface="Arial MT"/>
              <a:buChar char="•"/>
              <a:tabLst>
                <a:tab pos="240029" algn="l"/>
              </a:tabLst>
            </a:pP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It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70" dirty="0">
                <a:solidFill>
                  <a:srgbClr val="262626"/>
                </a:solidFill>
                <a:latin typeface="Verdana"/>
                <a:cs typeface="Verdana"/>
              </a:rPr>
              <a:t>extremely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5" dirty="0">
                <a:solidFill>
                  <a:srgbClr val="262626"/>
                </a:solidFill>
                <a:latin typeface="Verdana"/>
                <a:cs typeface="Verdana"/>
              </a:rPr>
              <a:t>important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that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40" dirty="0">
                <a:solidFill>
                  <a:srgbClr val="262626"/>
                </a:solidFill>
                <a:latin typeface="Verdana"/>
                <a:cs typeface="Verdana"/>
              </a:rPr>
              <a:t>after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29" dirty="0">
                <a:solidFill>
                  <a:srgbClr val="262626"/>
                </a:solidFill>
                <a:latin typeface="Verdana"/>
                <a:cs typeface="Verdana"/>
              </a:rPr>
              <a:t>reduction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90" dirty="0">
                <a:solidFill>
                  <a:srgbClr val="262626"/>
                </a:solidFill>
                <a:latin typeface="Verdana"/>
                <a:cs typeface="Verdana"/>
              </a:rPr>
              <a:t>successfully</a:t>
            </a:r>
            <a:endParaRPr sz="2400">
              <a:latin typeface="Verdana"/>
              <a:cs typeface="Verdana"/>
            </a:endParaRPr>
          </a:p>
          <a:p>
            <a:pPr marL="241300">
              <a:lnSpc>
                <a:spcPts val="2000"/>
              </a:lnSpc>
            </a:pP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performed,</a:t>
            </a:r>
            <a:r>
              <a:rPr sz="2400" spc="-409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that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neurovascular</a:t>
            </a:r>
            <a:r>
              <a:rPr sz="2400" spc="-16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5" dirty="0">
                <a:solidFill>
                  <a:srgbClr val="262626"/>
                </a:solidFill>
                <a:latin typeface="Verdana"/>
                <a:cs typeface="Verdana"/>
              </a:rPr>
              <a:t>examination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50" dirty="0">
                <a:solidFill>
                  <a:srgbClr val="262626"/>
                </a:solidFill>
                <a:latin typeface="Verdana"/>
                <a:cs typeface="Verdana"/>
              </a:rPr>
              <a:t>is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70" dirty="0">
                <a:solidFill>
                  <a:srgbClr val="262626"/>
                </a:solidFill>
                <a:latin typeface="Verdana"/>
                <a:cs typeface="Verdana"/>
              </a:rPr>
              <a:t>repeated</a:t>
            </a:r>
            <a:r>
              <a:rPr sz="2400" spc="-15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70" dirty="0">
                <a:solidFill>
                  <a:srgbClr val="262626"/>
                </a:solidFill>
                <a:latin typeface="Verdana"/>
                <a:cs typeface="Verdana"/>
              </a:rPr>
              <a:t>and</a:t>
            </a:r>
            <a:endParaRPr sz="2400">
              <a:latin typeface="Verdana"/>
              <a:cs typeface="Verdana"/>
            </a:endParaRPr>
          </a:p>
          <a:p>
            <a:pPr marL="241300" marR="1132840">
              <a:lnSpc>
                <a:spcPct val="71800"/>
              </a:lnSpc>
              <a:spcBef>
                <a:spcPts val="370"/>
              </a:spcBef>
            </a:pP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more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radiographs</a:t>
            </a:r>
            <a:r>
              <a:rPr sz="2400" spc="-170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are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310" dirty="0">
                <a:solidFill>
                  <a:srgbClr val="262626"/>
                </a:solidFill>
                <a:latin typeface="Verdana"/>
                <a:cs typeface="Verdana"/>
              </a:rPr>
              <a:t>taken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Verdana"/>
                <a:cs typeface="Verdana"/>
              </a:rPr>
              <a:t>to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determine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Verdana"/>
                <a:cs typeface="Verdana"/>
              </a:rPr>
              <a:t>if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400" dirty="0">
                <a:solidFill>
                  <a:srgbClr val="262626"/>
                </a:solidFill>
                <a:latin typeface="Verdana"/>
                <a:cs typeface="Verdana"/>
              </a:rPr>
              <a:t>any</a:t>
            </a:r>
            <a:r>
              <a:rPr sz="2400" spc="-17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5" dirty="0">
                <a:solidFill>
                  <a:srgbClr val="262626"/>
                </a:solidFill>
                <a:latin typeface="Verdana"/>
                <a:cs typeface="Verdana"/>
              </a:rPr>
              <a:t>injury </a:t>
            </a:r>
            <a:r>
              <a:rPr sz="2400" spc="-215" dirty="0">
                <a:solidFill>
                  <a:srgbClr val="262626"/>
                </a:solidFill>
                <a:latin typeface="Verdana"/>
                <a:cs typeface="Verdana"/>
              </a:rPr>
              <a:t>occurred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80" dirty="0">
                <a:solidFill>
                  <a:srgbClr val="262626"/>
                </a:solidFill>
                <a:latin typeface="Verdana"/>
                <a:cs typeface="Verdana"/>
              </a:rPr>
              <a:t>during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260" dirty="0">
                <a:solidFill>
                  <a:srgbClr val="262626"/>
                </a:solidFill>
                <a:latin typeface="Verdana"/>
                <a:cs typeface="Verdana"/>
              </a:rPr>
              <a:t>the</a:t>
            </a:r>
            <a:r>
              <a:rPr sz="2400" spc="-165" dirty="0">
                <a:solidFill>
                  <a:srgbClr val="262626"/>
                </a:solidFill>
                <a:latin typeface="Verdana"/>
                <a:cs typeface="Verdana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Verdana"/>
                <a:cs typeface="Verdana"/>
              </a:rPr>
              <a:t>reduction.</a:t>
            </a:r>
            <a:endParaRPr sz="2400">
              <a:latin typeface="Verdana"/>
              <a:cs typeface="Verdana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09600" y="400050"/>
            <a:ext cx="8229600" cy="13716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7493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90"/>
              </a:spcBef>
            </a:pPr>
            <a:endParaRPr/>
          </a:p>
          <a:p>
            <a:pPr marR="19050" algn="ctr">
              <a:lnSpc>
                <a:spcPct val="100000"/>
              </a:lnSpc>
            </a:pPr>
            <a:r>
              <a:rPr spc="330" dirty="0"/>
              <a:t>REDUCTION</a:t>
            </a:r>
            <a:r>
              <a:rPr spc="350" dirty="0"/>
              <a:t> </a:t>
            </a:r>
            <a:r>
              <a:rPr spc="215" dirty="0"/>
              <a:t>OF</a:t>
            </a:r>
            <a:r>
              <a:rPr spc="35" dirty="0"/>
              <a:t> </a:t>
            </a:r>
            <a:r>
              <a:rPr spc="175" dirty="0"/>
              <a:t>THE</a:t>
            </a:r>
            <a:r>
              <a:rPr spc="360" dirty="0"/>
              <a:t> </a:t>
            </a:r>
            <a:r>
              <a:rPr spc="165" dirty="0"/>
              <a:t>JOINT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09600" y="1896532"/>
            <a:ext cx="6731000" cy="371686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452755">
              <a:lnSpc>
                <a:spcPct val="100000"/>
              </a:lnSpc>
              <a:spcBef>
                <a:spcPts val="100"/>
              </a:spcBef>
            </a:pPr>
            <a:r>
              <a:rPr spc="210" dirty="0"/>
              <a:t>CONSERVATIVE</a:t>
            </a:r>
            <a:r>
              <a:rPr spc="30" dirty="0"/>
              <a:t> </a:t>
            </a:r>
            <a:r>
              <a:rPr spc="210" dirty="0"/>
              <a:t>TREATMENT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09232"/>
            <a:ext cx="8064500" cy="3779520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241300" marR="5080" indent="-228600" algn="just">
              <a:lnSpc>
                <a:spcPct val="80400"/>
              </a:lnSpc>
              <a:spcBef>
                <a:spcPts val="75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800" dirty="0">
                <a:solidFill>
                  <a:srgbClr val="262626"/>
                </a:solidFill>
                <a:latin typeface="Trebuchet MS"/>
                <a:cs typeface="Trebuchet MS"/>
              </a:rPr>
              <a:t>Non-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surgical</a:t>
            </a:r>
            <a:r>
              <a:rPr sz="2800" spc="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800" spc="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800" spc="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historically</a:t>
            </a:r>
            <a:r>
              <a:rPr sz="2800" spc="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5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800" spc="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800" spc="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Trebuchet MS"/>
                <a:cs typeface="Trebuchet MS"/>
              </a:rPr>
              <a:t>of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choice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62626"/>
                </a:solidFill>
                <a:latin typeface="Trebuchet MS"/>
                <a:cs typeface="Trebuchet MS"/>
              </a:rPr>
              <a:t>for</a:t>
            </a:r>
            <a:r>
              <a:rPr sz="2800" spc="-1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80" dirty="0">
                <a:solidFill>
                  <a:srgbClr val="262626"/>
                </a:solidFill>
                <a:latin typeface="Trebuchet MS"/>
                <a:cs typeface="Trebuchet MS"/>
              </a:rPr>
              <a:t>an</a:t>
            </a:r>
            <a:r>
              <a:rPr sz="2800" spc="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95" dirty="0">
                <a:solidFill>
                  <a:srgbClr val="262626"/>
                </a:solidFill>
                <a:latin typeface="Trebuchet MS"/>
                <a:cs typeface="Trebuchet MS"/>
              </a:rPr>
              <a:t>acute,</a:t>
            </a:r>
            <a:r>
              <a:rPr sz="2800" spc="8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Trebuchet MS"/>
                <a:cs typeface="Trebuchet MS"/>
              </a:rPr>
              <a:t>initial,</a:t>
            </a:r>
            <a:r>
              <a:rPr sz="2800" spc="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traumatic</a:t>
            </a:r>
            <a:r>
              <a:rPr sz="28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20" dirty="0">
                <a:solidFill>
                  <a:srgbClr val="262626"/>
                </a:solidFill>
                <a:latin typeface="Trebuchet MS"/>
                <a:cs typeface="Trebuchet MS"/>
              </a:rPr>
              <a:t>anterior</a:t>
            </a:r>
            <a:r>
              <a:rPr sz="2800" spc="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55" dirty="0">
                <a:solidFill>
                  <a:srgbClr val="262626"/>
                </a:solidFill>
                <a:latin typeface="Trebuchet MS"/>
                <a:cs typeface="Trebuchet MS"/>
              </a:rPr>
              <a:t>shoulder </a:t>
            </a:r>
            <a:r>
              <a:rPr sz="2800" spc="-85" dirty="0">
                <a:solidFill>
                  <a:srgbClr val="262626"/>
                </a:solidFill>
                <a:latin typeface="Trebuchet MS"/>
                <a:cs typeface="Trebuchet MS"/>
              </a:rPr>
              <a:t>dislocation.</a:t>
            </a:r>
            <a:endParaRPr sz="2800">
              <a:latin typeface="Trebuchet MS"/>
              <a:cs typeface="Trebuchet MS"/>
            </a:endParaRPr>
          </a:p>
          <a:p>
            <a:pPr marL="241300" marR="55244" indent="-228600">
              <a:lnSpc>
                <a:spcPct val="80000"/>
              </a:lnSpc>
              <a:spcBef>
                <a:spcPts val="98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This</a:t>
            </a:r>
            <a:r>
              <a:rPr sz="28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generally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Trebuchet MS"/>
                <a:cs typeface="Trebuchet MS"/>
              </a:rPr>
              <a:t>consists</a:t>
            </a:r>
            <a:r>
              <a:rPr sz="28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Trebuchet MS"/>
                <a:cs typeface="Trebuchet MS"/>
              </a:rPr>
              <a:t>period</a:t>
            </a:r>
            <a:r>
              <a:rPr sz="28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immobilisation,</a:t>
            </a:r>
            <a:r>
              <a:rPr sz="2800" spc="-3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335" dirty="0">
                <a:solidFill>
                  <a:srgbClr val="262626"/>
                </a:solidFill>
                <a:latin typeface="Trebuchet MS"/>
                <a:cs typeface="Trebuchet MS"/>
              </a:rPr>
              <a:t>a </a:t>
            </a:r>
            <a:r>
              <a:rPr sz="2800" spc="-130" dirty="0">
                <a:solidFill>
                  <a:srgbClr val="262626"/>
                </a:solidFill>
                <a:latin typeface="Trebuchet MS"/>
                <a:cs typeface="Trebuchet MS"/>
              </a:rPr>
              <a:t>supervised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rehabilitation</a:t>
            </a:r>
            <a:r>
              <a:rPr sz="28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5" dirty="0">
                <a:solidFill>
                  <a:srgbClr val="262626"/>
                </a:solidFill>
                <a:latin typeface="Trebuchet MS"/>
                <a:cs typeface="Trebuchet MS"/>
              </a:rPr>
              <a:t>program,</a:t>
            </a:r>
            <a:r>
              <a:rPr sz="2800" spc="-3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800" spc="-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restriction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from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Trebuchet MS"/>
                <a:cs typeface="Trebuchet MS"/>
              </a:rPr>
              <a:t>return</a:t>
            </a:r>
            <a:r>
              <a:rPr sz="2800" spc="-10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800" spc="-8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95" dirty="0">
                <a:solidFill>
                  <a:srgbClr val="262626"/>
                </a:solidFill>
                <a:latin typeface="Trebuchet MS"/>
                <a:cs typeface="Trebuchet MS"/>
              </a:rPr>
              <a:t>vigorous</a:t>
            </a:r>
            <a:r>
              <a:rPr sz="2800" spc="-8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5" dirty="0">
                <a:solidFill>
                  <a:srgbClr val="262626"/>
                </a:solidFill>
                <a:latin typeface="Trebuchet MS"/>
                <a:cs typeface="Trebuchet MS"/>
              </a:rPr>
              <a:t>activity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0" dirty="0">
                <a:solidFill>
                  <a:srgbClr val="262626"/>
                </a:solidFill>
                <a:latin typeface="Trebuchet MS"/>
                <a:cs typeface="Trebuchet MS"/>
              </a:rPr>
              <a:t>for</a:t>
            </a:r>
            <a:r>
              <a:rPr sz="2800" spc="-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5" dirty="0">
                <a:solidFill>
                  <a:srgbClr val="262626"/>
                </a:solidFill>
                <a:latin typeface="Trebuchet MS"/>
                <a:cs typeface="Trebuchet MS"/>
              </a:rPr>
              <a:t>limited</a:t>
            </a:r>
            <a:r>
              <a:rPr sz="2800" spc="-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0" dirty="0">
                <a:solidFill>
                  <a:srgbClr val="262626"/>
                </a:solidFill>
                <a:latin typeface="Trebuchet MS"/>
                <a:cs typeface="Trebuchet MS"/>
              </a:rPr>
              <a:t>time period.</a:t>
            </a:r>
            <a:endParaRPr sz="2800">
              <a:latin typeface="Trebuchet MS"/>
              <a:cs typeface="Trebuchet MS"/>
            </a:endParaRPr>
          </a:p>
          <a:p>
            <a:pPr marL="241300" marR="337185" indent="-228600">
              <a:lnSpc>
                <a:spcPct val="79400"/>
              </a:lnSpc>
              <a:spcBef>
                <a:spcPts val="106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800" spc="-8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800" spc="-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225" dirty="0">
                <a:solidFill>
                  <a:srgbClr val="262626"/>
                </a:solidFill>
                <a:latin typeface="Trebuchet MS"/>
                <a:cs typeface="Trebuchet MS"/>
              </a:rPr>
              <a:t>aim</a:t>
            </a:r>
            <a:r>
              <a:rPr sz="28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62626"/>
                </a:solidFill>
                <a:latin typeface="Trebuchet MS"/>
                <a:cs typeface="Trebuchet MS"/>
              </a:rPr>
              <a:t>this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8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800" spc="-7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5" dirty="0">
                <a:solidFill>
                  <a:srgbClr val="262626"/>
                </a:solidFill>
                <a:latin typeface="Trebuchet MS"/>
                <a:cs typeface="Trebuchet MS"/>
              </a:rPr>
              <a:t>allow</a:t>
            </a:r>
            <a:r>
              <a:rPr sz="28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62626"/>
                </a:solidFill>
                <a:latin typeface="Trebuchet MS"/>
                <a:cs typeface="Trebuchet MS"/>
              </a:rPr>
              <a:t>soft-</a:t>
            </a:r>
            <a:r>
              <a:rPr sz="2800" spc="-10" dirty="0">
                <a:solidFill>
                  <a:srgbClr val="262626"/>
                </a:solidFill>
                <a:latin typeface="Trebuchet MS"/>
                <a:cs typeface="Trebuchet MS"/>
              </a:rPr>
              <a:t>tissue </a:t>
            </a:r>
            <a:r>
              <a:rPr sz="2800" spc="-229" dirty="0">
                <a:solidFill>
                  <a:srgbClr val="262626"/>
                </a:solidFill>
                <a:latin typeface="Trebuchet MS"/>
                <a:cs typeface="Trebuchet MS"/>
              </a:rPr>
              <a:t>healing,</a:t>
            </a:r>
            <a:r>
              <a:rPr sz="2800" spc="-3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75" dirty="0">
                <a:solidFill>
                  <a:srgbClr val="262626"/>
                </a:solidFill>
                <a:latin typeface="Trebuchet MS"/>
                <a:cs typeface="Trebuchet MS"/>
              </a:rPr>
              <a:t>maximise</a:t>
            </a:r>
            <a:r>
              <a:rPr sz="28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50" dirty="0">
                <a:solidFill>
                  <a:srgbClr val="262626"/>
                </a:solidFill>
                <a:latin typeface="Trebuchet MS"/>
                <a:cs typeface="Trebuchet MS"/>
              </a:rPr>
              <a:t>strength</a:t>
            </a:r>
            <a:r>
              <a:rPr sz="28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8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dynamic</a:t>
            </a:r>
            <a:r>
              <a:rPr sz="28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Trebuchet MS"/>
                <a:cs typeface="Trebuchet MS"/>
              </a:rPr>
              <a:t>stabilisers </a:t>
            </a:r>
            <a:r>
              <a:rPr sz="2800" spc="-16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80" dirty="0">
                <a:solidFill>
                  <a:srgbClr val="262626"/>
                </a:solidFill>
                <a:latin typeface="Trebuchet MS"/>
                <a:cs typeface="Trebuchet MS"/>
              </a:rPr>
              <a:t>shoulder,</a:t>
            </a:r>
            <a:r>
              <a:rPr sz="2800" spc="-3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8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190" dirty="0">
                <a:solidFill>
                  <a:srgbClr val="262626"/>
                </a:solidFill>
                <a:latin typeface="Trebuchet MS"/>
                <a:cs typeface="Trebuchet MS"/>
              </a:rPr>
              <a:t>minimize</a:t>
            </a:r>
            <a:r>
              <a:rPr sz="28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800" spc="-45" dirty="0">
                <a:solidFill>
                  <a:srgbClr val="262626"/>
                </a:solidFill>
                <a:latin typeface="Trebuchet MS"/>
                <a:cs typeface="Trebuchet MS"/>
              </a:rPr>
              <a:t>recurrence.</a:t>
            </a:r>
            <a:endParaRPr sz="28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452755">
              <a:lnSpc>
                <a:spcPct val="100000"/>
              </a:lnSpc>
              <a:spcBef>
                <a:spcPts val="100"/>
              </a:spcBef>
            </a:pPr>
            <a:r>
              <a:rPr spc="210" dirty="0"/>
              <a:t>CONSERVATIVE</a:t>
            </a:r>
            <a:r>
              <a:rPr spc="30" dirty="0"/>
              <a:t> </a:t>
            </a:r>
            <a:r>
              <a:rPr spc="210" dirty="0"/>
              <a:t>TREATMENT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452755">
              <a:lnSpc>
                <a:spcPct val="100000"/>
              </a:lnSpc>
              <a:spcBef>
                <a:spcPts val="100"/>
              </a:spcBef>
            </a:pPr>
            <a:r>
              <a:rPr spc="210" dirty="0"/>
              <a:t>CONSERVATIVE</a:t>
            </a:r>
            <a:r>
              <a:rPr spc="30" dirty="0"/>
              <a:t> </a:t>
            </a:r>
            <a:r>
              <a:rPr spc="210" dirty="0"/>
              <a:t>TREATMENT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60032"/>
            <a:ext cx="7740015" cy="3938904"/>
          </a:xfrm>
          <a:prstGeom prst="rect">
            <a:avLst/>
          </a:prstGeom>
        </p:spPr>
        <p:txBody>
          <a:bodyPr vert="horz" wrap="square" lIns="0" tIns="53340" rIns="0" bIns="0" rtlCol="0">
            <a:spAutoFit/>
          </a:bodyPr>
          <a:lstStyle/>
          <a:p>
            <a:pPr marL="240029" marR="128270" indent="-227329">
              <a:lnSpc>
                <a:spcPts val="2600"/>
              </a:lnSpc>
              <a:spcBef>
                <a:spcPts val="42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Numerous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studies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Trebuchet MS"/>
                <a:cs typeface="Trebuchet MS"/>
              </a:rPr>
              <a:t>have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shown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that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conventional,</a:t>
            </a:r>
            <a:r>
              <a:rPr sz="2400" spc="-29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non- 	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operative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62626"/>
                </a:solidFill>
                <a:latin typeface="Trebuchet MS"/>
                <a:cs typeface="Trebuchet MS"/>
              </a:rPr>
              <a:t>shoulder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dislocations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rebuchet MS"/>
                <a:cs typeface="Trebuchet MS"/>
              </a:rPr>
              <a:t>younger 	</a:t>
            </a: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more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85" dirty="0">
                <a:solidFill>
                  <a:srgbClr val="262626"/>
                </a:solidFill>
                <a:latin typeface="Trebuchet MS"/>
                <a:cs typeface="Trebuchet MS"/>
              </a:rPr>
              <a:t>active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62626"/>
                </a:solidFill>
                <a:latin typeface="Trebuchet MS"/>
                <a:cs typeface="Trebuchet MS"/>
              </a:rPr>
              <a:t>population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62626"/>
                </a:solidFill>
                <a:latin typeface="Trebuchet MS"/>
                <a:cs typeface="Trebuchet MS"/>
              </a:rPr>
              <a:t>results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4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high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62626"/>
                </a:solidFill>
                <a:latin typeface="Trebuchet MS"/>
                <a:cs typeface="Trebuchet MS"/>
              </a:rPr>
              <a:t>rate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recurrence.</a:t>
            </a:r>
            <a:endParaRPr sz="2400">
              <a:latin typeface="Trebuchet MS"/>
              <a:cs typeface="Trebuchet MS"/>
            </a:endParaRPr>
          </a:p>
          <a:p>
            <a:pPr marL="240029" marR="5080" indent="-227329">
              <a:lnSpc>
                <a:spcPts val="2600"/>
              </a:lnSpc>
              <a:spcBef>
                <a:spcPts val="100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dirty="0">
                <a:solidFill>
                  <a:srgbClr val="262626"/>
                </a:solidFill>
                <a:latin typeface="Trebuchet MS"/>
                <a:cs typeface="Trebuchet MS"/>
              </a:rPr>
              <a:t>Non-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operative</a:t>
            </a:r>
            <a:r>
              <a:rPr sz="2400" spc="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400" spc="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62626"/>
                </a:solidFill>
                <a:latin typeface="Trebuchet MS"/>
                <a:cs typeface="Trebuchet MS"/>
              </a:rPr>
              <a:t>for</a:t>
            </a:r>
            <a:r>
              <a:rPr sz="2400" spc="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acute</a:t>
            </a:r>
            <a:r>
              <a:rPr sz="2400" spc="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traumatic</a:t>
            </a:r>
            <a:r>
              <a:rPr sz="2400" spc="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anterior 	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dislocations</a:t>
            </a:r>
            <a:r>
              <a:rPr sz="24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has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resulted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62626"/>
                </a:solidFill>
                <a:latin typeface="Trebuchet MS"/>
                <a:cs typeface="Trebuchet MS"/>
              </a:rPr>
              <a:t>recurrent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instability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rates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ranging 	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from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62626"/>
                </a:solidFill>
                <a:latin typeface="Trebuchet MS"/>
                <a:cs typeface="Trebuchet MS"/>
              </a:rPr>
              <a:t>17%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dirty="0">
                <a:solidFill>
                  <a:srgbClr val="262626"/>
                </a:solidFill>
                <a:latin typeface="Trebuchet MS"/>
                <a:cs typeface="Trebuchet MS"/>
              </a:rPr>
              <a:t>96%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patients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under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30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years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Trebuchet MS"/>
                <a:cs typeface="Trebuchet MS"/>
              </a:rPr>
              <a:t>age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(Bottoni 	2002).</a:t>
            </a:r>
            <a:endParaRPr sz="2400">
              <a:latin typeface="Trebuchet MS"/>
              <a:cs typeface="Trebuchet MS"/>
            </a:endParaRPr>
          </a:p>
          <a:p>
            <a:pPr marL="240029" marR="422275" indent="-227329">
              <a:lnSpc>
                <a:spcPts val="2600"/>
              </a:lnSpc>
              <a:spcBef>
                <a:spcPts val="930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This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high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62626"/>
                </a:solidFill>
                <a:latin typeface="Trebuchet MS"/>
                <a:cs typeface="Trebuchet MS"/>
              </a:rPr>
              <a:t>rate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62626"/>
                </a:solidFill>
                <a:latin typeface="Trebuchet MS"/>
                <a:cs typeface="Trebuchet MS"/>
              </a:rPr>
              <a:t>recurrence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62626"/>
                </a:solidFill>
                <a:latin typeface="Trebuchet MS"/>
                <a:cs typeface="Trebuchet MS"/>
              </a:rPr>
              <a:t>young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patients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what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has 	</a:t>
            </a:r>
            <a:r>
              <a:rPr sz="2400" spc="-130" dirty="0">
                <a:solidFill>
                  <a:srgbClr val="262626"/>
                </a:solidFill>
                <a:latin typeface="Trebuchet MS"/>
                <a:cs typeface="Trebuchet MS"/>
              </a:rPr>
              <a:t>sparked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recent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investigations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62626"/>
                </a:solidFill>
                <a:latin typeface="Trebuchet MS"/>
                <a:cs typeface="Trebuchet MS"/>
              </a:rPr>
              <a:t>role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operative 	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patients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after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suffering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4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primary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anterior 	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dislocation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shoulder.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0850" y="381000"/>
            <a:ext cx="8229600" cy="13716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774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610"/>
              </a:spcBef>
            </a:pPr>
            <a:endParaRPr/>
          </a:p>
          <a:p>
            <a:pPr marR="15875" algn="ctr">
              <a:lnSpc>
                <a:spcPct val="100000"/>
              </a:lnSpc>
            </a:pPr>
            <a:r>
              <a:rPr spc="180" dirty="0"/>
              <a:t>OPERATIVE</a:t>
            </a:r>
            <a:r>
              <a:rPr spc="355" dirty="0"/>
              <a:t> </a:t>
            </a:r>
            <a:r>
              <a:rPr spc="290" dirty="0"/>
              <a:t>OPTIONS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9590" y="1926166"/>
            <a:ext cx="2491105" cy="2067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0029" indent="-227329">
              <a:lnSpc>
                <a:spcPct val="100000"/>
              </a:lnSpc>
              <a:spcBef>
                <a:spcPts val="100"/>
              </a:spcBef>
              <a:buClr>
                <a:srgbClr val="9BAFB5"/>
              </a:buClr>
              <a:buFont typeface="Arial MT"/>
              <a:buChar char="•"/>
              <a:tabLst>
                <a:tab pos="240029" algn="l"/>
              </a:tabLst>
            </a:pPr>
            <a:r>
              <a:rPr sz="2400" spc="80" dirty="0">
                <a:solidFill>
                  <a:srgbClr val="262626"/>
                </a:solidFill>
                <a:latin typeface="Trebuchet MS"/>
                <a:cs typeface="Trebuchet MS"/>
              </a:rPr>
              <a:t>ARTHROSCOPIC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30"/>
              </a:spcBef>
              <a:buClr>
                <a:srgbClr val="9BAFB5"/>
              </a:buClr>
              <a:buFont typeface="Arial MT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buClr>
                <a:srgbClr val="9BAFB5"/>
              </a:buClr>
              <a:buFont typeface="Arial MT"/>
              <a:buChar char="•"/>
              <a:tabLst>
                <a:tab pos="240029" algn="l"/>
              </a:tabLst>
            </a:pPr>
            <a:r>
              <a:rPr sz="2400" spc="90" dirty="0">
                <a:solidFill>
                  <a:srgbClr val="262626"/>
                </a:solidFill>
                <a:latin typeface="Trebuchet MS"/>
                <a:cs typeface="Trebuchet MS"/>
              </a:rPr>
              <a:t>OPEN</a:t>
            </a:r>
            <a:endParaRPr sz="24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935"/>
              </a:spcBef>
              <a:buClr>
                <a:srgbClr val="9BAFB5"/>
              </a:buClr>
              <a:buFont typeface="Arial MT"/>
              <a:buChar char="•"/>
            </a:pPr>
            <a:endParaRPr sz="2400">
              <a:latin typeface="Trebuchet MS"/>
              <a:cs typeface="Trebuchet MS"/>
            </a:endParaRPr>
          </a:p>
          <a:p>
            <a:pPr marL="240029" indent="-227329">
              <a:lnSpc>
                <a:spcPct val="100000"/>
              </a:lnSpc>
              <a:buClr>
                <a:srgbClr val="9BAFB5"/>
              </a:buClr>
              <a:buFont typeface="Arial MT"/>
              <a:buChar char="•"/>
              <a:tabLst>
                <a:tab pos="240029" algn="l"/>
              </a:tabLst>
            </a:pP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LATERJET</a:t>
            </a:r>
            <a:endParaRPr sz="24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85800" y="1371600"/>
            <a:ext cx="3324225" cy="375761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5105400" y="1371600"/>
            <a:ext cx="3400425" cy="3743325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32829" y="825499"/>
            <a:ext cx="153860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35" dirty="0">
                <a:latin typeface="Arial MT"/>
                <a:cs typeface="Arial MT"/>
              </a:rPr>
              <a:t>SURGERY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09232"/>
            <a:ext cx="8049259" cy="3779520"/>
          </a:xfrm>
          <a:prstGeom prst="rect">
            <a:avLst/>
          </a:prstGeom>
        </p:spPr>
        <p:txBody>
          <a:bodyPr vert="horz" wrap="square" lIns="0" tIns="90805" rIns="0" bIns="0" rtlCol="0">
            <a:spAutoFit/>
          </a:bodyPr>
          <a:lstStyle/>
          <a:p>
            <a:pPr marL="241300" marR="5080" indent="-228600">
              <a:lnSpc>
                <a:spcPts val="2730"/>
              </a:lnSpc>
              <a:spcBef>
                <a:spcPts val="715"/>
              </a:spcBef>
              <a:buClr>
                <a:srgbClr val="9BAFB5"/>
              </a:buClr>
              <a:buChar char="•"/>
              <a:tabLst>
                <a:tab pos="241300" algn="l"/>
              </a:tabLst>
            </a:pPr>
            <a:r>
              <a:rPr sz="2800" spc="-200" dirty="0">
                <a:solidFill>
                  <a:srgbClr val="262626"/>
                </a:solidFill>
                <a:latin typeface="Arial MT"/>
                <a:cs typeface="Arial MT"/>
              </a:rPr>
              <a:t>Surgical</a:t>
            </a:r>
            <a:r>
              <a:rPr sz="28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20" dirty="0">
                <a:solidFill>
                  <a:srgbClr val="262626"/>
                </a:solidFill>
                <a:latin typeface="Arial MT"/>
                <a:cs typeface="Arial MT"/>
              </a:rPr>
              <a:t>management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 of</a:t>
            </a:r>
            <a:r>
              <a:rPr sz="2800" spc="-1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anterior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Arial MT"/>
                <a:cs typeface="Arial MT"/>
              </a:rPr>
              <a:t>shoulder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80" dirty="0">
                <a:solidFill>
                  <a:srgbClr val="262626"/>
                </a:solidFill>
                <a:latin typeface="Arial MT"/>
                <a:cs typeface="Arial MT"/>
              </a:rPr>
              <a:t>instability</a:t>
            </a:r>
            <a:r>
              <a:rPr sz="28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is </a:t>
            </a:r>
            <a:r>
              <a:rPr sz="2800" spc="-215" dirty="0">
                <a:solidFill>
                  <a:srgbClr val="262626"/>
                </a:solidFill>
                <a:latin typeface="Arial MT"/>
                <a:cs typeface="Arial MT"/>
              </a:rPr>
              <a:t>successful</a:t>
            </a:r>
            <a:r>
              <a:rPr sz="28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40" dirty="0">
                <a:solidFill>
                  <a:srgbClr val="262626"/>
                </a:solidFill>
                <a:latin typeface="Arial MT"/>
                <a:cs typeface="Arial MT"/>
              </a:rPr>
              <a:t>80-</a:t>
            </a:r>
            <a:r>
              <a:rPr sz="2800" spc="-290" dirty="0">
                <a:solidFill>
                  <a:srgbClr val="262626"/>
                </a:solidFill>
                <a:latin typeface="Arial MT"/>
                <a:cs typeface="Arial MT"/>
              </a:rPr>
              <a:t>100%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1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4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40" dirty="0">
                <a:solidFill>
                  <a:srgbClr val="262626"/>
                </a:solidFill>
                <a:latin typeface="Arial MT"/>
                <a:cs typeface="Arial MT"/>
              </a:rPr>
              <a:t>time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10" dirty="0">
                <a:solidFill>
                  <a:srgbClr val="262626"/>
                </a:solidFill>
                <a:latin typeface="Arial MT"/>
                <a:cs typeface="Arial MT"/>
              </a:rPr>
              <a:t>(Burgess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2003).</a:t>
            </a:r>
            <a:endParaRPr sz="2800">
              <a:latin typeface="Arial MT"/>
              <a:cs typeface="Arial MT"/>
            </a:endParaRPr>
          </a:p>
          <a:p>
            <a:pPr marL="241300" marR="134620" indent="-228600">
              <a:lnSpc>
                <a:spcPct val="79900"/>
              </a:lnSpc>
              <a:spcBef>
                <a:spcPts val="1000"/>
              </a:spcBef>
              <a:buClr>
                <a:srgbClr val="9BAFB5"/>
              </a:buClr>
              <a:buChar char="•"/>
              <a:tabLst>
                <a:tab pos="241300" algn="l"/>
              </a:tabLst>
            </a:pPr>
            <a:r>
              <a:rPr sz="2800" spc="-13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800" spc="-6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50" dirty="0">
                <a:solidFill>
                  <a:srgbClr val="262626"/>
                </a:solidFill>
                <a:latin typeface="Arial MT"/>
                <a:cs typeface="Arial MT"/>
              </a:rPr>
              <a:t>open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65" dirty="0">
                <a:solidFill>
                  <a:srgbClr val="262626"/>
                </a:solidFill>
                <a:latin typeface="Arial MT"/>
                <a:cs typeface="Arial MT"/>
              </a:rPr>
              <a:t>surgical</a:t>
            </a:r>
            <a:r>
              <a:rPr sz="28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20" dirty="0">
                <a:solidFill>
                  <a:srgbClr val="262626"/>
                </a:solidFill>
                <a:latin typeface="Arial MT"/>
                <a:cs typeface="Arial MT"/>
              </a:rPr>
              <a:t>stabilisation</a:t>
            </a:r>
            <a:r>
              <a:rPr sz="28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4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10" dirty="0">
                <a:solidFill>
                  <a:srgbClr val="262626"/>
                </a:solidFill>
                <a:latin typeface="Arial MT"/>
                <a:cs typeface="Arial MT"/>
              </a:rPr>
              <a:t>shoulder</a:t>
            </a:r>
            <a:r>
              <a:rPr sz="28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315" dirty="0">
                <a:solidFill>
                  <a:srgbClr val="262626"/>
                </a:solidFill>
                <a:latin typeface="Arial MT"/>
                <a:cs typeface="Arial MT"/>
              </a:rPr>
              <a:t>has </a:t>
            </a:r>
            <a:r>
              <a:rPr sz="2800" spc="-215" dirty="0">
                <a:solidFill>
                  <a:srgbClr val="262626"/>
                </a:solidFill>
                <a:latin typeface="Arial MT"/>
                <a:cs typeface="Arial MT"/>
              </a:rPr>
              <a:t>been</a:t>
            </a:r>
            <a:r>
              <a:rPr sz="28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4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800" spc="-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35" dirty="0">
                <a:solidFill>
                  <a:srgbClr val="262626"/>
                </a:solidFill>
                <a:latin typeface="Arial MT"/>
                <a:cs typeface="Arial MT"/>
              </a:rPr>
              <a:t>gold</a:t>
            </a:r>
            <a:r>
              <a:rPr sz="28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55" dirty="0">
                <a:solidFill>
                  <a:srgbClr val="262626"/>
                </a:solidFill>
                <a:latin typeface="Arial MT"/>
                <a:cs typeface="Arial MT"/>
              </a:rPr>
              <a:t>standard</a:t>
            </a:r>
            <a:r>
              <a:rPr sz="28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for</a:t>
            </a:r>
            <a:r>
              <a:rPr sz="28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50" dirty="0">
                <a:solidFill>
                  <a:srgbClr val="262626"/>
                </a:solidFill>
                <a:latin typeface="Arial MT"/>
                <a:cs typeface="Arial MT"/>
              </a:rPr>
              <a:t>many</a:t>
            </a:r>
            <a:r>
              <a:rPr sz="28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10" dirty="0">
                <a:solidFill>
                  <a:srgbClr val="262626"/>
                </a:solidFill>
                <a:latin typeface="Arial MT"/>
                <a:cs typeface="Arial MT"/>
              </a:rPr>
              <a:t>years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28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37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70" dirty="0">
                <a:solidFill>
                  <a:srgbClr val="262626"/>
                </a:solidFill>
                <a:latin typeface="Arial MT"/>
                <a:cs typeface="Arial MT"/>
              </a:rPr>
              <a:t>success </a:t>
            </a:r>
            <a:r>
              <a:rPr sz="2800" spc="-40" dirty="0">
                <a:solidFill>
                  <a:srgbClr val="262626"/>
                </a:solidFill>
                <a:latin typeface="Arial MT"/>
                <a:cs typeface="Arial MT"/>
              </a:rPr>
              <a:t>rate</a:t>
            </a:r>
            <a:r>
              <a:rPr sz="2800" spc="-1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320" dirty="0">
                <a:solidFill>
                  <a:srgbClr val="262626"/>
                </a:solidFill>
                <a:latin typeface="Arial MT"/>
                <a:cs typeface="Arial MT"/>
              </a:rPr>
              <a:t>91%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60" dirty="0">
                <a:solidFill>
                  <a:srgbClr val="262626"/>
                </a:solidFill>
                <a:latin typeface="Arial MT"/>
                <a:cs typeface="Arial MT"/>
              </a:rPr>
              <a:t>to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85" dirty="0">
                <a:solidFill>
                  <a:srgbClr val="262626"/>
                </a:solidFill>
                <a:latin typeface="Arial MT"/>
                <a:cs typeface="Arial MT"/>
              </a:rPr>
              <a:t>96%,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28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60" dirty="0">
                <a:solidFill>
                  <a:srgbClr val="262626"/>
                </a:solidFill>
                <a:latin typeface="Arial MT"/>
                <a:cs typeface="Arial MT"/>
              </a:rPr>
              <a:t>success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50" dirty="0">
                <a:solidFill>
                  <a:srgbClr val="262626"/>
                </a:solidFill>
                <a:latin typeface="Arial MT"/>
                <a:cs typeface="Arial MT"/>
              </a:rPr>
              <a:t>defined</a:t>
            </a:r>
            <a:r>
              <a:rPr sz="28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355" dirty="0">
                <a:solidFill>
                  <a:srgbClr val="262626"/>
                </a:solidFill>
                <a:latin typeface="Arial MT"/>
                <a:cs typeface="Arial MT"/>
              </a:rPr>
              <a:t>as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2800" spc="-250" dirty="0">
                <a:solidFill>
                  <a:srgbClr val="262626"/>
                </a:solidFill>
                <a:latin typeface="Arial MT"/>
                <a:cs typeface="Arial MT"/>
              </a:rPr>
              <a:t>absence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10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further</a:t>
            </a:r>
            <a:r>
              <a:rPr sz="28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35" dirty="0">
                <a:solidFill>
                  <a:srgbClr val="262626"/>
                </a:solidFill>
                <a:latin typeface="Arial MT"/>
                <a:cs typeface="Arial MT"/>
              </a:rPr>
              <a:t>complaints</a:t>
            </a:r>
            <a:r>
              <a:rPr sz="2800" spc="-6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14" dirty="0">
                <a:solidFill>
                  <a:srgbClr val="262626"/>
                </a:solidFill>
                <a:latin typeface="Arial MT"/>
                <a:cs typeface="Arial MT"/>
              </a:rPr>
              <a:t>subluxation</a:t>
            </a:r>
            <a:r>
              <a:rPr sz="28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45" dirty="0">
                <a:solidFill>
                  <a:srgbClr val="262626"/>
                </a:solidFill>
                <a:latin typeface="Arial MT"/>
                <a:cs typeface="Arial MT"/>
              </a:rPr>
              <a:t>or </a:t>
            </a:r>
            <a:r>
              <a:rPr sz="2800" spc="-105" dirty="0">
                <a:solidFill>
                  <a:srgbClr val="262626"/>
                </a:solidFill>
                <a:latin typeface="Arial MT"/>
                <a:cs typeface="Arial MT"/>
              </a:rPr>
              <a:t>dislocation</a:t>
            </a:r>
            <a:r>
              <a:rPr sz="28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80" dirty="0">
                <a:solidFill>
                  <a:srgbClr val="262626"/>
                </a:solidFill>
                <a:latin typeface="Arial MT"/>
                <a:cs typeface="Arial MT"/>
              </a:rPr>
              <a:t>(Satterwhite</a:t>
            </a:r>
            <a:r>
              <a:rPr sz="28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2000).</a:t>
            </a:r>
            <a:endParaRPr sz="2800">
              <a:latin typeface="Arial MT"/>
              <a:cs typeface="Arial MT"/>
            </a:endParaRPr>
          </a:p>
          <a:p>
            <a:pPr marL="241300" marR="607060" indent="-228600">
              <a:lnSpc>
                <a:spcPct val="79400"/>
              </a:lnSpc>
              <a:spcBef>
                <a:spcPts val="1065"/>
              </a:spcBef>
              <a:buClr>
                <a:srgbClr val="9BAFB5"/>
              </a:buClr>
              <a:buChar char="•"/>
              <a:tabLst>
                <a:tab pos="241300" algn="l"/>
              </a:tabLst>
            </a:pPr>
            <a:r>
              <a:rPr sz="2800" spc="-100" dirty="0">
                <a:solidFill>
                  <a:srgbClr val="262626"/>
                </a:solidFill>
                <a:latin typeface="Arial MT"/>
                <a:cs typeface="Arial MT"/>
              </a:rPr>
              <a:t>Open</a:t>
            </a:r>
            <a:r>
              <a:rPr sz="2800" spc="-9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anterior</a:t>
            </a:r>
            <a:r>
              <a:rPr sz="28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20" dirty="0">
                <a:solidFill>
                  <a:srgbClr val="262626"/>
                </a:solidFill>
                <a:latin typeface="Arial MT"/>
                <a:cs typeface="Arial MT"/>
              </a:rPr>
              <a:t>stabilisation</a:t>
            </a:r>
            <a:r>
              <a:rPr sz="28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70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95" dirty="0">
                <a:solidFill>
                  <a:srgbClr val="262626"/>
                </a:solidFill>
                <a:latin typeface="Arial MT"/>
                <a:cs typeface="Arial MT"/>
              </a:rPr>
              <a:t>associated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28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37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25" dirty="0">
                <a:solidFill>
                  <a:srgbClr val="262626"/>
                </a:solidFill>
                <a:latin typeface="Arial MT"/>
                <a:cs typeface="Arial MT"/>
              </a:rPr>
              <a:t>12 </a:t>
            </a:r>
            <a:r>
              <a:rPr sz="2800" spc="-190" dirty="0">
                <a:solidFill>
                  <a:srgbClr val="262626"/>
                </a:solidFill>
                <a:latin typeface="Arial MT"/>
                <a:cs typeface="Arial MT"/>
              </a:rPr>
              <a:t>degree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85" dirty="0">
                <a:solidFill>
                  <a:srgbClr val="262626"/>
                </a:solidFill>
                <a:latin typeface="Arial MT"/>
                <a:cs typeface="Arial MT"/>
              </a:rPr>
              <a:t>loss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19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80" dirty="0">
                <a:solidFill>
                  <a:srgbClr val="262626"/>
                </a:solidFill>
                <a:latin typeface="Arial MT"/>
                <a:cs typeface="Arial MT"/>
              </a:rPr>
              <a:t>external</a:t>
            </a:r>
            <a:r>
              <a:rPr sz="2800" spc="-7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rotation</a:t>
            </a:r>
            <a:r>
              <a:rPr sz="2800" spc="-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800" spc="-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40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800" spc="-7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shoulder </a:t>
            </a:r>
            <a:r>
              <a:rPr sz="2800" spc="-180" dirty="0">
                <a:solidFill>
                  <a:srgbClr val="262626"/>
                </a:solidFill>
                <a:latin typeface="Arial MT"/>
                <a:cs typeface="Arial MT"/>
              </a:rPr>
              <a:t>(Paxinos</a:t>
            </a:r>
            <a:r>
              <a:rPr sz="2800" spc="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800" spc="-10" dirty="0">
                <a:solidFill>
                  <a:srgbClr val="262626"/>
                </a:solidFill>
                <a:latin typeface="Arial MT"/>
                <a:cs typeface="Arial MT"/>
              </a:rPr>
              <a:t>2001).</a:t>
            </a:r>
            <a:endParaRPr sz="28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3332829" y="825499"/>
            <a:ext cx="1538605" cy="4216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35" dirty="0">
                <a:latin typeface="Arial MT"/>
                <a:cs typeface="Arial MT"/>
              </a:rPr>
              <a:t>SURGERY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26166"/>
            <a:ext cx="8040370" cy="3862704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240029" marR="276860" indent="-227329">
              <a:lnSpc>
                <a:spcPct val="80200"/>
              </a:lnSpc>
              <a:spcBef>
                <a:spcPts val="670"/>
              </a:spcBef>
              <a:buClr>
                <a:srgbClr val="9BAFB5"/>
              </a:buClr>
              <a:buChar char="•"/>
              <a:tabLst>
                <a:tab pos="241300" algn="l"/>
              </a:tabLst>
            </a:pP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24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Arial MT"/>
                <a:cs typeface="Arial MT"/>
              </a:rPr>
              <a:t>introduction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of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14" dirty="0">
                <a:solidFill>
                  <a:srgbClr val="262626"/>
                </a:solidFill>
                <a:latin typeface="Arial MT"/>
                <a:cs typeface="Arial MT"/>
              </a:rPr>
              <a:t>arthroscopy,</a:t>
            </a:r>
            <a:r>
              <a:rPr sz="2400" spc="-2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Arial MT"/>
                <a:cs typeface="Arial MT"/>
              </a:rPr>
              <a:t>physician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Arial MT"/>
                <a:cs typeface="Arial MT"/>
              </a:rPr>
              <a:t>is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80" dirty="0">
                <a:solidFill>
                  <a:srgbClr val="262626"/>
                </a:solidFill>
                <a:latin typeface="Arial MT"/>
                <a:cs typeface="Arial MT"/>
              </a:rPr>
              <a:t>able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30" dirty="0">
                <a:solidFill>
                  <a:srgbClr val="262626"/>
                </a:solidFill>
                <a:latin typeface="Arial MT"/>
                <a:cs typeface="Arial MT"/>
              </a:rPr>
              <a:t>to 	</a:t>
            </a:r>
            <a:r>
              <a:rPr sz="2400" spc="-190" dirty="0">
                <a:solidFill>
                  <a:srgbClr val="262626"/>
                </a:solidFill>
                <a:latin typeface="Arial MT"/>
                <a:cs typeface="Arial MT"/>
              </a:rPr>
              <a:t>address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400" spc="-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intraarticular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Arial MT"/>
                <a:cs typeface="Arial MT"/>
              </a:rPr>
              <a:t>pathology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Arial MT"/>
                <a:cs typeface="Arial MT"/>
              </a:rPr>
              <a:t>while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Arial MT"/>
                <a:cs typeface="Arial MT"/>
              </a:rPr>
              <a:t>allowing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Arial MT"/>
                <a:cs typeface="Arial MT"/>
              </a:rPr>
              <a:t>the 	</a:t>
            </a:r>
            <a:r>
              <a:rPr sz="2400" spc="-110" dirty="0">
                <a:solidFill>
                  <a:srgbClr val="262626"/>
                </a:solidFill>
                <a:latin typeface="Arial MT"/>
                <a:cs typeface="Arial MT"/>
              </a:rPr>
              <a:t>individual</a:t>
            </a:r>
            <a:r>
              <a:rPr sz="2400" spc="-6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25" dirty="0">
                <a:solidFill>
                  <a:srgbClr val="262626"/>
                </a:solidFill>
                <a:latin typeface="Arial MT"/>
                <a:cs typeface="Arial MT"/>
              </a:rPr>
              <a:t>a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better</a:t>
            </a:r>
            <a:r>
              <a:rPr sz="2400" spc="-1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Arial MT"/>
                <a:cs typeface="Arial MT"/>
              </a:rPr>
              <a:t>opportunity</a:t>
            </a:r>
            <a:r>
              <a:rPr sz="2400" spc="-6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55" dirty="0">
                <a:solidFill>
                  <a:srgbClr val="262626"/>
                </a:solidFill>
                <a:latin typeface="Arial MT"/>
                <a:cs typeface="Arial MT"/>
              </a:rPr>
              <a:t>to</a:t>
            </a:r>
            <a:r>
              <a:rPr sz="24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return</a:t>
            </a:r>
            <a:r>
              <a:rPr sz="24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55" dirty="0">
                <a:solidFill>
                  <a:srgbClr val="262626"/>
                </a:solidFill>
                <a:latin typeface="Arial MT"/>
                <a:cs typeface="Arial MT"/>
              </a:rPr>
              <a:t>to</a:t>
            </a:r>
            <a:r>
              <a:rPr sz="2400" spc="-6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full</a:t>
            </a:r>
            <a:r>
              <a:rPr sz="2400" spc="-6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functional 	activity.</a:t>
            </a:r>
            <a:endParaRPr sz="2400">
              <a:latin typeface="Arial MT"/>
              <a:cs typeface="Arial MT"/>
            </a:endParaRPr>
          </a:p>
          <a:p>
            <a:pPr marL="240029" marR="595630" indent="-227329">
              <a:lnSpc>
                <a:spcPct val="79900"/>
              </a:lnSpc>
              <a:spcBef>
                <a:spcPts val="965"/>
              </a:spcBef>
              <a:buClr>
                <a:srgbClr val="9BAFB5"/>
              </a:buClr>
              <a:buChar char="•"/>
              <a:tabLst>
                <a:tab pos="241300" algn="l"/>
              </a:tabLst>
            </a:pP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Arthroscopic</a:t>
            </a:r>
            <a:r>
              <a:rPr sz="2400" spc="-2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Arial MT"/>
                <a:cs typeface="Arial MT"/>
              </a:rPr>
              <a:t>techniques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for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45" dirty="0">
                <a:solidFill>
                  <a:srgbClr val="262626"/>
                </a:solidFill>
                <a:latin typeface="Arial MT"/>
                <a:cs typeface="Arial MT"/>
              </a:rPr>
              <a:t>acute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Arial MT"/>
                <a:cs typeface="Arial MT"/>
              </a:rPr>
              <a:t>anterior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80" dirty="0">
                <a:solidFill>
                  <a:srgbClr val="262626"/>
                </a:solidFill>
                <a:latin typeface="Arial MT"/>
                <a:cs typeface="Arial MT"/>
              </a:rPr>
              <a:t>instability</a:t>
            </a:r>
            <a:r>
              <a:rPr sz="24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Arial MT"/>
                <a:cs typeface="Arial MT"/>
              </a:rPr>
              <a:t>have 	</a:t>
            </a:r>
            <a:r>
              <a:rPr sz="2400" spc="-175" dirty="0">
                <a:solidFill>
                  <a:srgbClr val="262626"/>
                </a:solidFill>
                <a:latin typeface="Arial MT"/>
                <a:cs typeface="Arial MT"/>
              </a:rPr>
              <a:t>been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45" dirty="0">
                <a:solidFill>
                  <a:srgbClr val="262626"/>
                </a:solidFill>
                <a:latin typeface="Arial MT"/>
                <a:cs typeface="Arial MT"/>
              </a:rPr>
              <a:t>developed</a:t>
            </a:r>
            <a:r>
              <a:rPr sz="2400" spc="-2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55" dirty="0">
                <a:solidFill>
                  <a:srgbClr val="262626"/>
                </a:solidFill>
                <a:latin typeface="Arial MT"/>
                <a:cs typeface="Arial MT"/>
              </a:rPr>
              <a:t>to</a:t>
            </a:r>
            <a:r>
              <a:rPr sz="2400" spc="-10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95" dirty="0">
                <a:solidFill>
                  <a:srgbClr val="262626"/>
                </a:solidFill>
                <a:latin typeface="Arial MT"/>
                <a:cs typeface="Arial MT"/>
              </a:rPr>
              <a:t>reattach</a:t>
            </a:r>
            <a:r>
              <a:rPr sz="24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the </a:t>
            </a:r>
            <a:r>
              <a:rPr sz="2400" spc="-100" dirty="0">
                <a:solidFill>
                  <a:srgbClr val="262626"/>
                </a:solidFill>
                <a:latin typeface="Arial MT"/>
                <a:cs typeface="Arial MT"/>
              </a:rPr>
              <a:t>labrum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without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35" dirty="0">
                <a:solidFill>
                  <a:srgbClr val="262626"/>
                </a:solidFill>
                <a:latin typeface="Arial MT"/>
                <a:cs typeface="Arial MT"/>
              </a:rPr>
              <a:t>an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Arial MT"/>
                <a:cs typeface="Arial MT"/>
              </a:rPr>
              <a:t>open 	</a:t>
            </a:r>
            <a:r>
              <a:rPr sz="2400" spc="-100" dirty="0">
                <a:solidFill>
                  <a:srgbClr val="262626"/>
                </a:solidFill>
                <a:latin typeface="Arial MT"/>
                <a:cs typeface="Arial MT"/>
              </a:rPr>
              <a:t>incision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Arial MT"/>
                <a:cs typeface="Arial MT"/>
              </a:rPr>
              <a:t>and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 without </a:t>
            </a:r>
            <a:r>
              <a:rPr sz="2400" spc="-175" dirty="0">
                <a:solidFill>
                  <a:srgbClr val="262626"/>
                </a:solidFill>
                <a:latin typeface="Arial MT"/>
                <a:cs typeface="Arial MT"/>
              </a:rPr>
              <a:t>subscapularis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detachment.</a:t>
            </a:r>
            <a:endParaRPr sz="2400">
              <a:latin typeface="Arial MT"/>
              <a:cs typeface="Arial MT"/>
            </a:endParaRPr>
          </a:p>
          <a:p>
            <a:pPr marL="240029" marR="5080" indent="-227329">
              <a:lnSpc>
                <a:spcPct val="79900"/>
              </a:lnSpc>
              <a:spcBef>
                <a:spcPts val="1030"/>
              </a:spcBef>
              <a:buClr>
                <a:srgbClr val="9BAFB5"/>
              </a:buClr>
              <a:buChar char="•"/>
              <a:tabLst>
                <a:tab pos="241300" algn="l"/>
                <a:tab pos="3711575" algn="l"/>
              </a:tabLst>
            </a:pPr>
            <a:r>
              <a:rPr sz="2400" spc="-105" dirty="0">
                <a:solidFill>
                  <a:srgbClr val="262626"/>
                </a:solidFill>
                <a:latin typeface="Arial MT"/>
                <a:cs typeface="Arial MT"/>
              </a:rPr>
              <a:t>The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Arial MT"/>
                <a:cs typeface="Arial MT"/>
              </a:rPr>
              <a:t>reported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55" dirty="0">
                <a:solidFill>
                  <a:srgbClr val="262626"/>
                </a:solidFill>
                <a:latin typeface="Arial MT"/>
                <a:cs typeface="Arial MT"/>
              </a:rPr>
              <a:t>re-</a:t>
            </a:r>
            <a:r>
              <a:rPr sz="2400" spc="-85" dirty="0">
                <a:solidFill>
                  <a:srgbClr val="262626"/>
                </a:solidFill>
                <a:latin typeface="Arial MT"/>
                <a:cs typeface="Arial MT"/>
              </a:rPr>
              <a:t>dislocation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0" dirty="0">
                <a:solidFill>
                  <a:srgbClr val="262626"/>
                </a:solidFill>
                <a:latin typeface="Arial MT"/>
                <a:cs typeface="Arial MT"/>
              </a:rPr>
              <a:t>rates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for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Arial MT"/>
                <a:cs typeface="Arial MT"/>
              </a:rPr>
              <a:t>arthroscopic</a:t>
            </a:r>
            <a:r>
              <a:rPr sz="24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anterior 	</a:t>
            </a:r>
            <a:r>
              <a:rPr sz="2400" spc="-95" dirty="0">
                <a:solidFill>
                  <a:srgbClr val="262626"/>
                </a:solidFill>
                <a:latin typeface="Arial MT"/>
                <a:cs typeface="Arial MT"/>
              </a:rPr>
              <a:t>shoulder</a:t>
            </a:r>
            <a:r>
              <a:rPr sz="24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0" dirty="0">
                <a:solidFill>
                  <a:srgbClr val="262626"/>
                </a:solidFill>
                <a:latin typeface="Arial MT"/>
                <a:cs typeface="Arial MT"/>
              </a:rPr>
              <a:t>stabilisation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2400" spc="-3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90" dirty="0">
                <a:solidFill>
                  <a:srgbClr val="262626"/>
                </a:solidFill>
                <a:latin typeface="Arial MT"/>
                <a:cs typeface="Arial MT"/>
              </a:rPr>
              <a:t>greater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Arial MT"/>
                <a:cs typeface="Arial MT"/>
              </a:rPr>
              <a:t>than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95" dirty="0">
                <a:solidFill>
                  <a:srgbClr val="262626"/>
                </a:solidFill>
                <a:latin typeface="Arial MT"/>
                <a:cs typeface="Arial MT"/>
              </a:rPr>
              <a:t>those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Arial MT"/>
                <a:cs typeface="Arial MT"/>
              </a:rPr>
              <a:t>reported</a:t>
            </a:r>
            <a:r>
              <a:rPr sz="24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for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Arial MT"/>
                <a:cs typeface="Arial MT"/>
              </a:rPr>
              <a:t>open 	</a:t>
            </a:r>
            <a:r>
              <a:rPr sz="2400" spc="-110" dirty="0">
                <a:solidFill>
                  <a:srgbClr val="262626"/>
                </a:solidFill>
                <a:latin typeface="Arial MT"/>
                <a:cs typeface="Arial MT"/>
              </a:rPr>
              <a:t>procedures</a:t>
            </a:r>
            <a:r>
              <a:rPr sz="24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40" dirty="0">
                <a:solidFill>
                  <a:srgbClr val="262626"/>
                </a:solidFill>
                <a:latin typeface="Arial MT"/>
                <a:cs typeface="Arial MT"/>
              </a:rPr>
              <a:t>5%-</a:t>
            </a:r>
            <a:r>
              <a:rPr sz="2400" spc="-275" dirty="0">
                <a:solidFill>
                  <a:srgbClr val="262626"/>
                </a:solidFill>
                <a:latin typeface="Arial MT"/>
                <a:cs typeface="Arial MT"/>
              </a:rPr>
              <a:t>15%</a:t>
            </a:r>
            <a:r>
              <a:rPr sz="2400" spc="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Arial MT"/>
                <a:cs typeface="Arial MT"/>
              </a:rPr>
              <a:t>vs.</a:t>
            </a:r>
            <a:r>
              <a:rPr sz="2400" spc="-2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95" dirty="0">
                <a:solidFill>
                  <a:srgbClr val="262626"/>
                </a:solidFill>
                <a:latin typeface="Arial MT"/>
                <a:cs typeface="Arial MT"/>
              </a:rPr>
              <a:t>6%.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	</a:t>
            </a:r>
            <a:r>
              <a:rPr sz="2400" spc="-130" dirty="0">
                <a:solidFill>
                  <a:srgbClr val="262626"/>
                </a:solidFill>
                <a:latin typeface="Arial MT"/>
                <a:cs typeface="Arial MT"/>
              </a:rPr>
              <a:t>However,</a:t>
            </a:r>
            <a:r>
              <a:rPr sz="2400" spc="-2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Arial MT"/>
                <a:cs typeface="Arial MT"/>
              </a:rPr>
              <a:t>arthroscopic</a:t>
            </a:r>
            <a:r>
              <a:rPr sz="2400" spc="-4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60" dirty="0">
                <a:solidFill>
                  <a:srgbClr val="262626"/>
                </a:solidFill>
                <a:latin typeface="Arial MT"/>
                <a:cs typeface="Arial MT"/>
              </a:rPr>
              <a:t>procedures 	</a:t>
            </a:r>
            <a:r>
              <a:rPr sz="2400" spc="-135" dirty="0">
                <a:solidFill>
                  <a:srgbClr val="262626"/>
                </a:solidFill>
                <a:latin typeface="Arial MT"/>
                <a:cs typeface="Arial MT"/>
              </a:rPr>
              <a:t>are</a:t>
            </a:r>
            <a:r>
              <a:rPr sz="2400" spc="-3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Arial MT"/>
                <a:cs typeface="Arial MT"/>
              </a:rPr>
              <a:t>associated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dirty="0">
                <a:solidFill>
                  <a:srgbClr val="262626"/>
                </a:solidFill>
                <a:latin typeface="Arial MT"/>
                <a:cs typeface="Arial MT"/>
              </a:rPr>
              <a:t>with</a:t>
            </a:r>
            <a:r>
              <a:rPr sz="2400" spc="-16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4" dirty="0">
                <a:solidFill>
                  <a:srgbClr val="262626"/>
                </a:solidFill>
                <a:latin typeface="Arial MT"/>
                <a:cs typeface="Arial MT"/>
              </a:rPr>
              <a:t>less</a:t>
            </a:r>
            <a:r>
              <a:rPr sz="2400" spc="-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Arial MT"/>
                <a:cs typeface="Arial MT"/>
              </a:rPr>
              <a:t>loss</a:t>
            </a:r>
            <a:r>
              <a:rPr sz="2400" spc="-1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in</a:t>
            </a:r>
            <a:r>
              <a:rPr sz="2400" spc="-7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Arial MT"/>
                <a:cs typeface="Arial MT"/>
              </a:rPr>
              <a:t>external</a:t>
            </a:r>
            <a:r>
              <a:rPr sz="2400" spc="-5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rotation</a:t>
            </a:r>
            <a:r>
              <a:rPr sz="2400" spc="-4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Arial MT"/>
                <a:cs typeface="Arial MT"/>
              </a:rPr>
              <a:t>than</a:t>
            </a:r>
            <a:r>
              <a:rPr sz="2400" spc="-50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Arial MT"/>
                <a:cs typeface="Arial MT"/>
              </a:rPr>
              <a:t>open 	</a:t>
            </a:r>
            <a:r>
              <a:rPr sz="2400" spc="-110" dirty="0">
                <a:solidFill>
                  <a:srgbClr val="262626"/>
                </a:solidFill>
                <a:latin typeface="Arial MT"/>
                <a:cs typeface="Arial MT"/>
              </a:rPr>
              <a:t>procedures</a:t>
            </a:r>
            <a:r>
              <a:rPr sz="2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Arial MT"/>
                <a:cs typeface="Arial MT"/>
              </a:rPr>
              <a:t>(Paxinos</a:t>
            </a:r>
            <a:r>
              <a:rPr sz="2400" spc="5" dirty="0">
                <a:solidFill>
                  <a:srgbClr val="262626"/>
                </a:solidFill>
                <a:latin typeface="Arial MT"/>
                <a:cs typeface="Arial MT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Arial MT"/>
                <a:cs typeface="Arial MT"/>
              </a:rPr>
              <a:t>2001).</a:t>
            </a:r>
            <a:endParaRPr sz="2400">
              <a:latin typeface="Arial MT"/>
              <a:cs typeface="Arial MT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34975" y="365125"/>
            <a:ext cx="8261350" cy="1403350"/>
            <a:chOff x="4349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2088514">
              <a:lnSpc>
                <a:spcPct val="100000"/>
              </a:lnSpc>
              <a:spcBef>
                <a:spcPts val="100"/>
              </a:spcBef>
            </a:pPr>
            <a:r>
              <a:rPr spc="290" dirty="0"/>
              <a:t>FLOW</a:t>
            </a:r>
            <a:r>
              <a:rPr spc="355" dirty="0"/>
              <a:t> </a:t>
            </a:r>
            <a:r>
              <a:rPr spc="254" dirty="0"/>
              <a:t>CHART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81000" y="2057400"/>
            <a:ext cx="8001000" cy="37338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172200" y="6096000"/>
            <a:ext cx="2514600" cy="668866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34975" y="365125"/>
            <a:ext cx="8261350" cy="1403350"/>
            <a:chOff x="4349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666239" marR="5080" indent="-1654175">
              <a:lnSpc>
                <a:spcPts val="2800"/>
              </a:lnSpc>
              <a:spcBef>
                <a:spcPts val="459"/>
              </a:spcBef>
            </a:pPr>
            <a:r>
              <a:rPr spc="280" dirty="0"/>
              <a:t>ANTERIOR</a:t>
            </a:r>
            <a:r>
              <a:rPr spc="375" dirty="0"/>
              <a:t> </a:t>
            </a:r>
            <a:r>
              <a:rPr spc="200" dirty="0"/>
              <a:t>STABILISATION</a:t>
            </a:r>
            <a:r>
              <a:rPr spc="370" dirty="0"/>
              <a:t> </a:t>
            </a:r>
            <a:r>
              <a:rPr spc="270" dirty="0"/>
              <a:t>PROTOCOL </a:t>
            </a:r>
            <a:r>
              <a:rPr spc="125" dirty="0"/>
              <a:t>(EARLY</a:t>
            </a:r>
            <a:r>
              <a:rPr spc="315" dirty="0"/>
              <a:t> </a:t>
            </a:r>
            <a:r>
              <a:rPr spc="100" dirty="0"/>
              <a:t>0-</a:t>
            </a:r>
            <a:r>
              <a:rPr dirty="0"/>
              <a:t>3</a:t>
            </a:r>
            <a:r>
              <a:rPr spc="-5" dirty="0"/>
              <a:t> </a:t>
            </a:r>
            <a:r>
              <a:rPr spc="204" dirty="0"/>
              <a:t>WEEKS)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6096000"/>
            <a:ext cx="2514600" cy="668866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77470">
              <a:lnSpc>
                <a:spcPts val="2870"/>
              </a:lnSpc>
              <a:spcBef>
                <a:spcPts val="204"/>
              </a:spcBef>
            </a:pPr>
            <a:r>
              <a:rPr spc="-220" dirty="0">
                <a:latin typeface="Trebuchet MS"/>
                <a:cs typeface="Trebuchet MS"/>
              </a:rPr>
              <a:t>Sling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80" dirty="0">
                <a:latin typeface="Trebuchet MS"/>
                <a:cs typeface="Trebuchet MS"/>
              </a:rPr>
              <a:t>for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3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20" dirty="0">
                <a:latin typeface="Trebuchet MS"/>
                <a:cs typeface="Trebuchet MS"/>
              </a:rPr>
              <a:t>weeks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50" dirty="0">
                <a:latin typeface="Trebuchet MS"/>
                <a:cs typeface="Trebuchet MS"/>
              </a:rPr>
              <a:t>(athletes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185" dirty="0">
                <a:latin typeface="Trebuchet MS"/>
                <a:cs typeface="Trebuchet MS"/>
              </a:rPr>
              <a:t>can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35" dirty="0">
                <a:latin typeface="Trebuchet MS"/>
                <a:cs typeface="Trebuchet MS"/>
              </a:rPr>
              <a:t>wean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90" dirty="0">
                <a:latin typeface="Trebuchet MS"/>
                <a:cs typeface="Trebuchet MS"/>
              </a:rPr>
              <a:t>off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20" dirty="0">
                <a:latin typeface="Trebuchet MS"/>
                <a:cs typeface="Trebuchet MS"/>
              </a:rPr>
              <a:t>sooner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35" dirty="0">
                <a:latin typeface="Trebuchet MS"/>
                <a:cs typeface="Trebuchet MS"/>
              </a:rPr>
              <a:t>under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20" dirty="0">
                <a:latin typeface="Trebuchet MS"/>
                <a:cs typeface="Trebuchet MS"/>
              </a:rPr>
              <a:t>guidance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95" dirty="0">
                <a:latin typeface="Trebuchet MS"/>
                <a:cs typeface="Trebuchet MS"/>
              </a:rPr>
              <a:t>of </a:t>
            </a:r>
            <a:r>
              <a:rPr spc="-229" dirty="0">
                <a:latin typeface="Trebuchet MS"/>
                <a:cs typeface="Trebuchet MS"/>
              </a:rPr>
              <a:t>club</a:t>
            </a:r>
            <a:r>
              <a:rPr spc="-45" dirty="0">
                <a:latin typeface="Trebuchet MS"/>
                <a:cs typeface="Trebuchet MS"/>
              </a:rPr>
              <a:t> </a:t>
            </a:r>
            <a:r>
              <a:rPr spc="-145" dirty="0">
                <a:latin typeface="Trebuchet MS"/>
                <a:cs typeface="Trebuchet MS"/>
              </a:rPr>
              <a:t>therapist)</a:t>
            </a:r>
          </a:p>
          <a:p>
            <a:pPr marL="12700">
              <a:lnSpc>
                <a:spcPts val="2765"/>
              </a:lnSpc>
            </a:pPr>
            <a:r>
              <a:rPr spc="-240" dirty="0">
                <a:latin typeface="Trebuchet MS"/>
                <a:cs typeface="Trebuchet MS"/>
              </a:rPr>
              <a:t>Teach</a:t>
            </a:r>
            <a:r>
              <a:rPr spc="-25" dirty="0">
                <a:latin typeface="Trebuchet MS"/>
                <a:cs typeface="Trebuchet MS"/>
              </a:rPr>
              <a:t> </a:t>
            </a:r>
            <a:r>
              <a:rPr spc="-240" dirty="0">
                <a:latin typeface="Trebuchet MS"/>
                <a:cs typeface="Trebuchet MS"/>
              </a:rPr>
              <a:t>axillary</a:t>
            </a:r>
            <a:r>
              <a:rPr spc="-20" dirty="0">
                <a:latin typeface="Trebuchet MS"/>
                <a:cs typeface="Trebuchet MS"/>
              </a:rPr>
              <a:t> </a:t>
            </a:r>
            <a:r>
              <a:rPr spc="-105" dirty="0">
                <a:latin typeface="Trebuchet MS"/>
                <a:cs typeface="Trebuchet MS"/>
              </a:rPr>
              <a:t>hygiene</a:t>
            </a:r>
          </a:p>
          <a:p>
            <a:pPr marL="12700" marR="2314575">
              <a:lnSpc>
                <a:spcPts val="2870"/>
              </a:lnSpc>
              <a:spcBef>
                <a:spcPts val="95"/>
              </a:spcBef>
            </a:pPr>
            <a:r>
              <a:rPr spc="-235" dirty="0">
                <a:latin typeface="Trebuchet MS"/>
                <a:cs typeface="Trebuchet MS"/>
              </a:rPr>
              <a:t>Teach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240" dirty="0">
                <a:latin typeface="Trebuchet MS"/>
                <a:cs typeface="Trebuchet MS"/>
              </a:rPr>
              <a:t>postural</a:t>
            </a:r>
            <a:r>
              <a:rPr spc="-10" dirty="0">
                <a:latin typeface="Trebuchet MS"/>
                <a:cs typeface="Trebuchet MS"/>
              </a:rPr>
              <a:t> </a:t>
            </a:r>
            <a:r>
              <a:rPr spc="-220" dirty="0">
                <a:latin typeface="Trebuchet MS"/>
                <a:cs typeface="Trebuchet MS"/>
              </a:rPr>
              <a:t>awareness</a:t>
            </a:r>
            <a:r>
              <a:rPr spc="-10" dirty="0">
                <a:latin typeface="Trebuchet MS"/>
                <a:cs typeface="Trebuchet MS"/>
              </a:rPr>
              <a:t> </a:t>
            </a:r>
            <a:r>
              <a:rPr spc="-195" dirty="0">
                <a:latin typeface="Trebuchet MS"/>
                <a:cs typeface="Trebuchet MS"/>
              </a:rPr>
              <a:t>and</a:t>
            </a:r>
            <a:r>
              <a:rPr spc="-10" dirty="0">
                <a:latin typeface="Trebuchet MS"/>
                <a:cs typeface="Trebuchet MS"/>
              </a:rPr>
              <a:t> </a:t>
            </a:r>
            <a:r>
              <a:rPr spc="-204" dirty="0">
                <a:latin typeface="Trebuchet MS"/>
                <a:cs typeface="Trebuchet MS"/>
              </a:rPr>
              <a:t>scapular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220" dirty="0">
                <a:latin typeface="Trebuchet MS"/>
                <a:cs typeface="Trebuchet MS"/>
              </a:rPr>
              <a:t>setting Core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70" dirty="0">
                <a:latin typeface="Trebuchet MS"/>
                <a:cs typeface="Trebuchet MS"/>
              </a:rPr>
              <a:t>stability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29" dirty="0">
                <a:latin typeface="Trebuchet MS"/>
                <a:cs typeface="Trebuchet MS"/>
              </a:rPr>
              <a:t>exercises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140" dirty="0">
                <a:latin typeface="Trebuchet MS"/>
                <a:cs typeface="Trebuchet MS"/>
              </a:rPr>
              <a:t>as</a:t>
            </a:r>
            <a:r>
              <a:rPr spc="-30" dirty="0">
                <a:latin typeface="Trebuchet MS"/>
                <a:cs typeface="Trebuchet MS"/>
              </a:rPr>
              <a:t> </a:t>
            </a:r>
            <a:r>
              <a:rPr spc="-135" dirty="0">
                <a:latin typeface="Trebuchet MS"/>
                <a:cs typeface="Trebuchet MS"/>
              </a:rPr>
              <a:t>appropriate)</a:t>
            </a:r>
          </a:p>
          <a:p>
            <a:pPr marL="12700" marR="5080">
              <a:lnSpc>
                <a:spcPts val="2870"/>
              </a:lnSpc>
              <a:spcBef>
                <a:spcPts val="60"/>
              </a:spcBef>
            </a:pPr>
            <a:r>
              <a:rPr spc="-254" dirty="0">
                <a:latin typeface="Trebuchet MS"/>
                <a:cs typeface="Trebuchet MS"/>
              </a:rPr>
              <a:t>Proprioceptive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229" dirty="0">
                <a:latin typeface="Trebuchet MS"/>
                <a:cs typeface="Trebuchet MS"/>
              </a:rPr>
              <a:t>exercises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240" dirty="0">
                <a:latin typeface="Trebuchet MS"/>
                <a:cs typeface="Trebuchet MS"/>
              </a:rPr>
              <a:t>(minimal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spc="-250" dirty="0">
                <a:latin typeface="Trebuchet MS"/>
                <a:cs typeface="Trebuchet MS"/>
              </a:rPr>
              <a:t>weightbearing</a:t>
            </a:r>
            <a:r>
              <a:rPr spc="-20" dirty="0">
                <a:latin typeface="Trebuchet MS"/>
                <a:cs typeface="Trebuchet MS"/>
              </a:rPr>
              <a:t> </a:t>
            </a:r>
            <a:r>
              <a:rPr spc="-275" dirty="0">
                <a:latin typeface="Trebuchet MS"/>
                <a:cs typeface="Trebuchet MS"/>
              </a:rPr>
              <a:t>below</a:t>
            </a:r>
            <a:r>
              <a:rPr spc="-15" dirty="0">
                <a:latin typeface="Trebuchet MS"/>
                <a:cs typeface="Trebuchet MS"/>
              </a:rPr>
              <a:t> </a:t>
            </a:r>
            <a:r>
              <a:rPr dirty="0">
                <a:latin typeface="Trebuchet MS"/>
                <a:cs typeface="Trebuchet MS"/>
              </a:rPr>
              <a:t>90</a:t>
            </a:r>
            <a:r>
              <a:rPr spc="-10" dirty="0">
                <a:latin typeface="Trebuchet MS"/>
                <a:cs typeface="Trebuchet MS"/>
              </a:rPr>
              <a:t> </a:t>
            </a:r>
            <a:r>
              <a:rPr spc="-170" dirty="0">
                <a:latin typeface="Trebuchet MS"/>
                <a:cs typeface="Trebuchet MS"/>
              </a:rPr>
              <a:t>degrees) </a:t>
            </a:r>
            <a:r>
              <a:rPr spc="-265" dirty="0">
                <a:latin typeface="Trebuchet MS"/>
                <a:cs typeface="Trebuchet MS"/>
              </a:rPr>
              <a:t>Active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10" dirty="0">
                <a:latin typeface="Trebuchet MS"/>
                <a:cs typeface="Trebuchet MS"/>
              </a:rPr>
              <a:t>assisted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54" dirty="0">
                <a:latin typeface="Trebuchet MS"/>
                <a:cs typeface="Trebuchet MS"/>
              </a:rPr>
              <a:t>flexion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145" dirty="0">
                <a:latin typeface="Trebuchet MS"/>
                <a:cs typeface="Trebuchet MS"/>
              </a:rPr>
              <a:t>as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50" dirty="0">
                <a:latin typeface="Trebuchet MS"/>
                <a:cs typeface="Trebuchet MS"/>
              </a:rPr>
              <a:t>comfortable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35" dirty="0">
                <a:latin typeface="Trebuchet MS"/>
                <a:cs typeface="Trebuchet MS"/>
              </a:rPr>
              <a:t>(in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b="1" u="sng" spc="-160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Trebuchet MS"/>
                <a:cs typeface="Trebuchet MS"/>
              </a:rPr>
              <a:t>'safe</a:t>
            </a:r>
            <a:r>
              <a:rPr b="1" u="sng" spc="-35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Trebuchet MS"/>
                <a:cs typeface="Trebuchet MS"/>
              </a:rPr>
              <a:t> </a:t>
            </a:r>
            <a:r>
              <a:rPr b="1" u="sng" spc="-105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Trebuchet MS"/>
                <a:cs typeface="Trebuchet MS"/>
              </a:rPr>
              <a:t>zone'</a:t>
            </a:r>
            <a:r>
              <a:rPr b="1" spc="-35" dirty="0">
                <a:solidFill>
                  <a:srgbClr val="00B0F0"/>
                </a:solidFill>
                <a:latin typeface="Trebuchet MS"/>
                <a:cs typeface="Trebuchet MS"/>
              </a:rPr>
              <a:t> </a:t>
            </a:r>
            <a:r>
              <a:rPr spc="-50" dirty="0">
                <a:latin typeface="Trebuchet MS"/>
                <a:cs typeface="Trebuchet MS"/>
              </a:rPr>
              <a:t>)</a:t>
            </a:r>
          </a:p>
          <a:p>
            <a:pPr marL="12700">
              <a:lnSpc>
                <a:spcPts val="2765"/>
              </a:lnSpc>
            </a:pPr>
            <a:r>
              <a:rPr spc="-265" dirty="0">
                <a:latin typeface="Trebuchet MS"/>
                <a:cs typeface="Trebuchet MS"/>
              </a:rPr>
              <a:t>Active</a:t>
            </a:r>
            <a:r>
              <a:rPr spc="-40" dirty="0">
                <a:latin typeface="Trebuchet MS"/>
                <a:cs typeface="Trebuchet MS"/>
              </a:rPr>
              <a:t> </a:t>
            </a:r>
            <a:r>
              <a:rPr spc="-210" dirty="0">
                <a:latin typeface="Trebuchet MS"/>
                <a:cs typeface="Trebuchet MS"/>
              </a:rPr>
              <a:t>assisted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50" dirty="0">
                <a:latin typeface="Trebuchet MS"/>
                <a:cs typeface="Trebuchet MS"/>
              </a:rPr>
              <a:t>external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60" dirty="0">
                <a:latin typeface="Trebuchet MS"/>
                <a:cs typeface="Trebuchet MS"/>
              </a:rPr>
              <a:t>rotation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140" dirty="0">
                <a:latin typeface="Trebuchet MS"/>
                <a:cs typeface="Trebuchet MS"/>
              </a:rPr>
              <a:t>as</a:t>
            </a:r>
            <a:r>
              <a:rPr spc="-30" dirty="0">
                <a:latin typeface="Trebuchet MS"/>
                <a:cs typeface="Trebuchet MS"/>
              </a:rPr>
              <a:t> </a:t>
            </a:r>
            <a:r>
              <a:rPr spc="-250" dirty="0">
                <a:latin typeface="Trebuchet MS"/>
                <a:cs typeface="Trebuchet MS"/>
              </a:rPr>
              <a:t>comfortable</a:t>
            </a:r>
            <a:r>
              <a:rPr spc="-35" dirty="0">
                <a:latin typeface="Trebuchet MS"/>
                <a:cs typeface="Trebuchet MS"/>
              </a:rPr>
              <a:t> </a:t>
            </a:r>
            <a:r>
              <a:rPr spc="-235" dirty="0">
                <a:latin typeface="Trebuchet MS"/>
                <a:cs typeface="Trebuchet MS"/>
              </a:rPr>
              <a:t>(in</a:t>
            </a:r>
            <a:r>
              <a:rPr spc="-45" dirty="0">
                <a:latin typeface="Trebuchet MS"/>
                <a:cs typeface="Trebuchet MS"/>
              </a:rPr>
              <a:t> </a:t>
            </a:r>
            <a:r>
              <a:rPr b="1" u="sng" spc="-160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Trebuchet MS"/>
                <a:cs typeface="Trebuchet MS"/>
              </a:rPr>
              <a:t>'safe</a:t>
            </a:r>
            <a:r>
              <a:rPr b="1" u="sng" spc="-30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Trebuchet MS"/>
                <a:cs typeface="Trebuchet MS"/>
              </a:rPr>
              <a:t> </a:t>
            </a:r>
            <a:r>
              <a:rPr b="1" u="sng" spc="-105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Trebuchet MS"/>
                <a:cs typeface="Trebuchet MS"/>
              </a:rPr>
              <a:t>zone'</a:t>
            </a:r>
            <a:r>
              <a:rPr b="1" spc="-35" dirty="0">
                <a:solidFill>
                  <a:srgbClr val="00B0F0"/>
                </a:solidFill>
                <a:latin typeface="Trebuchet MS"/>
                <a:cs typeface="Trebuchet MS"/>
              </a:rPr>
              <a:t> </a:t>
            </a:r>
            <a:r>
              <a:rPr spc="-50" dirty="0">
                <a:latin typeface="Trebuchet MS"/>
                <a:cs typeface="Trebuchet MS"/>
              </a:rPr>
              <a:t>)</a:t>
            </a:r>
          </a:p>
          <a:p>
            <a:pPr marL="12700">
              <a:lnSpc>
                <a:spcPts val="2865"/>
              </a:lnSpc>
            </a:pPr>
            <a:r>
              <a:rPr b="1" spc="125" dirty="0">
                <a:latin typeface="Trebuchet MS"/>
                <a:cs typeface="Trebuchet MS"/>
              </a:rPr>
              <a:t>Do</a:t>
            </a:r>
            <a:r>
              <a:rPr b="1" spc="-90" dirty="0">
                <a:latin typeface="Trebuchet MS"/>
                <a:cs typeface="Trebuchet MS"/>
              </a:rPr>
              <a:t> </a:t>
            </a:r>
            <a:r>
              <a:rPr b="1" spc="-55" dirty="0">
                <a:latin typeface="Trebuchet MS"/>
                <a:cs typeface="Trebuchet MS"/>
              </a:rPr>
              <a:t>not</a:t>
            </a:r>
            <a:r>
              <a:rPr b="1" spc="-70" dirty="0">
                <a:latin typeface="Trebuchet MS"/>
                <a:cs typeface="Trebuchet MS"/>
              </a:rPr>
              <a:t> </a:t>
            </a:r>
            <a:r>
              <a:rPr b="1" spc="-125" dirty="0">
                <a:latin typeface="Trebuchet MS"/>
                <a:cs typeface="Trebuchet MS"/>
              </a:rPr>
              <a:t>force</a:t>
            </a:r>
            <a:r>
              <a:rPr b="1" spc="-60" dirty="0">
                <a:latin typeface="Trebuchet MS"/>
                <a:cs typeface="Trebuchet MS"/>
              </a:rPr>
              <a:t> </a:t>
            </a:r>
            <a:r>
              <a:rPr b="1" spc="-110" dirty="0">
                <a:latin typeface="Trebuchet MS"/>
                <a:cs typeface="Trebuchet MS"/>
              </a:rPr>
              <a:t>or</a:t>
            </a:r>
            <a:r>
              <a:rPr b="1" spc="-75" dirty="0">
                <a:latin typeface="Trebuchet MS"/>
                <a:cs typeface="Trebuchet MS"/>
              </a:rPr>
              <a:t> </a:t>
            </a:r>
            <a:r>
              <a:rPr b="1" spc="-10" dirty="0">
                <a:latin typeface="Trebuchet MS"/>
                <a:cs typeface="Trebuchet MS"/>
              </a:rPr>
              <a:t>stretch</a:t>
            </a:r>
          </a:p>
          <a:p>
            <a:pPr marL="12700">
              <a:lnSpc>
                <a:spcPts val="2875"/>
              </a:lnSpc>
            </a:pPr>
            <a:r>
              <a:rPr b="1" spc="130" dirty="0">
                <a:latin typeface="Trebuchet MS"/>
                <a:cs typeface="Trebuchet MS"/>
              </a:rPr>
              <a:t>No</a:t>
            </a:r>
            <a:r>
              <a:rPr b="1" spc="-45" dirty="0">
                <a:latin typeface="Trebuchet MS"/>
                <a:cs typeface="Trebuchet MS"/>
              </a:rPr>
              <a:t> </a:t>
            </a:r>
            <a:r>
              <a:rPr b="1" spc="-80" dirty="0">
                <a:latin typeface="Trebuchet MS"/>
                <a:cs typeface="Trebuchet MS"/>
              </a:rPr>
              <a:t>combined</a:t>
            </a:r>
            <a:r>
              <a:rPr b="1" spc="-40" dirty="0">
                <a:latin typeface="Trebuchet MS"/>
                <a:cs typeface="Trebuchet MS"/>
              </a:rPr>
              <a:t> </a:t>
            </a:r>
            <a:r>
              <a:rPr b="1" spc="-100" dirty="0">
                <a:latin typeface="Trebuchet MS"/>
                <a:cs typeface="Trebuchet MS"/>
              </a:rPr>
              <a:t>abduction</a:t>
            </a:r>
            <a:r>
              <a:rPr b="1" spc="-40" dirty="0">
                <a:latin typeface="Trebuchet MS"/>
                <a:cs typeface="Trebuchet MS"/>
              </a:rPr>
              <a:t> </a:t>
            </a:r>
            <a:r>
              <a:rPr b="1" dirty="0">
                <a:latin typeface="Trebuchet MS"/>
                <a:cs typeface="Trebuchet MS"/>
              </a:rPr>
              <a:t>&amp;</a:t>
            </a:r>
            <a:r>
              <a:rPr b="1" spc="-35" dirty="0">
                <a:latin typeface="Trebuchet MS"/>
                <a:cs typeface="Trebuchet MS"/>
              </a:rPr>
              <a:t> </a:t>
            </a:r>
            <a:r>
              <a:rPr b="1" spc="-140" dirty="0">
                <a:latin typeface="Trebuchet MS"/>
                <a:cs typeface="Trebuchet MS"/>
              </a:rPr>
              <a:t>external</a:t>
            </a:r>
            <a:r>
              <a:rPr b="1" spc="-40" dirty="0">
                <a:latin typeface="Trebuchet MS"/>
                <a:cs typeface="Trebuchet MS"/>
              </a:rPr>
              <a:t> </a:t>
            </a:r>
            <a:r>
              <a:rPr b="1" spc="-10" dirty="0">
                <a:latin typeface="Trebuchet MS"/>
                <a:cs typeface="Trebuchet MS"/>
              </a:rPr>
              <a:t>rotation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34975" y="365125"/>
            <a:ext cx="8261350" cy="1403350"/>
            <a:chOff x="4349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928369" marR="5080" indent="-916305">
              <a:lnSpc>
                <a:spcPts val="2800"/>
              </a:lnSpc>
              <a:spcBef>
                <a:spcPts val="459"/>
              </a:spcBef>
            </a:pPr>
            <a:r>
              <a:rPr spc="280" dirty="0"/>
              <a:t>ANTERIOR</a:t>
            </a:r>
            <a:r>
              <a:rPr spc="375" dirty="0"/>
              <a:t> </a:t>
            </a:r>
            <a:r>
              <a:rPr spc="200" dirty="0"/>
              <a:t>STABILISATION</a:t>
            </a:r>
            <a:r>
              <a:rPr spc="370" dirty="0"/>
              <a:t> </a:t>
            </a:r>
            <a:r>
              <a:rPr spc="270" dirty="0"/>
              <a:t>PROTOCOL </a:t>
            </a:r>
            <a:r>
              <a:rPr spc="210" dirty="0"/>
              <a:t>(INTERMEDIATE</a:t>
            </a:r>
            <a:r>
              <a:rPr spc="315" dirty="0"/>
              <a:t> </a:t>
            </a:r>
            <a:r>
              <a:rPr spc="100" dirty="0"/>
              <a:t>3-</a:t>
            </a:r>
            <a:r>
              <a:rPr dirty="0"/>
              <a:t>6 </a:t>
            </a:r>
            <a:r>
              <a:rPr spc="204" dirty="0"/>
              <a:t>WEEKS)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6096000"/>
            <a:ext cx="2514600" cy="668866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875"/>
              </a:lnSpc>
              <a:spcBef>
                <a:spcPts val="100"/>
              </a:spcBef>
            </a:pPr>
            <a:r>
              <a:rPr dirty="0"/>
              <a:t>Wean</a:t>
            </a:r>
            <a:r>
              <a:rPr spc="-60" dirty="0"/>
              <a:t> </a:t>
            </a:r>
            <a:r>
              <a:rPr dirty="0"/>
              <a:t>off</a:t>
            </a:r>
            <a:r>
              <a:rPr spc="-65" dirty="0"/>
              <a:t> </a:t>
            </a:r>
            <a:r>
              <a:rPr spc="-20" dirty="0"/>
              <a:t>sling</a:t>
            </a:r>
          </a:p>
          <a:p>
            <a:pPr marL="12700">
              <a:lnSpc>
                <a:spcPts val="2865"/>
              </a:lnSpc>
            </a:pPr>
            <a:r>
              <a:rPr dirty="0"/>
              <a:t>Progress</a:t>
            </a:r>
            <a:r>
              <a:rPr spc="-55" dirty="0"/>
              <a:t> </a:t>
            </a:r>
            <a:r>
              <a:rPr dirty="0"/>
              <a:t>active</a:t>
            </a:r>
            <a:r>
              <a:rPr spc="-50" dirty="0"/>
              <a:t> </a:t>
            </a:r>
            <a:r>
              <a:rPr dirty="0"/>
              <a:t>assisted</a:t>
            </a:r>
            <a:r>
              <a:rPr spc="-55" dirty="0"/>
              <a:t> </a:t>
            </a:r>
            <a:r>
              <a:rPr dirty="0"/>
              <a:t>to</a:t>
            </a:r>
            <a:r>
              <a:rPr spc="-50" dirty="0"/>
              <a:t> </a:t>
            </a:r>
            <a:r>
              <a:rPr dirty="0"/>
              <a:t>active</a:t>
            </a:r>
            <a:r>
              <a:rPr spc="-50" dirty="0"/>
              <a:t> </a:t>
            </a:r>
            <a:r>
              <a:rPr dirty="0"/>
              <a:t>ROM</a:t>
            </a:r>
            <a:r>
              <a:rPr spc="-55" dirty="0"/>
              <a:t> </a:t>
            </a:r>
            <a:r>
              <a:rPr dirty="0"/>
              <a:t>as</a:t>
            </a:r>
            <a:r>
              <a:rPr spc="-50" dirty="0"/>
              <a:t> </a:t>
            </a:r>
            <a:r>
              <a:rPr spc="-10" dirty="0"/>
              <a:t>comfortable</a:t>
            </a:r>
          </a:p>
          <a:p>
            <a:pPr marL="12700">
              <a:lnSpc>
                <a:spcPts val="2865"/>
              </a:lnSpc>
            </a:pPr>
            <a:r>
              <a:rPr b="1" dirty="0">
                <a:latin typeface="Arial"/>
                <a:cs typeface="Arial"/>
              </a:rPr>
              <a:t>Do</a:t>
            </a:r>
            <a:r>
              <a:rPr b="1" spc="-35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not</a:t>
            </a:r>
            <a:r>
              <a:rPr b="1" spc="-30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force</a:t>
            </a:r>
            <a:r>
              <a:rPr b="1" spc="-25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or</a:t>
            </a:r>
            <a:r>
              <a:rPr b="1" spc="-25" dirty="0">
                <a:latin typeface="Arial"/>
                <a:cs typeface="Arial"/>
              </a:rPr>
              <a:t> </a:t>
            </a:r>
            <a:r>
              <a:rPr b="1" spc="-10" dirty="0">
                <a:latin typeface="Arial"/>
                <a:cs typeface="Arial"/>
              </a:rPr>
              <a:t>stretch</a:t>
            </a:r>
          </a:p>
          <a:p>
            <a:pPr marL="12700">
              <a:lnSpc>
                <a:spcPts val="2875"/>
              </a:lnSpc>
            </a:pPr>
            <a:r>
              <a:rPr b="1" dirty="0">
                <a:latin typeface="Arial"/>
                <a:cs typeface="Arial"/>
              </a:rPr>
              <a:t>No</a:t>
            </a:r>
            <a:r>
              <a:rPr b="1" spc="-60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combined</a:t>
            </a:r>
            <a:r>
              <a:rPr b="1" spc="-55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abduction</a:t>
            </a:r>
            <a:r>
              <a:rPr b="1" spc="-60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&amp;</a:t>
            </a:r>
            <a:r>
              <a:rPr b="1" spc="-45" dirty="0">
                <a:latin typeface="Arial"/>
                <a:cs typeface="Arial"/>
              </a:rPr>
              <a:t> </a:t>
            </a:r>
            <a:r>
              <a:rPr b="1" dirty="0">
                <a:latin typeface="Arial"/>
                <a:cs typeface="Arial"/>
              </a:rPr>
              <a:t>external</a:t>
            </a:r>
            <a:r>
              <a:rPr b="1" spc="-60" dirty="0">
                <a:latin typeface="Arial"/>
                <a:cs typeface="Arial"/>
              </a:rPr>
              <a:t> </a:t>
            </a:r>
            <a:r>
              <a:rPr b="1" spc="-10" dirty="0">
                <a:latin typeface="Arial"/>
                <a:cs typeface="Arial"/>
              </a:rPr>
              <a:t>rotation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34975" y="365125"/>
            <a:ext cx="8261350" cy="1403350"/>
            <a:chOff x="4349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682114" marR="5080" indent="-1670050">
              <a:lnSpc>
                <a:spcPts val="2800"/>
              </a:lnSpc>
              <a:spcBef>
                <a:spcPts val="459"/>
              </a:spcBef>
            </a:pPr>
            <a:r>
              <a:rPr spc="280" dirty="0"/>
              <a:t>ANTERIOR</a:t>
            </a:r>
            <a:r>
              <a:rPr spc="375" dirty="0"/>
              <a:t> </a:t>
            </a:r>
            <a:r>
              <a:rPr spc="200" dirty="0"/>
              <a:t>STABILISATION</a:t>
            </a:r>
            <a:r>
              <a:rPr spc="370" dirty="0"/>
              <a:t> </a:t>
            </a:r>
            <a:r>
              <a:rPr spc="270" dirty="0"/>
              <a:t>PROTOCOL </a:t>
            </a:r>
            <a:r>
              <a:rPr spc="100" dirty="0"/>
              <a:t>(LATE</a:t>
            </a:r>
            <a:r>
              <a:rPr spc="380" dirty="0"/>
              <a:t> </a:t>
            </a:r>
            <a:r>
              <a:rPr spc="100" dirty="0"/>
              <a:t>6-</a:t>
            </a:r>
            <a:r>
              <a:rPr dirty="0"/>
              <a:t>12</a:t>
            </a:r>
            <a:r>
              <a:rPr spc="50" dirty="0"/>
              <a:t> </a:t>
            </a:r>
            <a:r>
              <a:rPr spc="204" dirty="0"/>
              <a:t>WEEKS)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6096000"/>
            <a:ext cx="2514600" cy="668866"/>
          </a:xfrm>
          <a:prstGeom prst="rect">
            <a:avLst/>
          </a:prstGeom>
        </p:spPr>
      </p:pic>
      <p:sp>
        <p:nvSpPr>
          <p:cNvPr id="7" name="object 7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5080">
              <a:lnSpc>
                <a:spcPts val="2870"/>
              </a:lnSpc>
              <a:spcBef>
                <a:spcPts val="204"/>
              </a:spcBef>
            </a:pPr>
            <a:r>
              <a:rPr dirty="0"/>
              <a:t>Regain</a:t>
            </a:r>
            <a:r>
              <a:rPr spc="-85" dirty="0"/>
              <a:t> </a:t>
            </a:r>
            <a:r>
              <a:rPr dirty="0"/>
              <a:t>scapula</a:t>
            </a:r>
            <a:r>
              <a:rPr spc="-80" dirty="0"/>
              <a:t> </a:t>
            </a:r>
            <a:r>
              <a:rPr dirty="0"/>
              <a:t>&amp;</a:t>
            </a:r>
            <a:r>
              <a:rPr spc="-85" dirty="0"/>
              <a:t> </a:t>
            </a:r>
            <a:r>
              <a:rPr dirty="0"/>
              <a:t>glenohumeral</a:t>
            </a:r>
            <a:r>
              <a:rPr spc="-75" dirty="0"/>
              <a:t> </a:t>
            </a:r>
            <a:r>
              <a:rPr dirty="0"/>
              <a:t>stability</a:t>
            </a:r>
            <a:r>
              <a:rPr spc="-80" dirty="0"/>
              <a:t> </a:t>
            </a:r>
            <a:r>
              <a:rPr dirty="0"/>
              <a:t>working</a:t>
            </a:r>
            <a:r>
              <a:rPr spc="-85" dirty="0"/>
              <a:t> </a:t>
            </a:r>
            <a:r>
              <a:rPr spc="-25" dirty="0"/>
              <a:t>for </a:t>
            </a:r>
            <a:r>
              <a:rPr dirty="0"/>
              <a:t>shoulder</a:t>
            </a:r>
            <a:r>
              <a:rPr spc="-70" dirty="0"/>
              <a:t> </a:t>
            </a:r>
            <a:r>
              <a:rPr dirty="0"/>
              <a:t>joint</a:t>
            </a:r>
            <a:r>
              <a:rPr spc="-75" dirty="0"/>
              <a:t> </a:t>
            </a:r>
            <a:r>
              <a:rPr dirty="0"/>
              <a:t>control</a:t>
            </a:r>
            <a:r>
              <a:rPr spc="-60" dirty="0"/>
              <a:t> </a:t>
            </a:r>
            <a:r>
              <a:rPr dirty="0"/>
              <a:t>rather</a:t>
            </a:r>
            <a:r>
              <a:rPr spc="-70" dirty="0"/>
              <a:t> </a:t>
            </a:r>
            <a:r>
              <a:rPr dirty="0"/>
              <a:t>than</a:t>
            </a:r>
            <a:r>
              <a:rPr spc="-70" dirty="0"/>
              <a:t> </a:t>
            </a:r>
            <a:r>
              <a:rPr spc="-10" dirty="0"/>
              <a:t>range</a:t>
            </a:r>
          </a:p>
          <a:p>
            <a:pPr marL="12700">
              <a:lnSpc>
                <a:spcPts val="2770"/>
              </a:lnSpc>
            </a:pPr>
            <a:r>
              <a:rPr dirty="0"/>
              <a:t>Gradually</a:t>
            </a:r>
            <a:r>
              <a:rPr spc="-95" dirty="0"/>
              <a:t> </a:t>
            </a:r>
            <a:r>
              <a:rPr dirty="0"/>
              <a:t>increase</a:t>
            </a:r>
            <a:r>
              <a:rPr spc="-90" dirty="0"/>
              <a:t> </a:t>
            </a:r>
            <a:r>
              <a:rPr spc="-25" dirty="0"/>
              <a:t>ROM</a:t>
            </a:r>
          </a:p>
          <a:p>
            <a:pPr marL="12700">
              <a:lnSpc>
                <a:spcPts val="2875"/>
              </a:lnSpc>
              <a:spcBef>
                <a:spcPts val="50"/>
              </a:spcBef>
            </a:pPr>
            <a:r>
              <a:rPr spc="-10" dirty="0"/>
              <a:t>Strengthen</a:t>
            </a:r>
          </a:p>
          <a:p>
            <a:pPr marL="12700" marR="38100">
              <a:lnSpc>
                <a:spcPts val="2870"/>
              </a:lnSpc>
              <a:spcBef>
                <a:spcPts val="100"/>
              </a:spcBef>
            </a:pPr>
            <a:r>
              <a:rPr dirty="0"/>
              <a:t>Increase</a:t>
            </a:r>
            <a:r>
              <a:rPr spc="-125" dirty="0"/>
              <a:t> </a:t>
            </a:r>
            <a:r>
              <a:rPr dirty="0"/>
              <a:t>proprioception</a:t>
            </a:r>
            <a:r>
              <a:rPr spc="-125" dirty="0"/>
              <a:t> </a:t>
            </a:r>
            <a:r>
              <a:rPr dirty="0"/>
              <a:t>through</a:t>
            </a:r>
            <a:r>
              <a:rPr spc="-120" dirty="0"/>
              <a:t> </a:t>
            </a:r>
            <a:r>
              <a:rPr dirty="0"/>
              <a:t>open&amp;closed</a:t>
            </a:r>
            <a:r>
              <a:rPr spc="-120" dirty="0"/>
              <a:t> </a:t>
            </a:r>
            <a:r>
              <a:rPr spc="-10" dirty="0"/>
              <a:t>chain exercise</a:t>
            </a:r>
          </a:p>
          <a:p>
            <a:pPr marL="12700">
              <a:lnSpc>
                <a:spcPts val="2765"/>
              </a:lnSpc>
            </a:pPr>
            <a:r>
              <a:rPr dirty="0"/>
              <a:t>Progress</a:t>
            </a:r>
            <a:r>
              <a:rPr spc="-65" dirty="0"/>
              <a:t> </a:t>
            </a:r>
            <a:r>
              <a:rPr dirty="0"/>
              <a:t>core</a:t>
            </a:r>
            <a:r>
              <a:rPr spc="-60" dirty="0"/>
              <a:t> </a:t>
            </a:r>
            <a:r>
              <a:rPr dirty="0"/>
              <a:t>stability</a:t>
            </a:r>
            <a:r>
              <a:rPr spc="-60" dirty="0"/>
              <a:t> </a:t>
            </a:r>
            <a:r>
              <a:rPr spc="-10" dirty="0"/>
              <a:t>exercises</a:t>
            </a:r>
          </a:p>
          <a:p>
            <a:pPr marL="12700">
              <a:lnSpc>
                <a:spcPts val="2875"/>
              </a:lnSpc>
            </a:pPr>
            <a:r>
              <a:rPr dirty="0"/>
              <a:t>Ensure</a:t>
            </a:r>
            <a:r>
              <a:rPr spc="-65" dirty="0"/>
              <a:t> </a:t>
            </a:r>
            <a:r>
              <a:rPr dirty="0"/>
              <a:t>and</a:t>
            </a:r>
            <a:r>
              <a:rPr spc="-50" dirty="0"/>
              <a:t> </a:t>
            </a:r>
            <a:r>
              <a:rPr dirty="0"/>
              <a:t>treat</a:t>
            </a:r>
            <a:r>
              <a:rPr spc="-55" dirty="0"/>
              <a:t> </a:t>
            </a:r>
            <a:r>
              <a:rPr b="1" u="heavy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Arial"/>
                <a:cs typeface="Arial"/>
              </a:rPr>
              <a:t>posterior</a:t>
            </a:r>
            <a:r>
              <a:rPr b="1" spc="-40" dirty="0">
                <a:solidFill>
                  <a:srgbClr val="00B0F0"/>
                </a:solidFill>
                <a:latin typeface="Arial"/>
                <a:cs typeface="Arial"/>
              </a:rPr>
              <a:t> </a:t>
            </a:r>
            <a:r>
              <a:rPr dirty="0"/>
              <a:t>tightness,</a:t>
            </a:r>
            <a:r>
              <a:rPr spc="-55" dirty="0"/>
              <a:t> </a:t>
            </a:r>
            <a:r>
              <a:rPr dirty="0"/>
              <a:t>if</a:t>
            </a:r>
            <a:r>
              <a:rPr spc="-55" dirty="0"/>
              <a:t> </a:t>
            </a:r>
            <a:r>
              <a:rPr spc="-10" dirty="0"/>
              <a:t>required</a:t>
            </a:r>
          </a:p>
          <a:p>
            <a:pPr marL="12700" marR="1617980">
              <a:lnSpc>
                <a:spcPts val="2870"/>
              </a:lnSpc>
              <a:spcBef>
                <a:spcPts val="155"/>
              </a:spcBef>
            </a:pPr>
            <a:r>
              <a:rPr dirty="0"/>
              <a:t>Incorporate</a:t>
            </a:r>
            <a:r>
              <a:rPr spc="-105" dirty="0"/>
              <a:t> </a:t>
            </a:r>
            <a:r>
              <a:rPr spc="-10" dirty="0"/>
              <a:t>sports-</a:t>
            </a:r>
            <a:r>
              <a:rPr dirty="0"/>
              <a:t>specific</a:t>
            </a:r>
            <a:r>
              <a:rPr spc="-100" dirty="0"/>
              <a:t> </a:t>
            </a:r>
            <a:r>
              <a:rPr spc="-10" dirty="0"/>
              <a:t>rehabilitation </a:t>
            </a:r>
            <a:r>
              <a:rPr dirty="0"/>
              <a:t>Plyometrics</a:t>
            </a:r>
            <a:r>
              <a:rPr spc="-90" dirty="0"/>
              <a:t> </a:t>
            </a:r>
            <a:r>
              <a:rPr dirty="0"/>
              <a:t>and</a:t>
            </a:r>
            <a:r>
              <a:rPr spc="-90" dirty="0"/>
              <a:t> </a:t>
            </a:r>
            <a:r>
              <a:rPr dirty="0"/>
              <a:t>pertubation</a:t>
            </a:r>
            <a:r>
              <a:rPr spc="-95" dirty="0"/>
              <a:t> </a:t>
            </a:r>
            <a:r>
              <a:rPr spc="-10" dirty="0"/>
              <a:t>training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34975" y="365125"/>
            <a:ext cx="8261350" cy="1403350"/>
            <a:chOff x="4349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5085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1306830" marR="5080" indent="-1294765">
              <a:lnSpc>
                <a:spcPts val="2800"/>
              </a:lnSpc>
              <a:spcBef>
                <a:spcPts val="459"/>
              </a:spcBef>
            </a:pPr>
            <a:r>
              <a:rPr spc="280" dirty="0"/>
              <a:t>ANTERIOR</a:t>
            </a:r>
            <a:r>
              <a:rPr spc="375" dirty="0"/>
              <a:t> </a:t>
            </a:r>
            <a:r>
              <a:rPr spc="200" dirty="0"/>
              <a:t>STABILISATION</a:t>
            </a:r>
            <a:r>
              <a:rPr spc="370" dirty="0"/>
              <a:t> </a:t>
            </a:r>
            <a:r>
              <a:rPr spc="270" dirty="0"/>
              <a:t>PROTOCOL </a:t>
            </a:r>
            <a:r>
              <a:rPr spc="75" dirty="0"/>
              <a:t>(PRE</a:t>
            </a:r>
            <a:r>
              <a:rPr spc="370" dirty="0"/>
              <a:t> </a:t>
            </a:r>
            <a:r>
              <a:rPr spc="120" dirty="0"/>
              <a:t>D/C</a:t>
            </a:r>
            <a:r>
              <a:rPr spc="365" dirty="0"/>
              <a:t> </a:t>
            </a:r>
            <a:r>
              <a:rPr spc="110" dirty="0"/>
              <a:t>12-</a:t>
            </a:r>
            <a:r>
              <a:rPr dirty="0"/>
              <a:t>16</a:t>
            </a:r>
            <a:r>
              <a:rPr spc="35" dirty="0"/>
              <a:t> </a:t>
            </a:r>
            <a:r>
              <a:rPr spc="204" dirty="0"/>
              <a:t>WEEKS)</a:t>
            </a: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6096000"/>
            <a:ext cx="2514600" cy="668866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21665" y="2154766"/>
            <a:ext cx="7150100" cy="3684904"/>
          </a:xfrm>
          <a:prstGeom prst="rect">
            <a:avLst/>
          </a:prstGeom>
        </p:spPr>
        <p:txBody>
          <a:bodyPr vert="horz" wrap="square" lIns="0" tIns="26034" rIns="0" bIns="0" rtlCol="0">
            <a:spAutoFit/>
          </a:bodyPr>
          <a:lstStyle/>
          <a:p>
            <a:pPr marL="12700" marR="125095">
              <a:lnSpc>
                <a:spcPts val="2870"/>
              </a:lnSpc>
              <a:spcBef>
                <a:spcPts val="204"/>
              </a:spcBef>
            </a:pPr>
            <a:r>
              <a:rPr sz="2400" i="1" dirty="0">
                <a:latin typeface="Arial"/>
                <a:cs typeface="Arial"/>
              </a:rPr>
              <a:t>Ensure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scapula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&amp;</a:t>
            </a:r>
            <a:r>
              <a:rPr sz="2400" i="1" spc="-8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glenohumeral</a:t>
            </a:r>
            <a:r>
              <a:rPr sz="2400" i="1" spc="-7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stability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working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spc="-25" dirty="0">
                <a:latin typeface="Arial"/>
                <a:cs typeface="Arial"/>
              </a:rPr>
              <a:t>for </a:t>
            </a:r>
            <a:r>
              <a:rPr sz="2400" i="1" dirty="0">
                <a:latin typeface="Arial"/>
                <a:cs typeface="Arial"/>
              </a:rPr>
              <a:t>shoulder</a:t>
            </a:r>
            <a:r>
              <a:rPr sz="2400" i="1" spc="-7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joint</a:t>
            </a:r>
            <a:r>
              <a:rPr sz="2400" i="1" spc="-7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control</a:t>
            </a:r>
            <a:r>
              <a:rPr sz="2400" i="1" spc="-6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rather</a:t>
            </a:r>
            <a:r>
              <a:rPr sz="2400" i="1" spc="-7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than</a:t>
            </a:r>
            <a:r>
              <a:rPr sz="2400" i="1" spc="-70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range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770"/>
              </a:lnSpc>
            </a:pPr>
            <a:r>
              <a:rPr sz="2400" i="1" dirty="0">
                <a:latin typeface="Arial"/>
                <a:cs typeface="Arial"/>
              </a:rPr>
              <a:t>Full</a:t>
            </a:r>
            <a:r>
              <a:rPr sz="2400" i="1" spc="-20" dirty="0">
                <a:latin typeface="Arial"/>
                <a:cs typeface="Arial"/>
              </a:rPr>
              <a:t> </a:t>
            </a:r>
            <a:r>
              <a:rPr sz="2400" i="1" spc="-25" dirty="0">
                <a:latin typeface="Arial"/>
                <a:cs typeface="Arial"/>
              </a:rPr>
              <a:t>ROM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875"/>
              </a:lnSpc>
              <a:spcBef>
                <a:spcPts val="50"/>
              </a:spcBef>
            </a:pPr>
            <a:r>
              <a:rPr sz="2400" i="1" dirty="0">
                <a:latin typeface="Arial"/>
                <a:cs typeface="Arial"/>
              </a:rPr>
              <a:t>Full</a:t>
            </a:r>
            <a:r>
              <a:rPr sz="2400" i="1" spc="-15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Power</a:t>
            </a:r>
            <a:endParaRPr sz="2400">
              <a:latin typeface="Arial"/>
              <a:cs typeface="Arial"/>
            </a:endParaRPr>
          </a:p>
          <a:p>
            <a:pPr marL="12700" marR="5080">
              <a:lnSpc>
                <a:spcPts val="2870"/>
              </a:lnSpc>
              <a:spcBef>
                <a:spcPts val="100"/>
              </a:spcBef>
            </a:pPr>
            <a:r>
              <a:rPr sz="2400" i="1" dirty="0">
                <a:latin typeface="Arial"/>
                <a:cs typeface="Arial"/>
              </a:rPr>
              <a:t>Maintain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proprioception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through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open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&amp;</a:t>
            </a:r>
            <a:r>
              <a:rPr sz="2400" i="1" spc="-8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closed</a:t>
            </a:r>
            <a:r>
              <a:rPr sz="2400" i="1" spc="-80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chain exercise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765"/>
              </a:lnSpc>
            </a:pPr>
            <a:r>
              <a:rPr sz="2400" i="1" dirty="0">
                <a:latin typeface="Arial"/>
                <a:cs typeface="Arial"/>
              </a:rPr>
              <a:t>Ongoing</a:t>
            </a:r>
            <a:r>
              <a:rPr sz="2400" i="1" spc="-7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progression</a:t>
            </a:r>
            <a:r>
              <a:rPr sz="2400" i="1" spc="-7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of</a:t>
            </a:r>
            <a:r>
              <a:rPr sz="2400" i="1" spc="-7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core</a:t>
            </a:r>
            <a:r>
              <a:rPr sz="2400" i="1" spc="-7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stability</a:t>
            </a:r>
            <a:r>
              <a:rPr sz="2400" i="1" spc="-75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exercises</a:t>
            </a:r>
            <a:endParaRPr sz="2400">
              <a:latin typeface="Arial"/>
              <a:cs typeface="Arial"/>
            </a:endParaRPr>
          </a:p>
          <a:p>
            <a:pPr marL="12700">
              <a:lnSpc>
                <a:spcPts val="2875"/>
              </a:lnSpc>
            </a:pPr>
            <a:r>
              <a:rPr sz="2400" i="1" dirty="0">
                <a:latin typeface="Arial"/>
                <a:cs typeface="Arial"/>
              </a:rPr>
              <a:t>Ensure</a:t>
            </a:r>
            <a:r>
              <a:rPr sz="2400" i="1" spc="-6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and</a:t>
            </a:r>
            <a:r>
              <a:rPr sz="2400" i="1" spc="-50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treat</a:t>
            </a:r>
            <a:r>
              <a:rPr sz="2400" i="1" spc="-55" dirty="0">
                <a:latin typeface="Arial"/>
                <a:cs typeface="Arial"/>
              </a:rPr>
              <a:t> </a:t>
            </a:r>
            <a:r>
              <a:rPr sz="2400" b="1" i="1" u="heavy" dirty="0">
                <a:solidFill>
                  <a:srgbClr val="00B0F0"/>
                </a:solidFill>
                <a:uFill>
                  <a:solidFill>
                    <a:srgbClr val="00B0F0"/>
                  </a:solidFill>
                </a:uFill>
                <a:latin typeface="Arial"/>
                <a:cs typeface="Arial"/>
              </a:rPr>
              <a:t>posterior</a:t>
            </a:r>
            <a:r>
              <a:rPr sz="2400" b="1" i="1" spc="-40" dirty="0">
                <a:solidFill>
                  <a:srgbClr val="00B0F0"/>
                </a:solidFill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tightness,</a:t>
            </a:r>
            <a:r>
              <a:rPr sz="2400" i="1" spc="-5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if</a:t>
            </a:r>
            <a:r>
              <a:rPr sz="2400" i="1" spc="-55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required</a:t>
            </a:r>
            <a:endParaRPr sz="2400">
              <a:latin typeface="Arial"/>
              <a:cs typeface="Arial"/>
            </a:endParaRPr>
          </a:p>
          <a:p>
            <a:pPr marL="12700" marR="821055">
              <a:lnSpc>
                <a:spcPts val="2870"/>
              </a:lnSpc>
              <a:spcBef>
                <a:spcPts val="155"/>
              </a:spcBef>
            </a:pPr>
            <a:r>
              <a:rPr sz="2400" i="1" dirty="0">
                <a:latin typeface="Arial"/>
                <a:cs typeface="Arial"/>
              </a:rPr>
              <a:t>Incorporate</a:t>
            </a:r>
            <a:r>
              <a:rPr sz="2400" i="1" spc="-105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sports-</a:t>
            </a:r>
            <a:r>
              <a:rPr sz="2400" i="1" dirty="0">
                <a:latin typeface="Arial"/>
                <a:cs typeface="Arial"/>
              </a:rPr>
              <a:t>specific</a:t>
            </a:r>
            <a:r>
              <a:rPr sz="2400" i="1" spc="-100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rehabilitation </a:t>
            </a:r>
            <a:r>
              <a:rPr sz="2400" i="1" dirty="0">
                <a:latin typeface="Arial"/>
                <a:cs typeface="Arial"/>
              </a:rPr>
              <a:t>Advanced</a:t>
            </a:r>
            <a:r>
              <a:rPr sz="2400" i="1" spc="-9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Plyometrics</a:t>
            </a:r>
            <a:r>
              <a:rPr sz="2400" i="1" spc="-9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and</a:t>
            </a:r>
            <a:r>
              <a:rPr sz="2400" i="1" spc="-95" dirty="0">
                <a:latin typeface="Arial"/>
                <a:cs typeface="Arial"/>
              </a:rPr>
              <a:t> </a:t>
            </a:r>
            <a:r>
              <a:rPr sz="2400" i="1" dirty="0">
                <a:latin typeface="Arial"/>
                <a:cs typeface="Arial"/>
              </a:rPr>
              <a:t>pertubation</a:t>
            </a:r>
            <a:r>
              <a:rPr sz="2400" i="1" spc="-100" dirty="0">
                <a:latin typeface="Arial"/>
                <a:cs typeface="Arial"/>
              </a:rPr>
              <a:t> </a:t>
            </a:r>
            <a:r>
              <a:rPr sz="2400" i="1" spc="-10" dirty="0">
                <a:latin typeface="Arial"/>
                <a:cs typeface="Arial"/>
              </a:rPr>
              <a:t>training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0850" y="381000"/>
            <a:ext cx="8229600" cy="1371600"/>
          </a:xfrm>
          <a:prstGeom prst="rect">
            <a:avLst/>
          </a:prstGeom>
          <a:solidFill>
            <a:srgbClr val="FFFFFF"/>
          </a:solidFill>
          <a:ln w="31750">
            <a:solidFill>
              <a:srgbClr val="404040"/>
            </a:solidFill>
          </a:ln>
        </p:spPr>
        <p:txBody>
          <a:bodyPr vert="horz" wrap="square" lIns="0" tIns="325120" rIns="0" bIns="0" rtlCol="0">
            <a:spAutoFit/>
          </a:bodyPr>
          <a:lstStyle/>
          <a:p>
            <a:pPr marL="2056130" marR="890905" indent="-1184275">
              <a:lnSpc>
                <a:spcPts val="2800"/>
              </a:lnSpc>
              <a:spcBef>
                <a:spcPts val="2560"/>
              </a:spcBef>
            </a:pPr>
            <a:r>
              <a:rPr spc="280" dirty="0"/>
              <a:t>ANTERIOR</a:t>
            </a:r>
            <a:r>
              <a:rPr spc="375" dirty="0"/>
              <a:t> </a:t>
            </a:r>
            <a:r>
              <a:rPr spc="200" dirty="0"/>
              <a:t>STABILISATION</a:t>
            </a:r>
            <a:r>
              <a:rPr spc="370" dirty="0"/>
              <a:t> </a:t>
            </a:r>
            <a:r>
              <a:rPr spc="270" dirty="0"/>
              <a:t>PROTOCOL </a:t>
            </a:r>
            <a:r>
              <a:rPr spc="305" dirty="0"/>
              <a:t>(FUNCTIONAL</a:t>
            </a:r>
            <a:r>
              <a:rPr spc="360" dirty="0"/>
              <a:t> </a:t>
            </a:r>
            <a:r>
              <a:rPr spc="220" dirty="0"/>
              <a:t>RETURN)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6096000"/>
            <a:ext cx="2514600" cy="668866"/>
          </a:xfrm>
          <a:prstGeom prst="rect">
            <a:avLst/>
          </a:prstGeom>
        </p:spPr>
      </p:pic>
      <p:graphicFrame>
        <p:nvGraphicFramePr>
          <p:cNvPr id="4" name="object 4"/>
          <p:cNvGraphicFramePr>
            <a:graphicFrameLocks noGrp="1"/>
          </p:cNvGraphicFramePr>
          <p:nvPr/>
        </p:nvGraphicFramePr>
        <p:xfrm>
          <a:off x="446087" y="2201862"/>
          <a:ext cx="4406900" cy="34328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03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203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2305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1200" b="1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Return</a:t>
                      </a:r>
                      <a:r>
                        <a:rPr sz="1200" b="1" spc="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b="1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1200" b="1" spc="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b="1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work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19685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60325" marR="467359">
                        <a:lnSpc>
                          <a:spcPts val="1400"/>
                        </a:lnSpc>
                        <a:spcBef>
                          <a:spcPts val="235"/>
                        </a:spcBef>
                      </a:pP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Sedentary</a:t>
                      </a:r>
                      <a:r>
                        <a:rPr sz="1200" spc="-15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job:</a:t>
                      </a:r>
                      <a:r>
                        <a:rPr sz="1200" spc="-5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as</a:t>
                      </a:r>
                      <a:r>
                        <a:rPr sz="1200" spc="5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tolerated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Manual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job: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3</a:t>
                      </a:r>
                      <a:r>
                        <a:rPr sz="1200" spc="-15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months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9845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64795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1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Driving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1778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spc="-5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6-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8</a:t>
                      </a:r>
                      <a:r>
                        <a:rPr sz="1200" spc="-3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weeks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1778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795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85"/>
                        </a:spcBef>
                      </a:pPr>
                      <a:r>
                        <a:rPr sz="1200" b="1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Swimming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23495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60325">
                        <a:lnSpc>
                          <a:spcPts val="1420"/>
                        </a:lnSpc>
                        <a:spcBef>
                          <a:spcPts val="185"/>
                        </a:spcBef>
                      </a:pP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Breaststroke: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6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weeks</a:t>
                      </a:r>
                      <a:endParaRPr sz="1200">
                        <a:latin typeface="Calibri"/>
                        <a:cs typeface="Calibri"/>
                      </a:endParaRPr>
                    </a:p>
                    <a:p>
                      <a:pPr marL="60325">
                        <a:lnSpc>
                          <a:spcPts val="1420"/>
                        </a:lnSpc>
                      </a:pP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Freestyle: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12</a:t>
                      </a:r>
                      <a:r>
                        <a:rPr sz="1200" spc="5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Calibri"/>
                          <a:cs typeface="Calibri"/>
                        </a:rPr>
                        <a:t>weeks</a:t>
                      </a:r>
                      <a:endParaRPr sz="1200">
                        <a:latin typeface="Calibri"/>
                        <a:cs typeface="Calibri"/>
                      </a:endParaRPr>
                    </a:p>
                  </a:txBody>
                  <a:tcPr marL="0" marR="0" marT="23495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4795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Golf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2032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3</a:t>
                      </a:r>
                      <a:r>
                        <a:rPr sz="1200" spc="-6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Months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2032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61060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40"/>
                        </a:spcBef>
                      </a:pPr>
                      <a:r>
                        <a:rPr sz="1200" b="1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Lifting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1778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60325" marR="105410">
                        <a:lnSpc>
                          <a:spcPct val="101899"/>
                        </a:lnSpc>
                        <a:spcBef>
                          <a:spcPts val="114"/>
                        </a:spcBef>
                      </a:pPr>
                      <a:r>
                        <a:rPr sz="1200" spc="-7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Light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9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lifting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9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can</a:t>
                      </a:r>
                      <a:r>
                        <a:rPr sz="1200" spc="-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8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begin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1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at</a:t>
                      </a:r>
                      <a:r>
                        <a:rPr sz="1200" spc="-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3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6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weeks. </a:t>
                      </a:r>
                      <a:r>
                        <a:rPr sz="1200" spc="-3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Avoid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9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lifting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9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heavy</a:t>
                      </a:r>
                      <a:r>
                        <a:rPr sz="1200" spc="-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7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items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for</a:t>
                      </a:r>
                      <a:r>
                        <a:rPr sz="1200" spc="-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5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3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months.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14604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61060">
                <a:tc>
                  <a:txBody>
                    <a:bodyPr/>
                    <a:lstStyle/>
                    <a:p>
                      <a:pPr marL="60325">
                        <a:lnSpc>
                          <a:spcPct val="100000"/>
                        </a:lnSpc>
                        <a:spcBef>
                          <a:spcPts val="160"/>
                        </a:spcBef>
                      </a:pPr>
                      <a:r>
                        <a:rPr sz="1200" b="1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Contact</a:t>
                      </a:r>
                      <a:r>
                        <a:rPr sz="1200" b="1" spc="16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b="1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Sport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2032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60325" marR="108585">
                        <a:lnSpc>
                          <a:spcPct val="101899"/>
                        </a:lnSpc>
                        <a:spcBef>
                          <a:spcPts val="130"/>
                        </a:spcBef>
                      </a:pPr>
                      <a:r>
                        <a:rPr sz="1200" spc="-13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E.g.</a:t>
                      </a:r>
                      <a:r>
                        <a:rPr sz="1200" spc="-1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Horse</a:t>
                      </a:r>
                      <a:r>
                        <a:rPr sz="1200" spc="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8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riding,</a:t>
                      </a:r>
                      <a:r>
                        <a:rPr sz="1200" spc="-1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9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football,</a:t>
                      </a:r>
                      <a:r>
                        <a:rPr sz="1200" spc="-114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7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martial </a:t>
                      </a:r>
                      <a:r>
                        <a:rPr sz="1200" spc="-8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arts,</a:t>
                      </a:r>
                      <a:r>
                        <a:rPr sz="1200" spc="-1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7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racket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2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sports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7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and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rock </a:t>
                      </a:r>
                      <a:r>
                        <a:rPr sz="1200" spc="-1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climbing:</a:t>
                      </a:r>
                      <a:r>
                        <a:rPr sz="1200" spc="-12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3</a:t>
                      </a:r>
                      <a:r>
                        <a:rPr sz="1200" spc="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2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months</a:t>
                      </a:r>
                      <a:endParaRPr sz="1200">
                        <a:latin typeface="Trebuchet MS"/>
                        <a:cs typeface="Trebuchet MS"/>
                      </a:endParaRPr>
                    </a:p>
                  </a:txBody>
                  <a:tcPr marL="0" marR="0" marT="16510" marB="0">
                    <a:lnL w="9525">
                      <a:solidFill>
                        <a:srgbClr val="DDDDDD"/>
                      </a:solidFill>
                      <a:prstDash val="solid"/>
                    </a:lnL>
                    <a:lnR w="9525">
                      <a:solidFill>
                        <a:srgbClr val="DDDDDD"/>
                      </a:solidFill>
                      <a:prstDash val="solid"/>
                    </a:lnR>
                    <a:lnT w="9525">
                      <a:solidFill>
                        <a:srgbClr val="DDDDDD"/>
                      </a:solidFill>
                      <a:prstDash val="solid"/>
                    </a:lnT>
                    <a:lnB w="9525">
                      <a:solidFill>
                        <a:srgbClr val="DDDDDD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5635625" y="2203450"/>
          <a:ext cx="3042285" cy="3434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20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146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0500">
                <a:tc gridSpan="2">
                  <a:txBody>
                    <a:bodyPr/>
                    <a:lstStyle/>
                    <a:p>
                      <a:pPr marL="42545">
                        <a:lnSpc>
                          <a:spcPts val="1310"/>
                        </a:lnSpc>
                      </a:pPr>
                      <a:r>
                        <a:rPr sz="1100" b="1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Milestones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635">
                <a:tc>
                  <a:txBody>
                    <a:bodyPr/>
                    <a:lstStyle/>
                    <a:p>
                      <a:pPr marL="42545">
                        <a:lnSpc>
                          <a:spcPts val="1275"/>
                        </a:lnSpc>
                      </a:pPr>
                      <a:r>
                        <a:rPr sz="11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Week</a:t>
                      </a:r>
                      <a:r>
                        <a:rPr sz="1100" spc="-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5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6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ts val="1275"/>
                        </a:lnSpc>
                      </a:pPr>
                      <a:r>
                        <a:rPr sz="1100" spc="-4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Active</a:t>
                      </a:r>
                      <a:r>
                        <a:rPr sz="11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7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elevation</a:t>
                      </a:r>
                      <a:r>
                        <a:rPr sz="11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1100" spc="-3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2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pre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  <a:p>
                      <a:pPr marL="4254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1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op</a:t>
                      </a:r>
                      <a:r>
                        <a:rPr sz="1100" spc="-8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level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9810">
                <a:tc>
                  <a:txBody>
                    <a:bodyPr/>
                    <a:lstStyle/>
                    <a:p>
                      <a:pPr marL="42545">
                        <a:lnSpc>
                          <a:spcPts val="1270"/>
                        </a:lnSpc>
                      </a:pPr>
                      <a:r>
                        <a:rPr sz="11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Week</a:t>
                      </a:r>
                      <a:r>
                        <a:rPr sz="1100" spc="-1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2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12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42545">
                        <a:lnSpc>
                          <a:spcPts val="1270"/>
                        </a:lnSpc>
                      </a:pPr>
                      <a:r>
                        <a:rPr sz="1100" spc="-4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Minimum</a:t>
                      </a:r>
                      <a:r>
                        <a:rPr sz="11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80%</a:t>
                      </a:r>
                      <a:r>
                        <a:rPr sz="1100" spc="-4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6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range</a:t>
                      </a:r>
                      <a:r>
                        <a:rPr sz="1100" spc="-3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2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of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  <a:p>
                      <a:pPr marL="42545" marR="320675">
                        <a:lnSpc>
                          <a:spcPct val="100000"/>
                        </a:lnSpc>
                        <a:spcBef>
                          <a:spcPts val="10"/>
                        </a:spcBef>
                      </a:pPr>
                      <a:r>
                        <a:rPr sz="1100" spc="-6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external</a:t>
                      </a:r>
                      <a:r>
                        <a:rPr sz="11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rotation </a:t>
                      </a:r>
                      <a:r>
                        <a:rPr sz="1100" spc="-5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compared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2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to </a:t>
                      </a:r>
                      <a:r>
                        <a:rPr sz="1100" spc="-7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asymptomatic</a:t>
                      </a:r>
                      <a:r>
                        <a:rPr sz="1100" spc="3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2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side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Normal</a:t>
                      </a:r>
                      <a:r>
                        <a:rPr sz="1100" spc="-5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movement </a:t>
                      </a:r>
                      <a:r>
                        <a:rPr sz="1100" spc="-6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patterns</a:t>
                      </a:r>
                      <a:r>
                        <a:rPr sz="11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4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throughout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range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2135">
                <a:tc>
                  <a:txBody>
                    <a:bodyPr/>
                    <a:lstStyle/>
                    <a:p>
                      <a:pPr marL="42545" marR="471805">
                        <a:lnSpc>
                          <a:spcPts val="1330"/>
                        </a:lnSpc>
                        <a:spcBef>
                          <a:spcPts val="20"/>
                        </a:spcBef>
                      </a:pPr>
                      <a:r>
                        <a:rPr sz="1100" spc="-6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Failure</a:t>
                      </a:r>
                      <a:r>
                        <a:rPr sz="1100" spc="-5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1100" spc="-6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7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achieve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milestones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254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tc>
                  <a:txBody>
                    <a:bodyPr/>
                    <a:lstStyle/>
                    <a:p>
                      <a:pPr marL="42545" marR="319405">
                        <a:lnSpc>
                          <a:spcPts val="1330"/>
                        </a:lnSpc>
                        <a:spcBef>
                          <a:spcPts val="20"/>
                        </a:spcBef>
                      </a:pPr>
                      <a:r>
                        <a:rPr sz="1100" spc="-6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Referral</a:t>
                      </a:r>
                      <a:r>
                        <a:rPr sz="1100" spc="-4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to</a:t>
                      </a:r>
                      <a:r>
                        <a:rPr sz="1100" spc="-4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 </a:t>
                      </a:r>
                      <a:r>
                        <a:rPr sz="1100" spc="-45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shoulder </a:t>
                      </a:r>
                      <a:r>
                        <a:rPr sz="1100" spc="-10" dirty="0">
                          <a:solidFill>
                            <a:srgbClr val="222222"/>
                          </a:solidFill>
                          <a:latin typeface="Trebuchet MS"/>
                          <a:cs typeface="Trebuchet MS"/>
                        </a:rPr>
                        <a:t>clinic</a:t>
                      </a:r>
                      <a:endParaRPr sz="1100">
                        <a:latin typeface="Trebuchet MS"/>
                        <a:cs typeface="Trebuchet MS"/>
                      </a:endParaRPr>
                    </a:p>
                  </a:txBody>
                  <a:tcPr marL="0" marR="0" marT="2540" marB="0">
                    <a:lnL w="6350">
                      <a:solidFill>
                        <a:srgbClr val="000000"/>
                      </a:solidFill>
                      <a:prstDash val="solid"/>
                    </a:lnL>
                    <a:lnR w="6350">
                      <a:solidFill>
                        <a:srgbClr val="000000"/>
                      </a:solidFill>
                      <a:prstDash val="solid"/>
                    </a:lnR>
                    <a:lnT w="6350">
                      <a:solidFill>
                        <a:srgbClr val="000000"/>
                      </a:solidFill>
                      <a:prstDash val="solid"/>
                    </a:lnT>
                    <a:lnB w="6350">
                      <a:solidFill>
                        <a:srgbClr val="000000"/>
                      </a:solidFill>
                      <a:prstDash val="solid"/>
                    </a:lnB>
                    <a:solidFill>
                      <a:srgbClr val="F9F9F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15875" y="365125"/>
            <a:ext cx="8261350" cy="1403350"/>
            <a:chOff x="-15875" y="365125"/>
            <a:chExt cx="8261350" cy="1403350"/>
          </a:xfrm>
        </p:grpSpPr>
        <p:sp>
          <p:nvSpPr>
            <p:cNvPr id="3" name="object 3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8229600" y="0"/>
                  </a:moveTo>
                  <a:lnTo>
                    <a:pt x="0" y="0"/>
                  </a:lnTo>
                  <a:lnTo>
                    <a:pt x="0" y="1371600"/>
                  </a:lnTo>
                  <a:lnTo>
                    <a:pt x="8229600" y="1371600"/>
                  </a:lnTo>
                  <a:lnTo>
                    <a:pt x="82296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0" y="381000"/>
              <a:ext cx="8229600" cy="1371600"/>
            </a:xfrm>
            <a:custGeom>
              <a:avLst/>
              <a:gdLst/>
              <a:ahLst/>
              <a:cxnLst/>
              <a:rect l="l" t="t" r="r" b="b"/>
              <a:pathLst>
                <a:path w="8229600" h="1371600">
                  <a:moveTo>
                    <a:pt x="0" y="0"/>
                  </a:moveTo>
                  <a:lnTo>
                    <a:pt x="8229600" y="0"/>
                  </a:lnTo>
                  <a:lnTo>
                    <a:pt x="8229600" y="1371600"/>
                  </a:lnTo>
                  <a:lnTo>
                    <a:pt x="0" y="1371600"/>
                  </a:lnTo>
                  <a:lnTo>
                    <a:pt x="0" y="0"/>
                  </a:lnTo>
                  <a:close/>
                </a:path>
              </a:pathLst>
            </a:custGeom>
            <a:ln w="317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90500" rIns="0" bIns="0" rtlCol="0">
            <a:spAutoFit/>
          </a:bodyPr>
          <a:lstStyle/>
          <a:p>
            <a:pPr marL="1971675">
              <a:lnSpc>
                <a:spcPct val="100000"/>
              </a:lnSpc>
              <a:spcBef>
                <a:spcPts val="100"/>
              </a:spcBef>
            </a:pPr>
            <a:r>
              <a:rPr spc="220" dirty="0"/>
              <a:t>SUMMARY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39" y="1926166"/>
            <a:ext cx="8052434" cy="3862704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40029" marR="224790" indent="-227329">
              <a:lnSpc>
                <a:spcPct val="79900"/>
              </a:lnSpc>
              <a:spcBef>
                <a:spcPts val="67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62626"/>
                </a:solidFill>
                <a:latin typeface="Trebuchet MS"/>
                <a:cs typeface="Trebuchet MS"/>
              </a:rPr>
              <a:t>outcome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62626"/>
                </a:solidFill>
                <a:latin typeface="Trebuchet MS"/>
                <a:cs typeface="Trebuchet MS"/>
              </a:rPr>
              <a:t>non-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operative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90" dirty="0">
                <a:solidFill>
                  <a:srgbClr val="262626"/>
                </a:solidFill>
                <a:latin typeface="Trebuchet MS"/>
                <a:cs typeface="Trebuchet MS"/>
              </a:rPr>
              <a:t>for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acute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traumatic 	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anterior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instability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95" dirty="0">
                <a:solidFill>
                  <a:srgbClr val="262626"/>
                </a:solidFill>
                <a:latin typeface="Trebuchet MS"/>
                <a:cs typeface="Trebuchet MS"/>
              </a:rPr>
              <a:t>shoulder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especially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younger 	</a:t>
            </a:r>
            <a:r>
              <a:rPr sz="2400" spc="-130" dirty="0">
                <a:solidFill>
                  <a:srgbClr val="262626"/>
                </a:solidFill>
                <a:latin typeface="Trebuchet MS"/>
                <a:cs typeface="Trebuchet MS"/>
              </a:rPr>
              <a:t>population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4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poor.</a:t>
            </a:r>
            <a:endParaRPr sz="2400">
              <a:latin typeface="Trebuchet MS"/>
              <a:cs typeface="Trebuchet MS"/>
            </a:endParaRPr>
          </a:p>
          <a:p>
            <a:pPr marL="240029" marR="168910" indent="-227329">
              <a:lnSpc>
                <a:spcPct val="79500"/>
              </a:lnSpc>
              <a:spcBef>
                <a:spcPts val="104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Through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62626"/>
                </a:solidFill>
                <a:latin typeface="Trebuchet MS"/>
                <a:cs typeface="Trebuchet MS"/>
              </a:rPr>
              <a:t>continued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significant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advances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in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methods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50" dirty="0">
                <a:solidFill>
                  <a:srgbClr val="262626"/>
                </a:solidFill>
                <a:latin typeface="Trebuchet MS"/>
                <a:cs typeface="Trebuchet MS"/>
              </a:rPr>
              <a:t>restore 	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malfunctioning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anatomic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5" dirty="0">
                <a:solidFill>
                  <a:srgbClr val="262626"/>
                </a:solidFill>
                <a:latin typeface="Trebuchet MS"/>
                <a:cs typeface="Trebuchet MS"/>
              </a:rPr>
              <a:t>structures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using</a:t>
            </a:r>
            <a:r>
              <a:rPr sz="2400" spc="-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surgical 	</a:t>
            </a:r>
            <a:r>
              <a:rPr sz="2400" spc="-125" dirty="0">
                <a:solidFill>
                  <a:srgbClr val="262626"/>
                </a:solidFill>
                <a:latin typeface="Trebuchet MS"/>
                <a:cs typeface="Trebuchet MS"/>
              </a:rPr>
              <a:t>intervention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Trebuchet MS"/>
                <a:cs typeface="Trebuchet MS"/>
              </a:rPr>
              <a:t>patient</a:t>
            </a:r>
            <a:r>
              <a:rPr sz="2400" spc="-6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is</a:t>
            </a: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rebuchet MS"/>
                <a:cs typeface="Trebuchet MS"/>
              </a:rPr>
              <a:t>most</a:t>
            </a:r>
            <a:r>
              <a:rPr sz="2400" spc="-1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80" dirty="0">
                <a:solidFill>
                  <a:srgbClr val="262626"/>
                </a:solidFill>
                <a:latin typeface="Trebuchet MS"/>
                <a:cs typeface="Trebuchet MS"/>
              </a:rPr>
              <a:t>likely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400" spc="-8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0" dirty="0">
                <a:solidFill>
                  <a:srgbClr val="262626"/>
                </a:solidFill>
                <a:latin typeface="Trebuchet MS"/>
                <a:cs typeface="Trebuchet MS"/>
              </a:rPr>
              <a:t>return</a:t>
            </a: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to</a:t>
            </a: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full 	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functional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80" dirty="0">
                <a:solidFill>
                  <a:srgbClr val="262626"/>
                </a:solidFill>
                <a:latin typeface="Trebuchet MS"/>
                <a:cs typeface="Trebuchet MS"/>
              </a:rPr>
              <a:t>ability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with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40" dirty="0">
                <a:solidFill>
                  <a:srgbClr val="262626"/>
                </a:solidFill>
                <a:latin typeface="Trebuchet MS"/>
                <a:cs typeface="Trebuchet MS"/>
              </a:rPr>
              <a:t>a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62626"/>
                </a:solidFill>
                <a:latin typeface="Trebuchet MS"/>
                <a:cs typeface="Trebuchet MS"/>
              </a:rPr>
              <a:t>reduced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65" dirty="0">
                <a:solidFill>
                  <a:srgbClr val="262626"/>
                </a:solidFill>
                <a:latin typeface="Trebuchet MS"/>
                <a:cs typeface="Trebuchet MS"/>
              </a:rPr>
              <a:t>risk</a:t>
            </a:r>
            <a:r>
              <a:rPr sz="2400" spc="-3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62626"/>
                </a:solidFill>
                <a:latin typeface="Trebuchet MS"/>
                <a:cs typeface="Trebuchet MS"/>
              </a:rPr>
              <a:t>recurrent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55" dirty="0">
                <a:solidFill>
                  <a:srgbClr val="262626"/>
                </a:solidFill>
                <a:latin typeface="Trebuchet MS"/>
                <a:cs typeface="Trebuchet MS"/>
              </a:rPr>
              <a:t>dislocation.</a:t>
            </a:r>
            <a:endParaRPr sz="2400">
              <a:latin typeface="Trebuchet MS"/>
              <a:cs typeface="Trebuchet MS"/>
            </a:endParaRPr>
          </a:p>
          <a:p>
            <a:pPr marL="240029" marR="5080" indent="-227329">
              <a:lnSpc>
                <a:spcPct val="79900"/>
              </a:lnSpc>
              <a:spcBef>
                <a:spcPts val="1035"/>
              </a:spcBef>
              <a:buClr>
                <a:srgbClr val="9BAFB5"/>
              </a:buClr>
              <a:buFont typeface="Arial MT"/>
              <a:buChar char="•"/>
              <a:tabLst>
                <a:tab pos="241300" algn="l"/>
              </a:tabLst>
            </a:pP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Through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5" dirty="0">
                <a:solidFill>
                  <a:srgbClr val="262626"/>
                </a:solidFill>
                <a:latin typeface="Trebuchet MS"/>
                <a:cs typeface="Trebuchet MS"/>
              </a:rPr>
              <a:t>clearer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0" dirty="0">
                <a:solidFill>
                  <a:srgbClr val="262626"/>
                </a:solidFill>
                <a:latin typeface="Trebuchet MS"/>
                <a:cs typeface="Trebuchet MS"/>
              </a:rPr>
              <a:t>understanding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of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85" dirty="0">
                <a:solidFill>
                  <a:srgbClr val="262626"/>
                </a:solidFill>
                <a:latin typeface="Trebuchet MS"/>
                <a:cs typeface="Trebuchet MS"/>
              </a:rPr>
              <a:t>age-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related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20" dirty="0">
                <a:solidFill>
                  <a:srgbClr val="262626"/>
                </a:solidFill>
                <a:latin typeface="Trebuchet MS"/>
                <a:cs typeface="Trebuchet MS"/>
              </a:rPr>
              <a:t>recurrence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62626"/>
                </a:solidFill>
                <a:latin typeface="Trebuchet MS"/>
                <a:cs typeface="Trebuchet MS"/>
              </a:rPr>
              <a:t>rates, 	</a:t>
            </a:r>
            <a:r>
              <a:rPr sz="2400" spc="-170" dirty="0">
                <a:solidFill>
                  <a:srgbClr val="262626"/>
                </a:solidFill>
                <a:latin typeface="Trebuchet MS"/>
                <a:cs typeface="Trebuchet MS"/>
              </a:rPr>
              <a:t>differences</a:t>
            </a:r>
            <a:r>
              <a:rPr sz="2400" spc="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between</a:t>
            </a:r>
            <a:r>
              <a:rPr sz="2400" spc="1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traumatic</a:t>
            </a:r>
            <a:r>
              <a:rPr sz="2400" spc="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400" spc="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0" dirty="0">
                <a:solidFill>
                  <a:srgbClr val="262626"/>
                </a:solidFill>
                <a:latin typeface="Trebuchet MS"/>
                <a:cs typeface="Trebuchet MS"/>
              </a:rPr>
              <a:t>atraumatic</a:t>
            </a:r>
            <a:r>
              <a:rPr sz="2400" spc="1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40" dirty="0">
                <a:solidFill>
                  <a:srgbClr val="262626"/>
                </a:solidFill>
                <a:latin typeface="Trebuchet MS"/>
                <a:cs typeface="Trebuchet MS"/>
              </a:rPr>
              <a:t>dislocations,</a:t>
            </a:r>
            <a:r>
              <a:rPr sz="2400" spc="-254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and 	</a:t>
            </a:r>
            <a:r>
              <a:rPr sz="2400" spc="-150" dirty="0">
                <a:solidFill>
                  <a:srgbClr val="262626"/>
                </a:solidFill>
                <a:latin typeface="Trebuchet MS"/>
                <a:cs typeface="Trebuchet MS"/>
              </a:rPr>
              <a:t>the</a:t>
            </a:r>
            <a:r>
              <a:rPr sz="2400" spc="-4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70" dirty="0">
                <a:solidFill>
                  <a:srgbClr val="262626"/>
                </a:solidFill>
                <a:latin typeface="Trebuchet MS"/>
                <a:cs typeface="Trebuchet MS"/>
              </a:rPr>
              <a:t>most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14" dirty="0">
                <a:solidFill>
                  <a:srgbClr val="262626"/>
                </a:solidFill>
                <a:latin typeface="Trebuchet MS"/>
                <a:cs typeface="Trebuchet MS"/>
              </a:rPr>
              <a:t>current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55" dirty="0">
                <a:solidFill>
                  <a:srgbClr val="262626"/>
                </a:solidFill>
                <a:latin typeface="Trebuchet MS"/>
                <a:cs typeface="Trebuchet MS"/>
              </a:rPr>
              <a:t>treatment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85" dirty="0">
                <a:solidFill>
                  <a:srgbClr val="262626"/>
                </a:solidFill>
                <a:latin typeface="Trebuchet MS"/>
                <a:cs typeface="Trebuchet MS"/>
              </a:rPr>
              <a:t>options</a:t>
            </a:r>
            <a:r>
              <a:rPr sz="2400" spc="-4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220" dirty="0">
                <a:solidFill>
                  <a:srgbClr val="262626"/>
                </a:solidFill>
                <a:latin typeface="Trebuchet MS"/>
                <a:cs typeface="Trebuchet MS"/>
              </a:rPr>
              <a:t>available,</a:t>
            </a:r>
            <a:r>
              <a:rPr sz="2400" spc="-29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Physician 	</a:t>
            </a:r>
            <a:r>
              <a:rPr sz="2400" spc="-95" dirty="0">
                <a:solidFill>
                  <a:srgbClr val="262626"/>
                </a:solidFill>
                <a:latin typeface="Trebuchet MS"/>
                <a:cs typeface="Trebuchet MS"/>
              </a:rPr>
              <a:t>Assistants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75" dirty="0">
                <a:solidFill>
                  <a:srgbClr val="262626"/>
                </a:solidFill>
                <a:latin typeface="Trebuchet MS"/>
                <a:cs typeface="Trebuchet MS"/>
              </a:rPr>
              <a:t>can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75" dirty="0">
                <a:solidFill>
                  <a:srgbClr val="262626"/>
                </a:solidFill>
                <a:latin typeface="Trebuchet MS"/>
                <a:cs typeface="Trebuchet MS"/>
              </a:rPr>
              <a:t>more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accurately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35" dirty="0">
                <a:solidFill>
                  <a:srgbClr val="262626"/>
                </a:solidFill>
                <a:latin typeface="Trebuchet MS"/>
                <a:cs typeface="Trebuchet MS"/>
              </a:rPr>
              <a:t>diagnose</a:t>
            </a:r>
            <a:r>
              <a:rPr sz="2400" spc="-3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5" dirty="0">
                <a:solidFill>
                  <a:srgbClr val="262626"/>
                </a:solidFill>
                <a:latin typeface="Trebuchet MS"/>
                <a:cs typeface="Trebuchet MS"/>
              </a:rPr>
              <a:t>and</a:t>
            </a:r>
            <a:r>
              <a:rPr sz="2400" spc="-25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60" dirty="0">
                <a:solidFill>
                  <a:srgbClr val="262626"/>
                </a:solidFill>
                <a:latin typeface="Trebuchet MS"/>
                <a:cs typeface="Trebuchet MS"/>
              </a:rPr>
              <a:t>treat</a:t>
            </a:r>
            <a:r>
              <a:rPr sz="2400" spc="-20" dirty="0">
                <a:solidFill>
                  <a:srgbClr val="262626"/>
                </a:solidFill>
                <a:latin typeface="Trebuchet MS"/>
                <a:cs typeface="Trebuchet MS"/>
              </a:rPr>
              <a:t> </a:t>
            </a:r>
            <a:r>
              <a:rPr sz="2400" spc="-10" dirty="0">
                <a:solidFill>
                  <a:srgbClr val="262626"/>
                </a:solidFill>
                <a:latin typeface="Trebuchet MS"/>
                <a:cs typeface="Trebuchet MS"/>
              </a:rPr>
              <a:t>these 	</a:t>
            </a:r>
            <a:r>
              <a:rPr sz="2400" spc="-70" dirty="0">
                <a:solidFill>
                  <a:srgbClr val="262626"/>
                </a:solidFill>
                <a:latin typeface="Trebuchet MS"/>
                <a:cs typeface="Trebuchet MS"/>
              </a:rPr>
              <a:t>patients.</a:t>
            </a:r>
            <a:endParaRPr sz="2400">
              <a:latin typeface="Trebuchet MS"/>
              <a:cs typeface="Trebuchet MS"/>
            </a:endParaRPr>
          </a:p>
        </p:txBody>
      </p:sp>
      <p:pic>
        <p:nvPicPr>
          <p:cNvPr id="7" name="object 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15000" y="5757333"/>
            <a:ext cx="2514600" cy="67733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B0F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1567</Words>
  <Application>Microsoft Office PowerPoint</Application>
  <PresentationFormat>On-screen Show (4:3)</PresentationFormat>
  <Paragraphs>131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Arial MT</vt:lpstr>
      <vt:lpstr>Arial</vt:lpstr>
      <vt:lpstr>Calibri</vt:lpstr>
      <vt:lpstr>Trebuchet MS</vt:lpstr>
      <vt:lpstr>Verdana</vt:lpstr>
      <vt:lpstr>Office Theme</vt:lpstr>
      <vt:lpstr>AN INTRODUCTION INTO INSTABILITY OF THE SHOULDER</vt:lpstr>
      <vt:lpstr>TRAUMATIC VS. ATRAUMATIC</vt:lpstr>
      <vt:lpstr>WHY IS THIS IMPORTANT?</vt:lpstr>
      <vt:lpstr>PowerPoint Presentation</vt:lpstr>
      <vt:lpstr>ANTERIOR DISLOCATION</vt:lpstr>
      <vt:lpstr>MULTIDIRECTIONAL INSTABILITY</vt:lpstr>
      <vt:lpstr>ANATOMY BASICS</vt:lpstr>
      <vt:lpstr>PowerPoint Presentation</vt:lpstr>
      <vt:lpstr>DISLOCATION CONSEQUENCES</vt:lpstr>
      <vt:lpstr>CLINICAL PRESENTATION</vt:lpstr>
      <vt:lpstr>PowerPoint Presentation</vt:lpstr>
      <vt:lpstr>INITIAL TREATMENT</vt:lpstr>
      <vt:lpstr> REDUCTION OF THE JOINT</vt:lpstr>
      <vt:lpstr>CONSERVATIVE TREATMENT</vt:lpstr>
      <vt:lpstr>CONSERVATIVE TREATMENT</vt:lpstr>
      <vt:lpstr>CONSERVATIVE TREATMENT</vt:lpstr>
      <vt:lpstr> OPERATIVE OPTIONS</vt:lpstr>
      <vt:lpstr>PowerPoint Presentation</vt:lpstr>
      <vt:lpstr>SURGERY</vt:lpstr>
      <vt:lpstr>SURGERY</vt:lpstr>
      <vt:lpstr>FLOW CHART</vt:lpstr>
      <vt:lpstr>ANTERIOR STABILISATION PROTOCOL (EARLY 0-3 WEEKS)</vt:lpstr>
      <vt:lpstr>ANTERIOR STABILISATION PROTOCOL (INTERMEDIATE 3-6 WEEKS)</vt:lpstr>
      <vt:lpstr>ANTERIOR STABILISATION PROTOCOL (LATE 6-12 WEEKS)</vt:lpstr>
      <vt:lpstr>ANTERIOR STABILISATION PROTOCOL (PRE D/C 12-16 WEEKS)</vt:lpstr>
      <vt:lpstr>ANTERIOR STABILISATION PROTOCOL (FUNCTIONAL RETURN)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INTRODUCTION INTO INSTABILITY OF THE SHOULDER</dc:title>
  <dc:creator>Sian Bowen</dc:creator>
  <cp:lastModifiedBy>Sian Bowen</cp:lastModifiedBy>
  <cp:revision>1</cp:revision>
  <dcterms:created xsi:type="dcterms:W3CDTF">2024-01-31T19:58:20Z</dcterms:created>
  <dcterms:modified xsi:type="dcterms:W3CDTF">2024-02-09T09:18:54Z</dcterms:modified>
</cp:coreProperties>
</file>