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2" r:id="rId2"/>
    <p:sldMasterId id="2147483701" r:id="rId3"/>
    <p:sldMasterId id="2147483704" r:id="rId4"/>
    <p:sldMasterId id="2147483718" r:id="rId5"/>
  </p:sldMasterIdLst>
  <p:notesMasterIdLst>
    <p:notesMasterId r:id="rId33"/>
  </p:notesMasterIdLst>
  <p:sldIdLst>
    <p:sldId id="342" r:id="rId6"/>
    <p:sldId id="350" r:id="rId7"/>
    <p:sldId id="685" r:id="rId8"/>
    <p:sldId id="316" r:id="rId9"/>
    <p:sldId id="301" r:id="rId10"/>
    <p:sldId id="393" r:id="rId11"/>
    <p:sldId id="399" r:id="rId12"/>
    <p:sldId id="377" r:id="rId13"/>
    <p:sldId id="261" r:id="rId14"/>
    <p:sldId id="411" r:id="rId15"/>
    <p:sldId id="424" r:id="rId16"/>
    <p:sldId id="368" r:id="rId17"/>
    <p:sldId id="699" r:id="rId18"/>
    <p:sldId id="403" r:id="rId19"/>
    <p:sldId id="697" r:id="rId20"/>
    <p:sldId id="700" r:id="rId21"/>
    <p:sldId id="408" r:id="rId22"/>
    <p:sldId id="413" r:id="rId23"/>
    <p:sldId id="409" r:id="rId24"/>
    <p:sldId id="284" r:id="rId25"/>
    <p:sldId id="339" r:id="rId26"/>
    <p:sldId id="421" r:id="rId27"/>
    <p:sldId id="694" r:id="rId28"/>
    <p:sldId id="295" r:id="rId29"/>
    <p:sldId id="297" r:id="rId30"/>
    <p:sldId id="382" r:id="rId31"/>
    <p:sldId id="357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8D14BE-FEBC-4B0D-A783-9AB49B4F52DB}" v="15" dt="2025-04-16T13:13:43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11" autoAdjust="0"/>
    <p:restoredTop sz="93184" autoAdjust="0"/>
  </p:normalViewPr>
  <p:slideViewPr>
    <p:cSldViewPr snapToGrid="0">
      <p:cViewPr varScale="1">
        <p:scale>
          <a:sx n="96" d="100"/>
          <a:sy n="96" d="100"/>
        </p:scale>
        <p:origin x="12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5/10/relationships/revisionInfo" Target="revisionInfo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stela Parfitt" userId="a4b924d7-0dcb-40fc-8340-c34dc5e17b67" providerId="ADAL" clId="{3E8D14BE-FEBC-4B0D-A783-9AB49B4F52DB}"/>
    <pc:docChg chg="undo custSel addSld delSld modSld">
      <pc:chgData name="Maristela Parfitt" userId="a4b924d7-0dcb-40fc-8340-c34dc5e17b67" providerId="ADAL" clId="{3E8D14BE-FEBC-4B0D-A783-9AB49B4F52DB}" dt="2025-04-16T13:21:52.457" v="690" actId="2711"/>
      <pc:docMkLst>
        <pc:docMk/>
      </pc:docMkLst>
      <pc:sldChg chg="modSp mod">
        <pc:chgData name="Maristela Parfitt" userId="a4b924d7-0dcb-40fc-8340-c34dc5e17b67" providerId="ADAL" clId="{3E8D14BE-FEBC-4B0D-A783-9AB49B4F52DB}" dt="2025-04-16T09:59:56.109" v="77" actId="20577"/>
        <pc:sldMkLst>
          <pc:docMk/>
          <pc:sldMk cId="0" sldId="295"/>
        </pc:sldMkLst>
        <pc:spChg chg="mod">
          <ac:chgData name="Maristela Parfitt" userId="a4b924d7-0dcb-40fc-8340-c34dc5e17b67" providerId="ADAL" clId="{3E8D14BE-FEBC-4B0D-A783-9AB49B4F52DB}" dt="2025-04-16T09:59:56.109" v="77" actId="20577"/>
          <ac:spMkLst>
            <pc:docMk/>
            <pc:sldMk cId="0" sldId="295"/>
            <ac:spMk id="3" creationId="{00000000-0000-0000-0000-000000000000}"/>
          </ac:spMkLst>
        </pc:spChg>
      </pc:sldChg>
      <pc:sldChg chg="modSp mod">
        <pc:chgData name="Maristela Parfitt" userId="a4b924d7-0dcb-40fc-8340-c34dc5e17b67" providerId="ADAL" clId="{3E8D14BE-FEBC-4B0D-A783-9AB49B4F52DB}" dt="2025-04-16T12:36:55.003" v="564" actId="6549"/>
        <pc:sldMkLst>
          <pc:docMk/>
          <pc:sldMk cId="1128001108" sldId="301"/>
        </pc:sldMkLst>
        <pc:spChg chg="mod">
          <ac:chgData name="Maristela Parfitt" userId="a4b924d7-0dcb-40fc-8340-c34dc5e17b67" providerId="ADAL" clId="{3E8D14BE-FEBC-4B0D-A783-9AB49B4F52DB}" dt="2025-04-16T12:36:55.003" v="564" actId="6549"/>
          <ac:spMkLst>
            <pc:docMk/>
            <pc:sldMk cId="1128001108" sldId="301"/>
            <ac:spMk id="2" creationId="{00000000-0000-0000-0000-000000000000}"/>
          </ac:spMkLst>
        </pc:spChg>
      </pc:sldChg>
      <pc:sldChg chg="modSp mod">
        <pc:chgData name="Maristela Parfitt" userId="a4b924d7-0dcb-40fc-8340-c34dc5e17b67" providerId="ADAL" clId="{3E8D14BE-FEBC-4B0D-A783-9AB49B4F52DB}" dt="2025-04-16T12:36:33.281" v="561" actId="27636"/>
        <pc:sldMkLst>
          <pc:docMk/>
          <pc:sldMk cId="0" sldId="316"/>
        </pc:sldMkLst>
        <pc:spChg chg="mod">
          <ac:chgData name="Maristela Parfitt" userId="a4b924d7-0dcb-40fc-8340-c34dc5e17b67" providerId="ADAL" clId="{3E8D14BE-FEBC-4B0D-A783-9AB49B4F52DB}" dt="2025-04-16T12:36:33.281" v="561" actId="27636"/>
          <ac:spMkLst>
            <pc:docMk/>
            <pc:sldMk cId="0" sldId="316"/>
            <ac:spMk id="3" creationId="{00000000-0000-0000-0000-000000000000}"/>
          </ac:spMkLst>
        </pc:spChg>
      </pc:sldChg>
      <pc:sldChg chg="del">
        <pc:chgData name="Maristela Parfitt" userId="a4b924d7-0dcb-40fc-8340-c34dc5e17b67" providerId="ADAL" clId="{3E8D14BE-FEBC-4B0D-A783-9AB49B4F52DB}" dt="2025-04-16T09:57:41.458" v="1" actId="2696"/>
        <pc:sldMkLst>
          <pc:docMk/>
          <pc:sldMk cId="0" sldId="341"/>
        </pc:sldMkLst>
      </pc:sldChg>
      <pc:sldChg chg="addSp delSp modSp mod">
        <pc:chgData name="Maristela Parfitt" userId="a4b924d7-0dcb-40fc-8340-c34dc5e17b67" providerId="ADAL" clId="{3E8D14BE-FEBC-4B0D-A783-9AB49B4F52DB}" dt="2025-04-16T12:53:04.480" v="599" actId="2711"/>
        <pc:sldMkLst>
          <pc:docMk/>
          <pc:sldMk cId="3408955283" sldId="342"/>
        </pc:sldMkLst>
        <pc:spChg chg="add del mod">
          <ac:chgData name="Maristela Parfitt" userId="a4b924d7-0dcb-40fc-8340-c34dc5e17b67" providerId="ADAL" clId="{3E8D14BE-FEBC-4B0D-A783-9AB49B4F52DB}" dt="2025-04-16T12:53:04.480" v="599" actId="2711"/>
          <ac:spMkLst>
            <pc:docMk/>
            <pc:sldMk cId="3408955283" sldId="342"/>
            <ac:spMk id="8" creationId="{81A78F4F-B57A-2E7D-E49F-03AD569EF580}"/>
          </ac:spMkLst>
        </pc:spChg>
      </pc:sldChg>
      <pc:sldChg chg="modSp mod">
        <pc:chgData name="Maristela Parfitt" userId="a4b924d7-0dcb-40fc-8340-c34dc5e17b67" providerId="ADAL" clId="{3E8D14BE-FEBC-4B0D-A783-9AB49B4F52DB}" dt="2025-04-16T13:18:50.593" v="678" actId="255"/>
        <pc:sldMkLst>
          <pc:docMk/>
          <pc:sldMk cId="300278124" sldId="368"/>
        </pc:sldMkLst>
        <pc:spChg chg="mod">
          <ac:chgData name="Maristela Parfitt" userId="a4b924d7-0dcb-40fc-8340-c34dc5e17b67" providerId="ADAL" clId="{3E8D14BE-FEBC-4B0D-A783-9AB49B4F52DB}" dt="2025-04-16T13:18:50.593" v="678" actId="255"/>
          <ac:spMkLst>
            <pc:docMk/>
            <pc:sldMk cId="300278124" sldId="368"/>
            <ac:spMk id="2" creationId="{00000000-0000-0000-0000-000000000000}"/>
          </ac:spMkLst>
        </pc:spChg>
      </pc:sldChg>
      <pc:sldChg chg="del">
        <pc:chgData name="Maristela Parfitt" userId="a4b924d7-0dcb-40fc-8340-c34dc5e17b67" providerId="ADAL" clId="{3E8D14BE-FEBC-4B0D-A783-9AB49B4F52DB}" dt="2025-04-16T12:32:44.819" v="518" actId="2696"/>
        <pc:sldMkLst>
          <pc:docMk/>
          <pc:sldMk cId="2859221214" sldId="383"/>
        </pc:sldMkLst>
      </pc:sldChg>
      <pc:sldChg chg="del">
        <pc:chgData name="Maristela Parfitt" userId="a4b924d7-0dcb-40fc-8340-c34dc5e17b67" providerId="ADAL" clId="{3E8D14BE-FEBC-4B0D-A783-9AB49B4F52DB}" dt="2025-04-16T12:43:34.212" v="592" actId="2696"/>
        <pc:sldMkLst>
          <pc:docMk/>
          <pc:sldMk cId="0" sldId="386"/>
        </pc:sldMkLst>
      </pc:sldChg>
      <pc:sldChg chg="modSp add del mod">
        <pc:chgData name="Maristela Parfitt" userId="a4b924d7-0dcb-40fc-8340-c34dc5e17b67" providerId="ADAL" clId="{3E8D14BE-FEBC-4B0D-A783-9AB49B4F52DB}" dt="2025-04-16T13:19:36.043" v="682" actId="2696"/>
        <pc:sldMkLst>
          <pc:docMk/>
          <pc:sldMk cId="1925375856" sldId="386"/>
        </pc:sldMkLst>
        <pc:spChg chg="mod">
          <ac:chgData name="Maristela Parfitt" userId="a4b924d7-0dcb-40fc-8340-c34dc5e17b67" providerId="ADAL" clId="{3E8D14BE-FEBC-4B0D-A783-9AB49B4F52DB}" dt="2025-04-16T13:11:34.034" v="642" actId="20577"/>
          <ac:spMkLst>
            <pc:docMk/>
            <pc:sldMk cId="1925375856" sldId="386"/>
            <ac:spMk id="2" creationId="{00000000-0000-0000-0000-000000000000}"/>
          </ac:spMkLst>
        </pc:spChg>
      </pc:sldChg>
      <pc:sldChg chg="modSp mod">
        <pc:chgData name="Maristela Parfitt" userId="a4b924d7-0dcb-40fc-8340-c34dc5e17b67" providerId="ADAL" clId="{3E8D14BE-FEBC-4B0D-A783-9AB49B4F52DB}" dt="2025-04-16T13:09:04.017" v="611" actId="255"/>
        <pc:sldMkLst>
          <pc:docMk/>
          <pc:sldMk cId="90392493" sldId="393"/>
        </pc:sldMkLst>
        <pc:spChg chg="mod">
          <ac:chgData name="Maristela Parfitt" userId="a4b924d7-0dcb-40fc-8340-c34dc5e17b67" providerId="ADAL" clId="{3E8D14BE-FEBC-4B0D-A783-9AB49B4F52DB}" dt="2025-04-16T12:33:16.731" v="552" actId="20577"/>
          <ac:spMkLst>
            <pc:docMk/>
            <pc:sldMk cId="90392493" sldId="393"/>
            <ac:spMk id="2" creationId="{7F741ED2-FC81-23E2-80A8-AA581861B2ED}"/>
          </ac:spMkLst>
        </pc:spChg>
        <pc:spChg chg="mod">
          <ac:chgData name="Maristela Parfitt" userId="a4b924d7-0dcb-40fc-8340-c34dc5e17b67" providerId="ADAL" clId="{3E8D14BE-FEBC-4B0D-A783-9AB49B4F52DB}" dt="2025-04-16T13:09:04.017" v="611" actId="255"/>
          <ac:spMkLst>
            <pc:docMk/>
            <pc:sldMk cId="90392493" sldId="393"/>
            <ac:spMk id="3" creationId="{AA7C8DC2-C378-A5B3-E77D-F080BF01690B}"/>
          </ac:spMkLst>
        </pc:spChg>
      </pc:sldChg>
      <pc:sldChg chg="modSp mod">
        <pc:chgData name="Maristela Parfitt" userId="a4b924d7-0dcb-40fc-8340-c34dc5e17b67" providerId="ADAL" clId="{3E8D14BE-FEBC-4B0D-A783-9AB49B4F52DB}" dt="2025-04-16T13:19:24.329" v="681" actId="255"/>
        <pc:sldMkLst>
          <pc:docMk/>
          <pc:sldMk cId="1396383235" sldId="403"/>
        </pc:sldMkLst>
        <pc:spChg chg="mod">
          <ac:chgData name="Maristela Parfitt" userId="a4b924d7-0dcb-40fc-8340-c34dc5e17b67" providerId="ADAL" clId="{3E8D14BE-FEBC-4B0D-A783-9AB49B4F52DB}" dt="2025-04-16T13:10:25.926" v="614" actId="113"/>
          <ac:spMkLst>
            <pc:docMk/>
            <pc:sldMk cId="1396383235" sldId="403"/>
            <ac:spMk id="2" creationId="{1A075EB9-65C6-346B-CB41-800D752389DD}"/>
          </ac:spMkLst>
        </pc:spChg>
        <pc:spChg chg="mod">
          <ac:chgData name="Maristela Parfitt" userId="a4b924d7-0dcb-40fc-8340-c34dc5e17b67" providerId="ADAL" clId="{3E8D14BE-FEBC-4B0D-A783-9AB49B4F52DB}" dt="2025-04-16T13:19:24.329" v="681" actId="255"/>
          <ac:spMkLst>
            <pc:docMk/>
            <pc:sldMk cId="1396383235" sldId="403"/>
            <ac:spMk id="4" creationId="{427A66DD-DBE9-AD4B-959D-B2DC25FD3CE7}"/>
          </ac:spMkLst>
        </pc:spChg>
        <pc:spChg chg="mod">
          <ac:chgData name="Maristela Parfitt" userId="a4b924d7-0dcb-40fc-8340-c34dc5e17b67" providerId="ADAL" clId="{3E8D14BE-FEBC-4B0D-A783-9AB49B4F52DB}" dt="2025-04-16T13:19:16.849" v="680" actId="255"/>
          <ac:spMkLst>
            <pc:docMk/>
            <pc:sldMk cId="1396383235" sldId="403"/>
            <ac:spMk id="5" creationId="{BBBDA461-BD5A-C23B-174E-113936DC7A26}"/>
          </ac:spMkLst>
        </pc:spChg>
      </pc:sldChg>
      <pc:sldChg chg="del">
        <pc:chgData name="Maristela Parfitt" userId="a4b924d7-0dcb-40fc-8340-c34dc5e17b67" providerId="ADAL" clId="{3E8D14BE-FEBC-4B0D-A783-9AB49B4F52DB}" dt="2025-04-16T09:58:47.966" v="3" actId="2696"/>
        <pc:sldMkLst>
          <pc:docMk/>
          <pc:sldMk cId="4291929461" sldId="406"/>
        </pc:sldMkLst>
      </pc:sldChg>
      <pc:sldChg chg="modSp mod">
        <pc:chgData name="Maristela Parfitt" userId="a4b924d7-0dcb-40fc-8340-c34dc5e17b67" providerId="ADAL" clId="{3E8D14BE-FEBC-4B0D-A783-9AB49B4F52DB}" dt="2025-04-16T13:21:52.457" v="690" actId="2711"/>
        <pc:sldMkLst>
          <pc:docMk/>
          <pc:sldMk cId="3055587316" sldId="408"/>
        </pc:sldMkLst>
        <pc:spChg chg="mod">
          <ac:chgData name="Maristela Parfitt" userId="a4b924d7-0dcb-40fc-8340-c34dc5e17b67" providerId="ADAL" clId="{3E8D14BE-FEBC-4B0D-A783-9AB49B4F52DB}" dt="2025-04-16T13:21:52.457" v="690" actId="2711"/>
          <ac:spMkLst>
            <pc:docMk/>
            <pc:sldMk cId="3055587316" sldId="408"/>
            <ac:spMk id="3" creationId="{D50DD139-10E2-32A2-8951-6904771E0B23}"/>
          </ac:spMkLst>
        </pc:spChg>
      </pc:sldChg>
      <pc:sldChg chg="add">
        <pc:chgData name="Maristela Parfitt" userId="a4b924d7-0dcb-40fc-8340-c34dc5e17b67" providerId="ADAL" clId="{3E8D14BE-FEBC-4B0D-A783-9AB49B4F52DB}" dt="2025-04-16T12:44:24.193" v="595"/>
        <pc:sldMkLst>
          <pc:docMk/>
          <pc:sldMk cId="248873500" sldId="409"/>
        </pc:sldMkLst>
      </pc:sldChg>
      <pc:sldChg chg="del">
        <pc:chgData name="Maristela Parfitt" userId="a4b924d7-0dcb-40fc-8340-c34dc5e17b67" providerId="ADAL" clId="{3E8D14BE-FEBC-4B0D-A783-9AB49B4F52DB}" dt="2025-04-16T12:42:25.206" v="576" actId="2696"/>
        <pc:sldMkLst>
          <pc:docMk/>
          <pc:sldMk cId="1805008123" sldId="409"/>
        </pc:sldMkLst>
      </pc:sldChg>
      <pc:sldChg chg="add del">
        <pc:chgData name="Maristela Parfitt" userId="a4b924d7-0dcb-40fc-8340-c34dc5e17b67" providerId="ADAL" clId="{3E8D14BE-FEBC-4B0D-A783-9AB49B4F52DB}" dt="2025-04-16T12:43:57.781" v="594" actId="2696"/>
        <pc:sldMkLst>
          <pc:docMk/>
          <pc:sldMk cId="2871392722" sldId="409"/>
        </pc:sldMkLst>
      </pc:sldChg>
      <pc:sldChg chg="modSp mod">
        <pc:chgData name="Maristela Parfitt" userId="a4b924d7-0dcb-40fc-8340-c34dc5e17b67" providerId="ADAL" clId="{3E8D14BE-FEBC-4B0D-A783-9AB49B4F52DB}" dt="2025-04-16T09:58:23.595" v="2" actId="6549"/>
        <pc:sldMkLst>
          <pc:docMk/>
          <pc:sldMk cId="3113052917" sldId="413"/>
        </pc:sldMkLst>
        <pc:spChg chg="mod">
          <ac:chgData name="Maristela Parfitt" userId="a4b924d7-0dcb-40fc-8340-c34dc5e17b67" providerId="ADAL" clId="{3E8D14BE-FEBC-4B0D-A783-9AB49B4F52DB}" dt="2025-04-16T09:58:23.595" v="2" actId="6549"/>
          <ac:spMkLst>
            <pc:docMk/>
            <pc:sldMk cId="3113052917" sldId="413"/>
            <ac:spMk id="3" creationId="{B83F6716-76C3-91E2-ECC2-91A4EF9B833C}"/>
          </ac:spMkLst>
        </pc:spChg>
      </pc:sldChg>
      <pc:sldChg chg="del">
        <pc:chgData name="Maristela Parfitt" userId="a4b924d7-0dcb-40fc-8340-c34dc5e17b67" providerId="ADAL" clId="{3E8D14BE-FEBC-4B0D-A783-9AB49B4F52DB}" dt="2025-04-16T12:30:46.187" v="513" actId="2696"/>
        <pc:sldMkLst>
          <pc:docMk/>
          <pc:sldMk cId="4076605823" sldId="684"/>
        </pc:sldMkLst>
      </pc:sldChg>
      <pc:sldChg chg="addSp delSp modSp add del mod">
        <pc:chgData name="Maristela Parfitt" userId="a4b924d7-0dcb-40fc-8340-c34dc5e17b67" providerId="ADAL" clId="{3E8D14BE-FEBC-4B0D-A783-9AB49B4F52DB}" dt="2025-04-16T12:33:50.871" v="554" actId="2696"/>
        <pc:sldMkLst>
          <pc:docMk/>
          <pc:sldMk cId="2489708228" sldId="685"/>
        </pc:sldMkLst>
        <pc:spChg chg="add del mod">
          <ac:chgData name="Maristela Parfitt" userId="a4b924d7-0dcb-40fc-8340-c34dc5e17b67" providerId="ADAL" clId="{3E8D14BE-FEBC-4B0D-A783-9AB49B4F52DB}" dt="2025-04-16T10:01:55.792" v="88"/>
          <ac:spMkLst>
            <pc:docMk/>
            <pc:sldMk cId="2489708228" sldId="685"/>
            <ac:spMk id="3" creationId="{735DAC9E-215A-2586-1CE6-942E914D0AAD}"/>
          </ac:spMkLst>
        </pc:spChg>
        <pc:spChg chg="mod">
          <ac:chgData name="Maristela Parfitt" userId="a4b924d7-0dcb-40fc-8340-c34dc5e17b67" providerId="ADAL" clId="{3E8D14BE-FEBC-4B0D-A783-9AB49B4F52DB}" dt="2025-04-16T11:39:51.948" v="443" actId="27636"/>
          <ac:spMkLst>
            <pc:docMk/>
            <pc:sldMk cId="2489708228" sldId="685"/>
            <ac:spMk id="4" creationId="{C7D70054-DE85-2F25-3583-C396E3CBC744}"/>
          </ac:spMkLst>
        </pc:spChg>
        <pc:spChg chg="add mod">
          <ac:chgData name="Maristela Parfitt" userId="a4b924d7-0dcb-40fc-8340-c34dc5e17b67" providerId="ADAL" clId="{3E8D14BE-FEBC-4B0D-A783-9AB49B4F52DB}" dt="2025-04-16T11:41:07.735" v="512" actId="6549"/>
          <ac:spMkLst>
            <pc:docMk/>
            <pc:sldMk cId="2489708228" sldId="685"/>
            <ac:spMk id="7" creationId="{0A84DAC2-72D6-C64D-07D4-3F7147AAEFA9}"/>
          </ac:spMkLst>
        </pc:spChg>
        <pc:picChg chg="del">
          <ac:chgData name="Maristela Parfitt" userId="a4b924d7-0dcb-40fc-8340-c34dc5e17b67" providerId="ADAL" clId="{3E8D14BE-FEBC-4B0D-A783-9AB49B4F52DB}" dt="2025-04-16T10:01:51.587" v="87" actId="21"/>
          <ac:picMkLst>
            <pc:docMk/>
            <pc:sldMk cId="2489708228" sldId="685"/>
            <ac:picMk id="5" creationId="{37AA1E28-C585-D4D5-5330-D8BC0FC4F84F}"/>
          </ac:picMkLst>
        </pc:picChg>
        <pc:picChg chg="add del mod">
          <ac:chgData name="Maristela Parfitt" userId="a4b924d7-0dcb-40fc-8340-c34dc5e17b67" providerId="ADAL" clId="{3E8D14BE-FEBC-4B0D-A783-9AB49B4F52DB}" dt="2025-04-16T10:02:07.685" v="89" actId="21"/>
          <ac:picMkLst>
            <pc:docMk/>
            <pc:sldMk cId="2489708228" sldId="685"/>
            <ac:picMk id="6" creationId="{F559B613-4DD8-4CB2-3011-5A4FBAE34F07}"/>
          </ac:picMkLst>
        </pc:picChg>
      </pc:sldChg>
      <pc:sldChg chg="del">
        <pc:chgData name="Maristela Parfitt" userId="a4b924d7-0dcb-40fc-8340-c34dc5e17b67" providerId="ADAL" clId="{3E8D14BE-FEBC-4B0D-A783-9AB49B4F52DB}" dt="2025-04-16T10:00:44.569" v="78" actId="2696"/>
        <pc:sldMkLst>
          <pc:docMk/>
          <pc:sldMk cId="3651635671" sldId="685"/>
        </pc:sldMkLst>
      </pc:sldChg>
      <pc:sldChg chg="modSp add mod">
        <pc:chgData name="Maristela Parfitt" userId="a4b924d7-0dcb-40fc-8340-c34dc5e17b67" providerId="ADAL" clId="{3E8D14BE-FEBC-4B0D-A783-9AB49B4F52DB}" dt="2025-04-16T12:54:07.534" v="609" actId="20577"/>
        <pc:sldMkLst>
          <pc:docMk/>
          <pc:sldMk cId="3719439358" sldId="685"/>
        </pc:sldMkLst>
        <pc:spChg chg="mod">
          <ac:chgData name="Maristela Parfitt" userId="a4b924d7-0dcb-40fc-8340-c34dc5e17b67" providerId="ADAL" clId="{3E8D14BE-FEBC-4B0D-A783-9AB49B4F52DB}" dt="2025-04-16T12:50:13.263" v="597" actId="20577"/>
          <ac:spMkLst>
            <pc:docMk/>
            <pc:sldMk cId="3719439358" sldId="685"/>
            <ac:spMk id="2" creationId="{DA93AE05-3F11-98F2-51F2-E0F03AA9F586}"/>
          </ac:spMkLst>
        </pc:spChg>
        <pc:spChg chg="mod">
          <ac:chgData name="Maristela Parfitt" userId="a4b924d7-0dcb-40fc-8340-c34dc5e17b67" providerId="ADAL" clId="{3E8D14BE-FEBC-4B0D-A783-9AB49B4F52DB}" dt="2025-04-16T12:50:24.183" v="598" actId="6549"/>
          <ac:spMkLst>
            <pc:docMk/>
            <pc:sldMk cId="3719439358" sldId="685"/>
            <ac:spMk id="4" creationId="{C7D70054-DE85-2F25-3583-C396E3CBC744}"/>
          </ac:spMkLst>
        </pc:spChg>
        <pc:spChg chg="mod">
          <ac:chgData name="Maristela Parfitt" userId="a4b924d7-0dcb-40fc-8340-c34dc5e17b67" providerId="ADAL" clId="{3E8D14BE-FEBC-4B0D-A783-9AB49B4F52DB}" dt="2025-04-16T12:54:07.534" v="609" actId="20577"/>
          <ac:spMkLst>
            <pc:docMk/>
            <pc:sldMk cId="3719439358" sldId="685"/>
            <ac:spMk id="7" creationId="{0A84DAC2-72D6-C64D-07D4-3F7147AAEFA9}"/>
          </ac:spMkLst>
        </pc:spChg>
        <pc:picChg chg="mod">
          <ac:chgData name="Maristela Parfitt" userId="a4b924d7-0dcb-40fc-8340-c34dc5e17b67" providerId="ADAL" clId="{3E8D14BE-FEBC-4B0D-A783-9AB49B4F52DB}" dt="2025-04-16T12:49:51.261" v="596" actId="14100"/>
          <ac:picMkLst>
            <pc:docMk/>
            <pc:sldMk cId="3719439358" sldId="685"/>
            <ac:picMk id="1026" creationId="{D447081F-EBB1-DBCB-C125-95FD15B8F06A}"/>
          </ac:picMkLst>
        </pc:picChg>
      </pc:sldChg>
      <pc:sldChg chg="del">
        <pc:chgData name="Maristela Parfitt" userId="a4b924d7-0dcb-40fc-8340-c34dc5e17b67" providerId="ADAL" clId="{3E8D14BE-FEBC-4B0D-A783-9AB49B4F52DB}" dt="2025-04-16T12:30:50.997" v="514" actId="2696"/>
        <pc:sldMkLst>
          <pc:docMk/>
          <pc:sldMk cId="2708673513" sldId="692"/>
        </pc:sldMkLst>
      </pc:sldChg>
      <pc:sldChg chg="modSp mod">
        <pc:chgData name="Maristela Parfitt" userId="a4b924d7-0dcb-40fc-8340-c34dc5e17b67" providerId="ADAL" clId="{3E8D14BE-FEBC-4B0D-A783-9AB49B4F52DB}" dt="2025-04-16T09:59:08.808" v="28" actId="20577"/>
        <pc:sldMkLst>
          <pc:docMk/>
          <pc:sldMk cId="1065433033" sldId="694"/>
        </pc:sldMkLst>
        <pc:spChg chg="mod">
          <ac:chgData name="Maristela Parfitt" userId="a4b924d7-0dcb-40fc-8340-c34dc5e17b67" providerId="ADAL" clId="{3E8D14BE-FEBC-4B0D-A783-9AB49B4F52DB}" dt="2025-04-16T09:59:08.808" v="28" actId="20577"/>
          <ac:spMkLst>
            <pc:docMk/>
            <pc:sldMk cId="1065433033" sldId="694"/>
            <ac:spMk id="4" creationId="{7D658AE4-94CB-7083-328A-803EE5AA0648}"/>
          </ac:spMkLst>
        </pc:spChg>
      </pc:sldChg>
      <pc:sldChg chg="del">
        <pc:chgData name="Maristela Parfitt" userId="a4b924d7-0dcb-40fc-8340-c34dc5e17b67" providerId="ADAL" clId="{3E8D14BE-FEBC-4B0D-A783-9AB49B4F52DB}" dt="2025-04-16T09:57:33.625" v="0" actId="2696"/>
        <pc:sldMkLst>
          <pc:docMk/>
          <pc:sldMk cId="213601012" sldId="695"/>
        </pc:sldMkLst>
      </pc:sldChg>
      <pc:sldChg chg="del">
        <pc:chgData name="Maristela Parfitt" userId="a4b924d7-0dcb-40fc-8340-c34dc5e17b67" providerId="ADAL" clId="{3E8D14BE-FEBC-4B0D-A783-9AB49B4F52DB}" dt="2025-04-16T12:30:57.251" v="515" actId="2696"/>
        <pc:sldMkLst>
          <pc:docMk/>
          <pc:sldMk cId="2843021989" sldId="696"/>
        </pc:sldMkLst>
      </pc:sldChg>
      <pc:sldChg chg="modSp add mod">
        <pc:chgData name="Maristela Parfitt" userId="a4b924d7-0dcb-40fc-8340-c34dc5e17b67" providerId="ADAL" clId="{3E8D14BE-FEBC-4B0D-A783-9AB49B4F52DB}" dt="2025-04-16T13:10:11.928" v="613" actId="113"/>
        <pc:sldMkLst>
          <pc:docMk/>
          <pc:sldMk cId="3088049575" sldId="699"/>
        </pc:sldMkLst>
        <pc:spChg chg="mod">
          <ac:chgData name="Maristela Parfitt" userId="a4b924d7-0dcb-40fc-8340-c34dc5e17b67" providerId="ADAL" clId="{3E8D14BE-FEBC-4B0D-A783-9AB49B4F52DB}" dt="2025-04-16T13:10:11.928" v="613" actId="113"/>
          <ac:spMkLst>
            <pc:docMk/>
            <pc:sldMk cId="3088049575" sldId="699"/>
            <ac:spMk id="4" creationId="{E04C9CB7-044D-A81E-284E-D830588DC7C8}"/>
          </ac:spMkLst>
        </pc:spChg>
      </pc:sldChg>
      <pc:sldChg chg="modSp new del mod">
        <pc:chgData name="Maristela Parfitt" userId="a4b924d7-0dcb-40fc-8340-c34dc5e17b67" providerId="ADAL" clId="{3E8D14BE-FEBC-4B0D-A783-9AB49B4F52DB}" dt="2025-04-16T10:08:36.830" v="326" actId="2696"/>
        <pc:sldMkLst>
          <pc:docMk/>
          <pc:sldMk cId="4268186679" sldId="699"/>
        </pc:sldMkLst>
        <pc:spChg chg="mod">
          <ac:chgData name="Maristela Parfitt" userId="a4b924d7-0dcb-40fc-8340-c34dc5e17b67" providerId="ADAL" clId="{3E8D14BE-FEBC-4B0D-A783-9AB49B4F52DB}" dt="2025-04-16T10:04:01.282" v="111" actId="20577"/>
          <ac:spMkLst>
            <pc:docMk/>
            <pc:sldMk cId="4268186679" sldId="699"/>
            <ac:spMk id="3" creationId="{A1F7AC21-0149-3979-C2DA-943016643CE8}"/>
          </ac:spMkLst>
        </pc:spChg>
      </pc:sldChg>
      <pc:sldChg chg="modSp add mod">
        <pc:chgData name="Maristela Parfitt" userId="a4b924d7-0dcb-40fc-8340-c34dc5e17b67" providerId="ADAL" clId="{3E8D14BE-FEBC-4B0D-A783-9AB49B4F52DB}" dt="2025-04-16T13:15:46.921" v="677" actId="6549"/>
        <pc:sldMkLst>
          <pc:docMk/>
          <pc:sldMk cId="2123668109" sldId="700"/>
        </pc:sldMkLst>
        <pc:spChg chg="mod">
          <ac:chgData name="Maristela Parfitt" userId="a4b924d7-0dcb-40fc-8340-c34dc5e17b67" providerId="ADAL" clId="{3E8D14BE-FEBC-4B0D-A783-9AB49B4F52DB}" dt="2025-04-16T13:13:15.419" v="646"/>
          <ac:spMkLst>
            <pc:docMk/>
            <pc:sldMk cId="2123668109" sldId="700"/>
            <ac:spMk id="2" creationId="{B0A88785-D7CE-93B7-3DE1-662A0EE971FF}"/>
          </ac:spMkLst>
        </pc:spChg>
        <pc:spChg chg="mod">
          <ac:chgData name="Maristela Parfitt" userId="a4b924d7-0dcb-40fc-8340-c34dc5e17b67" providerId="ADAL" clId="{3E8D14BE-FEBC-4B0D-A783-9AB49B4F52DB}" dt="2025-04-16T13:15:46.921" v="677" actId="6549"/>
          <ac:spMkLst>
            <pc:docMk/>
            <pc:sldMk cId="2123668109" sldId="700"/>
            <ac:spMk id="3" creationId="{68683F33-C4DA-F11E-8783-7A270BC0E637}"/>
          </ac:spMkLst>
        </pc:spChg>
        <pc:spChg chg="mod">
          <ac:chgData name="Maristela Parfitt" userId="a4b924d7-0dcb-40fc-8340-c34dc5e17b67" providerId="ADAL" clId="{3E8D14BE-FEBC-4B0D-A783-9AB49B4F52DB}" dt="2025-04-16T13:15:38.518" v="673" actId="27636"/>
          <ac:spMkLst>
            <pc:docMk/>
            <pc:sldMk cId="2123668109" sldId="700"/>
            <ac:spMk id="4" creationId="{E0AF753C-4F7C-634C-776A-7119B746947A}"/>
          </ac:spMkLst>
        </pc:spChg>
      </pc:sldChg>
      <pc:sldChg chg="new del">
        <pc:chgData name="Maristela Parfitt" userId="a4b924d7-0dcb-40fc-8340-c34dc5e17b67" providerId="ADAL" clId="{3E8D14BE-FEBC-4B0D-A783-9AB49B4F52DB}" dt="2025-04-16T10:04:20.475" v="113" actId="2696"/>
        <pc:sldMkLst>
          <pc:docMk/>
          <pc:sldMk cId="2633773835" sldId="700"/>
        </pc:sldMkLst>
      </pc:sldChg>
      <pc:sldChg chg="new del">
        <pc:chgData name="Maristela Parfitt" userId="a4b924d7-0dcb-40fc-8340-c34dc5e17b67" providerId="ADAL" clId="{3E8D14BE-FEBC-4B0D-A783-9AB49B4F52DB}" dt="2025-04-16T13:12:55.119" v="644" actId="2696"/>
        <pc:sldMkLst>
          <pc:docMk/>
          <pc:sldMk cId="4229075032" sldId="70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77079A-3BC6-4D3F-A3F3-238616FC474F}" type="datetimeFigureOut">
              <a:rPr lang="en-GB" smtClean="0"/>
              <a:t>24/04/2025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EC0C0-DD2F-43DD-B5B6-F24D3E02A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401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3">
            <a:extLst>
              <a:ext uri="{FF2B5EF4-FFF2-40B4-BE49-F238E27FC236}">
                <a16:creationId xmlns:a16="http://schemas.microsoft.com/office/drawing/2014/main" id="{4214B565-67DE-DEC1-4E9C-9B3F0908CA55}"/>
              </a:ext>
            </a:extLst>
          </p:cNvPr>
          <p:cNvSpPr>
            <a:spLocks noGrp="1" noChangeArrowheads="1"/>
          </p:cNvSpPr>
          <p:nvPr>
            <p:ph type="ftr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215900" indent="-204788"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ClrTx/>
              <a:buSzPct val="45000"/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rPr>
              <a:t>Maristela Parfitt</a:t>
            </a:r>
          </a:p>
        </p:txBody>
      </p:sp>
      <p:sp>
        <p:nvSpPr>
          <p:cNvPr id="15363" name="Rectangle 14">
            <a:extLst>
              <a:ext uri="{FF2B5EF4-FFF2-40B4-BE49-F238E27FC236}">
                <a16:creationId xmlns:a16="http://schemas.microsoft.com/office/drawing/2014/main" id="{882E1308-1EEF-BB80-70D2-7EC20038F548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215900" indent="-204788"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ClrTx/>
              <a:buSzPct val="45000"/>
              <a:buFontTx/>
              <a:buNone/>
            </a:pPr>
            <a:fld id="{E2BF392B-6BB6-46AE-8777-44052C27761A}" type="slidenum">
              <a: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buClrTx/>
                <a:buSzPct val="45000"/>
                <a:buFontTx/>
                <a:buNone/>
              </a:pPr>
              <a:t>9</a:t>
            </a:fld>
            <a:endParaRPr lang="en-GB" altLang="en-US" sz="12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364" name="Rectangle 1">
            <a:extLst>
              <a:ext uri="{FF2B5EF4-FFF2-40B4-BE49-F238E27FC236}">
                <a16:creationId xmlns:a16="http://schemas.microsoft.com/office/drawing/2014/main" id="{5A80761F-527F-B148-986F-53E075A2D7E6}"/>
              </a:ext>
            </a:extLst>
          </p:cNvPr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5" name="Text Box 2">
            <a:extLst>
              <a:ext uri="{FF2B5EF4-FFF2-40B4-BE49-F238E27FC236}">
                <a16:creationId xmlns:a16="http://schemas.microsoft.com/office/drawing/2014/main" id="{5FDF90FF-B79E-4AED-6923-353D023C0BA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altLang="en-US">
                <a:latin typeface="Calibri" panose="020F0502020204030204" pitchFamily="34" charset="0"/>
                <a:ea typeface="Microsoft YaHei" panose="020B0503020204020204" pitchFamily="34" charset="-122"/>
              </a:rPr>
              <a:t>Also look at the job profiles in the NCS website</a:t>
            </a:r>
          </a:p>
        </p:txBody>
      </p:sp>
      <p:sp>
        <p:nvSpPr>
          <p:cNvPr id="15366" name="Text Box 3">
            <a:extLst>
              <a:ext uri="{FF2B5EF4-FFF2-40B4-BE49-F238E27FC236}">
                <a16:creationId xmlns:a16="http://schemas.microsoft.com/office/drawing/2014/main" id="{B9754E63-974C-1E20-DC51-BF3763A572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>
              <a:buClrTx/>
              <a:buFontTx/>
              <a:buNone/>
            </a:pPr>
            <a:fld id="{99A7EACE-83E7-42C0-BB25-2F8122F709AC}" type="slidenum">
              <a:rPr lang="en-GB" altLang="en-US" sz="1200">
                <a:solidFill>
                  <a:srgbClr val="000000"/>
                </a:solidFill>
              </a:rPr>
              <a:pPr algn="r" eaLnBrk="1" hangingPunct="1">
                <a:buClrTx/>
                <a:buFontTx/>
                <a:buNone/>
              </a:pPr>
              <a:t>9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3">
            <a:extLst>
              <a:ext uri="{FF2B5EF4-FFF2-40B4-BE49-F238E27FC236}">
                <a16:creationId xmlns:a16="http://schemas.microsoft.com/office/drawing/2014/main" id="{826343DB-0A3C-999A-66FB-26D5AE4DA22B}"/>
              </a:ext>
            </a:extLst>
          </p:cNvPr>
          <p:cNvSpPr>
            <a:spLocks noGrp="1" noChangeArrowheads="1"/>
          </p:cNvSpPr>
          <p:nvPr>
            <p:ph type="ftr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215900" indent="-204788"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ClrTx/>
              <a:buSzPct val="45000"/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rPr>
              <a:t>Maristela Parfitt</a:t>
            </a:r>
          </a:p>
        </p:txBody>
      </p:sp>
      <p:sp>
        <p:nvSpPr>
          <p:cNvPr id="62467" name="Rectangle 14">
            <a:extLst>
              <a:ext uri="{FF2B5EF4-FFF2-40B4-BE49-F238E27FC236}">
                <a16:creationId xmlns:a16="http://schemas.microsoft.com/office/drawing/2014/main" id="{309A59DC-5069-DC41-548C-F1FAD981CDB1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215900" indent="-204788"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ClrTx/>
              <a:buSzPct val="45000"/>
              <a:buFontTx/>
              <a:buNone/>
            </a:pPr>
            <a:fld id="{924129FC-1837-4FDD-A11E-1DCDE2819EFF}" type="slidenum">
              <a: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buClrTx/>
                <a:buSzPct val="45000"/>
                <a:buFontTx/>
                <a:buNone/>
              </a:pPr>
              <a:t>20</a:t>
            </a:fld>
            <a:endParaRPr lang="en-GB" altLang="en-US" sz="12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2468" name="Rectangle 1">
            <a:extLst>
              <a:ext uri="{FF2B5EF4-FFF2-40B4-BE49-F238E27FC236}">
                <a16:creationId xmlns:a16="http://schemas.microsoft.com/office/drawing/2014/main" id="{5D4CFD9E-7E98-6698-4A28-E6EAA53AA30F}"/>
              </a:ext>
            </a:extLst>
          </p:cNvPr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2469" name="Rectangle 2">
            <a:extLst>
              <a:ext uri="{FF2B5EF4-FFF2-40B4-BE49-F238E27FC236}">
                <a16:creationId xmlns:a16="http://schemas.microsoft.com/office/drawing/2014/main" id="{8ACA3B5E-B981-A017-D0AD-83EC7B982C1B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1311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14851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51198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400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85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349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977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97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94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598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2403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7100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5827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24/04/2025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374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20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022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230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.png"/><Relationship Id="rId4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572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110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602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24/04/2025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9377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669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uwtsd.ac.uk/" TargetMode="Externa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uwtsd.ac.uk/view.php?id=203215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hyperlink" Target="mailto:careers@uwtsd.ac.uk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carelearning.org.uk/care-careers/what-skills-are-needed-in-health-and-social-care/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welcome/uwts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welcome/uwtsd" TargetMode="External"/><Relationship Id="rId2" Type="http://schemas.openxmlformats.org/officeDocument/2006/relationships/hyperlink" Target="https://www.prospects.ac.uk/careers-advice/cvs-and-cover-letters/example-cvs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careercentre.me/welcome/uwtsd" TargetMode="Externa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healthjobsuk.com/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-profiles/browse-sector/healthcare" TargetMode="External"/><Relationship Id="rId2" Type="http://schemas.openxmlformats.org/officeDocument/2006/relationships/hyperlink" Target="https://nationalcareers.service.gov.uk/job-categories/healthcare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oyalvoluntaryservice.org.uk/" TargetMode="External"/><Relationship Id="rId2" Type="http://schemas.openxmlformats.org/officeDocument/2006/relationships/hyperlink" Target="https://www.england.nhs.uk/get-involved/get-involved/volunteerin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doit.life/volunteer" TargetMode="External"/><Relationship Id="rId5" Type="http://schemas.openxmlformats.org/officeDocument/2006/relationships/hyperlink" Target="https://www.becomeavolunteer.org.uk/opportunities" TargetMode="External"/><Relationship Id="rId4" Type="http://schemas.openxmlformats.org/officeDocument/2006/relationships/hyperlink" Target="https://nhscarevolunteerresponders.org/i-want-to-volunteer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careers.circlehealthgroup.co.uk/healthcare-jobs/nursing" TargetMode="External"/><Relationship Id="rId3" Type="http://schemas.openxmlformats.org/officeDocument/2006/relationships/hyperlink" Target="http://www.prospects.ac.uk/" TargetMode="External"/><Relationship Id="rId7" Type="http://schemas.openxmlformats.org/officeDocument/2006/relationships/hyperlink" Target="https://careers.bupa.co.uk/" TargetMode="External"/><Relationship Id="rId2" Type="http://schemas.openxmlformats.org/officeDocument/2006/relationships/hyperlink" Target="http://www.uwtsd.ac.uk/career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ventbrite.co.uk/d/united-kingdom--london/careers-fair/" TargetMode="External"/><Relationship Id="rId11" Type="http://schemas.openxmlformats.org/officeDocument/2006/relationships/hyperlink" Target="https://www.adultsocialcare.co.uk/social-care-job-roles.aspx" TargetMode="External"/><Relationship Id="rId5" Type="http://schemas.openxmlformats.org/officeDocument/2006/relationships/hyperlink" Target="http://jobs.guardian.co.uk/" TargetMode="External"/><Relationship Id="rId10" Type="http://schemas.openxmlformats.org/officeDocument/2006/relationships/hyperlink" Target="https://www.nuffieldhealthcareers.com/" TargetMode="External"/><Relationship Id="rId4" Type="http://schemas.openxmlformats.org/officeDocument/2006/relationships/hyperlink" Target="http://www.targetjobs.co.uk/" TargetMode="External"/><Relationship Id="rId9" Type="http://schemas.openxmlformats.org/officeDocument/2006/relationships/hyperlink" Target="http://www.healthjobsuk.com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s-and-work-experience/work-experience-and-internships/virtual-work-experience" TargetMode="External"/><Relationship Id="rId2" Type="http://schemas.openxmlformats.org/officeDocument/2006/relationships/hyperlink" Target="https://www.prospects.ac.uk/jobs-and-work-experience/work-experience-and-internships/internships" TargetMode="Externa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graduate-jobs" TargetMode="External"/><Relationship Id="rId2" Type="http://schemas.openxmlformats.org/officeDocument/2006/relationships/hyperlink" Target="https://www.prospects.ac.uk/careers-advice/getting-a-job/graduate-schemes" TargetMode="Externa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mailto:inspire@uwtsd.ac.uk" TargetMode="External"/><Relationship Id="rId2" Type="http://schemas.openxmlformats.org/officeDocument/2006/relationships/hyperlink" Target="https://www.uwtsd.ac.uk/inspire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uwtsd.careercentre.me/welcome/uwts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areers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7568" y="1124745"/>
            <a:ext cx="7772400" cy="14401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Careers Service at the London Campus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3" y="2708031"/>
            <a:ext cx="9592453" cy="2789184"/>
          </a:xfrm>
        </p:spPr>
        <p:txBody>
          <a:bodyPr>
            <a:normAutofit fontScale="77500" lnSpcReduction="20000"/>
          </a:bodyPr>
          <a:lstStyle/>
          <a:p>
            <a:r>
              <a:rPr lang="en-GB" sz="7000" dirty="0">
                <a:solidFill>
                  <a:schemeClr val="bg1"/>
                </a:solidFill>
                <a:latin typeface="+mj-lt"/>
                <a:cs typeface="Miriam" panose="020B0604020202020204" pitchFamily="34" charset="-79"/>
              </a:rPr>
              <a:t>                                 </a:t>
            </a:r>
            <a:endParaRPr lang="en-GB" sz="7000" dirty="0">
              <a:solidFill>
                <a:schemeClr val="bg1"/>
              </a:solidFill>
              <a:cs typeface="Miriam" panose="020B0604020202020204" pitchFamily="34" charset="-79"/>
            </a:endParaRPr>
          </a:p>
          <a:p>
            <a:r>
              <a:rPr lang="en-GB" sz="7000" dirty="0">
                <a:solidFill>
                  <a:schemeClr val="bg1"/>
                </a:solidFill>
                <a:cs typeface="Miriam" panose="020B0604020202020204" pitchFamily="34" charset="-79"/>
              </a:rPr>
              <a:t>                         </a:t>
            </a:r>
          </a:p>
          <a:p>
            <a:r>
              <a:rPr lang="en-GB" sz="7000" dirty="0">
                <a:solidFill>
                  <a:schemeClr val="bg1"/>
                </a:solidFill>
                <a:cs typeface="Miriam" panose="020B0604020202020204" pitchFamily="34" charset="-79"/>
              </a:rPr>
              <a:t>                                 </a:t>
            </a:r>
            <a:endParaRPr lang="en-GB" dirty="0">
              <a:solidFill>
                <a:schemeClr val="bg1"/>
              </a:solidFill>
              <a:latin typeface="+mj-lt"/>
              <a:cs typeface="Miriam" panose="020B0604020202020204" pitchFamily="34" charset="-79"/>
            </a:endParaRPr>
          </a:p>
          <a:p>
            <a:r>
              <a:rPr lang="en-GB" dirty="0">
                <a:solidFill>
                  <a:srgbClr val="0000FF"/>
                </a:solidFill>
                <a:latin typeface="+mj-lt"/>
                <a:cs typeface="Miriam" panose="020B0604020202020204" pitchFamily="34" charset="-79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                                    </a:t>
            </a:r>
            <a:endParaRPr lang="en-GB" dirty="0">
              <a:solidFill>
                <a:schemeClr val="tx1"/>
              </a:solidFill>
              <a:latin typeface="Montserrat Classic" panose="020B0604020202020204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A78F4F-B57A-2E7D-E49F-03AD569EF580}"/>
              </a:ext>
            </a:extLst>
          </p:cNvPr>
          <p:cNvSpPr txBox="1"/>
          <p:nvPr/>
        </p:nvSpPr>
        <p:spPr>
          <a:xfrm>
            <a:off x="7000240" y="3244334"/>
            <a:ext cx="451104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Careers Advisers:</a:t>
            </a:r>
          </a:p>
          <a:p>
            <a:r>
              <a:rPr lang="en-GB" sz="2800" dirty="0">
                <a:solidFill>
                  <a:schemeClr val="bg1"/>
                </a:solidFill>
              </a:rPr>
              <a:t>Maristela Parfitt</a:t>
            </a:r>
          </a:p>
          <a:p>
            <a:r>
              <a:rPr lang="en-GB" sz="2800" dirty="0">
                <a:solidFill>
                  <a:schemeClr val="bg1"/>
                </a:solidFill>
              </a:rPr>
              <a:t>Chris Gentleman</a:t>
            </a:r>
          </a:p>
          <a:p>
            <a:r>
              <a:rPr lang="en-GB" sz="2800" dirty="0">
                <a:solidFill>
                  <a:schemeClr val="bg1"/>
                </a:solidFill>
              </a:rPr>
              <a:t>                                                                 www.uwtsd.ac.uk/careers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2541304-E9B4-6961-1669-FBCF6EED2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10" y="3244334"/>
            <a:ext cx="3430450" cy="2789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338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</a:t>
            </a:r>
            <a:r>
              <a:rPr lang="en-GB" b="1" dirty="0"/>
              <a:t>How can we help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  <a:p>
            <a:r>
              <a:rPr lang="en-GB" sz="2600" dirty="0"/>
              <a:t>Plan your career and set new goals.(Create an action plan)</a:t>
            </a:r>
          </a:p>
          <a:p>
            <a:r>
              <a:rPr lang="en-GB" sz="2600" dirty="0"/>
              <a:t>Explore opportunities in employment and  further study</a:t>
            </a:r>
          </a:p>
          <a:p>
            <a:r>
              <a:rPr lang="en-GB" sz="2600" dirty="0"/>
              <a:t>Create and adapt your CV and cover letter to different roles and help with personal statements.</a:t>
            </a:r>
          </a:p>
          <a:p>
            <a:r>
              <a:rPr lang="en-GB" sz="2600" dirty="0"/>
              <a:t>Search for jobs, internships, volunteering roles and graduate schemes. </a:t>
            </a:r>
          </a:p>
          <a:p>
            <a:r>
              <a:rPr lang="en-GB" sz="2600" dirty="0"/>
              <a:t>Prepare for job interviews or any other assessment</a:t>
            </a:r>
          </a:p>
          <a:p>
            <a:r>
              <a:rPr lang="en-GB" sz="2600" dirty="0"/>
              <a:t>Understand how to use the Careers platform</a:t>
            </a:r>
          </a:p>
          <a:p>
            <a:r>
              <a:rPr lang="en-GB" sz="2600" dirty="0"/>
              <a:t>Invite professionals guest speakers and employers to the campus</a:t>
            </a:r>
          </a:p>
          <a:p>
            <a:r>
              <a:rPr lang="en-GB" sz="2600" dirty="0"/>
              <a:t>Organise Careers and Entrepreneurship Fairs </a:t>
            </a:r>
          </a:p>
          <a:p>
            <a:endParaRPr lang="en-GB" sz="2400" dirty="0">
              <a:latin typeface="+mj-lt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600" dirty="0"/>
          </a:p>
          <a:p>
            <a:pPr>
              <a:buNone/>
            </a:pPr>
            <a:endParaRPr lang="en-GB" sz="11200" dirty="0"/>
          </a:p>
          <a:p>
            <a:endParaRPr lang="en-GB" sz="3300" dirty="0"/>
          </a:p>
          <a:p>
            <a:endParaRPr lang="en-GB" sz="67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Careers advice: How do we tackle the postcode lottery? | Tes">
            <a:extLst>
              <a:ext uri="{FF2B5EF4-FFF2-40B4-BE49-F238E27FC236}">
                <a16:creationId xmlns:a16="http://schemas.microsoft.com/office/drawing/2014/main" id="{0757CB39-888F-1D8D-7BEE-05C98EE29A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353" y="278615"/>
            <a:ext cx="2988306" cy="24198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25117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3AE05-3F11-98F2-51F2-E0F03AA9F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94121"/>
          </a:xfrm>
        </p:spPr>
        <p:txBody>
          <a:bodyPr>
            <a:noAutofit/>
          </a:bodyPr>
          <a:lstStyle/>
          <a:p>
            <a:br>
              <a:rPr lang="en-GB" altLang="en-US" sz="3200" b="1" dirty="0"/>
            </a:br>
            <a:r>
              <a:rPr lang="en-GB" altLang="en-US" sz="3200" b="1" dirty="0"/>
              <a:t>How to book an appointment with the Careers Service?</a:t>
            </a:r>
            <a:br>
              <a:rPr lang="en-GB" altLang="en-US" sz="3200" b="1" dirty="0"/>
            </a:b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D70054-DE85-2F25-3583-C396E3CBC7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95645" y="975360"/>
            <a:ext cx="4368800" cy="4613881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GB" sz="22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endParaRPr lang="en-GB" sz="1600" dirty="0"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cs typeface="Arial" pitchFamily="34" charset="0"/>
              </a:rPr>
              <a:t> </a:t>
            </a:r>
          </a:p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447081F-EBB1-DBCB-C125-95FD15B8F0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600201"/>
            <a:ext cx="3768090" cy="359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A84DAC2-72D6-C64D-07D4-3F7147AAEF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+mj-lt"/>
                <a:hlinkClick r:id="rId3"/>
              </a:rPr>
              <a:t> </a:t>
            </a:r>
          </a:p>
          <a:p>
            <a:pPr marL="0" indent="0">
              <a:buNone/>
            </a:pPr>
            <a:endParaRPr lang="en-GB" sz="2800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cs typeface="Arial" pitchFamily="34" charset="0"/>
            </a:endParaRPr>
          </a:p>
          <a:p>
            <a:pPr>
              <a:buNone/>
            </a:pPr>
            <a:r>
              <a:rPr lang="en-GB" sz="6200" dirty="0">
                <a:cs typeface="Arial" pitchFamily="34" charset="0"/>
              </a:rPr>
              <a:t> </a:t>
            </a:r>
            <a:r>
              <a:rPr lang="en-GB" sz="8000" dirty="0">
                <a:cs typeface="Arial" pitchFamily="34" charset="0"/>
              </a:rPr>
              <a:t>You can contact the Careers Service Team by E-mail:</a:t>
            </a:r>
          </a:p>
          <a:p>
            <a:pPr>
              <a:buNone/>
            </a:pPr>
            <a:r>
              <a:rPr lang="en-GB" sz="8000" dirty="0">
                <a:cs typeface="Arial" pitchFamily="34" charset="0"/>
                <a:hlinkClick r:id="rId4"/>
              </a:rPr>
              <a:t>careers@uwtsd.ac.uk</a:t>
            </a:r>
            <a:r>
              <a:rPr lang="en-GB" sz="8000" dirty="0"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en-GB" sz="8000" dirty="0">
                <a:cs typeface="Arial" pitchFamily="34" charset="0"/>
              </a:rPr>
              <a:t>or scan the QR code to complete the booking online form or follow the link below</a:t>
            </a:r>
          </a:p>
          <a:p>
            <a:pPr marL="0" indent="0">
              <a:buNone/>
            </a:pPr>
            <a:endParaRPr lang="en-GB" sz="8000" dirty="0">
              <a:hlinkClick r:id="rId3"/>
            </a:endParaRPr>
          </a:p>
          <a:p>
            <a:pPr marL="0" indent="0">
              <a:buNone/>
            </a:pPr>
            <a:r>
              <a:rPr lang="en-GB" sz="8000" dirty="0">
                <a:hlinkClick r:id="rId3"/>
              </a:rPr>
              <a:t>Booking Online (uwtsd.ac.uk)</a:t>
            </a:r>
            <a:r>
              <a:rPr lang="en-GB" sz="8000" dirty="0">
                <a:cs typeface="Arial" pitchFamily="34" charset="0"/>
              </a:rPr>
              <a:t> </a:t>
            </a:r>
          </a:p>
          <a:p>
            <a:pPr>
              <a:buNone/>
            </a:pPr>
            <a:endParaRPr lang="en-GB" sz="6200" dirty="0">
              <a:cs typeface="Arial" pitchFamily="34" charset="0"/>
            </a:endParaRPr>
          </a:p>
          <a:p>
            <a:pPr marL="0" indent="0">
              <a:buNone/>
            </a:pPr>
            <a:r>
              <a:rPr lang="en-GB" sz="6200" dirty="0">
                <a:cs typeface="Arial" pitchFamily="34" charset="0"/>
              </a:rPr>
              <a:t>                                         </a:t>
            </a:r>
          </a:p>
          <a:p>
            <a:r>
              <a:rPr lang="en-GB" sz="2800" dirty="0">
                <a:solidFill>
                  <a:schemeClr val="bg1"/>
                </a:solidFill>
                <a:latin typeface="+mj-lt"/>
              </a:rPr>
              <a:t>M</a:t>
            </a:r>
          </a:p>
          <a:p>
            <a:r>
              <a:rPr lang="en-GB" sz="2800" dirty="0">
                <a:solidFill>
                  <a:schemeClr val="bg1"/>
                </a:solidFill>
                <a:latin typeface="+mj-lt"/>
              </a:rPr>
              <a:t>Maristela Parfitt</a:t>
            </a:r>
          </a:p>
          <a:p>
            <a:r>
              <a:rPr lang="en-GB" sz="2800" dirty="0">
                <a:solidFill>
                  <a:schemeClr val="bg1"/>
                </a:solidFill>
                <a:latin typeface="+mj-lt"/>
              </a:rPr>
              <a:t>Chris  Gentleman</a:t>
            </a:r>
          </a:p>
          <a:p>
            <a:r>
              <a:rPr lang="en-GB" sz="2800" dirty="0">
                <a:solidFill>
                  <a:schemeClr val="bg1"/>
                </a:solidFill>
                <a:latin typeface="+mj-lt"/>
              </a:rPr>
              <a:t>                                                                 www.uwtsd.ac.uk/careers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439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Promoting Yourself to Employers</a:t>
            </a:r>
            <a:br>
              <a:rPr lang="en-GB" sz="3600" b="1" dirty="0"/>
            </a:br>
            <a:r>
              <a:rPr lang="en-GB" sz="3600" dirty="0"/>
              <a:t>The aims of today’s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30200" indent="-320675">
              <a:spcBef>
                <a:spcPts val="600"/>
              </a:spcBef>
              <a:buFont typeface="Calibri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/>
            </a:pPr>
            <a:endParaRPr lang="en-GB" dirty="0">
              <a:solidFill>
                <a:srgbClr val="000000"/>
              </a:solidFill>
              <a:latin typeface="Calibri" pitchFamily="32" charset="0"/>
              <a:ea typeface="ＭＳ Ｐゴシック" pitchFamily="32" charset="-128"/>
            </a:endParaRPr>
          </a:p>
          <a:p>
            <a:pPr marL="330200" indent="-320675">
              <a:spcBef>
                <a:spcPts val="600"/>
              </a:spcBef>
              <a:buFont typeface="Calibri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/>
            </a:pPr>
            <a:r>
              <a:rPr lang="en-GB" dirty="0">
                <a:solidFill>
                  <a:srgbClr val="000000"/>
                </a:solidFill>
                <a:ea typeface="ＭＳ Ｐゴシック" pitchFamily="32" charset="-128"/>
              </a:rPr>
              <a:t>Skills Analysis – what can you bring?</a:t>
            </a:r>
          </a:p>
          <a:p>
            <a:pPr marL="330200" indent="-320675">
              <a:spcBef>
                <a:spcPts val="600"/>
              </a:spcBef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/>
            </a:pPr>
            <a:r>
              <a:rPr lang="en-GB" dirty="0">
                <a:solidFill>
                  <a:srgbClr val="000000"/>
                </a:solidFill>
                <a:ea typeface="ＭＳ Ｐゴシック" pitchFamily="32" charset="-128"/>
              </a:rPr>
              <a:t>Skills employers are looking for </a:t>
            </a:r>
          </a:p>
          <a:p>
            <a:pPr marL="330200" indent="-320675">
              <a:spcBef>
                <a:spcPts val="600"/>
              </a:spcBef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/>
            </a:pPr>
            <a:r>
              <a:rPr lang="en-GB" dirty="0">
                <a:solidFill>
                  <a:srgbClr val="000000"/>
                </a:solidFill>
                <a:ea typeface="ＭＳ Ｐゴシック" pitchFamily="32" charset="-128"/>
              </a:rPr>
              <a:t>CVs and interview techniques </a:t>
            </a:r>
          </a:p>
          <a:p>
            <a:pPr marL="330200" indent="-320675">
              <a:spcBef>
                <a:spcPts val="600"/>
              </a:spcBef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/>
            </a:pPr>
            <a:r>
              <a:rPr lang="en-GB" dirty="0">
                <a:solidFill>
                  <a:srgbClr val="000000"/>
                </a:solidFill>
                <a:ea typeface="ＭＳ Ｐゴシック" pitchFamily="32" charset="-128"/>
              </a:rPr>
              <a:t>Introduce the University’s Careers platform, MYCAREER </a:t>
            </a:r>
          </a:p>
          <a:p>
            <a:pPr marL="330200" indent="-320675">
              <a:spcBef>
                <a:spcPts val="600"/>
              </a:spcBef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/>
            </a:pPr>
            <a:r>
              <a:rPr lang="en-GB" dirty="0">
                <a:solidFill>
                  <a:srgbClr val="000000"/>
                </a:solidFill>
                <a:ea typeface="ＭＳ Ｐゴシック" pitchFamily="32" charset="-128"/>
              </a:rPr>
              <a:t>Set up goals to improve your employability skills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3600" dirty="0">
                <a:solidFill>
                  <a:srgbClr val="65246A"/>
                </a:solidFill>
                <a:latin typeface="+mn-lt"/>
              </a:rPr>
            </a:br>
            <a:r>
              <a:rPr lang="en-GB" sz="3600" dirty="0">
                <a:solidFill>
                  <a:srgbClr val="65246A"/>
                </a:solidFill>
                <a:latin typeface="+mn-lt"/>
              </a:rPr>
              <a:t>What’s the most important element in your search for a new job?</a:t>
            </a:r>
            <a:br>
              <a:rPr lang="en-GB" sz="3600" dirty="0">
                <a:solidFill>
                  <a:srgbClr val="65246A"/>
                </a:solidFill>
                <a:latin typeface="+mn-lt"/>
              </a:rPr>
            </a:br>
            <a:endParaRPr lang="en-GB" sz="36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sz="4000" dirty="0">
                <a:solidFill>
                  <a:srgbClr val="FF0000"/>
                </a:solidFill>
              </a:rPr>
              <a:t>Successful job hunting starts with </a:t>
            </a:r>
            <a:r>
              <a:rPr lang="en-GB" sz="4000" b="1" dirty="0">
                <a:solidFill>
                  <a:srgbClr val="FF0000"/>
                </a:solidFill>
              </a:rPr>
              <a:t>YOU</a:t>
            </a:r>
            <a:r>
              <a:rPr lang="en-GB" sz="4000" dirty="0">
                <a:solidFill>
                  <a:srgbClr val="FF0000"/>
                </a:solidFill>
              </a:rPr>
              <a:t>!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GB" sz="2400" dirty="0">
              <a:solidFill>
                <a:srgbClr val="004E5D"/>
              </a:solidFill>
            </a:endParaRP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>
                <a:solidFill>
                  <a:srgbClr val="000000"/>
                </a:solidFill>
              </a:rPr>
              <a:t>What do you have to offer a potential employer and how can you show them you have what they need?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GB" sz="1000" dirty="0">
              <a:solidFill>
                <a:srgbClr val="000000"/>
              </a:solidFill>
            </a:endParaRP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>
                <a:solidFill>
                  <a:srgbClr val="000000"/>
                </a:solidFill>
              </a:rPr>
              <a:t>Knowledge – qualifications and training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>
                <a:solidFill>
                  <a:srgbClr val="000000"/>
                </a:solidFill>
              </a:rPr>
              <a:t>Experience – paid or unpaid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>
                <a:solidFill>
                  <a:srgbClr val="000000"/>
                </a:solidFill>
              </a:rPr>
              <a:t>Skills – directly related or transferable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>
                <a:solidFill>
                  <a:srgbClr val="000000"/>
                </a:solidFill>
              </a:rPr>
              <a:t>Qualities and Personal Attributes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>
                <a:solidFill>
                  <a:srgbClr val="000000"/>
                </a:solidFill>
              </a:rPr>
              <a:t>Is there anything else you can offer?</a:t>
            </a:r>
          </a:p>
          <a:p>
            <a:pPr marL="457200" indent="-45720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001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41ED2-FC81-23E2-80A8-AA581861B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Skills required by employers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C8DC2-C378-A5B3-E77D-F080BF016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6866" y="1417638"/>
            <a:ext cx="8229600" cy="4128194"/>
          </a:xfrm>
        </p:spPr>
        <p:txBody>
          <a:bodyPr>
            <a:normAutofit fontScale="2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485D65"/>
              </a:solidFill>
              <a:effectLst/>
              <a:latin typeface="Source Sans Pro" panose="020B0503030403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excellent interpersonal and communication skills, and the ability to communicate with a range of people using a variety of communication methods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Computing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 writing reports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a passion for working with people and providing person-centred 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leadership and management skills, with the ability to motivate others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the capacity to work under pressure and to take a problem-solving approach to work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effective organisational and time-management skills with the ability to prioritise your own and others workload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numerical skills for managing budgets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an understanding of accountability to ensure compliance with company policies and regulatory requirements etc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>
                <a:hlinkClick r:id="rId2"/>
              </a:rPr>
              <a:t>What Skills are Needed in Health and Social Care? – Care Learning</a:t>
            </a:r>
            <a:endParaRPr lang="en-GB" sz="7200" dirty="0"/>
          </a:p>
          <a:p>
            <a:pPr algn="l">
              <a:buFont typeface="Arial" panose="020B0604020202020204" pitchFamily="34" charset="0"/>
              <a:buChar char="•"/>
            </a:pPr>
            <a:endParaRPr lang="en-GB" sz="7200" dirty="0">
              <a:solidFill>
                <a:srgbClr val="485D65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92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E129F-B274-D529-A042-39702EF83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Values and behaviours to work in health &amp; social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D9BC6-B227-1951-55C6-6D4A223799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adaptability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compassion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courage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empathy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imagination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integrity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respect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responsibility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confidentiality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treating people with dignity.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6621"/>
                </a:solidFill>
                <a:effectLst/>
              </a:rPr>
              <a:t>https://www.16personalities.com/free-personality-test</a:t>
            </a:r>
            <a:endParaRPr lang="en-GB" dirty="0">
              <a:solidFill>
                <a:srgbClr val="485D65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52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Write down your four strongest personal skills and give an example of when you have demonstrated each of them.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Good communication skills – how, why and when? E.g. Presentation delivered at university </a:t>
            </a:r>
          </a:p>
          <a:p>
            <a:pPr>
              <a:buNone/>
            </a:pPr>
            <a:endParaRPr lang="en-GB" dirty="0">
              <a:latin typeface="+mj-lt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Skill 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-----------------------------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Evidence -----------------------------------------</a:t>
            </a:r>
          </a:p>
          <a:p>
            <a:pPr>
              <a:buNone/>
            </a:pPr>
            <a:endParaRPr lang="en-GB" sz="2200" dirty="0">
              <a:latin typeface="+mj-lt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Skill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------------------------------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Evidence---</a:t>
            </a:r>
            <a:r>
              <a:rPr lang="en-GB" dirty="0">
                <a:latin typeface="+mj-lt"/>
                <a:cs typeface="Arial" pitchFamily="34" charset="0"/>
              </a:rPr>
              <a:t>---------------------------------------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pitchFamily="34" charset="0"/>
              </a:rPr>
              <a:t>Exercise: Evidence Your skill set</a:t>
            </a:r>
            <a:endParaRPr lang="en-GB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603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1">
            <a:extLst>
              <a:ext uri="{FF2B5EF4-FFF2-40B4-BE49-F238E27FC236}">
                <a16:creationId xmlns:a16="http://schemas.microsoft.com/office/drawing/2014/main" id="{38D3D516-2973-1730-5257-E7A780CAAB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6000" y="802640"/>
            <a:ext cx="9271000" cy="1254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GB" altLang="en-US" sz="3600" b="1" dirty="0">
                <a:solidFill>
                  <a:schemeClr val="tx1"/>
                </a:solidFill>
                <a:latin typeface="+mj-lt"/>
              </a:rPr>
              <a:t>Job advert and person specification</a:t>
            </a:r>
          </a:p>
        </p:txBody>
      </p:sp>
      <p:sp>
        <p:nvSpPr>
          <p:cNvPr id="14339" name="Text Box 2">
            <a:extLst>
              <a:ext uri="{FF2B5EF4-FFF2-40B4-BE49-F238E27FC236}">
                <a16:creationId xmlns:a16="http://schemas.microsoft.com/office/drawing/2014/main" id="{21B9A0B4-D6E7-2CCD-F92E-865EF3EB4F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7938" y="1989138"/>
            <a:ext cx="5199062" cy="4868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28613" indent="-328613"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28613" algn="l"/>
                <a:tab pos="776288" algn="l"/>
                <a:tab pos="1225550" algn="l"/>
                <a:tab pos="1674813" algn="l"/>
                <a:tab pos="2124075" algn="l"/>
                <a:tab pos="2573338" algn="l"/>
                <a:tab pos="3022600" algn="l"/>
                <a:tab pos="3471863" algn="l"/>
                <a:tab pos="3921125" algn="l"/>
                <a:tab pos="4370388" algn="l"/>
                <a:tab pos="4819650" algn="l"/>
                <a:tab pos="5268913" algn="l"/>
                <a:tab pos="5718175" algn="l"/>
                <a:tab pos="6167438" algn="l"/>
                <a:tab pos="6616700" algn="l"/>
                <a:tab pos="7065963" algn="l"/>
                <a:tab pos="7515225" algn="l"/>
                <a:tab pos="7964488" algn="l"/>
                <a:tab pos="8413750" algn="l"/>
                <a:tab pos="8863013" algn="l"/>
                <a:tab pos="9312275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28613" algn="l"/>
                <a:tab pos="776288" algn="l"/>
                <a:tab pos="1225550" algn="l"/>
                <a:tab pos="1674813" algn="l"/>
                <a:tab pos="2124075" algn="l"/>
                <a:tab pos="2573338" algn="l"/>
                <a:tab pos="3022600" algn="l"/>
                <a:tab pos="3471863" algn="l"/>
                <a:tab pos="3921125" algn="l"/>
                <a:tab pos="4370388" algn="l"/>
                <a:tab pos="4819650" algn="l"/>
                <a:tab pos="5268913" algn="l"/>
                <a:tab pos="5718175" algn="l"/>
                <a:tab pos="6167438" algn="l"/>
                <a:tab pos="6616700" algn="l"/>
                <a:tab pos="7065963" algn="l"/>
                <a:tab pos="7515225" algn="l"/>
                <a:tab pos="7964488" algn="l"/>
                <a:tab pos="8413750" algn="l"/>
                <a:tab pos="8863013" algn="l"/>
                <a:tab pos="9312275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28613" algn="l"/>
                <a:tab pos="776288" algn="l"/>
                <a:tab pos="1225550" algn="l"/>
                <a:tab pos="1674813" algn="l"/>
                <a:tab pos="2124075" algn="l"/>
                <a:tab pos="2573338" algn="l"/>
                <a:tab pos="3022600" algn="l"/>
                <a:tab pos="3471863" algn="l"/>
                <a:tab pos="3921125" algn="l"/>
                <a:tab pos="4370388" algn="l"/>
                <a:tab pos="4819650" algn="l"/>
                <a:tab pos="5268913" algn="l"/>
                <a:tab pos="5718175" algn="l"/>
                <a:tab pos="6167438" algn="l"/>
                <a:tab pos="6616700" algn="l"/>
                <a:tab pos="7065963" algn="l"/>
                <a:tab pos="7515225" algn="l"/>
                <a:tab pos="7964488" algn="l"/>
                <a:tab pos="8413750" algn="l"/>
                <a:tab pos="8863013" algn="l"/>
                <a:tab pos="9312275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28613" algn="l"/>
                <a:tab pos="776288" algn="l"/>
                <a:tab pos="1225550" algn="l"/>
                <a:tab pos="1674813" algn="l"/>
                <a:tab pos="2124075" algn="l"/>
                <a:tab pos="2573338" algn="l"/>
                <a:tab pos="3022600" algn="l"/>
                <a:tab pos="3471863" algn="l"/>
                <a:tab pos="3921125" algn="l"/>
                <a:tab pos="4370388" algn="l"/>
                <a:tab pos="4819650" algn="l"/>
                <a:tab pos="5268913" algn="l"/>
                <a:tab pos="5718175" algn="l"/>
                <a:tab pos="6167438" algn="l"/>
                <a:tab pos="6616700" algn="l"/>
                <a:tab pos="7065963" algn="l"/>
                <a:tab pos="7515225" algn="l"/>
                <a:tab pos="7964488" algn="l"/>
                <a:tab pos="8413750" algn="l"/>
                <a:tab pos="8863013" algn="l"/>
                <a:tab pos="9312275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28613" algn="l"/>
                <a:tab pos="776288" algn="l"/>
                <a:tab pos="1225550" algn="l"/>
                <a:tab pos="1674813" algn="l"/>
                <a:tab pos="2124075" algn="l"/>
                <a:tab pos="2573338" algn="l"/>
                <a:tab pos="3022600" algn="l"/>
                <a:tab pos="3471863" algn="l"/>
                <a:tab pos="3921125" algn="l"/>
                <a:tab pos="4370388" algn="l"/>
                <a:tab pos="4819650" algn="l"/>
                <a:tab pos="5268913" algn="l"/>
                <a:tab pos="5718175" algn="l"/>
                <a:tab pos="6167438" algn="l"/>
                <a:tab pos="6616700" algn="l"/>
                <a:tab pos="7065963" algn="l"/>
                <a:tab pos="7515225" algn="l"/>
                <a:tab pos="7964488" algn="l"/>
                <a:tab pos="8413750" algn="l"/>
                <a:tab pos="8863013" algn="l"/>
                <a:tab pos="9312275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28613" algn="l"/>
                <a:tab pos="776288" algn="l"/>
                <a:tab pos="1225550" algn="l"/>
                <a:tab pos="1674813" algn="l"/>
                <a:tab pos="2124075" algn="l"/>
                <a:tab pos="2573338" algn="l"/>
                <a:tab pos="3022600" algn="l"/>
                <a:tab pos="3471863" algn="l"/>
                <a:tab pos="3921125" algn="l"/>
                <a:tab pos="4370388" algn="l"/>
                <a:tab pos="4819650" algn="l"/>
                <a:tab pos="5268913" algn="l"/>
                <a:tab pos="5718175" algn="l"/>
                <a:tab pos="6167438" algn="l"/>
                <a:tab pos="6616700" algn="l"/>
                <a:tab pos="7065963" algn="l"/>
                <a:tab pos="7515225" algn="l"/>
                <a:tab pos="7964488" algn="l"/>
                <a:tab pos="8413750" algn="l"/>
                <a:tab pos="8863013" algn="l"/>
                <a:tab pos="9312275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28613" algn="l"/>
                <a:tab pos="776288" algn="l"/>
                <a:tab pos="1225550" algn="l"/>
                <a:tab pos="1674813" algn="l"/>
                <a:tab pos="2124075" algn="l"/>
                <a:tab pos="2573338" algn="l"/>
                <a:tab pos="3022600" algn="l"/>
                <a:tab pos="3471863" algn="l"/>
                <a:tab pos="3921125" algn="l"/>
                <a:tab pos="4370388" algn="l"/>
                <a:tab pos="4819650" algn="l"/>
                <a:tab pos="5268913" algn="l"/>
                <a:tab pos="5718175" algn="l"/>
                <a:tab pos="6167438" algn="l"/>
                <a:tab pos="6616700" algn="l"/>
                <a:tab pos="7065963" algn="l"/>
                <a:tab pos="7515225" algn="l"/>
                <a:tab pos="7964488" algn="l"/>
                <a:tab pos="8413750" algn="l"/>
                <a:tab pos="8863013" algn="l"/>
                <a:tab pos="9312275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28613" algn="l"/>
                <a:tab pos="776288" algn="l"/>
                <a:tab pos="1225550" algn="l"/>
                <a:tab pos="1674813" algn="l"/>
                <a:tab pos="2124075" algn="l"/>
                <a:tab pos="2573338" algn="l"/>
                <a:tab pos="3022600" algn="l"/>
                <a:tab pos="3471863" algn="l"/>
                <a:tab pos="3921125" algn="l"/>
                <a:tab pos="4370388" algn="l"/>
                <a:tab pos="4819650" algn="l"/>
                <a:tab pos="5268913" algn="l"/>
                <a:tab pos="5718175" algn="l"/>
                <a:tab pos="6167438" algn="l"/>
                <a:tab pos="6616700" algn="l"/>
                <a:tab pos="7065963" algn="l"/>
                <a:tab pos="7515225" algn="l"/>
                <a:tab pos="7964488" algn="l"/>
                <a:tab pos="8413750" algn="l"/>
                <a:tab pos="8863013" algn="l"/>
                <a:tab pos="9312275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28613" algn="l"/>
                <a:tab pos="776288" algn="l"/>
                <a:tab pos="1225550" algn="l"/>
                <a:tab pos="1674813" algn="l"/>
                <a:tab pos="2124075" algn="l"/>
                <a:tab pos="2573338" algn="l"/>
                <a:tab pos="3022600" algn="l"/>
                <a:tab pos="3471863" algn="l"/>
                <a:tab pos="3921125" algn="l"/>
                <a:tab pos="4370388" algn="l"/>
                <a:tab pos="4819650" algn="l"/>
                <a:tab pos="5268913" algn="l"/>
                <a:tab pos="5718175" algn="l"/>
                <a:tab pos="6167438" algn="l"/>
                <a:tab pos="6616700" algn="l"/>
                <a:tab pos="7065963" algn="l"/>
                <a:tab pos="7515225" algn="l"/>
                <a:tab pos="7964488" algn="l"/>
                <a:tab pos="8413750" algn="l"/>
                <a:tab pos="8863013" algn="l"/>
                <a:tab pos="9312275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ts val="550"/>
              </a:spcBef>
              <a:buFont typeface="Calibri" panose="020F0502020204030204" pitchFamily="34" charset="0"/>
              <a:buChar char="•"/>
            </a:pPr>
            <a:r>
              <a:rPr lang="en-GB" altLang="en-US" sz="1600" dirty="0">
                <a:solidFill>
                  <a:srgbClr val="000000"/>
                </a:solidFill>
                <a:latin typeface="+mn-lt"/>
              </a:rPr>
              <a:t>Employers will have an idea about what kind of person they are looking for – this may be written in </a:t>
            </a:r>
            <a:r>
              <a:rPr lang="en-GB" altLang="en-US" sz="1600" b="1" dirty="0">
                <a:solidFill>
                  <a:srgbClr val="000000"/>
                </a:solidFill>
                <a:latin typeface="+mn-lt"/>
              </a:rPr>
              <a:t>the advert, JD or person specification</a:t>
            </a:r>
          </a:p>
          <a:p>
            <a:pPr>
              <a:spcBef>
                <a:spcPts val="550"/>
              </a:spcBef>
              <a:buFont typeface="Calibri" panose="020F0502020204030204" pitchFamily="34" charset="0"/>
              <a:buChar char="•"/>
            </a:pPr>
            <a:r>
              <a:rPr lang="en-GB" altLang="en-US" sz="1600" dirty="0">
                <a:solidFill>
                  <a:srgbClr val="000000"/>
                </a:solidFill>
                <a:latin typeface="+mn-lt"/>
              </a:rPr>
              <a:t>You need to demonstrate that you have the</a:t>
            </a:r>
            <a:r>
              <a:rPr lang="en-GB" altLang="en-US" sz="1600" b="1" dirty="0">
                <a:solidFill>
                  <a:srgbClr val="000000"/>
                </a:solidFill>
                <a:latin typeface="+mn-lt"/>
              </a:rPr>
              <a:t> skills</a:t>
            </a:r>
            <a:r>
              <a:rPr lang="en-GB" altLang="en-US" sz="1600" dirty="0">
                <a:solidFill>
                  <a:srgbClr val="000000"/>
                </a:solidFill>
                <a:latin typeface="+mn-lt"/>
              </a:rPr>
              <a:t>, </a:t>
            </a:r>
            <a:r>
              <a:rPr lang="en-GB" altLang="en-US" sz="1600" b="1" dirty="0">
                <a:solidFill>
                  <a:srgbClr val="000000"/>
                </a:solidFill>
                <a:latin typeface="+mn-lt"/>
              </a:rPr>
              <a:t>experience and knowledge </a:t>
            </a:r>
            <a:r>
              <a:rPr lang="en-GB" altLang="en-US" sz="1600" dirty="0">
                <a:solidFill>
                  <a:srgbClr val="000000"/>
                </a:solidFill>
                <a:latin typeface="+mn-lt"/>
              </a:rPr>
              <a:t>the employer has said they’re looking for</a:t>
            </a:r>
          </a:p>
          <a:p>
            <a:pPr>
              <a:spcBef>
                <a:spcPts val="550"/>
              </a:spcBef>
              <a:buFont typeface="Calibri" panose="020F0502020204030204" pitchFamily="34" charset="0"/>
              <a:buChar char="•"/>
            </a:pPr>
            <a:r>
              <a:rPr lang="en-GB" altLang="en-US" sz="1600" dirty="0">
                <a:solidFill>
                  <a:srgbClr val="000000"/>
                </a:solidFill>
                <a:latin typeface="+mn-lt"/>
              </a:rPr>
              <a:t>Using similar language to what the company is using – think keywords!</a:t>
            </a:r>
          </a:p>
          <a:p>
            <a:pPr>
              <a:spcBef>
                <a:spcPts val="550"/>
              </a:spcBef>
              <a:buFont typeface="Calibri" panose="020F0502020204030204" pitchFamily="34" charset="0"/>
              <a:buChar char="•"/>
            </a:pPr>
            <a:r>
              <a:rPr lang="en-GB" altLang="en-US" sz="1600" dirty="0">
                <a:solidFill>
                  <a:srgbClr val="000000"/>
                </a:solidFill>
                <a:latin typeface="+mn-lt"/>
              </a:rPr>
              <a:t>You can use the skills you have gained from other employment to show an employer you are right for the job</a:t>
            </a:r>
          </a:p>
          <a:p>
            <a:pPr>
              <a:spcBef>
                <a:spcPts val="550"/>
              </a:spcBef>
              <a:buFont typeface="Calibri" panose="020F0502020204030204" pitchFamily="34" charset="0"/>
              <a:buChar char="•"/>
            </a:pPr>
            <a:r>
              <a:rPr lang="en-GB" altLang="en-US" sz="1600" dirty="0">
                <a:solidFill>
                  <a:srgbClr val="000000"/>
                </a:solidFill>
                <a:latin typeface="+mn-lt"/>
              </a:rPr>
              <a:t> </a:t>
            </a:r>
            <a:r>
              <a:rPr lang="en-GB" sz="1200" dirty="0">
                <a:hlinkClick r:id="rId3"/>
              </a:rPr>
              <a:t>Welcome (careercentre.me)</a:t>
            </a:r>
            <a:endParaRPr lang="en-GB" altLang="en-US" sz="1600" dirty="0">
              <a:solidFill>
                <a:srgbClr val="000000"/>
              </a:solidFill>
              <a:latin typeface="+mn-lt"/>
            </a:endParaRPr>
          </a:p>
        </p:txBody>
      </p:sp>
      <p:pic>
        <p:nvPicPr>
          <p:cNvPr id="14340" name="Picture 3">
            <a:extLst>
              <a:ext uri="{FF2B5EF4-FFF2-40B4-BE49-F238E27FC236}">
                <a16:creationId xmlns:a16="http://schemas.microsoft.com/office/drawing/2014/main" id="{85701402-B977-29E9-C3A2-570024190B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3068638"/>
            <a:ext cx="2655888" cy="2347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F9F79-6542-FC98-BFCB-04704B438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Having a strong CV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DD58A-BC38-4B15-3B7B-8BF5D697A8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i="0" dirty="0">
                <a:effectLst/>
              </a:rPr>
              <a:t>Chronological CV</a:t>
            </a:r>
          </a:p>
          <a:p>
            <a:r>
              <a:rPr lang="en-GB" b="0" i="0" dirty="0">
                <a:effectLst/>
              </a:rPr>
              <a:t>chronological CV is used to match your qualifications and work experience with the requirements for the job role. </a:t>
            </a:r>
          </a:p>
          <a:p>
            <a:r>
              <a:rPr lang="en-GB" b="0" i="0" dirty="0">
                <a:effectLst/>
              </a:rPr>
              <a:t>This type of CV is structured in reverse chronological order i.e. the most recent qualifications and experience are listed first.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Example CVs | Prospects.ac.uk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University Careers platform</a:t>
            </a:r>
          </a:p>
          <a:p>
            <a:r>
              <a:rPr lang="en-GB" dirty="0">
                <a:hlinkClick r:id="rId3"/>
              </a:rPr>
              <a:t>Welcome (careercentre.me)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C35A48-C4B3-9548-5D25-32038D14C3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1" i="0" dirty="0">
                <a:effectLst/>
              </a:rPr>
              <a:t>skills-based CV</a:t>
            </a:r>
          </a:p>
          <a:p>
            <a:pPr algn="l"/>
            <a:r>
              <a:rPr lang="en-GB" b="0" i="0" dirty="0">
                <a:effectLst/>
              </a:rPr>
              <a:t> can be used if you have gaps in your employment history. This type of CV template is also useful if you have limited experience or are applying for a job that is unrelated to your degree.</a:t>
            </a:r>
          </a:p>
          <a:p>
            <a:pPr algn="l"/>
            <a:endParaRPr lang="en-GB" dirty="0"/>
          </a:p>
          <a:p>
            <a:pPr algn="l"/>
            <a:r>
              <a:rPr lang="en-GB" b="0" i="0" dirty="0">
                <a:effectLst/>
              </a:rPr>
              <a:t>Employability skills are transferable to different roles and employers. The skills-based CV allows you to focus on the skills you have developed in various areas of your life.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912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958A6FB-7E74-0F59-16C4-7FCE90E0F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CVs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C5E7723-BA13-67B0-8CBC-4A5E7C6F30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en-US" b="1" dirty="0"/>
              <a:t>What should a CV contain?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CFCEF28-ECDB-D849-1D7A-16255FCA78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sz="3400" dirty="0"/>
              <a:t>Your name, contact phone number, email, LinkedIn</a:t>
            </a:r>
          </a:p>
          <a:p>
            <a:pPr>
              <a:lnSpc>
                <a:spcPct val="150000"/>
              </a:lnSpc>
            </a:pPr>
            <a:r>
              <a:rPr lang="en-GB" altLang="en-US" sz="3400" dirty="0"/>
              <a:t>A  short profile</a:t>
            </a:r>
          </a:p>
          <a:p>
            <a:pPr>
              <a:lnSpc>
                <a:spcPct val="150000"/>
              </a:lnSpc>
            </a:pPr>
            <a:r>
              <a:rPr lang="en-GB" altLang="en-US" sz="3400" dirty="0"/>
              <a:t>Key skills/achievements</a:t>
            </a:r>
          </a:p>
          <a:p>
            <a:pPr>
              <a:lnSpc>
                <a:spcPct val="150000"/>
              </a:lnSpc>
            </a:pPr>
            <a:r>
              <a:rPr lang="en-GB" altLang="en-US" sz="3400" dirty="0"/>
              <a:t>Career history</a:t>
            </a:r>
          </a:p>
          <a:p>
            <a:pPr>
              <a:lnSpc>
                <a:spcPct val="150000"/>
              </a:lnSpc>
            </a:pPr>
            <a:r>
              <a:rPr lang="en-GB" altLang="en-US" sz="3400" dirty="0"/>
              <a:t>Education &amp; training</a:t>
            </a:r>
          </a:p>
          <a:p>
            <a:pPr>
              <a:lnSpc>
                <a:spcPct val="150000"/>
              </a:lnSpc>
            </a:pPr>
            <a:r>
              <a:rPr lang="en-GB" altLang="en-US" sz="3400" dirty="0"/>
              <a:t>Interests</a:t>
            </a:r>
          </a:p>
          <a:p>
            <a:pPr>
              <a:lnSpc>
                <a:spcPct val="150000"/>
              </a:lnSpc>
            </a:pPr>
            <a:r>
              <a:rPr lang="en-GB" altLang="en-US" sz="3400" dirty="0"/>
              <a:t>Other information.</a:t>
            </a:r>
          </a:p>
          <a:p>
            <a:r>
              <a:rPr lang="en-GB" dirty="0">
                <a:hlinkClick r:id="rId2"/>
              </a:rPr>
              <a:t>Welcome</a:t>
            </a:r>
            <a:r>
              <a:rPr lang="en-GB" dirty="0"/>
              <a:t> (UWTSD careers platform)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24CC843-5B84-0727-343F-E85BCC5183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altLang="en-US" b="1" dirty="0"/>
              <a:t>What should a CV NOT contain?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8D6261D-998D-4C58-5E46-7E421A3CC4D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en-US" sz="1400" dirty="0"/>
              <a:t>Age/Date of birth</a:t>
            </a:r>
          </a:p>
          <a:p>
            <a:pPr>
              <a:lnSpc>
                <a:spcPct val="150000"/>
              </a:lnSpc>
            </a:pPr>
            <a:r>
              <a:rPr lang="en-GB" altLang="en-US" sz="1400" dirty="0"/>
              <a:t>Marital Status</a:t>
            </a:r>
          </a:p>
          <a:p>
            <a:pPr>
              <a:lnSpc>
                <a:spcPct val="150000"/>
              </a:lnSpc>
            </a:pPr>
            <a:r>
              <a:rPr lang="en-GB" altLang="en-US" sz="1400" dirty="0"/>
              <a:t>Name/number of dependants</a:t>
            </a:r>
          </a:p>
          <a:p>
            <a:pPr>
              <a:lnSpc>
                <a:spcPct val="150000"/>
              </a:lnSpc>
            </a:pPr>
            <a:r>
              <a:rPr lang="en-GB" altLang="en-US" sz="1400" dirty="0"/>
              <a:t> Sex/sexual orientation</a:t>
            </a:r>
          </a:p>
          <a:p>
            <a:pPr>
              <a:lnSpc>
                <a:spcPct val="150000"/>
              </a:lnSpc>
            </a:pPr>
            <a:r>
              <a:rPr lang="en-GB" altLang="en-US" sz="1400" dirty="0"/>
              <a:t>Ethnicity</a:t>
            </a:r>
          </a:p>
          <a:p>
            <a:pPr>
              <a:lnSpc>
                <a:spcPct val="150000"/>
              </a:lnSpc>
            </a:pPr>
            <a:r>
              <a:rPr lang="en-GB" altLang="en-US" sz="1400" dirty="0"/>
              <a:t>Disabilities</a:t>
            </a:r>
          </a:p>
          <a:p>
            <a:pPr>
              <a:lnSpc>
                <a:spcPct val="150000"/>
              </a:lnSpc>
            </a:pPr>
            <a:r>
              <a:rPr lang="en-GB" altLang="en-US" sz="1400" dirty="0"/>
              <a:t>National Insurance Number</a:t>
            </a:r>
          </a:p>
          <a:p>
            <a:pPr>
              <a:lnSpc>
                <a:spcPct val="150000"/>
              </a:lnSpc>
            </a:pPr>
            <a:r>
              <a:rPr lang="en-GB" altLang="en-US" sz="1400" dirty="0"/>
              <a:t>Pictures </a:t>
            </a:r>
          </a:p>
          <a:p>
            <a:pPr>
              <a:lnSpc>
                <a:spcPct val="150000"/>
              </a:lnSpc>
            </a:pPr>
            <a:r>
              <a:rPr lang="en-GB" altLang="en-US" sz="1400" dirty="0"/>
              <a:t>References.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92902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List of action words to use for job responsibilities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Achieved</a:t>
            </a:r>
          </a:p>
          <a:p>
            <a:r>
              <a:rPr lang="en-GB" dirty="0"/>
              <a:t>Accomplished</a:t>
            </a:r>
          </a:p>
          <a:p>
            <a:r>
              <a:rPr lang="en-GB" dirty="0"/>
              <a:t>Awarded</a:t>
            </a:r>
          </a:p>
          <a:p>
            <a:r>
              <a:rPr lang="en-GB" dirty="0"/>
              <a:t>Completed</a:t>
            </a:r>
          </a:p>
          <a:p>
            <a:r>
              <a:rPr lang="en-GB" dirty="0"/>
              <a:t>Conducted</a:t>
            </a:r>
          </a:p>
          <a:p>
            <a:r>
              <a:rPr lang="en-GB" dirty="0"/>
              <a:t>Delegated</a:t>
            </a:r>
          </a:p>
          <a:p>
            <a:r>
              <a:rPr lang="en-GB" dirty="0"/>
              <a:t>Delivered</a:t>
            </a:r>
          </a:p>
          <a:p>
            <a:r>
              <a:rPr lang="en-GB" dirty="0"/>
              <a:t>Demonstrated</a:t>
            </a:r>
          </a:p>
          <a:p>
            <a:r>
              <a:rPr lang="en-GB" dirty="0"/>
              <a:t>Developed</a:t>
            </a:r>
          </a:p>
          <a:p>
            <a:r>
              <a:rPr lang="en-GB" dirty="0"/>
              <a:t>Directed</a:t>
            </a:r>
          </a:p>
          <a:p>
            <a:r>
              <a:rPr lang="en-GB" dirty="0"/>
              <a:t>Enhanced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“I </a:t>
            </a:r>
            <a:r>
              <a:rPr lang="en-GB" b="1" i="1" dirty="0"/>
              <a:t>developed</a:t>
            </a:r>
            <a:r>
              <a:rPr lang="en-GB" dirty="0"/>
              <a:t> a new method for structuring curriculum programmes.”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Established</a:t>
            </a:r>
          </a:p>
          <a:p>
            <a:r>
              <a:rPr lang="en-GB" dirty="0"/>
              <a:t>Evaluated</a:t>
            </a:r>
          </a:p>
          <a:p>
            <a:r>
              <a:rPr lang="en-GB" dirty="0"/>
              <a:t>Facilitated</a:t>
            </a:r>
          </a:p>
          <a:p>
            <a:r>
              <a:rPr lang="en-GB" dirty="0"/>
              <a:t>Increased</a:t>
            </a:r>
          </a:p>
          <a:p>
            <a:r>
              <a:rPr lang="en-GB" dirty="0"/>
              <a:t>Initiated</a:t>
            </a:r>
          </a:p>
          <a:p>
            <a:r>
              <a:rPr lang="en-GB" dirty="0"/>
              <a:t>Launched</a:t>
            </a:r>
          </a:p>
          <a:p>
            <a:r>
              <a:rPr lang="en-GB" dirty="0"/>
              <a:t>Liaised</a:t>
            </a:r>
          </a:p>
          <a:p>
            <a:r>
              <a:rPr lang="en-GB" dirty="0"/>
              <a:t>Maintained</a:t>
            </a:r>
          </a:p>
          <a:p>
            <a:r>
              <a:rPr lang="en-GB" dirty="0"/>
              <a:t>Motivated</a:t>
            </a:r>
          </a:p>
          <a:p>
            <a:r>
              <a:rPr lang="en-GB" dirty="0"/>
              <a:t>Negotiated</a:t>
            </a:r>
          </a:p>
          <a:p>
            <a:r>
              <a:rPr lang="en-GB" dirty="0"/>
              <a:t>Regulated</a:t>
            </a:r>
          </a:p>
          <a:p>
            <a:r>
              <a:rPr lang="en-GB" dirty="0"/>
              <a:t>Supervised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781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2660C-5182-A705-292A-510E121DA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/>
              <a:t>MSc Public Health and Social 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18F9B-6690-4128-B886-91FFB24FC1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algn="l">
              <a:lnSpc>
                <a:spcPts val="1650"/>
              </a:lnSpc>
              <a:buFont typeface="Arial" panose="020B0604020202020204" pitchFamily="34" charset="0"/>
              <a:buChar char="•"/>
            </a:pPr>
            <a:endParaRPr lang="en-GB" sz="2800" b="0" i="0" dirty="0">
              <a:solidFill>
                <a:srgbClr val="666666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4C9CB7-044D-A81E-284E-D830588DC7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en-GB" sz="2500" b="1" i="0" dirty="0">
                <a:solidFill>
                  <a:srgbClr val="212529"/>
                </a:solidFill>
                <a:effectLst/>
              </a:rPr>
              <a:t>Job opportunities on offer. Those directly related to Public Health include:</a:t>
            </a:r>
          </a:p>
          <a:p>
            <a:pPr algn="l"/>
            <a:endParaRPr lang="en-GB" sz="2500" b="0" i="0" dirty="0">
              <a:solidFill>
                <a:srgbClr val="212529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b="1" i="0" dirty="0">
                <a:solidFill>
                  <a:srgbClr val="212529"/>
                </a:solidFill>
                <a:effectLst/>
              </a:rPr>
              <a:t>Community Health education</a:t>
            </a:r>
            <a:r>
              <a:rPr lang="en-GB" sz="2500" b="0" i="0" dirty="0">
                <a:solidFill>
                  <a:srgbClr val="212529"/>
                </a:solidFill>
                <a:effectLst/>
              </a:rPr>
              <a:t>, teaching people how to take care of their health to avoid disease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b="1" i="0" dirty="0">
                <a:solidFill>
                  <a:srgbClr val="212529"/>
                </a:solidFill>
                <a:effectLst/>
              </a:rPr>
              <a:t>Epidemiology</a:t>
            </a:r>
            <a:r>
              <a:rPr lang="en-GB" sz="2500" b="0" i="0" dirty="0">
                <a:solidFill>
                  <a:srgbClr val="212529"/>
                </a:solidFill>
                <a:effectLst/>
              </a:rPr>
              <a:t>, studying the patterns of disease spread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b="1" i="0" dirty="0">
                <a:solidFill>
                  <a:srgbClr val="212529"/>
                </a:solidFill>
                <a:effectLst/>
              </a:rPr>
              <a:t>Academia and teaching</a:t>
            </a:r>
            <a:r>
              <a:rPr lang="en-GB" sz="2500" b="0" i="0" dirty="0">
                <a:solidFill>
                  <a:srgbClr val="212529"/>
                </a:solidFill>
                <a:effectLst/>
              </a:rPr>
              <a:t>, researching, or working as a lecturer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b="1" i="0" dirty="0">
                <a:solidFill>
                  <a:srgbClr val="212529"/>
                </a:solidFill>
                <a:effectLst/>
              </a:rPr>
              <a:t>Health scientist</a:t>
            </a:r>
            <a:r>
              <a:rPr lang="en-GB" sz="2500" b="0" i="0" dirty="0">
                <a:solidFill>
                  <a:srgbClr val="212529"/>
                </a:solidFill>
                <a:effectLst/>
              </a:rPr>
              <a:t>, prevention, diagnosis, and treatment of medical conditions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b="1" i="0" dirty="0">
                <a:solidFill>
                  <a:srgbClr val="212529"/>
                </a:solidFill>
                <a:effectLst/>
              </a:rPr>
              <a:t>Healthcare analysts</a:t>
            </a:r>
            <a:r>
              <a:rPr lang="en-GB" sz="2500" b="0" i="0" dirty="0">
                <a:solidFill>
                  <a:srgbClr val="212529"/>
                </a:solidFill>
                <a:effectLst/>
              </a:rPr>
              <a:t>, gather and analyse healthcare data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500" b="0" i="0" dirty="0">
              <a:solidFill>
                <a:srgbClr val="212529"/>
              </a:solidFill>
              <a:effectLst/>
            </a:endParaRPr>
          </a:p>
          <a:p>
            <a:pPr algn="l"/>
            <a:r>
              <a:rPr lang="en-GB" sz="2500" b="1" i="0" dirty="0">
                <a:solidFill>
                  <a:srgbClr val="212529"/>
                </a:solidFill>
                <a:effectLst/>
              </a:rPr>
              <a:t>There are also many careers not directly involving Public Health, in which the skills developed from a Masters in Public Health would be beneficial, including: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b="0" i="0" dirty="0">
                <a:solidFill>
                  <a:srgbClr val="212529"/>
                </a:solidFill>
                <a:effectLst/>
              </a:rPr>
              <a:t>Policy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b="0" i="0" dirty="0">
                <a:solidFill>
                  <a:srgbClr val="212529"/>
                </a:solidFill>
                <a:effectLst/>
              </a:rPr>
              <a:t>Administration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b="0" i="0" dirty="0">
                <a:solidFill>
                  <a:srgbClr val="212529"/>
                </a:solidFill>
                <a:effectLst/>
              </a:rPr>
              <a:t>Publishing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b="0" i="0" dirty="0">
                <a:solidFill>
                  <a:srgbClr val="212529"/>
                </a:solidFill>
                <a:effectLst/>
              </a:rPr>
              <a:t>Management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212529"/>
                </a:solidFill>
              </a:rPr>
              <a:t>Public Health Programme manager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500" b="0" i="0" dirty="0">
                <a:solidFill>
                  <a:srgbClr val="212529"/>
                </a:solidFill>
                <a:effectLst/>
              </a:rPr>
              <a:t>Healthcare consultant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500" b="0" i="0" dirty="0">
              <a:solidFill>
                <a:srgbClr val="212529"/>
              </a:solidFill>
              <a:effectLst/>
            </a:endParaRPr>
          </a:p>
          <a:p>
            <a:r>
              <a:rPr lang="en-GB" sz="2500" u="sng" dirty="0">
                <a:solidFill>
                  <a:srgbClr val="0000FF"/>
                </a:solidFill>
                <a:effectLst/>
                <a:ea typeface="DengXian" panose="02010600030101010101" pitchFamily="2" charset="-122"/>
                <a:cs typeface="Aptos" panose="020B0004020202020204" pitchFamily="34" charset="0"/>
                <a:hlinkClick r:id="rId2"/>
              </a:rPr>
              <a:t>HealthJobsUK | trac.jobs</a:t>
            </a:r>
            <a:endParaRPr lang="en-GB" sz="2500" dirty="0">
              <a:effectLst/>
              <a:ea typeface="DengXian" panose="02010600030101010101" pitchFamily="2" charset="-122"/>
              <a:cs typeface="Aptos" panose="020B0004020202020204" pitchFamily="34" charset="0"/>
            </a:endParaRPr>
          </a:p>
          <a:p>
            <a:endParaRPr lang="en-GB" dirty="0"/>
          </a:p>
        </p:txBody>
      </p:sp>
      <p:pic>
        <p:nvPicPr>
          <p:cNvPr id="5" name="Content Placeholder 8" descr="Image result for Career Guidance">
            <a:extLst>
              <a:ext uri="{FF2B5EF4-FFF2-40B4-BE49-F238E27FC236}">
                <a16:creationId xmlns:a16="http://schemas.microsoft.com/office/drawing/2014/main" id="{E13E2849-687E-D0B0-9F19-E6B9ED3DC9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200" y="1600201"/>
            <a:ext cx="4419599" cy="3327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8049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75EB9-65C6-346B-CB41-800D75238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opportunities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7A66DD-DBE9-AD4B-959D-B2DC25FD3C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17639"/>
            <a:ext cx="4038600" cy="417160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000" b="1" dirty="0">
                <a:latin typeface="+mj-lt"/>
              </a:rPr>
              <a:t>      </a:t>
            </a:r>
            <a:r>
              <a:rPr lang="en-GB" sz="5000" b="1" dirty="0"/>
              <a:t>Potential employers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30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community education organisations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housing associations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local authorities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NHS trusts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organisations set up with a specific aim, e.g. to help asylum seekers or to advise about drugs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rural community councils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social services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voluntary sector organisations.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children's charities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churches and other faith groups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community associations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health and mental health organisations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homeless projects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shelters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dirty="0"/>
              <a:t>women's groups and much more.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3000" dirty="0"/>
          </a:p>
          <a:p>
            <a:r>
              <a:rPr lang="en-GB" sz="3000" dirty="0">
                <a:hlinkClick r:id="rId2"/>
              </a:rPr>
              <a:t>Healthcare | Explore careers </a:t>
            </a:r>
            <a:r>
              <a:rPr lang="en-GB" dirty="0">
                <a:hlinkClick r:id="rId2"/>
              </a:rPr>
              <a:t>(nationalcareers.service.gov.uk)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BDA461-BD5A-C23B-174E-113936DC7A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5000" b="1" dirty="0">
                <a:solidFill>
                  <a:srgbClr val="444444"/>
                </a:solidFill>
              </a:rPr>
              <a:t>           </a:t>
            </a:r>
            <a:r>
              <a:rPr lang="en-GB" sz="5000" b="1" dirty="0"/>
              <a:t>Potential roles </a:t>
            </a:r>
          </a:p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endParaRPr lang="en-GB" sz="4000" b="1" dirty="0"/>
          </a:p>
          <a:p>
            <a:endParaRPr lang="en-GB" sz="4000" b="1" dirty="0">
              <a:solidFill>
                <a:srgbClr val="444444"/>
              </a:solidFill>
            </a:endParaRPr>
          </a:p>
          <a:p>
            <a:r>
              <a:rPr lang="en-GB" sz="4500" dirty="0"/>
              <a:t>care worker manager, supervisor, recruiter, trainer, community development worker; counsellor; youth worker, advice worker, trainee careers adviser, job coach, life coach, volunteer coordinator, nurse assistant, social worker assistant, teacher assistant, learning mentor and much more. </a:t>
            </a:r>
          </a:p>
          <a:p>
            <a:endParaRPr lang="en-GB" sz="4000" dirty="0"/>
          </a:p>
          <a:p>
            <a:pPr marL="0" indent="0" algn="l">
              <a:buNone/>
            </a:pPr>
            <a:endParaRPr lang="en-GB" sz="4000" dirty="0"/>
          </a:p>
          <a:p>
            <a:pPr algn="l"/>
            <a:r>
              <a:rPr lang="en-GB" sz="4500" dirty="0">
                <a:hlinkClick r:id="rId3"/>
              </a:rPr>
              <a:t>Healthcare job profiles | Prospects.ac.uk</a:t>
            </a:r>
            <a:endParaRPr lang="en-GB" sz="45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3832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8F569-B7B6-93E3-4EF6-8A8B1A24E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</a:br>
            <a:r>
              <a:rPr lang="en-GB" sz="3600" b="1" i="0" dirty="0">
                <a:solidFill>
                  <a:srgbClr val="333333"/>
                </a:solidFill>
                <a:effectLst/>
              </a:rPr>
              <a:t>Where to look for jobs and volunteering opportunities in the UK? </a:t>
            </a:r>
            <a:br>
              <a:rPr lang="en-GB" sz="4000" b="1" i="0" dirty="0">
                <a:solidFill>
                  <a:srgbClr val="333333"/>
                </a:solidFill>
                <a:effectLst/>
              </a:rPr>
            </a:b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1B0A5-0D5F-F055-B3EB-B29B86B526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i="0" dirty="0">
                <a:solidFill>
                  <a:srgbClr val="333333"/>
                </a:solidFill>
                <a:effectLst/>
              </a:rPr>
              <a:t>Jobs boards such as Indeed or Monster</a:t>
            </a:r>
          </a:p>
          <a:p>
            <a:r>
              <a:rPr lang="en-GB" sz="2000" i="0" dirty="0">
                <a:solidFill>
                  <a:srgbClr val="333333"/>
                </a:solidFill>
                <a:effectLst/>
              </a:rPr>
              <a:t>Social media - Linked In</a:t>
            </a:r>
          </a:p>
          <a:p>
            <a:r>
              <a:rPr lang="en-GB" sz="2000" i="0" dirty="0">
                <a:solidFill>
                  <a:srgbClr val="333333"/>
                </a:solidFill>
                <a:effectLst/>
              </a:rPr>
              <a:t>Online and in person events </a:t>
            </a:r>
          </a:p>
          <a:p>
            <a:r>
              <a:rPr lang="en-GB" sz="2000" i="0" dirty="0">
                <a:solidFill>
                  <a:srgbClr val="333333"/>
                </a:solidFill>
                <a:effectLst/>
              </a:rPr>
              <a:t>Industry-specific job websites</a:t>
            </a:r>
          </a:p>
          <a:p>
            <a:r>
              <a:rPr lang="en-GB" sz="2000" i="0" dirty="0">
                <a:solidFill>
                  <a:srgbClr val="333333"/>
                </a:solidFill>
                <a:effectLst/>
              </a:rPr>
              <a:t>Companies’ career pages</a:t>
            </a:r>
          </a:p>
          <a:p>
            <a:r>
              <a:rPr lang="en-GB" sz="2000" dirty="0">
                <a:solidFill>
                  <a:srgbClr val="333333"/>
                </a:solidFill>
              </a:rPr>
              <a:t>Recruitment agencies </a:t>
            </a:r>
            <a:endParaRPr lang="en-GB" sz="2000" i="0" dirty="0">
              <a:solidFill>
                <a:srgbClr val="333333"/>
              </a:solidFill>
              <a:effectLst/>
            </a:endParaRPr>
          </a:p>
          <a:p>
            <a:r>
              <a:rPr lang="en-GB" sz="2000" i="0" dirty="0">
                <a:solidFill>
                  <a:srgbClr val="333333"/>
                </a:solidFill>
                <a:effectLst/>
              </a:rPr>
              <a:t>The university’s careers platform, MY CAREER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55985D-7BDD-7B1C-EB18-0C92DBCD5C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hlinkClick r:id="rId2"/>
              </a:rPr>
              <a:t>NHS England » Volunteering</a:t>
            </a:r>
            <a:endParaRPr lang="en-GB" sz="2400" dirty="0"/>
          </a:p>
          <a:p>
            <a:r>
              <a:rPr lang="en-GB" sz="2400" dirty="0">
                <a:hlinkClick r:id="rId3"/>
              </a:rPr>
              <a:t>The UK National Volunteer Charity | Royal Voluntary Service</a:t>
            </a:r>
            <a:endParaRPr lang="en-GB" sz="2400" dirty="0"/>
          </a:p>
          <a:p>
            <a:r>
              <a:rPr lang="en-GB" sz="2400" dirty="0">
                <a:hlinkClick r:id="rId4"/>
              </a:rPr>
              <a:t>NHS and Care Volunteer Responders | Supporting healthcare systems</a:t>
            </a:r>
            <a:endParaRPr lang="en-GB" sz="2400" dirty="0"/>
          </a:p>
          <a:p>
            <a:r>
              <a:rPr lang="en-GB" sz="2400" dirty="0">
                <a:hlinkClick r:id="rId5"/>
              </a:rPr>
              <a:t>BecomeaVolunteer.org.uk</a:t>
            </a:r>
            <a:endParaRPr lang="en-GB" sz="2400" dirty="0"/>
          </a:p>
          <a:p>
            <a:r>
              <a:rPr lang="en-GB" sz="2400" dirty="0">
                <a:hlinkClick r:id="rId6"/>
              </a:rPr>
              <a:t>The UK's biggest volunteering database - Doit Life!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992438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88785-D7CE-93B7-3DE1-662A0EE97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Useful websites for job 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83F33-C4DA-F11E-8783-7A270BC0E63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sz="2800" dirty="0">
              <a:hlinkClick r:id="rId2"/>
            </a:endParaRPr>
          </a:p>
          <a:p>
            <a:r>
              <a:rPr lang="en-GB" sz="2800" dirty="0">
                <a:hlinkClick r:id="rId2"/>
              </a:rPr>
              <a:t>www.uwtsd.ac.uk/careers</a:t>
            </a:r>
            <a:r>
              <a:rPr lang="en-GB" sz="2800" dirty="0"/>
              <a:t> - The university careers platform (MYCAREERS)</a:t>
            </a:r>
          </a:p>
          <a:p>
            <a:r>
              <a:rPr lang="en-GB" sz="2800" dirty="0">
                <a:hlinkClick r:id="rId3"/>
              </a:rPr>
              <a:t>www.prospects.ac.uk</a:t>
            </a:r>
            <a:r>
              <a:rPr lang="en-GB" sz="2800" dirty="0"/>
              <a:t> – jobs, graduate schemes, careers profiles and lots more</a:t>
            </a:r>
          </a:p>
          <a:p>
            <a:r>
              <a:rPr lang="en-GB" sz="2800" dirty="0">
                <a:hlinkClick r:id="rId4"/>
              </a:rPr>
              <a:t>www.targetjobs.co.uk</a:t>
            </a:r>
            <a:r>
              <a:rPr lang="en-GB" sz="2800" dirty="0"/>
              <a:t> – internships, graduate jobs, careers advice &amp; useful publication</a:t>
            </a:r>
          </a:p>
          <a:p>
            <a:r>
              <a:rPr lang="en-GB" sz="2800" dirty="0">
                <a:hlinkClick r:id="rId5"/>
              </a:rPr>
              <a:t>www.jobs.guardian.co.uk </a:t>
            </a:r>
            <a:r>
              <a:rPr lang="en-GB" sz="2800" dirty="0"/>
              <a:t>- 1000’s of nationwide jobs.</a:t>
            </a:r>
          </a:p>
          <a:p>
            <a:r>
              <a:rPr lang="en-GB" sz="2800" dirty="0">
                <a:hlinkClick r:id="" action="ppaction://noaction"/>
              </a:rPr>
              <a:t>www.charityjob.co.uk</a:t>
            </a:r>
          </a:p>
          <a:p>
            <a:r>
              <a:rPr lang="en-GB" sz="2800" dirty="0">
                <a:hlinkClick r:id="" action="ppaction://noaction"/>
              </a:rPr>
              <a:t>www.cypnowjobs.co.uk </a:t>
            </a:r>
          </a:p>
          <a:p>
            <a:r>
              <a:rPr lang="en-GB" sz="2800" dirty="0">
                <a:hlinkClick r:id="" action="ppaction://noaction"/>
              </a:rPr>
              <a:t>www.lgjobs.com</a:t>
            </a:r>
          </a:p>
          <a:p>
            <a:r>
              <a:rPr lang="en-GB" sz="2800" dirty="0">
                <a:hlinkClick r:id="" action="ppaction://noaction"/>
              </a:rPr>
              <a:t>www.totaljobs.com</a:t>
            </a:r>
          </a:p>
          <a:p>
            <a:r>
              <a:rPr lang="en-GB" sz="2800" dirty="0">
                <a:hlinkClick r:id="" action="ppaction://noaction"/>
              </a:rPr>
              <a:t>http://www.healthjobsuk.com</a:t>
            </a:r>
          </a:p>
          <a:p>
            <a:r>
              <a:rPr lang="en-GB" sz="2800" dirty="0">
                <a:hlinkClick r:id="" action="ppaction://noaction"/>
              </a:rPr>
              <a:t>rateMyPlacement.co.uk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AF753C-4F7C-634C-776A-7119B74694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800" dirty="0">
              <a:hlinkClick r:id="rId6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hlinkClick r:id="rId6"/>
              </a:rPr>
              <a:t>Discover Careers Fair Events &amp; Activities in London, United Kingdom | Eventbrite</a:t>
            </a:r>
            <a:endParaRPr lang="en-GB" sz="2800" dirty="0"/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E10098"/>
                </a:solidFill>
                <a:effectLst/>
                <a:hlinkClick r:id="rId7"/>
              </a:rPr>
              <a:t>BUPA UK Careers</a:t>
            </a:r>
            <a:endParaRPr lang="en-GB" sz="2800" b="0" i="0" dirty="0">
              <a:solidFill>
                <a:srgbClr val="485D65"/>
              </a:solidFill>
              <a:effectLst/>
            </a:endParaRP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E10098"/>
                </a:solidFill>
                <a:effectLst/>
                <a:hlinkClick r:id="rId8"/>
              </a:rPr>
              <a:t>Circle Health Group</a:t>
            </a:r>
            <a:endParaRPr lang="en-GB" sz="2800" b="0" i="0" dirty="0">
              <a:solidFill>
                <a:srgbClr val="485D65"/>
              </a:solidFill>
              <a:effectLst/>
            </a:endParaRP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E10098"/>
                </a:solidFill>
                <a:effectLst/>
                <a:hlinkClick r:id="rId9"/>
              </a:rPr>
              <a:t>Health Jobs UK</a:t>
            </a:r>
            <a:endParaRPr lang="en-GB" sz="2800" b="0" i="0" u="none" strike="noStrike" dirty="0">
              <a:solidFill>
                <a:srgbClr val="E10098"/>
              </a:solidFill>
              <a:effectLst/>
            </a:endParaRP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hlinkClick r:id="rId10"/>
              </a:rPr>
              <a:t>Home :: Nuffield Health Careers</a:t>
            </a:r>
            <a:endParaRPr lang="en-GB" sz="2800" dirty="0"/>
          </a:p>
          <a:p>
            <a:pPr>
              <a:spcAft>
                <a:spcPts val="1800"/>
              </a:spcAft>
            </a:pPr>
            <a:r>
              <a:rPr lang="en-GB" sz="2800" u="sng" dirty="0">
                <a:solidFill>
                  <a:srgbClr val="0000FF"/>
                </a:solidFill>
                <a:ea typeface="DengXian" panose="02010600030101010101" pitchFamily="2" charset="-122"/>
                <a:cs typeface="Arial" panose="020B0604020202020204" pitchFamily="34" charset="0"/>
                <a:hlinkClick r:id="rId11"/>
              </a:rPr>
              <a:t>Adult Social Care jobs: Explore roles and care settings</a:t>
            </a:r>
            <a:endParaRPr lang="en-GB" sz="2800" u="sng" dirty="0">
              <a:solidFill>
                <a:srgbClr val="0000FF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spcAft>
                <a:spcPts val="1800"/>
              </a:spcAft>
            </a:pPr>
            <a:r>
              <a:rPr lang="en-GB" sz="2800" dirty="0">
                <a:hlinkClick r:id="" action="ppaction://noaction"/>
              </a:rPr>
              <a:t>www.jobs.nhs.uk</a:t>
            </a:r>
          </a:p>
          <a:p>
            <a:pPr>
              <a:spcAft>
                <a:spcPts val="1800"/>
              </a:spcAft>
            </a:pPr>
            <a:endParaRPr lang="en-GB" sz="2800" u="sng" dirty="0">
              <a:solidFill>
                <a:srgbClr val="0000FF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endParaRPr lang="en-GB" sz="2800" dirty="0"/>
          </a:p>
          <a:p>
            <a:pPr algn="l">
              <a:spcAft>
                <a:spcPts val="1800"/>
              </a:spcAft>
              <a:buFont typeface="Arial" panose="020B0604020202020204" pitchFamily="34" charset="0"/>
              <a:buChar char="•"/>
            </a:pPr>
            <a:endParaRPr lang="en-GB" sz="2800" b="0" i="0" dirty="0">
              <a:solidFill>
                <a:srgbClr val="485D65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6681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861A3-3FA8-8622-7245-F9EF39EA5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Internship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DD139-10E2-32A2-8951-6904771E0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An internship is a period of work experience, offered by an organisation, lasting for a fixed period of time anywhere between a week and 12 months. They are typically undertaken by students and graduates looking to gain relevant skills.</a:t>
            </a:r>
          </a:p>
          <a:p>
            <a:r>
              <a:rPr lang="en-GB" sz="2800" dirty="0">
                <a:hlinkClick r:id="rId2"/>
              </a:rPr>
              <a:t>Internships | Prospects.ac.uk</a:t>
            </a:r>
            <a:endParaRPr lang="en-GB" sz="2800" dirty="0"/>
          </a:p>
          <a:p>
            <a:r>
              <a:rPr lang="en-GB" sz="2800" dirty="0">
                <a:hlinkClick r:id="rId3"/>
              </a:rPr>
              <a:t>Virtual work experience | Prospects.ac.uk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555873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F85F4-7960-B267-8810-31A5C7437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Graduate Scheme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F6716-76C3-91E2-ECC2-91A4EF9B8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>
              <a:hlinkClick r:id="rId2"/>
            </a:endParaRPr>
          </a:p>
          <a:p>
            <a:pPr algn="l"/>
            <a:r>
              <a:rPr lang="en-GB" b="0" i="0" dirty="0">
                <a:effectLst/>
                <a:latin typeface="+mj-lt"/>
              </a:rPr>
              <a:t>A graduate scheme is a structured training programme run by an employer to develop future leaders of their organisation. They usually last between one and two years (although they can be longer).</a:t>
            </a:r>
          </a:p>
          <a:p>
            <a:r>
              <a:rPr lang="en-GB" dirty="0">
                <a:hlinkClick r:id="rId3"/>
              </a:rPr>
              <a:t>Search graduate jobs | Prospects.ac.uk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130529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7C3DA-D255-A69C-F67F-4BB233EA2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information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00DC6-CCA2-2C4E-FABE-21513E3CE9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6200" b="1" dirty="0"/>
              <a:t>Inspire programme at UWTSD (open your own business)</a:t>
            </a:r>
          </a:p>
          <a:p>
            <a:pPr marL="0" indent="0">
              <a:buNone/>
            </a:pPr>
            <a:endParaRPr lang="en-GB" sz="6200" b="1" dirty="0"/>
          </a:p>
          <a:p>
            <a:r>
              <a:rPr lang="en-GB" sz="6200" dirty="0"/>
              <a:t>Recruitment agency</a:t>
            </a:r>
          </a:p>
          <a:p>
            <a:r>
              <a:rPr lang="en-GB" sz="6200" dirty="0"/>
              <a:t>Training agency </a:t>
            </a:r>
          </a:p>
          <a:p>
            <a:pPr marL="0" indent="0">
              <a:buNone/>
            </a:pPr>
            <a:endParaRPr lang="en-GB" sz="6200" dirty="0">
              <a:hlinkClick r:id="rId2"/>
            </a:endParaRPr>
          </a:p>
          <a:p>
            <a:pPr marL="0" indent="0">
              <a:buNone/>
            </a:pPr>
            <a:r>
              <a:rPr lang="en-GB" sz="6200" dirty="0">
                <a:hlinkClick r:id="rId2"/>
              </a:rPr>
              <a:t>INSPIRE | University of Wales Trinity Saint David (uwtsd.ac.uk)</a:t>
            </a:r>
          </a:p>
          <a:p>
            <a:pPr marL="0" indent="0">
              <a:buNone/>
            </a:pPr>
            <a:endParaRPr lang="en-GB" sz="6200" dirty="0">
              <a:hlinkClick r:id="rId2"/>
            </a:endParaRPr>
          </a:p>
          <a:p>
            <a:pPr marL="0" indent="0">
              <a:buNone/>
            </a:pPr>
            <a:r>
              <a:rPr lang="en-GB" sz="6200" b="1" dirty="0">
                <a:solidFill>
                  <a:srgbClr val="222222"/>
                </a:solidFill>
                <a:hlinkClick r:id="rId3"/>
              </a:rPr>
              <a:t> </a:t>
            </a:r>
            <a:endParaRPr lang="en-GB" sz="6200" b="1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477C5-0A57-F71A-745A-C96E0CC920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7400" b="1" dirty="0"/>
              <a:t>University Career Platform, MYCAREER</a:t>
            </a:r>
          </a:p>
          <a:p>
            <a:pPr marL="0" indent="0">
              <a:buNone/>
            </a:pPr>
            <a:endParaRPr lang="en-GB" sz="7400" b="1" dirty="0"/>
          </a:p>
          <a:p>
            <a:pPr marL="0" indent="0">
              <a:buNone/>
            </a:pPr>
            <a:r>
              <a:rPr lang="en-GB" sz="7400" dirty="0"/>
              <a:t>As a current UWTSD Student you now have full 24/7 access to the leading university Careers platform. You can download the App on your phone.</a:t>
            </a:r>
          </a:p>
          <a:p>
            <a:pPr marL="0" indent="0">
              <a:buNone/>
            </a:pPr>
            <a:r>
              <a:rPr lang="en-GB" sz="7400" dirty="0"/>
              <a:t> </a:t>
            </a:r>
            <a:r>
              <a:rPr lang="en-GB" sz="6200" dirty="0">
                <a:hlinkClick r:id="rId4"/>
              </a:rPr>
              <a:t>Welcome</a:t>
            </a:r>
            <a:endParaRPr lang="en-GB" sz="6200" dirty="0"/>
          </a:p>
        </p:txBody>
      </p:sp>
    </p:spTree>
    <p:extLst>
      <p:ext uri="{BB962C8B-B14F-4D97-AF65-F5344CB8AC3E}">
        <p14:creationId xmlns:p14="http://schemas.microsoft.com/office/powerpoint/2010/main" val="2488735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ext Box 1">
            <a:extLst>
              <a:ext uri="{FF2B5EF4-FFF2-40B4-BE49-F238E27FC236}">
                <a16:creationId xmlns:a16="http://schemas.microsoft.com/office/drawing/2014/main" id="{D929B9A8-95E6-79AB-517B-62DF45B40F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7138" y="476250"/>
            <a:ext cx="7772400" cy="936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buClrTx/>
              <a:buFontTx/>
              <a:buNone/>
            </a:pPr>
            <a:r>
              <a:rPr lang="en-GB" altLang="en-US" sz="3600" dirty="0">
                <a:solidFill>
                  <a:srgbClr val="65246A"/>
                </a:solidFill>
                <a:latin typeface="Calibri" panose="020F0502020204030204" pitchFamily="34" charset="0"/>
              </a:rPr>
              <a:t>Job interview: </a:t>
            </a:r>
          </a:p>
          <a:p>
            <a:pPr eaLnBrk="1" hangingPunct="1">
              <a:buClrTx/>
              <a:buFontTx/>
              <a:buNone/>
            </a:pPr>
            <a:r>
              <a:rPr lang="en-GB" altLang="en-US" sz="3600" dirty="0">
                <a:solidFill>
                  <a:srgbClr val="65246A"/>
                </a:solidFill>
                <a:latin typeface="Calibri" panose="020F0502020204030204" pitchFamily="34" charset="0"/>
              </a:rPr>
              <a:t>Competency questions</a:t>
            </a:r>
          </a:p>
        </p:txBody>
      </p:sp>
      <p:pic>
        <p:nvPicPr>
          <p:cNvPr id="61443" name="Picture 2">
            <a:extLst>
              <a:ext uri="{FF2B5EF4-FFF2-40B4-BE49-F238E27FC236}">
                <a16:creationId xmlns:a16="http://schemas.microsoft.com/office/drawing/2014/main" id="{7F759213-5E0A-D3A9-80CA-E808E26A16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726" y="1196753"/>
            <a:ext cx="4359275" cy="4392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444" name="Text Box 3">
            <a:extLst>
              <a:ext uri="{FF2B5EF4-FFF2-40B4-BE49-F238E27FC236}">
                <a16:creationId xmlns:a16="http://schemas.microsoft.com/office/drawing/2014/main" id="{9C3DB381-46F3-BCFE-149D-B12E1E93B2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5551" y="1916113"/>
            <a:ext cx="4652963" cy="3673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ClrTx/>
              <a:buFontTx/>
              <a:buNone/>
            </a:pPr>
            <a:r>
              <a:rPr lang="en-GB" altLang="en-US" dirty="0">
                <a:solidFill>
                  <a:srgbClr val="000000"/>
                </a:solidFill>
                <a:latin typeface="Calibri" panose="020F0502020204030204" pitchFamily="34" charset="0"/>
              </a:rPr>
              <a:t>Designed to test your skills and knowledge.</a:t>
            </a:r>
          </a:p>
          <a:p>
            <a:pPr>
              <a:buClrTx/>
              <a:buFontTx/>
              <a:buNone/>
            </a:pPr>
            <a:endParaRPr lang="en-GB" alt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buClrTx/>
              <a:buFontTx/>
              <a:buNone/>
            </a:pPr>
            <a:r>
              <a:rPr lang="en-GB" altLang="en-US" dirty="0">
                <a:solidFill>
                  <a:srgbClr val="000000"/>
                </a:solidFill>
                <a:latin typeface="Calibri" panose="020F0502020204030204" pitchFamily="34" charset="0"/>
              </a:rPr>
              <a:t>This means giving a specific example of a skill or competency you have used in the past.</a:t>
            </a:r>
            <a:br>
              <a:rPr lang="en-GB" altLang="en-US" dirty="0">
                <a:solidFill>
                  <a:srgbClr val="000000"/>
                </a:solidFill>
                <a:latin typeface="Calibri" panose="020F0502020204030204" pitchFamily="34" charset="0"/>
              </a:rPr>
            </a:br>
            <a:endParaRPr lang="en-GB" alt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buClrTx/>
              <a:buFontTx/>
              <a:buNone/>
            </a:pPr>
            <a:r>
              <a:rPr lang="en-GB" altLang="en-US" dirty="0">
                <a:solidFill>
                  <a:srgbClr val="000000"/>
                </a:solidFill>
                <a:latin typeface="Calibri" panose="020F0502020204030204" pitchFamily="34" charset="0"/>
              </a:rPr>
              <a:t>A good framework to answer this question is STAR…</a:t>
            </a:r>
            <a:br>
              <a:rPr lang="en-GB" altLang="en-US" dirty="0">
                <a:solidFill>
                  <a:srgbClr val="65246A"/>
                </a:solidFill>
                <a:latin typeface="Calibri" panose="020F0502020204030204" pitchFamily="34" charset="0"/>
              </a:rPr>
            </a:br>
            <a:endParaRPr lang="en-GB" altLang="en-US" dirty="0">
              <a:solidFill>
                <a:srgbClr val="65246A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Calibri" pitchFamily="32" charset="0"/>
              </a:rPr>
              <a:t>Competency question example</a:t>
            </a:r>
            <a:br>
              <a:rPr lang="en-GB" dirty="0">
                <a:solidFill>
                  <a:srgbClr val="65246A"/>
                </a:solidFill>
                <a:latin typeface="Calibri" pitchFamily="32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indent="-339725">
              <a:lnSpc>
                <a:spcPct val="90000"/>
              </a:lnSpc>
              <a:spcBef>
                <a:spcPts val="500"/>
              </a:spcBef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en-GB" b="1" dirty="0">
                <a:solidFill>
                  <a:srgbClr val="000000"/>
                </a:solidFill>
                <a:latin typeface="Calibri" pitchFamily="32" charset="0"/>
              </a:rPr>
              <a:t>Give me a time you have had to deal with a difficult customer.</a:t>
            </a:r>
            <a:br>
              <a:rPr lang="en-GB" b="1" dirty="0">
                <a:solidFill>
                  <a:srgbClr val="000000"/>
                </a:solidFill>
                <a:latin typeface="Calibri" pitchFamily="32" charset="0"/>
              </a:rPr>
            </a:br>
            <a:endParaRPr lang="en-GB" b="1" dirty="0">
              <a:solidFill>
                <a:srgbClr val="000000"/>
              </a:solidFill>
              <a:latin typeface="Calibri" pitchFamily="32" charset="0"/>
            </a:endParaRPr>
          </a:p>
          <a:p>
            <a:pPr indent="-339725">
              <a:lnSpc>
                <a:spcPct val="90000"/>
              </a:lnSpc>
              <a:spcBef>
                <a:spcPts val="500"/>
              </a:spcBef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en-GB" dirty="0">
                <a:solidFill>
                  <a:srgbClr val="002060"/>
                </a:solidFill>
                <a:latin typeface="Calibri" pitchFamily="32" charset="0"/>
              </a:rPr>
              <a:t>S – I was working at a high street retailer selling branded menswear, on this day I was based at the till. A gentleman came to the counter and told me he had only bought the suit a month ago and it was falling apart. </a:t>
            </a:r>
            <a:br>
              <a:rPr lang="en-GB" dirty="0">
                <a:solidFill>
                  <a:srgbClr val="002060"/>
                </a:solidFill>
                <a:latin typeface="Calibri" pitchFamily="32" charset="0"/>
              </a:rPr>
            </a:br>
            <a:endParaRPr lang="en-GB" dirty="0">
              <a:solidFill>
                <a:srgbClr val="002060"/>
              </a:solidFill>
              <a:latin typeface="Calibri" pitchFamily="32" charset="0"/>
            </a:endParaRPr>
          </a:p>
          <a:p>
            <a:pPr indent="-339725">
              <a:lnSpc>
                <a:spcPct val="90000"/>
              </a:lnSpc>
              <a:spcBef>
                <a:spcPts val="500"/>
              </a:spcBef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en-GB" dirty="0">
                <a:solidFill>
                  <a:srgbClr val="00B050"/>
                </a:solidFill>
                <a:latin typeface="Calibri" pitchFamily="32" charset="0"/>
              </a:rPr>
              <a:t>T – I listened to the gentleman and sympathised with his situation and requested to have a look at the suit.  I saw there was an issue and asked what action he would like us to take. He wanted a refund.</a:t>
            </a:r>
            <a:br>
              <a:rPr lang="en-GB" dirty="0">
                <a:solidFill>
                  <a:srgbClr val="00B050"/>
                </a:solidFill>
                <a:latin typeface="Calibri" pitchFamily="32" charset="0"/>
              </a:rPr>
            </a:br>
            <a:endParaRPr lang="en-GB" dirty="0">
              <a:solidFill>
                <a:srgbClr val="00B050"/>
              </a:solidFill>
              <a:latin typeface="Calibri" pitchFamily="32" charset="0"/>
            </a:endParaRPr>
          </a:p>
          <a:p>
            <a:pPr indent="-339725">
              <a:lnSpc>
                <a:spcPct val="90000"/>
              </a:lnSpc>
              <a:spcBef>
                <a:spcPts val="500"/>
              </a:spcBef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en-GB" dirty="0">
                <a:solidFill>
                  <a:srgbClr val="E4028C"/>
                </a:solidFill>
                <a:latin typeface="Calibri" pitchFamily="32" charset="0"/>
              </a:rPr>
              <a:t>A – I request proof of purchase and explained that was company policy. He handed it over and I swiftly gave him a refund and gave a 10% discount for his next purchase in the shop. </a:t>
            </a:r>
            <a:br>
              <a:rPr lang="en-GB" dirty="0">
                <a:solidFill>
                  <a:srgbClr val="E4028C"/>
                </a:solidFill>
                <a:latin typeface="Calibri" pitchFamily="32" charset="0"/>
              </a:rPr>
            </a:br>
            <a:endParaRPr lang="en-GB" dirty="0">
              <a:solidFill>
                <a:srgbClr val="E4028C"/>
              </a:solidFill>
              <a:latin typeface="Calibri" pitchFamily="32" charset="0"/>
            </a:endParaRPr>
          </a:p>
          <a:p>
            <a:pPr indent="-339725">
              <a:lnSpc>
                <a:spcPct val="90000"/>
              </a:lnSpc>
              <a:spcBef>
                <a:spcPts val="500"/>
              </a:spcBef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en-GB" dirty="0">
                <a:solidFill>
                  <a:srgbClr val="000000"/>
                </a:solidFill>
                <a:latin typeface="Calibri" pitchFamily="32" charset="0"/>
              </a:rPr>
              <a:t>R – As a result the gentleman went away satisfied and came back to use his discount voucher.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4341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C264D-A317-EB9A-E5E1-300042996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Competency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A68E4-EC96-F29C-0912-ADEB8036E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Describe a time you have either led or worked in a team successfully.</a:t>
            </a:r>
          </a:p>
          <a:p>
            <a:endParaRPr lang="en-GB" dirty="0"/>
          </a:p>
          <a:p>
            <a:r>
              <a:rPr lang="en-GB" dirty="0"/>
              <a:t>USE THE STAR FRAMEWORK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1491416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48FDC-FCDC-9771-60AD-DFC42DB20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UWTSD Career events 2025</a:t>
            </a:r>
            <a:endParaRPr lang="en-GB" sz="4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658AE4-94CB-7083-328A-803EE5AA06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Careers Fair- November 2025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Entrepreneurship Fair- Date tbc </a:t>
            </a:r>
          </a:p>
        </p:txBody>
      </p:sp>
      <p:pic>
        <p:nvPicPr>
          <p:cNvPr id="5" name="Content Placeholder 8" descr="Image result for Career Guidance">
            <a:extLst>
              <a:ext uri="{FF2B5EF4-FFF2-40B4-BE49-F238E27FC236}">
                <a16:creationId xmlns:a16="http://schemas.microsoft.com/office/drawing/2014/main" id="{174C09F8-F700-98F3-68E0-BDC0944FCB9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200" y="1600201"/>
            <a:ext cx="4419599" cy="3327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54330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How to improve your employability skills?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5000" dirty="0"/>
              <a:t>Identify your skills ( how, why and when?) skills employers want.</a:t>
            </a:r>
          </a:p>
          <a:p>
            <a:r>
              <a:rPr lang="en-GB" sz="5000" dirty="0"/>
              <a:t>Use the University’s new Careers platform, MYCAREER</a:t>
            </a:r>
          </a:p>
          <a:p>
            <a:r>
              <a:rPr lang="en-GB" sz="5000" dirty="0"/>
              <a:t>Attend careers workshops at the university, book appointment with the careers adviser to create an action plan for your career goals.</a:t>
            </a:r>
          </a:p>
          <a:p>
            <a:r>
              <a:rPr lang="en-GB" sz="5000" dirty="0"/>
              <a:t>Work experience/Volunteering work</a:t>
            </a:r>
          </a:p>
          <a:p>
            <a:r>
              <a:rPr lang="en-GB" sz="5000" dirty="0"/>
              <a:t>Create a target CV, personal statement, covering and speculative letters.</a:t>
            </a:r>
          </a:p>
          <a:p>
            <a:r>
              <a:rPr lang="en-GB" sz="5000" dirty="0"/>
              <a:t>Apply for part time/summer work</a:t>
            </a:r>
          </a:p>
          <a:p>
            <a:r>
              <a:rPr lang="en-GB" sz="5000" dirty="0"/>
              <a:t>Networking, use social media(LinkedIn), </a:t>
            </a:r>
          </a:p>
          <a:p>
            <a:r>
              <a:rPr lang="en-GB" sz="5000" dirty="0"/>
              <a:t>Attend job fairs, careers fair</a:t>
            </a:r>
          </a:p>
          <a:p>
            <a:r>
              <a:rPr lang="en-GB" sz="7000" b="1" dirty="0">
                <a:solidFill>
                  <a:srgbClr val="000000"/>
                </a:solidFill>
                <a:latin typeface="Calibri" pitchFamily="34" charset="0"/>
              </a:rPr>
              <a:t>Is there anything else you can do?</a:t>
            </a:r>
            <a:endParaRPr lang="en-GB" sz="7000" b="1" dirty="0"/>
          </a:p>
          <a:p>
            <a:endParaRPr lang="en-GB" sz="70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situation</a:t>
            </a:r>
          </a:p>
          <a:p>
            <a:r>
              <a:rPr lang="en-GB" dirty="0"/>
              <a:t>Your skills/transferable skills</a:t>
            </a:r>
          </a:p>
          <a:p>
            <a:r>
              <a:rPr lang="en-GB" dirty="0"/>
              <a:t>Your goals and areas for development</a:t>
            </a:r>
          </a:p>
          <a:p>
            <a:r>
              <a:rPr lang="en-GB" dirty="0"/>
              <a:t>Action points (by when? By Whom?)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Feedback please </a:t>
            </a:r>
          </a:p>
        </p:txBody>
      </p:sp>
      <p:pic>
        <p:nvPicPr>
          <p:cNvPr id="5" name="Picture 4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F787A68D-3036-5E65-29F3-59F1967234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480" y="1600201"/>
            <a:ext cx="3989040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 </a:t>
            </a:r>
            <a:r>
              <a:rPr lang="en-GB" dirty="0">
                <a:hlinkClick r:id="rId3"/>
              </a:rPr>
              <a:t>https://www.uwtsd.ac.uk/careers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6218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Thanks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7648" y="3212977"/>
            <a:ext cx="6366520" cy="2284239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www.uwtsd.ac.uk/careers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971084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Sub Title 2">
  <a:themeElements>
    <a:clrScheme name="Custom 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B0F0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1924</Words>
  <Application>Microsoft Office PowerPoint</Application>
  <PresentationFormat>Widescreen</PresentationFormat>
  <Paragraphs>334</Paragraphs>
  <Slides>27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27</vt:i4>
      </vt:variant>
    </vt:vector>
  </HeadingPairs>
  <TitlesOfParts>
    <vt:vector size="41" baseType="lpstr">
      <vt:lpstr>DengXian</vt:lpstr>
      <vt:lpstr>Montserrat Classic</vt:lpstr>
      <vt:lpstr>MS PGothic</vt:lpstr>
      <vt:lpstr>Myriad Pro</vt:lpstr>
      <vt:lpstr>Arial</vt:lpstr>
      <vt:lpstr>Calibri</vt:lpstr>
      <vt:lpstr>Miriam</vt:lpstr>
      <vt:lpstr>Source Sans Pro</vt:lpstr>
      <vt:lpstr>Times New Roman</vt:lpstr>
      <vt:lpstr>Sub Title 2</vt:lpstr>
      <vt:lpstr>Sub Title 4</vt:lpstr>
      <vt:lpstr>1_Sub Title 4</vt:lpstr>
      <vt:lpstr>20140311PresentationUWTSDTemplate</vt:lpstr>
      <vt:lpstr>1_Sub Title 2</vt:lpstr>
      <vt:lpstr>Careers Service at the London Campus </vt:lpstr>
      <vt:lpstr>                   How can we help you?</vt:lpstr>
      <vt:lpstr> How to book an appointment with the Careers Service? </vt:lpstr>
      <vt:lpstr>Promoting Yourself to Employers The aims of today’s session</vt:lpstr>
      <vt:lpstr> What’s the most important element in your search for a new job? </vt:lpstr>
      <vt:lpstr>Skills required by employers</vt:lpstr>
      <vt:lpstr>Values and behaviours to work in health &amp; social care </vt:lpstr>
      <vt:lpstr>Exercise: Evidence Your skill set</vt:lpstr>
      <vt:lpstr>PowerPoint Presentation</vt:lpstr>
      <vt:lpstr>Having a strong CV</vt:lpstr>
      <vt:lpstr>CVs </vt:lpstr>
      <vt:lpstr>List of action words to use for job responsibilities</vt:lpstr>
      <vt:lpstr>MSc Public Health and Social  </vt:lpstr>
      <vt:lpstr>Further opportunities  </vt:lpstr>
      <vt:lpstr> Where to look for jobs and volunteering opportunities in the UK?  </vt:lpstr>
      <vt:lpstr>Useful websites for job search</vt:lpstr>
      <vt:lpstr>Internship </vt:lpstr>
      <vt:lpstr>Graduate Scheme</vt:lpstr>
      <vt:lpstr>Further information </vt:lpstr>
      <vt:lpstr>PowerPoint Presentation</vt:lpstr>
      <vt:lpstr>Competency question example </vt:lpstr>
      <vt:lpstr>Competency question</vt:lpstr>
      <vt:lpstr>UWTSD Career events 2025</vt:lpstr>
      <vt:lpstr>How to improve your employability skills?</vt:lpstr>
      <vt:lpstr>Action Plan</vt:lpstr>
      <vt:lpstr>Feedback please </vt:lpstr>
      <vt:lpstr>Thanks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Md Kalam  MBA, BBA, ACMA, PGCE, FHEA, CMBE</dc:title>
  <dc:creator>Md Kalam</dc:creator>
  <cp:lastModifiedBy>Diola Bijlhout</cp:lastModifiedBy>
  <cp:revision>42</cp:revision>
  <dcterms:created xsi:type="dcterms:W3CDTF">2023-04-24T09:45:02Z</dcterms:created>
  <dcterms:modified xsi:type="dcterms:W3CDTF">2025-04-24T14:16:34Z</dcterms:modified>
</cp:coreProperties>
</file>