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7"/>
  </p:notesMasterIdLst>
  <p:sldIdLst>
    <p:sldId id="256" r:id="rId2"/>
    <p:sldId id="289" r:id="rId3"/>
    <p:sldId id="290" r:id="rId4"/>
    <p:sldId id="272" r:id="rId5"/>
    <p:sldId id="286" r:id="rId6"/>
    <p:sldId id="291" r:id="rId7"/>
    <p:sldId id="274" r:id="rId8"/>
    <p:sldId id="292" r:id="rId9"/>
    <p:sldId id="293" r:id="rId10"/>
    <p:sldId id="258" r:id="rId11"/>
    <p:sldId id="259" r:id="rId12"/>
    <p:sldId id="261" r:id="rId13"/>
    <p:sldId id="262" r:id="rId14"/>
    <p:sldId id="263" r:id="rId15"/>
    <p:sldId id="264" r:id="rId16"/>
    <p:sldId id="294" r:id="rId17"/>
    <p:sldId id="295" r:id="rId18"/>
    <p:sldId id="265" r:id="rId19"/>
    <p:sldId id="266" r:id="rId20"/>
    <p:sldId id="267" r:id="rId21"/>
    <p:sldId id="269" r:id="rId22"/>
    <p:sldId id="270" r:id="rId23"/>
    <p:sldId id="296" r:id="rId24"/>
    <p:sldId id="271" r:id="rId25"/>
    <p:sldId id="260" r:id="rId26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10" autoAdjust="0"/>
    <p:restoredTop sz="94660"/>
  </p:normalViewPr>
  <p:slideViewPr>
    <p:cSldViewPr snapToGrid="0">
      <p:cViewPr>
        <p:scale>
          <a:sx n="66" d="100"/>
          <a:sy n="66" d="100"/>
        </p:scale>
        <p:origin x="808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F4726-695B-4EFD-A9C2-99C226F85AFC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A36A57-FEA7-4B2B-A1A2-7770821F5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08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529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what ways do you think you</a:t>
            </a:r>
            <a:r>
              <a:rPr lang="en-GB" baseline="0" dirty="0"/>
              <a:t> may be different from other people within the room?  List as many as you can think of.</a:t>
            </a:r>
          </a:p>
          <a:p>
            <a:endParaRPr lang="en-GB" baseline="0" dirty="0"/>
          </a:p>
          <a:p>
            <a:r>
              <a:rPr lang="en-GB" baseline="0" dirty="0"/>
              <a:t>If you had been asked to do this same exercise 20 years ago – how would that list be different?  What benefits are the benefits associated with a more diverse group?  What are some of the challenges associated?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560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employing a diverse workforce whose composition is similar</a:t>
            </a:r>
            <a:r>
              <a:rPr lang="en-GB" baseline="0" dirty="0"/>
              <a:t> to that of the local population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45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Arial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</a:p>
          <a:p>
            <a:endParaRPr lang="en-GB" dirty="0"/>
          </a:p>
          <a:p>
            <a:r>
              <a:rPr lang="en-GB" dirty="0"/>
              <a:t>Protected</a:t>
            </a:r>
            <a:r>
              <a:rPr lang="en-GB" baseline="0" dirty="0"/>
              <a:t> Characterisitcs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278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5/13/2020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Pn6WzHw7gH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n6WzHw7gH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Personnel Resourcing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3504" y="4589431"/>
            <a:ext cx="9849532" cy="1074251"/>
          </a:xfrm>
        </p:spPr>
        <p:txBody>
          <a:bodyPr>
            <a:normAutofit fontScale="92500"/>
          </a:bodyPr>
          <a:lstStyle/>
          <a:p>
            <a:r>
              <a:rPr lang="en-GB" dirty="0"/>
              <a:t>Level 5 IHM Lecture </a:t>
            </a:r>
            <a:r>
              <a:rPr lang="en-GB" dirty="0" smtClean="0"/>
              <a:t>4 – Equality &amp; Diversity in the Workplace</a:t>
            </a:r>
            <a:endParaRPr lang="en-GB" dirty="0"/>
          </a:p>
          <a:p>
            <a:r>
              <a:rPr lang="en-GB" dirty="0"/>
              <a:t>Samantha Birdsell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564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510" y="212436"/>
            <a:ext cx="11097490" cy="831273"/>
          </a:xfrm>
        </p:spPr>
        <p:txBody>
          <a:bodyPr/>
          <a:lstStyle/>
          <a:p>
            <a:r>
              <a:rPr lang="en-GB" dirty="0" smtClean="0"/>
              <a:t>Assignment Review Task 1 and 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873" y="1043710"/>
            <a:ext cx="11005508" cy="5375564"/>
          </a:xfrm>
        </p:spPr>
        <p:txBody>
          <a:bodyPr>
            <a:normAutofit/>
          </a:bodyPr>
          <a:lstStyle/>
          <a:p>
            <a:r>
              <a:rPr lang="en-GB" sz="2800" b="1" dirty="0"/>
              <a:t>Task </a:t>
            </a:r>
            <a:r>
              <a:rPr lang="en-GB" sz="2800" b="1" dirty="0" smtClean="0"/>
              <a:t>1 </a:t>
            </a:r>
            <a:r>
              <a:rPr lang="en-GB" sz="2800" b="1" dirty="0"/>
              <a:t>- </a:t>
            </a:r>
            <a:r>
              <a:rPr lang="en-GB" sz="2800" dirty="0"/>
              <a:t>Compile a PESTLE analysis of the External Environment (</a:t>
            </a:r>
            <a:r>
              <a:rPr lang="en-GB" sz="2800" b="1" dirty="0"/>
              <a:t>Location</a:t>
            </a:r>
            <a:r>
              <a:rPr lang="en-GB" sz="2800" dirty="0"/>
              <a:t> you have chosen) related to the Hotel (</a:t>
            </a:r>
            <a:r>
              <a:rPr lang="en-GB" sz="2800" b="1" dirty="0"/>
              <a:t>Brand</a:t>
            </a:r>
            <a:r>
              <a:rPr lang="en-GB" sz="2800" dirty="0"/>
              <a:t> you have chosen) that demonstrates a Critical Understanding of the Management and Business Environment within which personnel professionals work.</a:t>
            </a:r>
          </a:p>
          <a:p>
            <a:pPr marL="0" indent="0">
              <a:buNone/>
            </a:pPr>
            <a:r>
              <a:rPr lang="en-GB" sz="3200" b="1" dirty="0" smtClean="0"/>
              <a:t>Task 1 Homework-</a:t>
            </a:r>
          </a:p>
          <a:p>
            <a:pPr marL="0" indent="0">
              <a:buNone/>
            </a:pPr>
            <a:r>
              <a:rPr lang="en-GB" sz="3200" b="1" dirty="0" smtClean="0"/>
              <a:t>PESTLE Analysis  - Swansea Marriott </a:t>
            </a:r>
          </a:p>
          <a:p>
            <a:pPr marL="0" indent="0">
              <a:buNone/>
            </a:pPr>
            <a:r>
              <a:rPr lang="en-GB" sz="2800" b="1" dirty="0" smtClean="0"/>
              <a:t>Task 2 </a:t>
            </a:r>
            <a:r>
              <a:rPr lang="en-GB" sz="2800" b="1" dirty="0"/>
              <a:t>- </a:t>
            </a:r>
            <a:r>
              <a:rPr lang="en-GB" sz="2800" dirty="0"/>
              <a:t>Using examples from the Hotel Industry discuss the importance of an effective Recruitment and Selection process in order to sustain competitive advantage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r>
              <a:rPr lang="en-GB" sz="3200" b="1" dirty="0" smtClean="0"/>
              <a:t>Task 2 Homework-</a:t>
            </a:r>
          </a:p>
          <a:p>
            <a:pPr marL="0" indent="0">
              <a:buNone/>
            </a:pPr>
            <a:r>
              <a:rPr lang="en-GB" sz="3200" b="1" dirty="0" smtClean="0"/>
              <a:t>SWOT Analysis for Recruitment and Selection – Swansea Marriott </a:t>
            </a:r>
          </a:p>
          <a:p>
            <a:pPr marL="0" indent="0">
              <a:buNone/>
            </a:pP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066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Good Versus Bad Employer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More Student </a:t>
            </a:r>
            <a:r>
              <a:rPr lang="en-GB" dirty="0"/>
              <a:t>E</a:t>
            </a:r>
            <a:r>
              <a:rPr lang="en-GB" dirty="0" smtClean="0"/>
              <a:t>xamples to Share with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06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495522"/>
          </a:xfrm>
        </p:spPr>
        <p:txBody>
          <a:bodyPr>
            <a:normAutofit fontScale="90000"/>
          </a:bodyPr>
          <a:lstStyle/>
          <a:p>
            <a:r>
              <a:rPr lang="en-GB" dirty="0"/>
              <a:t>Equality and Diversity in the Workplace</a:t>
            </a:r>
            <a:br>
              <a:rPr lang="en-GB" dirty="0"/>
            </a:br>
            <a:r>
              <a:rPr lang="en-GB" dirty="0"/>
              <a:t> </a:t>
            </a:r>
            <a:r>
              <a:rPr lang="en-GB" sz="3600" dirty="0">
                <a:hlinkClick r:id="rId2"/>
              </a:rPr>
              <a:t>https://www.youtube.com/watch?v=Pn6WzHw7gHY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24" y="1200727"/>
            <a:ext cx="9715212" cy="4799445"/>
          </a:xfrm>
        </p:spPr>
      </p:pic>
    </p:spTree>
    <p:extLst>
      <p:ext uri="{BB962C8B-B14F-4D97-AF65-F5344CB8AC3E}">
        <p14:creationId xmlns:p14="http://schemas.microsoft.com/office/powerpoint/2010/main" val="2711396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n6WzHw7gHY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74255" y="692727"/>
            <a:ext cx="10972800" cy="588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289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Discussion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1- Expand your Talent Pool</a:t>
            </a:r>
          </a:p>
          <a:p>
            <a:endParaRPr lang="en-GB" sz="2800" b="1" dirty="0"/>
          </a:p>
          <a:p>
            <a:r>
              <a:rPr lang="en-GB" sz="2800" b="1" dirty="0" smtClean="0"/>
              <a:t>2- Promote Innovation</a:t>
            </a:r>
          </a:p>
          <a:p>
            <a:endParaRPr lang="en-GB" sz="2800" b="1" dirty="0"/>
          </a:p>
          <a:p>
            <a:r>
              <a:rPr lang="en-GB" sz="2800" b="1" dirty="0" smtClean="0"/>
              <a:t>3- Grow your Business</a:t>
            </a:r>
          </a:p>
          <a:p>
            <a:endParaRPr lang="en-GB" sz="2800" b="1" dirty="0"/>
          </a:p>
          <a:p>
            <a:r>
              <a:rPr lang="en-GB" sz="2800" b="1" dirty="0" smtClean="0"/>
              <a:t>4- Improve your Business Reputation </a:t>
            </a:r>
            <a:endParaRPr lang="en-GB" sz="2800" b="1" dirty="0"/>
          </a:p>
        </p:txBody>
      </p:sp>
      <p:pic>
        <p:nvPicPr>
          <p:cNvPr id="3074" name="Picture 2" descr="Image result for images of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579" y="1136127"/>
            <a:ext cx="4057720" cy="437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503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382" y="0"/>
            <a:ext cx="11180617" cy="2157731"/>
          </a:xfrm>
        </p:spPr>
        <p:txBody>
          <a:bodyPr/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456" y="1616364"/>
            <a:ext cx="11060926" cy="495069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200" b="1" dirty="0">
                <a:cs typeface="Arial" panose="020B0604020202020204" pitchFamily="34" charset="0"/>
              </a:rPr>
              <a:t>Task 3 - Analyse and evaluate the principal factors that affect the culture, equality and diversity of an organisation.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Task 3 will detail </a:t>
            </a:r>
            <a:r>
              <a:rPr lang="en-GB" sz="3200" b="1" dirty="0"/>
              <a:t>WHY Culture and Diversity is </a:t>
            </a:r>
            <a:r>
              <a:rPr lang="en-GB" sz="3200" b="1" dirty="0" smtClean="0"/>
              <a:t>Important</a:t>
            </a:r>
            <a:r>
              <a:rPr lang="en-GB" sz="3200" dirty="0" smtClean="0"/>
              <a:t>?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ALSO .. Detail for your presentation </a:t>
            </a:r>
            <a:r>
              <a:rPr lang="en-GB" sz="3200" b="1" dirty="0"/>
              <a:t>what factors the Company need to consider for workplace policies. </a:t>
            </a:r>
          </a:p>
        </p:txBody>
      </p:sp>
    </p:spTree>
    <p:extLst>
      <p:ext uri="{BB962C8B-B14F-4D97-AF65-F5344CB8AC3E}">
        <p14:creationId xmlns:p14="http://schemas.microsoft.com/office/powerpoint/2010/main" val="2198278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3185961"/>
            <a:ext cx="10782300" cy="93730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Video on Moodle 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Diversity and Inclusion in the Workplace (11 mins) </a:t>
            </a:r>
          </a:p>
          <a:p>
            <a:r>
              <a:rPr lang="en-GB" dirty="0" smtClean="0"/>
              <a:t>Ted - How </a:t>
            </a:r>
            <a:r>
              <a:rPr lang="en-GB" dirty="0"/>
              <a:t>to get serious about diversity and inclusion in the workplace | Janet Stovall</a:t>
            </a:r>
          </a:p>
          <a:p>
            <a:endParaRPr lang="en-GB" dirty="0"/>
          </a:p>
        </p:txBody>
      </p:sp>
      <p:sp>
        <p:nvSpPr>
          <p:cNvPr id="4" name="AutoShape 2" descr="Image result for janet stova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6083166" cy="245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73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Discussion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059806"/>
            <a:ext cx="10753725" cy="4446872"/>
          </a:xfrm>
        </p:spPr>
        <p:txBody>
          <a:bodyPr>
            <a:normAutofit/>
          </a:bodyPr>
          <a:lstStyle/>
          <a:p>
            <a:r>
              <a:rPr lang="en-GB" sz="2800" b="1" dirty="0"/>
              <a:t>What is Project 87 and how did it change Davidson?</a:t>
            </a:r>
          </a:p>
          <a:p>
            <a:r>
              <a:rPr lang="en-GB" sz="2800" b="1" dirty="0"/>
              <a:t>How can Businesses dismantle Racism?</a:t>
            </a:r>
          </a:p>
          <a:p>
            <a:r>
              <a:rPr lang="en-GB" sz="2800" b="1" dirty="0"/>
              <a:t>What does a minority majority country mean?</a:t>
            </a:r>
          </a:p>
          <a:p>
            <a:r>
              <a:rPr lang="en-GB" sz="2800" b="1" dirty="0"/>
              <a:t>How important is it to have diverse employees </a:t>
            </a:r>
            <a:endParaRPr lang="en-GB" sz="2800" b="1" dirty="0" smtClean="0"/>
          </a:p>
          <a:p>
            <a:r>
              <a:rPr lang="en-GB" sz="2800" b="1" dirty="0" smtClean="0"/>
              <a:t>and </a:t>
            </a:r>
            <a:r>
              <a:rPr lang="en-GB" sz="2800" b="1" dirty="0"/>
              <a:t>customers?</a:t>
            </a:r>
          </a:p>
          <a:p>
            <a:r>
              <a:rPr lang="en-GB" sz="2800" b="1" dirty="0"/>
              <a:t>What is single-mindedness and how can this transform life within and outside the business environment?</a:t>
            </a:r>
          </a:p>
          <a:p>
            <a:endParaRPr lang="en-GB" sz="2800" b="1" dirty="0"/>
          </a:p>
        </p:txBody>
      </p:sp>
      <p:pic>
        <p:nvPicPr>
          <p:cNvPr id="2050" name="Picture 2" descr="Image result for images of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6602" y="368511"/>
            <a:ext cx="3484345" cy="374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521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6" y="1727200"/>
            <a:ext cx="11264125" cy="4050665"/>
          </a:xfrm>
        </p:spPr>
        <p:txBody>
          <a:bodyPr>
            <a:normAutofit/>
          </a:bodyPr>
          <a:lstStyle/>
          <a:p>
            <a:r>
              <a:rPr lang="en-GB" sz="3200" dirty="0"/>
              <a:t>Examine the Human Resource Management areas of Equality and Diversity</a:t>
            </a:r>
          </a:p>
          <a:p>
            <a:r>
              <a:rPr lang="en-GB" sz="3200" dirty="0"/>
              <a:t>Consider the different ways individuals can be discriminated against</a:t>
            </a:r>
          </a:p>
          <a:p>
            <a:r>
              <a:rPr lang="en-GB" sz="3200" dirty="0"/>
              <a:t>Describe the Benefits of employing a Diverse Workforce</a:t>
            </a:r>
          </a:p>
          <a:p>
            <a:r>
              <a:rPr lang="en-GB" sz="3200" dirty="0"/>
              <a:t>Identify how organisations can increase their Workforce Diversity Levels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256" y="-138545"/>
            <a:ext cx="11263744" cy="2296276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519028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1265382"/>
            <a:ext cx="10753725" cy="5116945"/>
          </a:xfrm>
        </p:spPr>
        <p:txBody>
          <a:bodyPr>
            <a:noAutofit/>
          </a:bodyPr>
          <a:lstStyle/>
          <a:p>
            <a:r>
              <a:rPr lang="en-GB" dirty="0"/>
              <a:t>Values, Beliefs</a:t>
            </a:r>
          </a:p>
          <a:p>
            <a:r>
              <a:rPr lang="en-GB" dirty="0"/>
              <a:t>Expectations</a:t>
            </a:r>
          </a:p>
          <a:p>
            <a:r>
              <a:rPr lang="en-GB" dirty="0"/>
              <a:t>Experiences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Colour</a:t>
            </a:r>
          </a:p>
          <a:p>
            <a:r>
              <a:rPr lang="en-GB" dirty="0"/>
              <a:t>Sex</a:t>
            </a:r>
          </a:p>
          <a:p>
            <a:r>
              <a:rPr lang="en-GB" dirty="0"/>
              <a:t>Personality</a:t>
            </a:r>
          </a:p>
          <a:p>
            <a:r>
              <a:rPr lang="en-GB" dirty="0"/>
              <a:t>Accents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Appearance</a:t>
            </a:r>
          </a:p>
          <a:p>
            <a:r>
              <a:rPr lang="en-GB" dirty="0"/>
              <a:t>Size and body shape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224" y="499534"/>
            <a:ext cx="10772775" cy="590358"/>
          </a:xfrm>
        </p:spPr>
        <p:txBody>
          <a:bodyPr>
            <a:normAutofit fontScale="90000"/>
          </a:bodyPr>
          <a:lstStyle/>
          <a:p>
            <a:r>
              <a:rPr lang="en-GB" dirty="0"/>
              <a:t>In What Ways are Individuals Different?</a:t>
            </a:r>
          </a:p>
        </p:txBody>
      </p:sp>
    </p:spTree>
    <p:extLst>
      <p:ext uri="{BB962C8B-B14F-4D97-AF65-F5344CB8AC3E}">
        <p14:creationId xmlns:p14="http://schemas.microsoft.com/office/powerpoint/2010/main" val="82547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426065"/>
          </a:xfrm>
        </p:spPr>
        <p:txBody>
          <a:bodyPr>
            <a:normAutofit/>
          </a:bodyPr>
          <a:lstStyle/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sz="3200" b="1" dirty="0"/>
              <a:t>The Social Justice Case</a:t>
            </a:r>
          </a:p>
          <a:p>
            <a:r>
              <a:rPr lang="en-GB" sz="3200" dirty="0"/>
              <a:t>Moral obligation – dignity &amp; respect</a:t>
            </a:r>
          </a:p>
          <a:p>
            <a:r>
              <a:rPr lang="en-GB" sz="3200" dirty="0"/>
              <a:t>Free from prejudice and stereotype</a:t>
            </a:r>
          </a:p>
          <a:p>
            <a:pPr>
              <a:buNone/>
            </a:pPr>
            <a:endParaRPr lang="en-GB" sz="3200" b="1" dirty="0"/>
          </a:p>
          <a:p>
            <a:pPr>
              <a:buNone/>
            </a:pPr>
            <a:r>
              <a:rPr lang="en-GB" sz="3200" b="1" dirty="0"/>
              <a:t>The Business Case</a:t>
            </a:r>
          </a:p>
          <a:p>
            <a:r>
              <a:rPr lang="en-GB" sz="3200" dirty="0"/>
              <a:t>What would be the benefits?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should Managers care about Fairness and Diversity?</a:t>
            </a:r>
          </a:p>
        </p:txBody>
      </p:sp>
    </p:spTree>
    <p:extLst>
      <p:ext uri="{BB962C8B-B14F-4D97-AF65-F5344CB8AC3E}">
        <p14:creationId xmlns:p14="http://schemas.microsoft.com/office/powerpoint/2010/main" val="32880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7850148"/>
              </p:ext>
            </p:extLst>
          </p:nvPr>
        </p:nvGraphicFramePr>
        <p:xfrm>
          <a:off x="341745" y="1340768"/>
          <a:ext cx="11333019" cy="5327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76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77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776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571">
                <a:tc>
                  <a:txBody>
                    <a:bodyPr/>
                    <a:lstStyle/>
                    <a:p>
                      <a:r>
                        <a:rPr lang="en-GB" dirty="0"/>
                        <a:t>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Product/Market Competitiveness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Corporate Reputation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8258">
                <a:tc>
                  <a:txBody>
                    <a:bodyPr/>
                    <a:lstStyle/>
                    <a:p>
                      <a:r>
                        <a:rPr lang="en-GB" dirty="0"/>
                        <a:t>Open and inclusive</a:t>
                      </a:r>
                      <a:r>
                        <a:rPr lang="en-GB" baseline="0" dirty="0"/>
                        <a:t> culture where people feel valued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help inform the development of new/enhanced</a:t>
                      </a:r>
                      <a:r>
                        <a:rPr lang="en-GB" baseline="0" dirty="0"/>
                        <a:t> products or services.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Positive image with local community and wider business and political community.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9781">
                <a:tc>
                  <a:txBody>
                    <a:bodyPr/>
                    <a:lstStyle/>
                    <a:p>
                      <a:r>
                        <a:rPr lang="en-GB" dirty="0"/>
                        <a:t>Supports recruitment and 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open up new market 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Supports ‘employer of choice’ 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9781">
                <a:tc>
                  <a:txBody>
                    <a:bodyPr/>
                    <a:lstStyle/>
                    <a:p>
                      <a:r>
                        <a:rPr lang="en-GB" dirty="0"/>
                        <a:t>Helps overcome skills shortages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broaden an organisation’s customer base.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9781">
                <a:tc>
                  <a:txBody>
                    <a:bodyPr/>
                    <a:lstStyle/>
                    <a:p>
                      <a:r>
                        <a:rPr lang="en-GB" dirty="0"/>
                        <a:t>High commitment, low absence and</a:t>
                      </a:r>
                      <a:r>
                        <a:rPr lang="en-GB" baseline="0" dirty="0"/>
                        <a:t> turnover 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571">
                <a:tc>
                  <a:txBody>
                    <a:bodyPr/>
                    <a:lstStyle/>
                    <a:p>
                      <a:r>
                        <a:rPr lang="en-GB" dirty="0"/>
                        <a:t>Improved creativity and innovation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5143">
                <a:tc gridSpan="3">
                  <a:txBody>
                    <a:bodyPr/>
                    <a:lstStyle/>
                    <a:p>
                      <a:r>
                        <a:rPr lang="en-GB" b="1" u="none" dirty="0"/>
                        <a:t>            Reduced</a:t>
                      </a:r>
                      <a:r>
                        <a:rPr lang="en-GB" b="1" u="none" baseline="0" dirty="0"/>
                        <a:t> costs, increased competitiveness, greater stability</a:t>
                      </a:r>
                      <a:endParaRPr lang="en-GB" b="1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46" y="230909"/>
            <a:ext cx="11088254" cy="932873"/>
          </a:xfrm>
        </p:spPr>
        <p:txBody>
          <a:bodyPr>
            <a:normAutofit/>
          </a:bodyPr>
          <a:lstStyle/>
          <a:p>
            <a:r>
              <a:rPr lang="en-GB" dirty="0"/>
              <a:t>Potential Business Benefits</a:t>
            </a:r>
          </a:p>
        </p:txBody>
      </p:sp>
    </p:spTree>
    <p:extLst>
      <p:ext uri="{BB962C8B-B14F-4D97-AF65-F5344CB8AC3E}">
        <p14:creationId xmlns:p14="http://schemas.microsoft.com/office/powerpoint/2010/main" val="1049578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64" y="1560945"/>
            <a:ext cx="11236417" cy="497839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Stakeholders today take an active interest in the diversity of an organisations workforce.</a:t>
            </a:r>
          </a:p>
          <a:p>
            <a:r>
              <a:rPr lang="en-GB" sz="3200" dirty="0"/>
              <a:t>Stakeholders recognise that a diverse workforce may:</a:t>
            </a:r>
          </a:p>
          <a:p>
            <a:r>
              <a:rPr lang="en-GB" sz="3200" dirty="0"/>
              <a:t>Increase the competitive edge of an organisation- employees providing language and cultural information to help break into new markets</a:t>
            </a:r>
          </a:p>
          <a:p>
            <a:r>
              <a:rPr lang="en-GB" sz="3200" dirty="0"/>
              <a:t>Improve it’s links with under represented groups – females / retired people working in B and Q</a:t>
            </a:r>
          </a:p>
          <a:p>
            <a:r>
              <a:rPr lang="en-GB" sz="3200" dirty="0"/>
              <a:t>Employment of people with mental/physical disabilities in mainstream job roles allows greater understanding of a disability</a:t>
            </a:r>
          </a:p>
          <a:p>
            <a:r>
              <a:rPr lang="en-GB" sz="3200" dirty="0"/>
              <a:t>Ensure compliance with current legislation and best practice employment advice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3964" y="-129309"/>
            <a:ext cx="11236035" cy="2287040"/>
          </a:xfrm>
        </p:spPr>
        <p:txBody>
          <a:bodyPr/>
          <a:lstStyle/>
          <a:p>
            <a:r>
              <a:rPr lang="en-GB" b="0" dirty="0"/>
              <a:t>Benefits to Stakeholders</a:t>
            </a:r>
          </a:p>
        </p:txBody>
      </p:sp>
    </p:spTree>
    <p:extLst>
      <p:ext uri="{BB962C8B-B14F-4D97-AF65-F5344CB8AC3E}">
        <p14:creationId xmlns:p14="http://schemas.microsoft.com/office/powerpoint/2010/main" val="3684985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6" y="1468582"/>
            <a:ext cx="11264125" cy="4876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dirty="0"/>
              <a:t>How is this different from diversity?</a:t>
            </a:r>
          </a:p>
          <a:p>
            <a:pPr marL="0" indent="0">
              <a:buNone/>
            </a:pPr>
            <a:r>
              <a:rPr lang="en-GB" sz="3200" dirty="0"/>
              <a:t>Considering an individual’s needs and taking action to ensure a level playing field is established (as far as reasonably practicable)</a:t>
            </a:r>
          </a:p>
          <a:p>
            <a:pPr marL="0" indent="0">
              <a:buNone/>
            </a:pPr>
            <a:r>
              <a:rPr lang="en-GB" sz="3200" dirty="0"/>
              <a:t>One size does not fit all – equal opportunities is not about treating everyone the same</a:t>
            </a:r>
          </a:p>
          <a:p>
            <a:pPr>
              <a:buNone/>
            </a:pPr>
            <a:r>
              <a:rPr lang="en-GB" sz="3200" dirty="0"/>
              <a:t>Diversity is about valuing differences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256" y="-314036"/>
            <a:ext cx="11263744" cy="2170545"/>
          </a:xfrm>
        </p:spPr>
        <p:txBody>
          <a:bodyPr/>
          <a:lstStyle/>
          <a:p>
            <a:r>
              <a:rPr lang="en-GB" dirty="0"/>
              <a:t>Equal Opportunities</a:t>
            </a:r>
          </a:p>
        </p:txBody>
      </p:sp>
    </p:spTree>
    <p:extLst>
      <p:ext uri="{BB962C8B-B14F-4D97-AF65-F5344CB8AC3E}">
        <p14:creationId xmlns:p14="http://schemas.microsoft.com/office/powerpoint/2010/main" val="586391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Video on Moodle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How to Manage 5 Generations in the </a:t>
            </a:r>
          </a:p>
          <a:p>
            <a:pPr algn="ctr"/>
            <a:r>
              <a:rPr lang="en-GB" dirty="0" smtClean="0"/>
              <a:t>Modern Workplace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72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Generation 1 – Traditionalists </a:t>
            </a:r>
          </a:p>
          <a:p>
            <a:r>
              <a:rPr lang="en-GB" sz="2800" b="1" dirty="0" smtClean="0"/>
              <a:t>Generation 2 – Baby Boomers</a:t>
            </a:r>
          </a:p>
          <a:p>
            <a:r>
              <a:rPr lang="en-GB" sz="2800" b="1" dirty="0" smtClean="0"/>
              <a:t>Generation 3 – Generation X</a:t>
            </a:r>
          </a:p>
          <a:p>
            <a:r>
              <a:rPr lang="en-GB" sz="2800" b="1" dirty="0" smtClean="0"/>
              <a:t>Generation 4 – Millennials</a:t>
            </a:r>
          </a:p>
          <a:p>
            <a:r>
              <a:rPr lang="en-GB" sz="2800" b="1" dirty="0" smtClean="0"/>
              <a:t>Generation 5 -  Generation Z</a:t>
            </a:r>
          </a:p>
        </p:txBody>
      </p:sp>
      <p:pic>
        <p:nvPicPr>
          <p:cNvPr id="4" name="Picture 2" descr="Image result for images of discus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34" y="695769"/>
            <a:ext cx="3484345" cy="508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802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05965" y="1681018"/>
            <a:ext cx="10753725" cy="135774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“The unfair treatment of a person or group on the basis of prejudice”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43345" y="-212436"/>
            <a:ext cx="10986654" cy="2370167"/>
          </a:xfrm>
        </p:spPr>
        <p:txBody>
          <a:bodyPr/>
          <a:lstStyle/>
          <a:p>
            <a:r>
              <a:rPr lang="en-GB" dirty="0"/>
              <a:t>Discrimination</a:t>
            </a:r>
          </a:p>
        </p:txBody>
      </p:sp>
      <p:pic>
        <p:nvPicPr>
          <p:cNvPr id="1026" name="Picture 2" descr="Image result for discrimination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492" y="3574472"/>
            <a:ext cx="7139708" cy="262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21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7018" y="1690256"/>
            <a:ext cx="11273363" cy="4087610"/>
          </a:xfrm>
        </p:spPr>
        <p:txBody>
          <a:bodyPr/>
          <a:lstStyle/>
          <a:p>
            <a:r>
              <a:rPr lang="en-GB" sz="3200" b="1" dirty="0"/>
              <a:t>Direct</a:t>
            </a:r>
            <a:r>
              <a:rPr lang="en-GB" sz="3200" dirty="0"/>
              <a:t>  - Less favourable treatment</a:t>
            </a:r>
          </a:p>
          <a:p>
            <a:r>
              <a:rPr lang="en-GB" sz="3200" b="1" dirty="0"/>
              <a:t>Indirect </a:t>
            </a:r>
            <a:r>
              <a:rPr lang="en-GB" sz="3200" dirty="0"/>
              <a:t>– Provision which leads to disadvantage</a:t>
            </a:r>
          </a:p>
          <a:p>
            <a:r>
              <a:rPr lang="en-GB" sz="3200" b="1" dirty="0"/>
              <a:t>Harassment</a:t>
            </a:r>
            <a:r>
              <a:rPr lang="en-GB" sz="3200" dirty="0"/>
              <a:t> – unwanted conduct which violates someone’s dignity</a:t>
            </a:r>
          </a:p>
          <a:p>
            <a:r>
              <a:rPr lang="en-GB" sz="3200" dirty="0"/>
              <a:t>An instruction to discriminate – one person obliges another to act in a discriminatory manner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7856" y="-184727"/>
            <a:ext cx="11162144" cy="1874983"/>
          </a:xfrm>
        </p:spPr>
        <p:txBody>
          <a:bodyPr/>
          <a:lstStyle/>
          <a:p>
            <a:r>
              <a:rPr lang="en-GB" dirty="0"/>
              <a:t>Discrimination</a:t>
            </a:r>
          </a:p>
        </p:txBody>
      </p:sp>
    </p:spTree>
    <p:extLst>
      <p:ext uri="{BB962C8B-B14F-4D97-AF65-F5344CB8AC3E}">
        <p14:creationId xmlns:p14="http://schemas.microsoft.com/office/powerpoint/2010/main" val="2674661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/>
              <a:t> Sexual orientation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Marital status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Age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Gender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Pregnancy or maternity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Ability (physical and metal ability)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Race</a:t>
            </a:r>
          </a:p>
          <a:p>
            <a:pPr>
              <a:buFont typeface="Wingdings" pitchFamily="2" charset="2"/>
              <a:buChar char="q"/>
            </a:pPr>
            <a:r>
              <a:rPr lang="en-GB" dirty="0"/>
              <a:t> Religion or beliefs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92" y="499533"/>
            <a:ext cx="11356108" cy="1070649"/>
          </a:xfrm>
        </p:spPr>
        <p:txBody>
          <a:bodyPr>
            <a:normAutofit/>
          </a:bodyPr>
          <a:lstStyle/>
          <a:p>
            <a:r>
              <a:rPr lang="en-GB" dirty="0"/>
              <a:t>Discrimination – Protected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2663866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0910" y="1736436"/>
            <a:ext cx="11199472" cy="4876800"/>
          </a:xfrm>
        </p:spPr>
        <p:txBody>
          <a:bodyPr>
            <a:normAutofit/>
          </a:bodyPr>
          <a:lstStyle/>
          <a:p>
            <a:r>
              <a:rPr lang="en-GB" sz="3200" i="1" dirty="0"/>
              <a:t>Guiding principle </a:t>
            </a:r>
            <a:r>
              <a:rPr lang="en-GB" sz="3200" dirty="0"/>
              <a:t>: Equal Treatment</a:t>
            </a:r>
          </a:p>
          <a:p>
            <a:pPr marL="0" indent="0">
              <a:buNone/>
            </a:pPr>
            <a:r>
              <a:rPr lang="en-GB" sz="3200" dirty="0" smtClean="0"/>
              <a:t>Not </a:t>
            </a:r>
            <a:r>
              <a:rPr lang="en-GB" sz="3200" dirty="0"/>
              <a:t>using age as a criterion for recruitment, promotion etc.</a:t>
            </a:r>
          </a:p>
          <a:p>
            <a:r>
              <a:rPr lang="en-GB" sz="3200" dirty="0"/>
              <a:t>Asking the same questions of women and men in interviews</a:t>
            </a:r>
          </a:p>
          <a:p>
            <a:r>
              <a:rPr lang="en-GB" sz="3200" dirty="0"/>
              <a:t>Not using gender specific language in adverts</a:t>
            </a:r>
          </a:p>
          <a:p>
            <a:r>
              <a:rPr lang="en-GB" sz="3200" dirty="0"/>
              <a:t>Offering part time working to men as well as women</a:t>
            </a:r>
          </a:p>
          <a:p>
            <a:r>
              <a:rPr lang="en-GB" sz="3200" dirty="0"/>
              <a:t>Company benefits available to all</a:t>
            </a:r>
          </a:p>
          <a:p>
            <a:r>
              <a:rPr lang="en-GB" sz="3200" dirty="0"/>
              <a:t>Same pay for same job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128" y="-110836"/>
            <a:ext cx="11346872" cy="2268567"/>
          </a:xfrm>
        </p:spPr>
        <p:txBody>
          <a:bodyPr/>
          <a:lstStyle/>
          <a:p>
            <a:r>
              <a:rPr lang="en-GB" dirty="0"/>
              <a:t>Sameness</a:t>
            </a:r>
          </a:p>
        </p:txBody>
      </p:sp>
    </p:spTree>
    <p:extLst>
      <p:ext uri="{BB962C8B-B14F-4D97-AF65-F5344CB8AC3E}">
        <p14:creationId xmlns:p14="http://schemas.microsoft.com/office/powerpoint/2010/main" val="369776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127" y="1450109"/>
            <a:ext cx="11346871" cy="5024582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r>
              <a:rPr lang="en-GB" sz="3200" dirty="0"/>
              <a:t>Develop an Equal Opportunity Policy</a:t>
            </a:r>
          </a:p>
          <a:p>
            <a:r>
              <a:rPr lang="en-GB" sz="3200" dirty="0"/>
              <a:t>Provide Training on Equal Opportunity </a:t>
            </a:r>
          </a:p>
          <a:p>
            <a:r>
              <a:rPr lang="en-GB" sz="3200" dirty="0"/>
              <a:t>Review all procedures to ensure they are free from bias e.g employment contracts, recruitment and equal opportunity policies.</a:t>
            </a:r>
          </a:p>
          <a:p>
            <a:r>
              <a:rPr lang="en-GB" sz="3200" dirty="0"/>
              <a:t>Consider Flexible Working Options</a:t>
            </a:r>
          </a:p>
          <a:p>
            <a:r>
              <a:rPr lang="en-GB" sz="3200" dirty="0"/>
              <a:t>Develop links with Local Community Groups</a:t>
            </a:r>
          </a:p>
          <a:p>
            <a:r>
              <a:rPr lang="en-GB" sz="3200" dirty="0"/>
              <a:t>Consider Company Branding/Image – does it encourage diversity?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7782" y="0"/>
            <a:ext cx="11282217" cy="2157731"/>
          </a:xfrm>
        </p:spPr>
        <p:txBody>
          <a:bodyPr/>
          <a:lstStyle/>
          <a:p>
            <a:r>
              <a:rPr lang="en-GB" dirty="0"/>
              <a:t>Best Practice Approaches</a:t>
            </a:r>
          </a:p>
        </p:txBody>
      </p:sp>
    </p:spTree>
    <p:extLst>
      <p:ext uri="{BB962C8B-B14F-4D97-AF65-F5344CB8AC3E}">
        <p14:creationId xmlns:p14="http://schemas.microsoft.com/office/powerpoint/2010/main" val="29858860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Video on Moodle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What is Flexible 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3227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6656" y="2011681"/>
            <a:ext cx="10753725" cy="241253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“People from different backgrounds bring fresh ideas and perceptions which make the way work is done more efficient and products and services better” (CIPD 1999)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Valuing diversity</a:t>
            </a:r>
          </a:p>
        </p:txBody>
      </p:sp>
      <p:pic>
        <p:nvPicPr>
          <p:cNvPr id="2050" name="Picture 2" descr="Image result for discrimination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7543" y="4621933"/>
            <a:ext cx="4171950" cy="197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224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6656" y="2011680"/>
            <a:ext cx="10753725" cy="427361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dirty="0"/>
              <a:t>U</a:t>
            </a:r>
            <a:r>
              <a:rPr lang="en-GB" sz="3200" dirty="0" smtClean="0"/>
              <a:t>sing </a:t>
            </a:r>
            <a:r>
              <a:rPr lang="en-GB" sz="3200" dirty="0"/>
              <a:t>the time reference point of 20 years ago </a:t>
            </a:r>
            <a:r>
              <a:rPr lang="en-GB" sz="3200" dirty="0" smtClean="0"/>
              <a:t>research</a:t>
            </a:r>
            <a:r>
              <a:rPr lang="en-GB" sz="3200" dirty="0" smtClean="0"/>
              <a:t>:</a:t>
            </a:r>
            <a:endParaRPr lang="en-GB" sz="3200" dirty="0"/>
          </a:p>
          <a:p>
            <a:pPr>
              <a:buNone/>
            </a:pPr>
            <a:endParaRPr lang="en-GB" sz="3200" dirty="0"/>
          </a:p>
          <a:p>
            <a:r>
              <a:rPr lang="en-GB" sz="3200" dirty="0"/>
              <a:t>The role of women and men in society</a:t>
            </a:r>
          </a:p>
          <a:p>
            <a:r>
              <a:rPr lang="en-GB" sz="3200" dirty="0"/>
              <a:t>People with physical disabilities</a:t>
            </a:r>
          </a:p>
          <a:p>
            <a:r>
              <a:rPr lang="en-GB" sz="3200" dirty="0"/>
              <a:t>Older people</a:t>
            </a:r>
          </a:p>
          <a:p>
            <a:pPr>
              <a:buNone/>
            </a:pPr>
            <a:endParaRPr lang="en-GB" sz="3200" dirty="0"/>
          </a:p>
          <a:p>
            <a:pPr>
              <a:buNone/>
            </a:pPr>
            <a:r>
              <a:rPr lang="en-GB" sz="3200" dirty="0"/>
              <a:t>How has this changed and why?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0982" y="-83127"/>
            <a:ext cx="11079017" cy="2240858"/>
          </a:xfrm>
        </p:spPr>
        <p:txBody>
          <a:bodyPr/>
          <a:lstStyle/>
          <a:p>
            <a:r>
              <a:rPr lang="en-GB" dirty="0" smtClean="0"/>
              <a:t>Homework –</a:t>
            </a:r>
            <a:br>
              <a:rPr lang="en-GB" dirty="0" smtClean="0"/>
            </a:br>
            <a:r>
              <a:rPr lang="en-GB" dirty="0" smtClean="0"/>
              <a:t>Examining </a:t>
            </a:r>
            <a:r>
              <a:rPr lang="en-GB" dirty="0"/>
              <a:t>your own Value Base</a:t>
            </a:r>
          </a:p>
        </p:txBody>
      </p:sp>
    </p:spTree>
    <p:extLst>
      <p:ext uri="{BB962C8B-B14F-4D97-AF65-F5344CB8AC3E}">
        <p14:creationId xmlns:p14="http://schemas.microsoft.com/office/powerpoint/2010/main" val="183798429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0941A018-FB9B-4401-A32C-7E0452686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2441</TotalTime>
  <Words>1281</Words>
  <Application>Microsoft Office PowerPoint</Application>
  <PresentationFormat>Widescreen</PresentationFormat>
  <Paragraphs>154</Paragraphs>
  <Slides>25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Calibri Light</vt:lpstr>
      <vt:lpstr>Times New Roman</vt:lpstr>
      <vt:lpstr>Wingdings</vt:lpstr>
      <vt:lpstr>Metropolitan</vt:lpstr>
      <vt:lpstr>Personnel Resourcing and Development</vt:lpstr>
      <vt:lpstr>Assignment Review Task 1 and Task 2</vt:lpstr>
      <vt:lpstr>Good Versus Bad Employer</vt:lpstr>
      <vt:lpstr>Equality and Diversity in the Workplace  https://www.youtube.com/watch?v=Pn6WzHw7gHY </vt:lpstr>
      <vt:lpstr>PowerPoint Presentation</vt:lpstr>
      <vt:lpstr>Video Discussion </vt:lpstr>
      <vt:lpstr>Assignment </vt:lpstr>
      <vt:lpstr>Video on Moodle </vt:lpstr>
      <vt:lpstr>Video Discussion </vt:lpstr>
      <vt:lpstr>Objectives</vt:lpstr>
      <vt:lpstr>In What Ways are Individuals Different?</vt:lpstr>
      <vt:lpstr>Why should Managers care about Fairness and Diversity?</vt:lpstr>
      <vt:lpstr>Potential Business Benefits</vt:lpstr>
      <vt:lpstr>Benefits to Stakeholders</vt:lpstr>
      <vt:lpstr>Equal Opportunities</vt:lpstr>
      <vt:lpstr>Video on Moodle </vt:lpstr>
      <vt:lpstr>Video Discussion</vt:lpstr>
      <vt:lpstr>Discrimination</vt:lpstr>
      <vt:lpstr>Discrimination</vt:lpstr>
      <vt:lpstr>Discrimination – Protected Characteristics</vt:lpstr>
      <vt:lpstr>Sameness</vt:lpstr>
      <vt:lpstr>Best Practice Approaches</vt:lpstr>
      <vt:lpstr>Video on Moodle </vt:lpstr>
      <vt:lpstr>Valuing diversity</vt:lpstr>
      <vt:lpstr>Homework – Examining your own Value Base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PRD</dc:title>
  <dc:creator>Samantha Birdsell</dc:creator>
  <cp:lastModifiedBy>Samantha Birdsell</cp:lastModifiedBy>
  <cp:revision>48</cp:revision>
  <cp:lastPrinted>2019-11-04T10:44:50Z</cp:lastPrinted>
  <dcterms:created xsi:type="dcterms:W3CDTF">2019-10-14T06:54:47Z</dcterms:created>
  <dcterms:modified xsi:type="dcterms:W3CDTF">2020-05-13T18:44:05Z</dcterms:modified>
</cp:coreProperties>
</file>