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62" r:id="rId4"/>
    <p:sldId id="263" r:id="rId5"/>
    <p:sldId id="264" r:id="rId6"/>
    <p:sldId id="261" r:id="rId7"/>
    <p:sldId id="258" r:id="rId8"/>
    <p:sldId id="259" r:id="rId9"/>
    <p:sldId id="260"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A83C4B-0EFD-4060-80B9-6750FF51FC25}" v="1" dt="2024-04-02T17:57:18.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7920" autoAdjust="0"/>
  </p:normalViewPr>
  <p:slideViewPr>
    <p:cSldViewPr snapToGrid="0">
      <p:cViewPr varScale="1">
        <p:scale>
          <a:sx n="49" d="100"/>
          <a:sy n="49" d="100"/>
        </p:scale>
        <p:origin x="114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ul Trif" userId="5e3b0e85-5ddc-4656-aec6-3875e5493c3b" providerId="ADAL" clId="{33A83C4B-0EFD-4060-80B9-6750FF51FC25}"/>
    <pc:docChg chg="custSel modSld">
      <pc:chgData name="Raul Trif" userId="5e3b0e85-5ddc-4656-aec6-3875e5493c3b" providerId="ADAL" clId="{33A83C4B-0EFD-4060-80B9-6750FF51FC25}" dt="2024-04-02T17:57:22.107" v="27" actId="313"/>
      <pc:docMkLst>
        <pc:docMk/>
      </pc:docMkLst>
      <pc:sldChg chg="modSp mod">
        <pc:chgData name="Raul Trif" userId="5e3b0e85-5ddc-4656-aec6-3875e5493c3b" providerId="ADAL" clId="{33A83C4B-0EFD-4060-80B9-6750FF51FC25}" dt="2024-04-02T17:56:32.576" v="26" actId="20577"/>
        <pc:sldMkLst>
          <pc:docMk/>
          <pc:sldMk cId="109857222" sldId="256"/>
        </pc:sldMkLst>
        <pc:spChg chg="mod">
          <ac:chgData name="Raul Trif" userId="5e3b0e85-5ddc-4656-aec6-3875e5493c3b" providerId="ADAL" clId="{33A83C4B-0EFD-4060-80B9-6750FF51FC25}" dt="2024-04-02T17:56:32.576" v="26" actId="20577"/>
          <ac:spMkLst>
            <pc:docMk/>
            <pc:sldMk cId="109857222" sldId="256"/>
            <ac:spMk id="3" creationId="{00000000-0000-0000-0000-000000000000}"/>
          </ac:spMkLst>
        </pc:spChg>
      </pc:sldChg>
      <pc:sldChg chg="modNotesTx">
        <pc:chgData name="Raul Trif" userId="5e3b0e85-5ddc-4656-aec6-3875e5493c3b" providerId="ADAL" clId="{33A83C4B-0EFD-4060-80B9-6750FF51FC25}" dt="2024-04-02T17:57:22.107" v="27" actId="313"/>
        <pc:sldMkLst>
          <pc:docMk/>
          <pc:sldMk cId="1742026680" sldId="25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C327C8-108E-44E0-BC50-9A59D7C0EA71}" type="datetimeFigureOut">
              <a:t>4/2/2024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ECD8F1-2503-4C46-BC80-53FF375004B2}" type="slidenum">
              <a:t>‹#›</a:t>
            </a:fld>
            <a:endParaRPr lang="en-US"/>
          </a:p>
        </p:txBody>
      </p:sp>
    </p:spTree>
    <p:extLst>
      <p:ext uri="{BB962C8B-B14F-4D97-AF65-F5344CB8AC3E}">
        <p14:creationId xmlns:p14="http://schemas.microsoft.com/office/powerpoint/2010/main" val="4055127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microsoft.com/en-us/corporate-responsibility/empowering-employees" TargetMode="External"/><Relationship Id="rId3" Type="http://schemas.openxmlformats.org/officeDocument/2006/relationships/hyperlink" Target="https://www.aboutamazon.co.uk/news/operations/training" TargetMode="External"/><Relationship Id="rId7" Type="http://schemas.openxmlformats.org/officeDocument/2006/relationships/hyperlink" Target="https://www.lloydsbankinggrouptalent.com/why-lbg/training-and-development/" TargetMode="External"/><Relationship Id="rId12" Type="http://schemas.openxmlformats.org/officeDocument/2006/relationships/hyperlink" Target="https://about.netflix.com/en/news/netflix-launches-new-training-program-to-develop-uk-creatives"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zavvy.io/hr-examples/employee-development-at-google" TargetMode="External"/><Relationship Id="rId11" Type="http://schemas.openxmlformats.org/officeDocument/2006/relationships/hyperlink" Target="https://xynteo.com/insights/latest/airbnb-shows-future-office-work-already-here" TargetMode="External"/><Relationship Id="rId5" Type="http://schemas.openxmlformats.org/officeDocument/2006/relationships/hyperlink" Target="https://www.hotelmanagement.net/human-resources/marriott-invests-virtual-training-for-employees" TargetMode="External"/><Relationship Id="rId10" Type="http://schemas.openxmlformats.org/officeDocument/2006/relationships/hyperlink" Target="https://www.acadecraft.com/blog/role-of-technology-in-training-development-for-students-and-employees/#:~:text=Benefits%20of%20Technology%20in%20Training,-There%20are%20various&amp;text=Additionally%2C%20technology%20enables%20trainers%20to,of%20attending%20in%2Dperson%20workshops" TargetMode="External"/><Relationship Id="rId4" Type="http://schemas.openxmlformats.org/officeDocument/2006/relationships/hyperlink" Target="https://www.aboutamazon.eu/workplace/employee-growth-and-opportunities" TargetMode="External"/><Relationship Id="rId9" Type="http://schemas.openxmlformats.org/officeDocument/2006/relationships/hyperlink" Target="https://www.deloitte.com/global/en/about/story/purpose-values/learning-and-development.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 is one of the important growth factors in the contemporary business environment. Businesses can create a safe and collaborative work culture by using technology where employees can continuously develop new skills. The aim of this presentation is to critically evaluate the importance of technology in employee training and development. Artificial Intelligence, Virtual Reality, Machine Learning and other technologies offer customized learning plans to employees.</a:t>
            </a:r>
          </a:p>
        </p:txBody>
      </p:sp>
      <p:sp>
        <p:nvSpPr>
          <p:cNvPr id="4" name="Slide Number Placeholder 3"/>
          <p:cNvSpPr>
            <a:spLocks noGrp="1"/>
          </p:cNvSpPr>
          <p:nvPr>
            <p:ph type="sldNum" sz="quarter" idx="5"/>
          </p:nvPr>
        </p:nvSpPr>
        <p:spPr/>
        <p:txBody>
          <a:bodyPr/>
          <a:lstStyle/>
          <a:p>
            <a:fld id="{77ECD8F1-2503-4C46-BC80-53FF375004B2}" type="slidenum">
              <a:t>2</a:t>
            </a:fld>
            <a:endParaRPr lang="en-US"/>
          </a:p>
        </p:txBody>
      </p:sp>
    </p:spTree>
    <p:extLst>
      <p:ext uri="{BB962C8B-B14F-4D97-AF65-F5344CB8AC3E}">
        <p14:creationId xmlns:p14="http://schemas.microsoft.com/office/powerpoint/2010/main" val="3594396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advanced technology is very important to improve the overall learning outcome of training and development sessions. It is effective for both employees and employers to meet their individual needs. Advanced technology such as AI, Machine Learning and others can offer </a:t>
            </a:r>
            <a:r>
              <a:rPr lang="en-US" dirty="0" err="1"/>
              <a:t>personalised</a:t>
            </a:r>
            <a:r>
              <a:rPr lang="en-US" dirty="0"/>
              <a:t> learning sessions and training programs (Rodriguez and Walters, 2017). On the other hand, employers can offer </a:t>
            </a:r>
            <a:r>
              <a:rPr lang="en-US" dirty="0" err="1"/>
              <a:t>personalised</a:t>
            </a:r>
            <a:r>
              <a:rPr lang="en-US" dirty="0"/>
              <a:t> feedback by </a:t>
            </a:r>
            <a:r>
              <a:rPr lang="en-US" dirty="0" err="1"/>
              <a:t>analysing</a:t>
            </a:r>
            <a:r>
              <a:rPr lang="en-US" dirty="0"/>
              <a:t> the overall learning performance of individuals.</a:t>
            </a:r>
          </a:p>
        </p:txBody>
      </p:sp>
      <p:sp>
        <p:nvSpPr>
          <p:cNvPr id="4" name="Slide Number Placeholder 3"/>
          <p:cNvSpPr>
            <a:spLocks noGrp="1"/>
          </p:cNvSpPr>
          <p:nvPr>
            <p:ph type="sldNum" sz="quarter" idx="5"/>
          </p:nvPr>
        </p:nvSpPr>
        <p:spPr/>
        <p:txBody>
          <a:bodyPr/>
          <a:lstStyle/>
          <a:p>
            <a:fld id="{77ECD8F1-2503-4C46-BC80-53FF375004B2}" type="slidenum">
              <a:t>3</a:t>
            </a:fld>
            <a:endParaRPr lang="en-US"/>
          </a:p>
        </p:txBody>
      </p:sp>
    </p:spTree>
    <p:extLst>
      <p:ext uri="{BB962C8B-B14F-4D97-AF65-F5344CB8AC3E}">
        <p14:creationId xmlns:p14="http://schemas.microsoft.com/office/powerpoint/2010/main" val="6767694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Global businesses mostly use online platforms to provide employee training to the global workforce. AI-powered training sessions also </a:t>
            </a:r>
            <a:r>
              <a:rPr lang="en-US" dirty="0" err="1"/>
              <a:t>analyse</a:t>
            </a:r>
            <a:r>
              <a:rPr lang="en-US" dirty="0"/>
              <a:t> the weak areas and offer </a:t>
            </a:r>
            <a:r>
              <a:rPr lang="en-US" dirty="0" err="1"/>
              <a:t>customised</a:t>
            </a:r>
            <a:r>
              <a:rPr lang="en-US" dirty="0"/>
              <a:t> development plans for individuals. Employees can improve their problem-solving, communication and technical skills through technology-based training sessions. Employees can join various upskilling </a:t>
            </a:r>
            <a:r>
              <a:rPr lang="en-US" dirty="0" err="1"/>
              <a:t>programms</a:t>
            </a:r>
            <a:r>
              <a:rPr lang="en-US" dirty="0"/>
              <a:t> without discontinuing their jobs (Schenk, 2023). It promotes continuous growth and also enhances their workplace performance. </a:t>
            </a:r>
            <a:r>
              <a:rPr lang="en-US" dirty="0" err="1"/>
              <a:t>Personalised</a:t>
            </a:r>
            <a:r>
              <a:rPr lang="en-US" dirty="0"/>
              <a:t> employee training ensures growth opportunities for them.</a:t>
            </a:r>
          </a:p>
        </p:txBody>
      </p:sp>
      <p:sp>
        <p:nvSpPr>
          <p:cNvPr id="4" name="Slide Number Placeholder 3"/>
          <p:cNvSpPr>
            <a:spLocks noGrp="1"/>
          </p:cNvSpPr>
          <p:nvPr>
            <p:ph type="sldNum" sz="quarter" idx="5"/>
          </p:nvPr>
        </p:nvSpPr>
        <p:spPr/>
        <p:txBody>
          <a:bodyPr/>
          <a:lstStyle/>
          <a:p>
            <a:fld id="{77ECD8F1-2503-4C46-BC80-53FF375004B2}" type="slidenum">
              <a:t>4</a:t>
            </a:fld>
            <a:endParaRPr lang="en-US"/>
          </a:p>
        </p:txBody>
      </p:sp>
    </p:spTree>
    <p:extLst>
      <p:ext uri="{BB962C8B-B14F-4D97-AF65-F5344CB8AC3E}">
        <p14:creationId xmlns:p14="http://schemas.microsoft.com/office/powerpoint/2010/main" val="1634998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Technical Academy is a full-time and virtual employee training program which is aimed at improving the technical skills of Software Development Engineers (About Amazon, 2019).  It is an instructor-led learning program which helps Amazon employees to get higher positions. All Amazon employees also have access to free AWS online courses to improve their skill gaps (About Amazon, 2019). The upskilling program of Amazon offers free Cloud Computing skill training to employees which helps them to get high-paying and in-demand job positions as well.</a:t>
            </a:r>
          </a:p>
        </p:txBody>
      </p:sp>
      <p:sp>
        <p:nvSpPr>
          <p:cNvPr id="4" name="Slide Number Placeholder 3"/>
          <p:cNvSpPr>
            <a:spLocks noGrp="1"/>
          </p:cNvSpPr>
          <p:nvPr>
            <p:ph type="sldNum" sz="quarter" idx="5"/>
          </p:nvPr>
        </p:nvSpPr>
        <p:spPr/>
        <p:txBody>
          <a:bodyPr/>
          <a:lstStyle/>
          <a:p>
            <a:fld id="{77ECD8F1-2503-4C46-BC80-53FF375004B2}" type="slidenum">
              <a:t>6</a:t>
            </a:fld>
            <a:endParaRPr lang="en-US"/>
          </a:p>
        </p:txBody>
      </p:sp>
    </p:spTree>
    <p:extLst>
      <p:ext uri="{BB962C8B-B14F-4D97-AF65-F5344CB8AC3E}">
        <p14:creationId xmlns:p14="http://schemas.microsoft.com/office/powerpoint/2010/main" val="4064109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Google offers various training and development opportunities for employees to improve their productivity skills as well as performance. G2G (Google-to-Google) is an employee-to-employee network where employees train fellow employees (</a:t>
            </a:r>
            <a:r>
              <a:rPr lang="en-US" dirty="0" err="1"/>
              <a:t>Zavvy</a:t>
            </a:r>
            <a:r>
              <a:rPr lang="en-US" dirty="0"/>
              <a:t>, 2024). It develops a collaborative workplace and promotes teamwork. Google also offers apprenticeships which are on-the-job training for employees. Along with this Google also has several employee training programs such as Career Guru Program, Google Developer Groups, Whisper Courses and others (</a:t>
            </a:r>
            <a:r>
              <a:rPr lang="en-US" dirty="0" err="1"/>
              <a:t>Zavvy</a:t>
            </a:r>
            <a:r>
              <a:rPr lang="en-US" dirty="0"/>
              <a:t>, 2024).</a:t>
            </a:r>
          </a:p>
        </p:txBody>
      </p:sp>
      <p:sp>
        <p:nvSpPr>
          <p:cNvPr id="4" name="Slide Number Placeholder 3"/>
          <p:cNvSpPr>
            <a:spLocks noGrp="1"/>
          </p:cNvSpPr>
          <p:nvPr>
            <p:ph type="sldNum" sz="quarter" idx="5"/>
          </p:nvPr>
        </p:nvSpPr>
        <p:spPr/>
        <p:txBody>
          <a:bodyPr/>
          <a:lstStyle/>
          <a:p>
            <a:fld id="{77ECD8F1-2503-4C46-BC80-53FF375004B2}" type="slidenum">
              <a:t>7</a:t>
            </a:fld>
            <a:endParaRPr lang="en-US"/>
          </a:p>
        </p:txBody>
      </p:sp>
    </p:spTree>
    <p:extLst>
      <p:ext uri="{BB962C8B-B14F-4D97-AF65-F5344CB8AC3E}">
        <p14:creationId xmlns:p14="http://schemas.microsoft.com/office/powerpoint/2010/main" val="37176885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Marriott International is an international hotel chain which offers both online and offline training to employees. There are online and virtual training sessions for employees where they can develop new skills from different locations. Employees are also connected with the company platform through the company internet. Marriott International uses </a:t>
            </a:r>
            <a:r>
              <a:rPr lang="en-US" dirty="0" err="1"/>
              <a:t>mHUB</a:t>
            </a:r>
            <a:r>
              <a:rPr lang="en-US" dirty="0"/>
              <a:t> which is its new global HR hub (Fox, 2012). There are also classroom-based training sessions to develop technical skills.</a:t>
            </a:r>
          </a:p>
        </p:txBody>
      </p:sp>
      <p:sp>
        <p:nvSpPr>
          <p:cNvPr id="4" name="Slide Number Placeholder 3"/>
          <p:cNvSpPr>
            <a:spLocks noGrp="1"/>
          </p:cNvSpPr>
          <p:nvPr>
            <p:ph type="sldNum" sz="quarter" idx="5"/>
          </p:nvPr>
        </p:nvSpPr>
        <p:spPr/>
        <p:txBody>
          <a:bodyPr/>
          <a:lstStyle/>
          <a:p>
            <a:fld id="{77ECD8F1-2503-4C46-BC80-53FF375004B2}" type="slidenum">
              <a:t>8</a:t>
            </a:fld>
            <a:endParaRPr lang="en-US"/>
          </a:p>
        </p:txBody>
      </p:sp>
    </p:spTree>
    <p:extLst>
      <p:ext uri="{BB962C8B-B14F-4D97-AF65-F5344CB8AC3E}">
        <p14:creationId xmlns:p14="http://schemas.microsoft.com/office/powerpoint/2010/main" val="35486286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Lloyds Banking Group is one of the largest commercial and retail financial service providers in the UK which has a customer base of 26 million (Lloyds Banking Group, 2024). The company offers digital skill training for employees through workshops and a free learning platform. There are various internal training courses in the learning platform </a:t>
            </a:r>
            <a:r>
              <a:rPr lang="en-US" dirty="0" err="1"/>
              <a:t>Percipio</a:t>
            </a:r>
            <a:r>
              <a:rPr lang="en-US" dirty="0"/>
              <a:t>, powered by Skillsoft. Induction sessions, graduate working parties, volunteering opportunities, mentoring opportunities and the diverse working network of Lloyds Banking Group help employees to improve their skill gaps (Lloyds Banking Group, 2024). </a:t>
            </a:r>
          </a:p>
        </p:txBody>
      </p:sp>
      <p:sp>
        <p:nvSpPr>
          <p:cNvPr id="4" name="Slide Number Placeholder 3"/>
          <p:cNvSpPr>
            <a:spLocks noGrp="1"/>
          </p:cNvSpPr>
          <p:nvPr>
            <p:ph type="sldNum" sz="quarter" idx="5"/>
          </p:nvPr>
        </p:nvSpPr>
        <p:spPr/>
        <p:txBody>
          <a:bodyPr/>
          <a:lstStyle/>
          <a:p>
            <a:fld id="{77ECD8F1-2503-4C46-BC80-53FF375004B2}" type="slidenum">
              <a:t>9</a:t>
            </a:fld>
            <a:endParaRPr lang="en-US"/>
          </a:p>
        </p:txBody>
      </p:sp>
    </p:spTree>
    <p:extLst>
      <p:ext uri="{BB962C8B-B14F-4D97-AF65-F5344CB8AC3E}">
        <p14:creationId xmlns:p14="http://schemas.microsoft.com/office/powerpoint/2010/main" val="25208971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Microsoft has implemented AI for employee training which makes the overall training process more </a:t>
            </a:r>
            <a:r>
              <a:rPr lang="en-US" dirty="0" err="1"/>
              <a:t>personalised</a:t>
            </a:r>
            <a:r>
              <a:rPr lang="en-US" dirty="0"/>
              <a:t>. AI-powered employee surveys help employers to identify skill gaps of employees and also offer particular training for individuals (Microsoft, 2024). The company also uses artificial intelligence to empower the knowledge retention of employees. The </a:t>
            </a:r>
            <a:r>
              <a:rPr lang="en-US" dirty="0" err="1"/>
              <a:t>customised</a:t>
            </a:r>
            <a:r>
              <a:rPr lang="en-US" dirty="0"/>
              <a:t> management training of Microsoft helps employees develop mentoring and leadership abilities. Employers can offer more working and learning flexibility to employees which increases job satisfaction as well as employee engagement rates (Microsoft, 2024). On the other hand, using advanced technology saves time and cost as well for the company. Employers in Microsoft can track employee progress and also provide </a:t>
            </a:r>
            <a:r>
              <a:rPr lang="en-US" dirty="0" err="1"/>
              <a:t>personalised</a:t>
            </a:r>
            <a:r>
              <a:rPr lang="en-US" dirty="0"/>
              <a:t> feedback through technology-enabled training platforms. </a:t>
            </a:r>
          </a:p>
        </p:txBody>
      </p:sp>
      <p:sp>
        <p:nvSpPr>
          <p:cNvPr id="4" name="Slide Number Placeholder 3"/>
          <p:cNvSpPr>
            <a:spLocks noGrp="1"/>
          </p:cNvSpPr>
          <p:nvPr>
            <p:ph type="sldNum" sz="quarter" idx="5"/>
          </p:nvPr>
        </p:nvSpPr>
        <p:spPr/>
        <p:txBody>
          <a:bodyPr/>
          <a:lstStyle/>
          <a:p>
            <a:fld id="{77ECD8F1-2503-4C46-BC80-53FF375004B2}" type="slidenum">
              <a:t>11</a:t>
            </a:fld>
            <a:endParaRPr lang="en-US"/>
          </a:p>
        </p:txBody>
      </p:sp>
    </p:spTree>
    <p:extLst>
      <p:ext uri="{BB962C8B-B14F-4D97-AF65-F5344CB8AC3E}">
        <p14:creationId xmlns:p14="http://schemas.microsoft.com/office/powerpoint/2010/main" val="3545612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Netflix has an e-learning strategy which can be the future of the modern workplace. The online learning platform of Netflix offers flexibility to employees. On the other hand, it also tracks employee progress and their skill gaps. Employers can identify employee requirements and offer them various development opportunities. Apart from that, they also can send feedback to employees through the virtual learning platform (About Netflix, 2024). Netflix offers online courses, virtual events, mentorship programs, seminars, peer-to-peer training sessions and other employee learning opportunities.</a:t>
            </a:r>
          </a:p>
        </p:txBody>
      </p:sp>
      <p:sp>
        <p:nvSpPr>
          <p:cNvPr id="4" name="Slide Number Placeholder 3"/>
          <p:cNvSpPr>
            <a:spLocks noGrp="1"/>
          </p:cNvSpPr>
          <p:nvPr>
            <p:ph type="sldNum" sz="quarter" idx="5"/>
          </p:nvPr>
        </p:nvSpPr>
        <p:spPr/>
        <p:txBody>
          <a:bodyPr/>
          <a:lstStyle/>
          <a:p>
            <a:fld id="{77ECD8F1-2503-4C46-BC80-53FF375004B2}" type="slidenum">
              <a:t>12</a:t>
            </a:fld>
            <a:endParaRPr lang="en-US"/>
          </a:p>
        </p:txBody>
      </p:sp>
    </p:spTree>
    <p:extLst>
      <p:ext uri="{BB962C8B-B14F-4D97-AF65-F5344CB8AC3E}">
        <p14:creationId xmlns:p14="http://schemas.microsoft.com/office/powerpoint/2010/main" val="4028866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Airbnb has created a collaborative learning environment which promotes teamwork and collaboration. Tech Bootcamp is an employee onboarding program of this company which ensures that new members are successfully integrated into the global tech community of Airbnb (</a:t>
            </a:r>
            <a:r>
              <a:rPr lang="en-US" dirty="0" err="1"/>
              <a:t>Xynteo</a:t>
            </a:r>
            <a:r>
              <a:rPr lang="en-US" dirty="0"/>
              <a:t>, 2022). Tech Manager Bootcamp is the management onboarding program which offers managerial training to new managers. The company also provides a designed learning </a:t>
            </a:r>
            <a:r>
              <a:rPr lang="en-US" dirty="0" err="1"/>
              <a:t>programme</a:t>
            </a:r>
            <a:r>
              <a:rPr lang="en-US" dirty="0"/>
              <a:t> for individuals which helps the employees track employee performance. Employers can easily connect with the global workforce of Airbnb through the online platforms.</a:t>
            </a:r>
          </a:p>
        </p:txBody>
      </p:sp>
      <p:sp>
        <p:nvSpPr>
          <p:cNvPr id="4" name="Slide Number Placeholder 3"/>
          <p:cNvSpPr>
            <a:spLocks noGrp="1"/>
          </p:cNvSpPr>
          <p:nvPr>
            <p:ph type="sldNum" sz="quarter" idx="5"/>
          </p:nvPr>
        </p:nvSpPr>
        <p:spPr/>
        <p:txBody>
          <a:bodyPr/>
          <a:lstStyle/>
          <a:p>
            <a:fld id="{77ECD8F1-2503-4C46-BC80-53FF375004B2}" type="slidenum">
              <a:t>13</a:t>
            </a:fld>
            <a:endParaRPr lang="en-US"/>
          </a:p>
        </p:txBody>
      </p:sp>
    </p:spTree>
    <p:extLst>
      <p:ext uri="{BB962C8B-B14F-4D97-AF65-F5344CB8AC3E}">
        <p14:creationId xmlns:p14="http://schemas.microsoft.com/office/powerpoint/2010/main" val="41939241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Deloitte offers a comprehensive employee training and development </a:t>
            </a:r>
            <a:r>
              <a:rPr lang="en-US" dirty="0" err="1"/>
              <a:t>programme</a:t>
            </a:r>
            <a:r>
              <a:rPr lang="en-US" dirty="0"/>
              <a:t> which includes different types of employee training. Mentoring, coaching, on-the-job training and e-learning opportunities help employers to meet individuals' needs in the workplace. The digital learning experience platform of Deloitte, known as CURA allows employers to track the learning performance of employees (Deloitte, 2024).</a:t>
            </a:r>
          </a:p>
        </p:txBody>
      </p:sp>
      <p:sp>
        <p:nvSpPr>
          <p:cNvPr id="4" name="Slide Number Placeholder 3"/>
          <p:cNvSpPr>
            <a:spLocks noGrp="1"/>
          </p:cNvSpPr>
          <p:nvPr>
            <p:ph type="sldNum" sz="quarter" idx="5"/>
          </p:nvPr>
        </p:nvSpPr>
        <p:spPr/>
        <p:txBody>
          <a:bodyPr/>
          <a:lstStyle/>
          <a:p>
            <a:fld id="{77ECD8F1-2503-4C46-BC80-53FF375004B2}" type="slidenum">
              <a:t>14</a:t>
            </a:fld>
            <a:endParaRPr lang="en-US"/>
          </a:p>
        </p:txBody>
      </p:sp>
    </p:spTree>
    <p:extLst>
      <p:ext uri="{BB962C8B-B14F-4D97-AF65-F5344CB8AC3E}">
        <p14:creationId xmlns:p14="http://schemas.microsoft.com/office/powerpoint/2010/main" val="8589978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presentation has briefly demonstrated the role of technology in employee training and development. Technology offers </a:t>
            </a:r>
            <a:r>
              <a:rPr lang="en-US" dirty="0" err="1"/>
              <a:t>personalised</a:t>
            </a:r>
            <a:r>
              <a:rPr lang="en-US" dirty="0"/>
              <a:t> learning options for individuals and also promotes continuous development. Employees can access various development opportunities by participating in online sessions. On the other hand, employers also can offer feedback, track employee performance and save training costs by implementing advanced technologies in employee training. The presentation will evaluate some real-world company examples to </a:t>
            </a:r>
            <a:r>
              <a:rPr lang="en-US" dirty="0" err="1"/>
              <a:t>analyse</a:t>
            </a:r>
            <a:r>
              <a:rPr lang="en-US" dirty="0"/>
              <a:t> their technology-based employee training and development practices.</a:t>
            </a:r>
          </a:p>
        </p:txBody>
      </p:sp>
      <p:sp>
        <p:nvSpPr>
          <p:cNvPr id="4" name="Slide Number Placeholder 3"/>
          <p:cNvSpPr>
            <a:spLocks noGrp="1"/>
          </p:cNvSpPr>
          <p:nvPr>
            <p:ph type="sldNum" sz="quarter" idx="5"/>
          </p:nvPr>
        </p:nvSpPr>
        <p:spPr/>
        <p:txBody>
          <a:bodyPr/>
          <a:lstStyle/>
          <a:p>
            <a:fld id="{77ECD8F1-2503-4C46-BC80-53FF375004B2}" type="slidenum">
              <a:t>15</a:t>
            </a:fld>
            <a:endParaRPr lang="en-US"/>
          </a:p>
        </p:txBody>
      </p:sp>
    </p:spTree>
    <p:extLst>
      <p:ext uri="{BB962C8B-B14F-4D97-AF65-F5344CB8AC3E}">
        <p14:creationId xmlns:p14="http://schemas.microsoft.com/office/powerpoint/2010/main" val="28091670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About Amazon, (2019). </a:t>
            </a:r>
            <a:r>
              <a:rPr lang="en-US" i="1" dirty="0"/>
              <a:t>Training</a:t>
            </a:r>
            <a:r>
              <a:rPr lang="en-US" dirty="0"/>
              <a:t>. Available at: </a:t>
            </a:r>
            <a:r>
              <a:rPr lang="en-US" dirty="0">
                <a:hlinkClick r:id="rId3"/>
              </a:rPr>
              <a:t>https://www.aboutamazon.co.uk/news/operations/training</a:t>
            </a:r>
            <a:r>
              <a:rPr lang="en-US" dirty="0"/>
              <a:t> [Accessed 27 February 2024]</a:t>
            </a:r>
          </a:p>
          <a:p>
            <a:pPr algn="just"/>
            <a:r>
              <a:rPr lang="en-US" dirty="0"/>
              <a:t>About Amazon, (2024). </a:t>
            </a:r>
            <a:r>
              <a:rPr lang="en-US" i="1" dirty="0"/>
              <a:t>Our Upskilling Commitments</a:t>
            </a:r>
            <a:r>
              <a:rPr lang="en-US" dirty="0"/>
              <a:t>. Available at: </a:t>
            </a:r>
            <a:r>
              <a:rPr lang="en-US" dirty="0">
                <a:hlinkClick r:id="rId4"/>
              </a:rPr>
              <a:t>https://www.aboutamazon.eu/workplace/employee-growth-and-opportunities</a:t>
            </a:r>
            <a:r>
              <a:rPr lang="en-US" dirty="0"/>
              <a:t> [Accessed 27 February 2024]</a:t>
            </a:r>
          </a:p>
          <a:p>
            <a:pPr algn="just"/>
            <a:r>
              <a:rPr lang="en-US" dirty="0"/>
              <a:t>Fox, J., (2012). </a:t>
            </a:r>
            <a:r>
              <a:rPr lang="en-US" i="1" dirty="0"/>
              <a:t>Marriott invests in virtual training for employees.</a:t>
            </a:r>
            <a:r>
              <a:rPr lang="en-US" dirty="0"/>
              <a:t> Available at: </a:t>
            </a:r>
            <a:r>
              <a:rPr lang="en-US" dirty="0">
                <a:hlinkClick r:id="rId5"/>
              </a:rPr>
              <a:t>https://www.hotelmanagement.net/human-resources/marriott-invests-virtual-training-for-employees</a:t>
            </a:r>
            <a:r>
              <a:rPr lang="en-US" dirty="0"/>
              <a:t> [Accessed 27 February 2024]</a:t>
            </a:r>
          </a:p>
          <a:p>
            <a:pPr algn="just"/>
            <a:r>
              <a:rPr lang="en-US" dirty="0" err="1"/>
              <a:t>Zavvy</a:t>
            </a:r>
            <a:r>
              <a:rPr lang="en-US" dirty="0"/>
              <a:t>, (2024). </a:t>
            </a:r>
            <a:r>
              <a:rPr lang="en-US" i="1" dirty="0"/>
              <a:t>How Google's Innovative Training and Development Programs Empower Employees</a:t>
            </a:r>
            <a:r>
              <a:rPr lang="en-US" dirty="0"/>
              <a:t>. Available at: </a:t>
            </a:r>
            <a:r>
              <a:rPr lang="en-US" dirty="0">
                <a:hlinkClick r:id="rId6"/>
              </a:rPr>
              <a:t>https://www.zavvy.io/hr-examples/employee-development-at-google</a:t>
            </a:r>
            <a:r>
              <a:rPr lang="en-US" dirty="0"/>
              <a:t> [Accessed 27 February 2024]</a:t>
            </a:r>
          </a:p>
          <a:p>
            <a:pPr algn="just"/>
            <a:r>
              <a:rPr lang="en-US" dirty="0"/>
              <a:t>Lloyds Banking Group, (2024). </a:t>
            </a:r>
            <a:r>
              <a:rPr lang="en-US" i="1" dirty="0"/>
              <a:t>Training and development.</a:t>
            </a:r>
            <a:r>
              <a:rPr lang="en-US" dirty="0"/>
              <a:t> Available at: </a:t>
            </a:r>
            <a:r>
              <a:rPr lang="en-US" dirty="0">
                <a:hlinkClick r:id="rId7"/>
              </a:rPr>
              <a:t>https://www.lloydsbankinggrouptalent.com/why-lbg/training-and-development/</a:t>
            </a:r>
            <a:r>
              <a:rPr lang="en-US" dirty="0"/>
              <a:t> [Accessed 27 February 2024]</a:t>
            </a:r>
          </a:p>
          <a:p>
            <a:pPr algn="just"/>
            <a:r>
              <a:rPr lang="en-US" dirty="0"/>
              <a:t>Microsoft, (2024). </a:t>
            </a:r>
            <a:r>
              <a:rPr lang="en-US" i="1" dirty="0"/>
              <a:t>Empowering our employees.</a:t>
            </a:r>
            <a:r>
              <a:rPr lang="en-US" dirty="0"/>
              <a:t> Available at: </a:t>
            </a:r>
            <a:r>
              <a:rPr lang="en-US" dirty="0">
                <a:hlinkClick r:id="rId8"/>
              </a:rPr>
              <a:t>https://www.microsoft.com/en-us/corporate-responsibility/empowering-employees</a:t>
            </a:r>
            <a:r>
              <a:rPr lang="en-US" dirty="0"/>
              <a:t> [Accessed 27 February 2024]</a:t>
            </a:r>
          </a:p>
          <a:p>
            <a:pPr algn="just"/>
            <a:r>
              <a:rPr lang="en-US" dirty="0"/>
              <a:t>Deloitte, (2024). </a:t>
            </a:r>
            <a:r>
              <a:rPr lang="en-US" i="1" dirty="0"/>
              <a:t>Learning and development.</a:t>
            </a:r>
            <a:r>
              <a:rPr lang="en-US" dirty="0"/>
              <a:t> Available at: </a:t>
            </a:r>
            <a:r>
              <a:rPr lang="en-US" dirty="0">
                <a:hlinkClick r:id="rId9"/>
              </a:rPr>
              <a:t>https://www.deloitte.com/global/en/about/story/purpose-values/learning-and-development.html</a:t>
            </a:r>
            <a:r>
              <a:rPr lang="en-US" dirty="0"/>
              <a:t> [Accessed 27 February 2024]</a:t>
            </a:r>
          </a:p>
          <a:p>
            <a:pPr algn="just"/>
            <a:r>
              <a:rPr lang="en-US" dirty="0"/>
              <a:t>Schenk, M., (2023). </a:t>
            </a:r>
            <a:r>
              <a:rPr lang="en-US" i="1" dirty="0"/>
              <a:t>The Role of Technology in Training &amp; Development for Students and Employees.</a:t>
            </a:r>
            <a:r>
              <a:rPr lang="en-US" dirty="0"/>
              <a:t> Available at: </a:t>
            </a:r>
            <a:r>
              <a:rPr lang="en-US" dirty="0">
                <a:hlinkClick r:id="rId10"/>
              </a:rPr>
              <a:t>https://www.acadecraft.com/blog/role-of-technology-in-training-development-for-students-and-employees/#:~:text=Benefits%20of%20Technology%20in%20Training,-There%20are%20various&amp;text=Additionally%2C%20technology%20enables%20trainers%20to,of%20attending%20in%2Dperson%20workshops</a:t>
            </a:r>
            <a:r>
              <a:rPr lang="en-US" dirty="0"/>
              <a:t>. [Accessed 27 February 2024]</a:t>
            </a:r>
          </a:p>
          <a:p>
            <a:pPr algn="just"/>
            <a:r>
              <a:rPr lang="en-US" dirty="0" err="1"/>
              <a:t>Xynteo</a:t>
            </a:r>
            <a:r>
              <a:rPr lang="en-US" dirty="0"/>
              <a:t>, (2022). </a:t>
            </a:r>
            <a:r>
              <a:rPr lang="en-US" i="1" dirty="0"/>
              <a:t>AIRBNB SHOWS THAT THE FUTURE OF (OFFICE) WORK IS ALREADY HERE</a:t>
            </a:r>
            <a:r>
              <a:rPr lang="en-US" dirty="0"/>
              <a:t>. Available at: </a:t>
            </a:r>
            <a:r>
              <a:rPr lang="en-US" dirty="0">
                <a:hlinkClick r:id="rId11"/>
              </a:rPr>
              <a:t>https://xynteo.com/insights/latest/airbnb-shows-future-office-work-already-here</a:t>
            </a:r>
            <a:r>
              <a:rPr lang="en-US" dirty="0"/>
              <a:t> [Accessed 27 February 2024]</a:t>
            </a:r>
          </a:p>
          <a:p>
            <a:pPr algn="just"/>
            <a:r>
              <a:rPr lang="en-US" dirty="0"/>
              <a:t>About Netflix, (2024). </a:t>
            </a:r>
            <a:r>
              <a:rPr lang="en-US" i="1" dirty="0"/>
              <a:t>Netflix Launches New Training </a:t>
            </a:r>
            <a:r>
              <a:rPr lang="en-US" i="1" dirty="0" err="1"/>
              <a:t>Programme</a:t>
            </a:r>
            <a:r>
              <a:rPr lang="en-US" i="1" dirty="0"/>
              <a:t> to Develop Next Generation of UK Creatives.</a:t>
            </a:r>
            <a:r>
              <a:rPr lang="en-US" dirty="0"/>
              <a:t> Available at: </a:t>
            </a:r>
            <a:r>
              <a:rPr lang="en-US" dirty="0">
                <a:hlinkClick r:id="rId12"/>
              </a:rPr>
              <a:t>https://about.netflix.com/en/news/netflix-launches-new-training-program-to-develop-uk-creatives</a:t>
            </a:r>
            <a:r>
              <a:rPr lang="en-US" dirty="0"/>
              <a:t> [Accessed 27 February 2024]</a:t>
            </a:r>
          </a:p>
          <a:p>
            <a:r>
              <a:rPr lang="en-US" dirty="0"/>
              <a:t>Rodriguez, J. and Walters, K., (2017). The importance of training and development in employee performance and evaluation. </a:t>
            </a:r>
            <a:r>
              <a:rPr lang="en-US" i="1" dirty="0"/>
              <a:t>World Wide Journal of Multidisciplinary Research and Development</a:t>
            </a:r>
            <a:r>
              <a:rPr lang="en-US" dirty="0"/>
              <a:t>, </a:t>
            </a:r>
            <a:r>
              <a:rPr lang="en-US" i="1" dirty="0"/>
              <a:t>3</a:t>
            </a:r>
            <a:r>
              <a:rPr lang="en-US" dirty="0"/>
              <a:t>(10), pp.206-212. </a:t>
            </a:r>
          </a:p>
        </p:txBody>
      </p:sp>
      <p:sp>
        <p:nvSpPr>
          <p:cNvPr id="4" name="Slide Number Placeholder 3"/>
          <p:cNvSpPr>
            <a:spLocks noGrp="1"/>
          </p:cNvSpPr>
          <p:nvPr>
            <p:ph type="sldNum" sz="quarter" idx="5"/>
          </p:nvPr>
        </p:nvSpPr>
        <p:spPr/>
        <p:txBody>
          <a:bodyPr/>
          <a:lstStyle/>
          <a:p>
            <a:fld id="{77ECD8F1-2503-4C46-BC80-53FF375004B2}" type="slidenum">
              <a:t>16</a:t>
            </a:fld>
            <a:endParaRPr lang="en-US"/>
          </a:p>
        </p:txBody>
      </p:sp>
    </p:spTree>
    <p:extLst>
      <p:ext uri="{BB962C8B-B14F-4D97-AF65-F5344CB8AC3E}">
        <p14:creationId xmlns:p14="http://schemas.microsoft.com/office/powerpoint/2010/main" val="967498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4/2/2024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microsoft.com/en-us/corporate-responsibility/empowering-employees" TargetMode="External"/><Relationship Id="rId3" Type="http://schemas.openxmlformats.org/officeDocument/2006/relationships/hyperlink" Target="https://www.aboutamazon.co.uk/news/operations/training" TargetMode="External"/><Relationship Id="rId7" Type="http://schemas.openxmlformats.org/officeDocument/2006/relationships/hyperlink" Target="https://www.lloydsbankinggrouptalent.com/why-lbg/training-and-development/" TargetMode="External"/><Relationship Id="rId12" Type="http://schemas.openxmlformats.org/officeDocument/2006/relationships/hyperlink" Target="https://about.netflix.com/en/news/netflix-launches-new-training-program-to-develop-uk-creative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zavvy.io/hr-examples/employee-development-at-google" TargetMode="External"/><Relationship Id="rId11" Type="http://schemas.openxmlformats.org/officeDocument/2006/relationships/hyperlink" Target="https://xynteo.com/insights/latest/airbnb-shows-future-office-work-already-here" TargetMode="External"/><Relationship Id="rId5" Type="http://schemas.openxmlformats.org/officeDocument/2006/relationships/hyperlink" Target="https://www.hotelmanagement.net/human-resources/marriott-invests-virtual-training-for-employees" TargetMode="External"/><Relationship Id="rId10" Type="http://schemas.openxmlformats.org/officeDocument/2006/relationships/hyperlink" Target="https://www.acadecraft.com/blog/role-of-technology-in-training-development-for-students-and-employees/#:~:text=Benefits%20of%20Technology%20in%20Training,-There%20are%20various&amp;text=Additionally%2C%20technology%20enables%20trainers%20to,of%20attending%20in%2Dperson%20workshops" TargetMode="External"/><Relationship Id="rId4" Type="http://schemas.openxmlformats.org/officeDocument/2006/relationships/hyperlink" Target="https://www.aboutamazon.eu/workplace/employee-growth-and-opportunities" TargetMode="External"/><Relationship Id="rId9" Type="http://schemas.openxmlformats.org/officeDocument/2006/relationships/hyperlink" Target="https://www.deloitte.com/global/en/about/story/purpose-values/learning-and-developmen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nagerial Skills: People Management at its best - The Yellow Spot">
            <a:extLst>
              <a:ext uri="{FF2B5EF4-FFF2-40B4-BE49-F238E27FC236}">
                <a16:creationId xmlns:a16="http://schemas.microsoft.com/office/drawing/2014/main" id="{6C42EA92-E62D-0442-8255-798F81E113AA}"/>
              </a:ext>
            </a:extLst>
          </p:cNvPr>
          <p:cNvPicPr>
            <a:picLocks noChangeAspect="1"/>
          </p:cNvPicPr>
          <p:nvPr/>
        </p:nvPicPr>
        <p:blipFill rotWithShape="1">
          <a:blip r:embed="rId2"/>
          <a:srcRect l="30390" t="9091" r="870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3400">
                <a:solidFill>
                  <a:schemeClr val="bg1"/>
                </a:solidFill>
                <a:ea typeface="+mj-lt"/>
                <a:cs typeface="+mj-lt"/>
              </a:rPr>
              <a:t>LCBB5004 Managing People</a:t>
            </a:r>
            <a:endParaRPr lang="en-US" sz="3400">
              <a:solidFill>
                <a:schemeClr val="bg1"/>
              </a:solidFill>
              <a:ea typeface="Calibri Light"/>
              <a:cs typeface="Calibri Light"/>
            </a:endParaRP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sz="2000" dirty="0">
                <a:solidFill>
                  <a:schemeClr val="bg1"/>
                </a:solidFill>
                <a:ea typeface="Calibri"/>
                <a:cs typeface="Calibri"/>
              </a:rPr>
              <a:t>Student Name: Andra-Maria </a:t>
            </a:r>
            <a:r>
              <a:rPr lang="en-US" sz="2000" dirty="0" err="1">
                <a:solidFill>
                  <a:schemeClr val="bg1"/>
                </a:solidFill>
                <a:ea typeface="Calibri"/>
                <a:cs typeface="Calibri"/>
              </a:rPr>
              <a:t>Daniliuc</a:t>
            </a:r>
            <a:endParaRPr lang="en-US" sz="2000" dirty="0">
              <a:solidFill>
                <a:schemeClr val="bg1"/>
              </a:solidFill>
              <a:ea typeface="Calibri"/>
              <a:cs typeface="Calibri"/>
            </a:endParaRPr>
          </a:p>
          <a:p>
            <a:pPr algn="l"/>
            <a:r>
              <a:rPr lang="en-US" sz="2000" dirty="0">
                <a:solidFill>
                  <a:schemeClr val="bg1"/>
                </a:solidFill>
                <a:ea typeface="Calibri"/>
                <a:cs typeface="Calibri"/>
              </a:rPr>
              <a:t>Student ID: 2030171</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ople Management: All You Need To Know + 10 Top Skills - AIHR">
            <a:extLst>
              <a:ext uri="{FF2B5EF4-FFF2-40B4-BE49-F238E27FC236}">
                <a16:creationId xmlns:a16="http://schemas.microsoft.com/office/drawing/2014/main" id="{B34A8D65-B61A-9CB8-C193-88E3647A8F3A}"/>
              </a:ext>
            </a:extLst>
          </p:cNvPr>
          <p:cNvPicPr>
            <a:picLocks noChangeAspect="1"/>
          </p:cNvPicPr>
          <p:nvPr/>
        </p:nvPicPr>
        <p:blipFill rotWithShape="1">
          <a:blip r:embed="rId3"/>
          <a:srcRect l="15845" r="6254"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42CFB4-E1AD-9AC8-5220-67AF5A8E6C8E}"/>
              </a:ext>
            </a:extLst>
          </p:cNvPr>
          <p:cNvSpPr>
            <a:spLocks noGrp="1"/>
          </p:cNvSpPr>
          <p:nvPr>
            <p:ph type="title"/>
          </p:nvPr>
        </p:nvSpPr>
        <p:spPr>
          <a:xfrm>
            <a:off x="7531610" y="365125"/>
            <a:ext cx="3822189" cy="1899912"/>
          </a:xfrm>
        </p:spPr>
        <p:txBody>
          <a:bodyPr>
            <a:normAutofit/>
          </a:bodyPr>
          <a:lstStyle/>
          <a:p>
            <a:r>
              <a:rPr lang="en-US" sz="4000" b="1">
                <a:latin typeface="Times New Roman"/>
                <a:cs typeface="Times New Roman"/>
              </a:rPr>
              <a:t>Introduction </a:t>
            </a:r>
            <a:endParaRPr lang="en-US" sz="4000"/>
          </a:p>
        </p:txBody>
      </p:sp>
      <p:sp>
        <p:nvSpPr>
          <p:cNvPr id="3" name="Content Placeholder 2">
            <a:extLst>
              <a:ext uri="{FF2B5EF4-FFF2-40B4-BE49-F238E27FC236}">
                <a16:creationId xmlns:a16="http://schemas.microsoft.com/office/drawing/2014/main" id="{437D381A-FA6B-87AB-17E8-93294C73CC71}"/>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2000">
                <a:latin typeface="Times New Roman"/>
                <a:cs typeface="Times New Roman"/>
              </a:rPr>
              <a:t>The presentation will discuss the importance of technologies for employee training and development. </a:t>
            </a:r>
            <a:endParaRPr lang="en-US" sz="2000">
              <a:ea typeface="Calibri" panose="020F0502020204030204"/>
              <a:cs typeface="Calibri" panose="020F0502020204030204"/>
            </a:endParaRPr>
          </a:p>
          <a:p>
            <a:r>
              <a:rPr lang="en-US" sz="2000">
                <a:latin typeface="Times New Roman"/>
                <a:cs typeface="Times New Roman"/>
              </a:rPr>
              <a:t>Some real-world business examples of technology-based training will be highlighted here.</a:t>
            </a:r>
            <a:endParaRPr lang="en-US" sz="2000"/>
          </a:p>
          <a:p>
            <a:endParaRPr lang="en-US" sz="2000">
              <a:ea typeface="Calibri"/>
              <a:cs typeface="Calibri"/>
            </a:endParaRPr>
          </a:p>
        </p:txBody>
      </p:sp>
    </p:spTree>
    <p:extLst>
      <p:ext uri="{BB962C8B-B14F-4D97-AF65-F5344CB8AC3E}">
        <p14:creationId xmlns:p14="http://schemas.microsoft.com/office/powerpoint/2010/main" val="1742026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12 Benefits of Employee Training: Why it is Important?">
            <a:extLst>
              <a:ext uri="{FF2B5EF4-FFF2-40B4-BE49-F238E27FC236}">
                <a16:creationId xmlns:a16="http://schemas.microsoft.com/office/drawing/2014/main" id="{A898B6A1-4B67-17DD-AF78-E03370C4970E}"/>
              </a:ext>
            </a:extLst>
          </p:cNvPr>
          <p:cNvPicPr>
            <a:picLocks noChangeAspect="1"/>
          </p:cNvPicPr>
          <p:nvPr/>
        </p:nvPicPr>
        <p:blipFill rotWithShape="1">
          <a:blip r:embed="rId3">
            <a:alphaModFix amt="60000"/>
          </a:blip>
          <a:src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2450CD48-3A5F-C759-5042-5600E3C1772F}"/>
              </a:ext>
            </a:extLst>
          </p:cNvPr>
          <p:cNvSpPr>
            <a:spLocks noGrp="1"/>
          </p:cNvSpPr>
          <p:nvPr>
            <p:ph type="title"/>
          </p:nvPr>
        </p:nvSpPr>
        <p:spPr>
          <a:xfrm>
            <a:off x="838199" y="1671570"/>
            <a:ext cx="5155261" cy="4072044"/>
          </a:xfrm>
        </p:spPr>
        <p:txBody>
          <a:bodyPr anchor="t">
            <a:normAutofit/>
          </a:bodyPr>
          <a:lstStyle/>
          <a:p>
            <a:r>
              <a:rPr lang="en-US" b="1">
                <a:solidFill>
                  <a:srgbClr val="FFFFFF"/>
                </a:solidFill>
                <a:latin typeface="Times New Roman"/>
                <a:cs typeface="Times New Roman"/>
              </a:rPr>
              <a:t>Importance of technology in training and development</a:t>
            </a:r>
            <a:endParaRPr lang="en-US">
              <a:solidFill>
                <a:srgbClr val="FFFFFF"/>
              </a:solidFill>
            </a:endParaRPr>
          </a:p>
        </p:txBody>
      </p:sp>
      <p:sp>
        <p:nvSpPr>
          <p:cNvPr id="3" name="Content Placeholder 2">
            <a:extLst>
              <a:ext uri="{FF2B5EF4-FFF2-40B4-BE49-F238E27FC236}">
                <a16:creationId xmlns:a16="http://schemas.microsoft.com/office/drawing/2014/main" id="{D7B8B6B6-37B0-144D-317C-E6A7F2BB1D81}"/>
              </a:ext>
            </a:extLst>
          </p:cNvPr>
          <p:cNvSpPr>
            <a:spLocks noGrp="1"/>
          </p:cNvSpPr>
          <p:nvPr>
            <p:ph idx="1"/>
          </p:nvPr>
        </p:nvSpPr>
        <p:spPr>
          <a:xfrm>
            <a:off x="6185986" y="1671566"/>
            <a:ext cx="5170861" cy="4072043"/>
          </a:xfrm>
        </p:spPr>
        <p:txBody>
          <a:bodyPr vert="horz" lIns="91440" tIns="45720" rIns="91440" bIns="45720" rtlCol="0">
            <a:normAutofit/>
          </a:bodyPr>
          <a:lstStyle/>
          <a:p>
            <a:r>
              <a:rPr lang="en-US" sz="2000">
                <a:solidFill>
                  <a:srgbClr val="FFFFFF"/>
                </a:solidFill>
                <a:latin typeface="Times New Roman"/>
                <a:cs typeface="Times New Roman"/>
              </a:rPr>
              <a:t>Technology is important for both the academic and professional careers of individuals. </a:t>
            </a:r>
            <a:endParaRPr lang="en-US" sz="2000">
              <a:solidFill>
                <a:srgbClr val="FFFFFF"/>
              </a:solidFill>
              <a:ea typeface="Calibri" panose="020F0502020204030204"/>
              <a:cs typeface="Calibri" panose="020F0502020204030204"/>
            </a:endParaRPr>
          </a:p>
          <a:p>
            <a:r>
              <a:rPr lang="en-US" sz="2000">
                <a:solidFill>
                  <a:srgbClr val="FFFFFF"/>
                </a:solidFill>
                <a:latin typeface="Times New Roman"/>
                <a:cs typeface="Times New Roman"/>
              </a:rPr>
              <a:t>Using technology in employee training and development sessions can provide personalised learning programs (Rodriguez and Walters, 2017). </a:t>
            </a:r>
            <a:endParaRPr lang="en-US" sz="2000">
              <a:solidFill>
                <a:srgbClr val="FFFFFF"/>
              </a:solidFill>
            </a:endParaRPr>
          </a:p>
          <a:p>
            <a:r>
              <a:rPr lang="en-US" sz="2000">
                <a:solidFill>
                  <a:srgbClr val="FFFFFF"/>
                </a:solidFill>
                <a:latin typeface="Times New Roman"/>
                <a:cs typeface="Times New Roman"/>
              </a:rPr>
              <a:t>Employers can track employee performance and offer feedback as well. </a:t>
            </a:r>
            <a:endParaRPr lang="en-US" sz="2000">
              <a:solidFill>
                <a:srgbClr val="FFFFFF"/>
              </a:solidFill>
            </a:endParaRPr>
          </a:p>
          <a:p>
            <a:endParaRPr lang="en-US" sz="2000">
              <a:solidFill>
                <a:srgbClr val="FFFFFF"/>
              </a:solidFill>
              <a:ea typeface="Calibri"/>
              <a:cs typeface="Calibri"/>
            </a:endParaRPr>
          </a:p>
        </p:txBody>
      </p:sp>
      <p:sp>
        <p:nvSpPr>
          <p:cNvPr id="5" name="TextBox 4">
            <a:extLst>
              <a:ext uri="{FF2B5EF4-FFF2-40B4-BE49-F238E27FC236}">
                <a16:creationId xmlns:a16="http://schemas.microsoft.com/office/drawing/2014/main" id="{B6A1AC00-BFF5-4146-D0EF-8E2129A90747}"/>
              </a:ext>
            </a:extLst>
          </p:cNvPr>
          <p:cNvSpPr txBox="1"/>
          <p:nvPr/>
        </p:nvSpPr>
        <p:spPr>
          <a:xfrm>
            <a:off x="5319712" y="62841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Times New Roman"/>
              </a:rPr>
              <a:t>(Schenk, 2023)</a:t>
            </a:r>
            <a:endParaRPr lang="en-US"/>
          </a:p>
        </p:txBody>
      </p:sp>
    </p:spTree>
    <p:extLst>
      <p:ext uri="{BB962C8B-B14F-4D97-AF65-F5344CB8AC3E}">
        <p14:creationId xmlns:p14="http://schemas.microsoft.com/office/powerpoint/2010/main" val="322870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EEBA-9E72-7451-2897-5D8C67BF4DD4}"/>
              </a:ext>
            </a:extLst>
          </p:cNvPr>
          <p:cNvSpPr>
            <a:spLocks noGrp="1"/>
          </p:cNvSpPr>
          <p:nvPr>
            <p:ph type="title"/>
          </p:nvPr>
        </p:nvSpPr>
        <p:spPr>
          <a:xfrm>
            <a:off x="481013" y="3752849"/>
            <a:ext cx="3290887" cy="2452687"/>
          </a:xfrm>
        </p:spPr>
        <p:txBody>
          <a:bodyPr anchor="ctr">
            <a:normAutofit/>
          </a:bodyPr>
          <a:lstStyle/>
          <a:p>
            <a:r>
              <a:rPr lang="en-US" sz="3600">
                <a:ea typeface="Calibri Light"/>
                <a:cs typeface="Calibri Light"/>
              </a:rPr>
              <a:t>Contd...</a:t>
            </a:r>
            <a:endParaRPr lang="en-US" sz="3600"/>
          </a:p>
        </p:txBody>
      </p:sp>
      <p:pic>
        <p:nvPicPr>
          <p:cNvPr id="4" name="Picture 3" descr="6 Undeniable Ways How Employee Training Helps Your Business Grow">
            <a:extLst>
              <a:ext uri="{FF2B5EF4-FFF2-40B4-BE49-F238E27FC236}">
                <a16:creationId xmlns:a16="http://schemas.microsoft.com/office/drawing/2014/main" id="{7C208664-75A9-BA01-9D83-C96A2E0249AF}"/>
              </a:ext>
            </a:extLst>
          </p:cNvPr>
          <p:cNvPicPr>
            <a:picLocks noChangeAspect="1"/>
          </p:cNvPicPr>
          <p:nvPr/>
        </p:nvPicPr>
        <p:blipFill rotWithShape="1">
          <a:blip r:embed="rId3"/>
          <a:srcRect t="20131" b="2162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0539B877-2BE3-7FF3-E5CE-2519A0DF2AC0}"/>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800">
                <a:latin typeface="Times New Roman"/>
                <a:cs typeface="Times New Roman"/>
              </a:rPr>
              <a:t>Using online platforms helps remote employees to participate in training sessions. </a:t>
            </a:r>
            <a:endParaRPr lang="en-US" sz="1800">
              <a:ea typeface="Calibri" panose="020F0502020204030204"/>
              <a:cs typeface="Calibri" panose="020F0502020204030204"/>
            </a:endParaRPr>
          </a:p>
          <a:p>
            <a:r>
              <a:rPr lang="en-US" sz="1800">
                <a:latin typeface="Times New Roman"/>
                <a:cs typeface="Times New Roman"/>
              </a:rPr>
              <a:t>It saves time and employee training costs as well (Schenk, 2023). </a:t>
            </a:r>
            <a:endParaRPr lang="en-US" sz="1800"/>
          </a:p>
          <a:p>
            <a:r>
              <a:rPr lang="en-US" sz="1800">
                <a:latin typeface="Times New Roman"/>
                <a:cs typeface="Times New Roman"/>
              </a:rPr>
              <a:t>AI-powered training platforms track employee performance, analyse their weak areas and offer continuous upskilling opportunities.</a:t>
            </a:r>
            <a:endParaRPr lang="en-US" sz="1800"/>
          </a:p>
          <a:p>
            <a:endParaRPr lang="en-US" sz="1800">
              <a:ea typeface="Calibri"/>
              <a:cs typeface="Calibri"/>
            </a:endParaRPr>
          </a:p>
        </p:txBody>
      </p:sp>
      <p:sp>
        <p:nvSpPr>
          <p:cNvPr id="5" name="TextBox 4">
            <a:extLst>
              <a:ext uri="{FF2B5EF4-FFF2-40B4-BE49-F238E27FC236}">
                <a16:creationId xmlns:a16="http://schemas.microsoft.com/office/drawing/2014/main" id="{B04FECC4-BBD1-7EC4-3B21-7D4C205E0EC7}"/>
              </a:ext>
            </a:extLst>
          </p:cNvPr>
          <p:cNvSpPr txBox="1"/>
          <p:nvPr/>
        </p:nvSpPr>
        <p:spPr>
          <a:xfrm>
            <a:off x="6034087" y="311705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Times New Roman"/>
                <a:cs typeface="Times New Roman"/>
              </a:rPr>
              <a:t>(Schenk, 2023)</a:t>
            </a:r>
            <a:endParaRPr lang="en-US"/>
          </a:p>
        </p:txBody>
      </p:sp>
    </p:spTree>
    <p:extLst>
      <p:ext uri="{BB962C8B-B14F-4D97-AF65-F5344CB8AC3E}">
        <p14:creationId xmlns:p14="http://schemas.microsoft.com/office/powerpoint/2010/main" val="1949369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E2CFE91-8CB8-727D-EF6C-DF7161250C33}"/>
              </a:ext>
            </a:extLst>
          </p:cNvPr>
          <p:cNvPicPr>
            <a:picLocks noChangeAspect="1"/>
          </p:cNvPicPr>
          <p:nvPr/>
        </p:nvPicPr>
        <p:blipFill rotWithShape="1">
          <a:blip r:embed="rId2"/>
          <a:srcRect t="9091" r="36485" b="-2"/>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27274B-03F7-71B0-7480-6EE7A3A8F9B2}"/>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b="1">
                <a:solidFill>
                  <a:schemeClr val="bg1"/>
                </a:solidFill>
              </a:rPr>
              <a:t>Benefits of technology-based training programmes for employees </a:t>
            </a:r>
            <a:endParaRPr lang="en-US">
              <a:solidFill>
                <a:schemeClr val="bg1"/>
              </a:solidFill>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1848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looking at another person&#10;&#10;Description automatically generated">
            <a:extLst>
              <a:ext uri="{FF2B5EF4-FFF2-40B4-BE49-F238E27FC236}">
                <a16:creationId xmlns:a16="http://schemas.microsoft.com/office/drawing/2014/main" id="{3A4D12DC-1116-B660-EE47-5F0126701AD8}"/>
              </a:ext>
            </a:extLst>
          </p:cNvPr>
          <p:cNvPicPr>
            <a:picLocks noChangeAspect="1"/>
          </p:cNvPicPr>
          <p:nvPr/>
        </p:nvPicPr>
        <p:blipFill rotWithShape="1">
          <a:blip r:embed="rId3"/>
          <a:srcRect t="5308" r="9090" b="43274"/>
          <a:stretch/>
        </p:blipFill>
        <p:spPr>
          <a:xfrm>
            <a:off x="3522468" y="10"/>
            <a:ext cx="8669532" cy="6857990"/>
          </a:xfrm>
          <a:prstGeom prst="rect">
            <a:avLst/>
          </a:prstGeom>
        </p:spPr>
      </p:pic>
      <p:sp>
        <p:nvSpPr>
          <p:cNvPr id="18" name="Rectangle 17">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17E35C-AA1D-638D-A8AC-D98D343AB8E6}"/>
              </a:ext>
            </a:extLst>
          </p:cNvPr>
          <p:cNvSpPr>
            <a:spLocks noGrp="1"/>
          </p:cNvSpPr>
          <p:nvPr>
            <p:ph type="title"/>
          </p:nvPr>
        </p:nvSpPr>
        <p:spPr>
          <a:xfrm>
            <a:off x="371094" y="1161288"/>
            <a:ext cx="3438144" cy="1124712"/>
          </a:xfrm>
        </p:spPr>
        <p:txBody>
          <a:bodyPr anchor="b">
            <a:normAutofit/>
          </a:bodyPr>
          <a:lstStyle/>
          <a:p>
            <a:r>
              <a:rPr lang="en-US" sz="2800" b="1">
                <a:solidFill>
                  <a:schemeClr val="bg1"/>
                </a:solidFill>
                <a:latin typeface="Times New Roman"/>
                <a:cs typeface="Times New Roman"/>
              </a:rPr>
              <a:t>Amazon </a:t>
            </a:r>
            <a:endParaRPr lang="en-US" sz="2800">
              <a:solidFill>
                <a:schemeClr val="bg1"/>
              </a:solidFill>
            </a:endParaRPr>
          </a:p>
        </p:txBody>
      </p:sp>
      <p:sp>
        <p:nvSpPr>
          <p:cNvPr id="20" name="Rectangle 1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75E82A0-A8F6-41F4-F3A7-718320287FFD}"/>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US" sz="1600">
                <a:solidFill>
                  <a:schemeClr val="bg1"/>
                </a:solidFill>
                <a:latin typeface="Times New Roman"/>
                <a:cs typeface="Times New Roman"/>
              </a:rPr>
              <a:t>Amazon offers free virtual training programmes to all employees to improve their skills and efficiency. </a:t>
            </a:r>
            <a:endParaRPr lang="en-US" sz="1600">
              <a:solidFill>
                <a:schemeClr val="bg1"/>
              </a:solidFill>
              <a:ea typeface="Calibri" panose="020F0502020204030204"/>
              <a:cs typeface="Calibri" panose="020F0502020204030204"/>
            </a:endParaRPr>
          </a:p>
          <a:p>
            <a:r>
              <a:rPr lang="en-US" sz="1600">
                <a:solidFill>
                  <a:schemeClr val="bg1"/>
                </a:solidFill>
                <a:latin typeface="Times New Roman"/>
                <a:cs typeface="Times New Roman"/>
              </a:rPr>
              <a:t>Amazon Technical Academy helps Software Development Engineers enhance their knowledge and get high-paying jobs (About Amazon, 2019). </a:t>
            </a:r>
            <a:endParaRPr lang="en-US" sz="1600">
              <a:solidFill>
                <a:schemeClr val="bg1"/>
              </a:solidFill>
            </a:endParaRPr>
          </a:p>
          <a:p>
            <a:r>
              <a:rPr lang="en-US" sz="1600" dirty="0">
                <a:solidFill>
                  <a:schemeClr val="bg1"/>
                </a:solidFill>
                <a:latin typeface="Times New Roman"/>
                <a:cs typeface="Times New Roman"/>
              </a:rPr>
              <a:t>The virtual training sessions allow employees to improve their skills from remote locations and get equal growth opportunities. </a:t>
            </a:r>
            <a:endParaRPr lang="en-US" sz="1600" dirty="0">
              <a:solidFill>
                <a:schemeClr val="bg1"/>
              </a:solidFill>
            </a:endParaRPr>
          </a:p>
          <a:p>
            <a:endParaRPr lang="en-US" sz="1600">
              <a:solidFill>
                <a:schemeClr val="bg1"/>
              </a:solidFill>
              <a:ea typeface="Calibri"/>
              <a:cs typeface="Calibri"/>
            </a:endParaRPr>
          </a:p>
        </p:txBody>
      </p:sp>
      <p:sp>
        <p:nvSpPr>
          <p:cNvPr id="5" name="TextBox 4">
            <a:extLst>
              <a:ext uri="{FF2B5EF4-FFF2-40B4-BE49-F238E27FC236}">
                <a16:creationId xmlns:a16="http://schemas.microsoft.com/office/drawing/2014/main" id="{50631DC4-A62D-E8AA-DF65-D3EC00D758CA}"/>
              </a:ext>
            </a:extLst>
          </p:cNvPr>
          <p:cNvSpPr txBox="1"/>
          <p:nvPr/>
        </p:nvSpPr>
        <p:spPr>
          <a:xfrm>
            <a:off x="7293769" y="6043613"/>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FFFFFF"/>
                </a:solidFill>
                <a:latin typeface="Times New Roman"/>
              </a:rPr>
              <a:t>(About Amazon, 2019)</a:t>
            </a:r>
            <a:endParaRPr lang="en-US" dirty="0"/>
          </a:p>
        </p:txBody>
      </p:sp>
    </p:spTree>
    <p:extLst>
      <p:ext uri="{BB962C8B-B14F-4D97-AF65-F5344CB8AC3E}">
        <p14:creationId xmlns:p14="http://schemas.microsoft.com/office/powerpoint/2010/main" val="3647587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9CCFC16-1134-AA8C-88D6-41FC667168DB}"/>
              </a:ext>
            </a:extLst>
          </p:cNvPr>
          <p:cNvSpPr>
            <a:spLocks noGrp="1"/>
          </p:cNvSpPr>
          <p:nvPr>
            <p:ph type="title"/>
          </p:nvPr>
        </p:nvSpPr>
        <p:spPr>
          <a:xfrm>
            <a:off x="838201" y="3998018"/>
            <a:ext cx="3981854" cy="2216513"/>
          </a:xfrm>
        </p:spPr>
        <p:txBody>
          <a:bodyPr>
            <a:normAutofit/>
          </a:bodyPr>
          <a:lstStyle/>
          <a:p>
            <a:r>
              <a:rPr lang="en-US" b="1">
                <a:latin typeface="Times New Roman"/>
                <a:cs typeface="Times New Roman"/>
              </a:rPr>
              <a:t>Google </a:t>
            </a:r>
            <a:endParaRPr lang="en-US" dirty="0"/>
          </a:p>
        </p:txBody>
      </p:sp>
      <p:sp>
        <p:nvSpPr>
          <p:cNvPr id="11" name="Arc 10">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A couple of people using a computer&#10;&#10;Description automatically generated">
            <a:extLst>
              <a:ext uri="{FF2B5EF4-FFF2-40B4-BE49-F238E27FC236}">
                <a16:creationId xmlns:a16="http://schemas.microsoft.com/office/drawing/2014/main" id="{92D5B01D-FFA2-8FDC-085B-C46292A99978}"/>
              </a:ext>
            </a:extLst>
          </p:cNvPr>
          <p:cNvPicPr>
            <a:picLocks noChangeAspect="1"/>
          </p:cNvPicPr>
          <p:nvPr/>
        </p:nvPicPr>
        <p:blipFill>
          <a:blip r:embed="rId3"/>
          <a:stretch>
            <a:fillRect/>
          </a:stretch>
        </p:blipFill>
        <p:spPr>
          <a:xfrm>
            <a:off x="2044668" y="704504"/>
            <a:ext cx="8102664" cy="2957472"/>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3" name="Content Placeholder 2">
            <a:extLst>
              <a:ext uri="{FF2B5EF4-FFF2-40B4-BE49-F238E27FC236}">
                <a16:creationId xmlns:a16="http://schemas.microsoft.com/office/drawing/2014/main" id="{7633D30A-9699-7438-1CF2-FFC401C9F133}"/>
              </a:ext>
            </a:extLst>
          </p:cNvPr>
          <p:cNvSpPr>
            <a:spLocks noGrp="1"/>
          </p:cNvSpPr>
          <p:nvPr>
            <p:ph idx="1"/>
          </p:nvPr>
        </p:nvSpPr>
        <p:spPr>
          <a:xfrm>
            <a:off x="4970835" y="3998019"/>
            <a:ext cx="6382966" cy="2216512"/>
          </a:xfrm>
        </p:spPr>
        <p:txBody>
          <a:bodyPr vert="horz" lIns="91440" tIns="45720" rIns="91440" bIns="45720" rtlCol="0">
            <a:normAutofit/>
          </a:bodyPr>
          <a:lstStyle/>
          <a:p>
            <a:r>
              <a:rPr lang="en-US" sz="1500">
                <a:latin typeface="Times New Roman"/>
                <a:cs typeface="Times New Roman"/>
              </a:rPr>
              <a:t>The learning and development programs of Google are aimed at enhancing professional skills, proficiency, innovation and collaboration in the workplace. </a:t>
            </a:r>
            <a:endParaRPr lang="en-US" sz="1500">
              <a:ea typeface="Calibri" panose="020F0502020204030204"/>
              <a:cs typeface="Calibri" panose="020F0502020204030204"/>
            </a:endParaRPr>
          </a:p>
          <a:p>
            <a:r>
              <a:rPr lang="en-US" sz="1500">
                <a:latin typeface="Times New Roman"/>
                <a:cs typeface="Times New Roman"/>
              </a:rPr>
              <a:t>Google offers various employee training programs such as G2G, Whisper Courses, Google Developer Groups and others (</a:t>
            </a:r>
            <a:r>
              <a:rPr lang="en-US" sz="1500" err="1">
                <a:latin typeface="Times New Roman"/>
                <a:cs typeface="Times New Roman"/>
              </a:rPr>
              <a:t>Zavvy</a:t>
            </a:r>
            <a:r>
              <a:rPr lang="en-US" sz="1500">
                <a:latin typeface="Times New Roman"/>
                <a:cs typeface="Times New Roman"/>
              </a:rPr>
              <a:t>, 2024). </a:t>
            </a:r>
            <a:endParaRPr lang="en-US" sz="1500"/>
          </a:p>
          <a:p>
            <a:r>
              <a:rPr lang="en-US" sz="1500">
                <a:latin typeface="Times New Roman"/>
                <a:cs typeface="Times New Roman"/>
              </a:rPr>
              <a:t>The company uses the micro-learning approach which helps employees to learn through easy steps. </a:t>
            </a:r>
            <a:endParaRPr lang="en-US" sz="1500"/>
          </a:p>
          <a:p>
            <a:endParaRPr lang="en-US" sz="1500">
              <a:ea typeface="Calibri"/>
              <a:cs typeface="Calibri"/>
            </a:endParaRPr>
          </a:p>
        </p:txBody>
      </p:sp>
      <p:sp>
        <p:nvSpPr>
          <p:cNvPr id="5" name="TextBox 4">
            <a:extLst>
              <a:ext uri="{FF2B5EF4-FFF2-40B4-BE49-F238E27FC236}">
                <a16:creationId xmlns:a16="http://schemas.microsoft.com/office/drawing/2014/main" id="{54B56D03-5B76-8BD4-4DCC-2780480C2014}"/>
              </a:ext>
            </a:extLst>
          </p:cNvPr>
          <p:cNvSpPr txBox="1"/>
          <p:nvPr/>
        </p:nvSpPr>
        <p:spPr>
          <a:xfrm>
            <a:off x="4738777" y="34304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ighlight>
                  <a:srgbClr val="EDEBE9"/>
                </a:highlight>
                <a:latin typeface="Times New Roman"/>
                <a:cs typeface="Times New Roman"/>
              </a:rPr>
              <a:t>(Schenk, 2023)​</a:t>
            </a:r>
            <a:endParaRPr lang="en-US"/>
          </a:p>
        </p:txBody>
      </p:sp>
    </p:spTree>
    <p:extLst>
      <p:ext uri="{BB962C8B-B14F-4D97-AF65-F5344CB8AC3E}">
        <p14:creationId xmlns:p14="http://schemas.microsoft.com/office/powerpoint/2010/main" val="414473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F9F16-0021-577B-1999-8E62733270E7}"/>
              </a:ext>
            </a:extLst>
          </p:cNvPr>
          <p:cNvSpPr>
            <a:spLocks noGrp="1"/>
          </p:cNvSpPr>
          <p:nvPr>
            <p:ph type="title"/>
          </p:nvPr>
        </p:nvSpPr>
        <p:spPr>
          <a:xfrm>
            <a:off x="481013" y="3752849"/>
            <a:ext cx="3290887" cy="2452687"/>
          </a:xfrm>
        </p:spPr>
        <p:txBody>
          <a:bodyPr anchor="ctr">
            <a:normAutofit/>
          </a:bodyPr>
          <a:lstStyle/>
          <a:p>
            <a:r>
              <a:rPr lang="en-US" sz="3600" b="1">
                <a:latin typeface="Times New Roman"/>
                <a:cs typeface="Times New Roman"/>
              </a:rPr>
              <a:t>Marriott International</a:t>
            </a:r>
            <a:endParaRPr lang="en-US" sz="3600"/>
          </a:p>
        </p:txBody>
      </p:sp>
      <p:pic>
        <p:nvPicPr>
          <p:cNvPr id="4" name="Picture 3" descr="A collage of images of hotels and a pool&#10;&#10;Description automatically generated">
            <a:extLst>
              <a:ext uri="{FF2B5EF4-FFF2-40B4-BE49-F238E27FC236}">
                <a16:creationId xmlns:a16="http://schemas.microsoft.com/office/drawing/2014/main" id="{C673521C-D7F3-BED2-6AC9-CC47453F63C6}"/>
              </a:ext>
            </a:extLst>
          </p:cNvPr>
          <p:cNvPicPr>
            <a:picLocks noChangeAspect="1"/>
          </p:cNvPicPr>
          <p:nvPr/>
        </p:nvPicPr>
        <p:blipFill rotWithShape="1">
          <a:blip r:embed="rId3"/>
          <a:srcRect t="11174" b="925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1BD0D25-25B2-2B10-F6AA-5E416E0C8A4A}"/>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800">
                <a:latin typeface="Times New Roman"/>
                <a:cs typeface="Times New Roman"/>
              </a:rPr>
              <a:t>Marriott International offers a variety of training sessions for the global workforce. </a:t>
            </a:r>
            <a:endParaRPr lang="en-US" sz="1800">
              <a:ea typeface="Calibri" panose="020F0502020204030204"/>
              <a:cs typeface="Calibri" panose="020F0502020204030204"/>
            </a:endParaRPr>
          </a:p>
          <a:p>
            <a:r>
              <a:rPr lang="en-US" sz="1800">
                <a:latin typeface="Times New Roman"/>
                <a:cs typeface="Times New Roman"/>
              </a:rPr>
              <a:t>The virtual training sessions help employees to develop their skills from different locations and also reduce geographical barriers. </a:t>
            </a:r>
            <a:endParaRPr lang="en-US" sz="1800"/>
          </a:p>
          <a:p>
            <a:r>
              <a:rPr lang="en-US" sz="1800">
                <a:latin typeface="Times New Roman"/>
                <a:cs typeface="Times New Roman"/>
              </a:rPr>
              <a:t>There are over 200,000 employees in this company who are satisfied with the virtual and in-person training programs (Fox, 2012). </a:t>
            </a:r>
            <a:endParaRPr lang="en-US" sz="1800"/>
          </a:p>
          <a:p>
            <a:r>
              <a:rPr lang="en-US" sz="1800">
                <a:latin typeface="Times New Roman"/>
                <a:cs typeface="Times New Roman"/>
              </a:rPr>
              <a:t>The employee retention rate in this company is 24% higher than its global competitors.</a:t>
            </a:r>
            <a:endParaRPr lang="en-US" sz="1800"/>
          </a:p>
          <a:p>
            <a:endParaRPr lang="en-US" sz="1800">
              <a:ea typeface="Calibri"/>
              <a:cs typeface="Calibri"/>
            </a:endParaRPr>
          </a:p>
        </p:txBody>
      </p:sp>
      <p:sp>
        <p:nvSpPr>
          <p:cNvPr id="5" name="TextBox 4">
            <a:extLst>
              <a:ext uri="{FF2B5EF4-FFF2-40B4-BE49-F238E27FC236}">
                <a16:creationId xmlns:a16="http://schemas.microsoft.com/office/drawing/2014/main" id="{97C5FD75-A909-5D95-EF55-4382DFFB8BAF}"/>
              </a:ext>
            </a:extLst>
          </p:cNvPr>
          <p:cNvSpPr txBox="1"/>
          <p:nvPr/>
        </p:nvSpPr>
        <p:spPr>
          <a:xfrm>
            <a:off x="4724400" y="299799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ighlight>
                  <a:srgbClr val="EDEBE9"/>
                </a:highlight>
                <a:latin typeface="Times New Roman"/>
                <a:cs typeface="Times New Roman"/>
              </a:rPr>
              <a:t>(Schenk, 2023)​</a:t>
            </a:r>
            <a:endParaRPr lang="en-US"/>
          </a:p>
        </p:txBody>
      </p:sp>
    </p:spTree>
    <p:extLst>
      <p:ext uri="{BB962C8B-B14F-4D97-AF65-F5344CB8AC3E}">
        <p14:creationId xmlns:p14="http://schemas.microsoft.com/office/powerpoint/2010/main" val="1720995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2BECE-F65C-DA76-8F6C-2EB7E542F055}"/>
              </a:ext>
            </a:extLst>
          </p:cNvPr>
          <p:cNvSpPr>
            <a:spLocks noGrp="1"/>
          </p:cNvSpPr>
          <p:nvPr>
            <p:ph type="title"/>
          </p:nvPr>
        </p:nvSpPr>
        <p:spPr>
          <a:xfrm>
            <a:off x="630936" y="640080"/>
            <a:ext cx="4818888" cy="1481328"/>
          </a:xfrm>
        </p:spPr>
        <p:txBody>
          <a:bodyPr anchor="b">
            <a:normAutofit/>
          </a:bodyPr>
          <a:lstStyle/>
          <a:p>
            <a:r>
              <a:rPr lang="en-US" sz="5000" b="1">
                <a:latin typeface="Times New Roman"/>
                <a:cs typeface="Times New Roman"/>
              </a:rPr>
              <a:t>Lloyds Banking Group</a:t>
            </a:r>
            <a:endParaRPr lang="en-US" sz="500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968721-F7C3-0825-FFAB-05FF68141C85}"/>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1900">
                <a:latin typeface="Times New Roman"/>
                <a:cs typeface="Times New Roman"/>
              </a:rPr>
              <a:t>Lloyds Banking Group is one of the largest financial service providers in the UK. </a:t>
            </a:r>
            <a:endParaRPr lang="en-US" sz="1900">
              <a:ea typeface="Calibri" panose="020F0502020204030204"/>
              <a:cs typeface="Calibri" panose="020F0502020204030204"/>
            </a:endParaRPr>
          </a:p>
          <a:p>
            <a:r>
              <a:rPr lang="en-US" sz="1900">
                <a:latin typeface="Times New Roman"/>
                <a:cs typeface="Times New Roman"/>
              </a:rPr>
              <a:t>The company offers both online and offline learning opportunities for employees. </a:t>
            </a:r>
            <a:endParaRPr lang="en-US" sz="1900"/>
          </a:p>
          <a:p>
            <a:r>
              <a:rPr lang="en-US" sz="1900">
                <a:latin typeface="Times New Roman"/>
                <a:cs typeface="Times New Roman"/>
              </a:rPr>
              <a:t>The company uses advanced technologies such as Artificial Intelligence, Machine Learning and Big Data in training sessions to provide flexible training opportunities for employees (Lloyds Banking Group, 2024). </a:t>
            </a:r>
            <a:endParaRPr lang="en-US" sz="1900"/>
          </a:p>
          <a:p>
            <a:r>
              <a:rPr lang="en-US" sz="1900">
                <a:latin typeface="Times New Roman"/>
                <a:cs typeface="Times New Roman"/>
              </a:rPr>
              <a:t>Employees can access the learning platform Percipio from global locations.</a:t>
            </a:r>
            <a:endParaRPr lang="en-US" sz="1900"/>
          </a:p>
          <a:p>
            <a:endParaRPr lang="en-US" sz="1900">
              <a:ea typeface="Calibri"/>
              <a:cs typeface="Calibri"/>
            </a:endParaRPr>
          </a:p>
        </p:txBody>
      </p:sp>
      <p:pic>
        <p:nvPicPr>
          <p:cNvPr id="4" name="Picture 3" descr="A black horse with a tail&#10;&#10;Description automatically generated">
            <a:extLst>
              <a:ext uri="{FF2B5EF4-FFF2-40B4-BE49-F238E27FC236}">
                <a16:creationId xmlns:a16="http://schemas.microsoft.com/office/drawing/2014/main" id="{56124327-4214-B4D3-41EE-31634026C3D5}"/>
              </a:ext>
            </a:extLst>
          </p:cNvPr>
          <p:cNvPicPr>
            <a:picLocks noChangeAspect="1"/>
          </p:cNvPicPr>
          <p:nvPr/>
        </p:nvPicPr>
        <p:blipFill>
          <a:blip r:embed="rId3"/>
          <a:stretch>
            <a:fillRect/>
          </a:stretch>
        </p:blipFill>
        <p:spPr>
          <a:xfrm>
            <a:off x="6099048" y="2268969"/>
            <a:ext cx="5458968" cy="2320061"/>
          </a:xfrm>
          <a:prstGeom prst="rect">
            <a:avLst/>
          </a:prstGeom>
        </p:spPr>
      </p:pic>
      <p:sp>
        <p:nvSpPr>
          <p:cNvPr id="5" name="TextBox 4">
            <a:extLst>
              <a:ext uri="{FF2B5EF4-FFF2-40B4-BE49-F238E27FC236}">
                <a16:creationId xmlns:a16="http://schemas.microsoft.com/office/drawing/2014/main" id="{8EC01AF6-DF7D-FEC6-46BA-E136D64707C2}"/>
              </a:ext>
            </a:extLst>
          </p:cNvPr>
          <p:cNvSpPr txBox="1"/>
          <p:nvPr/>
        </p:nvSpPr>
        <p:spPr>
          <a:xfrm>
            <a:off x="7319962" y="4867275"/>
            <a:ext cx="3278981" cy="3847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a:latin typeface="Times New Roman"/>
              </a:rPr>
              <a:t>(Lloyds Banking Group, 2024)</a:t>
            </a:r>
            <a:endParaRPr lang="en-US"/>
          </a:p>
        </p:txBody>
      </p:sp>
    </p:spTree>
    <p:extLst>
      <p:ext uri="{BB962C8B-B14F-4D97-AF65-F5344CB8AC3E}">
        <p14:creationId xmlns:p14="http://schemas.microsoft.com/office/powerpoint/2010/main" val="10599886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1643472-5B92-3DA3-3F7D-9CDB0D415451}"/>
              </a:ext>
            </a:extLst>
          </p:cNvPr>
          <p:cNvPicPr>
            <a:picLocks noChangeAspect="1"/>
          </p:cNvPicPr>
          <p:nvPr/>
        </p:nvPicPr>
        <p:blipFill rotWithShape="1">
          <a:blip r:embed="rId2"/>
          <a:srcRect l="4812" t="7015" r="16849" b="-3"/>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F14F1B-3D73-31C5-6C7E-9A7C8018B3F3}"/>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b="1">
                <a:solidFill>
                  <a:schemeClr val="bg1"/>
                </a:solidFill>
              </a:rPr>
              <a:t>Benefits of technology-based training programmes for employers</a:t>
            </a:r>
            <a:endParaRPr lang="en-US">
              <a:solidFill>
                <a:schemeClr val="bg1"/>
              </a:solidFill>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453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3604A-14DF-45FA-125A-1645E3A5F16A}"/>
              </a:ext>
            </a:extLst>
          </p:cNvPr>
          <p:cNvSpPr>
            <a:spLocks noGrp="1"/>
          </p:cNvSpPr>
          <p:nvPr>
            <p:ph type="title"/>
          </p:nvPr>
        </p:nvSpPr>
        <p:spPr>
          <a:xfrm>
            <a:off x="876693" y="741391"/>
            <a:ext cx="3455821" cy="1616203"/>
          </a:xfrm>
        </p:spPr>
        <p:txBody>
          <a:bodyPr anchor="b">
            <a:normAutofit/>
          </a:bodyPr>
          <a:lstStyle/>
          <a:p>
            <a:r>
              <a:rPr lang="en-US" sz="3200" b="1">
                <a:latin typeface="Times New Roman"/>
                <a:cs typeface="Times New Roman"/>
              </a:rPr>
              <a:t>Microsoft </a:t>
            </a:r>
            <a:endParaRPr lang="en-US" sz="3200"/>
          </a:p>
        </p:txBody>
      </p:sp>
      <p:sp>
        <p:nvSpPr>
          <p:cNvPr id="3" name="Content Placeholder 2">
            <a:extLst>
              <a:ext uri="{FF2B5EF4-FFF2-40B4-BE49-F238E27FC236}">
                <a16:creationId xmlns:a16="http://schemas.microsoft.com/office/drawing/2014/main" id="{4F8B0DB9-1095-9342-A94D-FFA6CF89A947}"/>
              </a:ext>
            </a:extLst>
          </p:cNvPr>
          <p:cNvSpPr>
            <a:spLocks noGrp="1"/>
          </p:cNvSpPr>
          <p:nvPr>
            <p:ph idx="1"/>
          </p:nvPr>
        </p:nvSpPr>
        <p:spPr>
          <a:xfrm>
            <a:off x="876693" y="2533476"/>
            <a:ext cx="3455821" cy="3447832"/>
          </a:xfrm>
        </p:spPr>
        <p:txBody>
          <a:bodyPr vert="horz" lIns="91440" tIns="45720" rIns="91440" bIns="45720" rtlCol="0" anchor="t">
            <a:normAutofit/>
          </a:bodyPr>
          <a:lstStyle/>
          <a:p>
            <a:r>
              <a:rPr lang="en-US" sz="1700">
                <a:latin typeface="Times New Roman"/>
                <a:cs typeface="Times New Roman"/>
              </a:rPr>
              <a:t>Microsoft uses artificial intelligence for its employee training sessions. </a:t>
            </a:r>
            <a:endParaRPr lang="en-US" sz="1700">
              <a:ea typeface="Calibri" panose="020F0502020204030204"/>
              <a:cs typeface="Calibri" panose="020F0502020204030204"/>
            </a:endParaRPr>
          </a:p>
          <a:p>
            <a:r>
              <a:rPr lang="en-US" sz="1700">
                <a:latin typeface="Times New Roman"/>
                <a:cs typeface="Times New Roman"/>
              </a:rPr>
              <a:t>AI helps to track employee progress,  their skill gaps and participation rate.</a:t>
            </a:r>
            <a:endParaRPr lang="en-US" sz="1700"/>
          </a:p>
          <a:p>
            <a:r>
              <a:rPr lang="en-US" sz="1700">
                <a:latin typeface="Times New Roman"/>
                <a:cs typeface="Times New Roman"/>
              </a:rPr>
              <a:t>Technology-based training also saves more time and cost for employers as well as improves the overall employee performance (Microsoft, 2024).</a:t>
            </a:r>
            <a:endParaRPr lang="en-US" sz="1700"/>
          </a:p>
          <a:p>
            <a:endParaRPr lang="en-US" sz="1700">
              <a:ea typeface="Calibri"/>
              <a:cs typeface="Calibri"/>
            </a:endParaRPr>
          </a:p>
        </p:txBody>
      </p:sp>
      <p:pic>
        <p:nvPicPr>
          <p:cNvPr id="4" name="Picture 3" descr="Microsoft targets Indian banks for cloud business - Elets BFSI">
            <a:extLst>
              <a:ext uri="{FF2B5EF4-FFF2-40B4-BE49-F238E27FC236}">
                <a16:creationId xmlns:a16="http://schemas.microsoft.com/office/drawing/2014/main" id="{4D3535F6-A18C-1F1A-4236-5C92C27F3FC9}"/>
              </a:ext>
            </a:extLst>
          </p:cNvPr>
          <p:cNvPicPr>
            <a:picLocks noChangeAspect="1"/>
          </p:cNvPicPr>
          <p:nvPr/>
        </p:nvPicPr>
        <p:blipFill>
          <a:blip r:embed="rId3"/>
          <a:stretch>
            <a:fillRect/>
          </a:stretch>
        </p:blipFill>
        <p:spPr>
          <a:xfrm>
            <a:off x="4987672" y="1307745"/>
            <a:ext cx="6389346" cy="4251819"/>
          </a:xfrm>
          <a:prstGeom prst="rect">
            <a:avLst/>
          </a:prstGeom>
        </p:spPr>
      </p:pic>
      <p:grpSp>
        <p:nvGrpSpPr>
          <p:cNvPr id="9" name="Group 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7F0C2A69-AB11-B5B2-5DEE-16CE77782567}"/>
              </a:ext>
            </a:extLst>
          </p:cNvPr>
          <p:cNvSpPr txBox="1"/>
          <p:nvPr/>
        </p:nvSpPr>
        <p:spPr>
          <a:xfrm>
            <a:off x="7403306" y="5795963"/>
            <a:ext cx="2743200"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latin typeface="Times New Roman"/>
              </a:rPr>
              <a:t>(Microsoft, 2024)</a:t>
            </a:r>
            <a:endParaRPr lang="en-US"/>
          </a:p>
        </p:txBody>
      </p:sp>
    </p:spTree>
    <p:extLst>
      <p:ext uri="{BB962C8B-B14F-4D97-AF65-F5344CB8AC3E}">
        <p14:creationId xmlns:p14="http://schemas.microsoft.com/office/powerpoint/2010/main" val="1169136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9FFB4-4A11-3229-8BE8-401449271D46}"/>
              </a:ext>
            </a:extLst>
          </p:cNvPr>
          <p:cNvSpPr>
            <a:spLocks noGrp="1"/>
          </p:cNvSpPr>
          <p:nvPr>
            <p:ph type="title"/>
          </p:nvPr>
        </p:nvSpPr>
        <p:spPr>
          <a:xfrm>
            <a:off x="876694" y="741391"/>
            <a:ext cx="4234393" cy="1616203"/>
          </a:xfrm>
        </p:spPr>
        <p:txBody>
          <a:bodyPr anchor="b">
            <a:normAutofit/>
          </a:bodyPr>
          <a:lstStyle/>
          <a:p>
            <a:r>
              <a:rPr lang="en-US" sz="3200" b="1">
                <a:latin typeface="Times New Roman"/>
                <a:cs typeface="Times New Roman"/>
              </a:rPr>
              <a:t>Netflix </a:t>
            </a:r>
            <a:endParaRPr lang="en-US" sz="3200"/>
          </a:p>
        </p:txBody>
      </p:sp>
      <p:sp>
        <p:nvSpPr>
          <p:cNvPr id="3" name="Content Placeholder 2">
            <a:extLst>
              <a:ext uri="{FF2B5EF4-FFF2-40B4-BE49-F238E27FC236}">
                <a16:creationId xmlns:a16="http://schemas.microsoft.com/office/drawing/2014/main" id="{4C9C29F8-AE66-7EC8-92AD-56270FA3A95D}"/>
              </a:ext>
            </a:extLst>
          </p:cNvPr>
          <p:cNvSpPr>
            <a:spLocks noGrp="1"/>
          </p:cNvSpPr>
          <p:nvPr>
            <p:ph idx="1"/>
          </p:nvPr>
        </p:nvSpPr>
        <p:spPr>
          <a:xfrm>
            <a:off x="876693" y="2533476"/>
            <a:ext cx="4234394" cy="3447832"/>
          </a:xfrm>
        </p:spPr>
        <p:txBody>
          <a:bodyPr vert="horz" lIns="91440" tIns="45720" rIns="91440" bIns="45720" rtlCol="0" anchor="t">
            <a:normAutofit/>
          </a:bodyPr>
          <a:lstStyle/>
          <a:p>
            <a:r>
              <a:rPr lang="en-US" sz="2000" dirty="0">
                <a:latin typeface="Times New Roman"/>
                <a:cs typeface="Times New Roman"/>
              </a:rPr>
              <a:t>The e-learning strategy of Netflix is very effective in increasing employee satisfaction. </a:t>
            </a:r>
            <a:endParaRPr lang="en-US" sz="2000" dirty="0">
              <a:ea typeface="Calibri" panose="020F0502020204030204"/>
              <a:cs typeface="Calibri" panose="020F0502020204030204"/>
            </a:endParaRPr>
          </a:p>
          <a:p>
            <a:r>
              <a:rPr lang="en-US" sz="2000" dirty="0">
                <a:latin typeface="Times New Roman"/>
                <a:cs typeface="Times New Roman"/>
              </a:rPr>
              <a:t>It reduced employee turnover rate by 19% in the last five years (</a:t>
            </a:r>
            <a:r>
              <a:rPr lang="en-US" sz="2000" dirty="0">
                <a:ea typeface="+mn-lt"/>
                <a:cs typeface="+mn-lt"/>
              </a:rPr>
              <a:t>About Netflix, 2024)</a:t>
            </a:r>
            <a:r>
              <a:rPr lang="en-US" sz="2000" dirty="0">
                <a:latin typeface="Times New Roman"/>
                <a:cs typeface="Times New Roman"/>
              </a:rPr>
              <a:t>. </a:t>
            </a:r>
            <a:endParaRPr lang="en-US" sz="2000" dirty="0"/>
          </a:p>
          <a:p>
            <a:r>
              <a:rPr lang="en-US" sz="2000" dirty="0">
                <a:latin typeface="Times New Roman"/>
                <a:cs typeface="Times New Roman"/>
              </a:rPr>
              <a:t>Netflix offers access to a virtual learning platform where employers can </a:t>
            </a:r>
            <a:r>
              <a:rPr lang="en-US" sz="2000" dirty="0" err="1">
                <a:latin typeface="Times New Roman"/>
                <a:cs typeface="Times New Roman"/>
              </a:rPr>
              <a:t>analyse</a:t>
            </a:r>
            <a:r>
              <a:rPr lang="en-US" sz="2000" dirty="0">
                <a:latin typeface="Times New Roman"/>
                <a:cs typeface="Times New Roman"/>
              </a:rPr>
              <a:t> real-time employee performance.</a:t>
            </a:r>
            <a:endParaRPr lang="en-US" sz="2000" dirty="0"/>
          </a:p>
          <a:p>
            <a:endParaRPr lang="en-US" sz="2000">
              <a:ea typeface="Calibri"/>
              <a:cs typeface="Calibri"/>
            </a:endParaRPr>
          </a:p>
        </p:txBody>
      </p:sp>
      <p:pic>
        <p:nvPicPr>
          <p:cNvPr id="4" name="Picture 3" descr="Netflix keeps India out of price hike strategy - BusinessToday">
            <a:extLst>
              <a:ext uri="{FF2B5EF4-FFF2-40B4-BE49-F238E27FC236}">
                <a16:creationId xmlns:a16="http://schemas.microsoft.com/office/drawing/2014/main" id="{0FD8FBBE-97C9-D487-20E2-62FD3C7880A6}"/>
              </a:ext>
            </a:extLst>
          </p:cNvPr>
          <p:cNvPicPr>
            <a:picLocks noChangeAspect="1"/>
          </p:cNvPicPr>
          <p:nvPr/>
        </p:nvPicPr>
        <p:blipFill rotWithShape="1">
          <a:blip r:embed="rId3"/>
          <a:srcRect l="20738" r="17996" b="1"/>
          <a:stretch/>
        </p:blipFill>
        <p:spPr>
          <a:xfrm>
            <a:off x="5854890" y="877414"/>
            <a:ext cx="5453545" cy="4984683"/>
          </a:xfrm>
          <a:prstGeom prst="rect">
            <a:avLst/>
          </a:prstGeom>
        </p:spPr>
      </p:pic>
      <p:grpSp>
        <p:nvGrpSpPr>
          <p:cNvPr id="9" name="Group 8">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C650464C-C946-C159-2158-B8620AE640CD}"/>
              </a:ext>
            </a:extLst>
          </p:cNvPr>
          <p:cNvSpPr txBox="1"/>
          <p:nvPr/>
        </p:nvSpPr>
        <p:spPr>
          <a:xfrm>
            <a:off x="7867650" y="597455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ighlight>
                  <a:srgbClr val="EDEBE9"/>
                </a:highlight>
                <a:latin typeface="Times New Roman"/>
                <a:cs typeface="Times New Roman"/>
              </a:rPr>
              <a:t>(Schenk, 2023)​</a:t>
            </a:r>
            <a:endParaRPr lang="en-US"/>
          </a:p>
        </p:txBody>
      </p:sp>
    </p:spTree>
    <p:extLst>
      <p:ext uri="{BB962C8B-B14F-4D97-AF65-F5344CB8AC3E}">
        <p14:creationId xmlns:p14="http://schemas.microsoft.com/office/powerpoint/2010/main" val="245222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Power of User-Centered Design: A Look at Airbnb's Design and User  Experience | by Jahan | Bootcamp">
            <a:extLst>
              <a:ext uri="{FF2B5EF4-FFF2-40B4-BE49-F238E27FC236}">
                <a16:creationId xmlns:a16="http://schemas.microsoft.com/office/drawing/2014/main" id="{3E6FB1E4-9AEA-B4FF-FB7C-2552771F9EB3}"/>
              </a:ext>
            </a:extLst>
          </p:cNvPr>
          <p:cNvPicPr>
            <a:picLocks noChangeAspect="1"/>
          </p:cNvPicPr>
          <p:nvPr/>
        </p:nvPicPr>
        <p:blipFill rotWithShape="1">
          <a:blip r:embed="rId3"/>
          <a:srcRect l="2817" t="9091" r="44893" b="-1"/>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1ADE21-6925-7D28-106A-8C0889B88E51}"/>
              </a:ext>
            </a:extLst>
          </p:cNvPr>
          <p:cNvSpPr>
            <a:spLocks noGrp="1"/>
          </p:cNvSpPr>
          <p:nvPr>
            <p:ph type="title"/>
          </p:nvPr>
        </p:nvSpPr>
        <p:spPr>
          <a:xfrm>
            <a:off x="371094" y="1161288"/>
            <a:ext cx="3438144" cy="1124712"/>
          </a:xfrm>
        </p:spPr>
        <p:txBody>
          <a:bodyPr anchor="b">
            <a:normAutofit/>
          </a:bodyPr>
          <a:lstStyle/>
          <a:p>
            <a:r>
              <a:rPr lang="en-US" sz="2800" b="1">
                <a:solidFill>
                  <a:schemeClr val="bg1"/>
                </a:solidFill>
                <a:latin typeface="Times New Roman"/>
                <a:ea typeface="Times New Roman"/>
                <a:cs typeface="Times New Roman"/>
              </a:rPr>
              <a:t>Airbnb</a:t>
            </a:r>
            <a:endParaRPr lang="en-US" sz="2800">
              <a:solidFill>
                <a:schemeClr val="bg1"/>
              </a:solidFill>
            </a:endParaRP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35429EB-7BB1-EACF-C364-8464D72B52EB}"/>
              </a:ext>
            </a:extLst>
          </p:cNvPr>
          <p:cNvSpPr>
            <a:spLocks noGrp="1"/>
          </p:cNvSpPr>
          <p:nvPr>
            <p:ph idx="1"/>
          </p:nvPr>
        </p:nvSpPr>
        <p:spPr>
          <a:xfrm>
            <a:off x="744905" y="3738846"/>
            <a:ext cx="4359056" cy="4328692"/>
          </a:xfrm>
        </p:spPr>
        <p:txBody>
          <a:bodyPr vert="horz" lIns="91440" tIns="45720" rIns="91440" bIns="45720" rtlCol="0" anchor="t">
            <a:normAutofit/>
          </a:bodyPr>
          <a:lstStyle/>
          <a:p>
            <a:r>
              <a:rPr lang="en-US" sz="1700" dirty="0">
                <a:solidFill>
                  <a:schemeClr val="bg1"/>
                </a:solidFill>
                <a:latin typeface="Times New Roman"/>
                <a:cs typeface="Times New Roman"/>
              </a:rPr>
              <a:t>Airbnb has its own learning and training system known as Tech Bootcamp. </a:t>
            </a:r>
            <a:endParaRPr lang="en-US" sz="1700">
              <a:solidFill>
                <a:schemeClr val="bg1"/>
              </a:solidFill>
              <a:ea typeface="Calibri" panose="020F0502020204030204"/>
              <a:cs typeface="Calibri" panose="020F0502020204030204"/>
            </a:endParaRPr>
          </a:p>
          <a:p>
            <a:r>
              <a:rPr lang="en-US" sz="1700" dirty="0">
                <a:solidFill>
                  <a:schemeClr val="bg1"/>
                </a:solidFill>
                <a:latin typeface="Times New Roman"/>
                <a:cs typeface="Times New Roman"/>
              </a:rPr>
              <a:t>The company uses both AI and ML to track employee performance as well as their active participation. </a:t>
            </a:r>
            <a:endParaRPr lang="en-US" sz="1700">
              <a:solidFill>
                <a:schemeClr val="bg1"/>
              </a:solidFill>
            </a:endParaRPr>
          </a:p>
          <a:p>
            <a:r>
              <a:rPr lang="en-US" sz="1700" dirty="0">
                <a:solidFill>
                  <a:schemeClr val="bg1"/>
                </a:solidFill>
                <a:latin typeface="Times New Roman"/>
                <a:cs typeface="Times New Roman"/>
              </a:rPr>
              <a:t>Using advanced technologies has reduced the employee training cost by 6.5% in Airbnb in 2021 (</a:t>
            </a:r>
            <a:r>
              <a:rPr lang="en-US" sz="1700" dirty="0" err="1">
                <a:solidFill>
                  <a:schemeClr val="bg1"/>
                </a:solidFill>
                <a:ea typeface="+mn-lt"/>
                <a:cs typeface="+mn-lt"/>
              </a:rPr>
              <a:t>Xynteo</a:t>
            </a:r>
            <a:r>
              <a:rPr lang="en-US" sz="1700" dirty="0">
                <a:solidFill>
                  <a:schemeClr val="bg1"/>
                </a:solidFill>
                <a:ea typeface="+mn-lt"/>
                <a:cs typeface="+mn-lt"/>
              </a:rPr>
              <a:t>, 2022)</a:t>
            </a:r>
            <a:r>
              <a:rPr lang="en-US" sz="1700" dirty="0">
                <a:solidFill>
                  <a:schemeClr val="bg1"/>
                </a:solidFill>
                <a:latin typeface="Times New Roman"/>
                <a:cs typeface="Times New Roman"/>
              </a:rPr>
              <a:t>.</a:t>
            </a:r>
            <a:endParaRPr lang="en-US" sz="1700" dirty="0">
              <a:solidFill>
                <a:schemeClr val="bg1"/>
              </a:solidFill>
            </a:endParaRPr>
          </a:p>
          <a:p>
            <a:endParaRPr lang="en-US" sz="1700">
              <a:solidFill>
                <a:schemeClr val="bg1"/>
              </a:solidFill>
              <a:ea typeface="Calibri"/>
              <a:cs typeface="Calibri"/>
            </a:endParaRPr>
          </a:p>
        </p:txBody>
      </p:sp>
      <p:sp>
        <p:nvSpPr>
          <p:cNvPr id="6" name="TextBox 5">
            <a:extLst>
              <a:ext uri="{FF2B5EF4-FFF2-40B4-BE49-F238E27FC236}">
                <a16:creationId xmlns:a16="http://schemas.microsoft.com/office/drawing/2014/main" id="{6325D98E-4E4A-1794-EF45-F6EC49BE8FC9}"/>
              </a:ext>
            </a:extLst>
          </p:cNvPr>
          <p:cNvSpPr txBox="1"/>
          <p:nvPr/>
        </p:nvSpPr>
        <p:spPr>
          <a:xfrm>
            <a:off x="7855744" y="630793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ighlight>
                  <a:srgbClr val="EDEBE9"/>
                </a:highlight>
                <a:latin typeface="Times New Roman"/>
                <a:cs typeface="Times New Roman"/>
              </a:rPr>
              <a:t>(Schenk, 2023)​</a:t>
            </a:r>
            <a:endParaRPr lang="en-US"/>
          </a:p>
        </p:txBody>
      </p:sp>
    </p:spTree>
    <p:extLst>
      <p:ext uri="{BB962C8B-B14F-4D97-AF65-F5344CB8AC3E}">
        <p14:creationId xmlns:p14="http://schemas.microsoft.com/office/powerpoint/2010/main" val="4042103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eloitte plans to open 3 new offices in India; will hire more techies">
            <a:extLst>
              <a:ext uri="{FF2B5EF4-FFF2-40B4-BE49-F238E27FC236}">
                <a16:creationId xmlns:a16="http://schemas.microsoft.com/office/drawing/2014/main" id="{709F5F16-2EC0-1EE9-2530-0BCBCBF00F01}"/>
              </a:ext>
            </a:extLst>
          </p:cNvPr>
          <p:cNvPicPr>
            <a:picLocks noChangeAspect="1"/>
          </p:cNvPicPr>
          <p:nvPr/>
        </p:nvPicPr>
        <p:blipFill rotWithShape="1">
          <a:blip r:embed="rId3"/>
          <a:srcRect l="5884"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673DB4-385C-B09A-4EAD-CAAD30F92F97}"/>
              </a:ext>
            </a:extLst>
          </p:cNvPr>
          <p:cNvSpPr>
            <a:spLocks noGrp="1"/>
          </p:cNvSpPr>
          <p:nvPr>
            <p:ph type="title"/>
          </p:nvPr>
        </p:nvSpPr>
        <p:spPr>
          <a:xfrm>
            <a:off x="7531610" y="365125"/>
            <a:ext cx="3822189" cy="1899912"/>
          </a:xfrm>
        </p:spPr>
        <p:txBody>
          <a:bodyPr>
            <a:normAutofit/>
          </a:bodyPr>
          <a:lstStyle/>
          <a:p>
            <a:r>
              <a:rPr lang="en-US" sz="4000" b="1">
                <a:latin typeface="Times New Roman"/>
                <a:cs typeface="Times New Roman"/>
              </a:rPr>
              <a:t>Deloitte </a:t>
            </a:r>
            <a:endParaRPr lang="en-US" sz="4000"/>
          </a:p>
        </p:txBody>
      </p:sp>
      <p:sp>
        <p:nvSpPr>
          <p:cNvPr id="3" name="Content Placeholder 2">
            <a:extLst>
              <a:ext uri="{FF2B5EF4-FFF2-40B4-BE49-F238E27FC236}">
                <a16:creationId xmlns:a16="http://schemas.microsoft.com/office/drawing/2014/main" id="{89FE5DC7-8698-B385-8FBB-B137C686DA5E}"/>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900">
                <a:latin typeface="Times New Roman"/>
                <a:cs typeface="Times New Roman"/>
              </a:rPr>
              <a:t>CURA is the AI-powered platform of Deloitte which offers learning content according to employee interests (Deloitte, 2024). </a:t>
            </a:r>
            <a:endParaRPr lang="en-US" sz="1900">
              <a:ea typeface="Calibri" panose="020F0502020204030204"/>
              <a:cs typeface="Calibri" panose="020F0502020204030204"/>
            </a:endParaRPr>
          </a:p>
          <a:p>
            <a:r>
              <a:rPr lang="en-US" sz="1900">
                <a:latin typeface="Times New Roman"/>
                <a:cs typeface="Times New Roman"/>
              </a:rPr>
              <a:t>Deloitte uses AI, Machine Learning, Cloud technology and Big Data in its employee training system. </a:t>
            </a:r>
            <a:endParaRPr lang="en-US" sz="1900"/>
          </a:p>
          <a:p>
            <a:r>
              <a:rPr lang="en-US" sz="1900">
                <a:latin typeface="Times New Roman"/>
                <a:cs typeface="Times New Roman"/>
              </a:rPr>
              <a:t>Using advanced technologies has increased employee performance, organisational efficiency and employee retention in Deloitte. </a:t>
            </a:r>
            <a:endParaRPr lang="en-US" sz="1900"/>
          </a:p>
          <a:p>
            <a:endParaRPr lang="en-US" sz="1900">
              <a:ea typeface="Calibri"/>
              <a:cs typeface="Calibri"/>
            </a:endParaRPr>
          </a:p>
        </p:txBody>
      </p:sp>
      <p:sp>
        <p:nvSpPr>
          <p:cNvPr id="5" name="TextBox 4">
            <a:extLst>
              <a:ext uri="{FF2B5EF4-FFF2-40B4-BE49-F238E27FC236}">
                <a16:creationId xmlns:a16="http://schemas.microsoft.com/office/drawing/2014/main" id="{EF48F49B-A9B6-4DDC-0000-F2E3297B566E}"/>
              </a:ext>
            </a:extLst>
          </p:cNvPr>
          <p:cNvSpPr txBox="1"/>
          <p:nvPr/>
        </p:nvSpPr>
        <p:spPr>
          <a:xfrm>
            <a:off x="2926556" y="6379369"/>
            <a:ext cx="2743200" cy="3847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a:latin typeface="Times New Roman"/>
              </a:rPr>
              <a:t>(Deloitte, 2024)</a:t>
            </a:r>
            <a:endParaRPr lang="en-US"/>
          </a:p>
        </p:txBody>
      </p:sp>
    </p:spTree>
    <p:extLst>
      <p:ext uri="{BB962C8B-B14F-4D97-AF65-F5344CB8AC3E}">
        <p14:creationId xmlns:p14="http://schemas.microsoft.com/office/powerpoint/2010/main" val="1420448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Create An Effective Employee Training Program With DeskAlerts">
            <a:extLst>
              <a:ext uri="{FF2B5EF4-FFF2-40B4-BE49-F238E27FC236}">
                <a16:creationId xmlns:a16="http://schemas.microsoft.com/office/drawing/2014/main" id="{1E50F41F-944C-7058-5BD2-5860FE08FBE3}"/>
              </a:ext>
            </a:extLst>
          </p:cNvPr>
          <p:cNvPicPr>
            <a:picLocks noChangeAspect="1"/>
          </p:cNvPicPr>
          <p:nvPr/>
        </p:nvPicPr>
        <p:blipFill rotWithShape="1">
          <a:blip r:embed="rId3"/>
          <a:srcRect l="5928" r="-5" b="-5"/>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482A08-2417-18E0-E917-F35F61CED0A5}"/>
              </a:ext>
            </a:extLst>
          </p:cNvPr>
          <p:cNvSpPr>
            <a:spLocks noGrp="1"/>
          </p:cNvSpPr>
          <p:nvPr>
            <p:ph type="title"/>
          </p:nvPr>
        </p:nvSpPr>
        <p:spPr>
          <a:xfrm>
            <a:off x="838200" y="365125"/>
            <a:ext cx="3822189" cy="1899912"/>
          </a:xfrm>
        </p:spPr>
        <p:txBody>
          <a:bodyPr>
            <a:normAutofit/>
          </a:bodyPr>
          <a:lstStyle/>
          <a:p>
            <a:r>
              <a:rPr lang="en-US" sz="4000" b="1">
                <a:latin typeface="Times New Roman"/>
                <a:cs typeface="Times New Roman"/>
              </a:rPr>
              <a:t>Conclusion </a:t>
            </a:r>
            <a:endParaRPr lang="en-US" sz="4000"/>
          </a:p>
        </p:txBody>
      </p:sp>
      <p:sp>
        <p:nvSpPr>
          <p:cNvPr id="3" name="Content Placeholder 2">
            <a:extLst>
              <a:ext uri="{FF2B5EF4-FFF2-40B4-BE49-F238E27FC236}">
                <a16:creationId xmlns:a16="http://schemas.microsoft.com/office/drawing/2014/main" id="{502C8270-D61D-1B9B-724D-F27610C44407}"/>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1700">
                <a:latin typeface="Times New Roman"/>
                <a:cs typeface="Times New Roman"/>
              </a:rPr>
              <a:t>The presentation has demonstrated that technology offers customised employee training sessions for individuals. </a:t>
            </a:r>
            <a:endParaRPr lang="en-US" sz="1700">
              <a:ea typeface="Calibri" panose="020F0502020204030204"/>
              <a:cs typeface="Calibri" panose="020F0502020204030204"/>
            </a:endParaRPr>
          </a:p>
          <a:p>
            <a:r>
              <a:rPr lang="en-US" sz="1700">
                <a:latin typeface="Times New Roman"/>
                <a:cs typeface="Times New Roman"/>
              </a:rPr>
              <a:t>Using AI, ML, AR and VR can enhance the overall learning performance of employees. </a:t>
            </a:r>
            <a:endParaRPr lang="en-US" sz="1700"/>
          </a:p>
          <a:p>
            <a:r>
              <a:rPr lang="en-US" sz="1700">
                <a:latin typeface="Times New Roman"/>
                <a:cs typeface="Times New Roman"/>
              </a:rPr>
              <a:t>It has analysed the employee training system of Amazon, Google, Airbnb, Deloitte and other global companies which use technology-based training. </a:t>
            </a:r>
            <a:endParaRPr lang="en-US" sz="1700"/>
          </a:p>
          <a:p>
            <a:r>
              <a:rPr lang="en-US" sz="1700">
                <a:latin typeface="Times New Roman"/>
                <a:cs typeface="Times New Roman"/>
              </a:rPr>
              <a:t>The benefits of technology-based training for both employees and employers have been discussed here.</a:t>
            </a:r>
            <a:endParaRPr lang="en-US" sz="1700"/>
          </a:p>
          <a:p>
            <a:endParaRPr lang="en-US" sz="1700">
              <a:ea typeface="Calibri"/>
              <a:cs typeface="Calibri"/>
            </a:endParaRPr>
          </a:p>
        </p:txBody>
      </p:sp>
    </p:spTree>
    <p:extLst>
      <p:ext uri="{BB962C8B-B14F-4D97-AF65-F5344CB8AC3E}">
        <p14:creationId xmlns:p14="http://schemas.microsoft.com/office/powerpoint/2010/main" val="41791468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0C75FF-F8FF-4B75-5F5A-D9E8062930F5}"/>
              </a:ext>
            </a:extLst>
          </p:cNvPr>
          <p:cNvSpPr>
            <a:spLocks noGrp="1"/>
          </p:cNvSpPr>
          <p:nvPr>
            <p:ph type="title"/>
          </p:nvPr>
        </p:nvSpPr>
        <p:spPr>
          <a:xfrm>
            <a:off x="686834" y="1153572"/>
            <a:ext cx="3200400" cy="4461163"/>
          </a:xfrm>
        </p:spPr>
        <p:txBody>
          <a:bodyPr>
            <a:normAutofit/>
          </a:bodyPr>
          <a:lstStyle/>
          <a:p>
            <a:r>
              <a:rPr lang="en-US" b="1">
                <a:solidFill>
                  <a:srgbClr val="FFFFFF"/>
                </a:solidFill>
                <a:latin typeface="Times New Roman"/>
                <a:cs typeface="Times New Roman"/>
              </a:rPr>
              <a:t>References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E3B51AE-5E58-4592-74C1-1F9AD244147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100">
                <a:latin typeface="Times New Roman"/>
                <a:cs typeface="Times New Roman"/>
              </a:rPr>
              <a:t>About Amazon, (2019). </a:t>
            </a:r>
            <a:r>
              <a:rPr lang="en-US" sz="1100" i="1">
                <a:latin typeface="Times New Roman"/>
                <a:cs typeface="Times New Roman"/>
              </a:rPr>
              <a:t>Training</a:t>
            </a:r>
            <a:r>
              <a:rPr lang="en-US" sz="1100">
                <a:latin typeface="Times New Roman"/>
                <a:cs typeface="Times New Roman"/>
              </a:rPr>
              <a:t>. Available at: </a:t>
            </a:r>
            <a:r>
              <a:rPr lang="en-US" sz="1100">
                <a:latin typeface="Times New Roman"/>
                <a:cs typeface="Times New Roman"/>
                <a:hlinkClick r:id="rId3"/>
              </a:rPr>
              <a:t>https://www.aboutamazon.co.uk/news/operations/training</a:t>
            </a:r>
            <a:r>
              <a:rPr lang="en-US" sz="1100">
                <a:latin typeface="Times New Roman"/>
                <a:cs typeface="Times New Roman"/>
              </a:rPr>
              <a:t> [Accessed 27 February 2024]</a:t>
            </a:r>
            <a:endParaRPr lang="en-US" sz="1100">
              <a:ea typeface="Calibri" panose="020F0502020204030204"/>
              <a:cs typeface="Calibri" panose="020F0502020204030204"/>
            </a:endParaRPr>
          </a:p>
          <a:p>
            <a:r>
              <a:rPr lang="en-US" sz="1100">
                <a:latin typeface="Times New Roman"/>
                <a:cs typeface="Times New Roman"/>
              </a:rPr>
              <a:t>About Amazon, (2024). </a:t>
            </a:r>
            <a:r>
              <a:rPr lang="en-US" sz="1100" i="1">
                <a:latin typeface="Times New Roman"/>
                <a:cs typeface="Times New Roman"/>
              </a:rPr>
              <a:t>Our Upskilling Commitments</a:t>
            </a:r>
            <a:r>
              <a:rPr lang="en-US" sz="1100">
                <a:latin typeface="Times New Roman"/>
                <a:cs typeface="Times New Roman"/>
              </a:rPr>
              <a:t>. Available at: </a:t>
            </a:r>
            <a:r>
              <a:rPr lang="en-US" sz="1100">
                <a:latin typeface="Times New Roman"/>
                <a:cs typeface="Times New Roman"/>
                <a:hlinkClick r:id="rId4"/>
              </a:rPr>
              <a:t>https://www.aboutamazon.eu/workplace/employee-growth-and-opportunities</a:t>
            </a:r>
            <a:r>
              <a:rPr lang="en-US" sz="1100">
                <a:latin typeface="Times New Roman"/>
                <a:cs typeface="Times New Roman"/>
              </a:rPr>
              <a:t> [Accessed 27 February 2024]</a:t>
            </a:r>
            <a:endParaRPr lang="en-US" sz="1100"/>
          </a:p>
          <a:p>
            <a:r>
              <a:rPr lang="en-US" sz="1100">
                <a:latin typeface="Times New Roman"/>
                <a:cs typeface="Times New Roman"/>
              </a:rPr>
              <a:t>Fox, J., (2012). </a:t>
            </a:r>
            <a:r>
              <a:rPr lang="en-US" sz="1100" i="1">
                <a:latin typeface="Times New Roman"/>
                <a:cs typeface="Times New Roman"/>
              </a:rPr>
              <a:t>Marriott invests in virtual training for employees.</a:t>
            </a:r>
            <a:r>
              <a:rPr lang="en-US" sz="1100">
                <a:latin typeface="Times New Roman"/>
                <a:cs typeface="Times New Roman"/>
              </a:rPr>
              <a:t> Available at: </a:t>
            </a:r>
            <a:r>
              <a:rPr lang="en-US" sz="1100">
                <a:latin typeface="Times New Roman"/>
                <a:cs typeface="Times New Roman"/>
                <a:hlinkClick r:id="rId5"/>
              </a:rPr>
              <a:t>https://www.hotelmanagement.net/human-resources/marriott-invests-virtual-training-for-employees</a:t>
            </a:r>
            <a:r>
              <a:rPr lang="en-US" sz="1100">
                <a:latin typeface="Times New Roman"/>
                <a:cs typeface="Times New Roman"/>
              </a:rPr>
              <a:t> [Accessed 27 February 2024]</a:t>
            </a:r>
            <a:endParaRPr lang="en-US" sz="1100"/>
          </a:p>
          <a:p>
            <a:r>
              <a:rPr lang="en-US" sz="1100" err="1">
                <a:latin typeface="Times New Roman"/>
                <a:cs typeface="Times New Roman"/>
              </a:rPr>
              <a:t>Zavvy</a:t>
            </a:r>
            <a:r>
              <a:rPr lang="en-US" sz="1100">
                <a:latin typeface="Times New Roman"/>
                <a:cs typeface="Times New Roman"/>
              </a:rPr>
              <a:t>, (2024). </a:t>
            </a:r>
            <a:r>
              <a:rPr lang="en-US" sz="1100" i="1">
                <a:latin typeface="Times New Roman"/>
                <a:cs typeface="Times New Roman"/>
              </a:rPr>
              <a:t>How Google's Innovative Training and Development Programs Empower Employees</a:t>
            </a:r>
            <a:r>
              <a:rPr lang="en-US" sz="1100">
                <a:latin typeface="Times New Roman"/>
                <a:cs typeface="Times New Roman"/>
              </a:rPr>
              <a:t>. Available at: </a:t>
            </a:r>
            <a:r>
              <a:rPr lang="en-US" sz="1100">
                <a:latin typeface="Times New Roman"/>
                <a:cs typeface="Times New Roman"/>
                <a:hlinkClick r:id="rId6"/>
              </a:rPr>
              <a:t>https://www.zavvy.io/hr-examples/employee-development-at-google</a:t>
            </a:r>
            <a:r>
              <a:rPr lang="en-US" sz="1100">
                <a:latin typeface="Times New Roman"/>
                <a:cs typeface="Times New Roman"/>
              </a:rPr>
              <a:t> [Accessed 27 February 2024]</a:t>
            </a:r>
            <a:endParaRPr lang="en-US" sz="1100"/>
          </a:p>
          <a:p>
            <a:r>
              <a:rPr lang="en-US" sz="1100">
                <a:latin typeface="Times New Roman"/>
                <a:cs typeface="Times New Roman"/>
              </a:rPr>
              <a:t>Lloyds Banking Group, (2024). </a:t>
            </a:r>
            <a:r>
              <a:rPr lang="en-US" sz="1100" i="1">
                <a:latin typeface="Times New Roman"/>
                <a:cs typeface="Times New Roman"/>
              </a:rPr>
              <a:t>Training and development.</a:t>
            </a:r>
            <a:r>
              <a:rPr lang="en-US" sz="1100">
                <a:latin typeface="Times New Roman"/>
                <a:cs typeface="Times New Roman"/>
              </a:rPr>
              <a:t> Available at: </a:t>
            </a:r>
            <a:r>
              <a:rPr lang="en-US" sz="1100">
                <a:latin typeface="Times New Roman"/>
                <a:cs typeface="Times New Roman"/>
                <a:hlinkClick r:id="rId7"/>
              </a:rPr>
              <a:t>https://www.lloydsbankinggrouptalent.com/why-lbg/training-and-development/</a:t>
            </a:r>
            <a:r>
              <a:rPr lang="en-US" sz="1100">
                <a:latin typeface="Times New Roman"/>
                <a:cs typeface="Times New Roman"/>
              </a:rPr>
              <a:t> [Accessed 27 February 2024]</a:t>
            </a:r>
            <a:endParaRPr lang="en-US" sz="1100"/>
          </a:p>
          <a:p>
            <a:r>
              <a:rPr lang="en-US" sz="1100">
                <a:latin typeface="Times New Roman"/>
                <a:cs typeface="Times New Roman"/>
              </a:rPr>
              <a:t>Microsoft, (2024). </a:t>
            </a:r>
            <a:r>
              <a:rPr lang="en-US" sz="1100" i="1">
                <a:latin typeface="Times New Roman"/>
                <a:cs typeface="Times New Roman"/>
              </a:rPr>
              <a:t>Empowering our employees.</a:t>
            </a:r>
            <a:r>
              <a:rPr lang="en-US" sz="1100">
                <a:latin typeface="Times New Roman"/>
                <a:cs typeface="Times New Roman"/>
              </a:rPr>
              <a:t> Available at: </a:t>
            </a:r>
            <a:r>
              <a:rPr lang="en-US" sz="1100">
                <a:latin typeface="Times New Roman"/>
                <a:cs typeface="Times New Roman"/>
                <a:hlinkClick r:id="rId8"/>
              </a:rPr>
              <a:t>https://www.microsoft.com/en-us/corporate-responsibility/empowering-employees</a:t>
            </a:r>
            <a:r>
              <a:rPr lang="en-US" sz="1100">
                <a:latin typeface="Times New Roman"/>
                <a:cs typeface="Times New Roman"/>
              </a:rPr>
              <a:t> [Accessed 27 February 2024]</a:t>
            </a:r>
            <a:endParaRPr lang="en-US" sz="1100"/>
          </a:p>
          <a:p>
            <a:r>
              <a:rPr lang="en-US" sz="1100">
                <a:latin typeface="Times New Roman"/>
                <a:cs typeface="Times New Roman"/>
              </a:rPr>
              <a:t>Deloitte, (2024). </a:t>
            </a:r>
            <a:r>
              <a:rPr lang="en-US" sz="1100" i="1">
                <a:latin typeface="Times New Roman"/>
                <a:cs typeface="Times New Roman"/>
              </a:rPr>
              <a:t>Learning and development.</a:t>
            </a:r>
            <a:r>
              <a:rPr lang="en-US" sz="1100">
                <a:latin typeface="Times New Roman"/>
                <a:cs typeface="Times New Roman"/>
              </a:rPr>
              <a:t> Available at: </a:t>
            </a:r>
            <a:r>
              <a:rPr lang="en-US" sz="1100">
                <a:latin typeface="Times New Roman"/>
                <a:cs typeface="Times New Roman"/>
                <a:hlinkClick r:id="rId9"/>
              </a:rPr>
              <a:t>https://www.deloitte.com/global/en/about/story/purpose-values/learning-and-development.html</a:t>
            </a:r>
            <a:r>
              <a:rPr lang="en-US" sz="1100">
                <a:latin typeface="Times New Roman"/>
                <a:cs typeface="Times New Roman"/>
              </a:rPr>
              <a:t> [Accessed 27 February 2024]</a:t>
            </a:r>
            <a:endParaRPr lang="en-US" sz="1100"/>
          </a:p>
          <a:p>
            <a:r>
              <a:rPr lang="en-US" sz="1100">
                <a:latin typeface="Times New Roman"/>
                <a:cs typeface="Times New Roman"/>
              </a:rPr>
              <a:t>Schenk, M., (2023). </a:t>
            </a:r>
            <a:r>
              <a:rPr lang="en-US" sz="1100" i="1">
                <a:latin typeface="Times New Roman"/>
                <a:cs typeface="Times New Roman"/>
              </a:rPr>
              <a:t>The Role of Technology in Training &amp; Development for Students and Employees.</a:t>
            </a:r>
            <a:r>
              <a:rPr lang="en-US" sz="1100">
                <a:latin typeface="Times New Roman"/>
                <a:cs typeface="Times New Roman"/>
              </a:rPr>
              <a:t> Available at: </a:t>
            </a:r>
            <a:r>
              <a:rPr lang="en-US" sz="1100">
                <a:latin typeface="Times New Roman"/>
                <a:cs typeface="Times New Roman"/>
                <a:hlinkClick r:id="rId10"/>
              </a:rPr>
              <a:t>https://www.acadecraft.com/blog/role-of-technology-in-training-development-for-students-and-employees/#:~:text=Benefits%20of%20Technology%20in%20Training,-There%20are%20various&amp;text=Additionally%2C%20technology%20enables%20trainers%20to,of%20attending%20in%2Dperson%20workshops</a:t>
            </a:r>
            <a:r>
              <a:rPr lang="en-US" sz="1100">
                <a:latin typeface="Times New Roman"/>
                <a:cs typeface="Times New Roman"/>
              </a:rPr>
              <a:t>. [Accessed 27 February 2024]</a:t>
            </a:r>
            <a:endParaRPr lang="en-US" sz="1100"/>
          </a:p>
          <a:p>
            <a:r>
              <a:rPr lang="en-US" sz="1100" err="1">
                <a:latin typeface="Times New Roman"/>
                <a:cs typeface="Times New Roman"/>
              </a:rPr>
              <a:t>Xynteo</a:t>
            </a:r>
            <a:r>
              <a:rPr lang="en-US" sz="1100">
                <a:latin typeface="Times New Roman"/>
                <a:cs typeface="Times New Roman"/>
              </a:rPr>
              <a:t>, (2022). </a:t>
            </a:r>
            <a:r>
              <a:rPr lang="en-US" sz="1100" i="1">
                <a:latin typeface="Times New Roman"/>
                <a:cs typeface="Times New Roman"/>
              </a:rPr>
              <a:t>AIRBNB SHOWS THAT THE FUTURE OF (OFFICE) WORK IS ALREADY HERE</a:t>
            </a:r>
            <a:r>
              <a:rPr lang="en-US" sz="1100">
                <a:latin typeface="Times New Roman"/>
                <a:cs typeface="Times New Roman"/>
              </a:rPr>
              <a:t>. Available at: </a:t>
            </a:r>
            <a:r>
              <a:rPr lang="en-US" sz="1100">
                <a:latin typeface="Times New Roman"/>
                <a:cs typeface="Times New Roman"/>
                <a:hlinkClick r:id="rId11"/>
              </a:rPr>
              <a:t>https://xynteo.com/insights/latest/airbnb-shows-future-office-work-already-here</a:t>
            </a:r>
            <a:r>
              <a:rPr lang="en-US" sz="1100">
                <a:latin typeface="Times New Roman"/>
                <a:cs typeface="Times New Roman"/>
              </a:rPr>
              <a:t> [Accessed 27 February 2024]</a:t>
            </a:r>
            <a:endParaRPr lang="en-US" sz="1100"/>
          </a:p>
          <a:p>
            <a:r>
              <a:rPr lang="en-US" sz="1100">
                <a:latin typeface="Times New Roman"/>
                <a:cs typeface="Times New Roman"/>
              </a:rPr>
              <a:t>About Netflix, (2024). </a:t>
            </a:r>
            <a:r>
              <a:rPr lang="en-US" sz="1100" i="1">
                <a:latin typeface="Times New Roman"/>
                <a:cs typeface="Times New Roman"/>
              </a:rPr>
              <a:t>Netflix Launches New Training </a:t>
            </a:r>
            <a:r>
              <a:rPr lang="en-US" sz="1100" i="1" err="1">
                <a:latin typeface="Times New Roman"/>
                <a:cs typeface="Times New Roman"/>
              </a:rPr>
              <a:t>Programme</a:t>
            </a:r>
            <a:r>
              <a:rPr lang="en-US" sz="1100" i="1">
                <a:latin typeface="Times New Roman"/>
                <a:cs typeface="Times New Roman"/>
              </a:rPr>
              <a:t> to Develop Next Generation of UK Creatives.</a:t>
            </a:r>
            <a:r>
              <a:rPr lang="en-US" sz="1100">
                <a:latin typeface="Times New Roman"/>
                <a:cs typeface="Times New Roman"/>
              </a:rPr>
              <a:t> Available at: </a:t>
            </a:r>
            <a:r>
              <a:rPr lang="en-US" sz="1100">
                <a:latin typeface="Times New Roman"/>
                <a:cs typeface="Times New Roman"/>
                <a:hlinkClick r:id="rId12"/>
              </a:rPr>
              <a:t>https://about.netflix.com/en/news/netflix-launches-new-training-program-to-develop-uk-creatives</a:t>
            </a:r>
            <a:r>
              <a:rPr lang="en-US" sz="1100">
                <a:latin typeface="Times New Roman"/>
                <a:cs typeface="Times New Roman"/>
              </a:rPr>
              <a:t> [Accessed 27 February 2024]</a:t>
            </a:r>
            <a:endParaRPr lang="en-US" sz="1100"/>
          </a:p>
          <a:p>
            <a:r>
              <a:rPr lang="en-US" sz="1100">
                <a:latin typeface="Times New Roman"/>
                <a:cs typeface="Times New Roman"/>
              </a:rPr>
              <a:t>Rodriguez, J. and Walters, K., (2017). The importance of training and development in employee performance and evaluation. </a:t>
            </a:r>
            <a:r>
              <a:rPr lang="en-US" sz="1100" i="1">
                <a:latin typeface="Times New Roman"/>
                <a:cs typeface="Times New Roman"/>
              </a:rPr>
              <a:t>World Wide Journal of Multidisciplinary Research and Development</a:t>
            </a:r>
            <a:r>
              <a:rPr lang="en-US" sz="1100">
                <a:latin typeface="Times New Roman"/>
                <a:cs typeface="Times New Roman"/>
              </a:rPr>
              <a:t>, </a:t>
            </a:r>
            <a:r>
              <a:rPr lang="en-US" sz="1100" i="1">
                <a:latin typeface="Times New Roman"/>
                <a:cs typeface="Times New Roman"/>
              </a:rPr>
              <a:t>3</a:t>
            </a:r>
            <a:r>
              <a:rPr lang="en-US" sz="1100">
                <a:latin typeface="Times New Roman"/>
                <a:cs typeface="Times New Roman"/>
              </a:rPr>
              <a:t>(10), pp.206-212. </a:t>
            </a:r>
            <a:endParaRPr lang="en-US" sz="1100"/>
          </a:p>
        </p:txBody>
      </p:sp>
    </p:spTree>
    <p:extLst>
      <p:ext uri="{BB962C8B-B14F-4D97-AF65-F5344CB8AC3E}">
        <p14:creationId xmlns:p14="http://schemas.microsoft.com/office/powerpoint/2010/main" val="25740295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2675</Words>
  <Application>Microsoft Office PowerPoint</Application>
  <PresentationFormat>Widescreen</PresentationFormat>
  <Paragraphs>113</Paragraphs>
  <Slides>16</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LCBB5004 Managing People</vt:lpstr>
      <vt:lpstr>Introduction </vt:lpstr>
      <vt:lpstr>Importance of technology in training and development</vt:lpstr>
      <vt:lpstr>Contd...</vt:lpstr>
      <vt:lpstr>Benefits of technology-based training programmes for employees </vt:lpstr>
      <vt:lpstr>Amazon </vt:lpstr>
      <vt:lpstr>Google </vt:lpstr>
      <vt:lpstr>Marriott International</vt:lpstr>
      <vt:lpstr>Lloyds Banking Group</vt:lpstr>
      <vt:lpstr>Benefits of technology-based training programmes for employers</vt:lpstr>
      <vt:lpstr>Microsoft </vt:lpstr>
      <vt:lpstr>Netflix </vt:lpstr>
      <vt:lpstr>Airbnb</vt:lpstr>
      <vt:lpstr>Deloitte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LCBB5004 Managing People</dc:title>
  <dc:creator/>
  <cp:lastModifiedBy>Raul Trif</cp:lastModifiedBy>
  <cp:revision>1</cp:revision>
  <dcterms:created xsi:type="dcterms:W3CDTF">2024-02-27T16:40:39Z</dcterms:created>
  <dcterms:modified xsi:type="dcterms:W3CDTF">2024-04-02T17:57:27Z</dcterms:modified>
</cp:coreProperties>
</file>