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57"/>
  </p:notesMasterIdLst>
  <p:handoutMasterIdLst>
    <p:handoutMasterId r:id="rId58"/>
  </p:handoutMasterIdLst>
  <p:sldIdLst>
    <p:sldId id="259" r:id="rId4"/>
    <p:sldId id="300" r:id="rId5"/>
    <p:sldId id="313" r:id="rId6"/>
    <p:sldId id="314" r:id="rId7"/>
    <p:sldId id="301" r:id="rId8"/>
    <p:sldId id="315" r:id="rId9"/>
    <p:sldId id="304" r:id="rId10"/>
    <p:sldId id="316" r:id="rId11"/>
    <p:sldId id="317" r:id="rId12"/>
    <p:sldId id="318" r:id="rId13"/>
    <p:sldId id="319" r:id="rId14"/>
    <p:sldId id="312" r:id="rId15"/>
    <p:sldId id="306" r:id="rId16"/>
    <p:sldId id="307" r:id="rId17"/>
    <p:sldId id="305" r:id="rId18"/>
    <p:sldId id="320" r:id="rId19"/>
    <p:sldId id="322" r:id="rId20"/>
    <p:sldId id="321" r:id="rId21"/>
    <p:sldId id="336" r:id="rId22"/>
    <p:sldId id="337" r:id="rId23"/>
    <p:sldId id="338" r:id="rId24"/>
    <p:sldId id="339" r:id="rId25"/>
    <p:sldId id="340" r:id="rId26"/>
    <p:sldId id="323" r:id="rId27"/>
    <p:sldId id="324" r:id="rId28"/>
    <p:sldId id="325" r:id="rId29"/>
    <p:sldId id="328" r:id="rId30"/>
    <p:sldId id="327" r:id="rId31"/>
    <p:sldId id="281" r:id="rId32"/>
    <p:sldId id="282" r:id="rId33"/>
    <p:sldId id="283" r:id="rId34"/>
    <p:sldId id="284" r:id="rId35"/>
    <p:sldId id="285" r:id="rId36"/>
    <p:sldId id="289" r:id="rId37"/>
    <p:sldId id="290" r:id="rId38"/>
    <p:sldId id="291" r:id="rId39"/>
    <p:sldId id="292" r:id="rId40"/>
    <p:sldId id="330" r:id="rId41"/>
    <p:sldId id="332" r:id="rId42"/>
    <p:sldId id="295" r:id="rId43"/>
    <p:sldId id="266" r:id="rId44"/>
    <p:sldId id="296" r:id="rId45"/>
    <p:sldId id="271" r:id="rId46"/>
    <p:sldId id="333" r:id="rId47"/>
    <p:sldId id="297" r:id="rId48"/>
    <p:sldId id="329" r:id="rId49"/>
    <p:sldId id="334" r:id="rId50"/>
    <p:sldId id="298" r:id="rId51"/>
    <p:sldId id="335" r:id="rId52"/>
    <p:sldId id="331" r:id="rId53"/>
    <p:sldId id="308" r:id="rId54"/>
    <p:sldId id="309" r:id="rId55"/>
    <p:sldId id="310"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101"/>
    <p:restoredTop sz="91582" autoAdjust="0"/>
  </p:normalViewPr>
  <p:slideViewPr>
    <p:cSldViewPr>
      <p:cViewPr>
        <p:scale>
          <a:sx n="98" d="100"/>
          <a:sy n="98" d="100"/>
        </p:scale>
        <p:origin x="5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70C98-B639-486E-9C8F-912A03807E53}" type="doc">
      <dgm:prSet loTypeId="urn:microsoft.com/office/officeart/2005/8/layout/radial3" loCatId="cycle" qsTypeId="urn:microsoft.com/office/officeart/2005/8/quickstyle/simple1" qsCatId="simple" csTypeId="urn:microsoft.com/office/officeart/2005/8/colors/accent5_5" csCatId="accent5" phldr="1"/>
      <dgm:spPr/>
      <dgm:t>
        <a:bodyPr/>
        <a:lstStyle/>
        <a:p>
          <a:endParaRPr lang="en-US"/>
        </a:p>
      </dgm:t>
    </dgm:pt>
    <dgm:pt modelId="{18C788F3-41F3-4DDE-9CBF-7E838B5A6A12}">
      <dgm:prSet phldrT="[Text]"/>
      <dgm:spPr/>
      <dgm:t>
        <a:bodyPr/>
        <a:lstStyle/>
        <a:p>
          <a:r>
            <a:rPr lang="en-US" dirty="0" smtClean="0"/>
            <a:t>PE</a:t>
          </a:r>
          <a:endParaRPr lang="en-US" dirty="0"/>
        </a:p>
      </dgm:t>
    </dgm:pt>
    <dgm:pt modelId="{529177BC-16AD-4818-974A-67486BE48BFA}" type="parTrans" cxnId="{11A91B33-2148-42A8-A6C8-D8DE61B56C9C}">
      <dgm:prSet/>
      <dgm:spPr/>
      <dgm:t>
        <a:bodyPr/>
        <a:lstStyle/>
        <a:p>
          <a:endParaRPr lang="en-US"/>
        </a:p>
      </dgm:t>
    </dgm:pt>
    <dgm:pt modelId="{EE2CB537-357B-47BF-BEFD-913B1D7829AC}" type="sibTrans" cxnId="{11A91B33-2148-42A8-A6C8-D8DE61B56C9C}">
      <dgm:prSet/>
      <dgm:spPr/>
      <dgm:t>
        <a:bodyPr/>
        <a:lstStyle/>
        <a:p>
          <a:endParaRPr lang="en-US"/>
        </a:p>
      </dgm:t>
    </dgm:pt>
    <dgm:pt modelId="{E6F33746-CA7A-46C0-B0B0-AF1457B79897}">
      <dgm:prSet phldrT="[Text]"/>
      <dgm:spPr/>
      <dgm:t>
        <a:bodyPr/>
        <a:lstStyle/>
        <a:p>
          <a:r>
            <a:rPr lang="en-US" dirty="0" smtClean="0"/>
            <a:t>Hockey</a:t>
          </a:r>
          <a:endParaRPr lang="en-US" dirty="0"/>
        </a:p>
      </dgm:t>
    </dgm:pt>
    <dgm:pt modelId="{0A345AFB-B89C-4EDF-8C95-3320EDFD93B2}" type="parTrans" cxnId="{B4110AC5-F3D4-496D-8122-9AE1B286C32B}">
      <dgm:prSet/>
      <dgm:spPr/>
      <dgm:t>
        <a:bodyPr/>
        <a:lstStyle/>
        <a:p>
          <a:endParaRPr lang="en-US"/>
        </a:p>
      </dgm:t>
    </dgm:pt>
    <dgm:pt modelId="{646C97BE-FFA7-4A3E-BFB0-AF8F9FE493C5}" type="sibTrans" cxnId="{B4110AC5-F3D4-496D-8122-9AE1B286C32B}">
      <dgm:prSet/>
      <dgm:spPr/>
      <dgm:t>
        <a:bodyPr/>
        <a:lstStyle/>
        <a:p>
          <a:endParaRPr lang="en-US"/>
        </a:p>
      </dgm:t>
    </dgm:pt>
    <dgm:pt modelId="{42B3688B-921F-4FAA-8C21-CA0A6BAE507B}">
      <dgm:prSet phldrT="[Text]"/>
      <dgm:spPr/>
      <dgm:t>
        <a:bodyPr/>
        <a:lstStyle/>
        <a:p>
          <a:r>
            <a:rPr lang="en-US" dirty="0" smtClean="0"/>
            <a:t>Swimming</a:t>
          </a:r>
          <a:endParaRPr lang="en-US" dirty="0"/>
        </a:p>
      </dgm:t>
    </dgm:pt>
    <dgm:pt modelId="{8B63D02B-63DA-4B1A-8FAB-F0676620E4D1}" type="parTrans" cxnId="{A982F316-8794-40D9-8C35-CDF25E510819}">
      <dgm:prSet/>
      <dgm:spPr/>
      <dgm:t>
        <a:bodyPr/>
        <a:lstStyle/>
        <a:p>
          <a:endParaRPr lang="en-US"/>
        </a:p>
      </dgm:t>
    </dgm:pt>
    <dgm:pt modelId="{8E18E3F7-64D7-4D3D-86CE-23E76F7727B0}" type="sibTrans" cxnId="{A982F316-8794-40D9-8C35-CDF25E510819}">
      <dgm:prSet/>
      <dgm:spPr/>
      <dgm:t>
        <a:bodyPr/>
        <a:lstStyle/>
        <a:p>
          <a:endParaRPr lang="en-US"/>
        </a:p>
      </dgm:t>
    </dgm:pt>
    <dgm:pt modelId="{63D4EFDA-A873-486F-BE76-DC346096B34C}">
      <dgm:prSet phldrT="[Text]"/>
      <dgm:spPr/>
      <dgm:t>
        <a:bodyPr/>
        <a:lstStyle/>
        <a:p>
          <a:r>
            <a:rPr lang="en-US" dirty="0" smtClean="0"/>
            <a:t>OAA</a:t>
          </a:r>
          <a:endParaRPr lang="en-US" dirty="0"/>
        </a:p>
      </dgm:t>
    </dgm:pt>
    <dgm:pt modelId="{F20BF7AB-C775-4FA5-8437-B927351CBBE7}" type="parTrans" cxnId="{05F04FEF-6037-41F5-824D-9601C93F6D91}">
      <dgm:prSet/>
      <dgm:spPr/>
      <dgm:t>
        <a:bodyPr/>
        <a:lstStyle/>
        <a:p>
          <a:endParaRPr lang="en-US"/>
        </a:p>
      </dgm:t>
    </dgm:pt>
    <dgm:pt modelId="{1328CD94-70F8-4D9A-9D17-F3CCDCCDE61E}" type="sibTrans" cxnId="{05F04FEF-6037-41F5-824D-9601C93F6D91}">
      <dgm:prSet/>
      <dgm:spPr/>
      <dgm:t>
        <a:bodyPr/>
        <a:lstStyle/>
        <a:p>
          <a:endParaRPr lang="en-US"/>
        </a:p>
      </dgm:t>
    </dgm:pt>
    <dgm:pt modelId="{9014DF0B-CD09-46E2-9255-EBBC743D02A8}">
      <dgm:prSet phldrT="[Text]"/>
      <dgm:spPr/>
      <dgm:t>
        <a:bodyPr/>
        <a:lstStyle/>
        <a:p>
          <a:r>
            <a:rPr lang="en-US" dirty="0" smtClean="0"/>
            <a:t>Gymnastics</a:t>
          </a:r>
          <a:endParaRPr lang="en-US" dirty="0"/>
        </a:p>
      </dgm:t>
    </dgm:pt>
    <dgm:pt modelId="{CBCE20C8-3589-4D70-BF8A-17AABCBF53BF}" type="parTrans" cxnId="{7E306281-092D-466B-9DBC-34C9482ADBB6}">
      <dgm:prSet/>
      <dgm:spPr/>
      <dgm:t>
        <a:bodyPr/>
        <a:lstStyle/>
        <a:p>
          <a:endParaRPr lang="en-US"/>
        </a:p>
      </dgm:t>
    </dgm:pt>
    <dgm:pt modelId="{224E0C49-5FD5-4D1C-A0A8-95DE8EBB2922}" type="sibTrans" cxnId="{7E306281-092D-466B-9DBC-34C9482ADBB6}">
      <dgm:prSet/>
      <dgm:spPr/>
      <dgm:t>
        <a:bodyPr/>
        <a:lstStyle/>
        <a:p>
          <a:endParaRPr lang="en-US"/>
        </a:p>
      </dgm:t>
    </dgm:pt>
    <dgm:pt modelId="{29D85953-8FC3-4D97-B370-AED4BC63CE1B}">
      <dgm:prSet phldrT="[Text]"/>
      <dgm:spPr/>
      <dgm:t>
        <a:bodyPr/>
        <a:lstStyle/>
        <a:p>
          <a:r>
            <a:rPr lang="en-US" dirty="0" smtClean="0"/>
            <a:t>Rugby</a:t>
          </a:r>
          <a:endParaRPr lang="en-US" dirty="0"/>
        </a:p>
      </dgm:t>
    </dgm:pt>
    <dgm:pt modelId="{C201AD9C-BE5A-480C-BFA9-616887813AD6}" type="parTrans" cxnId="{52CE28F1-02DF-4C77-80D5-6E00274BA085}">
      <dgm:prSet/>
      <dgm:spPr/>
      <dgm:t>
        <a:bodyPr/>
        <a:lstStyle/>
        <a:p>
          <a:endParaRPr lang="en-US"/>
        </a:p>
      </dgm:t>
    </dgm:pt>
    <dgm:pt modelId="{CD2143FB-91B1-4EC2-A465-DDA566F4D5E2}" type="sibTrans" cxnId="{52CE28F1-02DF-4C77-80D5-6E00274BA085}">
      <dgm:prSet/>
      <dgm:spPr/>
      <dgm:t>
        <a:bodyPr/>
        <a:lstStyle/>
        <a:p>
          <a:endParaRPr lang="en-US"/>
        </a:p>
      </dgm:t>
    </dgm:pt>
    <dgm:pt modelId="{8663805D-5DE1-46F0-AACC-E7ADF7D8A063}">
      <dgm:prSet phldrT="[Text]"/>
      <dgm:spPr/>
      <dgm:t>
        <a:bodyPr/>
        <a:lstStyle/>
        <a:p>
          <a:r>
            <a:rPr lang="en-US" dirty="0" smtClean="0"/>
            <a:t>Football</a:t>
          </a:r>
          <a:endParaRPr lang="en-US" dirty="0"/>
        </a:p>
      </dgm:t>
    </dgm:pt>
    <dgm:pt modelId="{4061CB48-1F39-4339-98B8-C79FAE433D01}" type="parTrans" cxnId="{0DCA835B-7640-4258-9CBE-15AF9A5BF517}">
      <dgm:prSet/>
      <dgm:spPr/>
      <dgm:t>
        <a:bodyPr/>
        <a:lstStyle/>
        <a:p>
          <a:endParaRPr lang="en-US"/>
        </a:p>
      </dgm:t>
    </dgm:pt>
    <dgm:pt modelId="{CE84C33E-7D8E-45FD-9A89-51CB128864C6}" type="sibTrans" cxnId="{0DCA835B-7640-4258-9CBE-15AF9A5BF517}">
      <dgm:prSet/>
      <dgm:spPr/>
      <dgm:t>
        <a:bodyPr/>
        <a:lstStyle/>
        <a:p>
          <a:endParaRPr lang="en-US"/>
        </a:p>
      </dgm:t>
    </dgm:pt>
    <dgm:pt modelId="{44492161-D7C5-42D0-A79D-F37F8CC2A676}" type="pres">
      <dgm:prSet presAssocID="{B2670C98-B639-486E-9C8F-912A03807E53}" presName="composite" presStyleCnt="0">
        <dgm:presLayoutVars>
          <dgm:chMax val="1"/>
          <dgm:dir/>
          <dgm:resizeHandles val="exact"/>
        </dgm:presLayoutVars>
      </dgm:prSet>
      <dgm:spPr/>
      <dgm:t>
        <a:bodyPr/>
        <a:lstStyle/>
        <a:p>
          <a:endParaRPr lang="en-US"/>
        </a:p>
      </dgm:t>
    </dgm:pt>
    <dgm:pt modelId="{13F15DE7-714D-4959-8DC9-5E4C10E40F44}" type="pres">
      <dgm:prSet presAssocID="{B2670C98-B639-486E-9C8F-912A03807E53}" presName="radial" presStyleCnt="0">
        <dgm:presLayoutVars>
          <dgm:animLvl val="ctr"/>
        </dgm:presLayoutVars>
      </dgm:prSet>
      <dgm:spPr/>
    </dgm:pt>
    <dgm:pt modelId="{F5BE5803-7859-43EF-92C8-D712F7732953}" type="pres">
      <dgm:prSet presAssocID="{18C788F3-41F3-4DDE-9CBF-7E838B5A6A12}" presName="centerShape" presStyleLbl="vennNode1" presStyleIdx="0" presStyleCnt="7"/>
      <dgm:spPr/>
      <dgm:t>
        <a:bodyPr/>
        <a:lstStyle/>
        <a:p>
          <a:endParaRPr lang="en-US"/>
        </a:p>
      </dgm:t>
    </dgm:pt>
    <dgm:pt modelId="{37CEF66E-A8DE-4273-9DA5-52AA9B63D509}" type="pres">
      <dgm:prSet presAssocID="{E6F33746-CA7A-46C0-B0B0-AF1457B79897}" presName="node" presStyleLbl="vennNode1" presStyleIdx="1" presStyleCnt="7">
        <dgm:presLayoutVars>
          <dgm:bulletEnabled val="1"/>
        </dgm:presLayoutVars>
      </dgm:prSet>
      <dgm:spPr/>
      <dgm:t>
        <a:bodyPr/>
        <a:lstStyle/>
        <a:p>
          <a:endParaRPr lang="en-US"/>
        </a:p>
      </dgm:t>
    </dgm:pt>
    <dgm:pt modelId="{694E2E92-5108-495E-A24E-3D155155C7F9}" type="pres">
      <dgm:prSet presAssocID="{29D85953-8FC3-4D97-B370-AED4BC63CE1B}" presName="node" presStyleLbl="vennNode1" presStyleIdx="2" presStyleCnt="7">
        <dgm:presLayoutVars>
          <dgm:bulletEnabled val="1"/>
        </dgm:presLayoutVars>
      </dgm:prSet>
      <dgm:spPr/>
      <dgm:t>
        <a:bodyPr/>
        <a:lstStyle/>
        <a:p>
          <a:endParaRPr lang="en-US"/>
        </a:p>
      </dgm:t>
    </dgm:pt>
    <dgm:pt modelId="{9FE3D2FA-73CF-4CD3-951E-2BDCE99D98DD}" type="pres">
      <dgm:prSet presAssocID="{8663805D-5DE1-46F0-AACC-E7ADF7D8A063}" presName="node" presStyleLbl="vennNode1" presStyleIdx="3" presStyleCnt="7">
        <dgm:presLayoutVars>
          <dgm:bulletEnabled val="1"/>
        </dgm:presLayoutVars>
      </dgm:prSet>
      <dgm:spPr/>
      <dgm:t>
        <a:bodyPr/>
        <a:lstStyle/>
        <a:p>
          <a:endParaRPr lang="en-US"/>
        </a:p>
      </dgm:t>
    </dgm:pt>
    <dgm:pt modelId="{E2C00B9B-7CC1-4F95-82F8-EFB9B9EC7447}" type="pres">
      <dgm:prSet presAssocID="{42B3688B-921F-4FAA-8C21-CA0A6BAE507B}" presName="node" presStyleLbl="vennNode1" presStyleIdx="4" presStyleCnt="7">
        <dgm:presLayoutVars>
          <dgm:bulletEnabled val="1"/>
        </dgm:presLayoutVars>
      </dgm:prSet>
      <dgm:spPr/>
      <dgm:t>
        <a:bodyPr/>
        <a:lstStyle/>
        <a:p>
          <a:endParaRPr lang="en-US"/>
        </a:p>
      </dgm:t>
    </dgm:pt>
    <dgm:pt modelId="{B43312B4-3CE6-474A-B2F4-D2C162D3A5B3}" type="pres">
      <dgm:prSet presAssocID="{63D4EFDA-A873-486F-BE76-DC346096B34C}" presName="node" presStyleLbl="vennNode1" presStyleIdx="5" presStyleCnt="7">
        <dgm:presLayoutVars>
          <dgm:bulletEnabled val="1"/>
        </dgm:presLayoutVars>
      </dgm:prSet>
      <dgm:spPr/>
      <dgm:t>
        <a:bodyPr/>
        <a:lstStyle/>
        <a:p>
          <a:endParaRPr lang="en-US"/>
        </a:p>
      </dgm:t>
    </dgm:pt>
    <dgm:pt modelId="{0A169694-C70C-4F2F-9C47-400AD82DC27C}" type="pres">
      <dgm:prSet presAssocID="{9014DF0B-CD09-46E2-9255-EBBC743D02A8}" presName="node" presStyleLbl="vennNode1" presStyleIdx="6" presStyleCnt="7">
        <dgm:presLayoutVars>
          <dgm:bulletEnabled val="1"/>
        </dgm:presLayoutVars>
      </dgm:prSet>
      <dgm:spPr/>
      <dgm:t>
        <a:bodyPr/>
        <a:lstStyle/>
        <a:p>
          <a:endParaRPr lang="en-US"/>
        </a:p>
      </dgm:t>
    </dgm:pt>
  </dgm:ptLst>
  <dgm:cxnLst>
    <dgm:cxn modelId="{6E1E6C4B-A9D7-4760-879A-AD3C0DF87FC2}" type="presOf" srcId="{E6F33746-CA7A-46C0-B0B0-AF1457B79897}" destId="{37CEF66E-A8DE-4273-9DA5-52AA9B63D509}" srcOrd="0" destOrd="0" presId="urn:microsoft.com/office/officeart/2005/8/layout/radial3"/>
    <dgm:cxn modelId="{B4110AC5-F3D4-496D-8122-9AE1B286C32B}" srcId="{18C788F3-41F3-4DDE-9CBF-7E838B5A6A12}" destId="{E6F33746-CA7A-46C0-B0B0-AF1457B79897}" srcOrd="0" destOrd="0" parTransId="{0A345AFB-B89C-4EDF-8C95-3320EDFD93B2}" sibTransId="{646C97BE-FFA7-4A3E-BFB0-AF8F9FE493C5}"/>
    <dgm:cxn modelId="{369E999F-C370-4613-B162-92D961114EA9}" type="presOf" srcId="{8663805D-5DE1-46F0-AACC-E7ADF7D8A063}" destId="{9FE3D2FA-73CF-4CD3-951E-2BDCE99D98DD}" srcOrd="0" destOrd="0" presId="urn:microsoft.com/office/officeart/2005/8/layout/radial3"/>
    <dgm:cxn modelId="{3C049FEA-74F8-4544-BB4A-52CC10553FFA}" type="presOf" srcId="{9014DF0B-CD09-46E2-9255-EBBC743D02A8}" destId="{0A169694-C70C-4F2F-9C47-400AD82DC27C}" srcOrd="0" destOrd="0" presId="urn:microsoft.com/office/officeart/2005/8/layout/radial3"/>
    <dgm:cxn modelId="{708ACDFA-29C3-4062-96B4-15D97A09FAE3}" type="presOf" srcId="{42B3688B-921F-4FAA-8C21-CA0A6BAE507B}" destId="{E2C00B9B-7CC1-4F95-82F8-EFB9B9EC7447}" srcOrd="0" destOrd="0" presId="urn:microsoft.com/office/officeart/2005/8/layout/radial3"/>
    <dgm:cxn modelId="{05F04FEF-6037-41F5-824D-9601C93F6D91}" srcId="{18C788F3-41F3-4DDE-9CBF-7E838B5A6A12}" destId="{63D4EFDA-A873-486F-BE76-DC346096B34C}" srcOrd="4" destOrd="0" parTransId="{F20BF7AB-C775-4FA5-8437-B927351CBBE7}" sibTransId="{1328CD94-70F8-4D9A-9D17-F3CCDCCDE61E}"/>
    <dgm:cxn modelId="{D7295A73-3B91-411F-A781-5C2EB537406F}" type="presOf" srcId="{29D85953-8FC3-4D97-B370-AED4BC63CE1B}" destId="{694E2E92-5108-495E-A24E-3D155155C7F9}" srcOrd="0" destOrd="0" presId="urn:microsoft.com/office/officeart/2005/8/layout/radial3"/>
    <dgm:cxn modelId="{0DCA835B-7640-4258-9CBE-15AF9A5BF517}" srcId="{18C788F3-41F3-4DDE-9CBF-7E838B5A6A12}" destId="{8663805D-5DE1-46F0-AACC-E7ADF7D8A063}" srcOrd="2" destOrd="0" parTransId="{4061CB48-1F39-4339-98B8-C79FAE433D01}" sibTransId="{CE84C33E-7D8E-45FD-9A89-51CB128864C6}"/>
    <dgm:cxn modelId="{22AB87DE-4528-4F31-A32A-493DFE895A6E}" type="presOf" srcId="{B2670C98-B639-486E-9C8F-912A03807E53}" destId="{44492161-D7C5-42D0-A79D-F37F8CC2A676}" srcOrd="0" destOrd="0" presId="urn:microsoft.com/office/officeart/2005/8/layout/radial3"/>
    <dgm:cxn modelId="{7E306281-092D-466B-9DBC-34C9482ADBB6}" srcId="{18C788F3-41F3-4DDE-9CBF-7E838B5A6A12}" destId="{9014DF0B-CD09-46E2-9255-EBBC743D02A8}" srcOrd="5" destOrd="0" parTransId="{CBCE20C8-3589-4D70-BF8A-17AABCBF53BF}" sibTransId="{224E0C49-5FD5-4D1C-A0A8-95DE8EBB2922}"/>
    <dgm:cxn modelId="{11A91B33-2148-42A8-A6C8-D8DE61B56C9C}" srcId="{B2670C98-B639-486E-9C8F-912A03807E53}" destId="{18C788F3-41F3-4DDE-9CBF-7E838B5A6A12}" srcOrd="0" destOrd="0" parTransId="{529177BC-16AD-4818-974A-67486BE48BFA}" sibTransId="{EE2CB537-357B-47BF-BEFD-913B1D7829AC}"/>
    <dgm:cxn modelId="{60682E7C-A989-4980-AE58-824D6D58C870}" type="presOf" srcId="{63D4EFDA-A873-486F-BE76-DC346096B34C}" destId="{B43312B4-3CE6-474A-B2F4-D2C162D3A5B3}" srcOrd="0" destOrd="0" presId="urn:microsoft.com/office/officeart/2005/8/layout/radial3"/>
    <dgm:cxn modelId="{DA883D39-2086-491B-AA06-543B4B97AC8A}" type="presOf" srcId="{18C788F3-41F3-4DDE-9CBF-7E838B5A6A12}" destId="{F5BE5803-7859-43EF-92C8-D712F7732953}" srcOrd="0" destOrd="0" presId="urn:microsoft.com/office/officeart/2005/8/layout/radial3"/>
    <dgm:cxn modelId="{52CE28F1-02DF-4C77-80D5-6E00274BA085}" srcId="{18C788F3-41F3-4DDE-9CBF-7E838B5A6A12}" destId="{29D85953-8FC3-4D97-B370-AED4BC63CE1B}" srcOrd="1" destOrd="0" parTransId="{C201AD9C-BE5A-480C-BFA9-616887813AD6}" sibTransId="{CD2143FB-91B1-4EC2-A465-DDA566F4D5E2}"/>
    <dgm:cxn modelId="{A982F316-8794-40D9-8C35-CDF25E510819}" srcId="{18C788F3-41F3-4DDE-9CBF-7E838B5A6A12}" destId="{42B3688B-921F-4FAA-8C21-CA0A6BAE507B}" srcOrd="3" destOrd="0" parTransId="{8B63D02B-63DA-4B1A-8FAB-F0676620E4D1}" sibTransId="{8E18E3F7-64D7-4D3D-86CE-23E76F7727B0}"/>
    <dgm:cxn modelId="{51A50E1F-4735-4112-8B1D-0A88D8FB7B1A}" type="presParOf" srcId="{44492161-D7C5-42D0-A79D-F37F8CC2A676}" destId="{13F15DE7-714D-4959-8DC9-5E4C10E40F44}" srcOrd="0" destOrd="0" presId="urn:microsoft.com/office/officeart/2005/8/layout/radial3"/>
    <dgm:cxn modelId="{B6F49536-F3C8-422E-B210-E54EAAF165B1}" type="presParOf" srcId="{13F15DE7-714D-4959-8DC9-5E4C10E40F44}" destId="{F5BE5803-7859-43EF-92C8-D712F7732953}" srcOrd="0" destOrd="0" presId="urn:microsoft.com/office/officeart/2005/8/layout/radial3"/>
    <dgm:cxn modelId="{17F427E2-1CE9-44D7-8257-3F4880762746}" type="presParOf" srcId="{13F15DE7-714D-4959-8DC9-5E4C10E40F44}" destId="{37CEF66E-A8DE-4273-9DA5-52AA9B63D509}" srcOrd="1" destOrd="0" presId="urn:microsoft.com/office/officeart/2005/8/layout/radial3"/>
    <dgm:cxn modelId="{17A55E67-03DA-4CC1-A838-4AC13E9D12B4}" type="presParOf" srcId="{13F15DE7-714D-4959-8DC9-5E4C10E40F44}" destId="{694E2E92-5108-495E-A24E-3D155155C7F9}" srcOrd="2" destOrd="0" presId="urn:microsoft.com/office/officeart/2005/8/layout/radial3"/>
    <dgm:cxn modelId="{7F68259A-AE06-45A3-9D78-7DD364CDFC49}" type="presParOf" srcId="{13F15DE7-714D-4959-8DC9-5E4C10E40F44}" destId="{9FE3D2FA-73CF-4CD3-951E-2BDCE99D98DD}" srcOrd="3" destOrd="0" presId="urn:microsoft.com/office/officeart/2005/8/layout/radial3"/>
    <dgm:cxn modelId="{1EFA67A5-4C7E-4F5B-B70C-9841C65CB7F0}" type="presParOf" srcId="{13F15DE7-714D-4959-8DC9-5E4C10E40F44}" destId="{E2C00B9B-7CC1-4F95-82F8-EFB9B9EC7447}" srcOrd="4" destOrd="0" presId="urn:microsoft.com/office/officeart/2005/8/layout/radial3"/>
    <dgm:cxn modelId="{91FA0CBD-AFD2-4BD6-86CC-1F189ADE5B7D}" type="presParOf" srcId="{13F15DE7-714D-4959-8DC9-5E4C10E40F44}" destId="{B43312B4-3CE6-474A-B2F4-D2C162D3A5B3}" srcOrd="5" destOrd="0" presId="urn:microsoft.com/office/officeart/2005/8/layout/radial3"/>
    <dgm:cxn modelId="{CFE17C6D-26A4-4860-A915-9AC483B039A0}" type="presParOf" srcId="{13F15DE7-714D-4959-8DC9-5E4C10E40F44}" destId="{0A169694-C70C-4F2F-9C47-400AD82DC27C}"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5E1E3-B41E-4BE5-A39A-F44B588599F2}" type="doc">
      <dgm:prSet loTypeId="urn:microsoft.com/office/officeart/2005/8/layout/cycle1" loCatId="cycle" qsTypeId="urn:microsoft.com/office/officeart/2005/8/quickstyle/simple1" qsCatId="simple" csTypeId="urn:microsoft.com/office/officeart/2005/8/colors/colorful2" csCatId="colorful" phldr="1"/>
      <dgm:spPr/>
      <dgm:t>
        <a:bodyPr/>
        <a:lstStyle/>
        <a:p>
          <a:endParaRPr lang="en-US"/>
        </a:p>
      </dgm:t>
    </dgm:pt>
    <dgm:pt modelId="{4BC6614F-63C3-481C-B954-2102124031A7}">
      <dgm:prSet phldrT="[Text]"/>
      <dgm:spPr/>
      <dgm:t>
        <a:bodyPr/>
        <a:lstStyle/>
        <a:p>
          <a:r>
            <a:rPr lang="en-US" dirty="0" smtClean="0"/>
            <a:t>Physical</a:t>
          </a:r>
          <a:endParaRPr lang="en-US" dirty="0"/>
        </a:p>
      </dgm:t>
    </dgm:pt>
    <dgm:pt modelId="{C1CBF3A0-9C69-458E-A277-C7E706252E05}" type="parTrans" cxnId="{17885555-7041-4E56-9A1D-ABE2A555C071}">
      <dgm:prSet/>
      <dgm:spPr/>
      <dgm:t>
        <a:bodyPr/>
        <a:lstStyle/>
        <a:p>
          <a:endParaRPr lang="en-US"/>
        </a:p>
      </dgm:t>
    </dgm:pt>
    <dgm:pt modelId="{9178D170-D0B6-4C8C-A69D-F4F6F3800D5E}" type="sibTrans" cxnId="{17885555-7041-4E56-9A1D-ABE2A555C071}">
      <dgm:prSet/>
      <dgm:spPr/>
      <dgm:t>
        <a:bodyPr/>
        <a:lstStyle/>
        <a:p>
          <a:endParaRPr lang="en-US"/>
        </a:p>
      </dgm:t>
    </dgm:pt>
    <dgm:pt modelId="{8AC9752D-6ACA-4A3E-8C40-8D0EB2B5C1DA}">
      <dgm:prSet phldrT="[Text]"/>
      <dgm:spPr/>
      <dgm:t>
        <a:bodyPr/>
        <a:lstStyle/>
        <a:p>
          <a:r>
            <a:rPr lang="en-US" dirty="0" smtClean="0"/>
            <a:t>Affective</a:t>
          </a:r>
          <a:endParaRPr lang="en-US" dirty="0"/>
        </a:p>
      </dgm:t>
    </dgm:pt>
    <dgm:pt modelId="{F070BEC4-07B0-4AB8-A728-9035AC5A07B7}" type="parTrans" cxnId="{58A8BC5A-284A-4B75-A541-F0BCF831168A}">
      <dgm:prSet/>
      <dgm:spPr/>
      <dgm:t>
        <a:bodyPr/>
        <a:lstStyle/>
        <a:p>
          <a:endParaRPr lang="en-US"/>
        </a:p>
      </dgm:t>
    </dgm:pt>
    <dgm:pt modelId="{007B6070-3AF1-40F5-A99D-4FCED176D5E4}" type="sibTrans" cxnId="{58A8BC5A-284A-4B75-A541-F0BCF831168A}">
      <dgm:prSet/>
      <dgm:spPr/>
      <dgm:t>
        <a:bodyPr/>
        <a:lstStyle/>
        <a:p>
          <a:endParaRPr lang="en-US"/>
        </a:p>
      </dgm:t>
    </dgm:pt>
    <dgm:pt modelId="{35ADF5AB-AE6C-44B1-9B0F-80480E53E6E6}">
      <dgm:prSet phldrT="[Text]"/>
      <dgm:spPr/>
      <dgm:t>
        <a:bodyPr/>
        <a:lstStyle/>
        <a:p>
          <a:r>
            <a:rPr lang="en-US" dirty="0" smtClean="0"/>
            <a:t>Social</a:t>
          </a:r>
          <a:endParaRPr lang="en-US" dirty="0"/>
        </a:p>
      </dgm:t>
    </dgm:pt>
    <dgm:pt modelId="{BAB0EDA7-866B-4461-AFEF-ECEA59F0FF3D}" type="parTrans" cxnId="{1E2491DA-1EFE-46A8-9000-87D637894D0D}">
      <dgm:prSet/>
      <dgm:spPr/>
      <dgm:t>
        <a:bodyPr/>
        <a:lstStyle/>
        <a:p>
          <a:endParaRPr lang="en-US"/>
        </a:p>
      </dgm:t>
    </dgm:pt>
    <dgm:pt modelId="{50D8B247-5EDA-4425-9C30-4D692BFB291E}" type="sibTrans" cxnId="{1E2491DA-1EFE-46A8-9000-87D637894D0D}">
      <dgm:prSet/>
      <dgm:spPr/>
      <dgm:t>
        <a:bodyPr/>
        <a:lstStyle/>
        <a:p>
          <a:endParaRPr lang="en-US"/>
        </a:p>
      </dgm:t>
    </dgm:pt>
    <dgm:pt modelId="{4D396687-0D84-4925-BD9B-3962D6000569}">
      <dgm:prSet phldrT="[Text]"/>
      <dgm:spPr/>
      <dgm:t>
        <a:bodyPr/>
        <a:lstStyle/>
        <a:p>
          <a:r>
            <a:rPr lang="en-US" dirty="0" smtClean="0"/>
            <a:t>Cognitive</a:t>
          </a:r>
          <a:endParaRPr lang="en-US" dirty="0"/>
        </a:p>
      </dgm:t>
    </dgm:pt>
    <dgm:pt modelId="{B17BFFBC-748D-4247-B174-0A489D059F31}" type="parTrans" cxnId="{7ED598A3-F902-4AC5-937B-E7630F1DF811}">
      <dgm:prSet/>
      <dgm:spPr/>
      <dgm:t>
        <a:bodyPr/>
        <a:lstStyle/>
        <a:p>
          <a:endParaRPr lang="en-US"/>
        </a:p>
      </dgm:t>
    </dgm:pt>
    <dgm:pt modelId="{D325657C-89B6-46EE-B1B2-8E321D316854}" type="sibTrans" cxnId="{7ED598A3-F902-4AC5-937B-E7630F1DF811}">
      <dgm:prSet/>
      <dgm:spPr/>
      <dgm:t>
        <a:bodyPr/>
        <a:lstStyle/>
        <a:p>
          <a:endParaRPr lang="en-US"/>
        </a:p>
      </dgm:t>
    </dgm:pt>
    <dgm:pt modelId="{C9AE11D3-3DB0-41CD-AEE7-CB5D95F1EC31}" type="pres">
      <dgm:prSet presAssocID="{F2B5E1E3-B41E-4BE5-A39A-F44B588599F2}" presName="cycle" presStyleCnt="0">
        <dgm:presLayoutVars>
          <dgm:dir/>
          <dgm:resizeHandles val="exact"/>
        </dgm:presLayoutVars>
      </dgm:prSet>
      <dgm:spPr/>
      <dgm:t>
        <a:bodyPr/>
        <a:lstStyle/>
        <a:p>
          <a:endParaRPr lang="en-US"/>
        </a:p>
      </dgm:t>
    </dgm:pt>
    <dgm:pt modelId="{A70CE2AD-8B96-4326-BAD2-A0782634577E}" type="pres">
      <dgm:prSet presAssocID="{4BC6614F-63C3-481C-B954-2102124031A7}" presName="dummy" presStyleCnt="0"/>
      <dgm:spPr/>
    </dgm:pt>
    <dgm:pt modelId="{247BA837-B872-4BD1-85D4-EFD183E0F81E}" type="pres">
      <dgm:prSet presAssocID="{4BC6614F-63C3-481C-B954-2102124031A7}" presName="node" presStyleLbl="revTx" presStyleIdx="0" presStyleCnt="4">
        <dgm:presLayoutVars>
          <dgm:bulletEnabled val="1"/>
        </dgm:presLayoutVars>
      </dgm:prSet>
      <dgm:spPr/>
      <dgm:t>
        <a:bodyPr/>
        <a:lstStyle/>
        <a:p>
          <a:endParaRPr lang="en-US"/>
        </a:p>
      </dgm:t>
    </dgm:pt>
    <dgm:pt modelId="{BE5F5F17-634F-4A42-9BBF-F0B8053684DD}" type="pres">
      <dgm:prSet presAssocID="{9178D170-D0B6-4C8C-A69D-F4F6F3800D5E}" presName="sibTrans" presStyleLbl="node1" presStyleIdx="0" presStyleCnt="4"/>
      <dgm:spPr/>
      <dgm:t>
        <a:bodyPr/>
        <a:lstStyle/>
        <a:p>
          <a:endParaRPr lang="en-US"/>
        </a:p>
      </dgm:t>
    </dgm:pt>
    <dgm:pt modelId="{229CF118-D3FB-436C-8191-F733CA546062}" type="pres">
      <dgm:prSet presAssocID="{8AC9752D-6ACA-4A3E-8C40-8D0EB2B5C1DA}" presName="dummy" presStyleCnt="0"/>
      <dgm:spPr/>
    </dgm:pt>
    <dgm:pt modelId="{23E81816-4284-4607-B3E8-606FCB3079EE}" type="pres">
      <dgm:prSet presAssocID="{8AC9752D-6ACA-4A3E-8C40-8D0EB2B5C1DA}" presName="node" presStyleLbl="revTx" presStyleIdx="1" presStyleCnt="4">
        <dgm:presLayoutVars>
          <dgm:bulletEnabled val="1"/>
        </dgm:presLayoutVars>
      </dgm:prSet>
      <dgm:spPr/>
      <dgm:t>
        <a:bodyPr/>
        <a:lstStyle/>
        <a:p>
          <a:endParaRPr lang="en-US"/>
        </a:p>
      </dgm:t>
    </dgm:pt>
    <dgm:pt modelId="{94A65871-7C02-4FEB-B79C-14BE896AE647}" type="pres">
      <dgm:prSet presAssocID="{007B6070-3AF1-40F5-A99D-4FCED176D5E4}" presName="sibTrans" presStyleLbl="node1" presStyleIdx="1" presStyleCnt="4"/>
      <dgm:spPr/>
      <dgm:t>
        <a:bodyPr/>
        <a:lstStyle/>
        <a:p>
          <a:endParaRPr lang="en-US"/>
        </a:p>
      </dgm:t>
    </dgm:pt>
    <dgm:pt modelId="{5A9D44B1-A324-44E9-9BE4-E615ADA27A03}" type="pres">
      <dgm:prSet presAssocID="{35ADF5AB-AE6C-44B1-9B0F-80480E53E6E6}" presName="dummy" presStyleCnt="0"/>
      <dgm:spPr/>
    </dgm:pt>
    <dgm:pt modelId="{E16CC57E-202D-45C0-B96D-EAB69BFB3972}" type="pres">
      <dgm:prSet presAssocID="{35ADF5AB-AE6C-44B1-9B0F-80480E53E6E6}" presName="node" presStyleLbl="revTx" presStyleIdx="2" presStyleCnt="4">
        <dgm:presLayoutVars>
          <dgm:bulletEnabled val="1"/>
        </dgm:presLayoutVars>
      </dgm:prSet>
      <dgm:spPr/>
      <dgm:t>
        <a:bodyPr/>
        <a:lstStyle/>
        <a:p>
          <a:endParaRPr lang="en-US"/>
        </a:p>
      </dgm:t>
    </dgm:pt>
    <dgm:pt modelId="{40E37432-6FFB-4F0C-B2D5-43713FA2FCDB}" type="pres">
      <dgm:prSet presAssocID="{50D8B247-5EDA-4425-9C30-4D692BFB291E}" presName="sibTrans" presStyleLbl="node1" presStyleIdx="2" presStyleCnt="4"/>
      <dgm:spPr/>
      <dgm:t>
        <a:bodyPr/>
        <a:lstStyle/>
        <a:p>
          <a:endParaRPr lang="en-US"/>
        </a:p>
      </dgm:t>
    </dgm:pt>
    <dgm:pt modelId="{3E3F03A9-E37A-4886-8CA6-A4974A0853FA}" type="pres">
      <dgm:prSet presAssocID="{4D396687-0D84-4925-BD9B-3962D6000569}" presName="dummy" presStyleCnt="0"/>
      <dgm:spPr/>
    </dgm:pt>
    <dgm:pt modelId="{CC676BC4-0901-4CB3-B342-BC2A3B78B255}" type="pres">
      <dgm:prSet presAssocID="{4D396687-0D84-4925-BD9B-3962D6000569}" presName="node" presStyleLbl="revTx" presStyleIdx="3" presStyleCnt="4">
        <dgm:presLayoutVars>
          <dgm:bulletEnabled val="1"/>
        </dgm:presLayoutVars>
      </dgm:prSet>
      <dgm:spPr/>
      <dgm:t>
        <a:bodyPr/>
        <a:lstStyle/>
        <a:p>
          <a:endParaRPr lang="en-US"/>
        </a:p>
      </dgm:t>
    </dgm:pt>
    <dgm:pt modelId="{852FC1F4-A272-45D9-9C85-DF8657B8BD51}" type="pres">
      <dgm:prSet presAssocID="{D325657C-89B6-46EE-B1B2-8E321D316854}" presName="sibTrans" presStyleLbl="node1" presStyleIdx="3" presStyleCnt="4"/>
      <dgm:spPr/>
      <dgm:t>
        <a:bodyPr/>
        <a:lstStyle/>
        <a:p>
          <a:endParaRPr lang="en-US"/>
        </a:p>
      </dgm:t>
    </dgm:pt>
  </dgm:ptLst>
  <dgm:cxnLst>
    <dgm:cxn modelId="{4A7A7C34-E1BF-41BE-8B46-7E6073469DC6}" type="presOf" srcId="{50D8B247-5EDA-4425-9C30-4D692BFB291E}" destId="{40E37432-6FFB-4F0C-B2D5-43713FA2FCDB}" srcOrd="0" destOrd="0" presId="urn:microsoft.com/office/officeart/2005/8/layout/cycle1"/>
    <dgm:cxn modelId="{CA7D8D9A-C4A7-4A92-968A-89BE6457214D}" type="presOf" srcId="{D325657C-89B6-46EE-B1B2-8E321D316854}" destId="{852FC1F4-A272-45D9-9C85-DF8657B8BD51}" srcOrd="0" destOrd="0" presId="urn:microsoft.com/office/officeart/2005/8/layout/cycle1"/>
    <dgm:cxn modelId="{1E2491DA-1EFE-46A8-9000-87D637894D0D}" srcId="{F2B5E1E3-B41E-4BE5-A39A-F44B588599F2}" destId="{35ADF5AB-AE6C-44B1-9B0F-80480E53E6E6}" srcOrd="2" destOrd="0" parTransId="{BAB0EDA7-866B-4461-AFEF-ECEA59F0FF3D}" sibTransId="{50D8B247-5EDA-4425-9C30-4D692BFB291E}"/>
    <dgm:cxn modelId="{7ED598A3-F902-4AC5-937B-E7630F1DF811}" srcId="{F2B5E1E3-B41E-4BE5-A39A-F44B588599F2}" destId="{4D396687-0D84-4925-BD9B-3962D6000569}" srcOrd="3" destOrd="0" parTransId="{B17BFFBC-748D-4247-B174-0A489D059F31}" sibTransId="{D325657C-89B6-46EE-B1B2-8E321D316854}"/>
    <dgm:cxn modelId="{AD547A06-C743-4860-A579-196FDEE96880}" type="presOf" srcId="{9178D170-D0B6-4C8C-A69D-F4F6F3800D5E}" destId="{BE5F5F17-634F-4A42-9BBF-F0B8053684DD}" srcOrd="0" destOrd="0" presId="urn:microsoft.com/office/officeart/2005/8/layout/cycle1"/>
    <dgm:cxn modelId="{790C53EB-FCF8-407B-AE4A-827C047D04E6}" type="presOf" srcId="{4D396687-0D84-4925-BD9B-3962D6000569}" destId="{CC676BC4-0901-4CB3-B342-BC2A3B78B255}" srcOrd="0" destOrd="0" presId="urn:microsoft.com/office/officeart/2005/8/layout/cycle1"/>
    <dgm:cxn modelId="{85EFBB3F-1DDC-4291-B897-83CE10845BE3}" type="presOf" srcId="{F2B5E1E3-B41E-4BE5-A39A-F44B588599F2}" destId="{C9AE11D3-3DB0-41CD-AEE7-CB5D95F1EC31}" srcOrd="0" destOrd="0" presId="urn:microsoft.com/office/officeart/2005/8/layout/cycle1"/>
    <dgm:cxn modelId="{16CF2ADE-F473-488F-9F3C-23059A09633A}" type="presOf" srcId="{4BC6614F-63C3-481C-B954-2102124031A7}" destId="{247BA837-B872-4BD1-85D4-EFD183E0F81E}" srcOrd="0" destOrd="0" presId="urn:microsoft.com/office/officeart/2005/8/layout/cycle1"/>
    <dgm:cxn modelId="{17885555-7041-4E56-9A1D-ABE2A555C071}" srcId="{F2B5E1E3-B41E-4BE5-A39A-F44B588599F2}" destId="{4BC6614F-63C3-481C-B954-2102124031A7}" srcOrd="0" destOrd="0" parTransId="{C1CBF3A0-9C69-458E-A277-C7E706252E05}" sibTransId="{9178D170-D0B6-4C8C-A69D-F4F6F3800D5E}"/>
    <dgm:cxn modelId="{DC8C782D-593B-4CA9-B54D-2CDC577F85DD}" type="presOf" srcId="{8AC9752D-6ACA-4A3E-8C40-8D0EB2B5C1DA}" destId="{23E81816-4284-4607-B3E8-606FCB3079EE}" srcOrd="0" destOrd="0" presId="urn:microsoft.com/office/officeart/2005/8/layout/cycle1"/>
    <dgm:cxn modelId="{58A8BC5A-284A-4B75-A541-F0BCF831168A}" srcId="{F2B5E1E3-B41E-4BE5-A39A-F44B588599F2}" destId="{8AC9752D-6ACA-4A3E-8C40-8D0EB2B5C1DA}" srcOrd="1" destOrd="0" parTransId="{F070BEC4-07B0-4AB8-A728-9035AC5A07B7}" sibTransId="{007B6070-3AF1-40F5-A99D-4FCED176D5E4}"/>
    <dgm:cxn modelId="{4BB2657A-4C63-43B9-B6F9-E1F1F5FD7D97}" type="presOf" srcId="{35ADF5AB-AE6C-44B1-9B0F-80480E53E6E6}" destId="{E16CC57E-202D-45C0-B96D-EAB69BFB3972}" srcOrd="0" destOrd="0" presId="urn:microsoft.com/office/officeart/2005/8/layout/cycle1"/>
    <dgm:cxn modelId="{B09FD7D3-1A1E-4149-AF0B-235C2C7812D7}" type="presOf" srcId="{007B6070-3AF1-40F5-A99D-4FCED176D5E4}" destId="{94A65871-7C02-4FEB-B79C-14BE896AE647}" srcOrd="0" destOrd="0" presId="urn:microsoft.com/office/officeart/2005/8/layout/cycle1"/>
    <dgm:cxn modelId="{CBC1D49F-E66A-415F-8A26-4C073A9EA20E}" type="presParOf" srcId="{C9AE11D3-3DB0-41CD-AEE7-CB5D95F1EC31}" destId="{A70CE2AD-8B96-4326-BAD2-A0782634577E}" srcOrd="0" destOrd="0" presId="urn:microsoft.com/office/officeart/2005/8/layout/cycle1"/>
    <dgm:cxn modelId="{C38A557E-0ADF-4CC9-B5A8-4CABC5794178}" type="presParOf" srcId="{C9AE11D3-3DB0-41CD-AEE7-CB5D95F1EC31}" destId="{247BA837-B872-4BD1-85D4-EFD183E0F81E}" srcOrd="1" destOrd="0" presId="urn:microsoft.com/office/officeart/2005/8/layout/cycle1"/>
    <dgm:cxn modelId="{DAFDA271-795E-4953-B0C2-F6C3B590902A}" type="presParOf" srcId="{C9AE11D3-3DB0-41CD-AEE7-CB5D95F1EC31}" destId="{BE5F5F17-634F-4A42-9BBF-F0B8053684DD}" srcOrd="2" destOrd="0" presId="urn:microsoft.com/office/officeart/2005/8/layout/cycle1"/>
    <dgm:cxn modelId="{9902CAFE-3BB2-4686-BEC4-F98E2A88DF79}" type="presParOf" srcId="{C9AE11D3-3DB0-41CD-AEE7-CB5D95F1EC31}" destId="{229CF118-D3FB-436C-8191-F733CA546062}" srcOrd="3" destOrd="0" presId="urn:microsoft.com/office/officeart/2005/8/layout/cycle1"/>
    <dgm:cxn modelId="{764FC77F-77B7-4EAE-8138-79A654112F95}" type="presParOf" srcId="{C9AE11D3-3DB0-41CD-AEE7-CB5D95F1EC31}" destId="{23E81816-4284-4607-B3E8-606FCB3079EE}" srcOrd="4" destOrd="0" presId="urn:microsoft.com/office/officeart/2005/8/layout/cycle1"/>
    <dgm:cxn modelId="{C0ECEADF-9ED2-4399-BC4D-1C956D1E26AA}" type="presParOf" srcId="{C9AE11D3-3DB0-41CD-AEE7-CB5D95F1EC31}" destId="{94A65871-7C02-4FEB-B79C-14BE896AE647}" srcOrd="5" destOrd="0" presId="urn:microsoft.com/office/officeart/2005/8/layout/cycle1"/>
    <dgm:cxn modelId="{5EE9FCAF-9450-4EBF-A06F-A50AD0EC37A4}" type="presParOf" srcId="{C9AE11D3-3DB0-41CD-AEE7-CB5D95F1EC31}" destId="{5A9D44B1-A324-44E9-9BE4-E615ADA27A03}" srcOrd="6" destOrd="0" presId="urn:microsoft.com/office/officeart/2005/8/layout/cycle1"/>
    <dgm:cxn modelId="{6F59C08B-96F2-4F40-89A7-771DC328425C}" type="presParOf" srcId="{C9AE11D3-3DB0-41CD-AEE7-CB5D95F1EC31}" destId="{E16CC57E-202D-45C0-B96D-EAB69BFB3972}" srcOrd="7" destOrd="0" presId="urn:microsoft.com/office/officeart/2005/8/layout/cycle1"/>
    <dgm:cxn modelId="{0EB77ED2-FF06-4AC3-A23F-08015D21CE94}" type="presParOf" srcId="{C9AE11D3-3DB0-41CD-AEE7-CB5D95F1EC31}" destId="{40E37432-6FFB-4F0C-B2D5-43713FA2FCDB}" srcOrd="8" destOrd="0" presId="urn:microsoft.com/office/officeart/2005/8/layout/cycle1"/>
    <dgm:cxn modelId="{11157A54-BAB7-426B-BCEF-122ED91FF2C1}" type="presParOf" srcId="{C9AE11D3-3DB0-41CD-AEE7-CB5D95F1EC31}" destId="{3E3F03A9-E37A-4886-8CA6-A4974A0853FA}" srcOrd="9" destOrd="0" presId="urn:microsoft.com/office/officeart/2005/8/layout/cycle1"/>
    <dgm:cxn modelId="{93AD5E86-0B31-4216-B890-415F554EDB67}" type="presParOf" srcId="{C9AE11D3-3DB0-41CD-AEE7-CB5D95F1EC31}" destId="{CC676BC4-0901-4CB3-B342-BC2A3B78B255}" srcOrd="10" destOrd="0" presId="urn:microsoft.com/office/officeart/2005/8/layout/cycle1"/>
    <dgm:cxn modelId="{4F514585-711D-4608-952D-DC8D13F94A41}" type="presParOf" srcId="{C9AE11D3-3DB0-41CD-AEE7-CB5D95F1EC31}" destId="{852FC1F4-A272-45D9-9C85-DF8657B8BD51}"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a:ln>
          <a:solidFill>
            <a:schemeClr val="accent6">
              <a:lumMod val="75000"/>
            </a:schemeClr>
          </a:solidFill>
        </a:ln>
      </dgm:spPr>
      <dgm:t>
        <a:bodyPr/>
        <a:lstStyle/>
        <a:p>
          <a:r>
            <a:rPr lang="en-GB" b="1" dirty="0">
              <a:solidFill>
                <a:schemeClr val="accent6">
                  <a:lumMod val="75000"/>
                </a:schemeClr>
              </a:solidFill>
            </a:rPr>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018F77EB-4607-44C8-ACFB-F4167C66A9EE}" srcId="{92ADC497-6C73-4FFB-B635-EB5FF7F85533}" destId="{4BD93DF7-48A8-4BA9-A09F-5DE9ED8359AF}" srcOrd="0" destOrd="0" parTransId="{4FCA57BC-52A3-4057-B926-071E48DDF430}" sibTransId="{984643A7-CB26-4DE6-8326-2622369A8DC8}"/>
    <dgm:cxn modelId="{A105464D-126A-459B-8DF2-E13A5199CEC6}" srcId="{05905C4C-3F04-4849-8D9B-F4FABFAADC61}" destId="{BDB81557-5BD8-40F6-831C-9430FCC304E3}" srcOrd="1" destOrd="0" parTransId="{ED2C394B-87FE-49C0-B2B1-555DA55FAA93}" sibTransId="{56CEDE89-20E1-4225-A6DE-D5C42E350434}"/>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a:ln>
          <a:solidFill>
            <a:schemeClr val="accent6">
              <a:lumMod val="75000"/>
            </a:schemeClr>
          </a:solidFill>
        </a:ln>
      </dgm:spPr>
      <dgm:t>
        <a:bodyPr/>
        <a:lstStyle/>
        <a:p>
          <a:r>
            <a:rPr lang="en-GB" b="1" dirty="0">
              <a:solidFill>
                <a:schemeClr val="accent6">
                  <a:lumMod val="75000"/>
                </a:schemeClr>
              </a:solidFill>
            </a:rPr>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A105464D-126A-459B-8DF2-E13A5199CEC6}" srcId="{05905C4C-3F04-4849-8D9B-F4FABFAADC61}" destId="{BDB81557-5BD8-40F6-831C-9430FCC304E3}" srcOrd="1" destOrd="0" parTransId="{ED2C394B-87FE-49C0-B2B1-555DA55FAA93}" sibTransId="{56CEDE89-20E1-4225-A6DE-D5C42E350434}"/>
    <dgm:cxn modelId="{018F77EB-4607-44C8-ACFB-F4167C66A9EE}" srcId="{92ADC497-6C73-4FFB-B635-EB5FF7F85533}" destId="{4BD93DF7-48A8-4BA9-A09F-5DE9ED8359AF}" srcOrd="0" destOrd="0" parTransId="{4FCA57BC-52A3-4057-B926-071E48DDF430}" sibTransId="{984643A7-CB26-4DE6-8326-2622369A8DC8}"/>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a:ln>
          <a:solidFill>
            <a:schemeClr val="accent6">
              <a:lumMod val="75000"/>
            </a:schemeClr>
          </a:solidFill>
        </a:ln>
      </dgm:spPr>
      <dgm:t>
        <a:bodyPr/>
        <a:lstStyle/>
        <a:p>
          <a:r>
            <a:rPr lang="en-GB" b="1" dirty="0">
              <a:solidFill>
                <a:schemeClr val="accent6">
                  <a:lumMod val="75000"/>
                </a:schemeClr>
              </a:solidFill>
            </a:rPr>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018F77EB-4607-44C8-ACFB-F4167C66A9EE}" srcId="{92ADC497-6C73-4FFB-B635-EB5FF7F85533}" destId="{4BD93DF7-48A8-4BA9-A09F-5DE9ED8359AF}" srcOrd="0" destOrd="0" parTransId="{4FCA57BC-52A3-4057-B926-071E48DDF430}" sibTransId="{984643A7-CB26-4DE6-8326-2622369A8DC8}"/>
    <dgm:cxn modelId="{A105464D-126A-459B-8DF2-E13A5199CEC6}" srcId="{05905C4C-3F04-4849-8D9B-F4FABFAADC61}" destId="{BDB81557-5BD8-40F6-831C-9430FCC304E3}" srcOrd="1" destOrd="0" parTransId="{ED2C394B-87FE-49C0-B2B1-555DA55FAA93}" sibTransId="{56CEDE89-20E1-4225-A6DE-D5C42E350434}"/>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a:ln>
          <a:solidFill>
            <a:schemeClr val="accent6">
              <a:lumMod val="75000"/>
            </a:schemeClr>
          </a:solidFill>
        </a:ln>
      </dgm:spPr>
      <dgm:t>
        <a:bodyPr/>
        <a:lstStyle/>
        <a:p>
          <a:r>
            <a:rPr lang="en-GB" b="1" dirty="0">
              <a:solidFill>
                <a:schemeClr val="accent6">
                  <a:lumMod val="75000"/>
                </a:schemeClr>
              </a:solidFill>
            </a:rPr>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A105464D-126A-459B-8DF2-E13A5199CEC6}" srcId="{05905C4C-3F04-4849-8D9B-F4FABFAADC61}" destId="{BDB81557-5BD8-40F6-831C-9430FCC304E3}" srcOrd="1" destOrd="0" parTransId="{ED2C394B-87FE-49C0-B2B1-555DA55FAA93}" sibTransId="{56CEDE89-20E1-4225-A6DE-D5C42E350434}"/>
    <dgm:cxn modelId="{018F77EB-4607-44C8-ACFB-F4167C66A9EE}" srcId="{92ADC497-6C73-4FFB-B635-EB5FF7F85533}" destId="{4BD93DF7-48A8-4BA9-A09F-5DE9ED8359AF}" srcOrd="0" destOrd="0" parTransId="{4FCA57BC-52A3-4057-B926-071E48DDF430}" sibTransId="{984643A7-CB26-4DE6-8326-2622369A8DC8}"/>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018F77EB-4607-44C8-ACFB-F4167C66A9EE}" srcId="{92ADC497-6C73-4FFB-B635-EB5FF7F85533}" destId="{4BD93DF7-48A8-4BA9-A09F-5DE9ED8359AF}" srcOrd="0" destOrd="0" parTransId="{4FCA57BC-52A3-4057-B926-071E48DDF430}" sibTransId="{984643A7-CB26-4DE6-8326-2622369A8DC8}"/>
    <dgm:cxn modelId="{A105464D-126A-459B-8DF2-E13A5199CEC6}" srcId="{05905C4C-3F04-4849-8D9B-F4FABFAADC61}" destId="{BDB81557-5BD8-40F6-831C-9430FCC304E3}" srcOrd="1" destOrd="0" parTransId="{ED2C394B-87FE-49C0-B2B1-555DA55FAA93}" sibTransId="{56CEDE89-20E1-4225-A6DE-D5C42E350434}"/>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E5803-7859-43EF-92C8-D712F7732953}">
      <dsp:nvSpPr>
        <dsp:cNvPr id="0" name=""/>
        <dsp:cNvSpPr/>
      </dsp:nvSpPr>
      <dsp:spPr>
        <a:xfrm>
          <a:off x="2907617" y="993898"/>
          <a:ext cx="2476029" cy="2476029"/>
        </a:xfrm>
        <a:prstGeom prst="ellipse">
          <a:avLst/>
        </a:prstGeom>
        <a:solidFill>
          <a:schemeClr val="accent5">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US" sz="6500" kern="1200" dirty="0" smtClean="0"/>
            <a:t>PE</a:t>
          </a:r>
          <a:endParaRPr lang="en-US" sz="6500" kern="1200" dirty="0"/>
        </a:p>
      </dsp:txBody>
      <dsp:txXfrm>
        <a:off x="3270223" y="1356504"/>
        <a:ext cx="1750817" cy="1750817"/>
      </dsp:txXfrm>
    </dsp:sp>
    <dsp:sp modelId="{37CEF66E-A8DE-4273-9DA5-52AA9B63D509}">
      <dsp:nvSpPr>
        <dsp:cNvPr id="0" name=""/>
        <dsp:cNvSpPr/>
      </dsp:nvSpPr>
      <dsp:spPr>
        <a:xfrm>
          <a:off x="3526624" y="441"/>
          <a:ext cx="1238014" cy="1238014"/>
        </a:xfrm>
        <a:prstGeom prst="ellipse">
          <a:avLst/>
        </a:prstGeom>
        <a:solidFill>
          <a:schemeClr val="accent5">
            <a:shade val="80000"/>
            <a:alpha val="50000"/>
            <a:hueOff val="-5"/>
            <a:satOff val="1065"/>
            <a:lumOff val="873"/>
            <a:alphaOff val="-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Hockey</a:t>
          </a:r>
          <a:endParaRPr lang="en-US" sz="1200" kern="1200" dirty="0"/>
        </a:p>
      </dsp:txBody>
      <dsp:txXfrm>
        <a:off x="3707927" y="181744"/>
        <a:ext cx="875408" cy="875408"/>
      </dsp:txXfrm>
    </dsp:sp>
    <dsp:sp modelId="{694E2E92-5108-495E-A24E-3D155155C7F9}">
      <dsp:nvSpPr>
        <dsp:cNvPr id="0" name=""/>
        <dsp:cNvSpPr/>
      </dsp:nvSpPr>
      <dsp:spPr>
        <a:xfrm>
          <a:off x="4923059" y="806674"/>
          <a:ext cx="1238014" cy="1238014"/>
        </a:xfrm>
        <a:prstGeom prst="ellipse">
          <a:avLst/>
        </a:prstGeom>
        <a:solidFill>
          <a:schemeClr val="accent5">
            <a:shade val="80000"/>
            <a:alpha val="50000"/>
            <a:hueOff val="-11"/>
            <a:satOff val="2130"/>
            <a:lumOff val="1747"/>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Rugby</a:t>
          </a:r>
          <a:endParaRPr lang="en-US" sz="1200" kern="1200" dirty="0"/>
        </a:p>
      </dsp:txBody>
      <dsp:txXfrm>
        <a:off x="5104362" y="987977"/>
        <a:ext cx="875408" cy="875408"/>
      </dsp:txXfrm>
    </dsp:sp>
    <dsp:sp modelId="{9FE3D2FA-73CF-4CD3-951E-2BDCE99D98DD}">
      <dsp:nvSpPr>
        <dsp:cNvPr id="0" name=""/>
        <dsp:cNvSpPr/>
      </dsp:nvSpPr>
      <dsp:spPr>
        <a:xfrm>
          <a:off x="4923059" y="2419138"/>
          <a:ext cx="1238014" cy="1238014"/>
        </a:xfrm>
        <a:prstGeom prst="ellipse">
          <a:avLst/>
        </a:prstGeom>
        <a:solidFill>
          <a:schemeClr val="accent5">
            <a:shade val="80000"/>
            <a:alpha val="50000"/>
            <a:hueOff val="-16"/>
            <a:satOff val="3194"/>
            <a:lumOff val="2620"/>
            <a:alpha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Football</a:t>
          </a:r>
          <a:endParaRPr lang="en-US" sz="1200" kern="1200" dirty="0"/>
        </a:p>
      </dsp:txBody>
      <dsp:txXfrm>
        <a:off x="5104362" y="2600441"/>
        <a:ext cx="875408" cy="875408"/>
      </dsp:txXfrm>
    </dsp:sp>
    <dsp:sp modelId="{E2C00B9B-7CC1-4F95-82F8-EFB9B9EC7447}">
      <dsp:nvSpPr>
        <dsp:cNvPr id="0" name=""/>
        <dsp:cNvSpPr/>
      </dsp:nvSpPr>
      <dsp:spPr>
        <a:xfrm>
          <a:off x="3526624" y="3225370"/>
          <a:ext cx="1238014" cy="1238014"/>
        </a:xfrm>
        <a:prstGeom prst="ellipse">
          <a:avLst/>
        </a:prstGeom>
        <a:solidFill>
          <a:schemeClr val="accent5">
            <a:shade val="80000"/>
            <a:alpha val="50000"/>
            <a:hueOff val="-21"/>
            <a:satOff val="4259"/>
            <a:lumOff val="3493"/>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Swimming</a:t>
          </a:r>
          <a:endParaRPr lang="en-US" sz="1200" kern="1200" dirty="0"/>
        </a:p>
      </dsp:txBody>
      <dsp:txXfrm>
        <a:off x="3707927" y="3406673"/>
        <a:ext cx="875408" cy="875408"/>
      </dsp:txXfrm>
    </dsp:sp>
    <dsp:sp modelId="{B43312B4-3CE6-474A-B2F4-D2C162D3A5B3}">
      <dsp:nvSpPr>
        <dsp:cNvPr id="0" name=""/>
        <dsp:cNvSpPr/>
      </dsp:nvSpPr>
      <dsp:spPr>
        <a:xfrm>
          <a:off x="2130189" y="2419138"/>
          <a:ext cx="1238014" cy="1238014"/>
        </a:xfrm>
        <a:prstGeom prst="ellipse">
          <a:avLst/>
        </a:prstGeom>
        <a:solidFill>
          <a:schemeClr val="accent5">
            <a:shade val="80000"/>
            <a:alpha val="50000"/>
            <a:hueOff val="-27"/>
            <a:satOff val="5324"/>
            <a:lumOff val="4367"/>
            <a:alphaOff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OAA</a:t>
          </a:r>
          <a:endParaRPr lang="en-US" sz="1200" kern="1200" dirty="0"/>
        </a:p>
      </dsp:txBody>
      <dsp:txXfrm>
        <a:off x="2311492" y="2600441"/>
        <a:ext cx="875408" cy="875408"/>
      </dsp:txXfrm>
    </dsp:sp>
    <dsp:sp modelId="{0A169694-C70C-4F2F-9C47-400AD82DC27C}">
      <dsp:nvSpPr>
        <dsp:cNvPr id="0" name=""/>
        <dsp:cNvSpPr/>
      </dsp:nvSpPr>
      <dsp:spPr>
        <a:xfrm>
          <a:off x="2130189" y="806674"/>
          <a:ext cx="1238014" cy="1238014"/>
        </a:xfrm>
        <a:prstGeom prst="ellipse">
          <a:avLst/>
        </a:prstGeom>
        <a:solidFill>
          <a:schemeClr val="accent5">
            <a:shade val="80000"/>
            <a:alpha val="50000"/>
            <a:hueOff val="-32"/>
            <a:satOff val="6389"/>
            <a:lumOff val="524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Gymnastics</a:t>
          </a:r>
          <a:endParaRPr lang="en-US" sz="1200" kern="1200" dirty="0"/>
        </a:p>
      </dsp:txBody>
      <dsp:txXfrm>
        <a:off x="2311492" y="987977"/>
        <a:ext cx="875408" cy="8754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BA837-B872-4BD1-85D4-EFD183E0F81E}">
      <dsp:nvSpPr>
        <dsp:cNvPr id="0" name=""/>
        <dsp:cNvSpPr/>
      </dsp:nvSpPr>
      <dsp:spPr>
        <a:xfrm>
          <a:off x="4657916" y="98022"/>
          <a:ext cx="1555105" cy="15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dirty="0" smtClean="0"/>
            <a:t>Physical</a:t>
          </a:r>
          <a:endParaRPr lang="en-US" sz="2800" kern="1200" dirty="0"/>
        </a:p>
      </dsp:txBody>
      <dsp:txXfrm>
        <a:off x="4657916" y="98022"/>
        <a:ext cx="1555105" cy="1555105"/>
      </dsp:txXfrm>
    </dsp:sp>
    <dsp:sp modelId="{BE5F5F17-634F-4A42-9BBF-F0B8053684DD}">
      <dsp:nvSpPr>
        <dsp:cNvPr id="0" name=""/>
        <dsp:cNvSpPr/>
      </dsp:nvSpPr>
      <dsp:spPr>
        <a:xfrm>
          <a:off x="1918575" y="19"/>
          <a:ext cx="4392448" cy="4392448"/>
        </a:xfrm>
        <a:prstGeom prst="circularArrow">
          <a:avLst>
            <a:gd name="adj1" fmla="val 6904"/>
            <a:gd name="adj2" fmla="val 465489"/>
            <a:gd name="adj3" fmla="val 548837"/>
            <a:gd name="adj4" fmla="val 20585673"/>
            <a:gd name="adj5" fmla="val 8054"/>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81816-4284-4607-B3E8-606FCB3079EE}">
      <dsp:nvSpPr>
        <dsp:cNvPr id="0" name=""/>
        <dsp:cNvSpPr/>
      </dsp:nvSpPr>
      <dsp:spPr>
        <a:xfrm>
          <a:off x="4657916" y="2739360"/>
          <a:ext cx="1555105" cy="15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dirty="0" smtClean="0"/>
            <a:t>Affective</a:t>
          </a:r>
          <a:endParaRPr lang="en-US" sz="2800" kern="1200" dirty="0"/>
        </a:p>
      </dsp:txBody>
      <dsp:txXfrm>
        <a:off x="4657916" y="2739360"/>
        <a:ext cx="1555105" cy="1555105"/>
      </dsp:txXfrm>
    </dsp:sp>
    <dsp:sp modelId="{94A65871-7C02-4FEB-B79C-14BE896AE647}">
      <dsp:nvSpPr>
        <dsp:cNvPr id="0" name=""/>
        <dsp:cNvSpPr/>
      </dsp:nvSpPr>
      <dsp:spPr>
        <a:xfrm>
          <a:off x="1918575" y="19"/>
          <a:ext cx="4392448" cy="4392448"/>
        </a:xfrm>
        <a:prstGeom prst="circularArrow">
          <a:avLst>
            <a:gd name="adj1" fmla="val 6904"/>
            <a:gd name="adj2" fmla="val 465489"/>
            <a:gd name="adj3" fmla="val 5948837"/>
            <a:gd name="adj4" fmla="val 4385673"/>
            <a:gd name="adj5" fmla="val 8054"/>
          </a:avLst>
        </a:prstGeom>
        <a:solidFill>
          <a:schemeClr val="accent2">
            <a:hueOff val="391830"/>
            <a:satOff val="-19373"/>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6CC57E-202D-45C0-B96D-EAB69BFB3972}">
      <dsp:nvSpPr>
        <dsp:cNvPr id="0" name=""/>
        <dsp:cNvSpPr/>
      </dsp:nvSpPr>
      <dsp:spPr>
        <a:xfrm>
          <a:off x="2016578" y="2739360"/>
          <a:ext cx="1555105" cy="15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dirty="0" smtClean="0"/>
            <a:t>Social</a:t>
          </a:r>
          <a:endParaRPr lang="en-US" sz="2800" kern="1200" dirty="0"/>
        </a:p>
      </dsp:txBody>
      <dsp:txXfrm>
        <a:off x="2016578" y="2739360"/>
        <a:ext cx="1555105" cy="1555105"/>
      </dsp:txXfrm>
    </dsp:sp>
    <dsp:sp modelId="{40E37432-6FFB-4F0C-B2D5-43713FA2FCDB}">
      <dsp:nvSpPr>
        <dsp:cNvPr id="0" name=""/>
        <dsp:cNvSpPr/>
      </dsp:nvSpPr>
      <dsp:spPr>
        <a:xfrm>
          <a:off x="1918575" y="19"/>
          <a:ext cx="4392448" cy="4392448"/>
        </a:xfrm>
        <a:prstGeom prst="circularArrow">
          <a:avLst>
            <a:gd name="adj1" fmla="val 6904"/>
            <a:gd name="adj2" fmla="val 465489"/>
            <a:gd name="adj3" fmla="val 11348837"/>
            <a:gd name="adj4" fmla="val 9785673"/>
            <a:gd name="adj5" fmla="val 8054"/>
          </a:avLst>
        </a:prstGeom>
        <a:solidFill>
          <a:schemeClr val="accent2">
            <a:hueOff val="783660"/>
            <a:satOff val="-38747"/>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676BC4-0901-4CB3-B342-BC2A3B78B255}">
      <dsp:nvSpPr>
        <dsp:cNvPr id="0" name=""/>
        <dsp:cNvSpPr/>
      </dsp:nvSpPr>
      <dsp:spPr>
        <a:xfrm>
          <a:off x="2016578" y="98022"/>
          <a:ext cx="1555105" cy="15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dirty="0" smtClean="0"/>
            <a:t>Cognitive</a:t>
          </a:r>
          <a:endParaRPr lang="en-US" sz="2800" kern="1200" dirty="0"/>
        </a:p>
      </dsp:txBody>
      <dsp:txXfrm>
        <a:off x="2016578" y="98022"/>
        <a:ext cx="1555105" cy="1555105"/>
      </dsp:txXfrm>
    </dsp:sp>
    <dsp:sp modelId="{852FC1F4-A272-45D9-9C85-DF8657B8BD51}">
      <dsp:nvSpPr>
        <dsp:cNvPr id="0" name=""/>
        <dsp:cNvSpPr/>
      </dsp:nvSpPr>
      <dsp:spPr>
        <a:xfrm>
          <a:off x="1918575" y="19"/>
          <a:ext cx="4392448" cy="4392448"/>
        </a:xfrm>
        <a:prstGeom prst="circularArrow">
          <a:avLst>
            <a:gd name="adj1" fmla="val 6904"/>
            <a:gd name="adj2" fmla="val 465489"/>
            <a:gd name="adj3" fmla="val 16748837"/>
            <a:gd name="adj4" fmla="val 15185673"/>
            <a:gd name="adj5" fmla="val 8054"/>
          </a:avLst>
        </a:prstGeom>
        <a:solidFill>
          <a:schemeClr val="accent2">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6.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7.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23/02/2020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creativecommons.org/licenses/by-sa/3.0/" TargetMode="External"/><Relationship Id="rId7" Type="http://schemas.openxmlformats.org/officeDocument/2006/relationships/hyperlink" Target="https://thecommonerprincess.wordpress.com/2015/04/12/mirror-relationships/" TargetMode="External"/><Relationship Id="rId2" Type="http://schemas.openxmlformats.org/officeDocument/2006/relationships/hyperlink" Target="https://en.wikipedia.org/wiki/User:SoniaG2/sandbox" TargetMode="External"/><Relationship Id="rId1" Type="http://schemas.openxmlformats.org/officeDocument/2006/relationships/slideLayout" Target="../slideLayouts/slideLayout9.xml"/><Relationship Id="rId6" Type="http://schemas.openxmlformats.org/officeDocument/2006/relationships/image" Target="../media/image7.png"/><Relationship Id="rId5" Type="http://schemas.openxmlformats.org/officeDocument/2006/relationships/hyperlink" Target="https://www.flickr.com/photos/48047720@N05/4684200011" TargetMode="External"/><Relationship Id="rId4" Type="http://schemas.openxmlformats.org/officeDocument/2006/relationships/image" Target="../media/image6.jpg"/><Relationship Id="rId9" Type="http://schemas.openxmlformats.org/officeDocument/2006/relationships/hyperlink" Target="https://strategiclearner.wordpress.com/tag/critical-thinking-2/" TargetMode="Externa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2184" y="1526927"/>
            <a:ext cx="7772400" cy="1470025"/>
          </a:xfrm>
        </p:spPr>
        <p:txBody>
          <a:bodyPr>
            <a:normAutofit/>
          </a:bodyPr>
          <a:lstStyle/>
          <a:p>
            <a:r>
              <a:rPr lang="en-US" dirty="0" smtClean="0"/>
              <a:t>Models Based Approach </a:t>
            </a:r>
            <a:br>
              <a:rPr lang="en-US" dirty="0" smtClean="0"/>
            </a:br>
            <a:r>
              <a:rPr lang="en-US" dirty="0" smtClean="0"/>
              <a:t>to Teaching PE</a:t>
            </a:r>
            <a:endParaRPr lang="en-US" dirty="0"/>
          </a:p>
        </p:txBody>
      </p:sp>
      <p:sp>
        <p:nvSpPr>
          <p:cNvPr id="3" name="Subtitle 2"/>
          <p:cNvSpPr>
            <a:spLocks noGrp="1"/>
          </p:cNvSpPr>
          <p:nvPr>
            <p:ph type="subTitle" idx="1"/>
          </p:nvPr>
        </p:nvSpPr>
        <p:spPr>
          <a:xfrm>
            <a:off x="2775612" y="2996952"/>
            <a:ext cx="6400800" cy="1752600"/>
          </a:xfrm>
        </p:spPr>
        <p:txBody>
          <a:bodyPr/>
          <a:lstStyle/>
          <a:p>
            <a:endParaRPr lang="en-US" dirty="0"/>
          </a:p>
        </p:txBody>
      </p:sp>
    </p:spTree>
    <p:extLst>
      <p:ext uri="{BB962C8B-B14F-4D97-AF65-F5344CB8AC3E}">
        <p14:creationId xmlns:p14="http://schemas.microsoft.com/office/powerpoint/2010/main" val="13412894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14400" y="2248273"/>
            <a:ext cx="8229600" cy="1396751"/>
          </a:xfrm>
        </p:spPr>
        <p:txBody>
          <a:bodyPr/>
          <a:lstStyle/>
          <a:p>
            <a:pPr marL="0" indent="0">
              <a:buNone/>
            </a:pPr>
            <a:r>
              <a:rPr lang="en-US" dirty="0"/>
              <a:t>“We teach by creating environments for children”</a:t>
            </a:r>
            <a:endParaRPr lang="en-GB" dirty="0"/>
          </a:p>
        </p:txBody>
      </p:sp>
      <p:sp>
        <p:nvSpPr>
          <p:cNvPr id="4" name="TextBox 3"/>
          <p:cNvSpPr txBox="1"/>
          <p:nvPr/>
        </p:nvSpPr>
        <p:spPr>
          <a:xfrm>
            <a:off x="3275856" y="3645024"/>
            <a:ext cx="4032355" cy="369332"/>
          </a:xfrm>
          <a:prstGeom prst="rect">
            <a:avLst/>
          </a:prstGeom>
          <a:noFill/>
        </p:spPr>
        <p:txBody>
          <a:bodyPr wrap="square" rtlCol="0">
            <a:spAutoFit/>
          </a:bodyPr>
          <a:lstStyle/>
          <a:p>
            <a:r>
              <a:rPr lang="en-US" dirty="0" smtClean="0"/>
              <a:t>(Joyce &amp; Weil</a:t>
            </a:r>
            <a:r>
              <a:rPr lang="en-US" smtClean="0"/>
              <a:t>, 1972 in Casey, 2016)</a:t>
            </a:r>
            <a:endParaRPr lang="en-US" dirty="0"/>
          </a:p>
        </p:txBody>
      </p:sp>
    </p:spTree>
    <p:extLst>
      <p:ext uri="{BB962C8B-B14F-4D97-AF65-F5344CB8AC3E}">
        <p14:creationId xmlns:p14="http://schemas.microsoft.com/office/powerpoint/2010/main" val="9069803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3600" dirty="0" smtClean="0"/>
              <a:t>Traditional PE… Multi activity approach</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0862103"/>
              </p:ext>
            </p:extLst>
          </p:nvPr>
        </p:nvGraphicFramePr>
        <p:xfrm>
          <a:off x="395536" y="1052736"/>
          <a:ext cx="8291264" cy="4463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rot="19539405">
            <a:off x="-112029" y="1811016"/>
            <a:ext cx="3607078" cy="769441"/>
          </a:xfrm>
          <a:prstGeom prst="rect">
            <a:avLst/>
          </a:prstGeom>
          <a:noFill/>
        </p:spPr>
        <p:txBody>
          <a:bodyPr wrap="none" rtlCol="0">
            <a:spAutoFit/>
          </a:bodyPr>
          <a:lstStyle/>
          <a:p>
            <a:r>
              <a:rPr lang="en-GB" sz="4400" dirty="0" smtClean="0">
                <a:solidFill>
                  <a:schemeClr val="accent6">
                    <a:lumMod val="75000"/>
                  </a:schemeClr>
                </a:solidFill>
                <a:latin typeface="+mj-lt"/>
              </a:rPr>
              <a:t>Teacher Lead</a:t>
            </a:r>
            <a:endParaRPr lang="en-GB" sz="2800" dirty="0">
              <a:solidFill>
                <a:schemeClr val="accent6">
                  <a:lumMod val="75000"/>
                </a:schemeClr>
              </a:solidFill>
              <a:latin typeface="+mj-lt"/>
            </a:endParaRPr>
          </a:p>
        </p:txBody>
      </p:sp>
      <p:sp>
        <p:nvSpPr>
          <p:cNvPr id="6" name="TextBox 5"/>
          <p:cNvSpPr txBox="1"/>
          <p:nvPr/>
        </p:nvSpPr>
        <p:spPr>
          <a:xfrm rot="2672441">
            <a:off x="5420922" y="2512677"/>
            <a:ext cx="4139275" cy="1446550"/>
          </a:xfrm>
          <a:prstGeom prst="rect">
            <a:avLst/>
          </a:prstGeom>
          <a:noFill/>
        </p:spPr>
        <p:txBody>
          <a:bodyPr wrap="none" rtlCol="0">
            <a:spAutoFit/>
          </a:bodyPr>
          <a:lstStyle/>
          <a:p>
            <a:pPr algn="ctr"/>
            <a:r>
              <a:rPr lang="en-GB" sz="4400" dirty="0" smtClean="0">
                <a:solidFill>
                  <a:schemeClr val="accent6">
                    <a:lumMod val="75000"/>
                  </a:schemeClr>
                </a:solidFill>
                <a:latin typeface="+mj-lt"/>
              </a:rPr>
              <a:t>Activity content </a:t>
            </a:r>
          </a:p>
          <a:p>
            <a:pPr algn="ctr"/>
            <a:r>
              <a:rPr lang="en-GB" sz="4400" dirty="0" smtClean="0">
                <a:solidFill>
                  <a:schemeClr val="accent6">
                    <a:lumMod val="75000"/>
                  </a:schemeClr>
                </a:solidFill>
                <a:latin typeface="+mj-lt"/>
              </a:rPr>
              <a:t>focused</a:t>
            </a:r>
            <a:endParaRPr lang="en-GB" sz="2800" dirty="0">
              <a:solidFill>
                <a:schemeClr val="accent6">
                  <a:lumMod val="75000"/>
                </a:schemeClr>
              </a:solidFill>
              <a:latin typeface="+mj-lt"/>
            </a:endParaRPr>
          </a:p>
        </p:txBody>
      </p:sp>
      <p:sp>
        <p:nvSpPr>
          <p:cNvPr id="7" name="TextBox 6"/>
          <p:cNvSpPr txBox="1"/>
          <p:nvPr/>
        </p:nvSpPr>
        <p:spPr>
          <a:xfrm rot="377414">
            <a:off x="323217" y="3994056"/>
            <a:ext cx="2507418" cy="1446550"/>
          </a:xfrm>
          <a:prstGeom prst="rect">
            <a:avLst/>
          </a:prstGeom>
          <a:noFill/>
        </p:spPr>
        <p:txBody>
          <a:bodyPr wrap="none" rtlCol="0">
            <a:spAutoFit/>
          </a:bodyPr>
          <a:lstStyle/>
          <a:p>
            <a:pPr algn="ctr"/>
            <a:r>
              <a:rPr lang="en-GB" sz="4400" dirty="0" smtClean="0">
                <a:solidFill>
                  <a:schemeClr val="accent6">
                    <a:lumMod val="75000"/>
                  </a:schemeClr>
                </a:solidFill>
                <a:latin typeface="+mj-lt"/>
              </a:rPr>
              <a:t>Not for </a:t>
            </a:r>
          </a:p>
          <a:p>
            <a:pPr algn="ctr"/>
            <a:r>
              <a:rPr lang="en-GB" sz="4400" dirty="0" smtClean="0">
                <a:solidFill>
                  <a:schemeClr val="accent6">
                    <a:lumMod val="75000"/>
                  </a:schemeClr>
                </a:solidFill>
                <a:latin typeface="+mj-lt"/>
              </a:rPr>
              <a:t>everyone</a:t>
            </a:r>
            <a:endParaRPr lang="en-GB" sz="2800" dirty="0">
              <a:solidFill>
                <a:schemeClr val="accent6">
                  <a:lumMod val="75000"/>
                </a:schemeClr>
              </a:solidFill>
              <a:latin typeface="+mj-lt"/>
            </a:endParaRPr>
          </a:p>
        </p:txBody>
      </p:sp>
    </p:spTree>
    <p:extLst>
      <p:ext uri="{BB962C8B-B14F-4D97-AF65-F5344CB8AC3E}">
        <p14:creationId xmlns:p14="http://schemas.microsoft.com/office/powerpoint/2010/main" val="332001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060848"/>
            <a:ext cx="8517632" cy="1143000"/>
          </a:xfrm>
        </p:spPr>
        <p:txBody>
          <a:bodyPr>
            <a:normAutofit fontScale="90000"/>
          </a:bodyPr>
          <a:lstStyle/>
          <a:p>
            <a:r>
              <a:rPr lang="en-GB" dirty="0" smtClean="0"/>
              <a:t>What is a “Models Based Approach”</a:t>
            </a:r>
            <a:endParaRPr lang="en-GB" dirty="0"/>
          </a:p>
        </p:txBody>
      </p:sp>
      <p:sp>
        <p:nvSpPr>
          <p:cNvPr id="4" name="TextBox 3"/>
          <p:cNvSpPr txBox="1"/>
          <p:nvPr/>
        </p:nvSpPr>
        <p:spPr>
          <a:xfrm>
            <a:off x="1816075" y="3356992"/>
            <a:ext cx="5676554" cy="769441"/>
          </a:xfrm>
          <a:prstGeom prst="rect">
            <a:avLst/>
          </a:prstGeom>
          <a:noFill/>
        </p:spPr>
        <p:txBody>
          <a:bodyPr wrap="none" rtlCol="0">
            <a:spAutoFit/>
          </a:bodyPr>
          <a:lstStyle/>
          <a:p>
            <a:r>
              <a:rPr lang="en-GB" sz="4400" dirty="0" smtClean="0">
                <a:solidFill>
                  <a:schemeClr val="accent6">
                    <a:lumMod val="75000"/>
                  </a:schemeClr>
                </a:solidFill>
                <a:latin typeface="+mj-lt"/>
              </a:rPr>
              <a:t>Why may it be better?</a:t>
            </a:r>
            <a:endParaRPr lang="en-GB" sz="2800" dirty="0">
              <a:solidFill>
                <a:schemeClr val="accent6">
                  <a:lumMod val="75000"/>
                </a:schemeClr>
              </a:solidFill>
              <a:latin typeface="+mj-lt"/>
            </a:endParaRPr>
          </a:p>
        </p:txBody>
      </p:sp>
    </p:spTree>
    <p:extLst>
      <p:ext uri="{BB962C8B-B14F-4D97-AF65-F5344CB8AC3E}">
        <p14:creationId xmlns:p14="http://schemas.microsoft.com/office/powerpoint/2010/main" val="3960262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Model?</a:t>
            </a:r>
            <a:endParaRPr lang="en-GB" dirty="0"/>
          </a:p>
        </p:txBody>
      </p:sp>
      <p:sp>
        <p:nvSpPr>
          <p:cNvPr id="3" name="Content Placeholder 2"/>
          <p:cNvSpPr>
            <a:spLocks noGrp="1"/>
          </p:cNvSpPr>
          <p:nvPr>
            <p:ph idx="1"/>
          </p:nvPr>
        </p:nvSpPr>
        <p:spPr/>
        <p:txBody>
          <a:bodyPr/>
          <a:lstStyle/>
          <a:p>
            <a:pPr marL="0" indent="0">
              <a:buNone/>
            </a:pPr>
            <a:r>
              <a:rPr lang="en-GB" dirty="0" smtClean="0"/>
              <a:t>“A plan to carry out effective instruction with different goals, tasks and students. </a:t>
            </a:r>
          </a:p>
          <a:p>
            <a:pPr marL="0" indent="0">
              <a:buNone/>
            </a:pPr>
            <a:r>
              <a:rPr lang="en-GB" dirty="0" smtClean="0"/>
              <a:t>Each model has been designed and developed to help teachers to achieve different outcomes.”</a:t>
            </a:r>
          </a:p>
          <a:p>
            <a:pPr marL="0" indent="0">
              <a:buNone/>
            </a:pPr>
            <a:r>
              <a:rPr lang="en-GB" dirty="0" smtClean="0"/>
              <a:t>(Jewett &amp; Bain, 1985, p.192)</a:t>
            </a:r>
            <a:endParaRPr lang="en-GB" dirty="0"/>
          </a:p>
        </p:txBody>
      </p:sp>
    </p:spTree>
    <p:extLst>
      <p:ext uri="{BB962C8B-B14F-4D97-AF65-F5344CB8AC3E}">
        <p14:creationId xmlns:p14="http://schemas.microsoft.com/office/powerpoint/2010/main" val="162649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29"/>
            <a:ext cx="8229600" cy="1143000"/>
          </a:xfrm>
        </p:spPr>
        <p:txBody>
          <a:bodyPr/>
          <a:lstStyle/>
          <a:p>
            <a:r>
              <a:rPr lang="en-GB" dirty="0" smtClean="0"/>
              <a:t>Models Based Approach</a:t>
            </a:r>
            <a:endParaRPr lang="en-GB" dirty="0"/>
          </a:p>
        </p:txBody>
      </p:sp>
      <p:sp>
        <p:nvSpPr>
          <p:cNvPr id="3" name="Content Placeholder 2"/>
          <p:cNvSpPr>
            <a:spLocks noGrp="1"/>
          </p:cNvSpPr>
          <p:nvPr>
            <p:ph idx="1"/>
          </p:nvPr>
        </p:nvSpPr>
        <p:spPr>
          <a:xfrm>
            <a:off x="457200" y="1150729"/>
            <a:ext cx="8229600" cy="3917032"/>
          </a:xfrm>
        </p:spPr>
        <p:txBody>
          <a:bodyPr>
            <a:normAutofit lnSpcReduction="10000"/>
          </a:bodyPr>
          <a:lstStyle/>
          <a:p>
            <a:pPr marL="0" indent="0" algn="ctr">
              <a:buNone/>
            </a:pPr>
            <a:r>
              <a:rPr lang="en-GB" dirty="0" smtClean="0"/>
              <a:t>Units of PE based around </a:t>
            </a:r>
            <a:r>
              <a:rPr lang="en-GB" b="1" dirty="0" smtClean="0">
                <a:solidFill>
                  <a:srgbClr val="00B050"/>
                </a:solidFill>
              </a:rPr>
              <a:t>themes or a key learning outcome</a:t>
            </a:r>
            <a:r>
              <a:rPr lang="en-GB" dirty="0" smtClean="0"/>
              <a:t>.</a:t>
            </a:r>
          </a:p>
          <a:p>
            <a:pPr marL="0" indent="0" algn="ctr">
              <a:buNone/>
            </a:pPr>
            <a:endParaRPr lang="en-GB" sz="1600" dirty="0"/>
          </a:p>
          <a:p>
            <a:pPr marL="0" indent="0" algn="ctr">
              <a:buNone/>
            </a:pPr>
            <a:r>
              <a:rPr lang="en-GB" dirty="0" smtClean="0"/>
              <a:t>Typically one model is used for an entire unit to focus on a specific outcome. </a:t>
            </a:r>
          </a:p>
          <a:p>
            <a:pPr marL="0" indent="0" algn="ctr">
              <a:buNone/>
            </a:pPr>
            <a:endParaRPr lang="en-GB" sz="1600" dirty="0" smtClean="0"/>
          </a:p>
          <a:p>
            <a:pPr marL="0" indent="0" algn="ctr">
              <a:buNone/>
            </a:pPr>
            <a:r>
              <a:rPr lang="en-GB" dirty="0" smtClean="0"/>
              <a:t>Each model has its own unique features to achieve a particular learning outcome often referred to as elements or non-negotiables  </a:t>
            </a:r>
          </a:p>
          <a:p>
            <a:endParaRPr lang="en-GB" dirty="0"/>
          </a:p>
        </p:txBody>
      </p:sp>
    </p:spTree>
    <p:extLst>
      <p:ext uri="{BB962C8B-B14F-4D97-AF65-F5344CB8AC3E}">
        <p14:creationId xmlns:p14="http://schemas.microsoft.com/office/powerpoint/2010/main" val="12199235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 </a:t>
            </a:r>
            <a:endParaRPr lang="en-GB" dirty="0"/>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t>Cooperative Learning (Hastie &amp; Casey, 2010)</a:t>
            </a:r>
          </a:p>
          <a:p>
            <a:r>
              <a:rPr lang="en-US" dirty="0"/>
              <a:t>Sport Education (Siedentop, 1995)</a:t>
            </a:r>
          </a:p>
          <a:p>
            <a:r>
              <a:rPr lang="en-US" dirty="0"/>
              <a:t>Outdoor and Adventure Model (Williams &amp; Wainwright, 2016)</a:t>
            </a:r>
          </a:p>
          <a:p>
            <a:endParaRPr lang="en-GB" dirty="0"/>
          </a:p>
        </p:txBody>
      </p:sp>
    </p:spTree>
    <p:extLst>
      <p:ext uri="{BB962C8B-B14F-4D97-AF65-F5344CB8AC3E}">
        <p14:creationId xmlns:p14="http://schemas.microsoft.com/office/powerpoint/2010/main" val="42854744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 </a:t>
            </a:r>
            <a:endParaRPr lang="en-GB" dirty="0"/>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solidFill>
                  <a:srgbClr val="00B050"/>
                </a:solidFill>
              </a:rPr>
              <a:t>Tactical Games/TGFU (Bunker &amp; Thorpe, 1982)</a:t>
            </a:r>
          </a:p>
          <a:p>
            <a:r>
              <a:rPr lang="en-US" dirty="0"/>
              <a:t>Cooperative Learning (Hastie &amp; Casey, 2010)</a:t>
            </a:r>
          </a:p>
          <a:p>
            <a:r>
              <a:rPr lang="en-US" dirty="0"/>
              <a:t>Sport Education (Siedentop, 1995)</a:t>
            </a:r>
          </a:p>
          <a:p>
            <a:r>
              <a:rPr lang="en-US" dirty="0"/>
              <a:t>Outdoor and Adventure Model (Williams &amp; Wainwright, 2016)</a:t>
            </a:r>
          </a:p>
          <a:p>
            <a:endParaRPr lang="en-GB" dirty="0"/>
          </a:p>
        </p:txBody>
      </p:sp>
    </p:spTree>
    <p:extLst>
      <p:ext uri="{BB962C8B-B14F-4D97-AF65-F5344CB8AC3E}">
        <p14:creationId xmlns:p14="http://schemas.microsoft.com/office/powerpoint/2010/main" val="35771789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a:t>
            </a:r>
            <a:endParaRPr lang="en-GB" dirty="0"/>
          </a:p>
        </p:txBody>
      </p:sp>
      <p:sp>
        <p:nvSpPr>
          <p:cNvPr id="3" name="Content Placeholder 2"/>
          <p:cNvSpPr>
            <a:spLocks noGrp="1"/>
          </p:cNvSpPr>
          <p:nvPr>
            <p:ph idx="1"/>
          </p:nvPr>
        </p:nvSpPr>
        <p:spPr/>
        <p:txBody>
          <a:bodyPr/>
          <a:lstStyle/>
          <a:p>
            <a:r>
              <a:rPr lang="en-US" dirty="0">
                <a:solidFill>
                  <a:srgbClr val="00B050"/>
                </a:solidFill>
              </a:rPr>
              <a:t>Tactical Games/TGFU (Bunker &amp; Thorpe, 1982)</a:t>
            </a:r>
          </a:p>
          <a:p>
            <a:pPr marL="0" indent="0">
              <a:buNone/>
            </a:pPr>
            <a:endParaRPr lang="en-GB" dirty="0" smtClean="0"/>
          </a:p>
          <a:p>
            <a:pPr marL="0" indent="0" algn="ctr">
              <a:buNone/>
            </a:pPr>
            <a:r>
              <a:rPr lang="en-GB" dirty="0" smtClean="0"/>
              <a:t>Principle focus for the learning outcome is the development of </a:t>
            </a:r>
            <a:r>
              <a:rPr lang="en-GB" u="sng" dirty="0" smtClean="0"/>
              <a:t>tactical understanding within game play. </a:t>
            </a:r>
            <a:endParaRPr lang="en-GB" u="sng" dirty="0"/>
          </a:p>
        </p:txBody>
      </p:sp>
    </p:spTree>
    <p:extLst>
      <p:ext uri="{BB962C8B-B14F-4D97-AF65-F5344CB8AC3E}">
        <p14:creationId xmlns:p14="http://schemas.microsoft.com/office/powerpoint/2010/main" val="4540681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 </a:t>
            </a:r>
            <a:endParaRPr lang="en-GB" dirty="0"/>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t>Cooperative Learning (Hastie &amp; Casey, 2010)</a:t>
            </a:r>
          </a:p>
          <a:p>
            <a:r>
              <a:rPr lang="en-US" dirty="0">
                <a:solidFill>
                  <a:srgbClr val="00B050"/>
                </a:solidFill>
              </a:rPr>
              <a:t>Sport Education (Siedentop, 1995)</a:t>
            </a:r>
          </a:p>
          <a:p>
            <a:r>
              <a:rPr lang="en-US" dirty="0"/>
              <a:t>Outdoor and Adventure Model (Williams &amp; Wainwright, 2016)</a:t>
            </a:r>
          </a:p>
          <a:p>
            <a:endParaRPr lang="en-GB" dirty="0"/>
          </a:p>
        </p:txBody>
      </p:sp>
    </p:spTree>
    <p:extLst>
      <p:ext uri="{BB962C8B-B14F-4D97-AF65-F5344CB8AC3E}">
        <p14:creationId xmlns:p14="http://schemas.microsoft.com/office/powerpoint/2010/main" val="3223676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a:t>
            </a:r>
            <a:endParaRPr lang="en-GB" dirty="0"/>
          </a:p>
        </p:txBody>
      </p:sp>
      <p:sp>
        <p:nvSpPr>
          <p:cNvPr id="3" name="Content Placeholder 2"/>
          <p:cNvSpPr>
            <a:spLocks noGrp="1"/>
          </p:cNvSpPr>
          <p:nvPr>
            <p:ph idx="1"/>
          </p:nvPr>
        </p:nvSpPr>
        <p:spPr/>
        <p:txBody>
          <a:bodyPr/>
          <a:lstStyle/>
          <a:p>
            <a:r>
              <a:rPr lang="en-US" dirty="0">
                <a:solidFill>
                  <a:srgbClr val="00B050"/>
                </a:solidFill>
              </a:rPr>
              <a:t>Sport Education (Siedentop, 1995)</a:t>
            </a:r>
          </a:p>
          <a:p>
            <a:pPr marL="0" indent="0">
              <a:buNone/>
            </a:pPr>
            <a:endParaRPr lang="en-GB" dirty="0" smtClean="0"/>
          </a:p>
          <a:p>
            <a:pPr marL="0" indent="0" algn="ctr">
              <a:buNone/>
            </a:pPr>
            <a:r>
              <a:rPr lang="en-GB" dirty="0"/>
              <a:t>Principle focus for the learning outcome is </a:t>
            </a:r>
            <a:r>
              <a:rPr lang="en-GB" dirty="0" smtClean="0"/>
              <a:t>to </a:t>
            </a:r>
            <a:r>
              <a:rPr lang="en-GB" u="sng" dirty="0" smtClean="0"/>
              <a:t>nurture competent, literate and enthusiastic sportspeople</a:t>
            </a:r>
            <a:r>
              <a:rPr lang="en-GB" dirty="0" smtClean="0"/>
              <a:t>.</a:t>
            </a:r>
            <a:endParaRPr lang="en-GB" dirty="0"/>
          </a:p>
        </p:txBody>
      </p:sp>
    </p:spTree>
    <p:extLst>
      <p:ext uri="{BB962C8B-B14F-4D97-AF65-F5344CB8AC3E}">
        <p14:creationId xmlns:p14="http://schemas.microsoft.com/office/powerpoint/2010/main" val="17942744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Domains of learning</a:t>
            </a:r>
            <a:endParaRPr lang="en-GB" dirty="0"/>
          </a:p>
        </p:txBody>
      </p:sp>
      <p:pic>
        <p:nvPicPr>
          <p:cNvPr id="4" name="Content Placeholder 3"/>
          <p:cNvPicPr>
            <a:picLocks noGrp="1" noChangeAspect="1"/>
          </p:cNvPicPr>
          <p:nvPr>
            <p:ph idx="1"/>
          </p:nvPr>
        </p:nvPicPr>
        <p:blipFill>
          <a:blip r:embed="rId2"/>
          <a:stretch>
            <a:fillRect/>
          </a:stretch>
        </p:blipFill>
        <p:spPr>
          <a:xfrm>
            <a:off x="181435" y="1425007"/>
            <a:ext cx="8781130" cy="3955578"/>
          </a:xfrm>
          <a:prstGeom prst="rect">
            <a:avLst/>
          </a:prstGeom>
        </p:spPr>
      </p:pic>
      <p:sp>
        <p:nvSpPr>
          <p:cNvPr id="5" name="TextBox 4"/>
          <p:cNvSpPr txBox="1"/>
          <p:nvPr/>
        </p:nvSpPr>
        <p:spPr>
          <a:xfrm>
            <a:off x="546968" y="3607947"/>
            <a:ext cx="1300356" cy="646331"/>
          </a:xfrm>
          <a:prstGeom prst="rect">
            <a:avLst/>
          </a:prstGeom>
          <a:noFill/>
        </p:spPr>
        <p:txBody>
          <a:bodyPr wrap="none" rtlCol="0">
            <a:spAutoFit/>
          </a:bodyPr>
          <a:lstStyle/>
          <a:p>
            <a:r>
              <a:rPr lang="en-GB" dirty="0" smtClean="0"/>
              <a:t>Physical </a:t>
            </a:r>
          </a:p>
          <a:p>
            <a:r>
              <a:rPr lang="en-GB" dirty="0" smtClean="0"/>
              <a:t>confidence</a:t>
            </a:r>
            <a:endParaRPr lang="en-GB" dirty="0"/>
          </a:p>
        </p:txBody>
      </p:sp>
      <p:sp>
        <p:nvSpPr>
          <p:cNvPr id="6" name="TextBox 5"/>
          <p:cNvSpPr txBox="1"/>
          <p:nvPr/>
        </p:nvSpPr>
        <p:spPr>
          <a:xfrm>
            <a:off x="395536" y="4567995"/>
            <a:ext cx="1928733" cy="646331"/>
          </a:xfrm>
          <a:prstGeom prst="rect">
            <a:avLst/>
          </a:prstGeom>
          <a:noFill/>
        </p:spPr>
        <p:txBody>
          <a:bodyPr wrap="none" rtlCol="0">
            <a:spAutoFit/>
          </a:bodyPr>
          <a:lstStyle/>
          <a:p>
            <a:r>
              <a:rPr lang="en-GB" dirty="0" smtClean="0"/>
              <a:t>Improved tactics </a:t>
            </a:r>
          </a:p>
          <a:p>
            <a:r>
              <a:rPr lang="en-GB" dirty="0" smtClean="0"/>
              <a:t>performance</a:t>
            </a:r>
            <a:endParaRPr lang="en-GB" dirty="0"/>
          </a:p>
        </p:txBody>
      </p:sp>
      <p:sp>
        <p:nvSpPr>
          <p:cNvPr id="7" name="TextBox 6"/>
          <p:cNvSpPr txBox="1"/>
          <p:nvPr/>
        </p:nvSpPr>
        <p:spPr>
          <a:xfrm>
            <a:off x="4788024" y="2560638"/>
            <a:ext cx="1749197" cy="646331"/>
          </a:xfrm>
          <a:prstGeom prst="rect">
            <a:avLst/>
          </a:prstGeom>
          <a:noFill/>
        </p:spPr>
        <p:txBody>
          <a:bodyPr wrap="none" rtlCol="0">
            <a:spAutoFit/>
          </a:bodyPr>
          <a:lstStyle/>
          <a:p>
            <a:r>
              <a:rPr lang="en-GB" dirty="0" smtClean="0"/>
              <a:t>Understanding </a:t>
            </a:r>
          </a:p>
          <a:p>
            <a:r>
              <a:rPr lang="en-GB" dirty="0" smtClean="0"/>
              <a:t>Skills &amp; Tactics</a:t>
            </a:r>
            <a:endParaRPr lang="en-GB" dirty="0"/>
          </a:p>
        </p:txBody>
      </p:sp>
      <p:sp>
        <p:nvSpPr>
          <p:cNvPr id="8" name="TextBox 7"/>
          <p:cNvSpPr txBox="1"/>
          <p:nvPr/>
        </p:nvSpPr>
        <p:spPr>
          <a:xfrm>
            <a:off x="2615257" y="2707974"/>
            <a:ext cx="1518364" cy="369332"/>
          </a:xfrm>
          <a:prstGeom prst="rect">
            <a:avLst/>
          </a:prstGeom>
          <a:noFill/>
        </p:spPr>
        <p:txBody>
          <a:bodyPr wrap="none" rtlCol="0">
            <a:spAutoFit/>
          </a:bodyPr>
          <a:lstStyle/>
          <a:p>
            <a:r>
              <a:rPr lang="en-GB" dirty="0" smtClean="0"/>
              <a:t>Co-operation</a:t>
            </a:r>
            <a:endParaRPr lang="en-GB" dirty="0"/>
          </a:p>
        </p:txBody>
      </p:sp>
      <p:sp>
        <p:nvSpPr>
          <p:cNvPr id="9" name="TextBox 8"/>
          <p:cNvSpPr txBox="1"/>
          <p:nvPr/>
        </p:nvSpPr>
        <p:spPr>
          <a:xfrm>
            <a:off x="2826853" y="3671263"/>
            <a:ext cx="1095172" cy="369332"/>
          </a:xfrm>
          <a:prstGeom prst="rect">
            <a:avLst/>
          </a:prstGeom>
          <a:noFill/>
        </p:spPr>
        <p:txBody>
          <a:bodyPr wrap="none" rtlCol="0">
            <a:spAutoFit/>
          </a:bodyPr>
          <a:lstStyle/>
          <a:p>
            <a:r>
              <a:rPr lang="en-GB" dirty="0" smtClean="0"/>
              <a:t>Empathy</a:t>
            </a:r>
            <a:endParaRPr lang="en-GB" dirty="0"/>
          </a:p>
        </p:txBody>
      </p:sp>
      <p:sp>
        <p:nvSpPr>
          <p:cNvPr id="12" name="TextBox 11"/>
          <p:cNvSpPr txBox="1"/>
          <p:nvPr/>
        </p:nvSpPr>
        <p:spPr>
          <a:xfrm>
            <a:off x="4793011" y="3671263"/>
            <a:ext cx="1826141" cy="369332"/>
          </a:xfrm>
          <a:prstGeom prst="rect">
            <a:avLst/>
          </a:prstGeom>
          <a:noFill/>
        </p:spPr>
        <p:txBody>
          <a:bodyPr wrap="none" rtlCol="0">
            <a:spAutoFit/>
          </a:bodyPr>
          <a:lstStyle/>
          <a:p>
            <a:r>
              <a:rPr lang="en-GB" dirty="0" smtClean="0"/>
              <a:t>Problem solving</a:t>
            </a:r>
            <a:endParaRPr lang="en-GB" dirty="0"/>
          </a:p>
        </p:txBody>
      </p:sp>
      <p:sp>
        <p:nvSpPr>
          <p:cNvPr id="13" name="TextBox 12"/>
          <p:cNvSpPr txBox="1"/>
          <p:nvPr/>
        </p:nvSpPr>
        <p:spPr>
          <a:xfrm>
            <a:off x="2797816" y="4634552"/>
            <a:ext cx="1326004" cy="369332"/>
          </a:xfrm>
          <a:prstGeom prst="rect">
            <a:avLst/>
          </a:prstGeom>
          <a:noFill/>
        </p:spPr>
        <p:txBody>
          <a:bodyPr wrap="none" rtlCol="0">
            <a:spAutoFit/>
          </a:bodyPr>
          <a:lstStyle/>
          <a:p>
            <a:r>
              <a:rPr lang="en-GB" dirty="0" smtClean="0"/>
              <a:t>Leadership</a:t>
            </a:r>
            <a:endParaRPr lang="en-GB" dirty="0"/>
          </a:p>
        </p:txBody>
      </p:sp>
      <p:sp>
        <p:nvSpPr>
          <p:cNvPr id="14" name="TextBox 13"/>
          <p:cNvSpPr txBox="1"/>
          <p:nvPr/>
        </p:nvSpPr>
        <p:spPr>
          <a:xfrm>
            <a:off x="7118664" y="2569475"/>
            <a:ext cx="1415772" cy="646331"/>
          </a:xfrm>
          <a:prstGeom prst="rect">
            <a:avLst/>
          </a:prstGeom>
          <a:noFill/>
        </p:spPr>
        <p:txBody>
          <a:bodyPr wrap="none" rtlCol="0">
            <a:spAutoFit/>
          </a:bodyPr>
          <a:lstStyle/>
          <a:p>
            <a:r>
              <a:rPr lang="en-GB" dirty="0" smtClean="0"/>
              <a:t>Confidence </a:t>
            </a:r>
          </a:p>
          <a:p>
            <a:r>
              <a:rPr lang="en-GB" dirty="0" smtClean="0"/>
              <a:t>building</a:t>
            </a:r>
            <a:endParaRPr lang="en-GB" dirty="0"/>
          </a:p>
        </p:txBody>
      </p:sp>
      <p:sp>
        <p:nvSpPr>
          <p:cNvPr id="15" name="TextBox 14"/>
          <p:cNvSpPr txBox="1"/>
          <p:nvPr/>
        </p:nvSpPr>
        <p:spPr>
          <a:xfrm>
            <a:off x="4923762" y="4473116"/>
            <a:ext cx="1479892" cy="646331"/>
          </a:xfrm>
          <a:prstGeom prst="rect">
            <a:avLst/>
          </a:prstGeom>
          <a:noFill/>
        </p:spPr>
        <p:txBody>
          <a:bodyPr wrap="none" rtlCol="0">
            <a:spAutoFit/>
          </a:bodyPr>
          <a:lstStyle/>
          <a:p>
            <a:r>
              <a:rPr lang="en-GB" dirty="0" smtClean="0"/>
              <a:t>Improved </a:t>
            </a:r>
          </a:p>
          <a:p>
            <a:r>
              <a:rPr lang="en-GB" dirty="0" smtClean="0"/>
              <a:t>performance</a:t>
            </a:r>
            <a:endParaRPr lang="en-GB" dirty="0"/>
          </a:p>
        </p:txBody>
      </p:sp>
      <p:sp>
        <p:nvSpPr>
          <p:cNvPr id="16" name="TextBox 15"/>
          <p:cNvSpPr txBox="1"/>
          <p:nvPr/>
        </p:nvSpPr>
        <p:spPr>
          <a:xfrm>
            <a:off x="7499521" y="3734927"/>
            <a:ext cx="582211" cy="369332"/>
          </a:xfrm>
          <a:prstGeom prst="rect">
            <a:avLst/>
          </a:prstGeom>
          <a:noFill/>
        </p:spPr>
        <p:txBody>
          <a:bodyPr wrap="none" rtlCol="0">
            <a:spAutoFit/>
          </a:bodyPr>
          <a:lstStyle/>
          <a:p>
            <a:r>
              <a:rPr lang="en-GB" dirty="0" smtClean="0"/>
              <a:t>Fun</a:t>
            </a:r>
            <a:endParaRPr lang="en-GB" dirty="0"/>
          </a:p>
        </p:txBody>
      </p:sp>
      <p:sp>
        <p:nvSpPr>
          <p:cNvPr id="17" name="TextBox 16"/>
          <p:cNvSpPr txBox="1"/>
          <p:nvPr/>
        </p:nvSpPr>
        <p:spPr>
          <a:xfrm>
            <a:off x="7109714" y="4634552"/>
            <a:ext cx="1492716" cy="369332"/>
          </a:xfrm>
          <a:prstGeom prst="rect">
            <a:avLst/>
          </a:prstGeom>
          <a:noFill/>
        </p:spPr>
        <p:txBody>
          <a:bodyPr wrap="none" rtlCol="0">
            <a:spAutoFit/>
          </a:bodyPr>
          <a:lstStyle/>
          <a:p>
            <a:r>
              <a:rPr lang="en-GB" dirty="0" smtClean="0"/>
              <a:t>Engagement</a:t>
            </a:r>
            <a:endParaRPr lang="en-GB" dirty="0"/>
          </a:p>
        </p:txBody>
      </p:sp>
      <p:sp>
        <p:nvSpPr>
          <p:cNvPr id="18" name="TextBox 17"/>
          <p:cNvSpPr txBox="1"/>
          <p:nvPr/>
        </p:nvSpPr>
        <p:spPr>
          <a:xfrm>
            <a:off x="514907" y="2631071"/>
            <a:ext cx="1479892" cy="646331"/>
          </a:xfrm>
          <a:prstGeom prst="rect">
            <a:avLst/>
          </a:prstGeom>
          <a:noFill/>
        </p:spPr>
        <p:txBody>
          <a:bodyPr wrap="none" rtlCol="0">
            <a:spAutoFit/>
          </a:bodyPr>
          <a:lstStyle/>
          <a:p>
            <a:r>
              <a:rPr lang="en-GB" dirty="0" smtClean="0"/>
              <a:t>Improved </a:t>
            </a:r>
          </a:p>
          <a:p>
            <a:r>
              <a:rPr lang="en-GB" dirty="0" smtClean="0"/>
              <a:t>performance</a:t>
            </a:r>
            <a:endParaRPr lang="en-GB" dirty="0"/>
          </a:p>
        </p:txBody>
      </p:sp>
      <p:sp>
        <p:nvSpPr>
          <p:cNvPr id="3" name="TextBox 2"/>
          <p:cNvSpPr txBox="1"/>
          <p:nvPr/>
        </p:nvSpPr>
        <p:spPr>
          <a:xfrm>
            <a:off x="395536" y="1988840"/>
            <a:ext cx="1685077" cy="369332"/>
          </a:xfrm>
          <a:prstGeom prst="rect">
            <a:avLst/>
          </a:prstGeom>
          <a:noFill/>
        </p:spPr>
        <p:txBody>
          <a:bodyPr wrap="none" rtlCol="0">
            <a:spAutoFit/>
          </a:bodyPr>
          <a:lstStyle/>
          <a:p>
            <a:r>
              <a:rPr lang="en-GB" dirty="0" smtClean="0">
                <a:solidFill>
                  <a:schemeClr val="bg1"/>
                </a:solidFill>
              </a:rPr>
              <a:t>(Psychomotor)</a:t>
            </a:r>
            <a:endParaRPr lang="en-GB" dirty="0">
              <a:solidFill>
                <a:schemeClr val="bg1"/>
              </a:solidFill>
            </a:endParaRPr>
          </a:p>
        </p:txBody>
      </p:sp>
      <p:sp>
        <p:nvSpPr>
          <p:cNvPr id="19" name="TextBox 18"/>
          <p:cNvSpPr txBox="1"/>
          <p:nvPr/>
        </p:nvSpPr>
        <p:spPr>
          <a:xfrm>
            <a:off x="2614151" y="2017336"/>
            <a:ext cx="1685077" cy="369332"/>
          </a:xfrm>
          <a:prstGeom prst="rect">
            <a:avLst/>
          </a:prstGeom>
          <a:noFill/>
        </p:spPr>
        <p:txBody>
          <a:bodyPr wrap="none" rtlCol="0">
            <a:spAutoFit/>
          </a:bodyPr>
          <a:lstStyle/>
          <a:p>
            <a:r>
              <a:rPr lang="en-GB" dirty="0" smtClean="0">
                <a:solidFill>
                  <a:schemeClr val="bg1"/>
                </a:solidFill>
              </a:rPr>
              <a:t>(Interpersonal)</a:t>
            </a:r>
            <a:endParaRPr lang="en-GB" dirty="0">
              <a:solidFill>
                <a:schemeClr val="bg1"/>
              </a:solidFill>
            </a:endParaRPr>
          </a:p>
        </p:txBody>
      </p:sp>
      <p:sp>
        <p:nvSpPr>
          <p:cNvPr id="20" name="TextBox 19"/>
          <p:cNvSpPr txBox="1"/>
          <p:nvPr/>
        </p:nvSpPr>
        <p:spPr>
          <a:xfrm>
            <a:off x="4864085" y="2017336"/>
            <a:ext cx="1479892" cy="369332"/>
          </a:xfrm>
          <a:prstGeom prst="rect">
            <a:avLst/>
          </a:prstGeom>
          <a:noFill/>
        </p:spPr>
        <p:txBody>
          <a:bodyPr wrap="none" rtlCol="0">
            <a:spAutoFit/>
          </a:bodyPr>
          <a:lstStyle/>
          <a:p>
            <a:r>
              <a:rPr lang="en-GB" dirty="0" smtClean="0">
                <a:solidFill>
                  <a:schemeClr val="bg1"/>
                </a:solidFill>
              </a:rPr>
              <a:t>(Knowledge)</a:t>
            </a:r>
            <a:endParaRPr lang="en-GB" dirty="0">
              <a:solidFill>
                <a:schemeClr val="bg1"/>
              </a:solidFill>
            </a:endParaRPr>
          </a:p>
        </p:txBody>
      </p:sp>
      <p:sp>
        <p:nvSpPr>
          <p:cNvPr id="21" name="TextBox 20"/>
          <p:cNvSpPr txBox="1"/>
          <p:nvPr/>
        </p:nvSpPr>
        <p:spPr>
          <a:xfrm>
            <a:off x="7237954" y="1999723"/>
            <a:ext cx="1236236" cy="369332"/>
          </a:xfrm>
          <a:prstGeom prst="rect">
            <a:avLst/>
          </a:prstGeom>
          <a:noFill/>
        </p:spPr>
        <p:txBody>
          <a:bodyPr wrap="none" rtlCol="0">
            <a:spAutoFit/>
          </a:bodyPr>
          <a:lstStyle/>
          <a:p>
            <a:r>
              <a:rPr lang="en-GB" dirty="0" smtClean="0">
                <a:solidFill>
                  <a:schemeClr val="bg1"/>
                </a:solidFill>
              </a:rPr>
              <a:t>(Attitudes)</a:t>
            </a:r>
            <a:endParaRPr lang="en-GB" dirty="0">
              <a:solidFill>
                <a:schemeClr val="bg1"/>
              </a:solidFill>
            </a:endParaRPr>
          </a:p>
        </p:txBody>
      </p:sp>
    </p:spTree>
    <p:extLst>
      <p:ext uri="{BB962C8B-B14F-4D97-AF65-F5344CB8AC3E}">
        <p14:creationId xmlns:p14="http://schemas.microsoft.com/office/powerpoint/2010/main" val="3214754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2" grpId="0"/>
      <p:bldP spid="13" grpId="0"/>
      <p:bldP spid="14" grpId="0"/>
      <p:bldP spid="15" grpId="0"/>
      <p:bldP spid="16" grpId="0"/>
      <p:bldP spid="17" grpId="0"/>
      <p:bldP spid="1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476672"/>
            <a:ext cx="3434448" cy="4896544"/>
          </a:xfrm>
        </p:spPr>
      </p:pic>
    </p:spTree>
    <p:extLst>
      <p:ext uri="{BB962C8B-B14F-4D97-AF65-F5344CB8AC3E}">
        <p14:creationId xmlns:p14="http://schemas.microsoft.com/office/powerpoint/2010/main" val="29537943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356992" y="-3771800"/>
            <a:ext cx="21488400" cy="13754100"/>
          </a:xfrm>
          <a:prstGeom prst="rect">
            <a:avLst/>
          </a:prstGeom>
        </p:spPr>
      </p:pic>
    </p:spTree>
    <p:extLst>
      <p:ext uri="{BB962C8B-B14F-4D97-AF65-F5344CB8AC3E}">
        <p14:creationId xmlns:p14="http://schemas.microsoft.com/office/powerpoint/2010/main" val="41345848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 </a:t>
            </a:r>
            <a:endParaRPr lang="en-GB" dirty="0"/>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solidFill>
                  <a:schemeClr val="accent6">
                    <a:lumMod val="75000"/>
                  </a:schemeClr>
                </a:solidFill>
              </a:rPr>
              <a:t>Cooperative Learning (Hastie &amp; Casey, 2010)</a:t>
            </a:r>
          </a:p>
          <a:p>
            <a:r>
              <a:rPr lang="en-US" dirty="0"/>
              <a:t>Sport Education (Siedentop, 1995)</a:t>
            </a:r>
          </a:p>
          <a:p>
            <a:r>
              <a:rPr lang="en-US" dirty="0"/>
              <a:t>Outdoor and Adventure Model (Williams &amp; Wainwright, 2016)</a:t>
            </a:r>
          </a:p>
          <a:p>
            <a:endParaRPr lang="en-GB" dirty="0"/>
          </a:p>
        </p:txBody>
      </p:sp>
    </p:spTree>
    <p:extLst>
      <p:ext uri="{BB962C8B-B14F-4D97-AF65-F5344CB8AC3E}">
        <p14:creationId xmlns:p14="http://schemas.microsoft.com/office/powerpoint/2010/main" val="17016222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105" y="14214"/>
            <a:ext cx="8229600" cy="1143000"/>
          </a:xfrm>
        </p:spPr>
        <p:txBody>
          <a:bodyPr/>
          <a:lstStyle/>
          <a:p>
            <a:r>
              <a:rPr lang="en-GB" dirty="0" smtClean="0"/>
              <a:t>Cooperative Learning</a:t>
            </a:r>
            <a:endParaRPr lang="en-GB" dirty="0"/>
          </a:p>
        </p:txBody>
      </p:sp>
      <p:sp>
        <p:nvSpPr>
          <p:cNvPr id="3" name="Content Placeholder 2"/>
          <p:cNvSpPr>
            <a:spLocks noGrp="1"/>
          </p:cNvSpPr>
          <p:nvPr>
            <p:ph idx="1"/>
          </p:nvPr>
        </p:nvSpPr>
        <p:spPr>
          <a:xfrm>
            <a:off x="456323" y="1157214"/>
            <a:ext cx="8229600" cy="3917032"/>
          </a:xfrm>
        </p:spPr>
        <p:txBody>
          <a:bodyPr/>
          <a:lstStyle/>
          <a:p>
            <a:pPr marL="0" indent="0" algn="ctr">
              <a:buNone/>
            </a:pPr>
            <a:r>
              <a:rPr lang="en-GB" dirty="0" smtClean="0"/>
              <a:t>“A dynamic instructional model that can teach diverse content to students at different age grades”</a:t>
            </a:r>
          </a:p>
          <a:p>
            <a:pPr marL="0" indent="0" algn="ctr">
              <a:buNone/>
            </a:pPr>
            <a:endParaRPr lang="en-GB" dirty="0" smtClean="0"/>
          </a:p>
          <a:p>
            <a:pPr marL="0" indent="0">
              <a:buNone/>
            </a:pPr>
            <a:r>
              <a:rPr lang="en-GB" dirty="0" smtClean="0"/>
              <a:t>“Students work together in small, structured groups to master subject matter content”</a:t>
            </a:r>
          </a:p>
          <a:p>
            <a:pPr marL="0" indent="0" algn="r">
              <a:buNone/>
            </a:pPr>
            <a:r>
              <a:rPr lang="en-GB" sz="2800" dirty="0" smtClean="0"/>
              <a:t>(Dyson et al., 2010)</a:t>
            </a:r>
            <a:endParaRPr lang="en-GB" sz="2800" dirty="0"/>
          </a:p>
        </p:txBody>
      </p:sp>
    </p:spTree>
    <p:extLst>
      <p:ext uri="{BB962C8B-B14F-4D97-AF65-F5344CB8AC3E}">
        <p14:creationId xmlns:p14="http://schemas.microsoft.com/office/powerpoint/2010/main" val="17553374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Cooperative Learning</a:t>
            </a:r>
            <a:br>
              <a:rPr lang="en-GB" dirty="0" smtClean="0"/>
            </a:br>
            <a:r>
              <a:rPr lang="en-GB" sz="3600" dirty="0" smtClean="0"/>
              <a:t>Major Theme</a:t>
            </a:r>
            <a:r>
              <a:rPr lang="en-GB" dirty="0" smtClean="0"/>
              <a:t> </a:t>
            </a:r>
            <a:endParaRPr lang="en-GB" dirty="0"/>
          </a:p>
        </p:txBody>
      </p:sp>
      <p:sp>
        <p:nvSpPr>
          <p:cNvPr id="3" name="Content Placeholder 2"/>
          <p:cNvSpPr>
            <a:spLocks noGrp="1"/>
          </p:cNvSpPr>
          <p:nvPr>
            <p:ph idx="1"/>
          </p:nvPr>
        </p:nvSpPr>
        <p:spPr>
          <a:xfrm>
            <a:off x="395536" y="1124744"/>
            <a:ext cx="8229600" cy="3917032"/>
          </a:xfrm>
        </p:spPr>
        <p:txBody>
          <a:bodyPr/>
          <a:lstStyle/>
          <a:p>
            <a:pPr marL="0" indent="0">
              <a:buNone/>
            </a:pPr>
            <a:endParaRPr lang="en-GB" dirty="0" smtClean="0"/>
          </a:p>
          <a:p>
            <a:pPr marL="0" indent="0">
              <a:buNone/>
            </a:pPr>
            <a:endParaRPr lang="en-GB" dirty="0"/>
          </a:p>
          <a:p>
            <a:pPr marL="0" indent="0" algn="ctr">
              <a:buNone/>
            </a:pPr>
            <a:r>
              <a:rPr lang="en-GB" sz="4000" dirty="0" smtClean="0">
                <a:solidFill>
                  <a:schemeClr val="accent6">
                    <a:lumMod val="75000"/>
                  </a:schemeClr>
                </a:solidFill>
              </a:rPr>
              <a:t>“Student learning with, by and for each other”</a:t>
            </a:r>
            <a:endParaRPr lang="en-GB" sz="4000" dirty="0">
              <a:solidFill>
                <a:schemeClr val="accent6">
                  <a:lumMod val="75000"/>
                </a:schemeClr>
              </a:solidFill>
            </a:endParaRPr>
          </a:p>
        </p:txBody>
      </p:sp>
    </p:spTree>
    <p:extLst>
      <p:ext uri="{BB962C8B-B14F-4D97-AF65-F5344CB8AC3E}">
        <p14:creationId xmlns:p14="http://schemas.microsoft.com/office/powerpoint/2010/main" val="8123279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Cooperative Learning </a:t>
            </a:r>
            <a:br>
              <a:rPr lang="en-GB" dirty="0" smtClean="0"/>
            </a:br>
            <a:r>
              <a:rPr lang="en-GB" sz="3600" dirty="0" smtClean="0"/>
              <a:t>Critical Elements</a:t>
            </a:r>
            <a:endParaRPr lang="en-GB" dirty="0"/>
          </a:p>
        </p:txBody>
      </p:sp>
      <p:sp>
        <p:nvSpPr>
          <p:cNvPr id="3" name="Content Placeholder 2"/>
          <p:cNvSpPr>
            <a:spLocks noGrp="1"/>
          </p:cNvSpPr>
          <p:nvPr>
            <p:ph idx="1"/>
          </p:nvPr>
        </p:nvSpPr>
        <p:spPr>
          <a:xfrm>
            <a:off x="539552" y="1844824"/>
            <a:ext cx="8229600" cy="3917032"/>
          </a:xfrm>
        </p:spPr>
        <p:txBody>
          <a:bodyPr/>
          <a:lstStyle/>
          <a:p>
            <a:pPr marL="514350" indent="-514350">
              <a:buAutoNum type="arabicPeriod"/>
            </a:pPr>
            <a:r>
              <a:rPr lang="en-GB" dirty="0" smtClean="0"/>
              <a:t>Positive interdependence -</a:t>
            </a:r>
          </a:p>
          <a:p>
            <a:pPr marL="514350" indent="-514350">
              <a:buAutoNum type="arabicPeriod"/>
            </a:pPr>
            <a:r>
              <a:rPr lang="en-GB" dirty="0" smtClean="0"/>
              <a:t>Face to face interaction - </a:t>
            </a:r>
            <a:endParaRPr lang="en-GB" dirty="0"/>
          </a:p>
          <a:p>
            <a:pPr marL="514350" indent="-514350">
              <a:buAutoNum type="arabicPeriod"/>
            </a:pPr>
            <a:r>
              <a:rPr lang="en-GB" dirty="0" smtClean="0"/>
              <a:t>Individual accountability -</a:t>
            </a:r>
          </a:p>
          <a:p>
            <a:pPr marL="514350" indent="-514350">
              <a:buAutoNum type="arabicPeriod"/>
            </a:pPr>
            <a:r>
              <a:rPr lang="en-GB" dirty="0" smtClean="0"/>
              <a:t>Interpersonal &amp; small group skills -</a:t>
            </a:r>
          </a:p>
          <a:p>
            <a:pPr marL="514350" indent="-514350">
              <a:buAutoNum type="arabicPeriod"/>
            </a:pPr>
            <a:r>
              <a:rPr lang="en-GB" dirty="0" smtClean="0"/>
              <a:t>Group processing - </a:t>
            </a:r>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9157070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Cooperative Learning </a:t>
            </a:r>
            <a:br>
              <a:rPr lang="en-GB" dirty="0"/>
            </a:br>
            <a:r>
              <a:rPr lang="en-GB" sz="3600" dirty="0"/>
              <a:t>Critical Elements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Positive interdependence </a:t>
            </a:r>
            <a:r>
              <a:rPr lang="en-GB" dirty="0" smtClean="0"/>
              <a:t>-</a:t>
            </a:r>
          </a:p>
          <a:p>
            <a:pPr marL="0" indent="0">
              <a:buNone/>
            </a:pPr>
            <a:endParaRPr lang="en-GB" sz="1800" dirty="0"/>
          </a:p>
          <a:p>
            <a:r>
              <a:rPr lang="en-GB" dirty="0" smtClean="0"/>
              <a:t>Students realise they are linked to the other members of the team and success in the task is linked to this. </a:t>
            </a:r>
          </a:p>
          <a:p>
            <a:pPr marL="0" indent="0">
              <a:buNone/>
            </a:pPr>
            <a:endParaRPr lang="en-GB" dirty="0" smtClean="0"/>
          </a:p>
          <a:p>
            <a:r>
              <a:rPr lang="en-GB" dirty="0" smtClean="0"/>
              <a:t>Each member brings their own talents and skills to help achieve the common goal. </a:t>
            </a:r>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1629569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Cooperative Learning </a:t>
            </a:r>
            <a:br>
              <a:rPr lang="en-GB" dirty="0"/>
            </a:br>
            <a:r>
              <a:rPr lang="en-GB" sz="3600" dirty="0"/>
              <a:t>Critical Elements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Face to face interaction -</a:t>
            </a:r>
            <a:endParaRPr lang="en-GB" dirty="0" smtClean="0"/>
          </a:p>
          <a:p>
            <a:pPr marL="0" indent="0">
              <a:buNone/>
            </a:pPr>
            <a:endParaRPr lang="en-GB" dirty="0" smtClean="0"/>
          </a:p>
          <a:p>
            <a:r>
              <a:rPr lang="en-GB" dirty="0" smtClean="0"/>
              <a:t>The “TEAM” structure encourages students to support &amp; reinforce the work of other team mates.</a:t>
            </a:r>
          </a:p>
          <a:p>
            <a:endParaRPr lang="en-GB" dirty="0" smtClean="0"/>
          </a:p>
          <a:p>
            <a:r>
              <a:rPr lang="en-GB" dirty="0"/>
              <a:t>A whole </a:t>
            </a:r>
            <a:r>
              <a:rPr lang="en-GB" dirty="0" smtClean="0"/>
              <a:t>team unite in their efforts </a:t>
            </a:r>
            <a:r>
              <a:rPr lang="en-GB" dirty="0"/>
              <a:t>to fulfil their potential. </a:t>
            </a:r>
          </a:p>
          <a:p>
            <a:pPr marL="0" indent="0">
              <a:buNone/>
            </a:pP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2724374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Cooperative Learning </a:t>
            </a:r>
            <a:br>
              <a:rPr lang="en-GB" dirty="0"/>
            </a:br>
            <a:r>
              <a:rPr lang="en-GB" sz="3600" dirty="0"/>
              <a:t>Critical Elements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Individual accountability -</a:t>
            </a:r>
            <a:endParaRPr lang="en-GB" dirty="0" smtClean="0"/>
          </a:p>
          <a:p>
            <a:endParaRPr lang="en-GB" dirty="0"/>
          </a:p>
          <a:p>
            <a:r>
              <a:rPr lang="en-GB" dirty="0" smtClean="0"/>
              <a:t>All “TEAM” members contribute their fair share. </a:t>
            </a:r>
          </a:p>
          <a:p>
            <a:endParaRPr lang="en-GB" dirty="0" smtClean="0"/>
          </a:p>
          <a:p>
            <a:r>
              <a:rPr lang="en-GB" dirty="0" smtClean="0"/>
              <a:t>All participate fully and learn as much as their own abilities allow. </a:t>
            </a:r>
          </a:p>
          <a:p>
            <a:endParaRPr lang="en-GB" dirty="0" smtClean="0"/>
          </a:p>
          <a:p>
            <a:r>
              <a:rPr lang="en-GB" dirty="0" smtClean="0"/>
              <a:t>Not everyone will get the same score at the assessment stage. </a:t>
            </a:r>
            <a:endParaRPr lang="en-GB" dirty="0"/>
          </a:p>
        </p:txBody>
      </p:sp>
    </p:spTree>
    <p:extLst>
      <p:ext uri="{BB962C8B-B14F-4D97-AF65-F5344CB8AC3E}">
        <p14:creationId xmlns:p14="http://schemas.microsoft.com/office/powerpoint/2010/main" val="3666284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Cooperative Learning </a:t>
            </a:r>
            <a:br>
              <a:rPr lang="en-GB" dirty="0"/>
            </a:br>
            <a:r>
              <a:rPr lang="en-GB" sz="3600" dirty="0"/>
              <a:t>Critical Elements</a:t>
            </a:r>
            <a:endParaRPr lang="en-GB" dirty="0"/>
          </a:p>
        </p:txBody>
      </p:sp>
      <p:sp>
        <p:nvSpPr>
          <p:cNvPr id="3" name="Content Placeholder 2"/>
          <p:cNvSpPr>
            <a:spLocks noGrp="1"/>
          </p:cNvSpPr>
          <p:nvPr>
            <p:ph idx="1"/>
          </p:nvPr>
        </p:nvSpPr>
        <p:spPr/>
        <p:txBody>
          <a:bodyPr/>
          <a:lstStyle/>
          <a:p>
            <a:pPr marL="0" indent="0">
              <a:buNone/>
            </a:pPr>
            <a:r>
              <a:rPr lang="en-GB" dirty="0"/>
              <a:t>Interpersonal &amp; small group skills -</a:t>
            </a:r>
            <a:endParaRPr lang="en-GB" dirty="0" smtClean="0"/>
          </a:p>
          <a:p>
            <a:pPr marL="0" indent="0">
              <a:buNone/>
            </a:pPr>
            <a:endParaRPr lang="en-GB" dirty="0" smtClean="0"/>
          </a:p>
          <a:p>
            <a:r>
              <a:rPr lang="en-GB" dirty="0" smtClean="0"/>
              <a:t>Nurtures good communication, mutual acceptance and support</a:t>
            </a:r>
          </a:p>
          <a:p>
            <a:endParaRPr lang="en-GB" dirty="0"/>
          </a:p>
          <a:p>
            <a:r>
              <a:rPr lang="en-GB" dirty="0" smtClean="0"/>
              <a:t>Very valuable learning in interpersonal skills</a:t>
            </a:r>
            <a:endParaRPr lang="en-GB" dirty="0"/>
          </a:p>
        </p:txBody>
      </p:sp>
    </p:spTree>
    <p:extLst>
      <p:ext uri="{BB962C8B-B14F-4D97-AF65-F5344CB8AC3E}">
        <p14:creationId xmlns:p14="http://schemas.microsoft.com/office/powerpoint/2010/main" val="772281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Cooperative Learning </a:t>
            </a:r>
            <a:br>
              <a:rPr lang="en-GB" dirty="0"/>
            </a:br>
            <a:r>
              <a:rPr lang="en-GB" sz="3600" dirty="0"/>
              <a:t>Critical Elements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Group </a:t>
            </a:r>
            <a:r>
              <a:rPr lang="en-GB" dirty="0" smtClean="0"/>
              <a:t>processing - </a:t>
            </a:r>
          </a:p>
          <a:p>
            <a:pPr marL="0" indent="0">
              <a:buNone/>
            </a:pPr>
            <a:endParaRPr lang="en-GB" dirty="0" smtClean="0"/>
          </a:p>
          <a:p>
            <a:r>
              <a:rPr lang="en-GB" dirty="0" smtClean="0"/>
              <a:t>Open dialogue or group discussion towards the common goal.</a:t>
            </a:r>
          </a:p>
          <a:p>
            <a:endParaRPr lang="en-GB" dirty="0"/>
          </a:p>
          <a:p>
            <a:r>
              <a:rPr lang="en-GB" dirty="0" smtClean="0"/>
              <a:t>Teacher takes an active role in helping students gain an understanding of how to work well in groups.</a:t>
            </a:r>
          </a:p>
          <a:p>
            <a:pPr marL="0" indent="0">
              <a:buNone/>
            </a:pPr>
            <a:r>
              <a:rPr lang="en-GB" dirty="0" smtClean="0"/>
              <a:t> </a:t>
            </a:r>
          </a:p>
          <a:p>
            <a:r>
              <a:rPr lang="en-GB" dirty="0" smtClean="0"/>
              <a:t>This should be done in a more subtle indirect method. Facilitated.</a:t>
            </a:r>
            <a:endParaRPr lang="en-GB" dirty="0"/>
          </a:p>
        </p:txBody>
      </p:sp>
    </p:spTree>
    <p:extLst>
      <p:ext uri="{BB962C8B-B14F-4D97-AF65-F5344CB8AC3E}">
        <p14:creationId xmlns:p14="http://schemas.microsoft.com/office/powerpoint/2010/main" val="3877093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Domains of learning</a:t>
            </a:r>
            <a:endParaRPr lang="en-GB" dirty="0"/>
          </a:p>
        </p:txBody>
      </p:sp>
      <p:pic>
        <p:nvPicPr>
          <p:cNvPr id="4" name="Content Placeholder 3"/>
          <p:cNvPicPr>
            <a:picLocks noGrp="1" noChangeAspect="1"/>
          </p:cNvPicPr>
          <p:nvPr>
            <p:ph idx="1"/>
          </p:nvPr>
        </p:nvPicPr>
        <p:blipFill>
          <a:blip r:embed="rId2"/>
          <a:stretch>
            <a:fillRect/>
          </a:stretch>
        </p:blipFill>
        <p:spPr>
          <a:xfrm>
            <a:off x="181435" y="1425007"/>
            <a:ext cx="8781130" cy="3955578"/>
          </a:xfrm>
          <a:prstGeom prst="rect">
            <a:avLst/>
          </a:prstGeom>
        </p:spPr>
      </p:pic>
      <p:sp>
        <p:nvSpPr>
          <p:cNvPr id="5" name="TextBox 4"/>
          <p:cNvSpPr txBox="1"/>
          <p:nvPr/>
        </p:nvSpPr>
        <p:spPr>
          <a:xfrm>
            <a:off x="546968" y="3607947"/>
            <a:ext cx="1300356" cy="646331"/>
          </a:xfrm>
          <a:prstGeom prst="rect">
            <a:avLst/>
          </a:prstGeom>
          <a:noFill/>
        </p:spPr>
        <p:txBody>
          <a:bodyPr wrap="none" rtlCol="0">
            <a:spAutoFit/>
          </a:bodyPr>
          <a:lstStyle/>
          <a:p>
            <a:r>
              <a:rPr lang="en-GB" dirty="0" smtClean="0"/>
              <a:t>Physical </a:t>
            </a:r>
          </a:p>
          <a:p>
            <a:r>
              <a:rPr lang="en-GB" dirty="0" smtClean="0"/>
              <a:t>confidence</a:t>
            </a:r>
            <a:endParaRPr lang="en-GB" dirty="0"/>
          </a:p>
        </p:txBody>
      </p:sp>
      <p:sp>
        <p:nvSpPr>
          <p:cNvPr id="6" name="TextBox 5"/>
          <p:cNvSpPr txBox="1"/>
          <p:nvPr/>
        </p:nvSpPr>
        <p:spPr>
          <a:xfrm>
            <a:off x="395536" y="4567995"/>
            <a:ext cx="1928733" cy="646331"/>
          </a:xfrm>
          <a:prstGeom prst="rect">
            <a:avLst/>
          </a:prstGeom>
          <a:noFill/>
        </p:spPr>
        <p:txBody>
          <a:bodyPr wrap="none" rtlCol="0">
            <a:spAutoFit/>
          </a:bodyPr>
          <a:lstStyle/>
          <a:p>
            <a:r>
              <a:rPr lang="en-GB" dirty="0" smtClean="0"/>
              <a:t>Improved tactics </a:t>
            </a:r>
          </a:p>
          <a:p>
            <a:r>
              <a:rPr lang="en-GB" dirty="0" smtClean="0"/>
              <a:t>performance</a:t>
            </a:r>
            <a:endParaRPr lang="en-GB" dirty="0"/>
          </a:p>
        </p:txBody>
      </p:sp>
      <p:sp>
        <p:nvSpPr>
          <p:cNvPr id="7" name="TextBox 6"/>
          <p:cNvSpPr txBox="1"/>
          <p:nvPr/>
        </p:nvSpPr>
        <p:spPr>
          <a:xfrm>
            <a:off x="4788024" y="2560638"/>
            <a:ext cx="1749197" cy="646331"/>
          </a:xfrm>
          <a:prstGeom prst="rect">
            <a:avLst/>
          </a:prstGeom>
          <a:noFill/>
        </p:spPr>
        <p:txBody>
          <a:bodyPr wrap="none" rtlCol="0">
            <a:spAutoFit/>
          </a:bodyPr>
          <a:lstStyle/>
          <a:p>
            <a:r>
              <a:rPr lang="en-GB" dirty="0" smtClean="0"/>
              <a:t>Understanding </a:t>
            </a:r>
          </a:p>
          <a:p>
            <a:r>
              <a:rPr lang="en-GB" dirty="0" smtClean="0"/>
              <a:t>Skills &amp; Tactics</a:t>
            </a:r>
            <a:endParaRPr lang="en-GB" dirty="0"/>
          </a:p>
        </p:txBody>
      </p:sp>
      <p:sp>
        <p:nvSpPr>
          <p:cNvPr id="8" name="TextBox 7"/>
          <p:cNvSpPr txBox="1"/>
          <p:nvPr/>
        </p:nvSpPr>
        <p:spPr>
          <a:xfrm>
            <a:off x="2615257" y="2707974"/>
            <a:ext cx="1518364" cy="369332"/>
          </a:xfrm>
          <a:prstGeom prst="rect">
            <a:avLst/>
          </a:prstGeom>
          <a:noFill/>
        </p:spPr>
        <p:txBody>
          <a:bodyPr wrap="none" rtlCol="0">
            <a:spAutoFit/>
          </a:bodyPr>
          <a:lstStyle/>
          <a:p>
            <a:r>
              <a:rPr lang="en-GB" dirty="0" smtClean="0"/>
              <a:t>Co-operation</a:t>
            </a:r>
            <a:endParaRPr lang="en-GB" dirty="0"/>
          </a:p>
        </p:txBody>
      </p:sp>
      <p:sp>
        <p:nvSpPr>
          <p:cNvPr id="9" name="TextBox 8"/>
          <p:cNvSpPr txBox="1"/>
          <p:nvPr/>
        </p:nvSpPr>
        <p:spPr>
          <a:xfrm>
            <a:off x="2826853" y="3671263"/>
            <a:ext cx="1095172" cy="369332"/>
          </a:xfrm>
          <a:prstGeom prst="rect">
            <a:avLst/>
          </a:prstGeom>
          <a:noFill/>
        </p:spPr>
        <p:txBody>
          <a:bodyPr wrap="none" rtlCol="0">
            <a:spAutoFit/>
          </a:bodyPr>
          <a:lstStyle/>
          <a:p>
            <a:r>
              <a:rPr lang="en-GB" dirty="0" smtClean="0"/>
              <a:t>Empathy</a:t>
            </a:r>
            <a:endParaRPr lang="en-GB" dirty="0"/>
          </a:p>
        </p:txBody>
      </p:sp>
      <p:sp>
        <p:nvSpPr>
          <p:cNvPr id="12" name="TextBox 11"/>
          <p:cNvSpPr txBox="1"/>
          <p:nvPr/>
        </p:nvSpPr>
        <p:spPr>
          <a:xfrm>
            <a:off x="4793011" y="3671263"/>
            <a:ext cx="1826141" cy="369332"/>
          </a:xfrm>
          <a:prstGeom prst="rect">
            <a:avLst/>
          </a:prstGeom>
          <a:noFill/>
        </p:spPr>
        <p:txBody>
          <a:bodyPr wrap="none" rtlCol="0">
            <a:spAutoFit/>
          </a:bodyPr>
          <a:lstStyle/>
          <a:p>
            <a:r>
              <a:rPr lang="en-GB" dirty="0" smtClean="0"/>
              <a:t>Problem solving</a:t>
            </a:r>
            <a:endParaRPr lang="en-GB" dirty="0"/>
          </a:p>
        </p:txBody>
      </p:sp>
      <p:sp>
        <p:nvSpPr>
          <p:cNvPr id="13" name="TextBox 12"/>
          <p:cNvSpPr txBox="1"/>
          <p:nvPr/>
        </p:nvSpPr>
        <p:spPr>
          <a:xfrm>
            <a:off x="2797816" y="4634552"/>
            <a:ext cx="1326004" cy="369332"/>
          </a:xfrm>
          <a:prstGeom prst="rect">
            <a:avLst/>
          </a:prstGeom>
          <a:noFill/>
        </p:spPr>
        <p:txBody>
          <a:bodyPr wrap="none" rtlCol="0">
            <a:spAutoFit/>
          </a:bodyPr>
          <a:lstStyle/>
          <a:p>
            <a:r>
              <a:rPr lang="en-GB" dirty="0" smtClean="0"/>
              <a:t>Leadership</a:t>
            </a:r>
            <a:endParaRPr lang="en-GB" dirty="0"/>
          </a:p>
        </p:txBody>
      </p:sp>
      <p:sp>
        <p:nvSpPr>
          <p:cNvPr id="14" name="TextBox 13"/>
          <p:cNvSpPr txBox="1"/>
          <p:nvPr/>
        </p:nvSpPr>
        <p:spPr>
          <a:xfrm>
            <a:off x="7118664" y="2569475"/>
            <a:ext cx="1415772" cy="646331"/>
          </a:xfrm>
          <a:prstGeom prst="rect">
            <a:avLst/>
          </a:prstGeom>
          <a:noFill/>
        </p:spPr>
        <p:txBody>
          <a:bodyPr wrap="none" rtlCol="0">
            <a:spAutoFit/>
          </a:bodyPr>
          <a:lstStyle/>
          <a:p>
            <a:r>
              <a:rPr lang="en-GB" dirty="0" smtClean="0"/>
              <a:t>Confidence </a:t>
            </a:r>
          </a:p>
          <a:p>
            <a:r>
              <a:rPr lang="en-GB" dirty="0" smtClean="0"/>
              <a:t>building</a:t>
            </a:r>
            <a:endParaRPr lang="en-GB" dirty="0"/>
          </a:p>
        </p:txBody>
      </p:sp>
      <p:sp>
        <p:nvSpPr>
          <p:cNvPr id="15" name="TextBox 14"/>
          <p:cNvSpPr txBox="1"/>
          <p:nvPr/>
        </p:nvSpPr>
        <p:spPr>
          <a:xfrm>
            <a:off x="4923762" y="4473116"/>
            <a:ext cx="1479892" cy="646331"/>
          </a:xfrm>
          <a:prstGeom prst="rect">
            <a:avLst/>
          </a:prstGeom>
          <a:noFill/>
        </p:spPr>
        <p:txBody>
          <a:bodyPr wrap="none" rtlCol="0">
            <a:spAutoFit/>
          </a:bodyPr>
          <a:lstStyle/>
          <a:p>
            <a:r>
              <a:rPr lang="en-GB" dirty="0" smtClean="0"/>
              <a:t>Improved </a:t>
            </a:r>
          </a:p>
          <a:p>
            <a:r>
              <a:rPr lang="en-GB" dirty="0" smtClean="0"/>
              <a:t>performance</a:t>
            </a:r>
            <a:endParaRPr lang="en-GB" dirty="0"/>
          </a:p>
        </p:txBody>
      </p:sp>
      <p:sp>
        <p:nvSpPr>
          <p:cNvPr id="16" name="TextBox 15"/>
          <p:cNvSpPr txBox="1"/>
          <p:nvPr/>
        </p:nvSpPr>
        <p:spPr>
          <a:xfrm>
            <a:off x="7499521" y="3734927"/>
            <a:ext cx="582211" cy="369332"/>
          </a:xfrm>
          <a:prstGeom prst="rect">
            <a:avLst/>
          </a:prstGeom>
          <a:noFill/>
        </p:spPr>
        <p:txBody>
          <a:bodyPr wrap="none" rtlCol="0">
            <a:spAutoFit/>
          </a:bodyPr>
          <a:lstStyle/>
          <a:p>
            <a:r>
              <a:rPr lang="en-GB" dirty="0" smtClean="0"/>
              <a:t>Fun</a:t>
            </a:r>
            <a:endParaRPr lang="en-GB" dirty="0"/>
          </a:p>
        </p:txBody>
      </p:sp>
      <p:sp>
        <p:nvSpPr>
          <p:cNvPr id="17" name="TextBox 16"/>
          <p:cNvSpPr txBox="1"/>
          <p:nvPr/>
        </p:nvSpPr>
        <p:spPr>
          <a:xfrm>
            <a:off x="7109714" y="4634552"/>
            <a:ext cx="1492716" cy="369332"/>
          </a:xfrm>
          <a:prstGeom prst="rect">
            <a:avLst/>
          </a:prstGeom>
          <a:noFill/>
        </p:spPr>
        <p:txBody>
          <a:bodyPr wrap="none" rtlCol="0">
            <a:spAutoFit/>
          </a:bodyPr>
          <a:lstStyle/>
          <a:p>
            <a:r>
              <a:rPr lang="en-GB" dirty="0" smtClean="0"/>
              <a:t>Engagement</a:t>
            </a:r>
            <a:endParaRPr lang="en-GB" dirty="0"/>
          </a:p>
        </p:txBody>
      </p:sp>
      <p:sp>
        <p:nvSpPr>
          <p:cNvPr id="18" name="TextBox 17"/>
          <p:cNvSpPr txBox="1"/>
          <p:nvPr/>
        </p:nvSpPr>
        <p:spPr>
          <a:xfrm>
            <a:off x="514907" y="2631071"/>
            <a:ext cx="1479892" cy="646331"/>
          </a:xfrm>
          <a:prstGeom prst="rect">
            <a:avLst/>
          </a:prstGeom>
          <a:noFill/>
        </p:spPr>
        <p:txBody>
          <a:bodyPr wrap="none" rtlCol="0">
            <a:spAutoFit/>
          </a:bodyPr>
          <a:lstStyle/>
          <a:p>
            <a:r>
              <a:rPr lang="en-GB" dirty="0" smtClean="0"/>
              <a:t>Improved </a:t>
            </a:r>
          </a:p>
          <a:p>
            <a:r>
              <a:rPr lang="en-GB" dirty="0" smtClean="0"/>
              <a:t>performance</a:t>
            </a:r>
            <a:endParaRPr lang="en-GB" dirty="0"/>
          </a:p>
        </p:txBody>
      </p:sp>
    </p:spTree>
    <p:extLst>
      <p:ext uri="{BB962C8B-B14F-4D97-AF65-F5344CB8AC3E}">
        <p14:creationId xmlns:p14="http://schemas.microsoft.com/office/powerpoint/2010/main" val="21670676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26"/>
            <a:ext cx="8229600" cy="1143000"/>
          </a:xfrm>
        </p:spPr>
        <p:txBody>
          <a:bodyPr/>
          <a:lstStyle/>
          <a:p>
            <a:r>
              <a:rPr lang="en-GB" dirty="0" smtClean="0"/>
              <a:t>Cooperative Learning Domains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1819558"/>
              </p:ext>
            </p:extLst>
          </p:nvPr>
        </p:nvGraphicFramePr>
        <p:xfrm>
          <a:off x="457200" y="1340768"/>
          <a:ext cx="8229600"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2447764" y="836712"/>
            <a:ext cx="4248472" cy="461665"/>
          </a:xfrm>
          <a:prstGeom prst="rect">
            <a:avLst/>
          </a:prstGeom>
          <a:noFill/>
        </p:spPr>
        <p:txBody>
          <a:bodyPr wrap="square" rtlCol="0">
            <a:spAutoFit/>
          </a:bodyPr>
          <a:lstStyle/>
          <a:p>
            <a:r>
              <a:rPr lang="en-GB" sz="2400" dirty="0" smtClean="0"/>
              <a:t>Reciprocal domain interaction</a:t>
            </a:r>
            <a:endParaRPr lang="en-GB" dirty="0"/>
          </a:p>
        </p:txBody>
      </p:sp>
    </p:spTree>
    <p:extLst>
      <p:ext uri="{BB962C8B-B14F-4D97-AF65-F5344CB8AC3E}">
        <p14:creationId xmlns:p14="http://schemas.microsoft.com/office/powerpoint/2010/main" val="7461806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988840"/>
            <a:ext cx="8229600" cy="1143000"/>
          </a:xfrm>
        </p:spPr>
        <p:txBody>
          <a:bodyPr/>
          <a:lstStyle/>
          <a:p>
            <a:r>
              <a:rPr lang="en-GB" dirty="0" smtClean="0"/>
              <a:t>How does it work?</a:t>
            </a:r>
            <a:endParaRPr lang="en-GB" dirty="0"/>
          </a:p>
        </p:txBody>
      </p:sp>
    </p:spTree>
    <p:extLst>
      <p:ext uri="{BB962C8B-B14F-4D97-AF65-F5344CB8AC3E}">
        <p14:creationId xmlns:p14="http://schemas.microsoft.com/office/powerpoint/2010/main" val="5533621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391693"/>
            <a:ext cx="8136904" cy="2232248"/>
          </a:xfrm>
          <a:prstGeom prst="rect">
            <a:avLst/>
          </a:prstGeom>
          <a:solidFill>
            <a:schemeClr val="accent1">
              <a:lumMod val="40000"/>
              <a:lumOff val="6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611560" y="3297954"/>
            <a:ext cx="8136904" cy="2232248"/>
          </a:xfrm>
          <a:prstGeom prst="rect">
            <a:avLst/>
          </a:prstGeom>
          <a:solidFill>
            <a:schemeClr val="tx2">
              <a:lumMod val="40000"/>
              <a:lumOff val="60000"/>
            </a:schemeClr>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p:cNvCxnSpPr/>
          <p:nvPr/>
        </p:nvCxnSpPr>
        <p:spPr>
          <a:xfrm>
            <a:off x="2555776" y="404664"/>
            <a:ext cx="0" cy="5112568"/>
          </a:xfrm>
          <a:prstGeom prst="line">
            <a:avLst/>
          </a:prstGeom>
          <a:ln w="381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16200000">
            <a:off x="-226477" y="1289955"/>
            <a:ext cx="1269855" cy="461665"/>
          </a:xfrm>
          <a:prstGeom prst="rect">
            <a:avLst/>
          </a:prstGeom>
          <a:noFill/>
        </p:spPr>
        <p:txBody>
          <a:bodyPr wrap="square" rtlCol="0">
            <a:spAutoFit/>
          </a:bodyPr>
          <a:lstStyle/>
          <a:p>
            <a:r>
              <a:rPr lang="en-GB" sz="2400" dirty="0" smtClean="0"/>
              <a:t>Teacher</a:t>
            </a:r>
            <a:endParaRPr lang="en-GB" dirty="0"/>
          </a:p>
        </p:txBody>
      </p:sp>
      <p:sp>
        <p:nvSpPr>
          <p:cNvPr id="7" name="TextBox 6"/>
          <p:cNvSpPr txBox="1"/>
          <p:nvPr/>
        </p:nvSpPr>
        <p:spPr>
          <a:xfrm rot="16200000">
            <a:off x="-226477" y="4183245"/>
            <a:ext cx="1269855" cy="461665"/>
          </a:xfrm>
          <a:prstGeom prst="rect">
            <a:avLst/>
          </a:prstGeom>
          <a:noFill/>
        </p:spPr>
        <p:txBody>
          <a:bodyPr wrap="square" rtlCol="0">
            <a:spAutoFit/>
          </a:bodyPr>
          <a:lstStyle/>
          <a:p>
            <a:r>
              <a:rPr lang="en-GB" sz="2400" dirty="0" smtClean="0"/>
              <a:t>Student</a:t>
            </a:r>
            <a:endParaRPr lang="en-GB" dirty="0"/>
          </a:p>
        </p:txBody>
      </p:sp>
      <p:sp>
        <p:nvSpPr>
          <p:cNvPr id="8" name="TextBox 7"/>
          <p:cNvSpPr txBox="1"/>
          <p:nvPr/>
        </p:nvSpPr>
        <p:spPr>
          <a:xfrm>
            <a:off x="2565626" y="2651623"/>
            <a:ext cx="1126070" cy="646331"/>
          </a:xfrm>
          <a:prstGeom prst="rect">
            <a:avLst/>
          </a:prstGeom>
          <a:noFill/>
        </p:spPr>
        <p:txBody>
          <a:bodyPr wrap="square" rtlCol="0">
            <a:spAutoFit/>
          </a:bodyPr>
          <a:lstStyle/>
          <a:p>
            <a:r>
              <a:rPr lang="en-GB" dirty="0" smtClean="0"/>
              <a:t>UNIT STARTS</a:t>
            </a:r>
            <a:endParaRPr lang="en-GB" sz="1400" dirty="0"/>
          </a:p>
        </p:txBody>
      </p:sp>
      <p:cxnSp>
        <p:nvCxnSpPr>
          <p:cNvPr id="10" name="Straight Arrow Connector 9"/>
          <p:cNvCxnSpPr/>
          <p:nvPr/>
        </p:nvCxnSpPr>
        <p:spPr>
          <a:xfrm>
            <a:off x="3191087" y="2962945"/>
            <a:ext cx="583264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294344" y="2615574"/>
            <a:ext cx="1409574" cy="400110"/>
          </a:xfrm>
          <a:prstGeom prst="rect">
            <a:avLst/>
          </a:prstGeom>
          <a:noFill/>
        </p:spPr>
        <p:txBody>
          <a:bodyPr wrap="square" rtlCol="0">
            <a:spAutoFit/>
          </a:bodyPr>
          <a:lstStyle/>
          <a:p>
            <a:r>
              <a:rPr lang="en-GB" sz="2000" dirty="0" smtClean="0"/>
              <a:t>6 – 12 </a:t>
            </a:r>
            <a:r>
              <a:rPr lang="en-GB" sz="2000" dirty="0" err="1" smtClean="0"/>
              <a:t>wks</a:t>
            </a:r>
            <a:endParaRPr lang="en-GB" sz="1600" dirty="0"/>
          </a:p>
        </p:txBody>
      </p:sp>
      <p:sp>
        <p:nvSpPr>
          <p:cNvPr id="13" name="TextBox 12"/>
          <p:cNvSpPr txBox="1"/>
          <p:nvPr/>
        </p:nvSpPr>
        <p:spPr>
          <a:xfrm>
            <a:off x="684335" y="404664"/>
            <a:ext cx="1102980" cy="584775"/>
          </a:xfrm>
          <a:prstGeom prst="rect">
            <a:avLst/>
          </a:prstGeom>
          <a:noFill/>
        </p:spPr>
        <p:txBody>
          <a:bodyPr wrap="square" rtlCol="0">
            <a:spAutoFit/>
          </a:bodyPr>
          <a:lstStyle/>
          <a:p>
            <a:r>
              <a:rPr lang="en-GB" sz="1600" dirty="0" smtClean="0"/>
              <a:t>Plans objectives</a:t>
            </a:r>
            <a:endParaRPr lang="en-GB" sz="1200" dirty="0"/>
          </a:p>
        </p:txBody>
      </p:sp>
      <p:sp>
        <p:nvSpPr>
          <p:cNvPr id="14" name="TextBox 13"/>
          <p:cNvSpPr txBox="1"/>
          <p:nvPr/>
        </p:nvSpPr>
        <p:spPr>
          <a:xfrm>
            <a:off x="1596046" y="936013"/>
            <a:ext cx="959730" cy="584775"/>
          </a:xfrm>
          <a:prstGeom prst="rect">
            <a:avLst/>
          </a:prstGeom>
          <a:noFill/>
        </p:spPr>
        <p:txBody>
          <a:bodyPr wrap="square" rtlCol="0">
            <a:spAutoFit/>
          </a:bodyPr>
          <a:lstStyle/>
          <a:p>
            <a:r>
              <a:rPr lang="en-GB" sz="1600" dirty="0" smtClean="0"/>
              <a:t>Decision making </a:t>
            </a:r>
            <a:endParaRPr lang="en-GB" sz="1200" dirty="0"/>
          </a:p>
        </p:txBody>
      </p:sp>
      <p:sp>
        <p:nvSpPr>
          <p:cNvPr id="15" name="TextBox 14"/>
          <p:cNvSpPr txBox="1"/>
          <p:nvPr/>
        </p:nvSpPr>
        <p:spPr>
          <a:xfrm>
            <a:off x="2747227" y="500119"/>
            <a:ext cx="959730" cy="584775"/>
          </a:xfrm>
          <a:prstGeom prst="rect">
            <a:avLst/>
          </a:prstGeom>
          <a:noFill/>
        </p:spPr>
        <p:txBody>
          <a:bodyPr wrap="square" rtlCol="0">
            <a:spAutoFit/>
          </a:bodyPr>
          <a:lstStyle/>
          <a:p>
            <a:r>
              <a:rPr lang="en-GB" sz="1600" dirty="0" smtClean="0"/>
              <a:t>Outlines task</a:t>
            </a:r>
            <a:endParaRPr lang="en-GB" sz="1200" dirty="0"/>
          </a:p>
        </p:txBody>
      </p:sp>
      <p:sp>
        <p:nvSpPr>
          <p:cNvPr id="16" name="TextBox 15"/>
          <p:cNvSpPr txBox="1"/>
          <p:nvPr/>
        </p:nvSpPr>
        <p:spPr>
          <a:xfrm>
            <a:off x="3691696" y="606043"/>
            <a:ext cx="959730" cy="584775"/>
          </a:xfrm>
          <a:prstGeom prst="rect">
            <a:avLst/>
          </a:prstGeom>
          <a:noFill/>
        </p:spPr>
        <p:txBody>
          <a:bodyPr wrap="square" rtlCol="0">
            <a:spAutoFit/>
          </a:bodyPr>
          <a:lstStyle/>
          <a:p>
            <a:r>
              <a:rPr lang="en-GB" sz="1600" dirty="0" smtClean="0"/>
              <a:t>Creates groups</a:t>
            </a:r>
            <a:endParaRPr lang="en-GB" sz="1200" dirty="0"/>
          </a:p>
        </p:txBody>
      </p:sp>
      <p:sp>
        <p:nvSpPr>
          <p:cNvPr id="18" name="TextBox 17"/>
          <p:cNvSpPr txBox="1"/>
          <p:nvPr/>
        </p:nvSpPr>
        <p:spPr>
          <a:xfrm>
            <a:off x="4716407" y="1789428"/>
            <a:ext cx="1623862" cy="338554"/>
          </a:xfrm>
          <a:prstGeom prst="rect">
            <a:avLst/>
          </a:prstGeom>
          <a:noFill/>
        </p:spPr>
        <p:txBody>
          <a:bodyPr wrap="square" rtlCol="0">
            <a:spAutoFit/>
          </a:bodyPr>
          <a:lstStyle/>
          <a:p>
            <a:r>
              <a:rPr lang="en-GB" sz="1600" dirty="0" smtClean="0"/>
              <a:t>OBSERVATION</a:t>
            </a:r>
            <a:endParaRPr lang="en-GB" sz="1200" dirty="0"/>
          </a:p>
        </p:txBody>
      </p:sp>
      <p:sp>
        <p:nvSpPr>
          <p:cNvPr id="19" name="TextBox 18"/>
          <p:cNvSpPr txBox="1"/>
          <p:nvPr/>
        </p:nvSpPr>
        <p:spPr>
          <a:xfrm>
            <a:off x="7457373" y="3492706"/>
            <a:ext cx="1175754" cy="338554"/>
          </a:xfrm>
          <a:prstGeom prst="rect">
            <a:avLst/>
          </a:prstGeom>
          <a:noFill/>
        </p:spPr>
        <p:txBody>
          <a:bodyPr wrap="square" rtlCol="0">
            <a:spAutoFit/>
          </a:bodyPr>
          <a:lstStyle/>
          <a:p>
            <a:pPr algn="ctr"/>
            <a:r>
              <a:rPr lang="en-GB" sz="1600" dirty="0" smtClean="0"/>
              <a:t>Evaluate</a:t>
            </a:r>
            <a:endParaRPr lang="en-GB" sz="1200" dirty="0"/>
          </a:p>
        </p:txBody>
      </p:sp>
      <p:sp>
        <p:nvSpPr>
          <p:cNvPr id="21" name="TextBox 20"/>
          <p:cNvSpPr txBox="1"/>
          <p:nvPr/>
        </p:nvSpPr>
        <p:spPr>
          <a:xfrm>
            <a:off x="3191087" y="1296742"/>
            <a:ext cx="1031739" cy="584775"/>
          </a:xfrm>
          <a:prstGeom prst="rect">
            <a:avLst/>
          </a:prstGeom>
          <a:noFill/>
        </p:spPr>
        <p:txBody>
          <a:bodyPr wrap="square" rtlCol="0">
            <a:spAutoFit/>
          </a:bodyPr>
          <a:lstStyle/>
          <a:p>
            <a:r>
              <a:rPr lang="en-GB" sz="1600" dirty="0" smtClean="0"/>
              <a:t>Sets structure</a:t>
            </a:r>
            <a:endParaRPr lang="en-GB" sz="1200" dirty="0"/>
          </a:p>
        </p:txBody>
      </p:sp>
      <p:sp>
        <p:nvSpPr>
          <p:cNvPr id="22" name="TextBox 21"/>
          <p:cNvSpPr txBox="1"/>
          <p:nvPr/>
        </p:nvSpPr>
        <p:spPr>
          <a:xfrm>
            <a:off x="4636402" y="1377722"/>
            <a:ext cx="2628522" cy="338554"/>
          </a:xfrm>
          <a:prstGeom prst="rect">
            <a:avLst/>
          </a:prstGeom>
          <a:noFill/>
        </p:spPr>
        <p:txBody>
          <a:bodyPr wrap="square" rtlCol="0">
            <a:spAutoFit/>
          </a:bodyPr>
          <a:lstStyle/>
          <a:p>
            <a:r>
              <a:rPr lang="en-GB" sz="1600" dirty="0" smtClean="0"/>
              <a:t>ASSISTANCE/STEERING</a:t>
            </a:r>
            <a:endParaRPr lang="en-GB" sz="1200" dirty="0"/>
          </a:p>
        </p:txBody>
      </p:sp>
      <p:sp>
        <p:nvSpPr>
          <p:cNvPr id="23" name="TextBox 22"/>
          <p:cNvSpPr txBox="1"/>
          <p:nvPr/>
        </p:nvSpPr>
        <p:spPr>
          <a:xfrm>
            <a:off x="566003" y="2749555"/>
            <a:ext cx="1965826" cy="369332"/>
          </a:xfrm>
          <a:prstGeom prst="rect">
            <a:avLst/>
          </a:prstGeom>
          <a:noFill/>
        </p:spPr>
        <p:txBody>
          <a:bodyPr wrap="square" rtlCol="0">
            <a:spAutoFit/>
          </a:bodyPr>
          <a:lstStyle/>
          <a:p>
            <a:r>
              <a:rPr lang="en-GB" dirty="0" smtClean="0"/>
              <a:t>Planning Phase</a:t>
            </a:r>
            <a:endParaRPr lang="en-GB" sz="1400" dirty="0"/>
          </a:p>
        </p:txBody>
      </p:sp>
      <p:sp>
        <p:nvSpPr>
          <p:cNvPr id="24" name="TextBox 23"/>
          <p:cNvSpPr txBox="1"/>
          <p:nvPr/>
        </p:nvSpPr>
        <p:spPr>
          <a:xfrm>
            <a:off x="1021466" y="5049005"/>
            <a:ext cx="1152127" cy="338554"/>
          </a:xfrm>
          <a:prstGeom prst="rect">
            <a:avLst/>
          </a:prstGeom>
          <a:noFill/>
        </p:spPr>
        <p:txBody>
          <a:bodyPr wrap="square" rtlCol="0">
            <a:spAutoFit/>
          </a:bodyPr>
          <a:lstStyle/>
          <a:p>
            <a:r>
              <a:rPr lang="en-GB" sz="1600" dirty="0" smtClean="0"/>
              <a:t>Low input</a:t>
            </a:r>
            <a:endParaRPr lang="en-GB" sz="1200" dirty="0"/>
          </a:p>
        </p:txBody>
      </p:sp>
      <p:sp>
        <p:nvSpPr>
          <p:cNvPr id="25" name="TextBox 24"/>
          <p:cNvSpPr txBox="1"/>
          <p:nvPr/>
        </p:nvSpPr>
        <p:spPr>
          <a:xfrm>
            <a:off x="2623067" y="3892193"/>
            <a:ext cx="1208049" cy="1077218"/>
          </a:xfrm>
          <a:prstGeom prst="rect">
            <a:avLst/>
          </a:prstGeom>
          <a:noFill/>
        </p:spPr>
        <p:txBody>
          <a:bodyPr wrap="square" rtlCol="0">
            <a:spAutoFit/>
          </a:bodyPr>
          <a:lstStyle/>
          <a:p>
            <a:r>
              <a:rPr lang="en-GB" sz="1600" dirty="0" smtClean="0"/>
              <a:t>Receive  Task, Structure &amp; Groups</a:t>
            </a:r>
            <a:endParaRPr lang="en-GB" sz="1200" dirty="0"/>
          </a:p>
        </p:txBody>
      </p:sp>
      <p:sp>
        <p:nvSpPr>
          <p:cNvPr id="26" name="TextBox 25"/>
          <p:cNvSpPr txBox="1"/>
          <p:nvPr/>
        </p:nvSpPr>
        <p:spPr>
          <a:xfrm>
            <a:off x="3337784" y="3325636"/>
            <a:ext cx="1273993" cy="584775"/>
          </a:xfrm>
          <a:prstGeom prst="rect">
            <a:avLst/>
          </a:prstGeom>
          <a:noFill/>
        </p:spPr>
        <p:txBody>
          <a:bodyPr wrap="square" rtlCol="0">
            <a:spAutoFit/>
          </a:bodyPr>
          <a:lstStyle/>
          <a:p>
            <a:r>
              <a:rPr lang="en-GB" sz="1600" dirty="0" smtClean="0"/>
              <a:t>Assign  TEAM roles</a:t>
            </a:r>
            <a:endParaRPr lang="en-GB" sz="1200" dirty="0"/>
          </a:p>
        </p:txBody>
      </p:sp>
      <p:sp>
        <p:nvSpPr>
          <p:cNvPr id="27" name="TextBox 26"/>
          <p:cNvSpPr txBox="1"/>
          <p:nvPr/>
        </p:nvSpPr>
        <p:spPr>
          <a:xfrm>
            <a:off x="4006945" y="3855135"/>
            <a:ext cx="1710563" cy="584775"/>
          </a:xfrm>
          <a:prstGeom prst="rect">
            <a:avLst/>
          </a:prstGeom>
          <a:noFill/>
        </p:spPr>
        <p:txBody>
          <a:bodyPr wrap="square" rtlCol="0">
            <a:spAutoFit/>
          </a:bodyPr>
          <a:lstStyle/>
          <a:p>
            <a:r>
              <a:rPr lang="en-GB" sz="1600" dirty="0" smtClean="0"/>
              <a:t>TEAM structures Programme</a:t>
            </a:r>
            <a:endParaRPr lang="en-GB" sz="1200" dirty="0"/>
          </a:p>
        </p:txBody>
      </p:sp>
      <p:sp>
        <p:nvSpPr>
          <p:cNvPr id="28" name="Down Arrow 27"/>
          <p:cNvSpPr/>
          <p:nvPr/>
        </p:nvSpPr>
        <p:spPr>
          <a:xfrm rot="566409">
            <a:off x="6599279" y="1647771"/>
            <a:ext cx="240005" cy="2448874"/>
          </a:xfrm>
          <a:prstGeom prst="down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652120" y="3678524"/>
            <a:ext cx="1710563" cy="1077218"/>
          </a:xfrm>
          <a:prstGeom prst="rect">
            <a:avLst/>
          </a:prstGeom>
          <a:noFill/>
        </p:spPr>
        <p:txBody>
          <a:bodyPr wrap="square" rtlCol="0">
            <a:spAutoFit/>
          </a:bodyPr>
          <a:lstStyle/>
          <a:p>
            <a:r>
              <a:rPr lang="en-GB" sz="1600" dirty="0" smtClean="0"/>
              <a:t>TEAM works towards completion of task</a:t>
            </a:r>
            <a:endParaRPr lang="en-GB" sz="1200" dirty="0"/>
          </a:p>
        </p:txBody>
      </p:sp>
      <p:sp>
        <p:nvSpPr>
          <p:cNvPr id="30" name="TextBox 29"/>
          <p:cNvSpPr txBox="1"/>
          <p:nvPr/>
        </p:nvSpPr>
        <p:spPr>
          <a:xfrm>
            <a:off x="7596657" y="989439"/>
            <a:ext cx="1175754" cy="584775"/>
          </a:xfrm>
          <a:prstGeom prst="rect">
            <a:avLst/>
          </a:prstGeom>
          <a:noFill/>
        </p:spPr>
        <p:txBody>
          <a:bodyPr wrap="square" rtlCol="0">
            <a:spAutoFit/>
          </a:bodyPr>
          <a:lstStyle/>
          <a:p>
            <a:r>
              <a:rPr lang="en-GB" sz="1600" dirty="0" smtClean="0"/>
              <a:t>Assists Evaluation</a:t>
            </a:r>
            <a:endParaRPr lang="en-GB" sz="1200" dirty="0"/>
          </a:p>
        </p:txBody>
      </p:sp>
    </p:spTree>
    <p:extLst>
      <p:ext uri="{BB962C8B-B14F-4D97-AF65-F5344CB8AC3E}">
        <p14:creationId xmlns:p14="http://schemas.microsoft.com/office/powerpoint/2010/main" val="3928795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25"/>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26"/>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7"/>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9"/>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2"/>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28"/>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9"/>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8" grpId="0"/>
      <p:bldP spid="19" grpId="0"/>
      <p:bldP spid="21" grpId="0"/>
      <p:bldP spid="22" grpId="0"/>
      <p:bldP spid="24" grpId="0"/>
      <p:bldP spid="25" grpId="0"/>
      <p:bldP spid="26" grpId="0"/>
      <p:bldP spid="27" grpId="0"/>
      <p:bldP spid="28" grpId="0" animBg="1"/>
      <p:bldP spid="29" grpId="0"/>
      <p:bldP spid="3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Models </a:t>
            </a:r>
            <a:endParaRPr lang="en-GB" dirty="0"/>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t>Cooperative Learning (Hastie &amp; Casey, 2010)</a:t>
            </a:r>
          </a:p>
          <a:p>
            <a:r>
              <a:rPr lang="en-US" dirty="0"/>
              <a:t>Sport Education (Siedentop, 1995)</a:t>
            </a:r>
          </a:p>
          <a:p>
            <a:r>
              <a:rPr lang="en-US" dirty="0">
                <a:solidFill>
                  <a:schemeClr val="accent6">
                    <a:lumMod val="75000"/>
                  </a:schemeClr>
                </a:solidFill>
              </a:rPr>
              <a:t>Outdoor and Adventure Model (Williams &amp; Wainwright, 2016)</a:t>
            </a:r>
          </a:p>
          <a:p>
            <a:endParaRPr lang="en-GB" dirty="0"/>
          </a:p>
        </p:txBody>
      </p:sp>
    </p:spTree>
    <p:extLst>
      <p:ext uri="{BB962C8B-B14F-4D97-AF65-F5344CB8AC3E}">
        <p14:creationId xmlns:p14="http://schemas.microsoft.com/office/powerpoint/2010/main" val="2911835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 </a:t>
            </a:r>
            <a:endParaRPr lang="en-GB" dirty="0"/>
          </a:p>
        </p:txBody>
      </p:sp>
      <p:sp>
        <p:nvSpPr>
          <p:cNvPr id="3" name="Content Placeholder 2"/>
          <p:cNvSpPr>
            <a:spLocks noGrp="1"/>
          </p:cNvSpPr>
          <p:nvPr>
            <p:ph idx="1"/>
          </p:nvPr>
        </p:nvSpPr>
        <p:spPr/>
        <p:txBody>
          <a:bodyPr/>
          <a:lstStyle/>
          <a:p>
            <a:pPr marL="0" indent="0">
              <a:buNone/>
              <a:defRPr/>
            </a:pPr>
            <a:r>
              <a:rPr lang="en-GB" sz="4400" dirty="0"/>
              <a:t>What (if any) concerns can you identify with the current teaching of OAE experiences within PE?</a:t>
            </a:r>
          </a:p>
        </p:txBody>
      </p:sp>
    </p:spTree>
    <p:extLst>
      <p:ext uri="{BB962C8B-B14F-4D97-AF65-F5344CB8AC3E}">
        <p14:creationId xmlns:p14="http://schemas.microsoft.com/office/powerpoint/2010/main" val="7936513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188640"/>
            <a:ext cx="8291513" cy="1209675"/>
          </a:xfrm>
        </p:spPr>
        <p:txBody>
          <a:bodyPr>
            <a:normAutofit fontScale="90000"/>
          </a:bodyPr>
          <a:lstStyle/>
          <a:p>
            <a:pPr eaLnBrk="1" hangingPunct="1">
              <a:defRPr/>
            </a:pPr>
            <a:r>
              <a:rPr lang="en-GB" altLang="en-US" sz="4000" dirty="0"/>
              <a:t>Concerns with traditional approaches to adventure pedagogy</a:t>
            </a:r>
          </a:p>
        </p:txBody>
      </p:sp>
      <p:sp>
        <p:nvSpPr>
          <p:cNvPr id="4099" name="Rectangle 3"/>
          <p:cNvSpPr>
            <a:spLocks noGrp="1" noChangeArrowheads="1"/>
          </p:cNvSpPr>
          <p:nvPr>
            <p:ph idx="1"/>
          </p:nvPr>
        </p:nvSpPr>
        <p:spPr>
          <a:xfrm>
            <a:off x="488156" y="1556792"/>
            <a:ext cx="8229600" cy="4395787"/>
          </a:xfrm>
        </p:spPr>
        <p:txBody>
          <a:bodyPr>
            <a:normAutofit lnSpcReduction="10000"/>
          </a:bodyPr>
          <a:lstStyle/>
          <a:p>
            <a:pPr marL="514350" indent="-514350" eaLnBrk="1" hangingPunct="1">
              <a:buFont typeface="Wingdings" pitchFamily="2" charset="2"/>
              <a:buAutoNum type="arabicPeriod"/>
              <a:defRPr/>
            </a:pPr>
            <a:r>
              <a:rPr lang="en-GB" altLang="en-US" sz="2800" dirty="0"/>
              <a:t>Delivered as a one–off experience ( 3 or 5 day </a:t>
            </a:r>
          </a:p>
          <a:p>
            <a:pPr marL="514350" indent="-514350" eaLnBrk="1" hangingPunct="1">
              <a:buFont typeface="Wingdings" pitchFamily="2" charset="2"/>
              <a:buNone/>
              <a:defRPr/>
            </a:pPr>
            <a:r>
              <a:rPr lang="en-GB" altLang="en-US" sz="2800" dirty="0"/>
              <a:t>     residential) largely separate from other school</a:t>
            </a:r>
          </a:p>
          <a:p>
            <a:pPr marL="514350" indent="-514350" eaLnBrk="1" hangingPunct="1">
              <a:buFont typeface="Wingdings" pitchFamily="2" charset="2"/>
              <a:buNone/>
              <a:defRPr/>
            </a:pPr>
            <a:r>
              <a:rPr lang="en-GB" altLang="en-US" sz="2800" dirty="0"/>
              <a:t>     learning.</a:t>
            </a:r>
          </a:p>
          <a:p>
            <a:pPr marL="514350" indent="-514350" eaLnBrk="1" hangingPunct="1">
              <a:buFont typeface="Wingdings" pitchFamily="2" charset="2"/>
              <a:buAutoNum type="arabicPeriod" startAt="2"/>
              <a:defRPr/>
            </a:pPr>
            <a:r>
              <a:rPr lang="en-GB" altLang="en-US" sz="2800" dirty="0"/>
              <a:t>Delivered in a different (often remote) </a:t>
            </a:r>
          </a:p>
          <a:p>
            <a:pPr marL="514350" indent="-514350" eaLnBrk="1" hangingPunct="1">
              <a:buFont typeface="Wingdings" pitchFamily="2" charset="2"/>
              <a:buNone/>
              <a:defRPr/>
            </a:pPr>
            <a:r>
              <a:rPr lang="en-US" altLang="en-US" sz="2800" dirty="0"/>
              <a:t>     </a:t>
            </a:r>
            <a:r>
              <a:rPr lang="en-GB" altLang="en-US" sz="2800" dirty="0" smtClean="0"/>
              <a:t>location.</a:t>
            </a:r>
            <a:endParaRPr lang="en-GB" altLang="en-US" sz="2800" dirty="0"/>
          </a:p>
          <a:p>
            <a:pPr marL="514350" indent="-514350" eaLnBrk="1" hangingPunct="1">
              <a:buFont typeface="Wingdings" pitchFamily="2" charset="2"/>
              <a:buAutoNum type="arabicPeriod" startAt="3"/>
              <a:defRPr/>
            </a:pPr>
            <a:r>
              <a:rPr lang="en-GB" altLang="en-US" sz="2800" dirty="0"/>
              <a:t>Delivered by outdoor coaching staff but not teachers.</a:t>
            </a:r>
          </a:p>
          <a:p>
            <a:pPr marL="514350" indent="-514350" eaLnBrk="1" hangingPunct="1">
              <a:buFont typeface="Wingdings" pitchFamily="2" charset="2"/>
              <a:buAutoNum type="arabicPeriod" startAt="4"/>
              <a:defRPr/>
            </a:pPr>
            <a:r>
              <a:rPr lang="en-GB" altLang="en-US" sz="2800" dirty="0"/>
              <a:t>Delivered away from pupils’ school / home / play area.</a:t>
            </a:r>
          </a:p>
          <a:p>
            <a:pPr marL="514350" indent="-514350" eaLnBrk="1" hangingPunct="1">
              <a:buFont typeface="Wingdings" pitchFamily="2" charset="2"/>
              <a:buAutoNum type="arabicPeriod" startAt="4"/>
              <a:defRPr/>
            </a:pPr>
            <a:endParaRPr lang="en-GB" altLang="en-US" sz="2400" dirty="0"/>
          </a:p>
          <a:p>
            <a:pPr marL="514350" indent="-514350" eaLnBrk="1" hangingPunct="1">
              <a:buFont typeface="Wingdings" pitchFamily="2" charset="2"/>
              <a:buNone/>
              <a:defRPr/>
            </a:pPr>
            <a:endParaRPr lang="en-GB" altLang="en-US" sz="2400" dirty="0"/>
          </a:p>
        </p:txBody>
      </p:sp>
    </p:spTree>
    <p:extLst>
      <p:ext uri="{BB962C8B-B14F-4D97-AF65-F5344CB8AC3E}">
        <p14:creationId xmlns:p14="http://schemas.microsoft.com/office/powerpoint/2010/main" val="4652253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706437"/>
          </a:xfrm>
        </p:spPr>
        <p:txBody>
          <a:bodyPr/>
          <a:lstStyle/>
          <a:p>
            <a:pPr eaLnBrk="1" hangingPunct="1">
              <a:defRPr/>
            </a:pPr>
            <a:r>
              <a:rPr lang="en-GB" altLang="en-US" sz="4000"/>
              <a:t>Concerns</a:t>
            </a:r>
            <a:r>
              <a:rPr lang="en-US" altLang="en-US" sz="4000"/>
              <a:t>…</a:t>
            </a:r>
            <a:endParaRPr lang="en-GB" altLang="en-US" sz="4000"/>
          </a:p>
        </p:txBody>
      </p:sp>
      <p:sp>
        <p:nvSpPr>
          <p:cNvPr id="5123" name="Rectangle 3"/>
          <p:cNvSpPr>
            <a:spLocks noGrp="1" noChangeArrowheads="1"/>
          </p:cNvSpPr>
          <p:nvPr>
            <p:ph idx="1"/>
          </p:nvPr>
        </p:nvSpPr>
        <p:spPr>
          <a:xfrm>
            <a:off x="457200" y="981075"/>
            <a:ext cx="8229600" cy="4536158"/>
          </a:xfrm>
        </p:spPr>
        <p:txBody>
          <a:bodyPr>
            <a:normAutofit fontScale="62500" lnSpcReduction="20000"/>
          </a:bodyPr>
          <a:lstStyle/>
          <a:p>
            <a:pPr marL="0" indent="0" eaLnBrk="1" hangingPunct="1">
              <a:buFont typeface="Wingdings" pitchFamily="2" charset="2"/>
              <a:buNone/>
              <a:defRPr/>
            </a:pPr>
            <a:r>
              <a:rPr lang="en-GB" altLang="en-US" sz="4500" dirty="0"/>
              <a:t>5.</a:t>
            </a:r>
            <a:r>
              <a:rPr lang="en-GB" altLang="en-US" sz="2800" dirty="0"/>
              <a:t> </a:t>
            </a:r>
            <a:r>
              <a:rPr lang="en-GB" altLang="en-US" sz="2800" dirty="0" smtClean="0"/>
              <a:t>  </a:t>
            </a:r>
            <a:r>
              <a:rPr lang="en-GB" altLang="en-US" sz="4500" dirty="0" smtClean="0"/>
              <a:t>Limited </a:t>
            </a:r>
            <a:r>
              <a:rPr lang="en-GB" altLang="en-US" sz="4500" dirty="0"/>
              <a:t>transfer of learning back to</a:t>
            </a:r>
          </a:p>
          <a:p>
            <a:pPr marL="0" indent="0" eaLnBrk="1" hangingPunct="1">
              <a:buFont typeface="Wingdings" pitchFamily="2" charset="2"/>
              <a:buNone/>
              <a:defRPr/>
            </a:pPr>
            <a:r>
              <a:rPr lang="en-GB" altLang="en-US" sz="4500" dirty="0"/>
              <a:t>    school and PE curriculum.</a:t>
            </a:r>
          </a:p>
          <a:p>
            <a:pPr marL="0" indent="0" eaLnBrk="1" hangingPunct="1">
              <a:buFont typeface="Wingdings" pitchFamily="2" charset="2"/>
              <a:buNone/>
              <a:defRPr/>
            </a:pPr>
            <a:r>
              <a:rPr lang="en-GB" altLang="en-US" sz="4500" dirty="0"/>
              <a:t>6. Lacks progression and development between </a:t>
            </a:r>
          </a:p>
          <a:p>
            <a:pPr marL="0" indent="0" eaLnBrk="1" hangingPunct="1">
              <a:buFont typeface="Wingdings" pitchFamily="2" charset="2"/>
              <a:buNone/>
              <a:defRPr/>
            </a:pPr>
            <a:r>
              <a:rPr lang="en-GB" altLang="en-US" sz="4500" dirty="0"/>
              <a:t>    Key Stages.</a:t>
            </a:r>
          </a:p>
          <a:p>
            <a:pPr marL="0" indent="0" eaLnBrk="1" hangingPunct="1">
              <a:buFont typeface="Wingdings" pitchFamily="2" charset="2"/>
              <a:buNone/>
              <a:defRPr/>
            </a:pPr>
            <a:r>
              <a:rPr lang="en-GB" altLang="en-US" sz="4500" dirty="0"/>
              <a:t>7. Provides no opportunity to continue </a:t>
            </a:r>
          </a:p>
          <a:p>
            <a:pPr marL="0" indent="0" eaLnBrk="1" hangingPunct="1">
              <a:buFont typeface="Wingdings" pitchFamily="2" charset="2"/>
              <a:buNone/>
              <a:defRPr/>
            </a:pPr>
            <a:r>
              <a:rPr lang="en-GB" altLang="en-US" sz="4500" dirty="0"/>
              <a:t>    learning by connecting with local clubs.</a:t>
            </a:r>
          </a:p>
          <a:p>
            <a:pPr marL="0" indent="0" eaLnBrk="1" hangingPunct="1">
              <a:buFont typeface="Wingdings" pitchFamily="2" charset="2"/>
              <a:buNone/>
              <a:defRPr/>
            </a:pPr>
            <a:r>
              <a:rPr lang="en-GB" altLang="en-US" sz="4500" dirty="0"/>
              <a:t>8</a:t>
            </a:r>
            <a:r>
              <a:rPr lang="en-GB" altLang="en-US" sz="4500" dirty="0" smtClean="0"/>
              <a:t>. </a:t>
            </a:r>
            <a:r>
              <a:rPr lang="en-GB" altLang="en-US" sz="4500" dirty="0"/>
              <a:t>Has a physical / skills focus and not a holistic </a:t>
            </a:r>
          </a:p>
          <a:p>
            <a:pPr marL="0" indent="0" eaLnBrk="1" hangingPunct="1">
              <a:buFont typeface="Wingdings" pitchFamily="2" charset="2"/>
              <a:buNone/>
              <a:defRPr/>
            </a:pPr>
            <a:r>
              <a:rPr lang="en-GB" altLang="en-US" sz="4500" dirty="0"/>
              <a:t>    development focus.</a:t>
            </a:r>
          </a:p>
          <a:p>
            <a:pPr marL="0" indent="0" eaLnBrk="1" hangingPunct="1">
              <a:buFont typeface="Wingdings" pitchFamily="2" charset="2"/>
              <a:buNone/>
              <a:defRPr/>
            </a:pPr>
            <a:r>
              <a:rPr lang="en-GB" altLang="en-US" sz="4500" dirty="0"/>
              <a:t>9</a:t>
            </a:r>
            <a:r>
              <a:rPr lang="en-GB" altLang="en-US" sz="4500" dirty="0" smtClean="0"/>
              <a:t>. </a:t>
            </a:r>
            <a:r>
              <a:rPr lang="en-GB" altLang="en-US" sz="4500" dirty="0"/>
              <a:t>Is assessed within </a:t>
            </a:r>
            <a:r>
              <a:rPr lang="en-GB" altLang="en-US" sz="4500" dirty="0" err="1"/>
              <a:t>PEd</a:t>
            </a:r>
            <a:r>
              <a:rPr lang="en-GB" altLang="en-US" sz="4500" dirty="0"/>
              <a:t> as a whole and not for </a:t>
            </a:r>
          </a:p>
          <a:p>
            <a:pPr marL="0" indent="0" eaLnBrk="1" hangingPunct="1">
              <a:buFont typeface="Wingdings" pitchFamily="2" charset="2"/>
              <a:buNone/>
              <a:defRPr/>
            </a:pPr>
            <a:r>
              <a:rPr lang="en-GB" altLang="en-US" sz="4500" dirty="0"/>
              <a:t>    its own unique outcomes. </a:t>
            </a:r>
          </a:p>
        </p:txBody>
      </p:sp>
    </p:spTree>
    <p:extLst>
      <p:ext uri="{BB962C8B-B14F-4D97-AF65-F5344CB8AC3E}">
        <p14:creationId xmlns:p14="http://schemas.microsoft.com/office/powerpoint/2010/main" val="5375921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922337"/>
          </a:xfrm>
        </p:spPr>
        <p:txBody>
          <a:bodyPr/>
          <a:lstStyle/>
          <a:p>
            <a:pPr eaLnBrk="1" hangingPunct="1">
              <a:defRPr/>
            </a:pPr>
            <a:r>
              <a:rPr lang="en-US" altLang="en-US" sz="4000"/>
              <a:t>Implications </a:t>
            </a:r>
          </a:p>
        </p:txBody>
      </p:sp>
      <p:sp>
        <p:nvSpPr>
          <p:cNvPr id="6147" name="Rectangle 3"/>
          <p:cNvSpPr>
            <a:spLocks noGrp="1" noChangeArrowheads="1"/>
          </p:cNvSpPr>
          <p:nvPr>
            <p:ph idx="1"/>
          </p:nvPr>
        </p:nvSpPr>
        <p:spPr>
          <a:xfrm>
            <a:off x="457200" y="908721"/>
            <a:ext cx="8686800" cy="5187280"/>
          </a:xfrm>
        </p:spPr>
        <p:txBody>
          <a:bodyPr>
            <a:normAutofit/>
          </a:bodyPr>
          <a:lstStyle/>
          <a:p>
            <a:pPr marL="0" indent="0" eaLnBrk="1" hangingPunct="1">
              <a:buFont typeface="Wingdings" pitchFamily="2" charset="2"/>
              <a:buNone/>
              <a:defRPr/>
            </a:pPr>
            <a:r>
              <a:rPr lang="en-GB" altLang="en-US" sz="2800" dirty="0"/>
              <a:t>Outdoor Adventure Education (OAE):</a:t>
            </a:r>
          </a:p>
          <a:p>
            <a:pPr marL="0" indent="0" eaLnBrk="1" hangingPunct="1">
              <a:defRPr/>
            </a:pPr>
            <a:r>
              <a:rPr lang="en-GB" altLang="en-US" sz="2800" dirty="0"/>
              <a:t>Does not fulfil its learning potential.</a:t>
            </a:r>
          </a:p>
          <a:p>
            <a:pPr marL="0" indent="0" eaLnBrk="1" hangingPunct="1">
              <a:defRPr/>
            </a:pPr>
            <a:r>
              <a:rPr lang="en-GB" altLang="en-US" sz="2800" dirty="0"/>
              <a:t>Remains marginalised within PE and the timetable (team games dominate).</a:t>
            </a:r>
          </a:p>
          <a:p>
            <a:pPr marL="0" indent="0" eaLnBrk="1" hangingPunct="1">
              <a:defRPr/>
            </a:pPr>
            <a:r>
              <a:rPr lang="en-GB" altLang="en-US" sz="2800" dirty="0"/>
              <a:t> Has very little relevance to pupils physical</a:t>
            </a:r>
          </a:p>
          <a:p>
            <a:pPr marL="0" indent="0" eaLnBrk="1" hangingPunct="1">
              <a:buFont typeface="Wingdings" pitchFamily="2" charset="2"/>
              <a:buNone/>
              <a:defRPr/>
            </a:pPr>
            <a:r>
              <a:rPr lang="en-GB" altLang="en-US" sz="2800" dirty="0"/>
              <a:t>development in school/through PE.       </a:t>
            </a:r>
          </a:p>
          <a:p>
            <a:pPr eaLnBrk="1" hangingPunct="1">
              <a:defRPr/>
            </a:pPr>
            <a:r>
              <a:rPr lang="en-GB" altLang="en-US" sz="2800" dirty="0"/>
              <a:t>Does not develop links to local clubs and </a:t>
            </a:r>
          </a:p>
          <a:p>
            <a:pPr marL="0" indent="0" eaLnBrk="1" hangingPunct="1">
              <a:buFont typeface="Wingdings" pitchFamily="2" charset="2"/>
              <a:buNone/>
              <a:defRPr/>
            </a:pPr>
            <a:r>
              <a:rPr lang="en-GB" altLang="en-US" sz="2800" dirty="0"/>
              <a:t>organisations to support  physical literacy </a:t>
            </a:r>
          </a:p>
          <a:p>
            <a:pPr marL="0" indent="0" eaLnBrk="1" hangingPunct="1">
              <a:buFont typeface="Wingdings" pitchFamily="2" charset="2"/>
              <a:buNone/>
              <a:defRPr/>
            </a:pPr>
            <a:r>
              <a:rPr lang="en-GB" altLang="en-US" sz="2800" dirty="0"/>
              <a:t>for life.</a:t>
            </a:r>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p:txBody>
      </p:sp>
    </p:spTree>
    <p:extLst>
      <p:ext uri="{BB962C8B-B14F-4D97-AF65-F5344CB8AC3E}">
        <p14:creationId xmlns:p14="http://schemas.microsoft.com/office/powerpoint/2010/main" val="158799476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Challenge for OAE / PE</a:t>
            </a:r>
          </a:p>
        </p:txBody>
      </p:sp>
      <p:sp>
        <p:nvSpPr>
          <p:cNvPr id="3" name="Content Placeholder 2"/>
          <p:cNvSpPr>
            <a:spLocks noGrp="1"/>
          </p:cNvSpPr>
          <p:nvPr>
            <p:ph idx="1"/>
          </p:nvPr>
        </p:nvSpPr>
        <p:spPr/>
        <p:txBody>
          <a:bodyPr>
            <a:normAutofit/>
          </a:bodyPr>
          <a:lstStyle/>
          <a:p>
            <a:pPr>
              <a:defRPr/>
            </a:pPr>
            <a:r>
              <a:rPr lang="en-GB" sz="4000" dirty="0"/>
              <a:t>How do we make outdoor experiences delivered as part of the Physical Education curriculum more like the personal (outdoor) adventures that you have described earlier?</a:t>
            </a:r>
          </a:p>
        </p:txBody>
      </p:sp>
    </p:spTree>
    <p:extLst>
      <p:ext uri="{BB962C8B-B14F-4D97-AF65-F5344CB8AC3E}">
        <p14:creationId xmlns:p14="http://schemas.microsoft.com/office/powerpoint/2010/main" val="5012504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Response</a:t>
            </a:r>
            <a:endParaRPr lang="en-GB" dirty="0"/>
          </a:p>
        </p:txBody>
      </p:sp>
      <p:sp>
        <p:nvSpPr>
          <p:cNvPr id="3" name="Content Placeholder 2"/>
          <p:cNvSpPr>
            <a:spLocks noGrp="1"/>
          </p:cNvSpPr>
          <p:nvPr>
            <p:ph idx="1"/>
          </p:nvPr>
        </p:nvSpPr>
        <p:spPr/>
        <p:txBody>
          <a:bodyPr/>
          <a:lstStyle/>
          <a:p>
            <a:pPr>
              <a:defRPr/>
            </a:pPr>
            <a:r>
              <a:rPr lang="en-GB" dirty="0"/>
              <a:t>Make Outdoor Adventure Education learning experiences in Physical Education: </a:t>
            </a:r>
          </a:p>
          <a:p>
            <a:pPr marL="0" indent="0">
              <a:buFont typeface="Wingdings" pitchFamily="2" charset="2"/>
              <a:buNone/>
              <a:defRPr/>
            </a:pPr>
            <a:r>
              <a:rPr lang="en-GB" dirty="0"/>
              <a:t>	- more   	AUTHENTIC </a:t>
            </a:r>
          </a:p>
          <a:p>
            <a:pPr marL="0" indent="0">
              <a:buFont typeface="Wingdings" pitchFamily="2" charset="2"/>
              <a:buNone/>
              <a:defRPr/>
            </a:pPr>
            <a:r>
              <a:rPr lang="en-GB" dirty="0"/>
              <a:t>	- more 	DISTINCTIVE </a:t>
            </a:r>
          </a:p>
          <a:p>
            <a:pPr marL="0" indent="0">
              <a:buFont typeface="Wingdings" pitchFamily="2" charset="2"/>
              <a:buNone/>
              <a:defRPr/>
            </a:pPr>
            <a:r>
              <a:rPr lang="en-GB" dirty="0"/>
              <a:t>	- more	ADVENTUROUS</a:t>
            </a:r>
          </a:p>
          <a:p>
            <a:pPr marL="0" indent="0">
              <a:buFont typeface="Wingdings" pitchFamily="2" charset="2"/>
              <a:buNone/>
              <a:defRPr/>
            </a:pPr>
            <a:r>
              <a:rPr lang="en-GB" dirty="0"/>
              <a:t>       </a:t>
            </a:r>
            <a:r>
              <a:rPr lang="en-GB" dirty="0" smtClean="0"/>
              <a:t> </a:t>
            </a:r>
            <a:r>
              <a:rPr lang="en-GB" dirty="0"/>
              <a:t>- more	MEANINGFUL</a:t>
            </a:r>
          </a:p>
          <a:p>
            <a:pPr>
              <a:defRPr/>
            </a:pPr>
            <a:endParaRPr lang="en-GB" dirty="0"/>
          </a:p>
        </p:txBody>
      </p:sp>
    </p:spTree>
    <p:extLst>
      <p:ext uri="{BB962C8B-B14F-4D97-AF65-F5344CB8AC3E}">
        <p14:creationId xmlns:p14="http://schemas.microsoft.com/office/powerpoint/2010/main" val="71783391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0648" y="162833"/>
            <a:ext cx="9083352" cy="961911"/>
          </a:xfrm>
        </p:spPr>
        <p:txBody>
          <a:bodyPr>
            <a:normAutofit fontScale="90000"/>
          </a:bodyPr>
          <a:lstStyle/>
          <a:p>
            <a:pPr eaLnBrk="1" hangingPunct="1">
              <a:defRPr/>
            </a:pPr>
            <a:r>
              <a:rPr lang="en-GB" altLang="en-US" sz="3200" dirty="0"/>
              <a:t> What do we know from research about the impact of outdoor adventure pedagogy?</a:t>
            </a:r>
          </a:p>
        </p:txBody>
      </p:sp>
      <p:sp>
        <p:nvSpPr>
          <p:cNvPr id="21507" name="Rectangle 3"/>
          <p:cNvSpPr>
            <a:spLocks noGrp="1" noChangeArrowheads="1"/>
          </p:cNvSpPr>
          <p:nvPr>
            <p:ph idx="1"/>
          </p:nvPr>
        </p:nvSpPr>
        <p:spPr>
          <a:xfrm>
            <a:off x="487524" y="1412776"/>
            <a:ext cx="8229600" cy="4179887"/>
          </a:xfrm>
        </p:spPr>
        <p:txBody>
          <a:bodyPr>
            <a:normAutofit lnSpcReduction="10000"/>
          </a:bodyPr>
          <a:lstStyle/>
          <a:p>
            <a:pPr marL="0" indent="0">
              <a:buNone/>
              <a:defRPr/>
            </a:pPr>
            <a:r>
              <a:rPr lang="en-GB" altLang="en-US" dirty="0"/>
              <a:t>Selected literature review of adventure pedagogy research…</a:t>
            </a:r>
          </a:p>
          <a:p>
            <a:pPr marL="0" indent="0">
              <a:buNone/>
              <a:defRPr/>
            </a:pPr>
            <a:r>
              <a:rPr lang="en-GB" altLang="en-US" dirty="0"/>
              <a:t>Inclusion / exclusion criteria:</a:t>
            </a:r>
          </a:p>
          <a:p>
            <a:pPr marL="0" indent="0">
              <a:buNone/>
              <a:defRPr/>
            </a:pPr>
            <a:r>
              <a:rPr lang="en-GB" altLang="en-US" dirty="0"/>
              <a:t>   - formal programmes as part of curriculum</a:t>
            </a:r>
          </a:p>
          <a:p>
            <a:pPr marL="0" indent="0">
              <a:buNone/>
              <a:defRPr/>
            </a:pPr>
            <a:r>
              <a:rPr lang="en-GB" altLang="en-US" dirty="0"/>
              <a:t>   - published in last 20 years</a:t>
            </a:r>
          </a:p>
          <a:p>
            <a:pPr marL="0" indent="0">
              <a:buNone/>
              <a:defRPr/>
            </a:pPr>
            <a:r>
              <a:rPr lang="en-GB" altLang="en-US" dirty="0"/>
              <a:t>   - available in English</a:t>
            </a:r>
          </a:p>
          <a:p>
            <a:pPr marL="0" indent="0">
              <a:buNone/>
              <a:defRPr/>
            </a:pPr>
            <a:r>
              <a:rPr lang="en-GB" altLang="en-US" dirty="0"/>
              <a:t>   - identified as either Outdoor Education or Adventure Education programme</a:t>
            </a:r>
          </a:p>
        </p:txBody>
      </p:sp>
    </p:spTree>
    <p:extLst>
      <p:ext uri="{BB962C8B-B14F-4D97-AF65-F5344CB8AC3E}">
        <p14:creationId xmlns:p14="http://schemas.microsoft.com/office/powerpoint/2010/main" val="7154778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850900"/>
          </a:xfrm>
        </p:spPr>
        <p:txBody>
          <a:bodyPr/>
          <a:lstStyle/>
          <a:p>
            <a:pPr eaLnBrk="1" hangingPunct="1">
              <a:defRPr/>
            </a:pPr>
            <a:r>
              <a:rPr lang="en-GB" altLang="en-US"/>
              <a:t>Findings</a:t>
            </a:r>
          </a:p>
        </p:txBody>
      </p:sp>
      <p:sp>
        <p:nvSpPr>
          <p:cNvPr id="8195" name="Rectangle 3"/>
          <p:cNvSpPr>
            <a:spLocks noGrp="1" noChangeArrowheads="1"/>
          </p:cNvSpPr>
          <p:nvPr>
            <p:ph idx="1"/>
          </p:nvPr>
        </p:nvSpPr>
        <p:spPr>
          <a:xfrm>
            <a:off x="457200" y="1196975"/>
            <a:ext cx="8229600" cy="5327650"/>
          </a:xfrm>
        </p:spPr>
        <p:txBody>
          <a:bodyPr/>
          <a:lstStyle/>
          <a:p>
            <a:pPr eaLnBrk="1" hangingPunct="1">
              <a:buFont typeface="Wingdings" pitchFamily="2" charset="2"/>
              <a:buNone/>
              <a:defRPr/>
            </a:pPr>
            <a:r>
              <a:rPr lang="en-GB" altLang="en-US" dirty="0"/>
              <a:t>1.Affective learning (self–esteem/ confidence </a:t>
            </a:r>
            <a:r>
              <a:rPr lang="en-GB" altLang="en-US" dirty="0" err="1"/>
              <a:t>etc</a:t>
            </a:r>
            <a:r>
              <a:rPr lang="en-GB" altLang="en-US" dirty="0"/>
              <a:t>).                       </a:t>
            </a:r>
            <a:r>
              <a:rPr lang="en-GB" altLang="en-US" u="sng" dirty="0"/>
              <a:t>Robust</a:t>
            </a:r>
            <a:r>
              <a:rPr lang="en-GB" altLang="en-US" dirty="0"/>
              <a:t>.</a:t>
            </a:r>
          </a:p>
          <a:p>
            <a:pPr eaLnBrk="1" hangingPunct="1">
              <a:buFont typeface="Wingdings" pitchFamily="2" charset="2"/>
              <a:buNone/>
              <a:defRPr/>
            </a:pPr>
            <a:endParaRPr lang="en-GB" altLang="en-US" dirty="0"/>
          </a:p>
          <a:p>
            <a:pPr eaLnBrk="1" hangingPunct="1">
              <a:buFont typeface="Wingdings" pitchFamily="2" charset="2"/>
              <a:buNone/>
              <a:defRPr/>
            </a:pPr>
            <a:r>
              <a:rPr lang="en-US" altLang="en-US" dirty="0"/>
              <a:t>2.Physical learning – (stamina, general fitness, coordination, health &amp; well being </a:t>
            </a:r>
            <a:r>
              <a:rPr lang="en-US" altLang="en-US" dirty="0" err="1"/>
              <a:t>etc</a:t>
            </a:r>
            <a:r>
              <a:rPr lang="en-US" altLang="en-US" dirty="0"/>
              <a:t> but not MVPA – speed, muscular strength, VO2). </a:t>
            </a:r>
            <a:r>
              <a:rPr lang="en-US" altLang="en-US" u="sng" dirty="0"/>
              <a:t>Positive evidence</a:t>
            </a:r>
            <a:r>
              <a:rPr lang="en-US" altLang="en-US" dirty="0"/>
              <a:t> but limited quantity of research studies.</a:t>
            </a:r>
          </a:p>
          <a:p>
            <a:pPr eaLnBrk="1" hangingPunct="1">
              <a:buFont typeface="Wingdings" pitchFamily="2" charset="2"/>
              <a:buNone/>
              <a:defRPr/>
            </a:pPr>
            <a:endParaRPr lang="en-GB" altLang="en-US" dirty="0"/>
          </a:p>
        </p:txBody>
      </p:sp>
    </p:spTree>
    <p:extLst>
      <p:ext uri="{BB962C8B-B14F-4D97-AF65-F5344CB8AC3E}">
        <p14:creationId xmlns:p14="http://schemas.microsoft.com/office/powerpoint/2010/main" val="176725945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537"/>
          </a:xfrm>
        </p:spPr>
        <p:txBody>
          <a:bodyPr>
            <a:normAutofit fontScale="90000"/>
          </a:bodyPr>
          <a:lstStyle/>
          <a:p>
            <a:pPr>
              <a:defRPr/>
            </a:pPr>
            <a:r>
              <a:rPr lang="en-US" sz="3200" dirty="0">
                <a:ea typeface="ＭＳ Ｐゴシック" charset="0"/>
              </a:rPr>
              <a:t>Findings (cont’d)</a:t>
            </a:r>
          </a:p>
        </p:txBody>
      </p:sp>
      <p:sp>
        <p:nvSpPr>
          <p:cNvPr id="3" name="Content Placeholder 2"/>
          <p:cNvSpPr>
            <a:spLocks noGrp="1"/>
          </p:cNvSpPr>
          <p:nvPr>
            <p:ph idx="1"/>
          </p:nvPr>
        </p:nvSpPr>
        <p:spPr>
          <a:xfrm>
            <a:off x="457200" y="908050"/>
            <a:ext cx="8229600" cy="5187950"/>
          </a:xfrm>
        </p:spPr>
        <p:txBody>
          <a:bodyPr>
            <a:normAutofit/>
          </a:bodyPr>
          <a:lstStyle/>
          <a:p>
            <a:pPr eaLnBrk="1" hangingPunct="1">
              <a:buFont typeface="Wingdings" charset="0"/>
              <a:buNone/>
              <a:defRPr/>
            </a:pPr>
            <a:r>
              <a:rPr lang="en-GB" sz="2800" dirty="0">
                <a:ea typeface="ＭＳ Ｐゴシック" charset="0"/>
              </a:rPr>
              <a:t>3.Cognitive learning (academic). </a:t>
            </a:r>
            <a:r>
              <a:rPr lang="en-GB" sz="2800" u="sng" dirty="0">
                <a:ea typeface="ＭＳ Ｐゴシック" charset="0"/>
              </a:rPr>
              <a:t>Weak </a:t>
            </a:r>
            <a:r>
              <a:rPr lang="en-GB" sz="2800" dirty="0">
                <a:ea typeface="ＭＳ Ｐゴシック" charset="0"/>
              </a:rPr>
              <a:t> evidence for a direct link between academic knowledge gains and OAE. Some evidence of indirect link to improved creative problem solving skills and higher levels of motivation to engage in classroom learning as a result of OA experiences (Natural Connections, 2016).</a:t>
            </a:r>
          </a:p>
          <a:p>
            <a:pPr eaLnBrk="1" hangingPunct="1">
              <a:buFont typeface="Wingdings" charset="0"/>
              <a:buNone/>
              <a:defRPr/>
            </a:pPr>
            <a:r>
              <a:rPr lang="en-GB" sz="2800" dirty="0">
                <a:ea typeface="ＭＳ Ｐゴシック" charset="0"/>
              </a:rPr>
              <a:t> </a:t>
            </a:r>
          </a:p>
          <a:p>
            <a:pPr eaLnBrk="1" hangingPunct="1">
              <a:buFont typeface="Wingdings" charset="0"/>
              <a:buNone/>
              <a:defRPr/>
            </a:pPr>
            <a:r>
              <a:rPr lang="en-GB" sz="2800" dirty="0">
                <a:ea typeface="ＭＳ Ｐゴシック" charset="0"/>
              </a:rPr>
              <a:t>* </a:t>
            </a:r>
            <a:r>
              <a:rPr lang="en-GB" sz="2800" u="sng" dirty="0">
                <a:ea typeface="ＭＳ Ｐゴシック" charset="0"/>
              </a:rPr>
              <a:t>Limited and weak evidence</a:t>
            </a:r>
            <a:r>
              <a:rPr lang="en-GB" sz="2800" dirty="0">
                <a:ea typeface="ＭＳ Ｐゴシック" charset="0"/>
              </a:rPr>
              <a:t> for OAE pedagogy to support increased environmental knowledge.</a:t>
            </a:r>
          </a:p>
          <a:p>
            <a:pPr>
              <a:buFont typeface="Wingdings" charset="0"/>
              <a:buChar char="n"/>
              <a:defRPr/>
            </a:pPr>
            <a:endParaRPr lang="en-US" dirty="0">
              <a:ea typeface="ＭＳ Ｐゴシック" charset="0"/>
            </a:endParaRPr>
          </a:p>
        </p:txBody>
      </p:sp>
    </p:spTree>
    <p:extLst>
      <p:ext uri="{BB962C8B-B14F-4D97-AF65-F5344CB8AC3E}">
        <p14:creationId xmlns:p14="http://schemas.microsoft.com/office/powerpoint/2010/main" val="4833889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700808"/>
            <a:ext cx="8208912" cy="2246769"/>
          </a:xfrm>
          <a:prstGeom prst="rect">
            <a:avLst/>
          </a:prstGeom>
        </p:spPr>
        <p:txBody>
          <a:bodyPr wrap="square">
            <a:spAutoFit/>
          </a:bodyPr>
          <a:lstStyle/>
          <a:p>
            <a:pPr>
              <a:defRPr/>
            </a:pPr>
            <a:r>
              <a:rPr lang="en-GB" sz="2800" dirty="0"/>
              <a:t>Williams, A. and Wainwright, N. (2014) A new pedagogical model for adventure in the curriculum: Part 1 – advocating for the model. </a:t>
            </a:r>
            <a:r>
              <a:rPr lang="en-GB" sz="2800" i="1" dirty="0"/>
              <a:t>Journal of Physical Education and Sport Pedagogy </a:t>
            </a:r>
            <a:r>
              <a:rPr lang="en-GB" sz="2800" dirty="0"/>
              <a:t>, Vol 21 (5) 460-481. </a:t>
            </a:r>
          </a:p>
        </p:txBody>
      </p:sp>
    </p:spTree>
    <p:extLst>
      <p:ext uri="{BB962C8B-B14F-4D97-AF65-F5344CB8AC3E}">
        <p14:creationId xmlns:p14="http://schemas.microsoft.com/office/powerpoint/2010/main" val="267981966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1031660997"/>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8885439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defRPr/>
            </a:pPr>
            <a:r>
              <a:rPr lang="en-GB" altLang="en-US" sz="3200" dirty="0"/>
              <a:t>(Mostly) Outdoors – non negotiable (1)</a:t>
            </a:r>
          </a:p>
        </p:txBody>
      </p:sp>
      <p:sp>
        <p:nvSpPr>
          <p:cNvPr id="23555" name="Rectangle 3"/>
          <p:cNvSpPr>
            <a:spLocks noGrp="1" noChangeArrowheads="1"/>
          </p:cNvSpPr>
          <p:nvPr>
            <p:ph idx="1"/>
          </p:nvPr>
        </p:nvSpPr>
        <p:spPr>
          <a:xfrm>
            <a:off x="457200" y="846138"/>
            <a:ext cx="8229600" cy="4495800"/>
          </a:xfrm>
        </p:spPr>
        <p:txBody>
          <a:bodyPr>
            <a:normAutofit fontScale="92500" lnSpcReduction="10000"/>
          </a:bodyPr>
          <a:lstStyle/>
          <a:p>
            <a:pPr marL="0" indent="0" eaLnBrk="1" hangingPunct="1">
              <a:buFont typeface="Wingdings" pitchFamily="2" charset="2"/>
              <a:buNone/>
              <a:defRPr/>
            </a:pPr>
            <a:endParaRPr lang="en-GB" altLang="en-US" dirty="0"/>
          </a:p>
          <a:p>
            <a:pPr eaLnBrk="1" hangingPunct="1">
              <a:defRPr/>
            </a:pPr>
            <a:r>
              <a:rPr lang="en-GB" altLang="en-US" dirty="0"/>
              <a:t>adverse /extreme weather</a:t>
            </a:r>
          </a:p>
          <a:p>
            <a:pPr eaLnBrk="1" hangingPunct="1">
              <a:defRPr/>
            </a:pPr>
            <a:r>
              <a:rPr lang="en-US" altLang="en-US" dirty="0"/>
              <a:t>technology changes, </a:t>
            </a:r>
          </a:p>
          <a:p>
            <a:pPr eaLnBrk="1" hangingPunct="1">
              <a:defRPr/>
            </a:pPr>
            <a:r>
              <a:rPr lang="en-US" altLang="en-US" dirty="0"/>
              <a:t>indoor venues,</a:t>
            </a:r>
          </a:p>
          <a:p>
            <a:pPr eaLnBrk="1" hangingPunct="1">
              <a:defRPr/>
            </a:pPr>
            <a:r>
              <a:rPr lang="en-US" altLang="en-US" dirty="0"/>
              <a:t>school grounds and local settings,</a:t>
            </a:r>
          </a:p>
          <a:p>
            <a:pPr eaLnBrk="1" hangingPunct="1">
              <a:buFont typeface="Wingdings" pitchFamily="2" charset="2"/>
              <a:buNone/>
              <a:defRPr/>
            </a:pPr>
            <a:r>
              <a:rPr lang="en-US" altLang="en-US" dirty="0"/>
              <a:t>    day trips, </a:t>
            </a:r>
            <a:r>
              <a:rPr lang="en-US" altLang="en-US" dirty="0" err="1"/>
              <a:t>residentials</a:t>
            </a:r>
            <a:r>
              <a:rPr lang="en-US" altLang="en-US" dirty="0"/>
              <a:t>, </a:t>
            </a:r>
          </a:p>
          <a:p>
            <a:pPr eaLnBrk="1" hangingPunct="1">
              <a:buFont typeface="Wingdings" pitchFamily="2" charset="2"/>
              <a:buNone/>
              <a:defRPr/>
            </a:pPr>
            <a:r>
              <a:rPr lang="en-US" altLang="en-US" dirty="0"/>
              <a:t>              ‘4 zones model of outdoor 			learning’</a:t>
            </a:r>
          </a:p>
          <a:p>
            <a:pPr eaLnBrk="1" hangingPunct="1">
              <a:buFont typeface="Wingdings" pitchFamily="2" charset="2"/>
              <a:buNone/>
              <a:defRPr/>
            </a:pPr>
            <a:r>
              <a:rPr lang="en-US" altLang="en-US" dirty="0"/>
              <a:t>                               </a:t>
            </a:r>
            <a:r>
              <a:rPr lang="en-US" altLang="en-US" dirty="0" err="1"/>
              <a:t>Beames</a:t>
            </a:r>
            <a:r>
              <a:rPr lang="en-US" altLang="en-US" dirty="0"/>
              <a:t> et al, 2011 </a:t>
            </a:r>
            <a:endParaRPr lang="en-GB" altLang="en-US" dirty="0"/>
          </a:p>
        </p:txBody>
      </p:sp>
    </p:spTree>
    <p:extLst>
      <p:ext uri="{BB962C8B-B14F-4D97-AF65-F5344CB8AC3E}">
        <p14:creationId xmlns:p14="http://schemas.microsoft.com/office/powerpoint/2010/main" val="49217640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657176950"/>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6812507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875"/>
          </a:xfrm>
        </p:spPr>
        <p:txBody>
          <a:bodyPr>
            <a:normAutofit fontScale="90000"/>
          </a:bodyPr>
          <a:lstStyle/>
          <a:p>
            <a:pPr>
              <a:defRPr/>
            </a:pPr>
            <a:r>
              <a:rPr lang="en-US" altLang="en-US" sz="3200" dirty="0"/>
              <a:t>Experiential approach – Non negotiable (2)</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836613"/>
            <a:ext cx="8229600" cy="5259387"/>
          </a:xfrm>
        </p:spPr>
        <p:txBody>
          <a:bodyPr/>
          <a:lstStyle/>
          <a:p>
            <a:pPr>
              <a:defRPr/>
            </a:pPr>
            <a:r>
              <a:rPr lang="en-US" altLang="en-US" dirty="0"/>
              <a:t>practical experiences </a:t>
            </a:r>
          </a:p>
          <a:p>
            <a:pPr>
              <a:defRPr/>
            </a:pPr>
            <a:r>
              <a:rPr lang="en-US" altLang="en-US" dirty="0"/>
              <a:t>learning by doing</a:t>
            </a:r>
          </a:p>
          <a:p>
            <a:pPr>
              <a:defRPr/>
            </a:pPr>
            <a:r>
              <a:rPr lang="en-US" altLang="en-US" dirty="0"/>
              <a:t>holistic engagement</a:t>
            </a:r>
          </a:p>
          <a:p>
            <a:pPr>
              <a:defRPr/>
            </a:pPr>
            <a:r>
              <a:rPr lang="en-US" altLang="en-US" dirty="0"/>
              <a:t>reviewing / reflection (Plan-Do-Review)</a:t>
            </a:r>
          </a:p>
          <a:p>
            <a:pPr>
              <a:defRPr/>
            </a:pPr>
            <a:r>
              <a:rPr lang="en-US" altLang="en-US" dirty="0"/>
              <a:t>teacher discretion about when, how, </a:t>
            </a:r>
          </a:p>
          <a:p>
            <a:pPr>
              <a:buFont typeface="Wingdings" pitchFamily="2" charset="2"/>
              <a:buNone/>
              <a:defRPr/>
            </a:pPr>
            <a:r>
              <a:rPr lang="en-US" altLang="en-US" dirty="0"/>
              <a:t>   &amp; where to review learning  </a:t>
            </a:r>
          </a:p>
          <a:p>
            <a:pPr>
              <a:buFont typeface="Wingdings" pitchFamily="2" charset="2"/>
              <a:buNone/>
              <a:defRPr/>
            </a:pPr>
            <a:r>
              <a:rPr lang="en-US" altLang="en-US" dirty="0"/>
              <a:t>   experiences (Scaffolding learning)</a:t>
            </a:r>
          </a:p>
        </p:txBody>
      </p:sp>
    </p:spTree>
    <p:extLst>
      <p:ext uri="{BB962C8B-B14F-4D97-AF65-F5344CB8AC3E}">
        <p14:creationId xmlns:p14="http://schemas.microsoft.com/office/powerpoint/2010/main" val="204934785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8511-72EE-428E-BAFF-725878B99213}"/>
              </a:ext>
            </a:extLst>
          </p:cNvPr>
          <p:cNvSpPr>
            <a:spLocks noGrp="1"/>
          </p:cNvSpPr>
          <p:nvPr>
            <p:ph type="title"/>
          </p:nvPr>
        </p:nvSpPr>
        <p:spPr>
          <a:xfrm>
            <a:off x="3275856" y="1556792"/>
            <a:ext cx="5677669" cy="3718903"/>
          </a:xfrm>
        </p:spPr>
        <p:txBody>
          <a:bodyPr vert="horz" lIns="68580" tIns="34290" rIns="68580" bIns="34290" rtlCol="0" anchor="ctr">
            <a:normAutofit fontScale="90000"/>
          </a:bodyPr>
          <a:lstStyle/>
          <a:p>
            <a:r>
              <a:rPr lang="en-GB" sz="2800" dirty="0"/>
              <a:t>Experiential learning is ‘‘a process through which a learner constructs knowledge, skills, and value from direct experiences’’ (Jacobs 1999, p. 51). It relates to the learner who undergoes what David Kolb (1984) has described as ‘‘the transformation of experience’’ (p. 38</a:t>
            </a:r>
            <a:r>
              <a:rPr lang="en-GB" dirty="0"/>
              <a:t>)</a:t>
            </a:r>
            <a:endParaRPr lang="en-US" sz="2700" dirty="0"/>
          </a:p>
        </p:txBody>
      </p:sp>
      <p:sp>
        <p:nvSpPr>
          <p:cNvPr id="7" name="TextBox 6">
            <a:extLst>
              <a:ext uri="{FF2B5EF4-FFF2-40B4-BE49-F238E27FC236}">
                <a16:creationId xmlns:a16="http://schemas.microsoft.com/office/drawing/2014/main" id="{1FCBAB82-AE00-420E-AAE1-0F3443AE49AA}"/>
              </a:ext>
            </a:extLst>
          </p:cNvPr>
          <p:cNvSpPr txBox="1"/>
          <p:nvPr/>
        </p:nvSpPr>
        <p:spPr>
          <a:xfrm>
            <a:off x="7289004" y="6867525"/>
            <a:ext cx="1854996"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2" tooltip="https://en.wikipedia.org/wiki/User:SoniaG2/sandbox">
                  <a:extLst>
                    <a:ext uri="{A12FA001-AC4F-418D-AE19-62706E023703}">
                      <ahyp:hlinkClr xmlns:ahyp="http://schemas.microsoft.com/office/drawing/2018/hyperlinkcolor" xmlns="" val="tx"/>
                    </a:ext>
                  </a:extLst>
                </a:hlinkClick>
              </a:rPr>
              <a:t>This Photo</a:t>
            </a:r>
            <a:r>
              <a:rPr lang="en-GB" sz="525">
                <a:solidFill>
                  <a:srgbClr val="FFFFFF"/>
                </a:solidFill>
              </a:rPr>
              <a:t> by Unknown Author is licensed under </a:t>
            </a:r>
            <a:r>
              <a:rPr lang="en-GB" sz="525">
                <a:solidFill>
                  <a:srgbClr val="FFFFFF"/>
                </a:solidFill>
                <a:hlinkClick r:id="rId3" tooltip="https://creativecommons.org/licenses/by-sa/3.0/">
                  <a:extLst>
                    <a:ext uri="{A12FA001-AC4F-418D-AE19-62706E023703}">
                      <ahyp:hlinkClr xmlns:ahyp="http://schemas.microsoft.com/office/drawing/2018/hyperlinkcolor" xmlns="" val="tx"/>
                    </a:ext>
                  </a:extLst>
                </a:hlinkClick>
              </a:rPr>
              <a:t>CC BY-SA</a:t>
            </a:r>
            <a:endParaRPr lang="en-GB" sz="525">
              <a:solidFill>
                <a:srgbClr val="FFFFFF"/>
              </a:solidFill>
            </a:endParaRPr>
          </a:p>
        </p:txBody>
      </p:sp>
      <p:pic>
        <p:nvPicPr>
          <p:cNvPr id="23" name="Picture 22" descr="A close up of text on a white background&#10;&#10;Description generated with high confidence">
            <a:extLst>
              <a:ext uri="{FF2B5EF4-FFF2-40B4-BE49-F238E27FC236}">
                <a16:creationId xmlns:a16="http://schemas.microsoft.com/office/drawing/2014/main" id="{04083FF5-E75F-48A5-8CDA-B24EAD1E173D}"/>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378144" y="548679"/>
            <a:ext cx="2675048" cy="2853385"/>
          </a:xfrm>
          <a:prstGeom prst="rect">
            <a:avLst/>
          </a:prstGeom>
        </p:spPr>
      </p:pic>
      <p:pic>
        <p:nvPicPr>
          <p:cNvPr id="24" name="Picture 23" descr="A person holding a sign&#10;&#10;Description generated with very high confidence">
            <a:extLst>
              <a:ext uri="{FF2B5EF4-FFF2-40B4-BE49-F238E27FC236}">
                <a16:creationId xmlns:a16="http://schemas.microsoft.com/office/drawing/2014/main" id="{E46A5E16-8F11-454C-8AAC-4E319C7AD367}"/>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378144" y="3789040"/>
            <a:ext cx="2227200" cy="1486655"/>
          </a:xfrm>
          <a:prstGeom prst="rect">
            <a:avLst/>
          </a:prstGeom>
        </p:spPr>
      </p:pic>
      <p:pic>
        <p:nvPicPr>
          <p:cNvPr id="25" name="Picture 24" descr="A picture containing indoor, looking, train&#10;&#10;Description generated with high confidence">
            <a:extLst>
              <a:ext uri="{FF2B5EF4-FFF2-40B4-BE49-F238E27FC236}">
                <a16:creationId xmlns:a16="http://schemas.microsoft.com/office/drawing/2014/main" id="{4A2E567D-ACD3-4756-ADFB-2D4B1B46061F}"/>
              </a:ext>
            </a:extLst>
          </p:cNvPr>
          <p:cNvPicPr>
            <a:picLocks noChangeAspect="1"/>
          </p:cNvPicPr>
          <p:nvPr/>
        </p:nvPicPr>
        <p:blipFill>
          <a:blip r:embed="rId8">
            <a:extLst>
              <a:ext uri="{837473B0-CC2E-450A-ABE3-18F120FF3D39}">
                <a1611:picAttrSrcUrl xmlns:a1611="http://schemas.microsoft.com/office/drawing/2016/11/main" xmlns="" r:id="rId9"/>
              </a:ext>
            </a:extLst>
          </a:blip>
          <a:stretch>
            <a:fillRect/>
          </a:stretch>
        </p:blipFill>
        <p:spPr>
          <a:xfrm>
            <a:off x="3506680" y="260648"/>
            <a:ext cx="3802122" cy="1083603"/>
          </a:xfrm>
          <a:custGeom>
            <a:avLst/>
            <a:gdLst>
              <a:gd name="connsiteX0" fmla="*/ 456876 w 2969600"/>
              <a:gd name="connsiteY0" fmla="*/ 0 h 2071946"/>
              <a:gd name="connsiteX1" fmla="*/ 2969600 w 2969600"/>
              <a:gd name="connsiteY1" fmla="*/ 0 h 2071946"/>
              <a:gd name="connsiteX2" fmla="*/ 2969600 w 2969600"/>
              <a:gd name="connsiteY2" fmla="*/ 2071946 h 2071946"/>
              <a:gd name="connsiteX3" fmla="*/ 0 w 2969600"/>
              <a:gd name="connsiteY3" fmla="*/ 2071946 h 2071946"/>
              <a:gd name="connsiteX4" fmla="*/ 0 w 2969600"/>
              <a:gd name="connsiteY4" fmla="*/ 456876 h 2071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9600" h="2071946">
                <a:moveTo>
                  <a:pt x="456876" y="0"/>
                </a:moveTo>
                <a:lnTo>
                  <a:pt x="2969600" y="0"/>
                </a:lnTo>
                <a:lnTo>
                  <a:pt x="2969600" y="2071946"/>
                </a:lnTo>
                <a:lnTo>
                  <a:pt x="0" y="2071946"/>
                </a:lnTo>
                <a:lnTo>
                  <a:pt x="0" y="456876"/>
                </a:lnTo>
                <a:close/>
              </a:path>
            </a:pathLst>
          </a:custGeom>
        </p:spPr>
      </p:pic>
      <p:sp>
        <p:nvSpPr>
          <p:cNvPr id="3" name="TextBox 2"/>
          <p:cNvSpPr txBox="1"/>
          <p:nvPr/>
        </p:nvSpPr>
        <p:spPr>
          <a:xfrm>
            <a:off x="4572000" y="191386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02842985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4075586629"/>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61042612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143" y="0"/>
            <a:ext cx="8229600" cy="850900"/>
          </a:xfrm>
        </p:spPr>
        <p:txBody>
          <a:bodyPr/>
          <a:lstStyle/>
          <a:p>
            <a:pPr>
              <a:defRPr/>
            </a:pPr>
            <a:r>
              <a:rPr lang="en-US" sz="3200" dirty="0">
                <a:ea typeface="ＭＳ Ｐゴシック" charset="0"/>
              </a:rPr>
              <a:t>Managed Risk – Non negotiable (3)</a:t>
            </a:r>
          </a:p>
        </p:txBody>
      </p:sp>
      <p:sp>
        <p:nvSpPr>
          <p:cNvPr id="3" name="Content Placeholder 2"/>
          <p:cNvSpPr>
            <a:spLocks noGrp="1"/>
          </p:cNvSpPr>
          <p:nvPr>
            <p:ph idx="1"/>
          </p:nvPr>
        </p:nvSpPr>
        <p:spPr>
          <a:xfrm>
            <a:off x="441581" y="850900"/>
            <a:ext cx="8229600" cy="4754562"/>
          </a:xfrm>
        </p:spPr>
        <p:txBody>
          <a:bodyPr/>
          <a:lstStyle/>
          <a:p>
            <a:pPr>
              <a:defRPr/>
            </a:pPr>
            <a:r>
              <a:rPr lang="en-US" altLang="en-US" dirty="0"/>
              <a:t>built-in success at introductory level. </a:t>
            </a:r>
          </a:p>
          <a:p>
            <a:pPr>
              <a:defRPr/>
            </a:pPr>
            <a:r>
              <a:rPr lang="en-US" altLang="en-US" dirty="0"/>
              <a:t>broader understanding of risk to </a:t>
            </a:r>
          </a:p>
          <a:p>
            <a:pPr>
              <a:buFont typeface="Wingdings" pitchFamily="2" charset="2"/>
              <a:buNone/>
              <a:defRPr/>
            </a:pPr>
            <a:r>
              <a:rPr lang="en-US" altLang="en-US" dirty="0"/>
              <a:t>   include: social, psychological,</a:t>
            </a:r>
          </a:p>
          <a:p>
            <a:pPr>
              <a:buFont typeface="Wingdings" pitchFamily="2" charset="2"/>
              <a:buNone/>
              <a:defRPr/>
            </a:pPr>
            <a:r>
              <a:rPr lang="en-US" altLang="en-US" dirty="0"/>
              <a:t>   emotional &amp; physical risk.</a:t>
            </a:r>
          </a:p>
          <a:p>
            <a:pPr>
              <a:defRPr/>
            </a:pPr>
            <a:r>
              <a:rPr lang="en-US" altLang="en-US" dirty="0"/>
              <a:t>pupils uncertain if they can meet the    </a:t>
            </a:r>
          </a:p>
          <a:p>
            <a:pPr>
              <a:buFont typeface="Wingdings" pitchFamily="2" charset="2"/>
              <a:buNone/>
              <a:defRPr/>
            </a:pPr>
            <a:r>
              <a:rPr lang="en-US" altLang="en-US" dirty="0"/>
              <a:t>   challenge.</a:t>
            </a:r>
          </a:p>
          <a:p>
            <a:pPr>
              <a:defRPr/>
            </a:pPr>
            <a:r>
              <a:rPr lang="en-US" altLang="en-US" dirty="0"/>
              <a:t>pupils able to deal with ‘failure’ with </a:t>
            </a:r>
          </a:p>
          <a:p>
            <a:pPr>
              <a:buFont typeface="Wingdings" pitchFamily="2" charset="2"/>
              <a:buNone/>
              <a:defRPr/>
            </a:pPr>
            <a:r>
              <a:rPr lang="en-US" altLang="en-US" dirty="0"/>
              <a:t>   more experience and greater confidence.     </a:t>
            </a:r>
          </a:p>
        </p:txBody>
      </p:sp>
    </p:spTree>
    <p:extLst>
      <p:ext uri="{BB962C8B-B14F-4D97-AF65-F5344CB8AC3E}">
        <p14:creationId xmlns:p14="http://schemas.microsoft.com/office/powerpoint/2010/main" val="145349730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as a Non-negotiable?</a:t>
            </a:r>
            <a:endParaRPr lang="en-GB" dirty="0"/>
          </a:p>
        </p:txBody>
      </p:sp>
      <p:sp>
        <p:nvSpPr>
          <p:cNvPr id="3" name="Content Placeholder 2"/>
          <p:cNvSpPr>
            <a:spLocks noGrp="1"/>
          </p:cNvSpPr>
          <p:nvPr>
            <p:ph idx="1"/>
          </p:nvPr>
        </p:nvSpPr>
        <p:spPr>
          <a:xfrm>
            <a:off x="539552" y="1417638"/>
            <a:ext cx="8229600" cy="3917032"/>
          </a:xfrm>
        </p:spPr>
        <p:txBody>
          <a:bodyPr>
            <a:normAutofit lnSpcReduction="10000"/>
          </a:bodyPr>
          <a:lstStyle/>
          <a:p>
            <a:r>
              <a:rPr lang="en-GB" dirty="0" smtClean="0"/>
              <a:t>Balanced risk important</a:t>
            </a:r>
          </a:p>
          <a:p>
            <a:endParaRPr lang="en-GB" dirty="0" smtClean="0"/>
          </a:p>
          <a:p>
            <a:r>
              <a:rPr lang="en-GB" dirty="0" smtClean="0"/>
              <a:t>Teachers understanding</a:t>
            </a:r>
          </a:p>
          <a:p>
            <a:endParaRPr lang="en-GB" dirty="0" smtClean="0"/>
          </a:p>
          <a:p>
            <a:r>
              <a:rPr lang="en-GB" dirty="0" smtClean="0"/>
              <a:t>Students require risk education</a:t>
            </a:r>
          </a:p>
          <a:p>
            <a:endParaRPr lang="en-GB" dirty="0" smtClean="0"/>
          </a:p>
          <a:p>
            <a:r>
              <a:rPr lang="en-GB" dirty="0" smtClean="0"/>
              <a:t>Progressive</a:t>
            </a:r>
            <a:endParaRPr lang="en-GB" dirty="0"/>
          </a:p>
        </p:txBody>
      </p:sp>
    </p:spTree>
    <p:extLst>
      <p:ext uri="{BB962C8B-B14F-4D97-AF65-F5344CB8AC3E}">
        <p14:creationId xmlns:p14="http://schemas.microsoft.com/office/powerpoint/2010/main" val="69576584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989105960"/>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233076427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3775"/>
          </a:xfrm>
        </p:spPr>
        <p:txBody>
          <a:bodyPr>
            <a:normAutofit fontScale="90000"/>
          </a:bodyPr>
          <a:lstStyle/>
          <a:p>
            <a:pPr>
              <a:defRPr/>
            </a:pPr>
            <a:r>
              <a:rPr lang="en-US" altLang="en-US" sz="3200" dirty="0"/>
              <a:t>Challenge by choice Non negotiable (4)</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1412875"/>
            <a:ext cx="8229600" cy="4683125"/>
          </a:xfrm>
        </p:spPr>
        <p:txBody>
          <a:bodyPr/>
          <a:lstStyle/>
          <a:p>
            <a:pPr>
              <a:defRPr/>
            </a:pPr>
            <a:r>
              <a:rPr lang="en-US" altLang="en-US" dirty="0"/>
              <a:t>not a get-out clause for </a:t>
            </a:r>
          </a:p>
          <a:p>
            <a:pPr>
              <a:buFont typeface="Wingdings" pitchFamily="2" charset="2"/>
              <a:buNone/>
              <a:defRPr/>
            </a:pPr>
            <a:r>
              <a:rPr lang="en-US" altLang="en-US" dirty="0"/>
              <a:t>   non-participation.</a:t>
            </a:r>
          </a:p>
          <a:p>
            <a:pPr>
              <a:defRPr/>
            </a:pPr>
            <a:r>
              <a:rPr lang="en-US" altLang="en-US" dirty="0"/>
              <a:t>pupils choose level of engagement and encouraged by teacher / peers.</a:t>
            </a:r>
          </a:p>
          <a:p>
            <a:pPr>
              <a:defRPr/>
            </a:pPr>
            <a:r>
              <a:rPr lang="en-US" altLang="en-US" dirty="0"/>
              <a:t>pupils take increasing responsibility</a:t>
            </a:r>
          </a:p>
          <a:p>
            <a:pPr>
              <a:buFont typeface="Wingdings" pitchFamily="2" charset="2"/>
              <a:buNone/>
              <a:defRPr/>
            </a:pPr>
            <a:r>
              <a:rPr lang="en-US" altLang="en-US" dirty="0"/>
              <a:t>   for own learning.</a:t>
            </a:r>
          </a:p>
          <a:p>
            <a:pPr>
              <a:buFont typeface="Wingdings" pitchFamily="2" charset="2"/>
              <a:buNone/>
              <a:defRPr/>
            </a:pPr>
            <a:endParaRPr lang="en-US" altLang="en-US" dirty="0"/>
          </a:p>
        </p:txBody>
      </p:sp>
    </p:spTree>
    <p:extLst>
      <p:ext uri="{BB962C8B-B14F-4D97-AF65-F5344CB8AC3E}">
        <p14:creationId xmlns:p14="http://schemas.microsoft.com/office/powerpoint/2010/main" val="130267008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1751062772"/>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45096938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268760"/>
            <a:ext cx="8352928" cy="2554545"/>
          </a:xfrm>
          <a:prstGeom prst="rect">
            <a:avLst/>
          </a:prstGeom>
        </p:spPr>
        <p:txBody>
          <a:bodyPr wrap="square">
            <a:spAutoFit/>
          </a:bodyPr>
          <a:lstStyle/>
          <a:p>
            <a:pPr>
              <a:defRPr/>
            </a:pPr>
            <a:r>
              <a:rPr lang="en-GB" sz="3200" dirty="0"/>
              <a:t>Williams, A. and Wainwright, N. (2014) A new pedagogical model for adventure in the curriculum: Part 2 – outlining the model. </a:t>
            </a:r>
            <a:r>
              <a:rPr lang="en-GB" sz="3200" i="1" dirty="0"/>
              <a:t>Journal of Physical Education and Sport Pedagogy </a:t>
            </a:r>
            <a:r>
              <a:rPr lang="en-GB" sz="3200" dirty="0"/>
              <a:t> Vol 21 (6) 589-602.</a:t>
            </a:r>
          </a:p>
        </p:txBody>
      </p:sp>
    </p:spTree>
    <p:extLst>
      <p:ext uri="{BB962C8B-B14F-4D97-AF65-F5344CB8AC3E}">
        <p14:creationId xmlns:p14="http://schemas.microsoft.com/office/powerpoint/2010/main" val="183270243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908720"/>
            <a:ext cx="8229600" cy="3917032"/>
          </a:xfrm>
        </p:spPr>
        <p:txBody>
          <a:bodyPr>
            <a:noAutofit/>
          </a:bodyPr>
          <a:lstStyle/>
          <a:p>
            <a:pPr marL="0" indent="0">
              <a:buNone/>
            </a:pPr>
            <a:r>
              <a:rPr lang="en-GB" sz="1600" dirty="0"/>
              <a:t>Casey, Dyson, Casey, Ashley, &amp; Dyson, Ben. (2014). Cooperative learning in physical education : A research based approach (Routledge studies in physical education and youth sport ; 13). New York: Routledge</a:t>
            </a:r>
            <a:r>
              <a:rPr lang="en-GB" sz="1600" dirty="0" smtClean="0"/>
              <a:t>.</a:t>
            </a:r>
          </a:p>
          <a:p>
            <a:pPr marL="0" indent="0">
              <a:buNone/>
            </a:pPr>
            <a:endParaRPr lang="en-US" sz="1600" dirty="0" smtClean="0"/>
          </a:p>
          <a:p>
            <a:pPr marL="0" indent="0">
              <a:buNone/>
            </a:pPr>
            <a:r>
              <a:rPr lang="en-US" sz="1600" dirty="0" smtClean="0"/>
              <a:t>Casey</a:t>
            </a:r>
            <a:r>
              <a:rPr lang="en-US" sz="1600" dirty="0"/>
              <a:t>, A. (2016) ‘Models Based Practice’ In Ennis, C. D. (Ed.). </a:t>
            </a:r>
            <a:r>
              <a:rPr lang="en-US" sz="1600" dirty="0" smtClean="0"/>
              <a:t>(</a:t>
            </a:r>
            <a:r>
              <a:rPr lang="en-US" sz="1600" dirty="0"/>
              <a:t>2016). </a:t>
            </a:r>
            <a:r>
              <a:rPr lang="en-US" sz="1600" i="1" dirty="0"/>
              <a:t>Routledge handbook of physical education Pedagogies</a:t>
            </a:r>
            <a:r>
              <a:rPr lang="en-US" sz="1600" dirty="0"/>
              <a:t>. </a:t>
            </a:r>
            <a:r>
              <a:rPr lang="en-US" sz="1600" dirty="0" smtClean="0"/>
              <a:t>Devon</a:t>
            </a:r>
            <a:r>
              <a:rPr lang="en-US" sz="1600" dirty="0"/>
              <a:t>, United Kingdom: Routledge</a:t>
            </a:r>
            <a:r>
              <a:rPr lang="en-US" sz="1600" dirty="0" smtClean="0"/>
              <a:t>.</a:t>
            </a:r>
          </a:p>
          <a:p>
            <a:pPr marL="0" indent="0">
              <a:buNone/>
            </a:pPr>
            <a:endParaRPr lang="en-US" sz="1600" dirty="0"/>
          </a:p>
          <a:p>
            <a:pPr marL="0" indent="0">
              <a:buNone/>
            </a:pPr>
            <a:r>
              <a:rPr lang="en-US" sz="1600" dirty="0"/>
              <a:t>Kirk, D. (2009). </a:t>
            </a:r>
            <a:r>
              <a:rPr lang="en-US" sz="1600" i="1" dirty="0"/>
              <a:t>Physical education futures (international studies in </a:t>
            </a:r>
            <a:r>
              <a:rPr lang="en-US" sz="1600" i="1" dirty="0" smtClean="0"/>
              <a:t>physical </a:t>
            </a:r>
            <a:r>
              <a:rPr lang="en-US" sz="1600" i="1" dirty="0"/>
              <a:t>education and youth sport)</a:t>
            </a:r>
            <a:r>
              <a:rPr lang="en-US" sz="1600" dirty="0"/>
              <a:t>. New York: Routledge</a:t>
            </a:r>
            <a:r>
              <a:rPr lang="en-US" sz="1600" dirty="0" smtClean="0"/>
              <a:t>.</a:t>
            </a:r>
          </a:p>
          <a:p>
            <a:pPr marL="0" indent="0">
              <a:buNone/>
            </a:pPr>
            <a:endParaRPr lang="en-US" sz="1600" dirty="0"/>
          </a:p>
          <a:p>
            <a:pPr marL="0" indent="0">
              <a:buNone/>
            </a:pPr>
            <a:r>
              <a:rPr lang="en-US" sz="1600" dirty="0"/>
              <a:t>Kirk, D. (2013). Educational value and models-based practice in physical </a:t>
            </a:r>
            <a:r>
              <a:rPr lang="en-US" sz="1600" dirty="0" smtClean="0"/>
              <a:t>education</a:t>
            </a:r>
            <a:r>
              <a:rPr lang="en-US" sz="1600" dirty="0"/>
              <a:t>. </a:t>
            </a:r>
            <a:r>
              <a:rPr lang="en-US" sz="1600" i="1" dirty="0"/>
              <a:t>Educational Philosophy and Theory</a:t>
            </a:r>
            <a:r>
              <a:rPr lang="en-US" sz="1600" dirty="0"/>
              <a:t>, </a:t>
            </a:r>
            <a:r>
              <a:rPr lang="en-US" sz="1600" i="1" dirty="0"/>
              <a:t>45</a:t>
            </a:r>
            <a:r>
              <a:rPr lang="en-US" sz="1600" dirty="0"/>
              <a:t>(9), 973–986. </a:t>
            </a:r>
            <a:r>
              <a:rPr lang="en-US" sz="1600" dirty="0" smtClean="0"/>
              <a:t>doi:10.1080/00131857.2013.785352</a:t>
            </a:r>
          </a:p>
          <a:p>
            <a:pPr marL="0" indent="0">
              <a:buNone/>
            </a:pPr>
            <a:endParaRPr lang="en-US" sz="1600" dirty="0"/>
          </a:p>
          <a:p>
            <a:pPr marL="0" indent="0">
              <a:buNone/>
            </a:pPr>
            <a:r>
              <a:rPr lang="en-US" sz="1600" dirty="0"/>
              <a:t>Metzler, M. W. (2011). </a:t>
            </a:r>
            <a:r>
              <a:rPr lang="en-US" sz="1600" i="1" dirty="0"/>
              <a:t>Instructional models for physical education</a:t>
            </a:r>
            <a:r>
              <a:rPr lang="en-US" sz="1600" dirty="0"/>
              <a:t> (3rd </a:t>
            </a:r>
            <a:r>
              <a:rPr lang="en-US" sz="1600" dirty="0" smtClean="0"/>
              <a:t>ed</a:t>
            </a:r>
            <a:r>
              <a:rPr lang="en-US" sz="1600" dirty="0"/>
              <a:t>.). </a:t>
            </a:r>
            <a:r>
              <a:rPr lang="en-US" sz="1600" dirty="0" smtClean="0"/>
              <a:t>Scottsdale</a:t>
            </a:r>
            <a:r>
              <a:rPr lang="en-US" sz="1600" dirty="0"/>
              <a:t>, AZ: Holcomb Hathaway, Publishers.</a:t>
            </a:r>
          </a:p>
        </p:txBody>
      </p:sp>
    </p:spTree>
    <p:extLst>
      <p:ext uri="{BB962C8B-B14F-4D97-AF65-F5344CB8AC3E}">
        <p14:creationId xmlns:p14="http://schemas.microsoft.com/office/powerpoint/2010/main" val="16510029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88640"/>
            <a:ext cx="8229600" cy="4133055"/>
          </a:xfrm>
        </p:spPr>
        <p:txBody>
          <a:bodyPr>
            <a:noAutofit/>
          </a:bodyPr>
          <a:lstStyle/>
          <a:p>
            <a:pPr marL="0" indent="0">
              <a:buNone/>
              <a:defRPr/>
            </a:pPr>
            <a:r>
              <a:rPr lang="en-US" sz="1800" dirty="0" err="1"/>
              <a:t>Beames</a:t>
            </a:r>
            <a:r>
              <a:rPr lang="en-US" sz="1800" dirty="0"/>
              <a:t>, S., Higgins, P., and Nicol, R. 2012. </a:t>
            </a:r>
            <a:r>
              <a:rPr lang="en-US" sz="1800" i="1" dirty="0"/>
              <a:t>Learning outside the classroom – theory and guidelines for practice</a:t>
            </a:r>
            <a:r>
              <a:rPr lang="en-US" sz="1800" dirty="0"/>
              <a:t>. London: Routledge.</a:t>
            </a:r>
            <a:endParaRPr lang="en-GB" sz="1800" dirty="0"/>
          </a:p>
          <a:p>
            <a:pPr>
              <a:defRPr/>
            </a:pPr>
            <a:endParaRPr lang="en-US" sz="1800" dirty="0"/>
          </a:p>
          <a:p>
            <a:pPr marL="0" indent="0">
              <a:buNone/>
              <a:defRPr/>
            </a:pPr>
            <a:r>
              <a:rPr lang="en-US" sz="1800" dirty="0" err="1"/>
              <a:t>Haerens</a:t>
            </a:r>
            <a:r>
              <a:rPr lang="en-US" sz="1800" dirty="0"/>
              <a:t>, L., Kirk, D., </a:t>
            </a:r>
            <a:r>
              <a:rPr lang="en-US" sz="1800" dirty="0" err="1"/>
              <a:t>Cardon</a:t>
            </a:r>
            <a:r>
              <a:rPr lang="en-US" sz="1800" dirty="0"/>
              <a:t>, G., and De </a:t>
            </a:r>
            <a:r>
              <a:rPr lang="en-US" sz="1800" dirty="0" err="1"/>
              <a:t>Bourdeaudhuij</a:t>
            </a:r>
            <a:r>
              <a:rPr lang="en-US" sz="1800" dirty="0"/>
              <a:t>, I. 2011. Toward the development of a pedagogical model for health-based physical education.  </a:t>
            </a:r>
            <a:r>
              <a:rPr lang="en-US" sz="1800" i="1" dirty="0"/>
              <a:t>Quest</a:t>
            </a:r>
            <a:r>
              <a:rPr lang="en-US" sz="1800" dirty="0"/>
              <a:t>, 63, 321-338. </a:t>
            </a:r>
            <a:endParaRPr lang="en-GB" sz="1800" dirty="0"/>
          </a:p>
          <a:p>
            <a:pPr marL="0" indent="0">
              <a:buNone/>
              <a:defRPr/>
            </a:pPr>
            <a:r>
              <a:rPr lang="en-US" sz="1800" dirty="0"/>
              <a:t> </a:t>
            </a:r>
            <a:endParaRPr lang="en-GB" sz="1800" dirty="0"/>
          </a:p>
          <a:p>
            <a:pPr marL="0" indent="0">
              <a:buNone/>
              <a:defRPr/>
            </a:pPr>
            <a:r>
              <a:rPr lang="en-US" sz="1800" dirty="0"/>
              <a:t>Hattie, J., Marsh, H.W., Neill, J. and Richards, G. E. 1997. Adventure education and outward Bound: Out-of-class experiences that make a lasting difference, </a:t>
            </a:r>
            <a:r>
              <a:rPr lang="en-US" sz="1800" i="1" dirty="0"/>
              <a:t>Review of Educational Research</a:t>
            </a:r>
            <a:r>
              <a:rPr lang="en-US" sz="1800" dirty="0"/>
              <a:t>, 67, 1, 43-87.</a:t>
            </a:r>
            <a:endParaRPr lang="en-GB" sz="1800" dirty="0"/>
          </a:p>
          <a:p>
            <a:pPr marL="0" indent="0">
              <a:buNone/>
              <a:defRPr/>
            </a:pPr>
            <a:endParaRPr lang="en-GB" sz="1800" b="1" dirty="0"/>
          </a:p>
          <a:p>
            <a:pPr marL="0" indent="0">
              <a:buNone/>
              <a:defRPr/>
            </a:pPr>
            <a:r>
              <a:rPr lang="en-GB" sz="1800" dirty="0" smtClean="0"/>
              <a:t>Williams</a:t>
            </a:r>
            <a:r>
              <a:rPr lang="en-GB" sz="1800" dirty="0"/>
              <a:t>, A. and Wainwright, N. (2014) A new pedagogical model for adventure in the curriculum: Part 1 – advocating for the model. </a:t>
            </a:r>
            <a:r>
              <a:rPr lang="en-GB" sz="1800" i="1" dirty="0"/>
              <a:t>Journal of Physical Education and Sport Pedagogy </a:t>
            </a:r>
            <a:r>
              <a:rPr lang="en-GB" sz="1800" dirty="0"/>
              <a:t>, Vol 21 (5) 460-481. </a:t>
            </a:r>
          </a:p>
          <a:p>
            <a:pPr marL="0" indent="0">
              <a:buNone/>
              <a:defRPr/>
            </a:pPr>
            <a:r>
              <a:rPr lang="en-GB" sz="1800" dirty="0"/>
              <a:t> </a:t>
            </a:r>
          </a:p>
          <a:p>
            <a:pPr marL="0" indent="0">
              <a:buNone/>
              <a:defRPr/>
            </a:pPr>
            <a:r>
              <a:rPr lang="en-GB" sz="1800" dirty="0"/>
              <a:t>Williams, A. and Wainwright, N. (2014) A new pedagogical model for adventure in the curriculum: Part 2 – outlining the model. </a:t>
            </a:r>
            <a:r>
              <a:rPr lang="en-GB" sz="1800" i="1" dirty="0"/>
              <a:t>Journal of Physical Education and Sport Pedagogy </a:t>
            </a:r>
            <a:r>
              <a:rPr lang="en-GB" sz="1800" dirty="0"/>
              <a:t> Vol 21 (6) 589-602</a:t>
            </a:r>
            <a:r>
              <a:rPr lang="en-GB" sz="1800" dirty="0" smtClean="0"/>
              <a:t>.</a:t>
            </a:r>
            <a:endParaRPr lang="en-GB" sz="1800" dirty="0"/>
          </a:p>
        </p:txBody>
      </p:sp>
    </p:spTree>
    <p:extLst>
      <p:ext uri="{BB962C8B-B14F-4D97-AF65-F5344CB8AC3E}">
        <p14:creationId xmlns:p14="http://schemas.microsoft.com/office/powerpoint/2010/main" val="343880012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60148666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5071</TotalTime>
  <Words>2190</Words>
  <Application>Microsoft Office PowerPoint</Application>
  <PresentationFormat>On-screen Show (4:3)</PresentationFormat>
  <Paragraphs>352</Paragraphs>
  <Slides>53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ＭＳ Ｐゴシック</vt:lpstr>
      <vt:lpstr>Arial</vt:lpstr>
      <vt:lpstr>Calibri</vt:lpstr>
      <vt:lpstr>Myriad Pro</vt:lpstr>
      <vt:lpstr>Wingdings</vt:lpstr>
      <vt:lpstr>20140311PresentationUWTSDTemplate</vt:lpstr>
      <vt:lpstr>Models Based Approach  to Teaching PE</vt:lpstr>
      <vt:lpstr>PowerPoint Presentation</vt:lpstr>
      <vt:lpstr>Traditional PE… Multi activity approach</vt:lpstr>
      <vt:lpstr>What is a “Models Based Approach”</vt:lpstr>
      <vt:lpstr>What is a Model?</vt:lpstr>
      <vt:lpstr>Models Based Approach</vt:lpstr>
      <vt:lpstr>Examples of Models </vt:lpstr>
      <vt:lpstr>Examples of Models </vt:lpstr>
      <vt:lpstr>Examples of Models</vt:lpstr>
      <vt:lpstr>Examples of Models </vt:lpstr>
      <vt:lpstr>Examples of models</vt:lpstr>
      <vt:lpstr>Domains of learning</vt:lpstr>
      <vt:lpstr>PowerPoint Presentation</vt:lpstr>
      <vt:lpstr>PowerPoint Presentation</vt:lpstr>
      <vt:lpstr>Examples of Models </vt:lpstr>
      <vt:lpstr>Cooperative Learning</vt:lpstr>
      <vt:lpstr>Cooperative Learning Major Theme </vt:lpstr>
      <vt:lpstr>Cooperative Learning  Critical Elements</vt:lpstr>
      <vt:lpstr>Cooperative Learning  Critical Elements</vt:lpstr>
      <vt:lpstr>Cooperative Learning  Critical Elements</vt:lpstr>
      <vt:lpstr>Cooperative Learning  Critical Elements</vt:lpstr>
      <vt:lpstr>Cooperative Learning  Critical Elements</vt:lpstr>
      <vt:lpstr>Cooperative Learning  Critical Elements</vt:lpstr>
      <vt:lpstr>Domains of learning</vt:lpstr>
      <vt:lpstr>Cooperative Learning Domains</vt:lpstr>
      <vt:lpstr>How does it work?</vt:lpstr>
      <vt:lpstr>PowerPoint Presentation</vt:lpstr>
      <vt:lpstr>Examples of Models </vt:lpstr>
      <vt:lpstr> </vt:lpstr>
      <vt:lpstr>Concerns with traditional approaches to adventure pedagogy</vt:lpstr>
      <vt:lpstr>Concerns…</vt:lpstr>
      <vt:lpstr>Implications </vt:lpstr>
      <vt:lpstr>The Challenge for OAE / PE</vt:lpstr>
      <vt:lpstr>Response</vt:lpstr>
      <vt:lpstr> What do we know from research about the impact of outdoor adventure pedagogy?</vt:lpstr>
      <vt:lpstr>Findings</vt:lpstr>
      <vt:lpstr>Findings (cont’d)</vt:lpstr>
      <vt:lpstr>PowerPoint Presentation</vt:lpstr>
      <vt:lpstr>PowerPoint Presentation</vt:lpstr>
      <vt:lpstr>(Mostly) Outdoors – non negotiable (1)</vt:lpstr>
      <vt:lpstr>PowerPoint Presentation</vt:lpstr>
      <vt:lpstr>Experiential approach – Non negotiable (2) </vt:lpstr>
      <vt:lpstr>Experiential learning is ‘‘a process through which a learner constructs knowledge, skills, and value from direct experiences’’ (Jacobs 1999, p. 51). It relates to the learner who undergoes what David Kolb (1984) has described as ‘‘the transformation of experience’’ (p. 38)</vt:lpstr>
      <vt:lpstr>PowerPoint Presentation</vt:lpstr>
      <vt:lpstr>Managed Risk – Non negotiable (3)</vt:lpstr>
      <vt:lpstr>Risk as a Non-negotiable?</vt:lpstr>
      <vt:lpstr>PowerPoint Presentation</vt:lpstr>
      <vt:lpstr>Challenge by choice Non negotiable (4) </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59</cp:revision>
  <dcterms:created xsi:type="dcterms:W3CDTF">2015-04-14T15:21:28Z</dcterms:created>
  <dcterms:modified xsi:type="dcterms:W3CDTF">2020-02-23T19:58:29Z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