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3" r:id="rId2"/>
    <p:sldId id="264" r:id="rId3"/>
    <p:sldId id="265" r:id="rId4"/>
    <p:sldId id="266" r:id="rId5"/>
    <p:sldId id="267" r:id="rId6"/>
    <p:sldId id="257" r:id="rId7"/>
    <p:sldId id="278" r:id="rId8"/>
    <p:sldId id="276" r:id="rId9"/>
    <p:sldId id="275" r:id="rId10"/>
    <p:sldId id="272" r:id="rId11"/>
    <p:sldId id="270" r:id="rId12"/>
    <p:sldId id="269" r:id="rId13"/>
    <p:sldId id="268" r:id="rId14"/>
    <p:sldId id="277" r:id="rId1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2BB7E5C1-F31D-4616-BA0E-3308ACC3D36D}" v="2" dt="2023-01-11T09:19:40.404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6985" autoAdjust="0"/>
    <p:restoredTop sz="94660"/>
  </p:normalViewPr>
  <p:slideViewPr>
    <p:cSldViewPr snapToGrid="0">
      <p:cViewPr varScale="1">
        <p:scale>
          <a:sx n="86" d="100"/>
          <a:sy n="86" d="100"/>
        </p:scale>
        <p:origin x="48" y="489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microsoft.com/office/2015/10/relationships/revisionInfo" Target="revisionInfo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20" Type="http://schemas.microsoft.com/office/2016/11/relationships/changesInfo" Target="changesInfos/changesInfo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aria Heffernan" userId="4d9eba02-b8e8-4648-a199-ce89b84b8b1e" providerId="ADAL" clId="{2BB7E5C1-F31D-4616-BA0E-3308ACC3D36D}"/>
    <pc:docChg chg="custSel addSld delSld modSld">
      <pc:chgData name="Maria Heffernan" userId="4d9eba02-b8e8-4648-a199-ce89b84b8b1e" providerId="ADAL" clId="{2BB7E5C1-F31D-4616-BA0E-3308ACC3D36D}" dt="2023-01-11T09:20:10.250" v="483" actId="20577"/>
      <pc:docMkLst>
        <pc:docMk/>
      </pc:docMkLst>
      <pc:sldChg chg="modSp del mod">
        <pc:chgData name="Maria Heffernan" userId="4d9eba02-b8e8-4648-a199-ce89b84b8b1e" providerId="ADAL" clId="{2BB7E5C1-F31D-4616-BA0E-3308ACC3D36D}" dt="2023-01-11T09:19:35.877" v="472" actId="2696"/>
        <pc:sldMkLst>
          <pc:docMk/>
          <pc:sldMk cId="1898205371" sldId="257"/>
        </pc:sldMkLst>
        <pc:spChg chg="mod">
          <ac:chgData name="Maria Heffernan" userId="4d9eba02-b8e8-4648-a199-ce89b84b8b1e" providerId="ADAL" clId="{2BB7E5C1-F31D-4616-BA0E-3308ACC3D36D}" dt="2023-01-11T08:58:42.319" v="3" actId="6549"/>
          <ac:spMkLst>
            <pc:docMk/>
            <pc:sldMk cId="1898205371" sldId="257"/>
            <ac:spMk id="2" creationId="{F92A43CF-52D7-4FDA-B47F-710D3F0B2B54}"/>
          </ac:spMkLst>
        </pc:spChg>
      </pc:sldChg>
      <pc:sldChg chg="modSp mod">
        <pc:chgData name="Maria Heffernan" userId="4d9eba02-b8e8-4648-a199-ce89b84b8b1e" providerId="ADAL" clId="{2BB7E5C1-F31D-4616-BA0E-3308ACC3D36D}" dt="2023-01-11T09:00:08.976" v="39" actId="20577"/>
        <pc:sldMkLst>
          <pc:docMk/>
          <pc:sldMk cId="222313694" sldId="275"/>
        </pc:sldMkLst>
        <pc:spChg chg="mod">
          <ac:chgData name="Maria Heffernan" userId="4d9eba02-b8e8-4648-a199-ce89b84b8b1e" providerId="ADAL" clId="{2BB7E5C1-F31D-4616-BA0E-3308ACC3D36D}" dt="2023-01-11T09:00:08.976" v="39" actId="20577"/>
          <ac:spMkLst>
            <pc:docMk/>
            <pc:sldMk cId="222313694" sldId="275"/>
            <ac:spMk id="2" creationId="{8CCB7376-0330-4C06-941A-9C30BD15AEDD}"/>
          </ac:spMkLst>
        </pc:spChg>
      </pc:sldChg>
      <pc:sldChg chg="del">
        <pc:chgData name="Maria Heffernan" userId="4d9eba02-b8e8-4648-a199-ce89b84b8b1e" providerId="ADAL" clId="{2BB7E5C1-F31D-4616-BA0E-3308ACC3D36D}" dt="2023-01-11T09:01:17.534" v="40" actId="2696"/>
        <pc:sldMkLst>
          <pc:docMk/>
          <pc:sldMk cId="1070962860" sldId="276"/>
        </pc:sldMkLst>
      </pc:sldChg>
      <pc:sldChg chg="modSp mod">
        <pc:chgData name="Maria Heffernan" userId="4d9eba02-b8e8-4648-a199-ce89b84b8b1e" providerId="ADAL" clId="{2BB7E5C1-F31D-4616-BA0E-3308ACC3D36D}" dt="2023-01-11T09:11:20.810" v="45" actId="20577"/>
        <pc:sldMkLst>
          <pc:docMk/>
          <pc:sldMk cId="3005192691" sldId="277"/>
        </pc:sldMkLst>
        <pc:spChg chg="mod">
          <ac:chgData name="Maria Heffernan" userId="4d9eba02-b8e8-4648-a199-ce89b84b8b1e" providerId="ADAL" clId="{2BB7E5C1-F31D-4616-BA0E-3308ACC3D36D}" dt="2023-01-11T09:11:20.810" v="45" actId="20577"/>
          <ac:spMkLst>
            <pc:docMk/>
            <pc:sldMk cId="3005192691" sldId="277"/>
            <ac:spMk id="3" creationId="{4B63EEB7-6B5D-D525-8E54-7BCFC12E9CB9}"/>
          </ac:spMkLst>
        </pc:spChg>
      </pc:sldChg>
      <pc:sldChg chg="modSp new mod">
        <pc:chgData name="Maria Heffernan" userId="4d9eba02-b8e8-4648-a199-ce89b84b8b1e" providerId="ADAL" clId="{2BB7E5C1-F31D-4616-BA0E-3308ACC3D36D}" dt="2023-01-11T09:20:10.250" v="483" actId="20577"/>
        <pc:sldMkLst>
          <pc:docMk/>
          <pc:sldMk cId="1584499725" sldId="278"/>
        </pc:sldMkLst>
        <pc:spChg chg="mod">
          <ac:chgData name="Maria Heffernan" userId="4d9eba02-b8e8-4648-a199-ce89b84b8b1e" providerId="ADAL" clId="{2BB7E5C1-F31D-4616-BA0E-3308ACC3D36D}" dt="2023-01-11T09:20:10.250" v="483" actId="20577"/>
          <ac:spMkLst>
            <pc:docMk/>
            <pc:sldMk cId="1584499725" sldId="278"/>
            <ac:spMk id="2" creationId="{06F4A505-C087-D71A-8B41-CFAD4AFD43D8}"/>
          </ac:spMkLst>
        </pc:spChg>
        <pc:spChg chg="mod">
          <ac:chgData name="Maria Heffernan" userId="4d9eba02-b8e8-4648-a199-ce89b84b8b1e" providerId="ADAL" clId="{2BB7E5C1-F31D-4616-BA0E-3308ACC3D36D}" dt="2023-01-11T09:18:37.602" v="471" actId="20577"/>
          <ac:spMkLst>
            <pc:docMk/>
            <pc:sldMk cId="1584499725" sldId="278"/>
            <ac:spMk id="3" creationId="{79D04576-D4FA-5551-0404-B3E0F7EF0DCD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1A69BFA-0EBF-4F23-ACE7-F67F5F556B1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03A48FF-868D-4AC2-AEC0-3E909AF9B97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B290E01-A957-488B-82E9-A83AA49CB9D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2230BB-5D47-4D75-9FE2-34C14EB638C4}" type="datetimeFigureOut">
              <a:rPr lang="en-GB" smtClean="0"/>
              <a:t>11/01/2023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DFBF312-F32C-48A6-8174-8FF4C6F14F4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06B923F-A683-4E5C-88B1-3D3B638F8E4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CC7285-C4AD-4842-933B-6565DDF334B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1355847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9D63FDD-818A-4594-8F0A-A9FDF5F1016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4E5E502-AFB5-47BD-B6E3-D70B0244D70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5FB5D6C-1C88-45B3-AFF7-D816E80610D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2230BB-5D47-4D75-9FE2-34C14EB638C4}" type="datetimeFigureOut">
              <a:rPr lang="en-GB" smtClean="0"/>
              <a:t>11/01/2023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8BFBD3C-2D0C-45E4-97D2-D3929D12F7D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6E3B540-A0E4-4CF3-889F-7B33FE0C170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CC7285-C4AD-4842-933B-6565DDF334B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2831784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F119714-5F50-43B5-B6A7-D453826A07E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B953AE8-6B8C-456D-A22A-C46A0A5C3AA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37C6939-9B2E-4ED5-AC77-0C724761376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2230BB-5D47-4D75-9FE2-34C14EB638C4}" type="datetimeFigureOut">
              <a:rPr lang="en-GB" smtClean="0"/>
              <a:t>11/01/2023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A7D7DCE-00BA-4001-9CD4-A58A024F2E9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5026B03-206B-440F-8217-9ADCAA8803F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CC7285-C4AD-4842-933B-6565DDF334B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8459415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5560500-E039-4787-A9C0-89DE6ADC54A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CD7443F-895B-4462-BAD6-050274CB0B3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926EE2C-D16F-49E5-948F-E65B85A5001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B753E5D-057B-4772-8C2A-349D4E1F182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2230BB-5D47-4D75-9FE2-34C14EB638C4}" type="datetimeFigureOut">
              <a:rPr lang="en-GB" smtClean="0"/>
              <a:t>11/01/2023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10E562F-CE20-4848-B6BE-EA7524A46DD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563071C-F0A1-4A45-A4A2-F688974F87B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CC7285-C4AD-4842-933B-6565DDF334B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1664712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F1BB0E4-4CB7-484A-BADF-28C515B9D15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37FF379-A6E9-43D6-A836-1063BF7835D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CC6F1D1-A76E-41B8-9D4D-0628B2E9430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7A9C6885-8D7F-4E6C-9C9B-9DE61A31149A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A5AE94F7-B8CC-435B-87C7-2D4AD7A6119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FA70F207-4991-4CDC-951F-802093A6E7C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2230BB-5D47-4D75-9FE2-34C14EB638C4}" type="datetimeFigureOut">
              <a:rPr lang="en-GB" smtClean="0"/>
              <a:t>11/01/2023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A0E963BE-12AA-4890-BEEA-C8E1E302778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9F0B7FD9-2CD6-47CB-9089-0D14C4AC5EA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CC7285-C4AD-4842-933B-6565DDF334B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2724444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C4DCB54-2332-42B2-A087-54FA7899250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FAA5953F-8D08-4699-BA71-1094595DC64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2230BB-5D47-4D75-9FE2-34C14EB638C4}" type="datetimeFigureOut">
              <a:rPr lang="en-GB" smtClean="0"/>
              <a:t>11/01/2023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52E74692-B53B-419A-955D-705647D1599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8F043AB-71DA-4CC8-B395-021D3F24DE5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CC7285-C4AD-4842-933B-6565DDF334B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1351765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BFFFD977-823F-49E1-ACA5-9A363D55AA1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2230BB-5D47-4D75-9FE2-34C14EB638C4}" type="datetimeFigureOut">
              <a:rPr lang="en-GB" smtClean="0"/>
              <a:t>11/01/2023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26990B24-0695-429E-9592-2F78AED7756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FF1EA96-B75A-4CD4-9AA3-6E2764FF6A8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CC7285-C4AD-4842-933B-6565DDF334B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7984932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7D0B73F-0D26-4266-8C7F-45276B4FABE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C18EB83-5311-44E3-BD5D-AA7683E562E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E1F8C51-5EF7-47EB-9203-3AA27D7E49F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8273C38-58CA-48E7-BA8A-526BDC18738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2230BB-5D47-4D75-9FE2-34C14EB638C4}" type="datetimeFigureOut">
              <a:rPr lang="en-GB" smtClean="0"/>
              <a:t>11/01/2023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8162EC0-D21B-4537-8C53-45A703DA08E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689232C-C612-4B8B-B875-93E75F9E97A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CC7285-C4AD-4842-933B-6565DDF334B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7580302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38DEB1B-AC7E-4CC7-9CAE-83EB534A401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7EA9B3E3-D869-41A9-BE48-2BB459192455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D1238D8-9790-40C9-B78D-0C3152DD03A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6AFAF1B-CFA0-45AE-8929-95138842379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2230BB-5D47-4D75-9FE2-34C14EB638C4}" type="datetimeFigureOut">
              <a:rPr lang="en-GB" smtClean="0"/>
              <a:t>11/01/2023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540CD53-3B65-411A-8A9A-598BE19DA52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0B03D6B-0A8F-4761-83AD-F37D3A840BE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CC7285-C4AD-4842-933B-6565DDF334B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3926125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DDC50AC-A19E-498D-8781-61D85AC5EA5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D816E13-661E-4FB2-A1AE-82ADF6C536A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956A79C-82D2-494B-9887-6DF0F65A846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2230BB-5D47-4D75-9FE2-34C14EB638C4}" type="datetimeFigureOut">
              <a:rPr lang="en-GB" smtClean="0"/>
              <a:t>11/01/2023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66090A9-EFAB-4266-B9AB-C25AF9686F5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88B0490-55CF-4981-9210-DDDD0BCEA4F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CC7285-C4AD-4842-933B-6565DDF334B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5396991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6DA64D20-43B4-40D7-B0D5-70E0F08BF8A7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2D14C760-63DE-4FC2-A04D-D9602D6BD65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1987739-B46A-4E8F-97A2-AB228FF403B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2230BB-5D47-4D75-9FE2-34C14EB638C4}" type="datetimeFigureOut">
              <a:rPr lang="en-GB" smtClean="0"/>
              <a:t>11/01/2023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F81AA5D-8F47-49C6-A295-56EA878991C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0A9AE65-D448-442D-9DAA-AEA24D876C6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CC7285-C4AD-4842-933B-6565DDF334B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6514377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BDDF228-9356-4A25-9DB6-D3E92DCE508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0967884-C333-41D0-B6BC-D790553C67C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0A7B798-BA16-4F7E-9455-59C291854023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22230BB-5D47-4D75-9FE2-34C14EB638C4}" type="datetimeFigureOut">
              <a:rPr lang="en-GB" smtClean="0"/>
              <a:t>11/01/2023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674DF83-C00D-402B-B6F0-9F8CC0FB78BF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92B5F4E-497C-4868-8A1B-CA8AE35DC3F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9CC7285-C4AD-4842-933B-6565DDF334B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8498355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hyperlink" Target="mailto:maria.heffernan@uwtsd.ac.uk-" TargetMode="External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E34271B-46F0-4707-93BB-EE79A327345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Introduction to Managing Change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DD24EB5-D898-42AE-BD67-7E6D4E3A4BB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Module Title: Welcome to Leading and Implementing Change  in the Workplace</a:t>
            </a:r>
          </a:p>
          <a:p>
            <a:r>
              <a:rPr lang="en-GB" dirty="0"/>
              <a:t>Maria Heffernan   e-mail </a:t>
            </a:r>
            <a:r>
              <a:rPr lang="en-GB" dirty="0">
                <a:hlinkClick r:id="rId2"/>
              </a:rPr>
              <a:t>maria.heffernan@uwtsd.ac.uk-</a:t>
            </a:r>
            <a:r>
              <a:rPr lang="en-GB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255686685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56D2B2A-97CC-423A-AF38-B9822DFEB93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Aim and Module Outcomes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C9D9A5C-6DB7-41BB-BB26-8D531643D72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b="1" dirty="0"/>
              <a:t>Module Aim: </a:t>
            </a:r>
            <a:r>
              <a:rPr lang="en-GB" dirty="0"/>
              <a:t>To develop a holistic understanding of the leadership and management of change.</a:t>
            </a:r>
          </a:p>
          <a:p>
            <a:r>
              <a:rPr lang="en-GB" dirty="0"/>
              <a:t> </a:t>
            </a:r>
            <a:r>
              <a:rPr lang="en-GB" b="1" dirty="0"/>
              <a:t>Module Learning Outcomes</a:t>
            </a:r>
            <a:r>
              <a:rPr lang="en-GB" dirty="0"/>
              <a:t>: Critically analyse the relationship between environmental change and organisational capability. </a:t>
            </a:r>
          </a:p>
          <a:p>
            <a:r>
              <a:rPr lang="en-GB" dirty="0"/>
              <a:t>Critically analyse the nature of change and evaluate complex concepts relating to leadership in relation to change management. </a:t>
            </a:r>
          </a:p>
          <a:p>
            <a:r>
              <a:rPr lang="en-GB" dirty="0"/>
              <a:t>Explore contemporary issues and their impact on business management. </a:t>
            </a:r>
          </a:p>
          <a:p>
            <a:r>
              <a:rPr lang="en-GB" dirty="0"/>
              <a:t>Analyse and evaluate the relationship between organisational culture and change.</a:t>
            </a:r>
          </a:p>
        </p:txBody>
      </p:sp>
    </p:spTree>
    <p:extLst>
      <p:ext uri="{BB962C8B-B14F-4D97-AF65-F5344CB8AC3E}">
        <p14:creationId xmlns:p14="http://schemas.microsoft.com/office/powerpoint/2010/main" val="164519690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8246A8B-9A4A-4EB9-A83F-F1980824F3F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C34A887-29C6-44AA-935C-31B4F45458C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b="1" dirty="0"/>
              <a:t>Indicative Content:</a:t>
            </a:r>
          </a:p>
          <a:p>
            <a:r>
              <a:rPr lang="en-GB" dirty="0"/>
              <a:t> Environmental change and organisational response. </a:t>
            </a:r>
          </a:p>
          <a:p>
            <a:r>
              <a:rPr lang="en-GB" dirty="0"/>
              <a:t>Nature of the change process </a:t>
            </a:r>
          </a:p>
          <a:p>
            <a:r>
              <a:rPr lang="en-GB" dirty="0"/>
              <a:t>Planned and unplanned change </a:t>
            </a:r>
          </a:p>
          <a:p>
            <a:r>
              <a:rPr lang="en-GB" dirty="0"/>
              <a:t>Politics of change and conflict resolution</a:t>
            </a:r>
          </a:p>
          <a:p>
            <a:r>
              <a:rPr lang="en-GB" dirty="0"/>
              <a:t> Organisational change and culture </a:t>
            </a:r>
          </a:p>
          <a:p>
            <a:r>
              <a:rPr lang="en-GB" dirty="0"/>
              <a:t>Organisational change and structure</a:t>
            </a:r>
          </a:p>
          <a:p>
            <a:r>
              <a:rPr lang="en-GB" dirty="0"/>
              <a:t> Role of managers as change agents </a:t>
            </a:r>
          </a:p>
          <a:p>
            <a:r>
              <a:rPr lang="en-GB" dirty="0"/>
              <a:t>Hard and soft models of change </a:t>
            </a:r>
          </a:p>
          <a:p>
            <a:r>
              <a:rPr lang="en-GB" dirty="0"/>
              <a:t>Evaluating change</a:t>
            </a:r>
          </a:p>
        </p:txBody>
      </p:sp>
    </p:spTree>
    <p:extLst>
      <p:ext uri="{BB962C8B-B14F-4D97-AF65-F5344CB8AC3E}">
        <p14:creationId xmlns:p14="http://schemas.microsoft.com/office/powerpoint/2010/main" val="305182620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6C4D7D9-80E3-4B48-809C-F890AC71DE1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Scheme of Work-Jan 2023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FE08DE6-15F6-48C1-96B3-6EB3687ABC4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25000" lnSpcReduction="20000"/>
          </a:bodyPr>
          <a:lstStyle/>
          <a:p>
            <a:r>
              <a:rPr lang="en-GB" sz="8000" dirty="0"/>
              <a:t>Week 1-			Week 3- HRD/Culture 	</a:t>
            </a:r>
          </a:p>
          <a:p>
            <a:r>
              <a:rPr lang="en-GB" sz="8000" dirty="0"/>
              <a:t>Intro. to module			</a:t>
            </a:r>
          </a:p>
          <a:p>
            <a:r>
              <a:rPr lang="en-GB" sz="8000" dirty="0"/>
              <a:t>Aim/outcomes</a:t>
            </a:r>
          </a:p>
          <a:p>
            <a:pPr marL="0" indent="0">
              <a:buNone/>
            </a:pPr>
            <a:r>
              <a:rPr lang="en-GB" sz="8000" dirty="0"/>
              <a:t>			                 Week 4- </a:t>
            </a:r>
          </a:p>
          <a:p>
            <a:pPr lvl="1"/>
            <a:r>
              <a:rPr lang="en-GB" sz="8000" dirty="0"/>
              <a:t>			                   Professional Discussion </a:t>
            </a:r>
          </a:p>
          <a:p>
            <a:r>
              <a:rPr lang="en-GB" sz="8000" dirty="0"/>
              <a:t>Indicative content</a:t>
            </a:r>
            <a:r>
              <a:rPr lang="en-GB" sz="7400" dirty="0"/>
              <a:t>	</a:t>
            </a:r>
          </a:p>
          <a:p>
            <a:r>
              <a:rPr lang="en-GB" sz="7400" dirty="0"/>
              <a:t>Assignment –Professional Discussion</a:t>
            </a:r>
            <a:r>
              <a:rPr lang="en-GB" dirty="0"/>
              <a:t>	 	</a:t>
            </a:r>
          </a:p>
          <a:p>
            <a:pPr lvl="1"/>
            <a:r>
              <a:rPr lang="en-GB" sz="8000" dirty="0"/>
              <a:t>Week 2</a:t>
            </a:r>
            <a:r>
              <a:rPr lang="en-GB" dirty="0"/>
              <a:t>			                                                           </a:t>
            </a:r>
            <a:r>
              <a:rPr lang="en-GB" sz="9200" dirty="0"/>
              <a:t>Week 5</a:t>
            </a:r>
          </a:p>
          <a:p>
            <a:pPr lvl="8"/>
            <a:r>
              <a:rPr lang="en-GB" sz="9600" dirty="0"/>
              <a:t>Change and Decision Making</a:t>
            </a:r>
          </a:p>
          <a:p>
            <a:pPr lvl="8"/>
            <a:r>
              <a:rPr lang="en-GB" sz="9600" dirty="0"/>
              <a:t>Resistance to Change</a:t>
            </a:r>
          </a:p>
          <a:p>
            <a:r>
              <a:rPr lang="en-GB" sz="8000" dirty="0"/>
              <a:t>Intro. to Managing Change		</a:t>
            </a:r>
          </a:p>
          <a:p>
            <a:r>
              <a:rPr lang="en-GB" sz="8000" dirty="0"/>
              <a:t>Assignment</a:t>
            </a:r>
          </a:p>
          <a:p>
            <a:r>
              <a:rPr lang="en-GB" sz="8000" dirty="0"/>
              <a:t>Assignment Guidance			</a:t>
            </a:r>
            <a:r>
              <a:rPr lang="en-GB" dirty="0"/>
              <a:t>			</a:t>
            </a:r>
          </a:p>
          <a:p>
            <a:pPr lvl="8"/>
            <a:endParaRPr lang="en-GB" dirty="0"/>
          </a:p>
          <a:p>
            <a:pPr lvl="8"/>
            <a:r>
              <a:rPr lang="en-GB" dirty="0"/>
              <a:t>		</a:t>
            </a:r>
          </a:p>
        </p:txBody>
      </p:sp>
    </p:spTree>
    <p:extLst>
      <p:ext uri="{BB962C8B-B14F-4D97-AF65-F5344CB8AC3E}">
        <p14:creationId xmlns:p14="http://schemas.microsoft.com/office/powerpoint/2010/main" val="234110578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4F82089-FE55-43E4-85ED-1F4ADAFACD1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SOW- Cont.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202FA65-D15B-4844-86D1-3B29535AB17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62500" lnSpcReduction="20000"/>
          </a:bodyPr>
          <a:lstStyle/>
          <a:p>
            <a:endParaRPr lang="en-GB" dirty="0"/>
          </a:p>
          <a:p>
            <a:r>
              <a:rPr lang="en-GB" sz="8000" dirty="0"/>
              <a:t>Week 6-</a:t>
            </a:r>
          </a:p>
          <a:p>
            <a:r>
              <a:rPr lang="en-GB" sz="9600" dirty="0"/>
              <a:t>		 </a:t>
            </a:r>
            <a:r>
              <a:rPr lang="en-GB" sz="4400" dirty="0"/>
              <a:t>Leadership and Change Agents</a:t>
            </a:r>
          </a:p>
          <a:p>
            <a:pPr lvl="8"/>
            <a:r>
              <a:rPr lang="en-GB" sz="3800" dirty="0"/>
              <a:t>Implementing Change</a:t>
            </a:r>
            <a:r>
              <a:rPr lang="en-GB" dirty="0"/>
              <a:t>	</a:t>
            </a:r>
          </a:p>
          <a:p>
            <a:endParaRPr lang="en-GB" dirty="0"/>
          </a:p>
          <a:p>
            <a:r>
              <a:rPr lang="en-GB" dirty="0"/>
              <a:t>Week 7  	</a:t>
            </a:r>
          </a:p>
          <a:p>
            <a:r>
              <a:rPr lang="en-GB" dirty="0"/>
              <a:t>Reading Week				Week 10  </a:t>
            </a:r>
          </a:p>
          <a:p>
            <a:pPr lvl="1"/>
            <a:r>
              <a:rPr lang="en-GB" dirty="0"/>
              <a:t>                                           			Assignment Submission</a:t>
            </a:r>
          </a:p>
          <a:p>
            <a:endParaRPr lang="en-GB" dirty="0"/>
          </a:p>
          <a:p>
            <a:r>
              <a:rPr lang="en-GB" dirty="0"/>
              <a:t>Week 8  /Week 9</a:t>
            </a:r>
          </a:p>
          <a:p>
            <a:r>
              <a:rPr lang="en-GB" dirty="0"/>
              <a:t>Assignment Tutorials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6790720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92A43CF-52D7-4FDA-B47F-710D3F0B2B5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2800" dirty="0"/>
              <a:t>Managing Change- Cohort Jan 23 Assignment</a:t>
            </a:r>
            <a:br>
              <a:rPr lang="en-GB" sz="2800" dirty="0"/>
            </a:br>
            <a:r>
              <a:rPr lang="en-GB" sz="2800" dirty="0"/>
              <a:t>Submission Date- 24</a:t>
            </a:r>
            <a:r>
              <a:rPr lang="en-GB" sz="2800" baseline="30000" dirty="0"/>
              <a:t>th</a:t>
            </a:r>
            <a:r>
              <a:rPr lang="en-GB" sz="2800" dirty="0"/>
              <a:t> March 2023</a:t>
            </a:r>
            <a:br>
              <a:rPr lang="en-GB" sz="2800" dirty="0"/>
            </a:br>
            <a:r>
              <a:rPr lang="en-GB" sz="2800" dirty="0"/>
              <a:t>Word Count 3500 plus 15 Mins Professional Discussion-31/1/23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811F278-9E8B-4D67-B277-C72548FCE68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GB" dirty="0"/>
              <a:t>-Evidence for Professional Discussion</a:t>
            </a:r>
          </a:p>
          <a:p>
            <a:r>
              <a:rPr lang="en-GB" dirty="0"/>
              <a:t> </a:t>
            </a:r>
          </a:p>
          <a:p>
            <a:r>
              <a:rPr lang="en-GB" dirty="0"/>
              <a:t>Choose an organisation that has undertaken a major change within the last two years. This organisation can be from the public, private or 3</a:t>
            </a:r>
            <a:r>
              <a:rPr lang="en-GB" baseline="30000" dirty="0"/>
              <a:t>rd</a:t>
            </a:r>
            <a:r>
              <a:rPr lang="en-GB" dirty="0"/>
              <a:t> sector.  Having chosen the organisation provide information on the following:</a:t>
            </a:r>
          </a:p>
          <a:p>
            <a:r>
              <a:rPr lang="en-GB" dirty="0"/>
              <a:t>	</a:t>
            </a:r>
          </a:p>
          <a:p>
            <a:r>
              <a:rPr lang="en-GB" dirty="0"/>
              <a:t>	</a:t>
            </a:r>
          </a:p>
          <a:p>
            <a:pPr lvl="0"/>
            <a:r>
              <a:rPr lang="en-GB" dirty="0"/>
              <a:t>A </a:t>
            </a:r>
            <a:r>
              <a:rPr lang="en-GB" b="1" dirty="0"/>
              <a:t>brief</a:t>
            </a:r>
            <a:r>
              <a:rPr lang="en-GB" dirty="0"/>
              <a:t> background to the organisation to demonstrate its development.</a:t>
            </a:r>
          </a:p>
          <a:p>
            <a:pPr lvl="0"/>
            <a:r>
              <a:rPr lang="en-GB" dirty="0"/>
              <a:t>An overview of the products/services it </a:t>
            </a:r>
            <a:r>
              <a:rPr lang="en-GB" b="1" dirty="0"/>
              <a:t>currently</a:t>
            </a:r>
            <a:r>
              <a:rPr lang="en-GB" dirty="0"/>
              <a:t> offers.</a:t>
            </a:r>
          </a:p>
          <a:p>
            <a:pPr lvl="0"/>
            <a:r>
              <a:rPr lang="en-GB" dirty="0"/>
              <a:t>The  </a:t>
            </a:r>
            <a:r>
              <a:rPr lang="en-GB" b="1" dirty="0"/>
              <a:t>current </a:t>
            </a:r>
            <a:r>
              <a:rPr lang="en-GB" dirty="0"/>
              <a:t>market position </a:t>
            </a:r>
            <a:r>
              <a:rPr lang="en-GB" dirty="0" err="1"/>
              <a:t>i.e</a:t>
            </a:r>
            <a:r>
              <a:rPr lang="en-GB" dirty="0"/>
              <a:t> profit/loss, surplus/deficit, market share.</a:t>
            </a:r>
          </a:p>
          <a:p>
            <a:pPr lvl="0"/>
            <a:r>
              <a:rPr lang="en-GB" dirty="0"/>
              <a:t> A description of the change that was planned /implemented with emphasis on the micro and macro environmental influences on this change.</a:t>
            </a:r>
          </a:p>
        </p:txBody>
      </p:sp>
    </p:spTree>
    <p:extLst>
      <p:ext uri="{BB962C8B-B14F-4D97-AF65-F5344CB8AC3E}">
        <p14:creationId xmlns:p14="http://schemas.microsoft.com/office/powerpoint/2010/main" val="266260771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6F4A505-C087-D71A-8B41-CFAD4AFD43D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Tutorial </a:t>
            </a:r>
            <a:r>
              <a:rPr lang="en-GB"/>
              <a:t>Questions-20 Minutes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9D04576-D4FA-5551-0404-B3E0F7EF0DC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1:</a:t>
            </a:r>
          </a:p>
          <a:p>
            <a:r>
              <a:rPr lang="en-GB" dirty="0"/>
              <a:t>How do you feel about change- think about this either from a work change or personal change perspective.</a:t>
            </a:r>
          </a:p>
          <a:p>
            <a:r>
              <a:rPr lang="en-GB" dirty="0"/>
              <a:t>2:</a:t>
            </a:r>
          </a:p>
          <a:p>
            <a:r>
              <a:rPr lang="en-GB" dirty="0"/>
              <a:t>Give an example of when change has worked well for you- Explain why.</a:t>
            </a:r>
          </a:p>
          <a:p>
            <a:r>
              <a:rPr lang="en-GB" dirty="0"/>
              <a:t>3:</a:t>
            </a:r>
          </a:p>
          <a:p>
            <a:r>
              <a:rPr lang="en-GB" dirty="0"/>
              <a:t>Using your leadership assignment research give an example of a style or attribute your leader utilised in ‘change’ situations.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8449972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EAA9B7-4DBA-4685-909B-1DF43908742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939F4ED-73D8-4BDD-A75D-DB1F927E9F1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endParaRPr lang="en-GB" sz="4000" dirty="0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B24758EA-76D1-443C-9315-221CD7EDBA3E}"/>
              </a:ext>
            </a:extLst>
          </p:cNvPr>
          <p:cNvSpPr/>
          <p:nvPr/>
        </p:nvSpPr>
        <p:spPr>
          <a:xfrm>
            <a:off x="3048000" y="2690336"/>
            <a:ext cx="6096000" cy="3385542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n-GB" sz="2800" b="1" dirty="0"/>
              <a:t>Remember this change has already taken place during the last 2 years.  If it is a recent change you may have research constraints due to lack of feedback on the positive/ negative aspects of the  success/failure of the change.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9321496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CCB7376-0330-4C06-941A-9C30BD15AED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Discussion/</a:t>
            </a:r>
            <a:r>
              <a:rPr lang="en-GB" dirty="0" err="1"/>
              <a:t>Powerpoint</a:t>
            </a:r>
            <a:r>
              <a:rPr lang="en-GB" dirty="0"/>
              <a:t> Presentation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74DDFA3-36C9-4133-9F27-696D13B93FC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br>
              <a:rPr lang="en-GB" dirty="0"/>
            </a:br>
            <a:r>
              <a:rPr lang="en-GB" b="1" dirty="0"/>
              <a:t>Provide background information on the organisation which should include: </a:t>
            </a:r>
            <a:br>
              <a:rPr lang="en-GB" b="1" dirty="0"/>
            </a:br>
            <a:r>
              <a:rPr lang="en-GB" dirty="0"/>
              <a:t>Historical development- Use 5 key dates to build your organisation development profile.</a:t>
            </a:r>
            <a:br>
              <a:rPr lang="en-GB" dirty="0"/>
            </a:br>
            <a:r>
              <a:rPr lang="en-GB" dirty="0"/>
              <a:t>Describe the sector it operates in – Private, Public or 3</a:t>
            </a:r>
            <a:r>
              <a:rPr lang="en-GB" baseline="30000" dirty="0"/>
              <a:t>rd</a:t>
            </a:r>
            <a:r>
              <a:rPr lang="en-GB" dirty="0"/>
              <a:t> sector.</a:t>
            </a:r>
          </a:p>
          <a:p>
            <a:r>
              <a:rPr lang="en-GB" dirty="0"/>
              <a:t>Provide an overview of the products/services it supplies/delivers.</a:t>
            </a:r>
          </a:p>
          <a:p>
            <a:r>
              <a:rPr lang="en-GB" dirty="0"/>
              <a:t>A description of the Size of org.- i.e. Number of employees, number of Strategic Business Units it operates etc. </a:t>
            </a:r>
          </a:p>
          <a:p>
            <a:r>
              <a:rPr lang="en-GB" dirty="0"/>
              <a:t>Location- Head office or location of unit on which your change process is focussing on.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231369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A41EFEB-AACE-4CE2-92DE-EFF8180D8C2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Cont</a:t>
            </a:r>
            <a:r>
              <a:rPr lang="en-GB" dirty="0"/>
              <a:t>: - Current Market Position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EE5BEBF-7EEB-48A2-B29D-AB447011758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err="1"/>
              <a:t>i.e</a:t>
            </a:r>
            <a:r>
              <a:rPr lang="en-GB" dirty="0"/>
              <a:t> Profit/Loss, Surplus or Deficit</a:t>
            </a:r>
          </a:p>
          <a:p>
            <a:r>
              <a:rPr lang="en-GB" dirty="0"/>
              <a:t>Market Share/ Growth or Decline phase</a:t>
            </a:r>
          </a:p>
          <a:p>
            <a:r>
              <a:rPr lang="en-GB" dirty="0"/>
              <a:t>Public Sector- Who controls this organisation/unit- Central or Welsh Assembly government?</a:t>
            </a:r>
          </a:p>
          <a:p>
            <a:r>
              <a:rPr lang="en-GB" dirty="0"/>
              <a:t>Private/3</a:t>
            </a:r>
            <a:r>
              <a:rPr lang="en-GB" baseline="30000" dirty="0"/>
              <a:t>rd</a:t>
            </a:r>
            <a:r>
              <a:rPr lang="en-GB" dirty="0"/>
              <a:t> Sector- Who are its major stakeholders?</a:t>
            </a:r>
          </a:p>
        </p:txBody>
      </p:sp>
    </p:spTree>
    <p:extLst>
      <p:ext uri="{BB962C8B-B14F-4D97-AF65-F5344CB8AC3E}">
        <p14:creationId xmlns:p14="http://schemas.microsoft.com/office/powerpoint/2010/main" val="402603352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Briefly describe the ‘change’  your proposal has examined.</a:t>
            </a:r>
          </a:p>
          <a:p>
            <a:r>
              <a:rPr lang="en-GB" dirty="0"/>
              <a:t>Within the discussion you should identify what the nature of the change that took place was based on:</a:t>
            </a:r>
          </a:p>
          <a:p>
            <a:r>
              <a:rPr lang="en-GB" dirty="0"/>
              <a:t>Was it a structural change- Change of Leadership?</a:t>
            </a:r>
          </a:p>
          <a:p>
            <a:r>
              <a:rPr lang="en-GB" dirty="0"/>
              <a:t>Was it an operational change- Movement to AI focus ?</a:t>
            </a:r>
          </a:p>
          <a:p>
            <a:r>
              <a:rPr lang="en-GB" dirty="0"/>
              <a:t>Was it a location change- Cost saving measure?</a:t>
            </a:r>
          </a:p>
          <a:p>
            <a:r>
              <a:rPr lang="en-GB" dirty="0"/>
              <a:t>Was it as a result of the Org. growth or decline strategy- Impact of global marketplace or government cuts?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0641934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What were the influences that caused this change to be required- Micro- Organisation issues (SWOT) or Macro- External issues (PESTLE) factors. </a:t>
            </a:r>
            <a:r>
              <a:rPr lang="en-GB" b="1" dirty="0"/>
              <a:t>You only need to discuss either the </a:t>
            </a:r>
            <a:r>
              <a:rPr lang="en-GB" b="1"/>
              <a:t>SWOT or  </a:t>
            </a:r>
            <a:r>
              <a:rPr lang="en-GB" b="1" dirty="0"/>
              <a:t>PESTLE factors that had a direct influence on the requirement for the ‘change’ being investigated. You do need to include the SWOT and PESTLE in the assignment report.</a:t>
            </a:r>
          </a:p>
          <a:p>
            <a:r>
              <a:rPr lang="en-GB" dirty="0"/>
              <a:t>What was the impact of this change on the organisation- Physical, Financial, Human Resource, Operational capabilities </a:t>
            </a:r>
            <a:r>
              <a:rPr lang="en-GB" b="1" dirty="0"/>
              <a:t>(You only need to discuss one of these for the proposal)</a:t>
            </a:r>
          </a:p>
        </p:txBody>
      </p:sp>
    </p:spTree>
    <p:extLst>
      <p:ext uri="{BB962C8B-B14F-4D97-AF65-F5344CB8AC3E}">
        <p14:creationId xmlns:p14="http://schemas.microsoft.com/office/powerpoint/2010/main" val="48668217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EDD04DB-0485-4786-B495-905F4AD6DAB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Feasibility Discussion- Week 4 W/C 31/1/23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2332EA0-07B9-4BB9-8266-FA247CD5C6C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i="1" dirty="0">
                <a:latin typeface="Calibri" panose="020F0502020204030204" pitchFamily="34" charset="0"/>
                <a:cs typeface="Calibri" panose="020F0502020204030204" pitchFamily="34" charset="0"/>
              </a:rPr>
              <a:t>The ‘feasibility’ discussion should be professionally prepared for and appropriate business language used within the discussion. The content should be of a professional standard with a logical flow to your discussion.  The work needs to be supported with </a:t>
            </a:r>
            <a:r>
              <a:rPr lang="en-GB" i="1" dirty="0" err="1">
                <a:latin typeface="Calibri" panose="020F0502020204030204" pitchFamily="34" charset="0"/>
                <a:cs typeface="Calibri" panose="020F0502020204030204" pitchFamily="34" charset="0"/>
              </a:rPr>
              <a:t>powerpoint</a:t>
            </a:r>
            <a:r>
              <a:rPr lang="en-GB" i="1" dirty="0">
                <a:latin typeface="Calibri" panose="020F0502020204030204" pitchFamily="34" charset="0"/>
                <a:cs typeface="Calibri" panose="020F0502020204030204" pitchFamily="34" charset="0"/>
              </a:rPr>
              <a:t> slides and a reference list which provides evidence of the sources accessed to support the professional discussion.</a:t>
            </a:r>
          </a:p>
          <a:p>
            <a:r>
              <a:rPr lang="en-GB" i="1" dirty="0">
                <a:latin typeface="Calibri" panose="020F0502020204030204" pitchFamily="34" charset="0"/>
                <a:cs typeface="Calibri" panose="020F0502020204030204" pitchFamily="34" charset="0"/>
              </a:rPr>
              <a:t>Please upload the </a:t>
            </a:r>
            <a:r>
              <a:rPr lang="en-GB" i="1" dirty="0" err="1">
                <a:latin typeface="Calibri" panose="020F0502020204030204" pitchFamily="34" charset="0"/>
                <a:cs typeface="Calibri" panose="020F0502020204030204" pitchFamily="34" charset="0"/>
              </a:rPr>
              <a:t>powerpoint</a:t>
            </a:r>
            <a:r>
              <a:rPr lang="en-GB" i="1" dirty="0">
                <a:latin typeface="Calibri" panose="020F0502020204030204" pitchFamily="34" charset="0"/>
                <a:cs typeface="Calibri" panose="020F0502020204030204" pitchFamily="34" charset="0"/>
              </a:rPr>
              <a:t> and reference list to Turnitin on  Friday- 27/1/23 by 15.00 prior to your delivery of the professional discussion.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97757209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6E3E583-CFC8-F416-88A8-47CAF033B63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Next Week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B63EEB7-6B5D-D525-8E54-7BCFC12E9CB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 By week 2 - Please provide me with the name of the organisation and the change you intend to examine.</a:t>
            </a:r>
          </a:p>
          <a:p>
            <a:r>
              <a:rPr lang="en-GB" dirty="0"/>
              <a:t>By week 3 you need to have sent me your </a:t>
            </a:r>
            <a:r>
              <a:rPr lang="en-GB"/>
              <a:t>SWOT OR </a:t>
            </a:r>
            <a:r>
              <a:rPr lang="en-GB" dirty="0"/>
              <a:t>PESTLE TO review.</a:t>
            </a:r>
          </a:p>
        </p:txBody>
      </p:sp>
    </p:spTree>
    <p:extLst>
      <p:ext uri="{BB962C8B-B14F-4D97-AF65-F5344CB8AC3E}">
        <p14:creationId xmlns:p14="http://schemas.microsoft.com/office/powerpoint/2010/main" val="3005192691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321</TotalTime>
  <Words>967</Words>
  <Application>Microsoft Office PowerPoint</Application>
  <PresentationFormat>Widescreen</PresentationFormat>
  <Paragraphs>94</Paragraphs>
  <Slides>14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18" baseType="lpstr">
      <vt:lpstr>Arial</vt:lpstr>
      <vt:lpstr>Calibri</vt:lpstr>
      <vt:lpstr>Calibri Light</vt:lpstr>
      <vt:lpstr>Office Theme</vt:lpstr>
      <vt:lpstr>Introduction to Managing Change</vt:lpstr>
      <vt:lpstr>Aim and Module Outcomes</vt:lpstr>
      <vt:lpstr>PowerPoint Presentation</vt:lpstr>
      <vt:lpstr>Scheme of Work-Jan 2023</vt:lpstr>
      <vt:lpstr>SOW- Cont. </vt:lpstr>
      <vt:lpstr>Managing Change- Cohort Jan 23 Assignment Submission Date- 24th March 2023 Word Count 3500 plus 15 Mins Professional Discussion-31/1/23</vt:lpstr>
      <vt:lpstr>Tutorial Questions-20 Minutes</vt:lpstr>
      <vt:lpstr>PowerPoint Presentation</vt:lpstr>
      <vt:lpstr>Discussion/Powerpoint Presentation</vt:lpstr>
      <vt:lpstr>Cont: - Current Market Position</vt:lpstr>
      <vt:lpstr>PowerPoint Presentation</vt:lpstr>
      <vt:lpstr>PowerPoint Presentation</vt:lpstr>
      <vt:lpstr>Feasibility Discussion- Week 4 W/C 31/1/23</vt:lpstr>
      <vt:lpstr>Next Week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Maria Heffernan</dc:creator>
  <cp:lastModifiedBy>Maria Heffernan</cp:lastModifiedBy>
  <cp:revision>13</cp:revision>
  <dcterms:created xsi:type="dcterms:W3CDTF">2021-01-10T18:17:40Z</dcterms:created>
  <dcterms:modified xsi:type="dcterms:W3CDTF">2023-01-11T09:20:12Z</dcterms:modified>
</cp:coreProperties>
</file>