
<file path=[Content_Types].xml><?xml version="1.0" encoding="utf-8"?>
<Types xmlns="http://schemas.openxmlformats.org/package/2006/content-types"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strictFirstAndLastChars="0" saveSubsetFonts="1">
  <p:sldMasterIdLst>
    <p:sldMasterId id="2147483648" r:id="rId3"/>
  </p:sldMasterIdLst>
  <p:notesMasterIdLst>
    <p:notesMasterId r:id="rId4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</p:sldIdLst>
  <p:sldSz cy="8229600" cx="14630400"/>
  <p:notesSz cx="8229600" cy="14630400"/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GoogleSlidesCustomDataVersion2">
      <go:slidesCustomData xmlns:go="http://customooxmlschemas.google.com/" r:id="rId22" roundtripDataSignature="AMtx7mhr5xyi0mEsk9erOM7CXwxgNYSqH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6.xml"/><Relationship Id="rId22" Type="http://customschemas.google.com/relationships/presentationmetadata" Target="metadata"/><Relationship Id="rId21" Type="http://schemas.openxmlformats.org/officeDocument/2006/relationships/slide" Target="slides/slide17.xml"/><Relationship Id="rId1" Type="http://schemas.openxmlformats.org/officeDocument/2006/relationships/theme" Target="theme/theme1.xml"/><Relationship Id="rId2" Type="http://schemas.openxmlformats.org/officeDocument/2006/relationships/presProps" Target="presProps.xml"/><Relationship Id="rId3" Type="http://schemas.openxmlformats.org/officeDocument/2006/relationships/slideMaster" Target="slideMasters/slideMaster1.xml"/><Relationship Id="rId4" Type="http://schemas.openxmlformats.org/officeDocument/2006/relationships/notesMaster" Target="notesMasters/notesMaster1.xml"/><Relationship Id="rId9" Type="http://schemas.openxmlformats.org/officeDocument/2006/relationships/slide" Target="slides/slide5.xml"/><Relationship Id="rId5" Type="http://schemas.openxmlformats.org/officeDocument/2006/relationships/slide" Target="slides/slide1.xml"/><Relationship Id="rId6" Type="http://schemas.openxmlformats.org/officeDocument/2006/relationships/slide" Target="slides/slide2.xml"/><Relationship Id="rId7" Type="http://schemas.openxmlformats.org/officeDocument/2006/relationships/slide" Target="slides/slide3.xml"/><Relationship Id="rId8" Type="http://schemas.openxmlformats.org/officeDocument/2006/relationships/slide" Target="slides/slide4.xml"/><Relationship Id="rId11" Type="http://schemas.openxmlformats.org/officeDocument/2006/relationships/slide" Target="slides/slide7.xml"/><Relationship Id="rId10" Type="http://schemas.openxmlformats.org/officeDocument/2006/relationships/slide" Target="slides/slide6.xml"/><Relationship Id="rId13" Type="http://schemas.openxmlformats.org/officeDocument/2006/relationships/slide" Target="slides/slide9.xml"/><Relationship Id="rId12" Type="http://schemas.openxmlformats.org/officeDocument/2006/relationships/slide" Target="slides/slide8.xml"/><Relationship Id="rId15" Type="http://schemas.openxmlformats.org/officeDocument/2006/relationships/slide" Target="slides/slide11.xml"/><Relationship Id="rId14" Type="http://schemas.openxmlformats.org/officeDocument/2006/relationships/slide" Target="slides/slide10.xml"/><Relationship Id="rId17" Type="http://schemas.openxmlformats.org/officeDocument/2006/relationships/slide" Target="slides/slide13.xml"/><Relationship Id="rId16" Type="http://schemas.openxmlformats.org/officeDocument/2006/relationships/slide" Target="slides/slide12.xml"/><Relationship Id="rId19" Type="http://schemas.openxmlformats.org/officeDocument/2006/relationships/slide" Target="slides/slide15.xml"/><Relationship Id="rId18" Type="http://schemas.openxmlformats.org/officeDocument/2006/relationships/slide" Target="slides/slide14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1:notes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" name="Google Shape;48;p1:notes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54" name="Google Shape;54;p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5" name="Google Shape;55;p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70" name="Google Shape;70;p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71" name="Google Shape;71;p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p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94" name="Google Shape;94;p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5" name="Google Shape;95;p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8" name="Shape 1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Google Shape;119;p5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20" name="Google Shape;120;p5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21" name="Google Shape;121;p5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6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50" name="Google Shape;150;p6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51" name="Google Shape;151;p6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7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185" name="Google Shape;185;p7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86" name="Google Shape;186;p7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0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1" name="Google Shape;201;p8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02" name="Google Shape;202;p8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03" name="Google Shape;203;p8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8" name="Shape 2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" name="Google Shape;239;p9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40" name="Google Shape;240;p9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41" name="Google Shape;241;p9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5" name="Google Shape;265;p10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66" name="Google Shape;266;p10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67" name="Google Shape;267;p10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0" name="Shape 2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" name="Google Shape;281;p11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282" name="Google Shape;282;p11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83" name="Google Shape;283;p11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12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04" name="Google Shape;304;p12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05" name="Google Shape;305;p12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3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24" name="Google Shape;324;p13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25" name="Google Shape;325;p13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14:notes"/>
          <p:cNvSpPr/>
          <p:nvPr>
            <p:ph idx="2" type="sldImg"/>
          </p:nvPr>
        </p:nvSpPr>
        <p:spPr>
          <a:xfrm>
            <a:off x="0" y="0"/>
            <a:ext cx="3000000" cy="3000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>
            <a:noFill/>
          </a:ln>
        </p:spPr>
      </p:sp>
      <p:sp>
        <p:nvSpPr>
          <p:cNvPr id="346" name="Google Shape;346;p14:notes"/>
          <p:cNvSpPr txBox="1"/>
          <p:nvPr>
            <p:ph idx="1" type="body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7" name="Google Shape;347;p14:notes"/>
          <p:cNvSpPr txBox="1"/>
          <p:nvPr>
            <p:ph idx="12" type="sldNum"/>
          </p:nvPr>
        </p:nvSpPr>
        <p:spPr>
          <a:xfrm>
            <a:off x="0" y="0"/>
            <a:ext cx="30000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15:notes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15:notes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16:notes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0" name="Google Shape;360;p16:notes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17:notes"/>
          <p:cNvSpPr txBox="1"/>
          <p:nvPr>
            <p:ph idx="1" type="body"/>
          </p:nvPr>
        </p:nvSpPr>
        <p:spPr>
          <a:xfrm>
            <a:off x="822950" y="6949425"/>
            <a:ext cx="6583675" cy="6583675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6" name="Google Shape;366;p17:notes"/>
          <p:cNvSpPr/>
          <p:nvPr>
            <p:ph idx="2" type="sldImg"/>
          </p:nvPr>
        </p:nvSpPr>
        <p:spPr>
          <a:xfrm>
            <a:off x="1371850" y="1097275"/>
            <a:ext cx="5486650" cy="54864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2.png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 master">
  <p:cSld name="Slide 1 master">
    <p:bg>
      <p:bgPr>
        <a:solidFill>
          <a:srgbClr val="000000"/>
        </a:solidFill>
      </p:bgPr>
    </p:bg>
    <p:spTree>
      <p:nvGrpSpPr>
        <p:cNvPr id="6" name="Shape 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7" name="Google Shape;7;p1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Google Shape;8;p1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2 master">
  <p:cSld name="Slide 2 master">
    <p:bg>
      <p:bgPr>
        <a:solidFill>
          <a:srgbClr val="000000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0" name="Google Shape;10;p2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11;p2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3 master">
  <p:cSld name="Slide 3 master">
    <p:bg>
      <p:bgPr>
        <a:solidFill>
          <a:srgbClr val="000000"/>
        </a:solidFill>
      </p:bgPr>
    </p:bg>
    <p:spTree>
      <p:nvGrpSpPr>
        <p:cNvPr id="12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3" name="Google Shape;13;p2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4" name="Google Shape;14;p2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4 master">
  <p:cSld name="Slide 4 master">
    <p:bg>
      <p:bgPr>
        <a:solidFill>
          <a:srgbClr val="000000"/>
        </a:solidFill>
      </p:bgPr>
    </p:bg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6" name="Google Shape;16;p22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Google Shape;17;p22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5 master">
  <p:cSld name="Slide 5 master">
    <p:bg>
      <p:bgPr>
        <a:solidFill>
          <a:srgbClr val="000000"/>
        </a:solidFill>
      </p:bgPr>
    </p:bg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19" name="Google Shape;19;p23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Google Shape;20;p23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6 master">
  <p:cSld name="Slide 6 master">
    <p:bg>
      <p:bgPr>
        <a:solidFill>
          <a:srgbClr val="000000"/>
        </a:solidFill>
      </p:bgPr>
    </p:bg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2" name="Google Shape;22;p24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3" name="Google Shape;23;p24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7 master">
  <p:cSld name="Slide 7 master">
    <p:bg>
      <p:bgPr>
        <a:solidFill>
          <a:srgbClr val="000000"/>
        </a:solidFill>
      </p:bgPr>
    </p:bg>
    <p:spTree>
      <p:nvGrpSpPr>
        <p:cNvPr id="24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5" name="Google Shape;25;p25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6" name="Google Shape;26;p25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8 master">
  <p:cSld name="Slide 8 master">
    <p:bg>
      <p:bgPr>
        <a:solidFill>
          <a:srgbClr val="000000"/>
        </a:solidFill>
      </p:bgPr>
    </p:bg>
    <p:spTree>
      <p:nvGrpSpPr>
        <p:cNvPr id="27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8" name="Google Shape;28;p26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29" name="Google Shape;29;p26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9 master">
  <p:cSld name="Slide 9 master">
    <p:bg>
      <p:bgPr>
        <a:solidFill>
          <a:srgbClr val="000000"/>
        </a:solidFill>
      </p:bgPr>
    </p:bg>
    <p:spTree>
      <p:nvGrpSpPr>
        <p:cNvPr id="30" name="Shape 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1" name="Google Shape;31;p27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2" name="Google Shape;32;p27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0 master">
  <p:cSld name="Slide 10 master">
    <p:bg>
      <p:bgPr>
        <a:solidFill>
          <a:srgbClr val="000000"/>
        </a:solidFill>
      </p:bgPr>
    </p:bg>
    <p:spTree>
      <p:nvGrpSpPr>
        <p:cNvPr id="33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4" name="Google Shape;34;p28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5" name="Google Shape;35;p28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1 master">
  <p:cSld name="Slide 11 master">
    <p:bg>
      <p:bgPr>
        <a:solidFill>
          <a:srgbClr val="000000"/>
        </a:solidFill>
      </p:bgPr>
    </p:bg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37" name="Google Shape;37;p29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38" name="Google Shape;38;p29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2 master">
  <p:cSld name="Slide 12 master">
    <p:bg>
      <p:bgPr>
        <a:solidFill>
          <a:srgbClr val="000000"/>
        </a:solidFill>
      </p:bgPr>
    </p:bg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0" name="Google Shape;40;p30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1" name="Google Shape;41;p3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lide 13 master">
  <p:cSld name="Slide 13 master">
    <p:bg>
      <p:bgPr>
        <a:solidFill>
          <a:srgbClr val="000000"/>
        </a:solidFill>
      </p:bgPr>
    </p:bg>
    <p:spTree>
      <p:nvGrpSpPr>
        <p:cNvPr id="42" name="Shape 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43" name="Google Shape;43;p31"/>
          <p:cNvPicPr preferRelativeResize="0"/>
          <p:nvPr/>
        </p:nvPicPr>
        <p:blipFill rotWithShape="1">
          <a:blip r:embed="rId2">
            <a:alphaModFix/>
          </a:blip>
          <a:srcRect b="0" l="0" r="0" t="0"/>
          <a:stretch/>
        </p:blipFill>
        <p:spPr>
          <a:xfrm>
            <a:off x="0" y="0"/>
            <a:ext cx="14630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44" name="Google Shape;44;p3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FFFFF">
              <a:alpha val="94901"/>
            </a:srgbClr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DEFAULT">
  <p:cSld name="DEFAULT">
    <p:bg>
      <p:bgPr>
        <a:solidFill>
          <a:schemeClr val="lt1"/>
        </a:solidFill>
      </p:bgPr>
    </p:bg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theme" Target="../theme/theme1.xml"/><Relationship Id="rId14" Type="http://schemas.openxmlformats.org/officeDocument/2006/relationships/slideLayout" Target="../slideLayouts/slideLayout1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6.png"/><Relationship Id="rId4" Type="http://schemas.openxmlformats.org/officeDocument/2006/relationships/hyperlink" Target="http://wales.org" TargetMode="External"/><Relationship Id="rId5" Type="http://schemas.openxmlformats.org/officeDocument/2006/relationships/hyperlink" Target="http://wales.com" TargetMode="External"/><Relationship Id="rId6" Type="http://schemas.openxmlformats.org/officeDocument/2006/relationships/image" Target="../media/image21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5.png"/><Relationship Id="rId4" Type="http://schemas.openxmlformats.org/officeDocument/2006/relationships/hyperlink" Target="http://ft.com" TargetMode="Externa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png"/><Relationship Id="rId4" Type="http://schemas.openxmlformats.org/officeDocument/2006/relationships/image" Target="../media/image1.png"/><Relationship Id="rId5" Type="http://schemas.openxmlformats.org/officeDocument/2006/relationships/image" Target="../media/image2.png"/><Relationship Id="rId6" Type="http://schemas.openxmlformats.org/officeDocument/2006/relationships/image" Target="../media/image7.png"/><Relationship Id="rId7" Type="http://schemas.openxmlformats.org/officeDocument/2006/relationships/hyperlink" Target="http://wales.org" TargetMode="External"/></Relationships>
</file>

<file path=ppt/slides/_rels/slide5.xml.rels><?xml version="1.0" encoding="UTF-8" standalone="yes"?><Relationships xmlns="http://schemas.openxmlformats.org/package/2006/relationships"><Relationship Id="rId10" Type="http://schemas.openxmlformats.org/officeDocument/2006/relationships/image" Target="../media/image29.png"/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9.png"/><Relationship Id="rId4" Type="http://schemas.openxmlformats.org/officeDocument/2006/relationships/image" Target="../media/image4.png"/><Relationship Id="rId9" Type="http://schemas.openxmlformats.org/officeDocument/2006/relationships/image" Target="../media/image14.png"/><Relationship Id="rId5" Type="http://schemas.openxmlformats.org/officeDocument/2006/relationships/image" Target="../media/image8.png"/><Relationship Id="rId6" Type="http://schemas.openxmlformats.org/officeDocument/2006/relationships/image" Target="../media/image10.png"/><Relationship Id="rId7" Type="http://schemas.openxmlformats.org/officeDocument/2006/relationships/image" Target="../media/image15.png"/><Relationship Id="rId8" Type="http://schemas.openxmlformats.org/officeDocument/2006/relationships/image" Target="../media/image13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42.png"/><Relationship Id="rId4" Type="http://schemas.openxmlformats.org/officeDocument/2006/relationships/image" Target="../media/image16.png"/><Relationship Id="rId5" Type="http://schemas.openxmlformats.org/officeDocument/2006/relationships/image" Target="../media/image18.png"/><Relationship Id="rId6" Type="http://schemas.openxmlformats.org/officeDocument/2006/relationships/image" Target="../media/image40.png"/><Relationship Id="rId7" Type="http://schemas.openxmlformats.org/officeDocument/2006/relationships/image" Target="../media/image17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7.xml"/><Relationship Id="rId3" Type="http://schemas.openxmlformats.org/officeDocument/2006/relationships/hyperlink" Target="http://ft.com" TargetMode="External"/></Relationships>
</file>

<file path=ppt/slides/_rels/slide8.xml.rels><?xml version="1.0" encoding="UTF-8" standalone="yes"?><Relationships xmlns="http://schemas.openxmlformats.org/package/2006/relationships"><Relationship Id="rId11" Type="http://schemas.openxmlformats.org/officeDocument/2006/relationships/image" Target="../media/image39.png"/><Relationship Id="rId10" Type="http://schemas.openxmlformats.org/officeDocument/2006/relationships/image" Target="../media/image27.png"/><Relationship Id="rId13" Type="http://schemas.openxmlformats.org/officeDocument/2006/relationships/hyperlink" Target="http://wales.com" TargetMode="External"/><Relationship Id="rId12" Type="http://schemas.openxmlformats.org/officeDocument/2006/relationships/image" Target="../media/image43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25.png"/><Relationship Id="rId4" Type="http://schemas.openxmlformats.org/officeDocument/2006/relationships/image" Target="../media/image23.png"/><Relationship Id="rId9" Type="http://schemas.openxmlformats.org/officeDocument/2006/relationships/image" Target="../media/image28.png"/><Relationship Id="rId5" Type="http://schemas.openxmlformats.org/officeDocument/2006/relationships/image" Target="../media/image20.png"/><Relationship Id="rId6" Type="http://schemas.openxmlformats.org/officeDocument/2006/relationships/image" Target="../media/image32.png"/><Relationship Id="rId7" Type="http://schemas.openxmlformats.org/officeDocument/2006/relationships/image" Target="../media/image38.png"/><Relationship Id="rId8" Type="http://schemas.openxmlformats.org/officeDocument/2006/relationships/image" Target="../media/image31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9.png"/><Relationship Id="rId4" Type="http://schemas.openxmlformats.org/officeDocument/2006/relationships/image" Target="../media/image33.png"/><Relationship Id="rId5" Type="http://schemas.openxmlformats.org/officeDocument/2006/relationships/image" Target="../media/image35.png"/><Relationship Id="rId6" Type="http://schemas.openxmlformats.org/officeDocument/2006/relationships/image" Target="../media/image22.png"/><Relationship Id="rId7" Type="http://schemas.openxmlformats.org/officeDocument/2006/relationships/hyperlink" Target="http://wales.org" TargetMode="External"/><Relationship Id="rId8" Type="http://schemas.openxmlformats.org/officeDocument/2006/relationships/hyperlink" Target="http://ft.com" TargetMode="Externa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9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4.png"/><Relationship Id="rId4" Type="http://schemas.openxmlformats.org/officeDocument/2006/relationships/image" Target="../media/image4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0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30.png"/><Relationship Id="rId4" Type="http://schemas.openxmlformats.org/officeDocument/2006/relationships/image" Target="../media/image37.png"/><Relationship Id="rId5" Type="http://schemas.openxmlformats.org/officeDocument/2006/relationships/hyperlink" Target="http://wales.org" TargetMode="External"/><Relationship Id="rId6" Type="http://schemas.openxmlformats.org/officeDocument/2006/relationships/image" Target="../media/image34.png"/><Relationship Id="rId7" Type="http://schemas.openxmlformats.org/officeDocument/2006/relationships/image" Target="../media/image36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12.xml"/><Relationship Id="rId3" Type="http://schemas.openxmlformats.org/officeDocument/2006/relationships/hyperlink" Target="http://ft.com" TargetMode="External"/><Relationship Id="rId4" Type="http://schemas.openxmlformats.org/officeDocument/2006/relationships/hyperlink" Target="http://ft.com" TargetMode="Externa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20" Type="http://schemas.openxmlformats.org/officeDocument/2006/relationships/hyperlink" Target="https://industry.visitwales.com/supporting-you/growing-tourism-good-wales" TargetMode="External"/><Relationship Id="rId22" Type="http://schemas.openxmlformats.org/officeDocument/2006/relationships/hyperlink" Target="https://industry.visitwales.com/get-involved/industry-engagement-events/wales-tourism-summit-2025" TargetMode="External"/><Relationship Id="rId21" Type="http://schemas.openxmlformats.org/officeDocument/2006/relationships/hyperlink" Target="https://industry.visitwales.com/get-involved/industry-engagement-events/national-tourism-awards-wales-get-involved-industry" TargetMode="External"/><Relationship Id="rId24" Type="http://schemas.openxmlformats.org/officeDocument/2006/relationships/hyperlink" Target="https://www.wales.com/news/united-kingdom/year-croeso-campaign-wants-welsh-visitors-feel-hwyl" TargetMode="External"/><Relationship Id="rId23" Type="http://schemas.openxmlformats.org/officeDocument/2006/relationships/hyperlink" Target="https://industry.visitwales.com/supporting-you/funding-information-and-advice-available-tourism-businesses/wales-tourism-investment" TargetMode="External"/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4.xml"/><Relationship Id="rId3" Type="http://schemas.openxmlformats.org/officeDocument/2006/relationships/hyperlink" Target="https://ambitionnorth.wales/agri-food-and-tourism/responsible-adventure/" TargetMode="External"/><Relationship Id="rId4" Type="http://schemas.openxmlformats.org/officeDocument/2006/relationships/hyperlink" Target="https://www.audit.wales/news/challenge-national-parks-wales-balance-encouraging-tourism-conserving-natural-environment" TargetMode="External"/><Relationship Id="rId9" Type="http://schemas.openxmlformats.org/officeDocument/2006/relationships/hyperlink" Target="https://www.green-tourism.com/who-we-work-with/" TargetMode="External"/><Relationship Id="rId25" Type="http://schemas.openxmlformats.org/officeDocument/2006/relationships/hyperlink" Target="https://wales.org/guide-to-eco-tourism-in-wales/" TargetMode="External"/><Relationship Id="rId5" Type="http://schemas.openxmlformats.org/officeDocument/2006/relationships/hyperlink" Target="https://businesswales.gov.wales/tourism/sustainable-tourism-wales" TargetMode="External"/><Relationship Id="rId6" Type="http://schemas.openxmlformats.org/officeDocument/2006/relationships/hyperlink" Target="https://ecobnb.com/blog/2021/05/green-hospitality-eco-friendly-steps-hotel/" TargetMode="External"/><Relationship Id="rId7" Type="http://schemas.openxmlformats.org/officeDocument/2006/relationships/hyperlink" Target="https://www.ft.com/content/21e18300-1aee-4c22-939d-bdfda18e4784" TargetMode="External"/><Relationship Id="rId8" Type="http://schemas.openxmlformats.org/officeDocument/2006/relationships/hyperlink" Target="https://www.gstcouncil.org/" TargetMode="External"/><Relationship Id="rId11" Type="http://schemas.openxmlformats.org/officeDocument/2006/relationships/hyperlink" Target="https://www.iccwales.com/organisers/discover-icc-wales" TargetMode="External"/><Relationship Id="rId10" Type="http://schemas.openxmlformats.org/officeDocument/2006/relationships/hyperlink" Target="https://henllyslodge.co.uk/" TargetMode="External"/><Relationship Id="rId13" Type="http://schemas.openxmlformats.org/officeDocument/2006/relationships/hyperlink" Target="https://www.meetinwales.com/choose-wales/wales-for-associations/information-on-icc-wales" TargetMode="External"/><Relationship Id="rId12" Type="http://schemas.openxmlformats.org/officeDocument/2006/relationships/hyperlink" Target="https://industry.visitwales.com/get-involved/visit-wales-themed-year-campaigns/year-croeso" TargetMode="External"/><Relationship Id="rId15" Type="http://schemas.openxmlformats.org/officeDocument/2006/relationships/hyperlink" Target="https://northwalestourism.com/research-strategies/sustainable-tourism-a-framework-for-wales/" TargetMode="External"/><Relationship Id="rId14" Type="http://schemas.openxmlformats.org/officeDocument/2006/relationships/hyperlink" Target="https://www.mwtcymru.co.uk/latest-news/sustainable-tourism-wales" TargetMode="External"/><Relationship Id="rId17" Type="http://schemas.openxmlformats.org/officeDocument/2006/relationships/hyperlink" Target="https://www.theguardian.com/uk-news/2025/jan/12/deep-joy-wales-embraces-hwyl-in-tourism-campaign-to-rival-danish-hygge" TargetMode="External"/><Relationship Id="rId16" Type="http://schemas.openxmlformats.org/officeDocument/2006/relationships/hyperlink" Target="https://www.partyof.wales/2022_twristiaeth_tourism" TargetMode="External"/><Relationship Id="rId19" Type="http://schemas.openxmlformats.org/officeDocument/2006/relationships/hyperlink" Target="https://www.thetimes.co.uk/article/the-harbourmaster-cardigan-bay-wales-hotel-review-b8dmxbb3t" TargetMode="External"/><Relationship Id="rId18" Type="http://schemas.openxmlformats.org/officeDocument/2006/relationships/hyperlink" Target="https://www.theguardian.com/uk-news/2025/apr/30/weather-proofing-fund-to-help-welsh-tourism-industry-brave-soggy-summers" TargetMode="Externa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26.png"/><Relationship Id="rId4" Type="http://schemas.openxmlformats.org/officeDocument/2006/relationships/image" Target="../media/image45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6.png"/><Relationship Id="rId4" Type="http://schemas.openxmlformats.org/officeDocument/2006/relationships/image" Target="../media/image47.png"/><Relationship Id="rId5" Type="http://schemas.openxmlformats.org/officeDocument/2006/relationships/image" Target="../media/image44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1"/>
          <p:cNvSpPr txBox="1"/>
          <p:nvPr/>
        </p:nvSpPr>
        <p:spPr>
          <a:xfrm>
            <a:off x="2536025" y="1434300"/>
            <a:ext cx="9558300" cy="1870200"/>
          </a:xfrm>
          <a:prstGeom prst="rect">
            <a:avLst/>
          </a:prstGeom>
          <a:solidFill>
            <a:schemeClr val="accent1"/>
          </a:solidFill>
          <a:ln cap="flat" cmpd="sng" w="12700">
            <a:solidFill>
              <a:srgbClr val="1C3052"/>
            </a:solidFill>
            <a:prstDash val="solid"/>
            <a:miter lim="800000"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6416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6000"/>
              <a:buFont typeface="Arial"/>
              <a:buNone/>
            </a:pPr>
            <a:r>
              <a:rPr b="0" i="0" lang="en-US" sz="60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Global Green Tourism Summit 2025 - Welcome to Wales</a:t>
            </a:r>
            <a:endParaRPr b="0" i="0" sz="6000" u="none" cap="none" strike="noStrik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1" name="Google Shape;51;p1"/>
          <p:cNvSpPr txBox="1"/>
          <p:nvPr/>
        </p:nvSpPr>
        <p:spPr>
          <a:xfrm>
            <a:off x="2536000" y="4766950"/>
            <a:ext cx="9558300" cy="247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</a:pPr>
            <a:r>
              <a:rPr b="1" lang="en-US" sz="2200">
                <a:solidFill>
                  <a:srgbClr val="262626"/>
                </a:solidFill>
              </a:rPr>
              <a:t>Student Name: Lavinia Dumitrita Bidasca</a:t>
            </a:r>
            <a:endParaRPr b="1" sz="2200">
              <a:solidFill>
                <a:srgbClr val="262626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</a:pPr>
            <a:r>
              <a:rPr b="1" lang="en-US" sz="2200">
                <a:solidFill>
                  <a:srgbClr val="262626"/>
                </a:solidFill>
              </a:rPr>
              <a:t>Student ID number: 2240974</a:t>
            </a:r>
            <a:endParaRPr b="1" sz="2200">
              <a:solidFill>
                <a:srgbClr val="262626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</a:pPr>
            <a:r>
              <a:rPr b="1" lang="en-US" sz="2200">
                <a:solidFill>
                  <a:srgbClr val="262626"/>
                </a:solidFill>
              </a:rPr>
              <a:t>Module: International Meetings Management for the Hotel Industry (BMIH6007)</a:t>
            </a:r>
            <a:endParaRPr b="1" sz="2200">
              <a:solidFill>
                <a:srgbClr val="262626"/>
              </a:solidFill>
            </a:endParaRPr>
          </a:p>
          <a:p>
            <a:pPr indent="0" lvl="0" marL="0" rtl="0" algn="l">
              <a:spcBef>
                <a:spcPts val="10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None/>
            </a:pPr>
            <a:r>
              <a:rPr b="1" lang="en-US" sz="2200">
                <a:solidFill>
                  <a:srgbClr val="262626"/>
                </a:solidFill>
              </a:rPr>
              <a:t>Lecturer’s name: Kathryn Flynn</a:t>
            </a:r>
            <a:endParaRPr b="1" sz="2200">
              <a:solidFill>
                <a:srgbClr val="262626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57" name="Google Shape;57;p2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44000" y="0"/>
            <a:ext cx="5486400" cy="8229600"/>
          </a:xfrm>
          <a:prstGeom prst="rect">
            <a:avLst/>
          </a:prstGeom>
          <a:noFill/>
          <a:ln>
            <a:noFill/>
          </a:ln>
        </p:spPr>
      </p:pic>
      <p:sp>
        <p:nvSpPr>
          <p:cNvPr id="58" name="Google Shape;58;p2"/>
          <p:cNvSpPr/>
          <p:nvPr/>
        </p:nvSpPr>
        <p:spPr>
          <a:xfrm>
            <a:off x="837724" y="692706"/>
            <a:ext cx="7468553" cy="98536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1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100"/>
              <a:buFont typeface="Arial"/>
              <a:buNone/>
            </a:pPr>
            <a:r>
              <a:rPr b="0" i="0" lang="en-US" sz="3100" u="none" cap="none" strike="noStrik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Introduction:</a:t>
            </a:r>
            <a:endParaRPr b="0" i="0" sz="31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59" name="Google Shape;59;p2"/>
          <p:cNvSpPr/>
          <p:nvPr/>
        </p:nvSpPr>
        <p:spPr>
          <a:xfrm>
            <a:off x="837724" y="1929408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Business Wales (2025) says our Global Green Tourism Summit 2025 - Welcome to Wales fits with the "Year of Croeso" theme to showcase Wales's friendly people, culture, and ecologically responsible projects.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0" name="Google Shape;60;p2"/>
          <p:cNvSpPr/>
          <p:nvPr/>
        </p:nvSpPr>
        <p:spPr>
          <a:xfrm>
            <a:off x="837725" y="2842400"/>
            <a:ext cx="7468500" cy="536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Wales aims to lead green tourism with a focus on cultural identity and eco-friendly travel (The Guardian, 2022).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1" name="Google Shape;61;p2"/>
          <p:cNvSpPr/>
          <p:nvPr/>
        </p:nvSpPr>
        <p:spPr>
          <a:xfrm>
            <a:off x="837724" y="3378398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Our target is to attract 400 attendees from 15 countries, including international media, tourism boards, and sustainable hospitality enterprises (Global Sustainable Tourism Council, 2023).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2" name="Google Shape;62;p2"/>
          <p:cNvSpPr/>
          <p:nvPr/>
        </p:nvSpPr>
        <p:spPr>
          <a:xfrm>
            <a:off x="837724" y="4102894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Meet In Wales (2025) claims we can earn £50,000 in eco-tourism funding pledges for Welsh initiatives by promoting green travel.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3" name="Google Shape;63;p2"/>
          <p:cNvSpPr/>
          <p:nvPr/>
        </p:nvSpPr>
        <p:spPr>
          <a:xfrm>
            <a:off x="837724" y="4827389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Newport and its surroundings should see £100,000 in direct visitor spending, which will boost the local economy (Visit Wales, 2022).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4" name="Google Shape;64;p2"/>
          <p:cNvSpPr/>
          <p:nvPr/>
        </p:nvSpPr>
        <p:spPr>
          <a:xfrm>
            <a:off x="837724" y="5551884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Traditional Welsh folk music and bilingual signs will enhance the "Croeso" experience, according to Plaid Cymru (2025).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5" name="Google Shape;65;p2"/>
          <p:cNvSpPr/>
          <p:nvPr/>
        </p:nvSpPr>
        <p:spPr>
          <a:xfrm>
            <a:off x="837724" y="6276380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summit should align with Visit Wales's strategy goals to bring private, public, and community partners together (</a:t>
            </a:r>
            <a:r>
              <a:rPr b="0" i="0" lang="en-US" sz="1300" u="sng" cap="none" strike="noStrike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Wales.org</a:t>
            </a: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6" name="Google Shape;66;p2"/>
          <p:cNvSpPr/>
          <p:nvPr/>
        </p:nvSpPr>
        <p:spPr>
          <a:xfrm>
            <a:off x="837724" y="7000875"/>
            <a:ext cx="7468553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Clear goals are the first step to successful planning, stakeholder involvement, and event success (</a:t>
            </a:r>
            <a:r>
              <a:rPr b="0" i="0" lang="en-US" sz="1300" u="sng" cap="none" strike="noStrike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Wales.com</a:t>
            </a:r>
            <a:r>
              <a:rPr b="0" i="0" lang="en-US" sz="1300" u="none" cap="none" strike="noStrike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2022).</a:t>
            </a:r>
            <a:endParaRPr b="0" i="0" sz="13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67" name="Google Shape;67;p2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9572624" y="1929408"/>
            <a:ext cx="4859153" cy="47466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3"/>
          <p:cNvSpPr/>
          <p:nvPr/>
        </p:nvSpPr>
        <p:spPr>
          <a:xfrm>
            <a:off x="630436" y="495419"/>
            <a:ext cx="2754987" cy="3443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8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150"/>
              <a:buFont typeface="Arial"/>
              <a:buNone/>
            </a:pPr>
            <a:r>
              <a:rPr lang="en-US" sz="21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Event Fundraising</a:t>
            </a:r>
            <a:endParaRPr sz="2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4" name="Google Shape;74;p3"/>
          <p:cNvSpPr/>
          <p:nvPr/>
        </p:nvSpPr>
        <p:spPr>
          <a:xfrm>
            <a:off x="630436" y="1205508"/>
            <a:ext cx="6542100" cy="386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3000"/>
              <a:buFont typeface="Arial"/>
              <a:buNone/>
            </a:pPr>
            <a:r>
              <a:rPr lang="en-US" sz="3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£18,000</a:t>
            </a:r>
            <a:endParaRPr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5" name="Google Shape;75;p3"/>
          <p:cNvSpPr/>
          <p:nvPr/>
        </p:nvSpPr>
        <p:spPr>
          <a:xfrm>
            <a:off x="3212663" y="1738074"/>
            <a:ext cx="1377434" cy="1721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Expected Net Profit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3"/>
          <p:cNvSpPr/>
          <p:nvPr/>
        </p:nvSpPr>
        <p:spPr>
          <a:xfrm>
            <a:off x="630436" y="2027277"/>
            <a:ext cx="6542100" cy="18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Based on realistic cost estimates and forecasted income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3"/>
          <p:cNvSpPr/>
          <p:nvPr/>
        </p:nvSpPr>
        <p:spPr>
          <a:xfrm>
            <a:off x="630436" y="2624137"/>
            <a:ext cx="6542008" cy="3863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3000"/>
              <a:buFont typeface="Arial"/>
              <a:buNone/>
            </a:pPr>
            <a:r>
              <a:rPr lang="en-US" sz="3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300</a:t>
            </a:r>
            <a:endParaRPr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3"/>
          <p:cNvSpPr/>
          <p:nvPr/>
        </p:nvSpPr>
        <p:spPr>
          <a:xfrm>
            <a:off x="3179802" y="3156704"/>
            <a:ext cx="1443276" cy="1721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Break-even Attendance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3"/>
          <p:cNvSpPr/>
          <p:nvPr/>
        </p:nvSpPr>
        <p:spPr>
          <a:xfrm>
            <a:off x="630436" y="3445907"/>
            <a:ext cx="654200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Minimum number of guests needed to cover costs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3"/>
          <p:cNvSpPr/>
          <p:nvPr/>
        </p:nvSpPr>
        <p:spPr>
          <a:xfrm>
            <a:off x="630436" y="4042767"/>
            <a:ext cx="6542008" cy="3863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3000"/>
              <a:buFont typeface="Arial"/>
              <a:buNone/>
            </a:pPr>
            <a:r>
              <a:rPr lang="en-US" sz="3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10%</a:t>
            </a:r>
            <a:endParaRPr sz="3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1" name="Google Shape;81;p3"/>
          <p:cNvSpPr/>
          <p:nvPr/>
        </p:nvSpPr>
        <p:spPr>
          <a:xfrm>
            <a:off x="3212663" y="4575334"/>
            <a:ext cx="1377434" cy="17216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Emergency Fund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2" name="Google Shape;82;p3"/>
          <p:cNvSpPr/>
          <p:nvPr/>
        </p:nvSpPr>
        <p:spPr>
          <a:xfrm>
            <a:off x="630436" y="4864537"/>
            <a:ext cx="654200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ctr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Reserved for unexpected AV demands or event personnel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83" name="Google Shape;83;p3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465576" y="1147048"/>
            <a:ext cx="6542008" cy="3568303"/>
          </a:xfrm>
          <a:prstGeom prst="rect">
            <a:avLst/>
          </a:prstGeom>
          <a:noFill/>
          <a:ln>
            <a:noFill/>
          </a:ln>
        </p:spPr>
      </p:pic>
      <p:sp>
        <p:nvSpPr>
          <p:cNvPr id="84" name="Google Shape;84;p3"/>
          <p:cNvSpPr/>
          <p:nvPr/>
        </p:nvSpPr>
        <p:spPr>
          <a:xfrm>
            <a:off x="630436" y="5315069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 planned budget helps us forecast event revenue and keeps everyone informed (</a:t>
            </a:r>
            <a:r>
              <a:rPr lang="en-US" sz="90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FT.com</a:t>
            </a: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5" name="Google Shape;85;p3"/>
          <p:cNvSpPr/>
          <p:nvPr/>
        </p:nvSpPr>
        <p:spPr>
          <a:xfrm>
            <a:off x="630436" y="5633918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biggest costs are renting the ICC Wales, paying speakers, and marketing to international tourists (Audit Wales, 2022).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3"/>
          <p:cNvSpPr/>
          <p:nvPr/>
        </p:nvSpPr>
        <p:spPr>
          <a:xfrm>
            <a:off x="630436" y="5952768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How many people sign up will affect food, eco-friendly supplies, and protection costs (Green Tourism,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3"/>
          <p:cNvSpPr/>
          <p:nvPr/>
        </p:nvSpPr>
        <p:spPr>
          <a:xfrm>
            <a:off x="630436" y="6271617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Conference revenue comes from delegates' fees, Visit Wales and Green Tourism UK sponsorships, exhibitor booths, and possibly subsidies (The Guardian,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3"/>
          <p:cNvSpPr/>
          <p:nvPr/>
        </p:nvSpPr>
        <p:spPr>
          <a:xfrm>
            <a:off x="630436" y="6590467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Approximately 300 guests are needed to break even. More attendees mean more money (The Times,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3"/>
          <p:cNvSpPr/>
          <p:nvPr/>
        </p:nvSpPr>
        <p:spPr>
          <a:xfrm>
            <a:off x="630436" y="6909316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(Visit Wales, 2025) A 10% emergency fund will cover unexpected AV demands or event personnel.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3"/>
          <p:cNvSpPr/>
          <p:nvPr/>
        </p:nvSpPr>
        <p:spPr>
          <a:xfrm>
            <a:off x="630436" y="7228165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Monitoring actual spending against expected spending during planning allows for real-time budgetary modifications (MWT Cymru,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3"/>
          <p:cNvSpPr/>
          <p:nvPr/>
        </p:nvSpPr>
        <p:spPr>
          <a:xfrm>
            <a:off x="630436" y="7547015"/>
            <a:ext cx="13369528" cy="1871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11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900"/>
              <a:buFont typeface="Arial"/>
              <a:buNone/>
            </a:pPr>
            <a:r>
              <a:rPr lang="en-US" sz="9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Due to realistic cost estimates and forecasted income, we expect a net profit of £18,000. The event is feasible (Visit Wales, 2021).</a:t>
            </a:r>
            <a:endParaRPr sz="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4"/>
          <p:cNvSpPr/>
          <p:nvPr/>
        </p:nvSpPr>
        <p:spPr>
          <a:xfrm>
            <a:off x="833914" y="655439"/>
            <a:ext cx="5045869" cy="63067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316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50"/>
              <a:buFont typeface="Arial"/>
              <a:buNone/>
            </a:pPr>
            <a:r>
              <a:rPr lang="en-US" sz="39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Venue Selection</a:t>
            </a:r>
            <a:endParaRPr sz="3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8" name="Google Shape;98;p4"/>
          <p:cNvSpPr/>
          <p:nvPr/>
        </p:nvSpPr>
        <p:spPr>
          <a:xfrm>
            <a:off x="833914" y="1714976"/>
            <a:ext cx="482441" cy="482441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99" name="Google Shape;99;p4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23806" y="1767007"/>
            <a:ext cx="302657" cy="378381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4"/>
          <p:cNvSpPr/>
          <p:nvPr/>
        </p:nvSpPr>
        <p:spPr>
          <a:xfrm>
            <a:off x="1530787" y="1788676"/>
            <a:ext cx="2522934" cy="3152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Modern Facilities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4"/>
          <p:cNvSpPr/>
          <p:nvPr/>
        </p:nvSpPr>
        <p:spPr>
          <a:xfrm>
            <a:off x="1530787" y="2232541"/>
            <a:ext cx="5650468" cy="10290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ICC Wales in Newport was chosen for its modern facilities, space, and MICE-specific support services (Meet In Wales,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4"/>
          <p:cNvSpPr/>
          <p:nvPr/>
        </p:nvSpPr>
        <p:spPr>
          <a:xfrm>
            <a:off x="7449264" y="1714976"/>
            <a:ext cx="482441" cy="482441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03" name="Google Shape;103;p4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539157" y="1767007"/>
            <a:ext cx="302657" cy="378381"/>
          </a:xfrm>
          <a:prstGeom prst="rect">
            <a:avLst/>
          </a:prstGeom>
          <a:noFill/>
          <a:ln>
            <a:noFill/>
          </a:ln>
        </p:spPr>
      </p:pic>
      <p:sp>
        <p:nvSpPr>
          <p:cNvPr id="104" name="Google Shape;104;p4"/>
          <p:cNvSpPr/>
          <p:nvPr/>
        </p:nvSpPr>
        <p:spPr>
          <a:xfrm>
            <a:off x="8146137" y="1788676"/>
            <a:ext cx="2522934" cy="3152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Central Location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5" name="Google Shape;105;p4"/>
          <p:cNvSpPr/>
          <p:nvPr/>
        </p:nvSpPr>
        <p:spPr>
          <a:xfrm>
            <a:off x="8146137" y="2232541"/>
            <a:ext cx="5650468" cy="10290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Its central location in Wales makes it accessible via train, vehicle, or adjacent airports for international visitors (The Guardian,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6" name="Google Shape;106;p4"/>
          <p:cNvSpPr/>
          <p:nvPr/>
        </p:nvSpPr>
        <p:spPr>
          <a:xfrm>
            <a:off x="833914" y="3690461"/>
            <a:ext cx="482441" cy="482441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07" name="Google Shape;107;p4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923806" y="3742492"/>
            <a:ext cx="302657" cy="378381"/>
          </a:xfrm>
          <a:prstGeom prst="rect">
            <a:avLst/>
          </a:prstGeom>
          <a:noFill/>
          <a:ln>
            <a:noFill/>
          </a:ln>
        </p:spPr>
      </p:pic>
      <p:sp>
        <p:nvSpPr>
          <p:cNvPr id="108" name="Google Shape;108;p4"/>
          <p:cNvSpPr/>
          <p:nvPr/>
        </p:nvSpPr>
        <p:spPr>
          <a:xfrm>
            <a:off x="1530787" y="3764161"/>
            <a:ext cx="2522934" cy="3152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Eco-Friendly Design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9" name="Google Shape;109;p4"/>
          <p:cNvSpPr/>
          <p:nvPr/>
        </p:nvSpPr>
        <p:spPr>
          <a:xfrm>
            <a:off x="1530787" y="4208026"/>
            <a:ext cx="5650468" cy="10290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Wales, 2025's green tourist concept complements the venue's energy-efficient lighting and environmentally friendly design.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p4"/>
          <p:cNvSpPr/>
          <p:nvPr/>
        </p:nvSpPr>
        <p:spPr>
          <a:xfrm>
            <a:off x="7449264" y="3690461"/>
            <a:ext cx="482441" cy="482441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11" name="Google Shape;111;p4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539157" y="3742492"/>
            <a:ext cx="302657" cy="378381"/>
          </a:xfrm>
          <a:prstGeom prst="rect">
            <a:avLst/>
          </a:prstGeom>
          <a:noFill/>
          <a:ln>
            <a:noFill/>
          </a:ln>
        </p:spPr>
      </p:pic>
      <p:sp>
        <p:nvSpPr>
          <p:cNvPr id="112" name="Google Shape;112;p4"/>
          <p:cNvSpPr/>
          <p:nvPr/>
        </p:nvSpPr>
        <p:spPr>
          <a:xfrm>
            <a:off x="8146137" y="3764161"/>
            <a:ext cx="2522934" cy="31527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Welsh Culture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p4"/>
          <p:cNvSpPr/>
          <p:nvPr/>
        </p:nvSpPr>
        <p:spPr>
          <a:xfrm>
            <a:off x="8146137" y="4208026"/>
            <a:ext cx="5650468" cy="10290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Bilingual signs and decorations will showcase Welsh language and culture throughout, offering visitors a true "Croeso" experience (Audit Wales, 2022).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p4"/>
          <p:cNvSpPr/>
          <p:nvPr/>
        </p:nvSpPr>
        <p:spPr>
          <a:xfrm>
            <a:off x="833914" y="5478304"/>
            <a:ext cx="12962573" cy="343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On-site tech assistance, variable room layout, and breakout rooms for lectures, exhibitions, and networking are available (Visit Wales,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p4"/>
          <p:cNvSpPr/>
          <p:nvPr/>
        </p:nvSpPr>
        <p:spPr>
          <a:xfrm>
            <a:off x="833914" y="6062543"/>
            <a:ext cx="12962573" cy="343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ICC Wales' proximity to hotels like the Celtic Manor Resort simplifies guest lodgings and transit (Visit Wales,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6" name="Google Shape;116;p4"/>
          <p:cNvSpPr/>
          <p:nvPr/>
        </p:nvSpPr>
        <p:spPr>
          <a:xfrm>
            <a:off x="833914" y="6646783"/>
            <a:ext cx="12962573" cy="343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complex's parking, Wi-Fi, and navigation improve the delegate experience (</a:t>
            </a:r>
            <a:r>
              <a:rPr lang="en-US" sz="165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Wales.org</a:t>
            </a: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7" name="Google Shape;117;p4"/>
          <p:cNvSpPr/>
          <p:nvPr/>
        </p:nvSpPr>
        <p:spPr>
          <a:xfrm>
            <a:off x="833914" y="7231023"/>
            <a:ext cx="12962573" cy="343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363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These factors make ICC Wales the appropriate venue for our international green tourism gathering (Industry Visit Wales, 2025).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5"/>
          <p:cNvSpPr/>
          <p:nvPr/>
        </p:nvSpPr>
        <p:spPr>
          <a:xfrm>
            <a:off x="818078" y="642818"/>
            <a:ext cx="3574971" cy="44684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00"/>
              <a:buFont typeface="Arial"/>
              <a:buNone/>
            </a:pPr>
            <a:r>
              <a:rPr lang="en-US" sz="28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Target Audience</a:t>
            </a:r>
            <a:endParaRPr sz="2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4" name="Google Shape;124;p5"/>
          <p:cNvSpPr/>
          <p:nvPr/>
        </p:nvSpPr>
        <p:spPr>
          <a:xfrm>
            <a:off x="3485793" y="1796772"/>
            <a:ext cx="2351365" cy="22336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Government Tourism Groups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5" name="Google Shape;125;p5"/>
          <p:cNvSpPr/>
          <p:nvPr/>
        </p:nvSpPr>
        <p:spPr>
          <a:xfrm>
            <a:off x="818078" y="2111216"/>
            <a:ext cx="5019080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Official representatives from tourism ministries and boards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26" name="Google Shape;126;p5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837158" y="1393508"/>
            <a:ext cx="2956084" cy="2956084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127" name="Google Shape;127;p5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6670119" y="2199680"/>
            <a:ext cx="213598" cy="267057"/>
          </a:xfrm>
          <a:prstGeom prst="rect">
            <a:avLst/>
          </a:prstGeom>
          <a:noFill/>
          <a:ln>
            <a:noFill/>
          </a:ln>
        </p:spPr>
      </p:pic>
      <p:sp>
        <p:nvSpPr>
          <p:cNvPr id="128" name="Google Shape;128;p5"/>
          <p:cNvSpPr/>
          <p:nvPr/>
        </p:nvSpPr>
        <p:spPr>
          <a:xfrm>
            <a:off x="8793242" y="1796772"/>
            <a:ext cx="2112645" cy="22336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Eco-Friendly Hotel Chains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9" name="Google Shape;129;p5"/>
          <p:cNvSpPr/>
          <p:nvPr/>
        </p:nvSpPr>
        <p:spPr>
          <a:xfrm>
            <a:off x="8793242" y="2111216"/>
            <a:ext cx="5019080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Sustainable hospitality businesses seeking new practices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30" name="Google Shape;130;p5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5837158" y="1393508"/>
            <a:ext cx="2956084" cy="2956084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131" name="Google Shape;131;p5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746563" y="2199680"/>
            <a:ext cx="213598" cy="267057"/>
          </a:xfrm>
          <a:prstGeom prst="rect">
            <a:avLst/>
          </a:prstGeom>
          <a:noFill/>
          <a:ln>
            <a:noFill/>
          </a:ln>
        </p:spPr>
      </p:pic>
      <p:sp>
        <p:nvSpPr>
          <p:cNvPr id="132" name="Google Shape;132;p5"/>
          <p:cNvSpPr/>
          <p:nvPr/>
        </p:nvSpPr>
        <p:spPr>
          <a:xfrm>
            <a:off x="8793242" y="3388757"/>
            <a:ext cx="1787485" cy="22336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Travel Journalists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3" name="Google Shape;133;p5"/>
          <p:cNvSpPr/>
          <p:nvPr/>
        </p:nvSpPr>
        <p:spPr>
          <a:xfrm>
            <a:off x="8793242" y="3703201"/>
            <a:ext cx="5019080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Media representatives from Lonely Planet and Nat Geo Traveller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34" name="Google Shape;134;p5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5837158" y="1393508"/>
            <a:ext cx="2956084" cy="2956084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135" name="Google Shape;135;p5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7746563" y="3276124"/>
            <a:ext cx="213598" cy="267057"/>
          </a:xfrm>
          <a:prstGeom prst="rect">
            <a:avLst/>
          </a:prstGeom>
          <a:noFill/>
          <a:ln>
            <a:noFill/>
          </a:ln>
        </p:spPr>
      </p:pic>
      <p:sp>
        <p:nvSpPr>
          <p:cNvPr id="136" name="Google Shape;136;p5"/>
          <p:cNvSpPr/>
          <p:nvPr/>
        </p:nvSpPr>
        <p:spPr>
          <a:xfrm>
            <a:off x="3973473" y="3388757"/>
            <a:ext cx="1863685" cy="22336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University Researchers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5"/>
          <p:cNvSpPr/>
          <p:nvPr/>
        </p:nvSpPr>
        <p:spPr>
          <a:xfrm>
            <a:off x="818078" y="3703201"/>
            <a:ext cx="5019080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Academic experts in sustainable tourism and cultural preservation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38" name="Google Shape;138;p5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5837158" y="1393508"/>
            <a:ext cx="2956084" cy="2956084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139" name="Google Shape;139;p5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6670119" y="3276124"/>
            <a:ext cx="213598" cy="267057"/>
          </a:xfrm>
          <a:prstGeom prst="rect">
            <a:avLst/>
          </a:prstGeom>
          <a:noFill/>
          <a:ln>
            <a:noFill/>
          </a:ln>
        </p:spPr>
      </p:pic>
      <p:sp>
        <p:nvSpPr>
          <p:cNvPr id="140" name="Google Shape;140;p5"/>
          <p:cNvSpPr/>
          <p:nvPr/>
        </p:nvSpPr>
        <p:spPr>
          <a:xfrm>
            <a:off x="818078" y="4520446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 welcome government tourist groups, eco-friendly hotel chains, travel journalists, and university researchers (The Times, 2021).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1" name="Google Shape;141;p5"/>
          <p:cNvSpPr/>
          <p:nvPr/>
        </p:nvSpPr>
        <p:spPr>
          <a:xfrm>
            <a:off x="818078" y="4934307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Invites to Europe, North America, and Asia will demonstrate a global approach of sustainable tourism (North Wales Tourism, 2021).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2" name="Google Shape;142;p5"/>
          <p:cNvSpPr/>
          <p:nvPr/>
        </p:nvSpPr>
        <p:spPr>
          <a:xfrm>
            <a:off x="818078" y="5348168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LinkedIn, industry publications, and direct email invites will emphasise Wales's unique cultural identity (Visit Wales, 20251).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3" name="Google Shape;143;p5"/>
          <p:cNvSpPr/>
          <p:nvPr/>
        </p:nvSpPr>
        <p:spPr>
          <a:xfrm>
            <a:off x="818078" y="5762030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 (2025) claims student passports will inspire young people to participate in sustainable tourism, leading to long-term involvement and new ideas.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4" name="Google Shape;144;p5"/>
          <p:cNvSpPr/>
          <p:nvPr/>
        </p:nvSpPr>
        <p:spPr>
          <a:xfrm>
            <a:off x="818078" y="6175891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Media credentials will be issued to Lonely Planet and Nat Geo Traveller writers and influencers for maximum coverage (Plaid Cymru, 202125).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5" name="Google Shape;145;p5"/>
          <p:cNvSpPr/>
          <p:nvPr/>
        </p:nvSpPr>
        <p:spPr>
          <a:xfrm>
            <a:off x="818078" y="6589752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Early registration perks, like lower fees, will help sell more tickets and make planning easier, according to Plaid Cymru (2025).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6" name="Google Shape;146;p5"/>
          <p:cNvSpPr/>
          <p:nvPr/>
        </p:nvSpPr>
        <p:spPr>
          <a:xfrm>
            <a:off x="818078" y="7003613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(Business Wales, 2025) Working with Welsh embassies and culture institutes abroad can increase tourism and awareness.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7" name="Google Shape;147;p5"/>
          <p:cNvSpPr/>
          <p:nvPr/>
        </p:nvSpPr>
        <p:spPr>
          <a:xfrm>
            <a:off x="818078" y="7417475"/>
            <a:ext cx="12994243" cy="24300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5217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 carefully choose who to ask and provide clear value propositions to make the summit relevant and collaborative (Audit Wales, 2022).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p6"/>
          <p:cNvSpPr/>
          <p:nvPr/>
        </p:nvSpPr>
        <p:spPr>
          <a:xfrm>
            <a:off x="837724" y="771763"/>
            <a:ext cx="4939903" cy="45755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315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850"/>
              <a:buFont typeface="Arial"/>
              <a:buNone/>
            </a:pPr>
            <a:r>
              <a:rPr lang="en-US" sz="28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Programme Content Planning</a:t>
            </a:r>
            <a:endParaRPr sz="28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6"/>
          <p:cNvSpPr/>
          <p:nvPr/>
        </p:nvSpPr>
        <p:spPr>
          <a:xfrm>
            <a:off x="7303770" y="1540431"/>
            <a:ext cx="22860" cy="4645462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5" name="Google Shape;155;p6"/>
          <p:cNvSpPr/>
          <p:nvPr/>
        </p:nvSpPr>
        <p:spPr>
          <a:xfrm>
            <a:off x="6696313" y="1704023"/>
            <a:ext cx="466725" cy="22860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6" name="Google Shape;156;p6"/>
          <p:cNvSpPr/>
          <p:nvPr/>
        </p:nvSpPr>
        <p:spPr>
          <a:xfrm>
            <a:off x="7140178" y="1540431"/>
            <a:ext cx="350044" cy="350044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57" name="Google Shape;157;p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7205424" y="1578173"/>
            <a:ext cx="219551" cy="274558"/>
          </a:xfrm>
          <a:prstGeom prst="rect">
            <a:avLst/>
          </a:prstGeom>
          <a:noFill/>
          <a:ln>
            <a:noFill/>
          </a:ln>
        </p:spPr>
      </p:pic>
      <p:sp>
        <p:nvSpPr>
          <p:cNvPr id="158" name="Google Shape;158;p6"/>
          <p:cNvSpPr/>
          <p:nvPr/>
        </p:nvSpPr>
        <p:spPr>
          <a:xfrm>
            <a:off x="4706779" y="1593890"/>
            <a:ext cx="1830467" cy="2287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Morning Keynotes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9" name="Google Shape;159;p6"/>
          <p:cNvSpPr/>
          <p:nvPr/>
        </p:nvSpPr>
        <p:spPr>
          <a:xfrm>
            <a:off x="837724" y="1915954"/>
            <a:ext cx="5699522" cy="4979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 (2025) states every morning begins with big speeches by experts and Welsh government members on green tourism policies.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0" name="Google Shape;160;p6"/>
          <p:cNvSpPr/>
          <p:nvPr/>
        </p:nvSpPr>
        <p:spPr>
          <a:xfrm>
            <a:off x="7467362" y="2637473"/>
            <a:ext cx="466725" cy="22860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6"/>
          <p:cNvSpPr/>
          <p:nvPr/>
        </p:nvSpPr>
        <p:spPr>
          <a:xfrm>
            <a:off x="7140178" y="2473881"/>
            <a:ext cx="350044" cy="350044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62" name="Google Shape;162;p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205424" y="2511623"/>
            <a:ext cx="219551" cy="274558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6"/>
          <p:cNvSpPr/>
          <p:nvPr/>
        </p:nvSpPr>
        <p:spPr>
          <a:xfrm>
            <a:off x="8093154" y="2527340"/>
            <a:ext cx="1830467" cy="2287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Panel Discussions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6"/>
          <p:cNvSpPr/>
          <p:nvPr/>
        </p:nvSpPr>
        <p:spPr>
          <a:xfrm>
            <a:off x="8093154" y="2849404"/>
            <a:ext cx="5699522" cy="4979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To educate attendees, panel presentations will discuss "Community-Driven Ecotourism" and "Developing Low-Carbon Destinations" (Industry Visit Wales, 2025).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5" name="Google Shape;165;p6"/>
          <p:cNvSpPr/>
          <p:nvPr/>
        </p:nvSpPr>
        <p:spPr>
          <a:xfrm>
            <a:off x="6696313" y="3442097"/>
            <a:ext cx="466725" cy="22860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6" name="Google Shape;166;p6"/>
          <p:cNvSpPr/>
          <p:nvPr/>
        </p:nvSpPr>
        <p:spPr>
          <a:xfrm>
            <a:off x="7140178" y="3278505"/>
            <a:ext cx="350044" cy="350044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67" name="Google Shape;167;p6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205424" y="3316248"/>
            <a:ext cx="219551" cy="274558"/>
          </a:xfrm>
          <a:prstGeom prst="rect">
            <a:avLst/>
          </a:prstGeom>
          <a:noFill/>
          <a:ln>
            <a:noFill/>
          </a:ln>
        </p:spPr>
      </p:pic>
      <p:sp>
        <p:nvSpPr>
          <p:cNvPr id="168" name="Google Shape;168;p6"/>
          <p:cNvSpPr/>
          <p:nvPr/>
        </p:nvSpPr>
        <p:spPr>
          <a:xfrm>
            <a:off x="4706779" y="3331964"/>
            <a:ext cx="1830467" cy="2287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Hands-on Workshops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9" name="Google Shape;169;p6"/>
          <p:cNvSpPr/>
          <p:nvPr/>
        </p:nvSpPr>
        <p:spPr>
          <a:xfrm>
            <a:off x="837724" y="3654028"/>
            <a:ext cx="5699522" cy="4979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According to Green Tourism (2025), hands-on training on carbon offsetting, eco-accreditations, and visitor engagement will help people learn.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0" name="Google Shape;170;p6"/>
          <p:cNvSpPr/>
          <p:nvPr/>
        </p:nvSpPr>
        <p:spPr>
          <a:xfrm>
            <a:off x="7467362" y="4246721"/>
            <a:ext cx="466725" cy="22860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1" name="Google Shape;171;p6"/>
          <p:cNvSpPr/>
          <p:nvPr/>
        </p:nvSpPr>
        <p:spPr>
          <a:xfrm>
            <a:off x="7140178" y="4083129"/>
            <a:ext cx="350044" cy="350044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2" name="Google Shape;172;p6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205424" y="4120872"/>
            <a:ext cx="219551" cy="274558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6"/>
          <p:cNvSpPr/>
          <p:nvPr/>
        </p:nvSpPr>
        <p:spPr>
          <a:xfrm>
            <a:off x="8093154" y="4136588"/>
            <a:ext cx="2090857" cy="2287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Welsh Language Sessions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4" name="Google Shape;174;p6"/>
          <p:cNvSpPr/>
          <p:nvPr/>
        </p:nvSpPr>
        <p:spPr>
          <a:xfrm>
            <a:off x="8093150" y="4887749"/>
            <a:ext cx="5699400" cy="740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Naturetrek (2025) believes regular Welsh "taster" lessons will make visitors feel more connected to their destination.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6"/>
          <p:cNvSpPr/>
          <p:nvPr/>
        </p:nvSpPr>
        <p:spPr>
          <a:xfrm>
            <a:off x="6696313" y="5051346"/>
            <a:ext cx="466725" cy="22860"/>
          </a:xfrm>
          <a:prstGeom prst="roundRect">
            <a:avLst>
              <a:gd fmla="val 285875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6" name="Google Shape;176;p6"/>
          <p:cNvSpPr/>
          <p:nvPr/>
        </p:nvSpPr>
        <p:spPr>
          <a:xfrm>
            <a:off x="7140178" y="4887754"/>
            <a:ext cx="350044" cy="350044"/>
          </a:xfrm>
          <a:prstGeom prst="roundRect">
            <a:avLst>
              <a:gd fmla="val 18669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177" name="Google Shape;177;p6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7205424" y="4925497"/>
            <a:ext cx="219551" cy="274558"/>
          </a:xfrm>
          <a:prstGeom prst="rect">
            <a:avLst/>
          </a:prstGeom>
          <a:noFill/>
          <a:ln>
            <a:noFill/>
          </a:ln>
        </p:spPr>
      </p:pic>
      <p:sp>
        <p:nvSpPr>
          <p:cNvPr id="178" name="Google Shape;178;p6"/>
          <p:cNvSpPr/>
          <p:nvPr/>
        </p:nvSpPr>
        <p:spPr>
          <a:xfrm>
            <a:off x="4706779" y="4941213"/>
            <a:ext cx="1830467" cy="2287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2857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400"/>
              <a:buFont typeface="Arial"/>
              <a:buNone/>
            </a:pPr>
            <a:r>
              <a:rPr lang="en-US" sz="14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Final Plenary</a:t>
            </a:r>
            <a:endParaRPr sz="1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9" name="Google Shape;179;p6"/>
          <p:cNvSpPr/>
          <p:nvPr/>
        </p:nvSpPr>
        <p:spPr>
          <a:xfrm>
            <a:off x="837724" y="5263277"/>
            <a:ext cx="5699522" cy="4979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r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(Henllys Lodge, 2025) The last plenary session will focus on overseas partnerships, project planning, and Welsh tourism investments.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0" name="Google Shape;180;p6"/>
          <p:cNvSpPr/>
          <p:nvPr/>
        </p:nvSpPr>
        <p:spPr>
          <a:xfrm>
            <a:off x="837724" y="6360914"/>
            <a:ext cx="12954952" cy="248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three-day summit will feature keynote speeches, panel discussions, workshops, and hands-on sustainability activities, according to Visit Wales (2025).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1" name="Google Shape;181;p6"/>
          <p:cNvSpPr/>
          <p:nvPr/>
        </p:nvSpPr>
        <p:spPr>
          <a:xfrm>
            <a:off x="837724" y="6784896"/>
            <a:ext cx="12954952" cy="248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Afternoon breakout streams will allow people to learn more about specific topics, meet other professionals, or try local sustainable goods (The Times, 2025.1).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6"/>
          <p:cNvSpPr/>
          <p:nvPr/>
        </p:nvSpPr>
        <p:spPr>
          <a:xfrm>
            <a:off x="837724" y="7208877"/>
            <a:ext cx="12954952" cy="24896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200"/>
              <a:buFont typeface="Arial"/>
              <a:buNone/>
            </a:pPr>
            <a:r>
              <a:rPr lang="en-US" sz="12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All delegates have a fulfilling experience because to the program's educational, cultural, and networking opportunities (North Wales Tourism, 2021).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7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p7"/>
          <p:cNvSpPr/>
          <p:nvPr/>
        </p:nvSpPr>
        <p:spPr>
          <a:xfrm>
            <a:off x="828556" y="651034"/>
            <a:ext cx="10836712" cy="62662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00"/>
              <a:buFont typeface="Arial"/>
              <a:buNone/>
            </a:pPr>
            <a:r>
              <a:rPr lang="en-US" sz="39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Food, Entertainment, and Audiovisual Selection</a:t>
            </a:r>
            <a:endParaRPr sz="3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7"/>
          <p:cNvSpPr/>
          <p:nvPr/>
        </p:nvSpPr>
        <p:spPr>
          <a:xfrm>
            <a:off x="828556" y="1810226"/>
            <a:ext cx="2506742" cy="31325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Sustainable Catering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7"/>
          <p:cNvSpPr/>
          <p:nvPr/>
        </p:nvSpPr>
        <p:spPr>
          <a:xfrm>
            <a:off x="828556" y="2336483"/>
            <a:ext cx="3977402" cy="17049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Welsh suppliers are prioritised in the catering plan, which uses organic and seasonal ingredients to reduce environmental impact (Ambition North Wales,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7"/>
          <p:cNvSpPr/>
          <p:nvPr/>
        </p:nvSpPr>
        <p:spPr>
          <a:xfrm>
            <a:off x="828556" y="4233148"/>
            <a:ext cx="3977402" cy="136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dishes will include vegetarian, vegan, and other dietary options to accommodate all guests and demonstrate our sustainability (ICC Wales, 20265).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7"/>
          <p:cNvSpPr/>
          <p:nvPr/>
        </p:nvSpPr>
        <p:spPr>
          <a:xfrm>
            <a:off x="828556" y="5788819"/>
            <a:ext cx="3977402" cy="102298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We'll select "green-certified" caterers who minimise waste and use recyclable products (Ecobnb,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7"/>
          <p:cNvSpPr/>
          <p:nvPr/>
        </p:nvSpPr>
        <p:spPr>
          <a:xfrm>
            <a:off x="5333405" y="1810226"/>
            <a:ext cx="2506742" cy="31325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Welsh Entertainment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7"/>
          <p:cNvSpPr/>
          <p:nvPr/>
        </p:nvSpPr>
        <p:spPr>
          <a:xfrm>
            <a:off x="5333405" y="2336483"/>
            <a:ext cx="3977402" cy="17049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Industry Visit Wales (2025) says the entertainment will include traditional Welsh folk music, harp performances, and current Welsh acts that showcase the country's cultural diversity.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7"/>
          <p:cNvSpPr/>
          <p:nvPr/>
        </p:nvSpPr>
        <p:spPr>
          <a:xfrm>
            <a:off x="9838253" y="1810226"/>
            <a:ext cx="2822258" cy="31325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Eco-Friendly Technology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6" name="Google Shape;196;p7"/>
          <p:cNvSpPr/>
          <p:nvPr/>
        </p:nvSpPr>
        <p:spPr>
          <a:xfrm>
            <a:off x="9838253" y="2336483"/>
            <a:ext cx="3977402" cy="13639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Audiovisual services will have energy-efficient LED screens, easy-to-use show systems, and strong Wi-Fi that supports hybrid or virtual parts by 2025 (</a:t>
            </a:r>
            <a:r>
              <a:rPr lang="en-US" sz="165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FT.com</a:t>
            </a: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7" name="Google Shape;197;p7"/>
          <p:cNvSpPr/>
          <p:nvPr/>
        </p:nvSpPr>
        <p:spPr>
          <a:xfrm>
            <a:off x="9838250" y="4319275"/>
            <a:ext cx="3977400" cy="9369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Green Tourism (2025) recommends delegates use event apps for schedules, speaker bios, and interactive polls to reduce paper use.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8" name="Google Shape;198;p7"/>
          <p:cNvSpPr/>
          <p:nvPr/>
        </p:nvSpPr>
        <p:spPr>
          <a:xfrm>
            <a:off x="9838250" y="5869350"/>
            <a:ext cx="3977400" cy="10230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Strategic signs and charging stations will remind guests to reduce waste and carbon footprint (Henllys Lodge,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9" name="Google Shape;199;p7"/>
          <p:cNvSpPr/>
          <p:nvPr/>
        </p:nvSpPr>
        <p:spPr>
          <a:xfrm>
            <a:off x="828556" y="7243167"/>
            <a:ext cx="12973288" cy="34099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Eco-friendly catering, authentic entertainment, and sustainable AV solutions support our summit's green goals (Henllys Lodge, 2025).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8"/>
          <p:cNvSpPr/>
          <p:nvPr/>
        </p:nvSpPr>
        <p:spPr>
          <a:xfrm>
            <a:off x="686633" y="539472"/>
            <a:ext cx="3000851" cy="37504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53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350"/>
              <a:buFont typeface="Arial"/>
              <a:buNone/>
            </a:pPr>
            <a:r>
              <a:rPr lang="en-US" sz="23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Event Team Selection</a:t>
            </a:r>
            <a:endParaRPr sz="23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06" name="Google Shape;206;p8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344585" y="1169551"/>
            <a:ext cx="1312426" cy="72294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207" name="Google Shape;207;p8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3911084" y="1508284"/>
            <a:ext cx="179308" cy="224076"/>
          </a:xfrm>
          <a:prstGeom prst="rect">
            <a:avLst/>
          </a:prstGeom>
          <a:noFill/>
          <a:ln>
            <a:noFill/>
          </a:ln>
        </p:spPr>
      </p:pic>
      <p:sp>
        <p:nvSpPr>
          <p:cNvPr id="208" name="Google Shape;208;p8"/>
          <p:cNvSpPr/>
          <p:nvPr/>
        </p:nvSpPr>
        <p:spPr>
          <a:xfrm>
            <a:off x="4784527" y="1297067"/>
            <a:ext cx="1500426" cy="1875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Project Managers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9" name="Google Shape;209;p8"/>
          <p:cNvSpPr/>
          <p:nvPr/>
        </p:nvSpPr>
        <p:spPr>
          <a:xfrm>
            <a:off x="4784527" y="1561028"/>
            <a:ext cx="4652129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Coordinate everything and ensure budgets, timelines, and stakeholder relations are met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0" name="Google Shape;210;p8"/>
          <p:cNvSpPr/>
          <p:nvPr/>
        </p:nvSpPr>
        <p:spPr>
          <a:xfrm>
            <a:off x="4688800" y="1904524"/>
            <a:ext cx="9223177" cy="7620"/>
          </a:xfrm>
          <a:prstGeom prst="roundRect">
            <a:avLst>
              <a:gd fmla="val 702960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11" name="Google Shape;211;p8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2688431" y="1924288"/>
            <a:ext cx="2624852" cy="72294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212" name="Google Shape;212;p8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3911203" y="2173724"/>
            <a:ext cx="179308" cy="224076"/>
          </a:xfrm>
          <a:prstGeom prst="rect">
            <a:avLst/>
          </a:prstGeom>
          <a:noFill/>
          <a:ln>
            <a:noFill/>
          </a:ln>
        </p:spPr>
      </p:pic>
      <p:sp>
        <p:nvSpPr>
          <p:cNvPr id="213" name="Google Shape;213;p8"/>
          <p:cNvSpPr/>
          <p:nvPr/>
        </p:nvSpPr>
        <p:spPr>
          <a:xfrm>
            <a:off x="5440799" y="2051804"/>
            <a:ext cx="1500426" cy="1875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Event Managers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4" name="Google Shape;214;p8"/>
          <p:cNvSpPr/>
          <p:nvPr/>
        </p:nvSpPr>
        <p:spPr>
          <a:xfrm>
            <a:off x="5440799" y="2315766"/>
            <a:ext cx="3200162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Handle registration, badge distribution, and daily operations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5" name="Google Shape;215;p8"/>
          <p:cNvSpPr/>
          <p:nvPr/>
        </p:nvSpPr>
        <p:spPr>
          <a:xfrm>
            <a:off x="5345073" y="2659261"/>
            <a:ext cx="8566904" cy="7620"/>
          </a:xfrm>
          <a:prstGeom prst="roundRect">
            <a:avLst>
              <a:gd fmla="val 702960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16" name="Google Shape;216;p8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2032159" y="2679025"/>
            <a:ext cx="3937278" cy="72294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217" name="Google Shape;217;p8"/>
          <p:cNvPicPr preferRelativeResize="0"/>
          <p:nvPr/>
        </p:nvPicPr>
        <p:blipFill rotWithShape="1">
          <a:blip r:embed="rId8">
            <a:alphaModFix/>
          </a:blip>
          <a:srcRect b="0" l="0" r="0" t="0"/>
          <a:stretch/>
        </p:blipFill>
        <p:spPr>
          <a:xfrm>
            <a:off x="3911084" y="2928461"/>
            <a:ext cx="179308" cy="224076"/>
          </a:xfrm>
          <a:prstGeom prst="rect">
            <a:avLst/>
          </a:prstGeom>
          <a:noFill/>
          <a:ln>
            <a:noFill/>
          </a:ln>
        </p:spPr>
      </p:pic>
      <p:sp>
        <p:nvSpPr>
          <p:cNvPr id="218" name="Google Shape;218;p8"/>
          <p:cNvSpPr/>
          <p:nvPr/>
        </p:nvSpPr>
        <p:spPr>
          <a:xfrm>
            <a:off x="6096953" y="2806541"/>
            <a:ext cx="1500426" cy="1875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Technical Experts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19" name="Google Shape;219;p8"/>
          <p:cNvSpPr/>
          <p:nvPr/>
        </p:nvSpPr>
        <p:spPr>
          <a:xfrm>
            <a:off x="6096953" y="3070503"/>
            <a:ext cx="3107650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Oversee AV setup, hybrid streaming, and on-site IT systems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0" name="Google Shape;220;p8"/>
          <p:cNvSpPr/>
          <p:nvPr/>
        </p:nvSpPr>
        <p:spPr>
          <a:xfrm>
            <a:off x="6001226" y="3413998"/>
            <a:ext cx="7910751" cy="7620"/>
          </a:xfrm>
          <a:prstGeom prst="roundRect">
            <a:avLst>
              <a:gd fmla="val 702960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21" name="Google Shape;221;p8"/>
          <p:cNvPicPr preferRelativeResize="0"/>
          <p:nvPr/>
        </p:nvPicPr>
        <p:blipFill rotWithShape="1">
          <a:blip r:embed="rId9">
            <a:alphaModFix/>
          </a:blip>
          <a:srcRect b="0" l="0" r="0" t="0"/>
          <a:stretch/>
        </p:blipFill>
        <p:spPr>
          <a:xfrm>
            <a:off x="1375886" y="3433763"/>
            <a:ext cx="5249823" cy="72294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222" name="Google Shape;222;p8"/>
          <p:cNvPicPr preferRelativeResize="0"/>
          <p:nvPr/>
        </p:nvPicPr>
        <p:blipFill rotWithShape="1">
          <a:blip r:embed="rId10">
            <a:alphaModFix/>
          </a:blip>
          <a:srcRect b="0" l="0" r="0" t="0"/>
          <a:stretch/>
        </p:blipFill>
        <p:spPr>
          <a:xfrm>
            <a:off x="3911084" y="3683198"/>
            <a:ext cx="179308" cy="224076"/>
          </a:xfrm>
          <a:prstGeom prst="rect">
            <a:avLst/>
          </a:prstGeom>
          <a:noFill/>
          <a:ln>
            <a:noFill/>
          </a:ln>
        </p:spPr>
      </p:pic>
      <p:sp>
        <p:nvSpPr>
          <p:cNvPr id="223" name="Google Shape;223;p8"/>
          <p:cNvSpPr/>
          <p:nvPr/>
        </p:nvSpPr>
        <p:spPr>
          <a:xfrm>
            <a:off x="6753225" y="3561278"/>
            <a:ext cx="1500426" cy="1875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Marketing &amp; PR Staff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8"/>
          <p:cNvSpPr/>
          <p:nvPr/>
        </p:nvSpPr>
        <p:spPr>
          <a:xfrm>
            <a:off x="6753225" y="3825240"/>
            <a:ext cx="3753088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Create "Croeso to Green Wales" campaign and manage media relations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8"/>
          <p:cNvSpPr/>
          <p:nvPr/>
        </p:nvSpPr>
        <p:spPr>
          <a:xfrm>
            <a:off x="6657499" y="4168735"/>
            <a:ext cx="7254478" cy="7620"/>
          </a:xfrm>
          <a:prstGeom prst="roundRect">
            <a:avLst>
              <a:gd fmla="val 702960" name="adj"/>
            </a:avLst>
          </a:prstGeom>
          <a:solidFill>
            <a:srgbClr val="D6BADD"/>
          </a:soli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26" name="Google Shape;226;p8"/>
          <p:cNvPicPr preferRelativeResize="0"/>
          <p:nvPr/>
        </p:nvPicPr>
        <p:blipFill rotWithShape="1">
          <a:blip r:embed="rId11">
            <a:alphaModFix/>
          </a:blip>
          <a:srcRect b="0" l="0" r="0" t="0"/>
          <a:stretch/>
        </p:blipFill>
        <p:spPr>
          <a:xfrm>
            <a:off x="719733" y="4188500"/>
            <a:ext cx="6562249" cy="72294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reencoded.png" id="227" name="Google Shape;227;p8"/>
          <p:cNvPicPr preferRelativeResize="0"/>
          <p:nvPr/>
        </p:nvPicPr>
        <p:blipFill rotWithShape="1">
          <a:blip r:embed="rId12">
            <a:alphaModFix/>
          </a:blip>
          <a:srcRect b="0" l="0" r="0" t="0"/>
          <a:stretch/>
        </p:blipFill>
        <p:spPr>
          <a:xfrm>
            <a:off x="3911084" y="4437936"/>
            <a:ext cx="179308" cy="224076"/>
          </a:xfrm>
          <a:prstGeom prst="rect">
            <a:avLst/>
          </a:prstGeom>
          <a:noFill/>
          <a:ln>
            <a:noFill/>
          </a:ln>
        </p:spPr>
      </p:pic>
      <p:sp>
        <p:nvSpPr>
          <p:cNvPr id="228" name="Google Shape;228;p8"/>
          <p:cNvSpPr/>
          <p:nvPr/>
        </p:nvSpPr>
        <p:spPr>
          <a:xfrm>
            <a:off x="7409498" y="4316016"/>
            <a:ext cx="1572697" cy="1875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08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150"/>
              <a:buFont typeface="Arial"/>
              <a:buNone/>
            </a:pPr>
            <a:r>
              <a:rPr lang="en-US" sz="11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Sustainability Planners</a:t>
            </a:r>
            <a:endParaRPr sz="1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8"/>
          <p:cNvSpPr/>
          <p:nvPr/>
        </p:nvSpPr>
        <p:spPr>
          <a:xfrm>
            <a:off x="7409498" y="4579977"/>
            <a:ext cx="2906792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Implement eco-friendly methods throughout the event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8"/>
          <p:cNvSpPr/>
          <p:nvPr/>
        </p:nvSpPr>
        <p:spPr>
          <a:xfrm>
            <a:off x="686633" y="5054918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Project managers coordinate everything and ensure budgets, timelines, and stakeholder relations are met (Visit Wales, 2021).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8"/>
          <p:cNvSpPr/>
          <p:nvPr/>
        </p:nvSpPr>
        <p:spPr>
          <a:xfrm>
            <a:off x="686633" y="5402342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Event managers handle registration, badge distribution, and daily operations as delegates' first contact (Visit Wales, 2021).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8"/>
          <p:cNvSpPr/>
          <p:nvPr/>
        </p:nvSpPr>
        <p:spPr>
          <a:xfrm>
            <a:off x="686633" y="5749766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Technical experts oversee AV setup, hybrid streaming, and on-site IT systems to ensure smooth technology (Visit Wales, 2021).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8"/>
          <p:cNvSpPr/>
          <p:nvPr/>
        </p:nvSpPr>
        <p:spPr>
          <a:xfrm>
            <a:off x="686633" y="6097191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According to the Global Sustainable Tourism Council (2025), our marketing and relations staff creates our "Croeso to Green Wales" campaign, manages social media, and contacts the press.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8"/>
          <p:cNvSpPr/>
          <p:nvPr/>
        </p:nvSpPr>
        <p:spPr>
          <a:xfrm>
            <a:off x="686633" y="6444615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(MWT Cymru, 2025) A sustainability planner uses eco-friendly methods throughout event planning and execution.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8"/>
          <p:cNvSpPr/>
          <p:nvPr/>
        </p:nvSpPr>
        <p:spPr>
          <a:xfrm>
            <a:off x="686633" y="6792039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Financial officers track costs, manage sponsorship funds, and pay vendors on time to stay within budget (</a:t>
            </a:r>
            <a:r>
              <a:rPr lang="en-US" sz="100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Wales.com</a:t>
            </a: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8"/>
          <p:cNvSpPr/>
          <p:nvPr/>
        </p:nvSpPr>
        <p:spPr>
          <a:xfrm>
            <a:off x="686633" y="7139464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Many hospitality workers will be cultural ambassadors, welcoming foreign tourists (Audit Wales, 2022).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8"/>
          <p:cNvSpPr/>
          <p:nvPr/>
        </p:nvSpPr>
        <p:spPr>
          <a:xfrm>
            <a:off x="686633" y="7486888"/>
            <a:ext cx="13257133" cy="20395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00"/>
              <a:buFont typeface="Arial"/>
              <a:buNone/>
            </a:pPr>
            <a:r>
              <a:rPr lang="en-US" sz="10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This balanced team structure ensures that all parts work together to achieve summit goals (North Wales Tourism, 2021).</a:t>
            </a:r>
            <a:endParaRPr sz="10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9"/>
          <p:cNvSpPr/>
          <p:nvPr/>
        </p:nvSpPr>
        <p:spPr>
          <a:xfrm>
            <a:off x="837724" y="754975"/>
            <a:ext cx="6821210" cy="492681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4193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100"/>
              <a:buFont typeface="Arial"/>
              <a:buNone/>
            </a:pPr>
            <a:r>
              <a:rPr lang="en-US" sz="31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Supplier and Stakeholder Engagement</a:t>
            </a:r>
            <a:endParaRPr sz="31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44" name="Google Shape;244;p9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37724" y="1582698"/>
            <a:ext cx="3238738" cy="670203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9"/>
          <p:cNvSpPr/>
          <p:nvPr/>
        </p:nvSpPr>
        <p:spPr>
          <a:xfrm>
            <a:off x="1005245" y="2504242"/>
            <a:ext cx="1971318" cy="246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258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50"/>
              <a:buFont typeface="Arial"/>
              <a:buNone/>
            </a:pPr>
            <a:r>
              <a:rPr lang="en-US" sz="15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Identify Key Partners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9"/>
          <p:cNvSpPr/>
          <p:nvPr/>
        </p:nvSpPr>
        <p:spPr>
          <a:xfrm>
            <a:off x="1005245" y="2851190"/>
            <a:ext cx="2903696" cy="8040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Wales, Newport City Council, local tourism boards, and community-based Welsh culture groups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47" name="Google Shape;247;p9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076462" y="1582698"/>
            <a:ext cx="3238738" cy="670203"/>
          </a:xfrm>
          <a:prstGeom prst="rect">
            <a:avLst/>
          </a:prstGeom>
          <a:noFill/>
          <a:ln>
            <a:noFill/>
          </a:ln>
        </p:spPr>
      </p:pic>
      <p:sp>
        <p:nvSpPr>
          <p:cNvPr id="248" name="Google Shape;248;p9"/>
          <p:cNvSpPr/>
          <p:nvPr/>
        </p:nvSpPr>
        <p:spPr>
          <a:xfrm>
            <a:off x="4243983" y="2504242"/>
            <a:ext cx="2188845" cy="246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258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50"/>
              <a:buFont typeface="Arial"/>
              <a:buNone/>
            </a:pPr>
            <a:r>
              <a:rPr lang="en-US" sz="15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Regular Communication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9"/>
          <p:cNvSpPr/>
          <p:nvPr/>
        </p:nvSpPr>
        <p:spPr>
          <a:xfrm>
            <a:off x="4243983" y="2851190"/>
            <a:ext cx="2903696" cy="8040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Coordination meetings to inform partners of budget changes, milestones, and details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50" name="Google Shape;250;p9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315200" y="1582698"/>
            <a:ext cx="3238738" cy="670203"/>
          </a:xfrm>
          <a:prstGeom prst="rect">
            <a:avLst/>
          </a:prstGeom>
          <a:noFill/>
          <a:ln>
            <a:noFill/>
          </a:ln>
        </p:spPr>
      </p:pic>
      <p:sp>
        <p:nvSpPr>
          <p:cNvPr id="251" name="Google Shape;251;p9"/>
          <p:cNvSpPr/>
          <p:nvPr/>
        </p:nvSpPr>
        <p:spPr>
          <a:xfrm>
            <a:off x="7482721" y="2504242"/>
            <a:ext cx="1971318" cy="246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258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50"/>
              <a:buFont typeface="Arial"/>
              <a:buNone/>
            </a:pPr>
            <a:r>
              <a:rPr lang="en-US" sz="15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Establish Agreements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9"/>
          <p:cNvSpPr/>
          <p:nvPr/>
        </p:nvSpPr>
        <p:spPr>
          <a:xfrm>
            <a:off x="7482721" y="2851190"/>
            <a:ext cx="2903696" cy="8040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Contracts favoring local and green-certified vendors to support the Welsh economy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53" name="Google Shape;253;p9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10553938" y="1582698"/>
            <a:ext cx="3238738" cy="670203"/>
          </a:xfrm>
          <a:prstGeom prst="rect">
            <a:avLst/>
          </a:prstGeom>
          <a:noFill/>
          <a:ln>
            <a:noFill/>
          </a:ln>
        </p:spPr>
      </p:pic>
      <p:sp>
        <p:nvSpPr>
          <p:cNvPr id="254" name="Google Shape;254;p9"/>
          <p:cNvSpPr/>
          <p:nvPr/>
        </p:nvSpPr>
        <p:spPr>
          <a:xfrm>
            <a:off x="10721459" y="2504242"/>
            <a:ext cx="2065853" cy="24645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258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50"/>
              <a:buFont typeface="Arial"/>
              <a:buNone/>
            </a:pPr>
            <a:r>
              <a:rPr lang="en-US" sz="15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Maintain Relationships</a:t>
            </a:r>
            <a:endParaRPr sz="1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5" name="Google Shape;255;p9"/>
          <p:cNvSpPr/>
          <p:nvPr/>
        </p:nvSpPr>
        <p:spPr>
          <a:xfrm>
            <a:off x="10721459" y="2851190"/>
            <a:ext cx="2903696" cy="5360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Open communication to build trust and ensure long-term partnerships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9"/>
          <p:cNvSpPr/>
          <p:nvPr/>
        </p:nvSpPr>
        <p:spPr>
          <a:xfrm>
            <a:off x="837724" y="4011216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Wales, Newport City Council, local tourism boards, and community-based Welsh culture groups are key players (The Times,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7" name="Google Shape;257;p9"/>
          <p:cNvSpPr/>
          <p:nvPr/>
        </p:nvSpPr>
        <p:spPr>
          <a:xfrm>
            <a:off x="837724" y="4467701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Regular coordination meetings will inform partners of budget changes, milestones, and details (</a:t>
            </a:r>
            <a:r>
              <a:rPr lang="en-US" sz="130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Wales.org</a:t>
            </a: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8" name="Google Shape;258;p9"/>
          <p:cNvSpPr/>
          <p:nvPr/>
        </p:nvSpPr>
        <p:spPr>
          <a:xfrm>
            <a:off x="837724" y="4924187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Sponsor communication aligns branding, marketing, and sustainable standards (North Wales Tourism,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9" name="Google Shape;259;p9"/>
          <p:cNvSpPr/>
          <p:nvPr/>
        </p:nvSpPr>
        <p:spPr>
          <a:xfrm>
            <a:off x="837724" y="5380673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Preferred supplier contracts will favour local and green-certified vendors. This demonstrates our Welsh economy loyalty (Plaid Cymru,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9"/>
          <p:cNvSpPr/>
          <p:nvPr/>
        </p:nvSpPr>
        <p:spPr>
          <a:xfrm>
            <a:off x="837724" y="5837158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Working with bus and train companies will help delegates travel sustainably (</a:t>
            </a:r>
            <a:r>
              <a:rPr lang="en-US" sz="130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FT.com</a:t>
            </a: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1" name="Google Shape;261;p9"/>
          <p:cNvSpPr/>
          <p:nvPr/>
        </p:nvSpPr>
        <p:spPr>
          <a:xfrm>
            <a:off x="837724" y="6293644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Sharing information with local businesses encourages them to offer deals, which boosts the local economy (ICC Wales,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2" name="Google Shape;262;p9"/>
          <p:cNvSpPr/>
          <p:nvPr/>
        </p:nvSpPr>
        <p:spPr>
          <a:xfrm>
            <a:off x="837724" y="6750129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Positive supplier-stakeholder feedback will enable real-time changes and growth (ICC Wales,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3" name="Google Shape;263;p9"/>
          <p:cNvSpPr/>
          <p:nvPr/>
        </p:nvSpPr>
        <p:spPr>
          <a:xfrm>
            <a:off x="837724" y="7206615"/>
            <a:ext cx="12954952" cy="26801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1538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300"/>
              <a:buFont typeface="Arial"/>
              <a:buNone/>
            </a:pPr>
            <a:r>
              <a:rPr lang="en-US" sz="13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Open and efficient communication builds trust, ensures everyone knows what to expect, and creates long-term relationships that will help future events (Plaid Cymru, 2021).</a:t>
            </a:r>
            <a:endParaRPr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preencoded.png" id="269" name="Google Shape;269;p10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144000" y="0"/>
            <a:ext cx="5486400" cy="8270677"/>
          </a:xfrm>
          <a:prstGeom prst="rect">
            <a:avLst/>
          </a:prstGeom>
          <a:noFill/>
          <a:ln>
            <a:noFill/>
          </a:ln>
        </p:spPr>
      </p:pic>
      <p:sp>
        <p:nvSpPr>
          <p:cNvPr id="270" name="Google Shape;270;p10"/>
          <p:cNvSpPr/>
          <p:nvPr/>
        </p:nvSpPr>
        <p:spPr>
          <a:xfrm>
            <a:off x="747951" y="587573"/>
            <a:ext cx="3268385" cy="40850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49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50"/>
              <a:buFont typeface="Arial"/>
              <a:buNone/>
            </a:pPr>
            <a:r>
              <a:rPr lang="en-US" sz="2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Measuring Success</a:t>
            </a:r>
            <a:endParaRPr sz="2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71" name="Google Shape;271;p10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47951" y="1204436"/>
            <a:ext cx="4971217" cy="2783800"/>
          </a:xfrm>
          <a:prstGeom prst="rect">
            <a:avLst/>
          </a:prstGeom>
          <a:noFill/>
          <a:ln>
            <a:noFill/>
          </a:ln>
        </p:spPr>
      </p:pic>
      <p:sp>
        <p:nvSpPr>
          <p:cNvPr id="272" name="Google Shape;272;p10"/>
          <p:cNvSpPr/>
          <p:nvPr/>
        </p:nvSpPr>
        <p:spPr>
          <a:xfrm>
            <a:off x="747951" y="4144447"/>
            <a:ext cx="7648099" cy="222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 will track who signs up and attends to reach 400 guests from at least 15 countries (Naturetrek, 2025).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10"/>
          <p:cNvSpPr/>
          <p:nvPr/>
        </p:nvSpPr>
        <p:spPr>
          <a:xfrm>
            <a:off x="747951" y="4522946"/>
            <a:ext cx="7648099" cy="222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Promises to local Welsh eco-projects of at least £50,000 will be recorded (The Guardian,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10"/>
          <p:cNvSpPr/>
          <p:nvPr/>
        </p:nvSpPr>
        <p:spPr>
          <a:xfrm>
            <a:off x="747951" y="4901446"/>
            <a:ext cx="7648099" cy="4445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economic impact will be measured by visitors' direct spending, which aims to reach £100,000 in Newport and nearby areas (The Guardian,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10"/>
          <p:cNvSpPr/>
          <p:nvPr/>
        </p:nvSpPr>
        <p:spPr>
          <a:xfrm>
            <a:off x="747951" y="5502235"/>
            <a:ext cx="7648099" cy="222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After the event, delegates will complete surveys about the material, their cultural experiences, and operations (Ecobnb,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10"/>
          <p:cNvSpPr/>
          <p:nvPr/>
        </p:nvSpPr>
        <p:spPr>
          <a:xfrm>
            <a:off x="747951" y="5880735"/>
            <a:ext cx="7648099" cy="4445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Sustainability measures like waste reduction, recycling, and carbon footprint tracking will be examined to improve (Henllys Lodge, 202-5).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10"/>
          <p:cNvSpPr/>
          <p:nvPr/>
        </p:nvSpPr>
        <p:spPr>
          <a:xfrm>
            <a:off x="747951" y="6481524"/>
            <a:ext cx="7648099" cy="222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Wales' global popularity will be determined by social media and news shares, likes, and comments (Visit Wales,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10"/>
          <p:cNvSpPr/>
          <p:nvPr/>
        </p:nvSpPr>
        <p:spPr>
          <a:xfrm>
            <a:off x="747951" y="6860024"/>
            <a:ext cx="7648099" cy="44457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Qualitative data like stakeholder feedback, media reviews, and academic approval will enrich quantitative data (Meet In Wales,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10"/>
          <p:cNvSpPr/>
          <p:nvPr/>
        </p:nvSpPr>
        <p:spPr>
          <a:xfrm>
            <a:off x="747951" y="7460813"/>
            <a:ext cx="7648099" cy="22229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050"/>
              <a:buFont typeface="Arial"/>
              <a:buNone/>
            </a:pPr>
            <a:r>
              <a:rPr lang="en-US" sz="1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These indicators demonstrate the summit's success, aiding future planning and relationship-building (ICC Wales, 2021).</a:t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4" name="Shape 2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5" name="Google Shape;285;p11"/>
          <p:cNvSpPr/>
          <p:nvPr/>
        </p:nvSpPr>
        <p:spPr>
          <a:xfrm>
            <a:off x="823317" y="646867"/>
            <a:ext cx="7122438" cy="6226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900"/>
              <a:buFont typeface="Arial"/>
              <a:buNone/>
            </a:pPr>
            <a:r>
              <a:rPr lang="en-US" sz="39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Marketing and Advertising Plan</a:t>
            </a:r>
            <a:endParaRPr sz="39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86" name="Google Shape;286;p11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823317" y="1729978"/>
            <a:ext cx="529233" cy="529233"/>
          </a:xfrm>
          <a:prstGeom prst="rect">
            <a:avLst/>
          </a:prstGeom>
          <a:noFill/>
          <a:ln>
            <a:noFill/>
          </a:ln>
        </p:spPr>
      </p:pic>
      <p:sp>
        <p:nvSpPr>
          <p:cNvPr id="287" name="Google Shape;287;p11"/>
          <p:cNvSpPr/>
          <p:nvPr/>
        </p:nvSpPr>
        <p:spPr>
          <a:xfrm>
            <a:off x="1564243" y="1818561"/>
            <a:ext cx="2306598" cy="3113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Bilingual Campaign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8" name="Google Shape;288;p11"/>
          <p:cNvSpPr/>
          <p:nvPr/>
        </p:nvSpPr>
        <p:spPr>
          <a:xfrm>
            <a:off x="1564243" y="2256830"/>
            <a:ext cx="2306598" cy="23702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Our marketing plan relies on a bilingual "Croeso to Green Wales" campaign that promotes kindness, hospitality, and sustainability, according to Naturetrek (2025).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89" name="Google Shape;289;p11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4135398" y="1729978"/>
            <a:ext cx="529233" cy="529233"/>
          </a:xfrm>
          <a:prstGeom prst="rect">
            <a:avLst/>
          </a:prstGeom>
          <a:noFill/>
          <a:ln>
            <a:noFill/>
          </a:ln>
        </p:spPr>
      </p:pic>
      <p:sp>
        <p:nvSpPr>
          <p:cNvPr id="290" name="Google Shape;290;p11"/>
          <p:cNvSpPr/>
          <p:nvPr/>
        </p:nvSpPr>
        <p:spPr>
          <a:xfrm>
            <a:off x="4876324" y="1818561"/>
            <a:ext cx="2306598" cy="6226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Social Media Strategy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1" name="Google Shape;291;p11"/>
          <p:cNvSpPr/>
          <p:nvPr/>
        </p:nvSpPr>
        <p:spPr>
          <a:xfrm>
            <a:off x="4876324" y="2568178"/>
            <a:ext cx="2306598" cy="20316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Business highlights and behind-the-scenes updates will be posted on LinkedIn, Twitter, and Instagram (</a:t>
            </a:r>
            <a:r>
              <a:rPr lang="en-US" sz="165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Wales.org</a:t>
            </a: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92" name="Google Shape;292;p11"/>
          <p:cNvPicPr preferRelativeResize="0"/>
          <p:nvPr/>
        </p:nvPicPr>
        <p:blipFill rotWithShape="1">
          <a:blip r:embed="rId6">
            <a:alphaModFix/>
          </a:blip>
          <a:srcRect b="0" l="0" r="0" t="0"/>
          <a:stretch/>
        </p:blipFill>
        <p:spPr>
          <a:xfrm>
            <a:off x="7447478" y="1729978"/>
            <a:ext cx="529233" cy="529233"/>
          </a:xfrm>
          <a:prstGeom prst="rect">
            <a:avLst/>
          </a:prstGeom>
          <a:noFill/>
          <a:ln>
            <a:noFill/>
          </a:ln>
        </p:spPr>
      </p:pic>
      <p:sp>
        <p:nvSpPr>
          <p:cNvPr id="293" name="Google Shape;293;p11"/>
          <p:cNvSpPr/>
          <p:nvPr/>
        </p:nvSpPr>
        <p:spPr>
          <a:xfrm>
            <a:off x="8188404" y="1818561"/>
            <a:ext cx="2306598" cy="3113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Targeted Emails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4" name="Google Shape;294;p11"/>
          <p:cNvSpPr/>
          <p:nvPr/>
        </p:nvSpPr>
        <p:spPr>
          <a:xfrm>
            <a:off x="8188404" y="2256830"/>
            <a:ext cx="2306598" cy="23702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Guardian (2021) reports that tourist boards, universities, and environmentally conscious companies will receive targeted emails with early bird discounts.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descr="preencoded.png" id="295" name="Google Shape;295;p11"/>
          <p:cNvPicPr preferRelativeResize="0"/>
          <p:nvPr/>
        </p:nvPicPr>
        <p:blipFill rotWithShape="1">
          <a:blip r:embed="rId7">
            <a:alphaModFix/>
          </a:blip>
          <a:srcRect b="0" l="0" r="0" t="0"/>
          <a:stretch/>
        </p:blipFill>
        <p:spPr>
          <a:xfrm>
            <a:off x="10759559" y="1729978"/>
            <a:ext cx="529233" cy="529233"/>
          </a:xfrm>
          <a:prstGeom prst="rect">
            <a:avLst/>
          </a:prstGeom>
          <a:noFill/>
          <a:ln>
            <a:noFill/>
          </a:ln>
        </p:spPr>
      </p:pic>
      <p:sp>
        <p:nvSpPr>
          <p:cNvPr id="296" name="Google Shape;296;p11"/>
          <p:cNvSpPr/>
          <p:nvPr/>
        </p:nvSpPr>
        <p:spPr>
          <a:xfrm>
            <a:off x="11500485" y="1818561"/>
            <a:ext cx="2306598" cy="62269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641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950"/>
              <a:buFont typeface="Arial"/>
              <a:buNone/>
            </a:pPr>
            <a:r>
              <a:rPr lang="en-US" sz="19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Influencer Partnerships</a:t>
            </a:r>
            <a:endParaRPr sz="19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7" name="Google Shape;297;p11"/>
          <p:cNvSpPr/>
          <p:nvPr/>
        </p:nvSpPr>
        <p:spPr>
          <a:xfrm>
            <a:off x="11500485" y="2568178"/>
            <a:ext cx="2306598" cy="237029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Plaid Cymru (2025) says working with famous travel influencers and Welsh culture ambassadors will help them reach more varied audiences.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8" name="Google Shape;298;p11"/>
          <p:cNvSpPr/>
          <p:nvPr/>
        </p:nvSpPr>
        <p:spPr>
          <a:xfrm>
            <a:off x="823325" y="5452987"/>
            <a:ext cx="12983700" cy="62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Press releases, blog posts, and keynote speaker interviews will build industry buzz and reputation before the event (ICC Wales, 20257).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9" name="Google Shape;299;p11"/>
          <p:cNvSpPr/>
          <p:nvPr/>
        </p:nvSpPr>
        <p:spPr>
          <a:xfrm>
            <a:off x="823325" y="5917874"/>
            <a:ext cx="12983700" cy="311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Media partnerships with Lonely Planet and Nat Geo Traveller can secure summit features or live streams (Visit Wales, 2025).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0" name="Google Shape;300;p11"/>
          <p:cNvSpPr/>
          <p:nvPr/>
        </p:nvSpPr>
        <p:spPr>
          <a:xfrm>
            <a:off x="823317" y="6330077"/>
            <a:ext cx="12983766" cy="33861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Ambition North Wales plans to have an event website with simple registration, program dates, and eco-travel tips by 2025.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11"/>
          <p:cNvSpPr/>
          <p:nvPr/>
        </p:nvSpPr>
        <p:spPr>
          <a:xfrm>
            <a:off x="823317" y="6906816"/>
            <a:ext cx="12983766" cy="67722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606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650"/>
              <a:buFont typeface="Arial"/>
              <a:buNone/>
            </a:pPr>
            <a:r>
              <a:rPr lang="en-US" sz="16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The Global Sustainable Tourism Council (2025) says this integrated marketing method ensures consistent messages, broad engagement, and global awareness of Wales's sustainable tourism.</a:t>
            </a:r>
            <a:endParaRPr sz="16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6" name="Shape 3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" name="Google Shape;307;p12"/>
          <p:cNvSpPr/>
          <p:nvPr/>
        </p:nvSpPr>
        <p:spPr>
          <a:xfrm>
            <a:off x="833199" y="655320"/>
            <a:ext cx="5321260" cy="6650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301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4150"/>
              <a:buFont typeface="Arial"/>
              <a:buNone/>
            </a:pPr>
            <a:r>
              <a:rPr lang="en-US" sz="41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Risk Management</a:t>
            </a:r>
            <a:endParaRPr sz="41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2"/>
          <p:cNvSpPr/>
          <p:nvPr/>
        </p:nvSpPr>
        <p:spPr>
          <a:xfrm>
            <a:off x="833199" y="1772603"/>
            <a:ext cx="4170640" cy="5185648"/>
          </a:xfrm>
          <a:prstGeom prst="roundRect">
            <a:avLst>
              <a:gd fmla="val 2277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12"/>
          <p:cNvSpPr/>
          <p:nvPr/>
        </p:nvSpPr>
        <p:spPr>
          <a:xfrm>
            <a:off x="1066919" y="2006322"/>
            <a:ext cx="3065502" cy="33254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829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Comprehensive Risk Plan</a:t>
            </a:r>
            <a:endParaRPr sz="2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12"/>
          <p:cNvSpPr/>
          <p:nvPr/>
        </p:nvSpPr>
        <p:spPr>
          <a:xfrm>
            <a:off x="1066919" y="2474476"/>
            <a:ext cx="3703201" cy="14468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Logistics issues, cancellations, and sudden travel rule changes are covered in a complete risk management plan (</a:t>
            </a:r>
            <a:r>
              <a:rPr lang="en-US" sz="175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FT.com</a:t>
            </a: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2022).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12"/>
          <p:cNvSpPr/>
          <p:nvPr/>
        </p:nvSpPr>
        <p:spPr>
          <a:xfrm>
            <a:off x="1066919" y="4056936"/>
            <a:ext cx="3703201" cy="10851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Meet In Wales (2025) says we will keep in touch with local officials for the latest health and safety rules.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2"/>
          <p:cNvSpPr/>
          <p:nvPr/>
        </p:nvSpPr>
        <p:spPr>
          <a:xfrm>
            <a:off x="5229939" y="1772603"/>
            <a:ext cx="4170640" cy="5185648"/>
          </a:xfrm>
          <a:prstGeom prst="roundRect">
            <a:avLst>
              <a:gd fmla="val 2277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12"/>
          <p:cNvSpPr/>
          <p:nvPr/>
        </p:nvSpPr>
        <p:spPr>
          <a:xfrm>
            <a:off x="5463659" y="2006322"/>
            <a:ext cx="2660571" cy="33254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829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Financial Safeguards</a:t>
            </a:r>
            <a:endParaRPr sz="2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12"/>
          <p:cNvSpPr/>
          <p:nvPr/>
        </p:nvSpPr>
        <p:spPr>
          <a:xfrm>
            <a:off x="5463659" y="2474476"/>
            <a:ext cx="3703201" cy="10851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In case of event closure, speaker absence, or weather issues, insurance will be provided (Meet In Wales, 2021).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5" name="Google Shape;315;p12"/>
          <p:cNvSpPr/>
          <p:nvPr/>
        </p:nvSpPr>
        <p:spPr>
          <a:xfrm>
            <a:off x="5463650" y="4056949"/>
            <a:ext cx="3703200" cy="1085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Save 10% of the budget in case something goes wrong. This will cover last-minute speaker or staff costs (Audit Wales, 2022).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6" name="Google Shape;316;p12"/>
          <p:cNvSpPr/>
          <p:nvPr/>
        </p:nvSpPr>
        <p:spPr>
          <a:xfrm>
            <a:off x="9626679" y="1772603"/>
            <a:ext cx="4170640" cy="5185648"/>
          </a:xfrm>
          <a:prstGeom prst="roundRect">
            <a:avLst>
              <a:gd fmla="val 2277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12"/>
          <p:cNvSpPr/>
          <p:nvPr/>
        </p:nvSpPr>
        <p:spPr>
          <a:xfrm>
            <a:off x="9860399" y="2006322"/>
            <a:ext cx="2660571" cy="33254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6829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2050"/>
              <a:buFont typeface="Arial"/>
              <a:buNone/>
            </a:pPr>
            <a:r>
              <a:rPr lang="en-US" sz="20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Contingency Plans</a:t>
            </a:r>
            <a:endParaRPr sz="2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8" name="Google Shape;318;p12"/>
          <p:cNvSpPr/>
          <p:nvPr/>
        </p:nvSpPr>
        <p:spPr>
          <a:xfrm>
            <a:off x="9860399" y="2474476"/>
            <a:ext cx="3703201" cy="108513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Alternative online streaming is available if you can't attend a hybrid session (North Wales Tourism, 2021).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9" name="Google Shape;319;p12"/>
          <p:cNvSpPr/>
          <p:nvPr/>
        </p:nvSpPr>
        <p:spPr>
          <a:xfrm>
            <a:off x="9860399" y="3695224"/>
            <a:ext cx="3703201" cy="14468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Clear crisis communication processes keep delegates and stakeholders informed of updates and solutions (</a:t>
            </a:r>
            <a:r>
              <a:rPr lang="en-US" sz="1750" u="sng">
                <a:solidFill>
                  <a:srgbClr val="BE49DF"/>
                </a:solidFill>
                <a:latin typeface="Arial"/>
                <a:ea typeface="Arial"/>
                <a:cs typeface="Arial"/>
                <a:sym typeface="Arial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FT.com</a:t>
            </a: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, 2021).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0" name="Google Shape;320;p12"/>
          <p:cNvSpPr/>
          <p:nvPr/>
        </p:nvSpPr>
        <p:spPr>
          <a:xfrm>
            <a:off x="9860399" y="5277683"/>
            <a:ext cx="3703201" cy="144684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Several hired caterers and providers will keep services going if the supply chain fails (Ambition North Wales, 2021).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12"/>
          <p:cNvSpPr/>
          <p:nvPr/>
        </p:nvSpPr>
        <p:spPr>
          <a:xfrm>
            <a:off x="833199" y="7212568"/>
            <a:ext cx="12964001" cy="36171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Strategically finding and reducing risks builds resilience, reduces problems, and protects the event's reputation (The Guardian, 2021).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6" name="Shape 3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" name="Google Shape;327;p13"/>
          <p:cNvSpPr/>
          <p:nvPr/>
        </p:nvSpPr>
        <p:spPr>
          <a:xfrm>
            <a:off x="837724" y="861655"/>
            <a:ext cx="5394722" cy="56328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3500"/>
              <a:buFont typeface="Arial"/>
              <a:buNone/>
            </a:pPr>
            <a:r>
              <a:rPr lang="en-US" sz="350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Conclusion and Next Steps</a:t>
            </a:r>
            <a:endParaRPr sz="3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8" name="Google Shape;328;p13"/>
          <p:cNvSpPr/>
          <p:nvPr/>
        </p:nvSpPr>
        <p:spPr>
          <a:xfrm>
            <a:off x="837724" y="2669500"/>
            <a:ext cx="3023354" cy="191453"/>
          </a:xfrm>
          <a:prstGeom prst="roundRect">
            <a:avLst>
              <a:gd fmla="val 42011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9" name="Google Shape;329;p13"/>
          <p:cNvSpPr/>
          <p:nvPr/>
        </p:nvSpPr>
        <p:spPr>
          <a:xfrm>
            <a:off x="837724" y="3148132"/>
            <a:ext cx="2252901" cy="2815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Finalise Planning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0" name="Google Shape;330;p13"/>
          <p:cNvSpPr/>
          <p:nvPr/>
        </p:nvSpPr>
        <p:spPr>
          <a:xfrm>
            <a:off x="837724" y="3544610"/>
            <a:ext cx="3023354" cy="9186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Now that we have a goal, budget, and marketing plan, we can start planning and executing (The Guardian, 2021).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1" name="Google Shape;331;p13"/>
          <p:cNvSpPr/>
          <p:nvPr/>
        </p:nvSpPr>
        <p:spPr>
          <a:xfrm>
            <a:off x="837725" y="4885012"/>
            <a:ext cx="3023400" cy="7563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NatureTrek (2025) says working with eco-friendly sponsors and partners like Visit Wales will ensure organization-wide collaboration.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2" name="Google Shape;332;p13"/>
          <p:cNvSpPr/>
          <p:nvPr/>
        </p:nvSpPr>
        <p:spPr>
          <a:xfrm>
            <a:off x="4148257" y="2382322"/>
            <a:ext cx="3023354" cy="191453"/>
          </a:xfrm>
          <a:prstGeom prst="roundRect">
            <a:avLst>
              <a:gd fmla="val 42011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3"/>
          <p:cNvSpPr/>
          <p:nvPr/>
        </p:nvSpPr>
        <p:spPr>
          <a:xfrm>
            <a:off x="4148257" y="2860953"/>
            <a:ext cx="2252901" cy="2815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Launch Registration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13"/>
          <p:cNvSpPr/>
          <p:nvPr/>
        </p:nvSpPr>
        <p:spPr>
          <a:xfrm>
            <a:off x="4148257" y="3257431"/>
            <a:ext cx="3023354" cy="91868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North Wales Tourism (2025) will open the registration portal and finalise speaker lineups next.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13"/>
          <p:cNvSpPr/>
          <p:nvPr/>
        </p:nvSpPr>
        <p:spPr>
          <a:xfrm>
            <a:off x="7458789" y="2095024"/>
            <a:ext cx="3023354" cy="191453"/>
          </a:xfrm>
          <a:prstGeom prst="roundRect">
            <a:avLst>
              <a:gd fmla="val 42011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3"/>
          <p:cNvSpPr/>
          <p:nvPr/>
        </p:nvSpPr>
        <p:spPr>
          <a:xfrm>
            <a:off x="7458789" y="2573655"/>
            <a:ext cx="2564963" cy="2815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Ongoing Communication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3"/>
          <p:cNvSpPr/>
          <p:nvPr/>
        </p:nvSpPr>
        <p:spPr>
          <a:xfrm>
            <a:off x="7458789" y="2970133"/>
            <a:ext cx="3023354" cy="1531144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According to Ambition North Wales (2025), regular briefings and updates will keep our event team on the same page, reducing risks and maximising promotional opportunities.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13"/>
          <p:cNvSpPr/>
          <p:nvPr/>
        </p:nvSpPr>
        <p:spPr>
          <a:xfrm>
            <a:off x="10769322" y="1807845"/>
            <a:ext cx="3023354" cy="191453"/>
          </a:xfrm>
          <a:prstGeom prst="roundRect">
            <a:avLst>
              <a:gd fmla="val 42011" name="adj"/>
            </a:avLst>
          </a:prstGeom>
          <a:solidFill>
            <a:srgbClr val="F0D4F7"/>
          </a:solidFill>
          <a:ln cap="flat" cmpd="sng" w="9525">
            <a:solidFill>
              <a:srgbClr val="D6BADD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13"/>
          <p:cNvSpPr/>
          <p:nvPr/>
        </p:nvSpPr>
        <p:spPr>
          <a:xfrm>
            <a:off x="10769322" y="2286476"/>
            <a:ext cx="2252901" cy="28158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714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750"/>
              <a:buFont typeface="Arial"/>
              <a:buNone/>
            </a:pPr>
            <a:r>
              <a:rPr lang="en-US" sz="175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Measure Outcomes</a:t>
            </a:r>
            <a:endParaRPr sz="17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0" name="Google Shape;340;p13"/>
          <p:cNvSpPr/>
          <p:nvPr/>
        </p:nvSpPr>
        <p:spPr>
          <a:xfrm>
            <a:off x="10769322" y="2682954"/>
            <a:ext cx="3023354" cy="122491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 (2025) suggests using success metrics like attendee feedback and funding pledges to improve future events.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3"/>
          <p:cNvSpPr/>
          <p:nvPr/>
        </p:nvSpPr>
        <p:spPr>
          <a:xfrm>
            <a:off x="837725" y="6348703"/>
            <a:ext cx="12954900" cy="1914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Visit Wales (2025) claims that the Global Green Tourism Summit 2025 – Welcome to Wales will boost eco-tourism in Wales.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13"/>
          <p:cNvSpPr/>
          <p:nvPr/>
        </p:nvSpPr>
        <p:spPr>
          <a:xfrm>
            <a:off x="837725" y="6780199"/>
            <a:ext cx="12954900" cy="281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A thorough financial, operational, and market analysis suggests the event will succeed (Visit Wales, 2021).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13"/>
          <p:cNvSpPr/>
          <p:nvPr/>
        </p:nvSpPr>
        <p:spPr>
          <a:xfrm>
            <a:off x="837724" y="7061716"/>
            <a:ext cx="12954952" cy="30622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Clr>
                <a:srgbClr val="272525"/>
              </a:buClr>
              <a:buSzPts val="1500"/>
              <a:buFont typeface="Arial"/>
              <a:buNone/>
            </a:pPr>
            <a:r>
              <a:rPr lang="en-US" sz="1500">
                <a:solidFill>
                  <a:srgbClr val="272525"/>
                </a:solidFill>
                <a:latin typeface="Arial"/>
                <a:ea typeface="Arial"/>
                <a:cs typeface="Arial"/>
                <a:sym typeface="Arial"/>
              </a:rPr>
              <a:t>We promote Wales's "Croeso" ethos and long-term tourism goals by hosting an engaging, culturally immersive, and sustainable conference (Business Wales, 2025).</a:t>
            </a:r>
            <a:endParaRPr sz="15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8" name="Shape 3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9" name="Google Shape;349;p14"/>
          <p:cNvSpPr/>
          <p:nvPr/>
        </p:nvSpPr>
        <p:spPr>
          <a:xfrm>
            <a:off x="748308" y="770572"/>
            <a:ext cx="3270052" cy="40874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2549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550"/>
              <a:buFont typeface="Arial"/>
              <a:buNone/>
            </a:pPr>
            <a:r>
              <a:rPr lang="en-US" sz="255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References </a:t>
            </a:r>
            <a:endParaRPr sz="25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0" name="Google Shape;350;p14"/>
          <p:cNvSpPr/>
          <p:nvPr/>
        </p:nvSpPr>
        <p:spPr>
          <a:xfrm>
            <a:off x="748308" y="1457206"/>
            <a:ext cx="13133784" cy="6001822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noAutofit/>
          </a:bodyPr>
          <a:lstStyle/>
          <a:p>
            <a:pPr indent="0" lvl="0" marL="0" marR="0" rtl="0" algn="l">
              <a:lnSpc>
                <a:spcPct val="1666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050"/>
              <a:buFont typeface="Calibri"/>
              <a:buNone/>
            </a:pPr>
            <a:r>
              <a:t/>
            </a:r>
            <a:endParaRPr sz="105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51" name="Google Shape;351;p14"/>
          <p:cNvSpPr txBox="1"/>
          <p:nvPr/>
        </p:nvSpPr>
        <p:spPr>
          <a:xfrm>
            <a:off x="360759" y="1321506"/>
            <a:ext cx="13726715" cy="618630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Ambition North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Responsible Adventure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https://ambitionnorth.wales/agri-food-and-tourism/responsible-adventure/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Audit Wales, 2022.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 in Wales’ National Parks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https://www.audit.wales/news/challenge-national-parks-wales-balance-encouraging-tourism-conserving-natural-environment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Business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https://businesswales.gov.wales/tourism/sustainable-tourism-wales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Ecobnb, 2021.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Green Hospitality: 10 Eco-Friendly Steps for your Hotel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https://ecobnb.com/blog/2021/05/green-hospitality-eco-friendly-steps-hotel/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Financial Times,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Tidy! Inside Cardigan's food revolution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https://www.ft.com/content/21e18300-1aee-4c22-939d-bdfda18e4784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Global Sustainable Tourism Council,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GSTC Criteria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https://www.gstcouncil.org/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Green Tourism,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Who We Work With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https://www.green-tourism.com/who-we-work-with/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Henllys Lodge,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Eco-friendly luxury in rural Carmarthenshire,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https://henllyslodge.co.uk/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ICC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Discover ICC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https://www.iccwales.com/organisers/discover-icc-wales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Industry 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Year of Croeso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https://industry.visitwales.com/get-involved/visit-wales-themed-year-campaigns/year-croeso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Meet in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ICC Wales: Wales' International Convention Centre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https://www.meetinwales.com/choose-wales/wales-for-associations/information-on-icc-wales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MWT Cymru,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https://www.mwtcymru.co.uk/latest-news/sustainable-tourism-wales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Naturetrek,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https://www.naturetrek.co.uk/sustainable-tourism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North Wales Tourism,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Tourism: A Framework for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https://northwalestourism.com/research-strategies/sustainable-tourism-a-framework-for-wales/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Plaid Cymru,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Sustainable Tourism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https://www.partyof.wales/2022_twristiaeth_tourism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Guardian,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Deep joy: Wales embraces 'hwyl' in tourism campaign to rival Danish 'hygge'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https://www.theguardian.com/uk-news/2025/jan/12/deep-joy-wales-embraces-hwyl-in-tourism-campaign-to-rival-danish-hygge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Guardian,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Weather-proofing fund to help Welsh tourism industry brave soggy summers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https://www.theguardian.com/uk-news/2025/apr/30/weather-proofing-fund-to-help-welsh-tourism-industry-brave-soggy-summers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Times,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Harbourmaster hotel review: a Cardigan Bay trailblazer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1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https://www.thetimes.co.uk/article/the-harbourmaster-cardigan-bay-wales-hotel-review-b8dmxbb3t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Funding information and advice available for tourism businesses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https://industry.visitwales.com/supporting-you/funding-information-and-advice-available-tourism-businesses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Growing tourism for the good of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https://industry.visitwales.com/supporting-you/growing-tourism-good-wales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National Tourism Awards for Wales 2025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1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https://industry.visitwales.com/get-involved/industry-engagement-events/national-tourism-awards-wales-get-involved-industry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Wales Tourism Summit 2025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2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https://industry.visitwales.com/get-involved/industry-engagement-events/wales-tourism-summit-2025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Visit Wales,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WTIF - Development Bank Wales FAQs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https://industry.visitwales.com/supporting-you/funding-information-and-advice-available-tourism-businesses/wales-tourism-investment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200"/>
              <a:buFont typeface="Times New Roman"/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Wales.com,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Year of Croeso campaign wants Welsh visitors to feel the "hwyl"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https://www.wales.com/news/united-kingdom/year-croeso-campaign-wants-welsh-visitors-feel-hwyl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 [Accessed 17 May 2025].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Wales.org, 2025. </a:t>
            </a:r>
            <a:r>
              <a:rPr b="0" i="1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Guide to Eco-Tourism in Wales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. [online] Available at: </a:t>
            </a:r>
            <a:r>
              <a:rPr b="0" i="0" lang="en-US" sz="1200" u="sng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  <a:hlinkClick r:id="rId2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https://wales.org/guide-to-eco-tourism-in-wales/</a:t>
            </a:r>
            <a:r>
              <a:rPr b="0" i="0" lang="en-US" sz="1200" u="none" strike="noStrike">
                <a:solidFill>
                  <a:srgbClr val="00000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[Accessed 17 May 2025].</a:t>
            </a:r>
            <a:endParaRPr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15"/>
          <p:cNvSpPr txBox="1"/>
          <p:nvPr/>
        </p:nvSpPr>
        <p:spPr>
          <a:xfrm>
            <a:off x="0" y="0"/>
            <a:ext cx="13980000" cy="40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7" name="Google Shape;357;p15"/>
          <p:cNvSpPr txBox="1"/>
          <p:nvPr/>
        </p:nvSpPr>
        <p:spPr>
          <a:xfrm>
            <a:off x="1907525" y="1859375"/>
            <a:ext cx="8892600" cy="1539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 </a:t>
            </a:r>
            <a:r>
              <a:rPr b="1" lang="en-US" sz="2100"/>
              <a:t>I </a:t>
            </a:r>
            <a:r>
              <a:rPr b="1" lang="en-US" sz="2200"/>
              <a:t>confirm that I have not presented any AI generated text as my own work. I confirm I have copies of my drafts, notes, and other resources I used before, and after the use of AI tools which I may be asked to provide in evidence.</a:t>
            </a:r>
            <a:endParaRPr b="1" sz="220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screenshot of a table&#10;&#10;AI-generated content may be incorrect." id="362" name="Google Shape;362;p16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930275" y="790575"/>
            <a:ext cx="7772400" cy="3427347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list of black text&#10;&#10;AI-generated content may be incorrect." id="363" name="Google Shape;363;p16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5010150" y="4933056"/>
            <a:ext cx="7772400" cy="301168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A graph of green rectangles&#10;&#10;AI-generated content may be incorrect." id="368" name="Google Shape;368;p17"/>
          <p:cNvPicPr preferRelativeResize="0"/>
          <p:nvPr/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581025" y="4979988"/>
            <a:ext cx="5032473" cy="31178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colorful pie chart with text&#10;&#10;AI-generated content may be incorrect." id="369" name="Google Shape;369;p17"/>
          <p:cNvPicPr preferRelativeResize="0"/>
          <p:nvPr/>
        </p:nvPicPr>
        <p:blipFill rotWithShape="1">
          <a:blip r:embed="rId4">
            <a:alphaModFix/>
          </a:blip>
          <a:srcRect b="0" l="0" r="0" t="0"/>
          <a:stretch/>
        </p:blipFill>
        <p:spPr>
          <a:xfrm>
            <a:off x="762000" y="455613"/>
            <a:ext cx="6553200" cy="426720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A graph of orange bars&#10;&#10;AI-generated content may be incorrect." id="370" name="Google Shape;370;p17"/>
          <p:cNvPicPr preferRelativeResize="0"/>
          <p:nvPr/>
        </p:nvPicPr>
        <p:blipFill rotWithShape="1">
          <a:blip r:embed="rId5">
            <a:alphaModFix/>
          </a:blip>
          <a:srcRect b="0" l="0" r="0" t="0"/>
          <a:stretch/>
        </p:blipFill>
        <p:spPr>
          <a:xfrm>
            <a:off x="7989142" y="3786187"/>
            <a:ext cx="6379072" cy="3930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2025-05-17T20:57:42Z</dcterms:created>
  <dc:creator>PptxGenJS</dc:creator>
</cp:coreProperties>
</file>