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73" r:id="rId1"/>
  </p:sldMasterIdLst>
  <p:notesMasterIdLst>
    <p:notesMasterId r:id="rId28"/>
  </p:notesMasterIdLst>
  <p:handoutMasterIdLst>
    <p:handoutMasterId r:id="rId29"/>
  </p:handoutMasterIdLst>
  <p:sldIdLst>
    <p:sldId id="256" r:id="rId2"/>
    <p:sldId id="404" r:id="rId3"/>
    <p:sldId id="411" r:id="rId4"/>
    <p:sldId id="352" r:id="rId5"/>
    <p:sldId id="264" r:id="rId6"/>
    <p:sldId id="392" r:id="rId7"/>
    <p:sldId id="394" r:id="rId8"/>
    <p:sldId id="396" r:id="rId9"/>
    <p:sldId id="398" r:id="rId10"/>
    <p:sldId id="409" r:id="rId11"/>
    <p:sldId id="412" r:id="rId12"/>
    <p:sldId id="413" r:id="rId13"/>
    <p:sldId id="271" r:id="rId14"/>
    <p:sldId id="407" r:id="rId15"/>
    <p:sldId id="408" r:id="rId16"/>
    <p:sldId id="320" r:id="rId17"/>
    <p:sldId id="402" r:id="rId18"/>
    <p:sldId id="272" r:id="rId19"/>
    <p:sldId id="326" r:id="rId20"/>
    <p:sldId id="327" r:id="rId21"/>
    <p:sldId id="328" r:id="rId22"/>
    <p:sldId id="370" r:id="rId23"/>
    <p:sldId id="387" r:id="rId24"/>
    <p:sldId id="410" r:id="rId25"/>
    <p:sldId id="406" r:id="rId26"/>
    <p:sldId id="368" r:id="rId27"/>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6600"/>
    <a:srgbClr val="33CC33"/>
    <a:srgbClr val="FF9900"/>
    <a:srgbClr val="FF3300"/>
    <a:srgbClr val="66FF3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053" autoAdjust="0"/>
    <p:restoredTop sz="70833" autoAdjust="0"/>
  </p:normalViewPr>
  <p:slideViewPr>
    <p:cSldViewPr>
      <p:cViewPr varScale="1">
        <p:scale>
          <a:sx n="71" d="100"/>
          <a:sy n="71" d="100"/>
        </p:scale>
        <p:origin x="1596" y="52"/>
      </p:cViewPr>
      <p:guideLst>
        <p:guide orient="horz" pos="2160"/>
        <p:guide pos="2880"/>
      </p:guideLst>
    </p:cSldViewPr>
  </p:slideViewPr>
  <p:notesTextViewPr>
    <p:cViewPr>
      <p:scale>
        <a:sx n="100" d="100"/>
        <a:sy n="100" d="100"/>
      </p:scale>
      <p:origin x="0" y="0"/>
    </p:cViewPr>
  </p:notesTextViewPr>
  <p:sorterViewPr>
    <p:cViewPr>
      <p:scale>
        <a:sx n="66" d="100"/>
        <a:sy n="66" d="100"/>
      </p:scale>
      <p:origin x="0" y="1848"/>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diagrams/_rels/data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s>
</file>

<file path=ppt/diagrams/_rels/data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rawing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s>
</file>

<file path=ppt/diagrams/_rels/drawing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F0673AB-E58C-404C-A33C-5A74529E186A}"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82DE1754-93B0-46E5-9190-46A40F58659E}">
      <dgm:prSet custT="1"/>
      <dgm:spPr/>
      <dgm:t>
        <a:bodyPr/>
        <a:lstStyle/>
        <a:p>
          <a:pPr marL="0" lvl="0" indent="0" algn="l" defTabSz="622300">
            <a:lnSpc>
              <a:spcPct val="90000"/>
            </a:lnSpc>
            <a:spcBef>
              <a:spcPct val="0"/>
            </a:spcBef>
            <a:spcAft>
              <a:spcPct val="35000"/>
            </a:spcAft>
            <a:buNone/>
          </a:pPr>
          <a:r>
            <a:rPr lang="en-GB" sz="2000" kern="1200" dirty="0">
              <a:solidFill>
                <a:prstClr val="black">
                  <a:hueOff val="0"/>
                  <a:satOff val="0"/>
                  <a:lumOff val="0"/>
                  <a:alphaOff val="0"/>
                </a:prstClr>
              </a:solidFill>
              <a:latin typeface="Arial" panose="020B0604020202020204" pitchFamily="34" charset="0"/>
              <a:ea typeface="+mn-ea"/>
              <a:cs typeface="Arial" panose="020B0604020202020204" pitchFamily="34" charset="0"/>
            </a:rPr>
            <a:t>Each week there will be a short lecture.</a:t>
          </a:r>
          <a:endParaRPr lang="en-US" sz="2000" kern="1200" dirty="0">
            <a:solidFill>
              <a:prstClr val="black">
                <a:hueOff val="0"/>
                <a:satOff val="0"/>
                <a:lumOff val="0"/>
                <a:alphaOff val="0"/>
              </a:prstClr>
            </a:solidFill>
            <a:latin typeface="Arial" panose="020B0604020202020204" pitchFamily="34" charset="0"/>
            <a:ea typeface="+mn-ea"/>
            <a:cs typeface="Arial" panose="020B0604020202020204" pitchFamily="34" charset="0"/>
          </a:endParaRPr>
        </a:p>
      </dgm:t>
    </dgm:pt>
    <dgm:pt modelId="{28899C1D-9C13-4104-92E5-07CB7C6FB251}" type="parTrans" cxnId="{920B109F-574F-4CE6-90BA-C25C42B294BE}">
      <dgm:prSet/>
      <dgm:spPr/>
      <dgm:t>
        <a:bodyPr/>
        <a:lstStyle/>
        <a:p>
          <a:endParaRPr lang="en-US"/>
        </a:p>
      </dgm:t>
    </dgm:pt>
    <dgm:pt modelId="{87F3B65F-E9EF-4B60-BA84-A77F2376996B}" type="sibTrans" cxnId="{920B109F-574F-4CE6-90BA-C25C42B294BE}">
      <dgm:prSet/>
      <dgm:spPr/>
      <dgm:t>
        <a:bodyPr/>
        <a:lstStyle/>
        <a:p>
          <a:endParaRPr lang="en-US"/>
        </a:p>
      </dgm:t>
    </dgm:pt>
    <dgm:pt modelId="{ECE71C71-90A4-4BE8-BF80-A95A65FF7527}">
      <dgm:prSet custT="1"/>
      <dgm:spPr/>
      <dgm:t>
        <a:bodyPr/>
        <a:lstStyle/>
        <a:p>
          <a:pPr marL="0" lvl="0" indent="0" algn="l" defTabSz="622300">
            <a:lnSpc>
              <a:spcPct val="90000"/>
            </a:lnSpc>
            <a:spcBef>
              <a:spcPct val="0"/>
            </a:spcBef>
            <a:spcAft>
              <a:spcPct val="35000"/>
            </a:spcAft>
            <a:buNone/>
          </a:pPr>
          <a:r>
            <a:rPr lang="en-GB" sz="2000" kern="1200" dirty="0">
              <a:solidFill>
                <a:prstClr val="black">
                  <a:hueOff val="0"/>
                  <a:satOff val="0"/>
                  <a:lumOff val="0"/>
                  <a:alphaOff val="0"/>
                </a:prstClr>
              </a:solidFill>
              <a:latin typeface="Arial" panose="020B0604020202020204" pitchFamily="34" charset="0"/>
              <a:ea typeface="+mn-ea"/>
              <a:cs typeface="Arial" panose="020B0604020202020204" pitchFamily="34" charset="0"/>
            </a:rPr>
            <a:t>There are a good variety of resources to draw your attention to particular aspects of digital business activity.</a:t>
          </a:r>
          <a:endParaRPr lang="en-US" sz="2000" kern="1200" dirty="0">
            <a:solidFill>
              <a:prstClr val="black">
                <a:hueOff val="0"/>
                <a:satOff val="0"/>
                <a:lumOff val="0"/>
                <a:alphaOff val="0"/>
              </a:prstClr>
            </a:solidFill>
            <a:latin typeface="Arial" panose="020B0604020202020204" pitchFamily="34" charset="0"/>
            <a:ea typeface="+mn-ea"/>
            <a:cs typeface="Arial" panose="020B0604020202020204" pitchFamily="34" charset="0"/>
          </a:endParaRPr>
        </a:p>
      </dgm:t>
    </dgm:pt>
    <dgm:pt modelId="{009EC1F4-3EC2-4102-A439-30C3B88E2B8F}" type="parTrans" cxnId="{45A62FCE-7ABF-4D6C-891F-3FA0331ACECC}">
      <dgm:prSet/>
      <dgm:spPr/>
      <dgm:t>
        <a:bodyPr/>
        <a:lstStyle/>
        <a:p>
          <a:endParaRPr lang="en-US"/>
        </a:p>
      </dgm:t>
    </dgm:pt>
    <dgm:pt modelId="{11D7E16E-7CF9-444B-B12B-76596EA94E1C}" type="sibTrans" cxnId="{45A62FCE-7ABF-4D6C-891F-3FA0331ACECC}">
      <dgm:prSet/>
      <dgm:spPr/>
      <dgm:t>
        <a:bodyPr/>
        <a:lstStyle/>
        <a:p>
          <a:endParaRPr lang="en-US"/>
        </a:p>
      </dgm:t>
    </dgm:pt>
    <dgm:pt modelId="{971F38AA-8B8B-42D3-AD99-535E1AACE43B}">
      <dgm:prSet custT="1"/>
      <dgm:spPr/>
      <dgm:t>
        <a:bodyPr/>
        <a:lstStyle/>
        <a:p>
          <a:pPr marL="0" lvl="0" indent="0" algn="l" defTabSz="622300">
            <a:lnSpc>
              <a:spcPct val="90000"/>
            </a:lnSpc>
            <a:spcBef>
              <a:spcPct val="0"/>
            </a:spcBef>
            <a:spcAft>
              <a:spcPct val="35000"/>
            </a:spcAft>
            <a:buNone/>
          </a:pPr>
          <a:r>
            <a:rPr lang="en-GB" sz="2000" kern="1200" dirty="0">
              <a:solidFill>
                <a:prstClr val="black">
                  <a:hueOff val="0"/>
                  <a:satOff val="0"/>
                  <a:lumOff val="0"/>
                  <a:alphaOff val="0"/>
                </a:prstClr>
              </a:solidFill>
              <a:latin typeface="Arial" panose="020B0604020202020204" pitchFamily="34" charset="0"/>
              <a:ea typeface="+mn-ea"/>
              <a:cs typeface="Arial" panose="020B0604020202020204" pitchFamily="34" charset="0"/>
            </a:rPr>
            <a:t>Questions to address in the discussion forum – </a:t>
          </a:r>
        </a:p>
        <a:p>
          <a:pPr marL="0" lvl="0" indent="0" algn="l" defTabSz="622300">
            <a:lnSpc>
              <a:spcPct val="90000"/>
            </a:lnSpc>
            <a:spcBef>
              <a:spcPct val="0"/>
            </a:spcBef>
            <a:spcAft>
              <a:spcPct val="35000"/>
            </a:spcAft>
            <a:buNone/>
          </a:pPr>
          <a:r>
            <a:rPr lang="en-GB" sz="2000" kern="1200" dirty="0">
              <a:solidFill>
                <a:prstClr val="black">
                  <a:hueOff val="0"/>
                  <a:satOff val="0"/>
                  <a:lumOff val="0"/>
                  <a:alphaOff val="0"/>
                </a:prstClr>
              </a:solidFill>
              <a:latin typeface="Arial" panose="020B0604020202020204" pitchFamily="34" charset="0"/>
              <a:ea typeface="+mn-ea"/>
              <a:cs typeface="Arial" panose="020B0604020202020204" pitchFamily="34" charset="0"/>
            </a:rPr>
            <a:t>it is expected that you will reflect on your experiences, the current situation and refer to examples you have come across to illustrate your answer and draw others into the discussion.</a:t>
          </a:r>
          <a:endParaRPr lang="en-US" sz="2000" kern="1200" dirty="0">
            <a:solidFill>
              <a:prstClr val="black">
                <a:hueOff val="0"/>
                <a:satOff val="0"/>
                <a:lumOff val="0"/>
                <a:alphaOff val="0"/>
              </a:prstClr>
            </a:solidFill>
            <a:latin typeface="Arial" panose="020B0604020202020204" pitchFamily="34" charset="0"/>
            <a:ea typeface="+mn-ea"/>
            <a:cs typeface="Arial" panose="020B0604020202020204" pitchFamily="34" charset="0"/>
          </a:endParaRPr>
        </a:p>
      </dgm:t>
    </dgm:pt>
    <dgm:pt modelId="{DADACB37-A002-46D7-A05A-27247DA8545A}" type="parTrans" cxnId="{CA3D7C96-C3E7-4245-8A22-85115CD17804}">
      <dgm:prSet/>
      <dgm:spPr/>
      <dgm:t>
        <a:bodyPr/>
        <a:lstStyle/>
        <a:p>
          <a:endParaRPr lang="en-US"/>
        </a:p>
      </dgm:t>
    </dgm:pt>
    <dgm:pt modelId="{5FA15A2B-43E0-462C-8EEB-23C24EB35C5B}" type="sibTrans" cxnId="{CA3D7C96-C3E7-4245-8A22-85115CD17804}">
      <dgm:prSet/>
      <dgm:spPr/>
      <dgm:t>
        <a:bodyPr/>
        <a:lstStyle/>
        <a:p>
          <a:endParaRPr lang="en-US"/>
        </a:p>
      </dgm:t>
    </dgm:pt>
    <dgm:pt modelId="{CB96CF38-7BD6-40D0-B1EB-EB531B352448}">
      <dgm:prSet custT="1"/>
      <dgm:spPr/>
      <dgm:t>
        <a:bodyPr/>
        <a:lstStyle/>
        <a:p>
          <a:pPr marL="0" lvl="0" indent="0" algn="l" defTabSz="622300">
            <a:lnSpc>
              <a:spcPct val="90000"/>
            </a:lnSpc>
            <a:spcBef>
              <a:spcPct val="0"/>
            </a:spcBef>
            <a:spcAft>
              <a:spcPct val="35000"/>
            </a:spcAft>
            <a:buNone/>
          </a:pPr>
          <a:r>
            <a:rPr lang="en-GB" sz="2000" kern="1200" dirty="0">
              <a:solidFill>
                <a:prstClr val="black">
                  <a:hueOff val="0"/>
                  <a:satOff val="0"/>
                  <a:lumOff val="0"/>
                  <a:alphaOff val="0"/>
                </a:prstClr>
              </a:solidFill>
              <a:latin typeface="Arial" panose="020B0604020202020204" pitchFamily="34" charset="0"/>
              <a:ea typeface="+mn-ea"/>
              <a:cs typeface="Arial" panose="020B0604020202020204" pitchFamily="34" charset="0"/>
            </a:rPr>
            <a:t>The module works best with good engagement and participation from each of you.</a:t>
          </a:r>
          <a:endParaRPr lang="en-US" sz="2000" kern="1200" dirty="0">
            <a:solidFill>
              <a:prstClr val="black">
                <a:hueOff val="0"/>
                <a:satOff val="0"/>
                <a:lumOff val="0"/>
                <a:alphaOff val="0"/>
              </a:prstClr>
            </a:solidFill>
            <a:latin typeface="Arial" panose="020B0604020202020204" pitchFamily="34" charset="0"/>
            <a:ea typeface="+mn-ea"/>
            <a:cs typeface="Arial" panose="020B0604020202020204" pitchFamily="34" charset="0"/>
          </a:endParaRPr>
        </a:p>
      </dgm:t>
    </dgm:pt>
    <dgm:pt modelId="{BA43C467-0424-49E4-B5DB-8BAAAC865F16}" type="parTrans" cxnId="{484705BD-BF25-45C4-885C-2C35631DFD99}">
      <dgm:prSet/>
      <dgm:spPr/>
      <dgm:t>
        <a:bodyPr/>
        <a:lstStyle/>
        <a:p>
          <a:endParaRPr lang="en-US"/>
        </a:p>
      </dgm:t>
    </dgm:pt>
    <dgm:pt modelId="{80C40031-76E0-4F82-A06D-A46C58725930}" type="sibTrans" cxnId="{484705BD-BF25-45C4-885C-2C35631DFD99}">
      <dgm:prSet/>
      <dgm:spPr/>
      <dgm:t>
        <a:bodyPr/>
        <a:lstStyle/>
        <a:p>
          <a:endParaRPr lang="en-US"/>
        </a:p>
      </dgm:t>
    </dgm:pt>
    <dgm:pt modelId="{6AD12C3D-2A8F-4A1E-824E-2402C1E1AAF7}">
      <dgm:prSet custT="1"/>
      <dgm:spPr/>
      <dgm:t>
        <a:bodyPr/>
        <a:lstStyle/>
        <a:p>
          <a:r>
            <a:rPr lang="en-GB" sz="2000" dirty="0">
              <a:latin typeface="Arial" panose="020B0604020202020204" pitchFamily="34" charset="0"/>
              <a:cs typeface="Arial" panose="020B0604020202020204" pitchFamily="34" charset="0"/>
            </a:rPr>
            <a:t>I look forward to hearing from you each week.</a:t>
          </a:r>
          <a:endParaRPr lang="en-US" sz="2000" dirty="0">
            <a:latin typeface="Arial" panose="020B0604020202020204" pitchFamily="34" charset="0"/>
            <a:cs typeface="Arial" panose="020B0604020202020204" pitchFamily="34" charset="0"/>
          </a:endParaRPr>
        </a:p>
      </dgm:t>
    </dgm:pt>
    <dgm:pt modelId="{D082C5F6-34FD-4E2C-87B6-F90E43CE6D95}" type="parTrans" cxnId="{CF70CDD0-534A-40A7-B66C-805D2E6DAAC1}">
      <dgm:prSet/>
      <dgm:spPr/>
      <dgm:t>
        <a:bodyPr/>
        <a:lstStyle/>
        <a:p>
          <a:endParaRPr lang="en-US"/>
        </a:p>
      </dgm:t>
    </dgm:pt>
    <dgm:pt modelId="{16C14C34-11D6-4383-B3D9-C75BB785DFCB}" type="sibTrans" cxnId="{CF70CDD0-534A-40A7-B66C-805D2E6DAAC1}">
      <dgm:prSet/>
      <dgm:spPr/>
      <dgm:t>
        <a:bodyPr/>
        <a:lstStyle/>
        <a:p>
          <a:endParaRPr lang="en-US"/>
        </a:p>
      </dgm:t>
    </dgm:pt>
    <dgm:pt modelId="{FE0E434C-BCB5-4FB2-867E-F4547F488898}" type="pres">
      <dgm:prSet presAssocID="{8F0673AB-E58C-404C-A33C-5A74529E186A}" presName="root" presStyleCnt="0">
        <dgm:presLayoutVars>
          <dgm:dir/>
          <dgm:resizeHandles val="exact"/>
        </dgm:presLayoutVars>
      </dgm:prSet>
      <dgm:spPr/>
    </dgm:pt>
    <dgm:pt modelId="{85CD8576-1C73-4EFD-AFB8-8E3FC9E48B00}" type="pres">
      <dgm:prSet presAssocID="{8F0673AB-E58C-404C-A33C-5A74529E186A}" presName="container" presStyleCnt="0">
        <dgm:presLayoutVars>
          <dgm:dir/>
          <dgm:resizeHandles val="exact"/>
        </dgm:presLayoutVars>
      </dgm:prSet>
      <dgm:spPr/>
    </dgm:pt>
    <dgm:pt modelId="{C6F62CB8-C41B-4AB0-92F9-2AA8CA740C5C}" type="pres">
      <dgm:prSet presAssocID="{82DE1754-93B0-46E5-9190-46A40F58659E}" presName="compNode" presStyleCnt="0"/>
      <dgm:spPr/>
    </dgm:pt>
    <dgm:pt modelId="{02E0F40F-ACB3-47E2-9178-1C7924B3DFD0}" type="pres">
      <dgm:prSet presAssocID="{82DE1754-93B0-46E5-9190-46A40F58659E}" presName="iconBgRect" presStyleLbl="bgShp" presStyleIdx="0" presStyleCnt="5" custLinFactNeighborX="-7475" custLinFactNeighborY="-42149"/>
      <dgm:spPr/>
    </dgm:pt>
    <dgm:pt modelId="{4B458F8C-B27C-4255-B872-6FE207AF32E9}" type="pres">
      <dgm:prSet presAssocID="{82DE1754-93B0-46E5-9190-46A40F58659E}" presName="iconRect" presStyleLbl="node1" presStyleIdx="0" presStyleCnt="5" custLinFactNeighborX="5120" custLinFactNeighborY="-7121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D36A0E33-1EAC-4C14-AF1C-2D610F65AB95}" type="pres">
      <dgm:prSet presAssocID="{82DE1754-93B0-46E5-9190-46A40F58659E}" presName="spaceRect" presStyleCnt="0"/>
      <dgm:spPr/>
    </dgm:pt>
    <dgm:pt modelId="{2316C320-D9AD-4C04-9C72-D9224CB21679}" type="pres">
      <dgm:prSet presAssocID="{82DE1754-93B0-46E5-9190-46A40F58659E}" presName="textRect" presStyleLbl="revTx" presStyleIdx="0" presStyleCnt="5" custLinFactNeighborX="-1295" custLinFactNeighborY="-42149">
        <dgm:presLayoutVars>
          <dgm:chMax val="1"/>
          <dgm:chPref val="1"/>
        </dgm:presLayoutVars>
      </dgm:prSet>
      <dgm:spPr/>
    </dgm:pt>
    <dgm:pt modelId="{53D7AD49-E5BA-4F47-A541-5BAE590062C0}" type="pres">
      <dgm:prSet presAssocID="{87F3B65F-E9EF-4B60-BA84-A77F2376996B}" presName="sibTrans" presStyleLbl="sibTrans2D1" presStyleIdx="0" presStyleCnt="0"/>
      <dgm:spPr/>
    </dgm:pt>
    <dgm:pt modelId="{8E17068F-06E3-4675-9407-F0C43DBC65C7}" type="pres">
      <dgm:prSet presAssocID="{ECE71C71-90A4-4BE8-BF80-A95A65FF7527}" presName="compNode" presStyleCnt="0"/>
      <dgm:spPr/>
    </dgm:pt>
    <dgm:pt modelId="{EFDC88B8-2E82-44B2-B668-6D5031E19C23}" type="pres">
      <dgm:prSet presAssocID="{ECE71C71-90A4-4BE8-BF80-A95A65FF7527}" presName="iconBgRect" presStyleLbl="bgShp" presStyleIdx="1" presStyleCnt="5"/>
      <dgm:spPr/>
    </dgm:pt>
    <dgm:pt modelId="{2F860349-91F4-4060-8C1F-7747F657DD30}" type="pres">
      <dgm:prSet presAssocID="{ECE71C71-90A4-4BE8-BF80-A95A65FF7527}" presName="iconRect" presStyleLbl="node1" presStyleIdx="1" presStyleCnt="5"/>
      <dgm:spPr>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a:ln>
          <a:noFill/>
        </a:ln>
      </dgm:spPr>
      <dgm:extLst>
        <a:ext uri="{E40237B7-FDA0-4F09-8148-C483321AD2D9}">
          <dgm14:cNvPr xmlns:dgm14="http://schemas.microsoft.com/office/drawing/2010/diagram" id="0" name="" descr="Web design outline"/>
        </a:ext>
      </dgm:extLst>
    </dgm:pt>
    <dgm:pt modelId="{82D45060-536D-436F-9C01-8D2AC1EE27A0}" type="pres">
      <dgm:prSet presAssocID="{ECE71C71-90A4-4BE8-BF80-A95A65FF7527}" presName="spaceRect" presStyleCnt="0"/>
      <dgm:spPr/>
    </dgm:pt>
    <dgm:pt modelId="{E8349831-E12C-40C5-8EAF-47E321BD0E0C}" type="pres">
      <dgm:prSet presAssocID="{ECE71C71-90A4-4BE8-BF80-A95A65FF7527}" presName="textRect" presStyleLbl="revTx" presStyleIdx="1" presStyleCnt="5" custScaleY="167714" custLinFactNeighborX="1224" custLinFactNeighborY="28114">
        <dgm:presLayoutVars>
          <dgm:chMax val="1"/>
          <dgm:chPref val="1"/>
        </dgm:presLayoutVars>
      </dgm:prSet>
      <dgm:spPr/>
    </dgm:pt>
    <dgm:pt modelId="{6E6F28F8-4240-4F6F-AE8F-A6641E374EA1}" type="pres">
      <dgm:prSet presAssocID="{11D7E16E-7CF9-444B-B12B-76596EA94E1C}" presName="sibTrans" presStyleLbl="sibTrans2D1" presStyleIdx="0" presStyleCnt="0"/>
      <dgm:spPr/>
    </dgm:pt>
    <dgm:pt modelId="{01FD19F9-CFDB-4312-8058-167E6201760B}" type="pres">
      <dgm:prSet presAssocID="{971F38AA-8B8B-42D3-AD99-535E1AACE43B}" presName="compNode" presStyleCnt="0"/>
      <dgm:spPr/>
    </dgm:pt>
    <dgm:pt modelId="{C95E31E6-5FF2-4B8B-83A7-63BA155ABBED}" type="pres">
      <dgm:prSet presAssocID="{971F38AA-8B8B-42D3-AD99-535E1AACE43B}" presName="iconBgRect" presStyleLbl="bgShp" presStyleIdx="2" presStyleCnt="5"/>
      <dgm:spPr/>
    </dgm:pt>
    <dgm:pt modelId="{C749079C-9AEB-44C3-A408-42920C02DD15}" type="pres">
      <dgm:prSet presAssocID="{971F38AA-8B8B-42D3-AD99-535E1AACE43B}"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oard Room"/>
        </a:ext>
      </dgm:extLst>
    </dgm:pt>
    <dgm:pt modelId="{60838352-72AA-48CB-B5D2-2A2A804C3C8A}" type="pres">
      <dgm:prSet presAssocID="{971F38AA-8B8B-42D3-AD99-535E1AACE43B}" presName="spaceRect" presStyleCnt="0"/>
      <dgm:spPr/>
    </dgm:pt>
    <dgm:pt modelId="{98A5E36D-426F-4C20-A979-44A0FFAF9637}" type="pres">
      <dgm:prSet presAssocID="{971F38AA-8B8B-42D3-AD99-535E1AACE43B}" presName="textRect" presStyleLbl="revTx" presStyleIdx="2" presStyleCnt="5" custLinFactNeighborX="1794" custLinFactNeighborY="-31184">
        <dgm:presLayoutVars>
          <dgm:chMax val="1"/>
          <dgm:chPref val="1"/>
        </dgm:presLayoutVars>
      </dgm:prSet>
      <dgm:spPr/>
    </dgm:pt>
    <dgm:pt modelId="{37240395-B110-4313-9A6F-68B05F729403}" type="pres">
      <dgm:prSet presAssocID="{5FA15A2B-43E0-462C-8EEB-23C24EB35C5B}" presName="sibTrans" presStyleLbl="sibTrans2D1" presStyleIdx="0" presStyleCnt="0"/>
      <dgm:spPr/>
    </dgm:pt>
    <dgm:pt modelId="{68DC6B47-47CF-4006-A749-FF2B47C4E9C6}" type="pres">
      <dgm:prSet presAssocID="{CB96CF38-7BD6-40D0-B1EB-EB531B352448}" presName="compNode" presStyleCnt="0"/>
      <dgm:spPr/>
    </dgm:pt>
    <dgm:pt modelId="{BAF81C11-A9EB-4785-A0E8-38D401EB26AA}" type="pres">
      <dgm:prSet presAssocID="{CB96CF38-7BD6-40D0-B1EB-EB531B352448}" presName="iconBgRect" presStyleLbl="bgShp" presStyleIdx="3" presStyleCnt="5"/>
      <dgm:spPr/>
    </dgm:pt>
    <dgm:pt modelId="{49533989-F26A-4A9B-B41A-24A46AFCF884}" type="pres">
      <dgm:prSet presAssocID="{CB96CF38-7BD6-40D0-B1EB-EB531B352448}"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Group Success"/>
        </a:ext>
      </dgm:extLst>
    </dgm:pt>
    <dgm:pt modelId="{FF64E738-8562-4F8B-8A02-D40CB7C04664}" type="pres">
      <dgm:prSet presAssocID="{CB96CF38-7BD6-40D0-B1EB-EB531B352448}" presName="spaceRect" presStyleCnt="0"/>
      <dgm:spPr/>
    </dgm:pt>
    <dgm:pt modelId="{47593F9B-B322-45D7-B87F-05DEA32FFA57}" type="pres">
      <dgm:prSet presAssocID="{CB96CF38-7BD6-40D0-B1EB-EB531B352448}" presName="textRect" presStyleLbl="revTx" presStyleIdx="3" presStyleCnt="5">
        <dgm:presLayoutVars>
          <dgm:chMax val="1"/>
          <dgm:chPref val="1"/>
        </dgm:presLayoutVars>
      </dgm:prSet>
      <dgm:spPr/>
    </dgm:pt>
    <dgm:pt modelId="{C155874F-B4CC-4AE5-9510-24D4200D6A41}" type="pres">
      <dgm:prSet presAssocID="{80C40031-76E0-4F82-A06D-A46C58725930}" presName="sibTrans" presStyleLbl="sibTrans2D1" presStyleIdx="0" presStyleCnt="0"/>
      <dgm:spPr/>
    </dgm:pt>
    <dgm:pt modelId="{742B22EC-50FA-428A-8032-37CF7980968D}" type="pres">
      <dgm:prSet presAssocID="{6AD12C3D-2A8F-4A1E-824E-2402C1E1AAF7}" presName="compNode" presStyleCnt="0"/>
      <dgm:spPr/>
    </dgm:pt>
    <dgm:pt modelId="{56525B8C-063B-45CD-B57D-AB89E0310566}" type="pres">
      <dgm:prSet presAssocID="{6AD12C3D-2A8F-4A1E-824E-2402C1E1AAF7}" presName="iconBgRect" presStyleLbl="bgShp" presStyleIdx="4" presStyleCnt="5" custLinFactNeighborX="-5978" custLinFactNeighborY="57324"/>
      <dgm:spPr/>
    </dgm:pt>
    <dgm:pt modelId="{699AAC12-FB9F-4A89-9834-9C84E7D8E232}" type="pres">
      <dgm:prSet presAssocID="{6AD12C3D-2A8F-4A1E-824E-2402C1E1AAF7}" presName="iconRect" presStyleLbl="node1" presStyleIdx="4" presStyleCnt="5" custLinFactNeighborX="-7863" custLinFactNeighborY="83341"/>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Ear"/>
        </a:ext>
      </dgm:extLst>
    </dgm:pt>
    <dgm:pt modelId="{5C7DECFB-A5EB-4837-9153-0241BB646F79}" type="pres">
      <dgm:prSet presAssocID="{6AD12C3D-2A8F-4A1E-824E-2402C1E1AAF7}" presName="spaceRect" presStyleCnt="0"/>
      <dgm:spPr/>
    </dgm:pt>
    <dgm:pt modelId="{1EF83F04-A96E-4123-87CB-145EAB17CC8C}" type="pres">
      <dgm:prSet presAssocID="{6AD12C3D-2A8F-4A1E-824E-2402C1E1AAF7}" presName="textRect" presStyleLbl="revTx" presStyleIdx="4" presStyleCnt="5" custLinFactNeighborX="-4384" custLinFactNeighborY="60772">
        <dgm:presLayoutVars>
          <dgm:chMax val="1"/>
          <dgm:chPref val="1"/>
        </dgm:presLayoutVars>
      </dgm:prSet>
      <dgm:spPr/>
    </dgm:pt>
  </dgm:ptLst>
  <dgm:cxnLst>
    <dgm:cxn modelId="{CB11840A-7D47-4A41-AB67-C76BAFC7847D}" type="presOf" srcId="{6AD12C3D-2A8F-4A1E-824E-2402C1E1AAF7}" destId="{1EF83F04-A96E-4123-87CB-145EAB17CC8C}" srcOrd="0" destOrd="0" presId="urn:microsoft.com/office/officeart/2018/2/layout/IconCircleList"/>
    <dgm:cxn modelId="{0E27CD3B-51BB-4976-A086-61DE0879A40E}" type="presOf" srcId="{82DE1754-93B0-46E5-9190-46A40F58659E}" destId="{2316C320-D9AD-4C04-9C72-D9224CB21679}" srcOrd="0" destOrd="0" presId="urn:microsoft.com/office/officeart/2018/2/layout/IconCircleList"/>
    <dgm:cxn modelId="{51C6995D-5938-46A8-B944-B3C67D637024}" type="presOf" srcId="{8F0673AB-E58C-404C-A33C-5A74529E186A}" destId="{FE0E434C-BCB5-4FB2-867E-F4547F488898}" srcOrd="0" destOrd="0" presId="urn:microsoft.com/office/officeart/2018/2/layout/IconCircleList"/>
    <dgm:cxn modelId="{2BC7C742-41A4-4D5D-91AD-01884085F3E2}" type="presOf" srcId="{5FA15A2B-43E0-462C-8EEB-23C24EB35C5B}" destId="{37240395-B110-4313-9A6F-68B05F729403}" srcOrd="0" destOrd="0" presId="urn:microsoft.com/office/officeart/2018/2/layout/IconCircleList"/>
    <dgm:cxn modelId="{BF487164-F76A-49AA-A551-6392543B78B4}" type="presOf" srcId="{80C40031-76E0-4F82-A06D-A46C58725930}" destId="{C155874F-B4CC-4AE5-9510-24D4200D6A41}" srcOrd="0" destOrd="0" presId="urn:microsoft.com/office/officeart/2018/2/layout/IconCircleList"/>
    <dgm:cxn modelId="{62A56E7A-4D47-45CE-B8FE-E01BE02EF277}" type="presOf" srcId="{ECE71C71-90A4-4BE8-BF80-A95A65FF7527}" destId="{E8349831-E12C-40C5-8EAF-47E321BD0E0C}" srcOrd="0" destOrd="0" presId="urn:microsoft.com/office/officeart/2018/2/layout/IconCircleList"/>
    <dgm:cxn modelId="{5901ED84-9FE9-4851-9682-A84C5CAE0D99}" type="presOf" srcId="{87F3B65F-E9EF-4B60-BA84-A77F2376996B}" destId="{53D7AD49-E5BA-4F47-A541-5BAE590062C0}" srcOrd="0" destOrd="0" presId="urn:microsoft.com/office/officeart/2018/2/layout/IconCircleList"/>
    <dgm:cxn modelId="{CA72AE92-7B1B-456C-8537-4ADDE5C7934B}" type="presOf" srcId="{11D7E16E-7CF9-444B-B12B-76596EA94E1C}" destId="{6E6F28F8-4240-4F6F-AE8F-A6641E374EA1}" srcOrd="0" destOrd="0" presId="urn:microsoft.com/office/officeart/2018/2/layout/IconCircleList"/>
    <dgm:cxn modelId="{CA3D7C96-C3E7-4245-8A22-85115CD17804}" srcId="{8F0673AB-E58C-404C-A33C-5A74529E186A}" destId="{971F38AA-8B8B-42D3-AD99-535E1AACE43B}" srcOrd="2" destOrd="0" parTransId="{DADACB37-A002-46D7-A05A-27247DA8545A}" sibTransId="{5FA15A2B-43E0-462C-8EEB-23C24EB35C5B}"/>
    <dgm:cxn modelId="{920B109F-574F-4CE6-90BA-C25C42B294BE}" srcId="{8F0673AB-E58C-404C-A33C-5A74529E186A}" destId="{82DE1754-93B0-46E5-9190-46A40F58659E}" srcOrd="0" destOrd="0" parTransId="{28899C1D-9C13-4104-92E5-07CB7C6FB251}" sibTransId="{87F3B65F-E9EF-4B60-BA84-A77F2376996B}"/>
    <dgm:cxn modelId="{D9CCCDA6-115A-40E5-AC11-5651980E0E36}" type="presOf" srcId="{CB96CF38-7BD6-40D0-B1EB-EB531B352448}" destId="{47593F9B-B322-45D7-B87F-05DEA32FFA57}" srcOrd="0" destOrd="0" presId="urn:microsoft.com/office/officeart/2018/2/layout/IconCircleList"/>
    <dgm:cxn modelId="{D292A2AA-8346-47D2-B66C-206976B45B48}" type="presOf" srcId="{971F38AA-8B8B-42D3-AD99-535E1AACE43B}" destId="{98A5E36D-426F-4C20-A979-44A0FFAF9637}" srcOrd="0" destOrd="0" presId="urn:microsoft.com/office/officeart/2018/2/layout/IconCircleList"/>
    <dgm:cxn modelId="{484705BD-BF25-45C4-885C-2C35631DFD99}" srcId="{8F0673AB-E58C-404C-A33C-5A74529E186A}" destId="{CB96CF38-7BD6-40D0-B1EB-EB531B352448}" srcOrd="3" destOrd="0" parTransId="{BA43C467-0424-49E4-B5DB-8BAAAC865F16}" sibTransId="{80C40031-76E0-4F82-A06D-A46C58725930}"/>
    <dgm:cxn modelId="{45A62FCE-7ABF-4D6C-891F-3FA0331ACECC}" srcId="{8F0673AB-E58C-404C-A33C-5A74529E186A}" destId="{ECE71C71-90A4-4BE8-BF80-A95A65FF7527}" srcOrd="1" destOrd="0" parTransId="{009EC1F4-3EC2-4102-A439-30C3B88E2B8F}" sibTransId="{11D7E16E-7CF9-444B-B12B-76596EA94E1C}"/>
    <dgm:cxn modelId="{CF70CDD0-534A-40A7-B66C-805D2E6DAAC1}" srcId="{8F0673AB-E58C-404C-A33C-5A74529E186A}" destId="{6AD12C3D-2A8F-4A1E-824E-2402C1E1AAF7}" srcOrd="4" destOrd="0" parTransId="{D082C5F6-34FD-4E2C-87B6-F90E43CE6D95}" sibTransId="{16C14C34-11D6-4383-B3D9-C75BB785DFCB}"/>
    <dgm:cxn modelId="{93509AD2-7402-43C1-8E4E-CF585446B1D5}" type="presParOf" srcId="{FE0E434C-BCB5-4FB2-867E-F4547F488898}" destId="{85CD8576-1C73-4EFD-AFB8-8E3FC9E48B00}" srcOrd="0" destOrd="0" presId="urn:microsoft.com/office/officeart/2018/2/layout/IconCircleList"/>
    <dgm:cxn modelId="{F7F843F4-8B6D-4778-BE33-C8D5B8D592FD}" type="presParOf" srcId="{85CD8576-1C73-4EFD-AFB8-8E3FC9E48B00}" destId="{C6F62CB8-C41B-4AB0-92F9-2AA8CA740C5C}" srcOrd="0" destOrd="0" presId="urn:microsoft.com/office/officeart/2018/2/layout/IconCircleList"/>
    <dgm:cxn modelId="{752ECAEF-3A17-437E-A37B-FEF5EC8E34BD}" type="presParOf" srcId="{C6F62CB8-C41B-4AB0-92F9-2AA8CA740C5C}" destId="{02E0F40F-ACB3-47E2-9178-1C7924B3DFD0}" srcOrd="0" destOrd="0" presId="urn:microsoft.com/office/officeart/2018/2/layout/IconCircleList"/>
    <dgm:cxn modelId="{08954D86-58EF-42A1-A96A-703858773125}" type="presParOf" srcId="{C6F62CB8-C41B-4AB0-92F9-2AA8CA740C5C}" destId="{4B458F8C-B27C-4255-B872-6FE207AF32E9}" srcOrd="1" destOrd="0" presId="urn:microsoft.com/office/officeart/2018/2/layout/IconCircleList"/>
    <dgm:cxn modelId="{4B6417F9-CF56-491C-AEE2-537904A13F2B}" type="presParOf" srcId="{C6F62CB8-C41B-4AB0-92F9-2AA8CA740C5C}" destId="{D36A0E33-1EAC-4C14-AF1C-2D610F65AB95}" srcOrd="2" destOrd="0" presId="urn:microsoft.com/office/officeart/2018/2/layout/IconCircleList"/>
    <dgm:cxn modelId="{F0B4E278-3875-4E67-BA29-92D2E7FD4447}" type="presParOf" srcId="{C6F62CB8-C41B-4AB0-92F9-2AA8CA740C5C}" destId="{2316C320-D9AD-4C04-9C72-D9224CB21679}" srcOrd="3" destOrd="0" presId="urn:microsoft.com/office/officeart/2018/2/layout/IconCircleList"/>
    <dgm:cxn modelId="{A2023371-F057-4320-8244-B6908E1DD76B}" type="presParOf" srcId="{85CD8576-1C73-4EFD-AFB8-8E3FC9E48B00}" destId="{53D7AD49-E5BA-4F47-A541-5BAE590062C0}" srcOrd="1" destOrd="0" presId="urn:microsoft.com/office/officeart/2018/2/layout/IconCircleList"/>
    <dgm:cxn modelId="{2B8043FF-9C52-4DBE-AA84-ABDD1D210A89}" type="presParOf" srcId="{85CD8576-1C73-4EFD-AFB8-8E3FC9E48B00}" destId="{8E17068F-06E3-4675-9407-F0C43DBC65C7}" srcOrd="2" destOrd="0" presId="urn:microsoft.com/office/officeart/2018/2/layout/IconCircleList"/>
    <dgm:cxn modelId="{47BCCA7E-D9EA-4106-BAB1-31E2FA270AAD}" type="presParOf" srcId="{8E17068F-06E3-4675-9407-F0C43DBC65C7}" destId="{EFDC88B8-2E82-44B2-B668-6D5031E19C23}" srcOrd="0" destOrd="0" presId="urn:microsoft.com/office/officeart/2018/2/layout/IconCircleList"/>
    <dgm:cxn modelId="{B09735A4-D368-4B44-A7F6-EBCA739A349D}" type="presParOf" srcId="{8E17068F-06E3-4675-9407-F0C43DBC65C7}" destId="{2F860349-91F4-4060-8C1F-7747F657DD30}" srcOrd="1" destOrd="0" presId="urn:microsoft.com/office/officeart/2018/2/layout/IconCircleList"/>
    <dgm:cxn modelId="{CF7AE14A-3E41-4E38-86B1-9ABA4DBD91F2}" type="presParOf" srcId="{8E17068F-06E3-4675-9407-F0C43DBC65C7}" destId="{82D45060-536D-436F-9C01-8D2AC1EE27A0}" srcOrd="2" destOrd="0" presId="urn:microsoft.com/office/officeart/2018/2/layout/IconCircleList"/>
    <dgm:cxn modelId="{27EC3C37-250B-4728-8264-D0999E4274D8}" type="presParOf" srcId="{8E17068F-06E3-4675-9407-F0C43DBC65C7}" destId="{E8349831-E12C-40C5-8EAF-47E321BD0E0C}" srcOrd="3" destOrd="0" presId="urn:microsoft.com/office/officeart/2018/2/layout/IconCircleList"/>
    <dgm:cxn modelId="{65DF5140-69F6-4151-A516-358FAB4DF262}" type="presParOf" srcId="{85CD8576-1C73-4EFD-AFB8-8E3FC9E48B00}" destId="{6E6F28F8-4240-4F6F-AE8F-A6641E374EA1}" srcOrd="3" destOrd="0" presId="urn:microsoft.com/office/officeart/2018/2/layout/IconCircleList"/>
    <dgm:cxn modelId="{70B055A4-86D5-4C1C-9333-134B51147F9F}" type="presParOf" srcId="{85CD8576-1C73-4EFD-AFB8-8E3FC9E48B00}" destId="{01FD19F9-CFDB-4312-8058-167E6201760B}" srcOrd="4" destOrd="0" presId="urn:microsoft.com/office/officeart/2018/2/layout/IconCircleList"/>
    <dgm:cxn modelId="{5A393745-A277-455A-8BF5-F68C366CDE4E}" type="presParOf" srcId="{01FD19F9-CFDB-4312-8058-167E6201760B}" destId="{C95E31E6-5FF2-4B8B-83A7-63BA155ABBED}" srcOrd="0" destOrd="0" presId="urn:microsoft.com/office/officeart/2018/2/layout/IconCircleList"/>
    <dgm:cxn modelId="{8261A39D-DB0E-415A-9D4A-859B83985A43}" type="presParOf" srcId="{01FD19F9-CFDB-4312-8058-167E6201760B}" destId="{C749079C-9AEB-44C3-A408-42920C02DD15}" srcOrd="1" destOrd="0" presId="urn:microsoft.com/office/officeart/2018/2/layout/IconCircleList"/>
    <dgm:cxn modelId="{7FEFABED-0C27-4504-AAF0-6A6B19FAED43}" type="presParOf" srcId="{01FD19F9-CFDB-4312-8058-167E6201760B}" destId="{60838352-72AA-48CB-B5D2-2A2A804C3C8A}" srcOrd="2" destOrd="0" presId="urn:microsoft.com/office/officeart/2018/2/layout/IconCircleList"/>
    <dgm:cxn modelId="{B2FAA2E3-E067-4180-8406-3AD674E38877}" type="presParOf" srcId="{01FD19F9-CFDB-4312-8058-167E6201760B}" destId="{98A5E36D-426F-4C20-A979-44A0FFAF9637}" srcOrd="3" destOrd="0" presId="urn:microsoft.com/office/officeart/2018/2/layout/IconCircleList"/>
    <dgm:cxn modelId="{918A0423-64F0-4337-9D93-DC85296526BF}" type="presParOf" srcId="{85CD8576-1C73-4EFD-AFB8-8E3FC9E48B00}" destId="{37240395-B110-4313-9A6F-68B05F729403}" srcOrd="5" destOrd="0" presId="urn:microsoft.com/office/officeart/2018/2/layout/IconCircleList"/>
    <dgm:cxn modelId="{FD72B434-FD6D-4A75-A317-5782719D1D62}" type="presParOf" srcId="{85CD8576-1C73-4EFD-AFB8-8E3FC9E48B00}" destId="{68DC6B47-47CF-4006-A749-FF2B47C4E9C6}" srcOrd="6" destOrd="0" presId="urn:microsoft.com/office/officeart/2018/2/layout/IconCircleList"/>
    <dgm:cxn modelId="{6573204D-45FE-479D-AE6D-27E485634ACA}" type="presParOf" srcId="{68DC6B47-47CF-4006-A749-FF2B47C4E9C6}" destId="{BAF81C11-A9EB-4785-A0E8-38D401EB26AA}" srcOrd="0" destOrd="0" presId="urn:microsoft.com/office/officeart/2018/2/layout/IconCircleList"/>
    <dgm:cxn modelId="{DDB8A0F5-D822-4041-A73B-5EC3880DE063}" type="presParOf" srcId="{68DC6B47-47CF-4006-A749-FF2B47C4E9C6}" destId="{49533989-F26A-4A9B-B41A-24A46AFCF884}" srcOrd="1" destOrd="0" presId="urn:microsoft.com/office/officeart/2018/2/layout/IconCircleList"/>
    <dgm:cxn modelId="{3F5BB012-F4F2-4686-B06D-AA09D08663FD}" type="presParOf" srcId="{68DC6B47-47CF-4006-A749-FF2B47C4E9C6}" destId="{FF64E738-8562-4F8B-8A02-D40CB7C04664}" srcOrd="2" destOrd="0" presId="urn:microsoft.com/office/officeart/2018/2/layout/IconCircleList"/>
    <dgm:cxn modelId="{401CF90E-9C84-4AA1-B959-1D5E695121FA}" type="presParOf" srcId="{68DC6B47-47CF-4006-A749-FF2B47C4E9C6}" destId="{47593F9B-B322-45D7-B87F-05DEA32FFA57}" srcOrd="3" destOrd="0" presId="urn:microsoft.com/office/officeart/2018/2/layout/IconCircleList"/>
    <dgm:cxn modelId="{2E767BEE-9C82-4CDD-A819-277588EF46B9}" type="presParOf" srcId="{85CD8576-1C73-4EFD-AFB8-8E3FC9E48B00}" destId="{C155874F-B4CC-4AE5-9510-24D4200D6A41}" srcOrd="7" destOrd="0" presId="urn:microsoft.com/office/officeart/2018/2/layout/IconCircleList"/>
    <dgm:cxn modelId="{5C469909-0131-4C15-B460-5629D86FCCB9}" type="presParOf" srcId="{85CD8576-1C73-4EFD-AFB8-8E3FC9E48B00}" destId="{742B22EC-50FA-428A-8032-37CF7980968D}" srcOrd="8" destOrd="0" presId="urn:microsoft.com/office/officeart/2018/2/layout/IconCircleList"/>
    <dgm:cxn modelId="{E7E3BEDA-A11A-4FFC-9AB2-F2EADED44F5A}" type="presParOf" srcId="{742B22EC-50FA-428A-8032-37CF7980968D}" destId="{56525B8C-063B-45CD-B57D-AB89E0310566}" srcOrd="0" destOrd="0" presId="urn:microsoft.com/office/officeart/2018/2/layout/IconCircleList"/>
    <dgm:cxn modelId="{90DDC255-5190-41C4-B5BE-34CD76725722}" type="presParOf" srcId="{742B22EC-50FA-428A-8032-37CF7980968D}" destId="{699AAC12-FB9F-4A89-9834-9C84E7D8E232}" srcOrd="1" destOrd="0" presId="urn:microsoft.com/office/officeart/2018/2/layout/IconCircleList"/>
    <dgm:cxn modelId="{CBCF31E6-0C8D-4E40-999B-52019383538C}" type="presParOf" srcId="{742B22EC-50FA-428A-8032-37CF7980968D}" destId="{5C7DECFB-A5EB-4837-9153-0241BB646F79}" srcOrd="2" destOrd="0" presId="urn:microsoft.com/office/officeart/2018/2/layout/IconCircleList"/>
    <dgm:cxn modelId="{EA302DA3-6CA0-4140-B757-1BB39EF42341}" type="presParOf" srcId="{742B22EC-50FA-428A-8032-37CF7980968D}" destId="{1EF83F04-A96E-4123-87CB-145EAB17CC8C}"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9A24F03-2AA5-4FED-8C96-98E9953015FA}"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FA25C89F-4549-48AB-972A-F064DF7F670A}">
      <dgm:prSet/>
      <dgm:spPr/>
      <dgm:t>
        <a:bodyPr/>
        <a:lstStyle/>
        <a:p>
          <a:r>
            <a:rPr lang="en-GB" dirty="0"/>
            <a:t>Stages of e-commerce and e-business</a:t>
          </a:r>
          <a:endParaRPr lang="en-US" dirty="0"/>
        </a:p>
      </dgm:t>
    </dgm:pt>
    <dgm:pt modelId="{1383A86B-BE29-4673-850D-3E13E00321FA}" type="parTrans" cxnId="{86B09D3D-F2C0-40C2-9B21-476750922C91}">
      <dgm:prSet/>
      <dgm:spPr/>
      <dgm:t>
        <a:bodyPr/>
        <a:lstStyle/>
        <a:p>
          <a:endParaRPr lang="en-US"/>
        </a:p>
      </dgm:t>
    </dgm:pt>
    <dgm:pt modelId="{A12D6690-A7CF-49A1-A998-372A2F708099}" type="sibTrans" cxnId="{86B09D3D-F2C0-40C2-9B21-476750922C91}">
      <dgm:prSet/>
      <dgm:spPr/>
      <dgm:t>
        <a:bodyPr/>
        <a:lstStyle/>
        <a:p>
          <a:endParaRPr lang="en-US"/>
        </a:p>
      </dgm:t>
    </dgm:pt>
    <dgm:pt modelId="{8E380DD2-4C2B-4C58-8E90-DF6CB347E008}">
      <dgm:prSet/>
      <dgm:spPr/>
      <dgm:t>
        <a:bodyPr/>
        <a:lstStyle/>
        <a:p>
          <a:r>
            <a:rPr lang="en-GB" dirty="0"/>
            <a:t>Identify the different perspectives and categories of digital business</a:t>
          </a:r>
          <a:endParaRPr lang="en-US" dirty="0"/>
        </a:p>
      </dgm:t>
    </dgm:pt>
    <dgm:pt modelId="{772B5456-46F9-4317-8034-CC5EF4A5C9DB}" type="parTrans" cxnId="{2801BFEC-7463-4A83-B343-28FA180AB3FD}">
      <dgm:prSet/>
      <dgm:spPr/>
      <dgm:t>
        <a:bodyPr/>
        <a:lstStyle/>
        <a:p>
          <a:endParaRPr lang="en-US"/>
        </a:p>
      </dgm:t>
    </dgm:pt>
    <dgm:pt modelId="{664D8EF4-A6A3-4040-BFDF-98BA892377E9}" type="sibTrans" cxnId="{2801BFEC-7463-4A83-B343-28FA180AB3FD}">
      <dgm:prSet/>
      <dgm:spPr/>
      <dgm:t>
        <a:bodyPr/>
        <a:lstStyle/>
        <a:p>
          <a:endParaRPr lang="en-US"/>
        </a:p>
      </dgm:t>
    </dgm:pt>
    <dgm:pt modelId="{907A840D-E8BB-43D0-AD56-E8900B9E0373}">
      <dgm:prSet/>
      <dgm:spPr/>
      <dgm:t>
        <a:bodyPr/>
        <a:lstStyle/>
        <a:p>
          <a:r>
            <a:rPr lang="en-GB" dirty="0"/>
            <a:t>Security breaches a problematic area</a:t>
          </a:r>
          <a:endParaRPr lang="en-US" dirty="0"/>
        </a:p>
      </dgm:t>
    </dgm:pt>
    <dgm:pt modelId="{7621090D-E84F-4091-899E-B27E7FD6A6DC}" type="parTrans" cxnId="{FB25D529-3EE5-4FA7-A1FF-211E79A5C7C0}">
      <dgm:prSet/>
      <dgm:spPr/>
      <dgm:t>
        <a:bodyPr/>
        <a:lstStyle/>
        <a:p>
          <a:endParaRPr lang="en-US"/>
        </a:p>
      </dgm:t>
    </dgm:pt>
    <dgm:pt modelId="{8BE70E19-5672-4E1A-AB17-CC388567B41B}" type="sibTrans" cxnId="{FB25D529-3EE5-4FA7-A1FF-211E79A5C7C0}">
      <dgm:prSet/>
      <dgm:spPr/>
      <dgm:t>
        <a:bodyPr/>
        <a:lstStyle/>
        <a:p>
          <a:endParaRPr lang="en-US"/>
        </a:p>
      </dgm:t>
    </dgm:pt>
    <dgm:pt modelId="{698F6809-A02B-443D-A525-01B7079138F6}" type="pres">
      <dgm:prSet presAssocID="{A9A24F03-2AA5-4FED-8C96-98E9953015FA}" presName="root" presStyleCnt="0">
        <dgm:presLayoutVars>
          <dgm:dir/>
          <dgm:resizeHandles val="exact"/>
        </dgm:presLayoutVars>
      </dgm:prSet>
      <dgm:spPr/>
    </dgm:pt>
    <dgm:pt modelId="{E44BD86D-6C08-4A2F-B772-EDF0FF99BF1F}" type="pres">
      <dgm:prSet presAssocID="{FA25C89F-4549-48AB-972A-F064DF7F670A}" presName="compNode" presStyleCnt="0"/>
      <dgm:spPr/>
    </dgm:pt>
    <dgm:pt modelId="{C5B786A2-F408-4E9F-93EC-167BC9E8FDCF}" type="pres">
      <dgm:prSet presAssocID="{FA25C89F-4549-48AB-972A-F064DF7F670A}" presName="bgRect" presStyleLbl="bgShp" presStyleIdx="0" presStyleCnt="3"/>
      <dgm:spPr/>
    </dgm:pt>
    <dgm:pt modelId="{B49465D1-064C-4294-8D72-2EB1DBBDFCFA}" type="pres">
      <dgm:prSet presAssocID="{FA25C89F-4549-48AB-972A-F064DF7F670A}"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old bars"/>
        </a:ext>
      </dgm:extLst>
    </dgm:pt>
    <dgm:pt modelId="{DD940598-7438-451B-9259-6B1C44872E5C}" type="pres">
      <dgm:prSet presAssocID="{FA25C89F-4549-48AB-972A-F064DF7F670A}" presName="spaceRect" presStyleCnt="0"/>
      <dgm:spPr/>
    </dgm:pt>
    <dgm:pt modelId="{C8832345-3A66-4FEE-A69E-CB029F6AF18F}" type="pres">
      <dgm:prSet presAssocID="{FA25C89F-4549-48AB-972A-F064DF7F670A}" presName="parTx" presStyleLbl="revTx" presStyleIdx="0" presStyleCnt="3">
        <dgm:presLayoutVars>
          <dgm:chMax val="0"/>
          <dgm:chPref val="0"/>
        </dgm:presLayoutVars>
      </dgm:prSet>
      <dgm:spPr/>
    </dgm:pt>
    <dgm:pt modelId="{8AC22256-787D-4775-B999-C74F723B923C}" type="pres">
      <dgm:prSet presAssocID="{A12D6690-A7CF-49A1-A998-372A2F708099}" presName="sibTrans" presStyleCnt="0"/>
      <dgm:spPr/>
    </dgm:pt>
    <dgm:pt modelId="{158662B5-B572-45DE-867E-97B0DA58D042}" type="pres">
      <dgm:prSet presAssocID="{8E380DD2-4C2B-4C58-8E90-DF6CB347E008}" presName="compNode" presStyleCnt="0"/>
      <dgm:spPr/>
    </dgm:pt>
    <dgm:pt modelId="{00144C80-1B14-444F-9C27-1F3D4E6BA06D}" type="pres">
      <dgm:prSet presAssocID="{8E380DD2-4C2B-4C58-8E90-DF6CB347E008}" presName="bgRect" presStyleLbl="bgShp" presStyleIdx="1" presStyleCnt="3"/>
      <dgm:spPr/>
    </dgm:pt>
    <dgm:pt modelId="{695720FC-6455-4219-A2EA-F64416C269C4}" type="pres">
      <dgm:prSet presAssocID="{8E380DD2-4C2B-4C58-8E90-DF6CB347E00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Kiosk"/>
        </a:ext>
      </dgm:extLst>
    </dgm:pt>
    <dgm:pt modelId="{6BECA9E5-6440-4D5C-A95F-8B0B14AC1DC0}" type="pres">
      <dgm:prSet presAssocID="{8E380DD2-4C2B-4C58-8E90-DF6CB347E008}" presName="spaceRect" presStyleCnt="0"/>
      <dgm:spPr/>
    </dgm:pt>
    <dgm:pt modelId="{355F1146-B237-436D-A0AF-277AF49ABA75}" type="pres">
      <dgm:prSet presAssocID="{8E380DD2-4C2B-4C58-8E90-DF6CB347E008}" presName="parTx" presStyleLbl="revTx" presStyleIdx="1" presStyleCnt="3">
        <dgm:presLayoutVars>
          <dgm:chMax val="0"/>
          <dgm:chPref val="0"/>
        </dgm:presLayoutVars>
      </dgm:prSet>
      <dgm:spPr/>
    </dgm:pt>
    <dgm:pt modelId="{11BD182C-0A91-4FF2-B890-0766C53D2F68}" type="pres">
      <dgm:prSet presAssocID="{664D8EF4-A6A3-4040-BFDF-98BA892377E9}" presName="sibTrans" presStyleCnt="0"/>
      <dgm:spPr/>
    </dgm:pt>
    <dgm:pt modelId="{7438AFB5-A3B7-48DF-B3BA-91BB4D247BF0}" type="pres">
      <dgm:prSet presAssocID="{907A840D-E8BB-43D0-AD56-E8900B9E0373}" presName="compNode" presStyleCnt="0"/>
      <dgm:spPr/>
    </dgm:pt>
    <dgm:pt modelId="{521F00D0-73EE-44DC-BF16-FE0A9734934A}" type="pres">
      <dgm:prSet presAssocID="{907A840D-E8BB-43D0-AD56-E8900B9E0373}" presName="bgRect" presStyleLbl="bgShp" presStyleIdx="2" presStyleCnt="3"/>
      <dgm:spPr/>
    </dgm:pt>
    <dgm:pt modelId="{86724B10-729E-46DD-B9DB-B3AED197E341}" type="pres">
      <dgm:prSet presAssocID="{907A840D-E8BB-43D0-AD56-E8900B9E0373}"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a:noFill/>
        </a:ln>
      </dgm:spPr>
      <dgm:extLst>
        <a:ext uri="{E40237B7-FDA0-4F09-8148-C483321AD2D9}">
          <dgm14:cNvPr xmlns:dgm14="http://schemas.microsoft.com/office/drawing/2010/diagram" id="0" name="" descr="Security camera with solid fill"/>
        </a:ext>
      </dgm:extLst>
    </dgm:pt>
    <dgm:pt modelId="{8F33AD31-E218-44ED-BD07-7CCBD9BD8C64}" type="pres">
      <dgm:prSet presAssocID="{907A840D-E8BB-43D0-AD56-E8900B9E0373}" presName="spaceRect" presStyleCnt="0"/>
      <dgm:spPr/>
    </dgm:pt>
    <dgm:pt modelId="{7D63DD02-739B-4E4C-971C-6F714149E1C9}" type="pres">
      <dgm:prSet presAssocID="{907A840D-E8BB-43D0-AD56-E8900B9E0373}" presName="parTx" presStyleLbl="revTx" presStyleIdx="2" presStyleCnt="3">
        <dgm:presLayoutVars>
          <dgm:chMax val="0"/>
          <dgm:chPref val="0"/>
        </dgm:presLayoutVars>
      </dgm:prSet>
      <dgm:spPr/>
    </dgm:pt>
  </dgm:ptLst>
  <dgm:cxnLst>
    <dgm:cxn modelId="{FB25D529-3EE5-4FA7-A1FF-211E79A5C7C0}" srcId="{A9A24F03-2AA5-4FED-8C96-98E9953015FA}" destId="{907A840D-E8BB-43D0-AD56-E8900B9E0373}" srcOrd="2" destOrd="0" parTransId="{7621090D-E84F-4091-899E-B27E7FD6A6DC}" sibTransId="{8BE70E19-5672-4E1A-AB17-CC388567B41B}"/>
    <dgm:cxn modelId="{86B09D3D-F2C0-40C2-9B21-476750922C91}" srcId="{A9A24F03-2AA5-4FED-8C96-98E9953015FA}" destId="{FA25C89F-4549-48AB-972A-F064DF7F670A}" srcOrd="0" destOrd="0" parTransId="{1383A86B-BE29-4673-850D-3E13E00321FA}" sibTransId="{A12D6690-A7CF-49A1-A998-372A2F708099}"/>
    <dgm:cxn modelId="{55E81865-B73C-4A41-862B-F50FED59267D}" type="presOf" srcId="{A9A24F03-2AA5-4FED-8C96-98E9953015FA}" destId="{698F6809-A02B-443D-A525-01B7079138F6}" srcOrd="0" destOrd="0" presId="urn:microsoft.com/office/officeart/2018/2/layout/IconVerticalSolidList"/>
    <dgm:cxn modelId="{5445BE93-0E09-453A-8AAD-F5251F1FA6AC}" type="presOf" srcId="{907A840D-E8BB-43D0-AD56-E8900B9E0373}" destId="{7D63DD02-739B-4E4C-971C-6F714149E1C9}" srcOrd="0" destOrd="0" presId="urn:microsoft.com/office/officeart/2018/2/layout/IconVerticalSolidList"/>
    <dgm:cxn modelId="{2801BFEC-7463-4A83-B343-28FA180AB3FD}" srcId="{A9A24F03-2AA5-4FED-8C96-98E9953015FA}" destId="{8E380DD2-4C2B-4C58-8E90-DF6CB347E008}" srcOrd="1" destOrd="0" parTransId="{772B5456-46F9-4317-8034-CC5EF4A5C9DB}" sibTransId="{664D8EF4-A6A3-4040-BFDF-98BA892377E9}"/>
    <dgm:cxn modelId="{395716F5-E75F-4D3E-82D9-EE8AD683790E}" type="presOf" srcId="{FA25C89F-4549-48AB-972A-F064DF7F670A}" destId="{C8832345-3A66-4FEE-A69E-CB029F6AF18F}" srcOrd="0" destOrd="0" presId="urn:microsoft.com/office/officeart/2018/2/layout/IconVerticalSolidList"/>
    <dgm:cxn modelId="{49FEB0FA-D474-4E06-A6B0-E1EE380DAAE9}" type="presOf" srcId="{8E380DD2-4C2B-4C58-8E90-DF6CB347E008}" destId="{355F1146-B237-436D-A0AF-277AF49ABA75}" srcOrd="0" destOrd="0" presId="urn:microsoft.com/office/officeart/2018/2/layout/IconVerticalSolidList"/>
    <dgm:cxn modelId="{4A072914-EF88-4D94-92AF-A06EAEC5673E}" type="presParOf" srcId="{698F6809-A02B-443D-A525-01B7079138F6}" destId="{E44BD86D-6C08-4A2F-B772-EDF0FF99BF1F}" srcOrd="0" destOrd="0" presId="urn:microsoft.com/office/officeart/2018/2/layout/IconVerticalSolidList"/>
    <dgm:cxn modelId="{6427FBB6-7E8C-4C85-84CF-5CB593088122}" type="presParOf" srcId="{E44BD86D-6C08-4A2F-B772-EDF0FF99BF1F}" destId="{C5B786A2-F408-4E9F-93EC-167BC9E8FDCF}" srcOrd="0" destOrd="0" presId="urn:microsoft.com/office/officeart/2018/2/layout/IconVerticalSolidList"/>
    <dgm:cxn modelId="{71D94AC3-4169-47E7-B90A-98F9C316C94F}" type="presParOf" srcId="{E44BD86D-6C08-4A2F-B772-EDF0FF99BF1F}" destId="{B49465D1-064C-4294-8D72-2EB1DBBDFCFA}" srcOrd="1" destOrd="0" presId="urn:microsoft.com/office/officeart/2018/2/layout/IconVerticalSolidList"/>
    <dgm:cxn modelId="{E2C3E1CD-A27B-45D7-9E40-F40F2FB281F8}" type="presParOf" srcId="{E44BD86D-6C08-4A2F-B772-EDF0FF99BF1F}" destId="{DD940598-7438-451B-9259-6B1C44872E5C}" srcOrd="2" destOrd="0" presId="urn:microsoft.com/office/officeart/2018/2/layout/IconVerticalSolidList"/>
    <dgm:cxn modelId="{7BA724AA-28DB-4A64-93D3-F75C6B57D217}" type="presParOf" srcId="{E44BD86D-6C08-4A2F-B772-EDF0FF99BF1F}" destId="{C8832345-3A66-4FEE-A69E-CB029F6AF18F}" srcOrd="3" destOrd="0" presId="urn:microsoft.com/office/officeart/2018/2/layout/IconVerticalSolidList"/>
    <dgm:cxn modelId="{DFB9B95D-3C34-4E80-A7C0-8D5FD1C8C193}" type="presParOf" srcId="{698F6809-A02B-443D-A525-01B7079138F6}" destId="{8AC22256-787D-4775-B999-C74F723B923C}" srcOrd="1" destOrd="0" presId="urn:microsoft.com/office/officeart/2018/2/layout/IconVerticalSolidList"/>
    <dgm:cxn modelId="{A777E2F3-4D36-4E0F-91DE-7D5C9B1BE496}" type="presParOf" srcId="{698F6809-A02B-443D-A525-01B7079138F6}" destId="{158662B5-B572-45DE-867E-97B0DA58D042}" srcOrd="2" destOrd="0" presId="urn:microsoft.com/office/officeart/2018/2/layout/IconVerticalSolidList"/>
    <dgm:cxn modelId="{5C8CF0C6-E03A-4870-A331-0186809D1040}" type="presParOf" srcId="{158662B5-B572-45DE-867E-97B0DA58D042}" destId="{00144C80-1B14-444F-9C27-1F3D4E6BA06D}" srcOrd="0" destOrd="0" presId="urn:microsoft.com/office/officeart/2018/2/layout/IconVerticalSolidList"/>
    <dgm:cxn modelId="{6F0504E2-5B22-44C2-9921-0FC27927F4A8}" type="presParOf" srcId="{158662B5-B572-45DE-867E-97B0DA58D042}" destId="{695720FC-6455-4219-A2EA-F64416C269C4}" srcOrd="1" destOrd="0" presId="urn:microsoft.com/office/officeart/2018/2/layout/IconVerticalSolidList"/>
    <dgm:cxn modelId="{207E3B4C-6D76-44B0-A054-F0935F19AE57}" type="presParOf" srcId="{158662B5-B572-45DE-867E-97B0DA58D042}" destId="{6BECA9E5-6440-4D5C-A95F-8B0B14AC1DC0}" srcOrd="2" destOrd="0" presId="urn:microsoft.com/office/officeart/2018/2/layout/IconVerticalSolidList"/>
    <dgm:cxn modelId="{9527C2DE-883E-42AB-B0AE-2267C9621DDB}" type="presParOf" srcId="{158662B5-B572-45DE-867E-97B0DA58D042}" destId="{355F1146-B237-436D-A0AF-277AF49ABA75}" srcOrd="3" destOrd="0" presId="urn:microsoft.com/office/officeart/2018/2/layout/IconVerticalSolidList"/>
    <dgm:cxn modelId="{92EF38C6-CD22-4576-8665-E0897ECA6DDB}" type="presParOf" srcId="{698F6809-A02B-443D-A525-01B7079138F6}" destId="{11BD182C-0A91-4FF2-B890-0766C53D2F68}" srcOrd="3" destOrd="0" presId="urn:microsoft.com/office/officeart/2018/2/layout/IconVerticalSolidList"/>
    <dgm:cxn modelId="{C824118A-04F7-4162-B4BC-3FA7199074A5}" type="presParOf" srcId="{698F6809-A02B-443D-A525-01B7079138F6}" destId="{7438AFB5-A3B7-48DF-B3BA-91BB4D247BF0}" srcOrd="4" destOrd="0" presId="urn:microsoft.com/office/officeart/2018/2/layout/IconVerticalSolidList"/>
    <dgm:cxn modelId="{B9C30493-1CBE-4847-8D3E-5CC9907B3361}" type="presParOf" srcId="{7438AFB5-A3B7-48DF-B3BA-91BB4D247BF0}" destId="{521F00D0-73EE-44DC-BF16-FE0A9734934A}" srcOrd="0" destOrd="0" presId="urn:microsoft.com/office/officeart/2018/2/layout/IconVerticalSolidList"/>
    <dgm:cxn modelId="{D9818AF0-8182-4C98-A4FD-6667E00F00C0}" type="presParOf" srcId="{7438AFB5-A3B7-48DF-B3BA-91BB4D247BF0}" destId="{86724B10-729E-46DD-B9DB-B3AED197E341}" srcOrd="1" destOrd="0" presId="urn:microsoft.com/office/officeart/2018/2/layout/IconVerticalSolidList"/>
    <dgm:cxn modelId="{8DBF2578-8600-40FC-BADD-395278CE3591}" type="presParOf" srcId="{7438AFB5-A3B7-48DF-B3BA-91BB4D247BF0}" destId="{8F33AD31-E218-44ED-BD07-7CCBD9BD8C64}" srcOrd="2" destOrd="0" presId="urn:microsoft.com/office/officeart/2018/2/layout/IconVerticalSolidList"/>
    <dgm:cxn modelId="{74B67C47-E290-419C-85CD-7B58FC784457}" type="presParOf" srcId="{7438AFB5-A3B7-48DF-B3BA-91BB4D247BF0}" destId="{7D63DD02-739B-4E4C-971C-6F714149E1C9}"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576C3FA-F2BD-4CFE-9542-3A5721407021}" type="doc">
      <dgm:prSet loTypeId="urn:microsoft.com/office/officeart/2016/7/layout/VerticalDownArrowProcess" loCatId="process" qsTypeId="urn:microsoft.com/office/officeart/2005/8/quickstyle/simple4" qsCatId="simple" csTypeId="urn:microsoft.com/office/officeart/2005/8/colors/colorful2" csCatId="colorful" phldr="1"/>
      <dgm:spPr/>
      <dgm:t>
        <a:bodyPr/>
        <a:lstStyle/>
        <a:p>
          <a:endParaRPr lang="en-US"/>
        </a:p>
      </dgm:t>
    </dgm:pt>
    <dgm:pt modelId="{9161F6E5-C452-45C5-AB7A-56C2B2B31479}">
      <dgm:prSet/>
      <dgm:spPr/>
      <dgm:t>
        <a:bodyPr/>
        <a:lstStyle/>
        <a:p>
          <a:r>
            <a:rPr lang="en-US"/>
            <a:t>Stage 1</a:t>
          </a:r>
        </a:p>
      </dgm:t>
    </dgm:pt>
    <dgm:pt modelId="{EAEFBF8C-1A63-4610-A349-CF9C5F474292}" type="parTrans" cxnId="{DD1C7445-5D12-4CC8-9FFE-BC56566744D4}">
      <dgm:prSet/>
      <dgm:spPr/>
      <dgm:t>
        <a:bodyPr/>
        <a:lstStyle/>
        <a:p>
          <a:endParaRPr lang="en-US"/>
        </a:p>
      </dgm:t>
    </dgm:pt>
    <dgm:pt modelId="{F806B9FA-D713-4521-96B5-4B9A280EC37A}" type="sibTrans" cxnId="{DD1C7445-5D12-4CC8-9FFE-BC56566744D4}">
      <dgm:prSet/>
      <dgm:spPr/>
      <dgm:t>
        <a:bodyPr/>
        <a:lstStyle/>
        <a:p>
          <a:endParaRPr lang="en-US"/>
        </a:p>
      </dgm:t>
    </dgm:pt>
    <dgm:pt modelId="{29DAB0F6-5C1E-4616-AA38-C2CB5094E874}">
      <dgm:prSet custT="1"/>
      <dgm:spPr/>
      <dgm:t>
        <a:bodyPr/>
        <a:lstStyle/>
        <a:p>
          <a:r>
            <a:rPr lang="en-US" sz="2000" dirty="0"/>
            <a:t>Email - for communication and information exchange purpose</a:t>
          </a:r>
        </a:p>
      </dgm:t>
    </dgm:pt>
    <dgm:pt modelId="{D1242CC9-D298-4E26-94DC-853E65F37957}" type="parTrans" cxnId="{CC3C98AC-6635-482B-8EAC-2A04843DF1D2}">
      <dgm:prSet/>
      <dgm:spPr/>
      <dgm:t>
        <a:bodyPr/>
        <a:lstStyle/>
        <a:p>
          <a:endParaRPr lang="en-US"/>
        </a:p>
      </dgm:t>
    </dgm:pt>
    <dgm:pt modelId="{5FCBF188-03CC-4B85-AEB9-824BA49966E3}" type="sibTrans" cxnId="{CC3C98AC-6635-482B-8EAC-2A04843DF1D2}">
      <dgm:prSet/>
      <dgm:spPr/>
      <dgm:t>
        <a:bodyPr/>
        <a:lstStyle/>
        <a:p>
          <a:endParaRPr lang="en-US"/>
        </a:p>
      </dgm:t>
    </dgm:pt>
    <dgm:pt modelId="{DF4CCBCD-1272-4BF4-AAC8-B3F748FB1FB6}">
      <dgm:prSet/>
      <dgm:spPr/>
      <dgm:t>
        <a:bodyPr/>
        <a:lstStyle/>
        <a:p>
          <a:r>
            <a:rPr lang="en-US"/>
            <a:t>Stage 2</a:t>
          </a:r>
        </a:p>
      </dgm:t>
    </dgm:pt>
    <dgm:pt modelId="{1067C33F-23B8-4E15-AAFF-9B8B548D2983}" type="parTrans" cxnId="{43322C79-AC82-4213-87A3-C1D06BA58B82}">
      <dgm:prSet/>
      <dgm:spPr/>
      <dgm:t>
        <a:bodyPr/>
        <a:lstStyle/>
        <a:p>
          <a:endParaRPr lang="en-US"/>
        </a:p>
      </dgm:t>
    </dgm:pt>
    <dgm:pt modelId="{B99EA545-BFB3-445D-A578-220925517238}" type="sibTrans" cxnId="{43322C79-AC82-4213-87A3-C1D06BA58B82}">
      <dgm:prSet/>
      <dgm:spPr/>
      <dgm:t>
        <a:bodyPr/>
        <a:lstStyle/>
        <a:p>
          <a:endParaRPr lang="en-US"/>
        </a:p>
      </dgm:t>
    </dgm:pt>
    <dgm:pt modelId="{CC30C960-F494-474D-935A-522F30172317}">
      <dgm:prSet custT="1"/>
      <dgm:spPr/>
      <dgm:t>
        <a:bodyPr/>
        <a:lstStyle/>
        <a:p>
          <a:r>
            <a:rPr lang="en-US" sz="2000" dirty="0"/>
            <a:t>Website (global presence) - reference to customers worldwide. Combined with email, it allows customers to communicate with the business at any time from anywhere.  </a:t>
          </a:r>
        </a:p>
      </dgm:t>
    </dgm:pt>
    <dgm:pt modelId="{56AE0276-466E-41F0-8621-77DFB14CD63E}" type="parTrans" cxnId="{94A52380-6FA2-4E9B-8811-FA4A83336E8C}">
      <dgm:prSet/>
      <dgm:spPr/>
      <dgm:t>
        <a:bodyPr/>
        <a:lstStyle/>
        <a:p>
          <a:endParaRPr lang="en-US"/>
        </a:p>
      </dgm:t>
    </dgm:pt>
    <dgm:pt modelId="{C33876AF-1B2C-4934-A4EB-F21B98E8B5FB}" type="sibTrans" cxnId="{94A52380-6FA2-4E9B-8811-FA4A83336E8C}">
      <dgm:prSet/>
      <dgm:spPr/>
      <dgm:t>
        <a:bodyPr/>
        <a:lstStyle/>
        <a:p>
          <a:endParaRPr lang="en-US"/>
        </a:p>
      </dgm:t>
    </dgm:pt>
    <dgm:pt modelId="{ACB2F74F-916D-4A7E-A3C3-53720C688B83}">
      <dgm:prSet/>
      <dgm:spPr/>
      <dgm:t>
        <a:bodyPr/>
        <a:lstStyle/>
        <a:p>
          <a:r>
            <a:rPr lang="en-US"/>
            <a:t>Stage 3</a:t>
          </a:r>
        </a:p>
      </dgm:t>
    </dgm:pt>
    <dgm:pt modelId="{FD795715-1681-46FB-A0B8-DE93840305F9}" type="parTrans" cxnId="{310337BD-0A0D-4650-BB8E-96625AF86C5D}">
      <dgm:prSet/>
      <dgm:spPr/>
      <dgm:t>
        <a:bodyPr/>
        <a:lstStyle/>
        <a:p>
          <a:endParaRPr lang="en-US"/>
        </a:p>
      </dgm:t>
    </dgm:pt>
    <dgm:pt modelId="{27BB9792-C80B-4720-81D2-883DE7F011C1}" type="sibTrans" cxnId="{310337BD-0A0D-4650-BB8E-96625AF86C5D}">
      <dgm:prSet/>
      <dgm:spPr/>
      <dgm:t>
        <a:bodyPr/>
        <a:lstStyle/>
        <a:p>
          <a:endParaRPr lang="en-US"/>
        </a:p>
      </dgm:t>
    </dgm:pt>
    <dgm:pt modelId="{423914A7-9766-4FED-A16D-397EB0640CF2}">
      <dgm:prSet custT="1"/>
      <dgm:spPr/>
      <dgm:t>
        <a:bodyPr/>
        <a:lstStyle/>
        <a:p>
          <a:r>
            <a:rPr lang="en-US" sz="2000" dirty="0"/>
            <a:t>E-commerce: using website to carry out business transactions with customers </a:t>
          </a:r>
        </a:p>
      </dgm:t>
    </dgm:pt>
    <dgm:pt modelId="{F3E37DAC-4C78-439D-9CEE-DF815358D1E3}" type="parTrans" cxnId="{851C2DE0-6C40-4446-8FE7-36A858CC722E}">
      <dgm:prSet/>
      <dgm:spPr/>
      <dgm:t>
        <a:bodyPr/>
        <a:lstStyle/>
        <a:p>
          <a:endParaRPr lang="en-US"/>
        </a:p>
      </dgm:t>
    </dgm:pt>
    <dgm:pt modelId="{C30C23F7-98C7-4116-A3D4-10C9EC01B771}" type="sibTrans" cxnId="{851C2DE0-6C40-4446-8FE7-36A858CC722E}">
      <dgm:prSet/>
      <dgm:spPr/>
      <dgm:t>
        <a:bodyPr/>
        <a:lstStyle/>
        <a:p>
          <a:endParaRPr lang="en-US"/>
        </a:p>
      </dgm:t>
    </dgm:pt>
    <dgm:pt modelId="{77278355-FA2E-4997-91D7-65FA6E16CEFC}" type="pres">
      <dgm:prSet presAssocID="{F576C3FA-F2BD-4CFE-9542-3A5721407021}" presName="Name0" presStyleCnt="0">
        <dgm:presLayoutVars>
          <dgm:dir/>
          <dgm:animLvl val="lvl"/>
          <dgm:resizeHandles val="exact"/>
        </dgm:presLayoutVars>
      </dgm:prSet>
      <dgm:spPr/>
    </dgm:pt>
    <dgm:pt modelId="{AC650EC7-D935-4467-AAA8-5FB53F59B1FD}" type="pres">
      <dgm:prSet presAssocID="{ACB2F74F-916D-4A7E-A3C3-53720C688B83}" presName="boxAndChildren" presStyleCnt="0"/>
      <dgm:spPr/>
    </dgm:pt>
    <dgm:pt modelId="{792CEAF9-A8DF-4166-80CE-8E7FD7EA923B}" type="pres">
      <dgm:prSet presAssocID="{ACB2F74F-916D-4A7E-A3C3-53720C688B83}" presName="parentTextBox" presStyleLbl="alignNode1" presStyleIdx="0" presStyleCnt="3"/>
      <dgm:spPr/>
    </dgm:pt>
    <dgm:pt modelId="{4273A050-765F-41FC-B4E5-1382DD704196}" type="pres">
      <dgm:prSet presAssocID="{ACB2F74F-916D-4A7E-A3C3-53720C688B83}" presName="descendantBox" presStyleLbl="bgAccFollowNode1" presStyleIdx="0" presStyleCnt="3"/>
      <dgm:spPr/>
    </dgm:pt>
    <dgm:pt modelId="{AE33729E-4E09-411C-9E4B-2FBDC3CE8533}" type="pres">
      <dgm:prSet presAssocID="{B99EA545-BFB3-445D-A578-220925517238}" presName="sp" presStyleCnt="0"/>
      <dgm:spPr/>
    </dgm:pt>
    <dgm:pt modelId="{AD96637D-AC6B-40DA-BCD4-4697D4940FBA}" type="pres">
      <dgm:prSet presAssocID="{DF4CCBCD-1272-4BF4-AAC8-B3F748FB1FB6}" presName="arrowAndChildren" presStyleCnt="0"/>
      <dgm:spPr/>
    </dgm:pt>
    <dgm:pt modelId="{3B2C2975-721D-4483-9BDE-9C6F1C8A747D}" type="pres">
      <dgm:prSet presAssocID="{DF4CCBCD-1272-4BF4-AAC8-B3F748FB1FB6}" presName="parentTextArrow" presStyleLbl="node1" presStyleIdx="0" presStyleCnt="0"/>
      <dgm:spPr/>
    </dgm:pt>
    <dgm:pt modelId="{5CB492EC-D885-4FE7-BD81-D95105F3C759}" type="pres">
      <dgm:prSet presAssocID="{DF4CCBCD-1272-4BF4-AAC8-B3F748FB1FB6}" presName="arrow" presStyleLbl="alignNode1" presStyleIdx="1" presStyleCnt="3"/>
      <dgm:spPr/>
    </dgm:pt>
    <dgm:pt modelId="{32FEEBBF-E884-4932-B5CB-4AF087181E2B}" type="pres">
      <dgm:prSet presAssocID="{DF4CCBCD-1272-4BF4-AAC8-B3F748FB1FB6}" presName="descendantArrow" presStyleLbl="bgAccFollowNode1" presStyleIdx="1" presStyleCnt="3" custScaleX="95463" custScaleY="179175" custLinFactNeighborX="11256" custLinFactNeighborY="-133"/>
      <dgm:spPr/>
    </dgm:pt>
    <dgm:pt modelId="{8470A854-A358-418C-AB0E-CA671F599E1D}" type="pres">
      <dgm:prSet presAssocID="{F806B9FA-D713-4521-96B5-4B9A280EC37A}" presName="sp" presStyleCnt="0"/>
      <dgm:spPr/>
    </dgm:pt>
    <dgm:pt modelId="{C990285D-0113-44A3-9979-1A1432CCA86B}" type="pres">
      <dgm:prSet presAssocID="{9161F6E5-C452-45C5-AB7A-56C2B2B31479}" presName="arrowAndChildren" presStyleCnt="0"/>
      <dgm:spPr/>
    </dgm:pt>
    <dgm:pt modelId="{224707AC-F5BD-406C-9B45-CA4A9516B136}" type="pres">
      <dgm:prSet presAssocID="{9161F6E5-C452-45C5-AB7A-56C2B2B31479}" presName="parentTextArrow" presStyleLbl="node1" presStyleIdx="0" presStyleCnt="0"/>
      <dgm:spPr/>
    </dgm:pt>
    <dgm:pt modelId="{CB708473-03EC-4B1F-BCFE-A13ABE91B477}" type="pres">
      <dgm:prSet presAssocID="{9161F6E5-C452-45C5-AB7A-56C2B2B31479}" presName="arrow" presStyleLbl="alignNode1" presStyleIdx="2" presStyleCnt="3"/>
      <dgm:spPr/>
    </dgm:pt>
    <dgm:pt modelId="{53FD2445-AD0C-4F6B-AD21-2CC16032EBFF}" type="pres">
      <dgm:prSet presAssocID="{9161F6E5-C452-45C5-AB7A-56C2B2B31479}" presName="descendantArrow" presStyleLbl="bgAccFollowNode1" presStyleIdx="2" presStyleCnt="3"/>
      <dgm:spPr/>
    </dgm:pt>
  </dgm:ptLst>
  <dgm:cxnLst>
    <dgm:cxn modelId="{36CF1A3C-5F6D-4199-88BB-C1006ABE0608}" type="presOf" srcId="{DF4CCBCD-1272-4BF4-AAC8-B3F748FB1FB6}" destId="{3B2C2975-721D-4483-9BDE-9C6F1C8A747D}" srcOrd="0" destOrd="0" presId="urn:microsoft.com/office/officeart/2016/7/layout/VerticalDownArrowProcess"/>
    <dgm:cxn modelId="{B5704740-64C4-4151-A543-EC8E8C7DEB70}" type="presOf" srcId="{9161F6E5-C452-45C5-AB7A-56C2B2B31479}" destId="{CB708473-03EC-4B1F-BCFE-A13ABE91B477}" srcOrd="1" destOrd="0" presId="urn:microsoft.com/office/officeart/2016/7/layout/VerticalDownArrowProcess"/>
    <dgm:cxn modelId="{DD1C7445-5D12-4CC8-9FFE-BC56566744D4}" srcId="{F576C3FA-F2BD-4CFE-9542-3A5721407021}" destId="{9161F6E5-C452-45C5-AB7A-56C2B2B31479}" srcOrd="0" destOrd="0" parTransId="{EAEFBF8C-1A63-4610-A349-CF9C5F474292}" sibTransId="{F806B9FA-D713-4521-96B5-4B9A280EC37A}"/>
    <dgm:cxn modelId="{998B8976-DE58-4A11-93E7-DA99CA9DEC87}" type="presOf" srcId="{29DAB0F6-5C1E-4616-AA38-C2CB5094E874}" destId="{53FD2445-AD0C-4F6B-AD21-2CC16032EBFF}" srcOrd="0" destOrd="0" presId="urn:microsoft.com/office/officeart/2016/7/layout/VerticalDownArrowProcess"/>
    <dgm:cxn modelId="{43322C79-AC82-4213-87A3-C1D06BA58B82}" srcId="{F576C3FA-F2BD-4CFE-9542-3A5721407021}" destId="{DF4CCBCD-1272-4BF4-AAC8-B3F748FB1FB6}" srcOrd="1" destOrd="0" parTransId="{1067C33F-23B8-4E15-AAFF-9B8B548D2983}" sibTransId="{B99EA545-BFB3-445D-A578-220925517238}"/>
    <dgm:cxn modelId="{5153837B-D3A9-4C70-8A2C-7EC432D93E56}" type="presOf" srcId="{423914A7-9766-4FED-A16D-397EB0640CF2}" destId="{4273A050-765F-41FC-B4E5-1382DD704196}" srcOrd="0" destOrd="0" presId="urn:microsoft.com/office/officeart/2016/7/layout/VerticalDownArrowProcess"/>
    <dgm:cxn modelId="{94A52380-6FA2-4E9B-8811-FA4A83336E8C}" srcId="{DF4CCBCD-1272-4BF4-AAC8-B3F748FB1FB6}" destId="{CC30C960-F494-474D-935A-522F30172317}" srcOrd="0" destOrd="0" parTransId="{56AE0276-466E-41F0-8621-77DFB14CD63E}" sibTransId="{C33876AF-1B2C-4934-A4EB-F21B98E8B5FB}"/>
    <dgm:cxn modelId="{CC3C98AC-6635-482B-8EAC-2A04843DF1D2}" srcId="{9161F6E5-C452-45C5-AB7A-56C2B2B31479}" destId="{29DAB0F6-5C1E-4616-AA38-C2CB5094E874}" srcOrd="0" destOrd="0" parTransId="{D1242CC9-D298-4E26-94DC-853E65F37957}" sibTransId="{5FCBF188-03CC-4B85-AEB9-824BA49966E3}"/>
    <dgm:cxn modelId="{7CD95CB1-EE50-4217-A6CE-2AFA11D5378E}" type="presOf" srcId="{ACB2F74F-916D-4A7E-A3C3-53720C688B83}" destId="{792CEAF9-A8DF-4166-80CE-8E7FD7EA923B}" srcOrd="0" destOrd="0" presId="urn:microsoft.com/office/officeart/2016/7/layout/VerticalDownArrowProcess"/>
    <dgm:cxn modelId="{4C662ABD-CF98-4684-9B97-37A2C64D49DE}" type="presOf" srcId="{9161F6E5-C452-45C5-AB7A-56C2B2B31479}" destId="{224707AC-F5BD-406C-9B45-CA4A9516B136}" srcOrd="0" destOrd="0" presId="urn:microsoft.com/office/officeart/2016/7/layout/VerticalDownArrowProcess"/>
    <dgm:cxn modelId="{310337BD-0A0D-4650-BB8E-96625AF86C5D}" srcId="{F576C3FA-F2BD-4CFE-9542-3A5721407021}" destId="{ACB2F74F-916D-4A7E-A3C3-53720C688B83}" srcOrd="2" destOrd="0" parTransId="{FD795715-1681-46FB-A0B8-DE93840305F9}" sibTransId="{27BB9792-C80B-4720-81D2-883DE7F011C1}"/>
    <dgm:cxn modelId="{ED944AC4-A7C9-422B-A674-386865099694}" type="presOf" srcId="{DF4CCBCD-1272-4BF4-AAC8-B3F748FB1FB6}" destId="{5CB492EC-D885-4FE7-BD81-D95105F3C759}" srcOrd="1" destOrd="0" presId="urn:microsoft.com/office/officeart/2016/7/layout/VerticalDownArrowProcess"/>
    <dgm:cxn modelId="{851C2DE0-6C40-4446-8FE7-36A858CC722E}" srcId="{ACB2F74F-916D-4A7E-A3C3-53720C688B83}" destId="{423914A7-9766-4FED-A16D-397EB0640CF2}" srcOrd="0" destOrd="0" parTransId="{F3E37DAC-4C78-439D-9CEE-DF815358D1E3}" sibTransId="{C30C23F7-98C7-4116-A3D4-10C9EC01B771}"/>
    <dgm:cxn modelId="{26BE54E8-61CD-4AAF-A48C-D76BB1FD0A01}" type="presOf" srcId="{F576C3FA-F2BD-4CFE-9542-3A5721407021}" destId="{77278355-FA2E-4997-91D7-65FA6E16CEFC}" srcOrd="0" destOrd="0" presId="urn:microsoft.com/office/officeart/2016/7/layout/VerticalDownArrowProcess"/>
    <dgm:cxn modelId="{D33A63EC-47CD-4BFE-BB00-AD0C3AD62A9F}" type="presOf" srcId="{CC30C960-F494-474D-935A-522F30172317}" destId="{32FEEBBF-E884-4932-B5CB-4AF087181E2B}" srcOrd="0" destOrd="0" presId="urn:microsoft.com/office/officeart/2016/7/layout/VerticalDownArrowProcess"/>
    <dgm:cxn modelId="{217D0847-83C1-4005-A2F6-377579BB7631}" type="presParOf" srcId="{77278355-FA2E-4997-91D7-65FA6E16CEFC}" destId="{AC650EC7-D935-4467-AAA8-5FB53F59B1FD}" srcOrd="0" destOrd="0" presId="urn:microsoft.com/office/officeart/2016/7/layout/VerticalDownArrowProcess"/>
    <dgm:cxn modelId="{07FC4695-A5A0-4CE5-9621-6D3983874453}" type="presParOf" srcId="{AC650EC7-D935-4467-AAA8-5FB53F59B1FD}" destId="{792CEAF9-A8DF-4166-80CE-8E7FD7EA923B}" srcOrd="0" destOrd="0" presId="urn:microsoft.com/office/officeart/2016/7/layout/VerticalDownArrowProcess"/>
    <dgm:cxn modelId="{48100A2C-9656-4C75-90FC-CA9A69760F2C}" type="presParOf" srcId="{AC650EC7-D935-4467-AAA8-5FB53F59B1FD}" destId="{4273A050-765F-41FC-B4E5-1382DD704196}" srcOrd="1" destOrd="0" presId="urn:microsoft.com/office/officeart/2016/7/layout/VerticalDownArrowProcess"/>
    <dgm:cxn modelId="{C2D825D4-3B3A-431E-9C32-E5632FFF3646}" type="presParOf" srcId="{77278355-FA2E-4997-91D7-65FA6E16CEFC}" destId="{AE33729E-4E09-411C-9E4B-2FBDC3CE8533}" srcOrd="1" destOrd="0" presId="urn:microsoft.com/office/officeart/2016/7/layout/VerticalDownArrowProcess"/>
    <dgm:cxn modelId="{313CE88F-D505-417F-9C99-8EF5776E2D9D}" type="presParOf" srcId="{77278355-FA2E-4997-91D7-65FA6E16CEFC}" destId="{AD96637D-AC6B-40DA-BCD4-4697D4940FBA}" srcOrd="2" destOrd="0" presId="urn:microsoft.com/office/officeart/2016/7/layout/VerticalDownArrowProcess"/>
    <dgm:cxn modelId="{FCBB83BE-4848-4B83-A0FA-11317CFBE1E7}" type="presParOf" srcId="{AD96637D-AC6B-40DA-BCD4-4697D4940FBA}" destId="{3B2C2975-721D-4483-9BDE-9C6F1C8A747D}" srcOrd="0" destOrd="0" presId="urn:microsoft.com/office/officeart/2016/7/layout/VerticalDownArrowProcess"/>
    <dgm:cxn modelId="{BDB2BCE6-A95F-4E40-A1DE-4BD36C68AC17}" type="presParOf" srcId="{AD96637D-AC6B-40DA-BCD4-4697D4940FBA}" destId="{5CB492EC-D885-4FE7-BD81-D95105F3C759}" srcOrd="1" destOrd="0" presId="urn:microsoft.com/office/officeart/2016/7/layout/VerticalDownArrowProcess"/>
    <dgm:cxn modelId="{BE3666AF-FD7B-4CEF-B989-6440E8742BD6}" type="presParOf" srcId="{AD96637D-AC6B-40DA-BCD4-4697D4940FBA}" destId="{32FEEBBF-E884-4932-B5CB-4AF087181E2B}" srcOrd="2" destOrd="0" presId="urn:microsoft.com/office/officeart/2016/7/layout/VerticalDownArrowProcess"/>
    <dgm:cxn modelId="{BAF0B013-8C7F-43FC-8CEB-BC84D5FD3CFF}" type="presParOf" srcId="{77278355-FA2E-4997-91D7-65FA6E16CEFC}" destId="{8470A854-A358-418C-AB0E-CA671F599E1D}" srcOrd="3" destOrd="0" presId="urn:microsoft.com/office/officeart/2016/7/layout/VerticalDownArrowProcess"/>
    <dgm:cxn modelId="{E5D57890-A6C8-4D0C-98F5-EE070FF521A9}" type="presParOf" srcId="{77278355-FA2E-4997-91D7-65FA6E16CEFC}" destId="{C990285D-0113-44A3-9979-1A1432CCA86B}" srcOrd="4" destOrd="0" presId="urn:microsoft.com/office/officeart/2016/7/layout/VerticalDownArrowProcess"/>
    <dgm:cxn modelId="{E90C879E-CD5E-443A-B1F7-F6B4BB0D9B82}" type="presParOf" srcId="{C990285D-0113-44A3-9979-1A1432CCA86B}" destId="{224707AC-F5BD-406C-9B45-CA4A9516B136}" srcOrd="0" destOrd="0" presId="urn:microsoft.com/office/officeart/2016/7/layout/VerticalDownArrowProcess"/>
    <dgm:cxn modelId="{2F08B8FA-6740-4B49-BA9A-09F98F0E8039}" type="presParOf" srcId="{C990285D-0113-44A3-9979-1A1432CCA86B}" destId="{CB708473-03EC-4B1F-BCFE-A13ABE91B477}" srcOrd="1" destOrd="0" presId="urn:microsoft.com/office/officeart/2016/7/layout/VerticalDownArrowProcess"/>
    <dgm:cxn modelId="{BEB7B72A-6505-4A1E-B1C7-994F84D555CD}" type="presParOf" srcId="{C990285D-0113-44A3-9979-1A1432CCA86B}" destId="{53FD2445-AD0C-4F6B-AD21-2CC16032EBFF}" srcOrd="2" destOrd="0" presId="urn:microsoft.com/office/officeart/2016/7/layout/VerticalDownArrow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D161E54-C62E-4B34-85D7-FE97972088A4}" type="doc">
      <dgm:prSet loTypeId="urn:microsoft.com/office/officeart/2016/7/layout/VerticalDownArrowProcess" loCatId="process" qsTypeId="urn:microsoft.com/office/officeart/2005/8/quickstyle/simple4" qsCatId="simple" csTypeId="urn:microsoft.com/office/officeart/2005/8/colors/colorful2" csCatId="colorful" phldr="1"/>
      <dgm:spPr/>
      <dgm:t>
        <a:bodyPr/>
        <a:lstStyle/>
        <a:p>
          <a:endParaRPr lang="en-US"/>
        </a:p>
      </dgm:t>
    </dgm:pt>
    <dgm:pt modelId="{F34B8A39-487A-407F-B99E-7D335AD0B4AA}">
      <dgm:prSet/>
      <dgm:spPr/>
      <dgm:t>
        <a:bodyPr/>
        <a:lstStyle/>
        <a:p>
          <a:r>
            <a:rPr lang="en-US"/>
            <a:t>Stage 1</a:t>
          </a:r>
        </a:p>
      </dgm:t>
    </dgm:pt>
    <dgm:pt modelId="{F9638213-327C-4180-A9DA-54E449756BD0}" type="parTrans" cxnId="{0E4FFF3E-3C79-45A7-B729-5726CAE2967B}">
      <dgm:prSet/>
      <dgm:spPr/>
      <dgm:t>
        <a:bodyPr/>
        <a:lstStyle/>
        <a:p>
          <a:endParaRPr lang="en-US"/>
        </a:p>
      </dgm:t>
    </dgm:pt>
    <dgm:pt modelId="{EBD2CB1B-E935-4E0A-AEAD-1C4378639ECD}" type="sibTrans" cxnId="{0E4FFF3E-3C79-45A7-B729-5726CAE2967B}">
      <dgm:prSet/>
      <dgm:spPr/>
      <dgm:t>
        <a:bodyPr/>
        <a:lstStyle/>
        <a:p>
          <a:endParaRPr lang="en-US"/>
        </a:p>
      </dgm:t>
    </dgm:pt>
    <dgm:pt modelId="{38D2EBA0-002B-4754-8BFF-ABA79699414A}">
      <dgm:prSet custT="1"/>
      <dgm:spPr/>
      <dgm:t>
        <a:bodyPr/>
        <a:lstStyle/>
        <a:p>
          <a:r>
            <a:rPr lang="en-US" sz="1800" dirty="0"/>
            <a:t>the automation of discrete transactions e.g. order entry</a:t>
          </a:r>
        </a:p>
      </dgm:t>
    </dgm:pt>
    <dgm:pt modelId="{53204FB6-249D-4BA5-8B1B-665996B93B0D}" type="parTrans" cxnId="{A1577362-0F37-48CF-8F7D-D4D0F98DC62F}">
      <dgm:prSet/>
      <dgm:spPr/>
      <dgm:t>
        <a:bodyPr/>
        <a:lstStyle/>
        <a:p>
          <a:endParaRPr lang="en-US"/>
        </a:p>
      </dgm:t>
    </dgm:pt>
    <dgm:pt modelId="{054D8F6C-422E-450C-B59D-0491A5E94223}" type="sibTrans" cxnId="{A1577362-0F37-48CF-8F7D-D4D0F98DC62F}">
      <dgm:prSet/>
      <dgm:spPr/>
      <dgm:t>
        <a:bodyPr/>
        <a:lstStyle/>
        <a:p>
          <a:endParaRPr lang="en-US"/>
        </a:p>
      </dgm:t>
    </dgm:pt>
    <dgm:pt modelId="{51F4E613-F059-4B0D-96BA-7E827C599A85}">
      <dgm:prSet/>
      <dgm:spPr/>
      <dgm:t>
        <a:bodyPr/>
        <a:lstStyle/>
        <a:p>
          <a:r>
            <a:rPr lang="en-US"/>
            <a:t>Stage 2</a:t>
          </a:r>
        </a:p>
      </dgm:t>
    </dgm:pt>
    <dgm:pt modelId="{43C32479-5FF9-44B7-8608-4FAF167197A3}" type="parTrans" cxnId="{FE032AC4-8C84-4246-AFE3-46BA1B2DA7E0}">
      <dgm:prSet/>
      <dgm:spPr/>
      <dgm:t>
        <a:bodyPr/>
        <a:lstStyle/>
        <a:p>
          <a:endParaRPr lang="en-US"/>
        </a:p>
      </dgm:t>
    </dgm:pt>
    <dgm:pt modelId="{24C44A6B-A43D-47E1-BA2D-62C1487CC55F}" type="sibTrans" cxnId="{FE032AC4-8C84-4246-AFE3-46BA1B2DA7E0}">
      <dgm:prSet/>
      <dgm:spPr/>
      <dgm:t>
        <a:bodyPr/>
        <a:lstStyle/>
        <a:p>
          <a:endParaRPr lang="en-US"/>
        </a:p>
      </dgm:t>
    </dgm:pt>
    <dgm:pt modelId="{38A96560-4291-437D-AB61-67B2B75F927D}">
      <dgm:prSet custT="1"/>
      <dgm:spPr/>
      <dgm:t>
        <a:bodyPr/>
        <a:lstStyle/>
        <a:p>
          <a:r>
            <a:rPr lang="en-US" sz="1800" dirty="0"/>
            <a:t>fuller automation and functional enhancement of individual activities</a:t>
          </a:r>
        </a:p>
      </dgm:t>
    </dgm:pt>
    <dgm:pt modelId="{891DAE74-766F-4B90-9878-29D1EDD79F1A}" type="parTrans" cxnId="{8D46D9A4-9F9E-45DE-862C-388E379D71A3}">
      <dgm:prSet/>
      <dgm:spPr/>
      <dgm:t>
        <a:bodyPr/>
        <a:lstStyle/>
        <a:p>
          <a:endParaRPr lang="en-US"/>
        </a:p>
      </dgm:t>
    </dgm:pt>
    <dgm:pt modelId="{D9A2846C-31AF-4CCE-8893-C76BD5243750}" type="sibTrans" cxnId="{8D46D9A4-9F9E-45DE-862C-388E379D71A3}">
      <dgm:prSet/>
      <dgm:spPr/>
      <dgm:t>
        <a:bodyPr/>
        <a:lstStyle/>
        <a:p>
          <a:endParaRPr lang="en-US"/>
        </a:p>
      </dgm:t>
    </dgm:pt>
    <dgm:pt modelId="{509D70D5-3159-4543-94F3-178F7B6155D6}">
      <dgm:prSet/>
      <dgm:spPr/>
      <dgm:t>
        <a:bodyPr/>
        <a:lstStyle/>
        <a:p>
          <a:r>
            <a:rPr lang="en-US"/>
            <a:t>Stage 3</a:t>
          </a:r>
        </a:p>
      </dgm:t>
    </dgm:pt>
    <dgm:pt modelId="{F7B2F77B-0C2F-42B0-92C0-B9F29B2D9F59}" type="parTrans" cxnId="{F05DA99B-1161-47E5-8340-99B55FB7CF5B}">
      <dgm:prSet/>
      <dgm:spPr/>
      <dgm:t>
        <a:bodyPr/>
        <a:lstStyle/>
        <a:p>
          <a:endParaRPr lang="en-US"/>
        </a:p>
      </dgm:t>
    </dgm:pt>
    <dgm:pt modelId="{98657E15-185E-4381-82EE-DE9BCA1E7D26}" type="sibTrans" cxnId="{F05DA99B-1161-47E5-8340-99B55FB7CF5B}">
      <dgm:prSet/>
      <dgm:spPr/>
      <dgm:t>
        <a:bodyPr/>
        <a:lstStyle/>
        <a:p>
          <a:endParaRPr lang="en-US"/>
        </a:p>
      </dgm:t>
    </dgm:pt>
    <dgm:pt modelId="{E73AD8D4-D566-416F-AFA8-9AD283FB92DA}">
      <dgm:prSet custT="1"/>
      <dgm:spPr/>
      <dgm:t>
        <a:bodyPr/>
        <a:lstStyle/>
        <a:p>
          <a:r>
            <a:rPr lang="en-US" sz="1800" dirty="0"/>
            <a:t>cross-activity integration e.g. sales and order processing</a:t>
          </a:r>
        </a:p>
      </dgm:t>
    </dgm:pt>
    <dgm:pt modelId="{05FD14ED-F8E0-46C2-B078-BC9DD3E2A20B}" type="parTrans" cxnId="{7245A37B-72AB-42D1-A2D2-02B364134DAE}">
      <dgm:prSet/>
      <dgm:spPr/>
      <dgm:t>
        <a:bodyPr/>
        <a:lstStyle/>
        <a:p>
          <a:endParaRPr lang="en-US"/>
        </a:p>
      </dgm:t>
    </dgm:pt>
    <dgm:pt modelId="{A679DD04-4D97-44BD-B285-BAA9AA77BC51}" type="sibTrans" cxnId="{7245A37B-72AB-42D1-A2D2-02B364134DAE}">
      <dgm:prSet/>
      <dgm:spPr/>
      <dgm:t>
        <a:bodyPr/>
        <a:lstStyle/>
        <a:p>
          <a:endParaRPr lang="en-US"/>
        </a:p>
      </dgm:t>
    </dgm:pt>
    <dgm:pt modelId="{FA8BAE43-C04B-4E8B-9779-E76B9A6EB466}">
      <dgm:prSet/>
      <dgm:spPr/>
      <dgm:t>
        <a:bodyPr/>
        <a:lstStyle/>
        <a:p>
          <a:r>
            <a:rPr lang="en-US"/>
            <a:t>Stage 4</a:t>
          </a:r>
        </a:p>
      </dgm:t>
    </dgm:pt>
    <dgm:pt modelId="{8F8EA961-2188-4890-BE1F-59A005F0302F}" type="parTrans" cxnId="{65D977D9-601F-4584-928D-2095E3C6C393}">
      <dgm:prSet/>
      <dgm:spPr/>
      <dgm:t>
        <a:bodyPr/>
        <a:lstStyle/>
        <a:p>
          <a:endParaRPr lang="en-US"/>
        </a:p>
      </dgm:t>
    </dgm:pt>
    <dgm:pt modelId="{9CE00740-D884-494E-888C-CC881B9902E8}" type="sibTrans" cxnId="{65D977D9-601F-4584-928D-2095E3C6C393}">
      <dgm:prSet/>
      <dgm:spPr/>
      <dgm:t>
        <a:bodyPr/>
        <a:lstStyle/>
        <a:p>
          <a:endParaRPr lang="en-US"/>
        </a:p>
      </dgm:t>
    </dgm:pt>
    <dgm:pt modelId="{B690D731-8278-4694-BF23-6B76A8587A05}">
      <dgm:prSet custT="1"/>
      <dgm:spPr/>
      <dgm:t>
        <a:bodyPr/>
        <a:lstStyle/>
        <a:p>
          <a:r>
            <a:rPr lang="en-US" sz="1800" dirty="0"/>
            <a:t>integration of the value chain and the value system</a:t>
          </a:r>
        </a:p>
      </dgm:t>
    </dgm:pt>
    <dgm:pt modelId="{EE6B6987-3B14-4965-94D8-1D9ACE9E8729}" type="parTrans" cxnId="{611F8795-C34F-41E8-8C41-015B29E34953}">
      <dgm:prSet/>
      <dgm:spPr/>
      <dgm:t>
        <a:bodyPr/>
        <a:lstStyle/>
        <a:p>
          <a:endParaRPr lang="en-US"/>
        </a:p>
      </dgm:t>
    </dgm:pt>
    <dgm:pt modelId="{70E2ADFD-66AA-49C4-9672-D9EA6AC8FCC2}" type="sibTrans" cxnId="{611F8795-C34F-41E8-8C41-015B29E34953}">
      <dgm:prSet/>
      <dgm:spPr/>
      <dgm:t>
        <a:bodyPr/>
        <a:lstStyle/>
        <a:p>
          <a:endParaRPr lang="en-US"/>
        </a:p>
      </dgm:t>
    </dgm:pt>
    <dgm:pt modelId="{D828BC6A-98B7-46F0-BA32-8D2B0144B738}">
      <dgm:prSet/>
      <dgm:spPr/>
      <dgm:t>
        <a:bodyPr/>
        <a:lstStyle/>
        <a:p>
          <a:r>
            <a:rPr lang="en-US"/>
            <a:t>Stage 5</a:t>
          </a:r>
        </a:p>
      </dgm:t>
    </dgm:pt>
    <dgm:pt modelId="{9C32DBE0-1EB5-43FC-9734-70FA19622171}" type="parTrans" cxnId="{7C58087F-C384-451F-BBA0-583AAD98D9CA}">
      <dgm:prSet/>
      <dgm:spPr/>
      <dgm:t>
        <a:bodyPr/>
        <a:lstStyle/>
        <a:p>
          <a:endParaRPr lang="en-US"/>
        </a:p>
      </dgm:t>
    </dgm:pt>
    <dgm:pt modelId="{6A568B1D-B927-4A6E-855F-AB131E1587A2}" type="sibTrans" cxnId="{7C58087F-C384-451F-BBA0-583AAD98D9CA}">
      <dgm:prSet/>
      <dgm:spPr/>
      <dgm:t>
        <a:bodyPr/>
        <a:lstStyle/>
        <a:p>
          <a:endParaRPr lang="en-US"/>
        </a:p>
      </dgm:t>
    </dgm:pt>
    <dgm:pt modelId="{67C4862E-3D7D-49EA-B9BA-8C157BF9F3AC}">
      <dgm:prSet custT="1"/>
      <dgm:spPr/>
      <dgm:t>
        <a:bodyPr/>
        <a:lstStyle/>
        <a:p>
          <a:r>
            <a:rPr lang="en-US" sz="1800" dirty="0" err="1"/>
            <a:t>optimise</a:t>
          </a:r>
          <a:r>
            <a:rPr lang="en-US" sz="1800" dirty="0"/>
            <a:t> the value system in real time</a:t>
          </a:r>
        </a:p>
      </dgm:t>
    </dgm:pt>
    <dgm:pt modelId="{B275161B-BDDC-44AB-A383-627627B963F2}" type="parTrans" cxnId="{A061A84E-9D97-4B21-9293-54429A9B041F}">
      <dgm:prSet/>
      <dgm:spPr/>
      <dgm:t>
        <a:bodyPr/>
        <a:lstStyle/>
        <a:p>
          <a:endParaRPr lang="en-US"/>
        </a:p>
      </dgm:t>
    </dgm:pt>
    <dgm:pt modelId="{E71054E8-879A-4991-AC10-B152CB1A2354}" type="sibTrans" cxnId="{A061A84E-9D97-4B21-9293-54429A9B041F}">
      <dgm:prSet/>
      <dgm:spPr/>
      <dgm:t>
        <a:bodyPr/>
        <a:lstStyle/>
        <a:p>
          <a:endParaRPr lang="en-US"/>
        </a:p>
      </dgm:t>
    </dgm:pt>
    <dgm:pt modelId="{A5EAF475-704D-496C-92FA-8C01DE033A1D}" type="pres">
      <dgm:prSet presAssocID="{BD161E54-C62E-4B34-85D7-FE97972088A4}" presName="Name0" presStyleCnt="0">
        <dgm:presLayoutVars>
          <dgm:dir/>
          <dgm:animLvl val="lvl"/>
          <dgm:resizeHandles val="exact"/>
        </dgm:presLayoutVars>
      </dgm:prSet>
      <dgm:spPr/>
    </dgm:pt>
    <dgm:pt modelId="{D7EF291D-38AC-489E-AEF5-16AB8BB1E24D}" type="pres">
      <dgm:prSet presAssocID="{D828BC6A-98B7-46F0-BA32-8D2B0144B738}" presName="boxAndChildren" presStyleCnt="0"/>
      <dgm:spPr/>
    </dgm:pt>
    <dgm:pt modelId="{C763AE29-E401-47E2-B105-1E58846B67AB}" type="pres">
      <dgm:prSet presAssocID="{D828BC6A-98B7-46F0-BA32-8D2B0144B738}" presName="parentTextBox" presStyleLbl="alignNode1" presStyleIdx="0" presStyleCnt="5"/>
      <dgm:spPr/>
    </dgm:pt>
    <dgm:pt modelId="{7A3650FB-E5D8-48B3-A72D-DB79632BE690}" type="pres">
      <dgm:prSet presAssocID="{D828BC6A-98B7-46F0-BA32-8D2B0144B738}" presName="descendantBox" presStyleLbl="bgAccFollowNode1" presStyleIdx="0" presStyleCnt="5"/>
      <dgm:spPr/>
    </dgm:pt>
    <dgm:pt modelId="{D02D3828-AB63-4717-BC48-FA2B3C423A52}" type="pres">
      <dgm:prSet presAssocID="{9CE00740-D884-494E-888C-CC881B9902E8}" presName="sp" presStyleCnt="0"/>
      <dgm:spPr/>
    </dgm:pt>
    <dgm:pt modelId="{B015777A-5301-49E9-A846-2ED9874B0FF8}" type="pres">
      <dgm:prSet presAssocID="{FA8BAE43-C04B-4E8B-9779-E76B9A6EB466}" presName="arrowAndChildren" presStyleCnt="0"/>
      <dgm:spPr/>
    </dgm:pt>
    <dgm:pt modelId="{CF634B98-89D0-4423-9734-680C3E9D76A5}" type="pres">
      <dgm:prSet presAssocID="{FA8BAE43-C04B-4E8B-9779-E76B9A6EB466}" presName="parentTextArrow" presStyleLbl="node1" presStyleIdx="0" presStyleCnt="0"/>
      <dgm:spPr/>
    </dgm:pt>
    <dgm:pt modelId="{125377AE-72B7-4560-ACED-EBA01B8C45E5}" type="pres">
      <dgm:prSet presAssocID="{FA8BAE43-C04B-4E8B-9779-E76B9A6EB466}" presName="arrow" presStyleLbl="alignNode1" presStyleIdx="1" presStyleCnt="5"/>
      <dgm:spPr/>
    </dgm:pt>
    <dgm:pt modelId="{5769C66D-3B4C-4E08-93EF-04DC6472DDDD}" type="pres">
      <dgm:prSet presAssocID="{FA8BAE43-C04B-4E8B-9779-E76B9A6EB466}" presName="descendantArrow" presStyleLbl="bgAccFollowNode1" presStyleIdx="1" presStyleCnt="5"/>
      <dgm:spPr/>
    </dgm:pt>
    <dgm:pt modelId="{D3272627-AA90-446B-A906-3014F7B2A708}" type="pres">
      <dgm:prSet presAssocID="{98657E15-185E-4381-82EE-DE9BCA1E7D26}" presName="sp" presStyleCnt="0"/>
      <dgm:spPr/>
    </dgm:pt>
    <dgm:pt modelId="{533513F9-6537-44FB-9EB9-87A2BA5D3B09}" type="pres">
      <dgm:prSet presAssocID="{509D70D5-3159-4543-94F3-178F7B6155D6}" presName="arrowAndChildren" presStyleCnt="0"/>
      <dgm:spPr/>
    </dgm:pt>
    <dgm:pt modelId="{67EB8D48-88B8-4BE4-B177-65EC6C089490}" type="pres">
      <dgm:prSet presAssocID="{509D70D5-3159-4543-94F3-178F7B6155D6}" presName="parentTextArrow" presStyleLbl="node1" presStyleIdx="0" presStyleCnt="0"/>
      <dgm:spPr/>
    </dgm:pt>
    <dgm:pt modelId="{FD42A9FB-A077-4B98-B4CF-3B243D985707}" type="pres">
      <dgm:prSet presAssocID="{509D70D5-3159-4543-94F3-178F7B6155D6}" presName="arrow" presStyleLbl="alignNode1" presStyleIdx="2" presStyleCnt="5"/>
      <dgm:spPr/>
    </dgm:pt>
    <dgm:pt modelId="{91FCB806-0991-446B-9275-557D708CD012}" type="pres">
      <dgm:prSet presAssocID="{509D70D5-3159-4543-94F3-178F7B6155D6}" presName="descendantArrow" presStyleLbl="bgAccFollowNode1" presStyleIdx="2" presStyleCnt="5"/>
      <dgm:spPr/>
    </dgm:pt>
    <dgm:pt modelId="{7C5E7147-E192-4329-9D49-BB83B290CA63}" type="pres">
      <dgm:prSet presAssocID="{24C44A6B-A43D-47E1-BA2D-62C1487CC55F}" presName="sp" presStyleCnt="0"/>
      <dgm:spPr/>
    </dgm:pt>
    <dgm:pt modelId="{B5895EBE-B5E5-49E5-9BB3-539C947CF16A}" type="pres">
      <dgm:prSet presAssocID="{51F4E613-F059-4B0D-96BA-7E827C599A85}" presName="arrowAndChildren" presStyleCnt="0"/>
      <dgm:spPr/>
    </dgm:pt>
    <dgm:pt modelId="{BCD3FAFA-FF69-4B24-AC84-5853A940FE76}" type="pres">
      <dgm:prSet presAssocID="{51F4E613-F059-4B0D-96BA-7E827C599A85}" presName="parentTextArrow" presStyleLbl="node1" presStyleIdx="0" presStyleCnt="0"/>
      <dgm:spPr/>
    </dgm:pt>
    <dgm:pt modelId="{C1C49568-36AD-4A2F-A38F-EBDD585B154B}" type="pres">
      <dgm:prSet presAssocID="{51F4E613-F059-4B0D-96BA-7E827C599A85}" presName="arrow" presStyleLbl="alignNode1" presStyleIdx="3" presStyleCnt="5"/>
      <dgm:spPr/>
    </dgm:pt>
    <dgm:pt modelId="{9667CFFD-762E-48D6-90FA-A830C709E7D5}" type="pres">
      <dgm:prSet presAssocID="{51F4E613-F059-4B0D-96BA-7E827C599A85}" presName="descendantArrow" presStyleLbl="bgAccFollowNode1" presStyleIdx="3" presStyleCnt="5"/>
      <dgm:spPr/>
    </dgm:pt>
    <dgm:pt modelId="{6881D09F-63D1-41EB-8D55-B3900C2B9D42}" type="pres">
      <dgm:prSet presAssocID="{EBD2CB1B-E935-4E0A-AEAD-1C4378639ECD}" presName="sp" presStyleCnt="0"/>
      <dgm:spPr/>
    </dgm:pt>
    <dgm:pt modelId="{B2849C74-EE09-4EAB-8482-315BF481A807}" type="pres">
      <dgm:prSet presAssocID="{F34B8A39-487A-407F-B99E-7D335AD0B4AA}" presName="arrowAndChildren" presStyleCnt="0"/>
      <dgm:spPr/>
    </dgm:pt>
    <dgm:pt modelId="{F5CD5EF7-53A8-44B2-8D3E-AF98EA0D7585}" type="pres">
      <dgm:prSet presAssocID="{F34B8A39-487A-407F-B99E-7D335AD0B4AA}" presName="parentTextArrow" presStyleLbl="node1" presStyleIdx="0" presStyleCnt="0"/>
      <dgm:spPr/>
    </dgm:pt>
    <dgm:pt modelId="{C883487F-6146-412A-AD1E-3C251E6845CE}" type="pres">
      <dgm:prSet presAssocID="{F34B8A39-487A-407F-B99E-7D335AD0B4AA}" presName="arrow" presStyleLbl="alignNode1" presStyleIdx="4" presStyleCnt="5"/>
      <dgm:spPr/>
    </dgm:pt>
    <dgm:pt modelId="{05241502-4219-4815-9A39-F0389F92D0B9}" type="pres">
      <dgm:prSet presAssocID="{F34B8A39-487A-407F-B99E-7D335AD0B4AA}" presName="descendantArrow" presStyleLbl="bgAccFollowNode1" presStyleIdx="4" presStyleCnt="5"/>
      <dgm:spPr/>
    </dgm:pt>
  </dgm:ptLst>
  <dgm:cxnLst>
    <dgm:cxn modelId="{9AB7AC05-E530-4FCC-812C-C6187862D764}" type="presOf" srcId="{D828BC6A-98B7-46F0-BA32-8D2B0144B738}" destId="{C763AE29-E401-47E2-B105-1E58846B67AB}" srcOrd="0" destOrd="0" presId="urn:microsoft.com/office/officeart/2016/7/layout/VerticalDownArrowProcess"/>
    <dgm:cxn modelId="{BB1C6C08-2147-451A-96C2-61918D3B9470}" type="presOf" srcId="{509D70D5-3159-4543-94F3-178F7B6155D6}" destId="{FD42A9FB-A077-4B98-B4CF-3B243D985707}" srcOrd="1" destOrd="0" presId="urn:microsoft.com/office/officeart/2016/7/layout/VerticalDownArrowProcess"/>
    <dgm:cxn modelId="{11F1B418-1D05-49BC-AED8-443F524394C2}" type="presOf" srcId="{E73AD8D4-D566-416F-AFA8-9AD283FB92DA}" destId="{91FCB806-0991-446B-9275-557D708CD012}" srcOrd="0" destOrd="0" presId="urn:microsoft.com/office/officeart/2016/7/layout/VerticalDownArrowProcess"/>
    <dgm:cxn modelId="{DBBA8F1D-E5AF-4E3F-9380-F60204F88EDC}" type="presOf" srcId="{FA8BAE43-C04B-4E8B-9779-E76B9A6EB466}" destId="{CF634B98-89D0-4423-9734-680C3E9D76A5}" srcOrd="0" destOrd="0" presId="urn:microsoft.com/office/officeart/2016/7/layout/VerticalDownArrowProcess"/>
    <dgm:cxn modelId="{0E4FFF3E-3C79-45A7-B729-5726CAE2967B}" srcId="{BD161E54-C62E-4B34-85D7-FE97972088A4}" destId="{F34B8A39-487A-407F-B99E-7D335AD0B4AA}" srcOrd="0" destOrd="0" parTransId="{F9638213-327C-4180-A9DA-54E449756BD0}" sibTransId="{EBD2CB1B-E935-4E0A-AEAD-1C4378639ECD}"/>
    <dgm:cxn modelId="{CEF1105C-6801-4ED0-B828-E8746F1BAE7A}" type="presOf" srcId="{509D70D5-3159-4543-94F3-178F7B6155D6}" destId="{67EB8D48-88B8-4BE4-B177-65EC6C089490}" srcOrd="0" destOrd="0" presId="urn:microsoft.com/office/officeart/2016/7/layout/VerticalDownArrowProcess"/>
    <dgm:cxn modelId="{201EED41-E9D9-4BC8-BFEB-5A17DD3C68E2}" type="presOf" srcId="{51F4E613-F059-4B0D-96BA-7E827C599A85}" destId="{BCD3FAFA-FF69-4B24-AC84-5853A940FE76}" srcOrd="0" destOrd="0" presId="urn:microsoft.com/office/officeart/2016/7/layout/VerticalDownArrowProcess"/>
    <dgm:cxn modelId="{A1577362-0F37-48CF-8F7D-D4D0F98DC62F}" srcId="{F34B8A39-487A-407F-B99E-7D335AD0B4AA}" destId="{38D2EBA0-002B-4754-8BFF-ABA79699414A}" srcOrd="0" destOrd="0" parTransId="{53204FB6-249D-4BA5-8B1B-665996B93B0D}" sibTransId="{054D8F6C-422E-450C-B59D-0491A5E94223}"/>
    <dgm:cxn modelId="{DFBC3065-AC6F-41BB-B8D3-AB274CF4F2E2}" type="presOf" srcId="{38D2EBA0-002B-4754-8BFF-ABA79699414A}" destId="{05241502-4219-4815-9A39-F0389F92D0B9}" srcOrd="0" destOrd="0" presId="urn:microsoft.com/office/officeart/2016/7/layout/VerticalDownArrowProcess"/>
    <dgm:cxn modelId="{15A9B449-50E4-44B8-99EC-015C1ACCEC9D}" type="presOf" srcId="{B690D731-8278-4694-BF23-6B76A8587A05}" destId="{5769C66D-3B4C-4E08-93EF-04DC6472DDDD}" srcOrd="0" destOrd="0" presId="urn:microsoft.com/office/officeart/2016/7/layout/VerticalDownArrowProcess"/>
    <dgm:cxn modelId="{25924A6C-FEA6-404A-AF4E-F0C74DC0C49D}" type="presOf" srcId="{F34B8A39-487A-407F-B99E-7D335AD0B4AA}" destId="{F5CD5EF7-53A8-44B2-8D3E-AF98EA0D7585}" srcOrd="0" destOrd="0" presId="urn:microsoft.com/office/officeart/2016/7/layout/VerticalDownArrowProcess"/>
    <dgm:cxn modelId="{A061A84E-9D97-4B21-9293-54429A9B041F}" srcId="{D828BC6A-98B7-46F0-BA32-8D2B0144B738}" destId="{67C4862E-3D7D-49EA-B9BA-8C157BF9F3AC}" srcOrd="0" destOrd="0" parTransId="{B275161B-BDDC-44AB-A383-627627B963F2}" sibTransId="{E71054E8-879A-4991-AC10-B152CB1A2354}"/>
    <dgm:cxn modelId="{88AE2B4F-6EF9-4430-A2B2-C6CA4101AE10}" type="presOf" srcId="{FA8BAE43-C04B-4E8B-9779-E76B9A6EB466}" destId="{125377AE-72B7-4560-ACED-EBA01B8C45E5}" srcOrd="1" destOrd="0" presId="urn:microsoft.com/office/officeart/2016/7/layout/VerticalDownArrowProcess"/>
    <dgm:cxn modelId="{7245A37B-72AB-42D1-A2D2-02B364134DAE}" srcId="{509D70D5-3159-4543-94F3-178F7B6155D6}" destId="{E73AD8D4-D566-416F-AFA8-9AD283FB92DA}" srcOrd="0" destOrd="0" parTransId="{05FD14ED-F8E0-46C2-B078-BC9DD3E2A20B}" sibTransId="{A679DD04-4D97-44BD-B285-BAA9AA77BC51}"/>
    <dgm:cxn modelId="{7C58087F-C384-451F-BBA0-583AAD98D9CA}" srcId="{BD161E54-C62E-4B34-85D7-FE97972088A4}" destId="{D828BC6A-98B7-46F0-BA32-8D2B0144B738}" srcOrd="4" destOrd="0" parTransId="{9C32DBE0-1EB5-43FC-9734-70FA19622171}" sibTransId="{6A568B1D-B927-4A6E-855F-AB131E1587A2}"/>
    <dgm:cxn modelId="{8CDC8B80-6C1D-4DAC-889F-592C8077A34A}" type="presOf" srcId="{38A96560-4291-437D-AB61-67B2B75F927D}" destId="{9667CFFD-762E-48D6-90FA-A830C709E7D5}" srcOrd="0" destOrd="0" presId="urn:microsoft.com/office/officeart/2016/7/layout/VerticalDownArrowProcess"/>
    <dgm:cxn modelId="{2CC8948F-D9B6-4D40-954D-94CDADC348DA}" type="presOf" srcId="{BD161E54-C62E-4B34-85D7-FE97972088A4}" destId="{A5EAF475-704D-496C-92FA-8C01DE033A1D}" srcOrd="0" destOrd="0" presId="urn:microsoft.com/office/officeart/2016/7/layout/VerticalDownArrowProcess"/>
    <dgm:cxn modelId="{611F8795-C34F-41E8-8C41-015B29E34953}" srcId="{FA8BAE43-C04B-4E8B-9779-E76B9A6EB466}" destId="{B690D731-8278-4694-BF23-6B76A8587A05}" srcOrd="0" destOrd="0" parTransId="{EE6B6987-3B14-4965-94D8-1D9ACE9E8729}" sibTransId="{70E2ADFD-66AA-49C4-9672-D9EA6AC8FCC2}"/>
    <dgm:cxn modelId="{F05DA99B-1161-47E5-8340-99B55FB7CF5B}" srcId="{BD161E54-C62E-4B34-85D7-FE97972088A4}" destId="{509D70D5-3159-4543-94F3-178F7B6155D6}" srcOrd="2" destOrd="0" parTransId="{F7B2F77B-0C2F-42B0-92C0-B9F29B2D9F59}" sibTransId="{98657E15-185E-4381-82EE-DE9BCA1E7D26}"/>
    <dgm:cxn modelId="{8D46D9A4-9F9E-45DE-862C-388E379D71A3}" srcId="{51F4E613-F059-4B0D-96BA-7E827C599A85}" destId="{38A96560-4291-437D-AB61-67B2B75F927D}" srcOrd="0" destOrd="0" parTransId="{891DAE74-766F-4B90-9878-29D1EDD79F1A}" sibTransId="{D9A2846C-31AF-4CCE-8893-C76BD5243750}"/>
    <dgm:cxn modelId="{FE16D9BF-CFBE-443A-ACCD-0EB6F577DE77}" type="presOf" srcId="{F34B8A39-487A-407F-B99E-7D335AD0B4AA}" destId="{C883487F-6146-412A-AD1E-3C251E6845CE}" srcOrd="1" destOrd="0" presId="urn:microsoft.com/office/officeart/2016/7/layout/VerticalDownArrowProcess"/>
    <dgm:cxn modelId="{FE032AC4-8C84-4246-AFE3-46BA1B2DA7E0}" srcId="{BD161E54-C62E-4B34-85D7-FE97972088A4}" destId="{51F4E613-F059-4B0D-96BA-7E827C599A85}" srcOrd="1" destOrd="0" parTransId="{43C32479-5FF9-44B7-8608-4FAF167197A3}" sibTransId="{24C44A6B-A43D-47E1-BA2D-62C1487CC55F}"/>
    <dgm:cxn modelId="{420452C8-C2A2-466D-8F97-9933FFDFD8A5}" type="presOf" srcId="{51F4E613-F059-4B0D-96BA-7E827C599A85}" destId="{C1C49568-36AD-4A2F-A38F-EBDD585B154B}" srcOrd="1" destOrd="0" presId="urn:microsoft.com/office/officeart/2016/7/layout/VerticalDownArrowProcess"/>
    <dgm:cxn modelId="{65D977D9-601F-4584-928D-2095E3C6C393}" srcId="{BD161E54-C62E-4B34-85D7-FE97972088A4}" destId="{FA8BAE43-C04B-4E8B-9779-E76B9A6EB466}" srcOrd="3" destOrd="0" parTransId="{8F8EA961-2188-4890-BE1F-59A005F0302F}" sibTransId="{9CE00740-D884-494E-888C-CC881B9902E8}"/>
    <dgm:cxn modelId="{34133DF7-3355-4C74-AA85-06A0B8EEFD99}" type="presOf" srcId="{67C4862E-3D7D-49EA-B9BA-8C157BF9F3AC}" destId="{7A3650FB-E5D8-48B3-A72D-DB79632BE690}" srcOrd="0" destOrd="0" presId="urn:microsoft.com/office/officeart/2016/7/layout/VerticalDownArrowProcess"/>
    <dgm:cxn modelId="{9C9A0E19-DD74-4902-8F6D-7D43086B4EE8}" type="presParOf" srcId="{A5EAF475-704D-496C-92FA-8C01DE033A1D}" destId="{D7EF291D-38AC-489E-AEF5-16AB8BB1E24D}" srcOrd="0" destOrd="0" presId="urn:microsoft.com/office/officeart/2016/7/layout/VerticalDownArrowProcess"/>
    <dgm:cxn modelId="{8FC2DAE2-BC04-4776-ACA3-EBE7528DB405}" type="presParOf" srcId="{D7EF291D-38AC-489E-AEF5-16AB8BB1E24D}" destId="{C763AE29-E401-47E2-B105-1E58846B67AB}" srcOrd="0" destOrd="0" presId="urn:microsoft.com/office/officeart/2016/7/layout/VerticalDownArrowProcess"/>
    <dgm:cxn modelId="{FA67A2BD-840C-495F-AB08-B60C6A9DB7DA}" type="presParOf" srcId="{D7EF291D-38AC-489E-AEF5-16AB8BB1E24D}" destId="{7A3650FB-E5D8-48B3-A72D-DB79632BE690}" srcOrd="1" destOrd="0" presId="urn:microsoft.com/office/officeart/2016/7/layout/VerticalDownArrowProcess"/>
    <dgm:cxn modelId="{26AAFC00-F5F9-42EB-B263-EF8AD7510233}" type="presParOf" srcId="{A5EAF475-704D-496C-92FA-8C01DE033A1D}" destId="{D02D3828-AB63-4717-BC48-FA2B3C423A52}" srcOrd="1" destOrd="0" presId="urn:microsoft.com/office/officeart/2016/7/layout/VerticalDownArrowProcess"/>
    <dgm:cxn modelId="{E785BF45-76C0-41FB-AE8D-E8D68E85FF07}" type="presParOf" srcId="{A5EAF475-704D-496C-92FA-8C01DE033A1D}" destId="{B015777A-5301-49E9-A846-2ED9874B0FF8}" srcOrd="2" destOrd="0" presId="urn:microsoft.com/office/officeart/2016/7/layout/VerticalDownArrowProcess"/>
    <dgm:cxn modelId="{209DBC14-0409-4FE9-945C-55A085ECF5F7}" type="presParOf" srcId="{B015777A-5301-49E9-A846-2ED9874B0FF8}" destId="{CF634B98-89D0-4423-9734-680C3E9D76A5}" srcOrd="0" destOrd="0" presId="urn:microsoft.com/office/officeart/2016/7/layout/VerticalDownArrowProcess"/>
    <dgm:cxn modelId="{AC436D44-3F35-4B9C-A295-E38162AB253B}" type="presParOf" srcId="{B015777A-5301-49E9-A846-2ED9874B0FF8}" destId="{125377AE-72B7-4560-ACED-EBA01B8C45E5}" srcOrd="1" destOrd="0" presId="urn:microsoft.com/office/officeart/2016/7/layout/VerticalDownArrowProcess"/>
    <dgm:cxn modelId="{E21D50AD-0C2F-4FA1-AE0E-99E318EF2745}" type="presParOf" srcId="{B015777A-5301-49E9-A846-2ED9874B0FF8}" destId="{5769C66D-3B4C-4E08-93EF-04DC6472DDDD}" srcOrd="2" destOrd="0" presId="urn:microsoft.com/office/officeart/2016/7/layout/VerticalDownArrowProcess"/>
    <dgm:cxn modelId="{5CFCA09D-CDDC-4D50-9407-1E7577CC743E}" type="presParOf" srcId="{A5EAF475-704D-496C-92FA-8C01DE033A1D}" destId="{D3272627-AA90-446B-A906-3014F7B2A708}" srcOrd="3" destOrd="0" presId="urn:microsoft.com/office/officeart/2016/7/layout/VerticalDownArrowProcess"/>
    <dgm:cxn modelId="{6411D347-6BA6-44C2-B853-C6830B266A1F}" type="presParOf" srcId="{A5EAF475-704D-496C-92FA-8C01DE033A1D}" destId="{533513F9-6537-44FB-9EB9-87A2BA5D3B09}" srcOrd="4" destOrd="0" presId="urn:microsoft.com/office/officeart/2016/7/layout/VerticalDownArrowProcess"/>
    <dgm:cxn modelId="{BB2807AB-B279-4811-AE6F-2C005B7D6A17}" type="presParOf" srcId="{533513F9-6537-44FB-9EB9-87A2BA5D3B09}" destId="{67EB8D48-88B8-4BE4-B177-65EC6C089490}" srcOrd="0" destOrd="0" presId="urn:microsoft.com/office/officeart/2016/7/layout/VerticalDownArrowProcess"/>
    <dgm:cxn modelId="{6AF2F56D-FC18-4F61-B9EC-51D93E054A88}" type="presParOf" srcId="{533513F9-6537-44FB-9EB9-87A2BA5D3B09}" destId="{FD42A9FB-A077-4B98-B4CF-3B243D985707}" srcOrd="1" destOrd="0" presId="urn:microsoft.com/office/officeart/2016/7/layout/VerticalDownArrowProcess"/>
    <dgm:cxn modelId="{C9CFE41C-E2BB-4F29-B2C4-1BEC09188F2E}" type="presParOf" srcId="{533513F9-6537-44FB-9EB9-87A2BA5D3B09}" destId="{91FCB806-0991-446B-9275-557D708CD012}" srcOrd="2" destOrd="0" presId="urn:microsoft.com/office/officeart/2016/7/layout/VerticalDownArrowProcess"/>
    <dgm:cxn modelId="{C84E5639-1CB9-42EB-B95F-21B983B4CAF6}" type="presParOf" srcId="{A5EAF475-704D-496C-92FA-8C01DE033A1D}" destId="{7C5E7147-E192-4329-9D49-BB83B290CA63}" srcOrd="5" destOrd="0" presId="urn:microsoft.com/office/officeart/2016/7/layout/VerticalDownArrowProcess"/>
    <dgm:cxn modelId="{11DCA479-7350-4543-A81B-ADB2B8C2EBFF}" type="presParOf" srcId="{A5EAF475-704D-496C-92FA-8C01DE033A1D}" destId="{B5895EBE-B5E5-49E5-9BB3-539C947CF16A}" srcOrd="6" destOrd="0" presId="urn:microsoft.com/office/officeart/2016/7/layout/VerticalDownArrowProcess"/>
    <dgm:cxn modelId="{44C36268-0521-45F3-9E16-D62D5D77E55E}" type="presParOf" srcId="{B5895EBE-B5E5-49E5-9BB3-539C947CF16A}" destId="{BCD3FAFA-FF69-4B24-AC84-5853A940FE76}" srcOrd="0" destOrd="0" presId="urn:microsoft.com/office/officeart/2016/7/layout/VerticalDownArrowProcess"/>
    <dgm:cxn modelId="{088D70F6-D0B5-4594-A921-42C894DDCB7A}" type="presParOf" srcId="{B5895EBE-B5E5-49E5-9BB3-539C947CF16A}" destId="{C1C49568-36AD-4A2F-A38F-EBDD585B154B}" srcOrd="1" destOrd="0" presId="urn:microsoft.com/office/officeart/2016/7/layout/VerticalDownArrowProcess"/>
    <dgm:cxn modelId="{31B2B7FB-5415-47A0-A10A-CE5E3CC232CA}" type="presParOf" srcId="{B5895EBE-B5E5-49E5-9BB3-539C947CF16A}" destId="{9667CFFD-762E-48D6-90FA-A830C709E7D5}" srcOrd="2" destOrd="0" presId="urn:microsoft.com/office/officeart/2016/7/layout/VerticalDownArrowProcess"/>
    <dgm:cxn modelId="{69F01B92-3DF5-471C-B35E-14B08306BBD4}" type="presParOf" srcId="{A5EAF475-704D-496C-92FA-8C01DE033A1D}" destId="{6881D09F-63D1-41EB-8D55-B3900C2B9D42}" srcOrd="7" destOrd="0" presId="urn:microsoft.com/office/officeart/2016/7/layout/VerticalDownArrowProcess"/>
    <dgm:cxn modelId="{83C0ABA6-56B4-4A8C-860F-AA4E0D14F1BA}" type="presParOf" srcId="{A5EAF475-704D-496C-92FA-8C01DE033A1D}" destId="{B2849C74-EE09-4EAB-8482-315BF481A807}" srcOrd="8" destOrd="0" presId="urn:microsoft.com/office/officeart/2016/7/layout/VerticalDownArrowProcess"/>
    <dgm:cxn modelId="{C7ACEA9D-D7A4-4F9A-BA72-8C37FA64C34E}" type="presParOf" srcId="{B2849C74-EE09-4EAB-8482-315BF481A807}" destId="{F5CD5EF7-53A8-44B2-8D3E-AF98EA0D7585}" srcOrd="0" destOrd="0" presId="urn:microsoft.com/office/officeart/2016/7/layout/VerticalDownArrowProcess"/>
    <dgm:cxn modelId="{DB8C97BB-5009-4841-ACB5-5609EF705877}" type="presParOf" srcId="{B2849C74-EE09-4EAB-8482-315BF481A807}" destId="{C883487F-6146-412A-AD1E-3C251E6845CE}" srcOrd="1" destOrd="0" presId="urn:microsoft.com/office/officeart/2016/7/layout/VerticalDownArrowProcess"/>
    <dgm:cxn modelId="{FD929EEF-AD64-452E-BBEC-21A0C5D151FA}" type="presParOf" srcId="{B2849C74-EE09-4EAB-8482-315BF481A807}" destId="{05241502-4219-4815-9A39-F0389F92D0B9}" srcOrd="2" destOrd="0" presId="urn:microsoft.com/office/officeart/2016/7/layout/VerticalDownArrow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CC87191-D756-46AA-A9F5-3F101892B5F0}"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829EB6AA-FF79-4CBD-8F75-407D61C9A367}">
      <dgm:prSet/>
      <dgm:spPr/>
      <dgm:t>
        <a:bodyPr/>
        <a:lstStyle/>
        <a:p>
          <a:r>
            <a:rPr lang="en-GB"/>
            <a:t>Widen Scope in 21st Century: </a:t>
          </a:r>
          <a:endParaRPr lang="en-US"/>
        </a:p>
      </dgm:t>
    </dgm:pt>
    <dgm:pt modelId="{FBDAE192-6FF1-4580-A1AC-A1EA70EC947A}" type="parTrans" cxnId="{0E674055-F635-42F8-9C83-CE28524F993F}">
      <dgm:prSet/>
      <dgm:spPr/>
      <dgm:t>
        <a:bodyPr/>
        <a:lstStyle/>
        <a:p>
          <a:endParaRPr lang="en-US"/>
        </a:p>
      </dgm:t>
    </dgm:pt>
    <dgm:pt modelId="{696059D9-4791-4299-AF53-05261C95F9C6}" type="sibTrans" cxnId="{0E674055-F635-42F8-9C83-CE28524F993F}">
      <dgm:prSet/>
      <dgm:spPr/>
      <dgm:t>
        <a:bodyPr/>
        <a:lstStyle/>
        <a:p>
          <a:endParaRPr lang="en-US"/>
        </a:p>
      </dgm:t>
    </dgm:pt>
    <dgm:pt modelId="{09F36CFB-17D9-493A-BA3B-5C0F7111DEF5}">
      <dgm:prSet custT="1"/>
      <dgm:spPr/>
      <dgm:t>
        <a:bodyPr/>
        <a:lstStyle/>
        <a:p>
          <a:r>
            <a:rPr lang="en-US" sz="2200" u="sng" dirty="0"/>
            <a:t>Collaboration </a:t>
          </a:r>
          <a:r>
            <a:rPr lang="en-GB" sz="2200" u="sng" dirty="0"/>
            <a:t>Perspective</a:t>
          </a:r>
          <a:r>
            <a:rPr lang="en-US" sz="2200" b="1" dirty="0"/>
            <a:t>:</a:t>
          </a:r>
          <a:r>
            <a:rPr lang="en-US" sz="2200" b="1" i="1" dirty="0"/>
            <a:t> </a:t>
          </a:r>
          <a:r>
            <a:rPr lang="en-US" sz="2200" dirty="0"/>
            <a:t>the framework for inter- and intra-</a:t>
          </a:r>
          <a:r>
            <a:rPr lang="en-US" sz="2200" dirty="0" err="1"/>
            <a:t>organisational</a:t>
          </a:r>
          <a:r>
            <a:rPr lang="en-US" sz="2200" dirty="0"/>
            <a:t> collaboration</a:t>
          </a:r>
        </a:p>
      </dgm:t>
    </dgm:pt>
    <dgm:pt modelId="{D62A1AE9-D18D-439F-A439-BF47CA01F4D5}" type="parTrans" cxnId="{B9444A62-BFFF-4834-9075-739CEE732968}">
      <dgm:prSet/>
      <dgm:spPr/>
      <dgm:t>
        <a:bodyPr/>
        <a:lstStyle/>
        <a:p>
          <a:endParaRPr lang="en-US"/>
        </a:p>
      </dgm:t>
    </dgm:pt>
    <dgm:pt modelId="{720433FB-DC9E-4CB9-A6FD-B35869D71307}" type="sibTrans" cxnId="{B9444A62-BFFF-4834-9075-739CEE732968}">
      <dgm:prSet/>
      <dgm:spPr/>
      <dgm:t>
        <a:bodyPr/>
        <a:lstStyle/>
        <a:p>
          <a:endParaRPr lang="en-US"/>
        </a:p>
      </dgm:t>
    </dgm:pt>
    <dgm:pt modelId="{CC929A7C-F0E7-4C5A-87EC-22163E63E9D8}">
      <dgm:prSet custT="1"/>
      <dgm:spPr/>
      <dgm:t>
        <a:bodyPr/>
        <a:lstStyle/>
        <a:p>
          <a:r>
            <a:rPr lang="en-GB" sz="2200" u="sng" dirty="0"/>
            <a:t>Relationship Perspective</a:t>
          </a:r>
          <a:r>
            <a:rPr lang="en-GB" sz="2200" dirty="0"/>
            <a:t>: building, maintaining and extending relationship with partners and customers.</a:t>
          </a:r>
          <a:endParaRPr lang="en-US" sz="2200" dirty="0"/>
        </a:p>
      </dgm:t>
    </dgm:pt>
    <dgm:pt modelId="{5A6A9B47-0601-4042-A0DB-ECD45A70A1D5}" type="parTrans" cxnId="{D1F97C94-0079-49B0-ABB6-10E85715C385}">
      <dgm:prSet/>
      <dgm:spPr/>
      <dgm:t>
        <a:bodyPr/>
        <a:lstStyle/>
        <a:p>
          <a:endParaRPr lang="en-US"/>
        </a:p>
      </dgm:t>
    </dgm:pt>
    <dgm:pt modelId="{F43BB474-99B1-4E13-9E2D-8078D7FA417D}" type="sibTrans" cxnId="{D1F97C94-0079-49B0-ABB6-10E85715C385}">
      <dgm:prSet/>
      <dgm:spPr/>
      <dgm:t>
        <a:bodyPr/>
        <a:lstStyle/>
        <a:p>
          <a:endParaRPr lang="en-US"/>
        </a:p>
      </dgm:t>
    </dgm:pt>
    <dgm:pt modelId="{07303809-2557-44CB-B69A-BB76B1C087E5}">
      <dgm:prSet custT="1"/>
      <dgm:spPr/>
      <dgm:t>
        <a:bodyPr/>
        <a:lstStyle/>
        <a:p>
          <a:r>
            <a:rPr lang="en-US" sz="2200" u="sng" dirty="0"/>
            <a:t>Community </a:t>
          </a:r>
          <a:r>
            <a:rPr lang="en-GB" sz="2200" u="sng" dirty="0"/>
            <a:t>Perspective</a:t>
          </a:r>
          <a:r>
            <a:rPr lang="en-US" sz="2200" b="1" dirty="0"/>
            <a:t>: </a:t>
          </a:r>
          <a:r>
            <a:rPr lang="en-US" sz="2200" dirty="0"/>
            <a:t>provides a gathering place for community members to learn, transact, and collaborate</a:t>
          </a:r>
        </a:p>
      </dgm:t>
    </dgm:pt>
    <dgm:pt modelId="{837F5076-CE1B-4454-BB30-454B581F4DE6}" type="parTrans" cxnId="{822E86CE-E3B4-4207-AA22-EE47408B53D5}">
      <dgm:prSet/>
      <dgm:spPr/>
      <dgm:t>
        <a:bodyPr/>
        <a:lstStyle/>
        <a:p>
          <a:endParaRPr lang="en-US"/>
        </a:p>
      </dgm:t>
    </dgm:pt>
    <dgm:pt modelId="{B9B7AEC9-3CDB-40CE-8D6A-B755FB2FCACE}" type="sibTrans" cxnId="{822E86CE-E3B4-4207-AA22-EE47408B53D5}">
      <dgm:prSet/>
      <dgm:spPr/>
      <dgm:t>
        <a:bodyPr/>
        <a:lstStyle/>
        <a:p>
          <a:endParaRPr lang="en-US"/>
        </a:p>
      </dgm:t>
    </dgm:pt>
    <dgm:pt modelId="{A4858B9A-B95F-4632-9769-F0562FFCBC85}">
      <dgm:prSet/>
      <dgm:spPr/>
      <dgm:t>
        <a:bodyPr/>
        <a:lstStyle/>
        <a:p>
          <a:r>
            <a:rPr lang="en-GB" dirty="0"/>
            <a:t>Transformation of businesses &amp; their markets</a:t>
          </a:r>
          <a:endParaRPr lang="en-US" dirty="0"/>
        </a:p>
      </dgm:t>
    </dgm:pt>
    <dgm:pt modelId="{B6740514-C16D-41BD-8F65-D73D3F57BA8F}" type="parTrans" cxnId="{C03A9F6C-374C-4616-87DB-448FD762E95C}">
      <dgm:prSet/>
      <dgm:spPr/>
      <dgm:t>
        <a:bodyPr/>
        <a:lstStyle/>
        <a:p>
          <a:endParaRPr lang="en-US"/>
        </a:p>
      </dgm:t>
    </dgm:pt>
    <dgm:pt modelId="{44D4B373-E261-4B76-B7FF-43F5DE66333F}" type="sibTrans" cxnId="{C03A9F6C-374C-4616-87DB-448FD762E95C}">
      <dgm:prSet/>
      <dgm:spPr/>
      <dgm:t>
        <a:bodyPr/>
        <a:lstStyle/>
        <a:p>
          <a:endParaRPr lang="en-US"/>
        </a:p>
      </dgm:t>
    </dgm:pt>
    <dgm:pt modelId="{042C8CD8-0060-42BA-8E86-688EDEB3D754}">
      <dgm:prSet/>
      <dgm:spPr/>
      <dgm:t>
        <a:bodyPr/>
        <a:lstStyle/>
        <a:p>
          <a:r>
            <a:rPr lang="en-GB" dirty="0"/>
            <a:t>Term commerce may seem too narrow so authors tend to refer to </a:t>
          </a:r>
          <a:r>
            <a:rPr lang="en-GB" i="1" dirty="0"/>
            <a:t>e-business</a:t>
          </a:r>
          <a:r>
            <a:rPr lang="en-GB" dirty="0"/>
            <a:t> instead</a:t>
          </a:r>
          <a:endParaRPr lang="en-US" dirty="0"/>
        </a:p>
      </dgm:t>
    </dgm:pt>
    <dgm:pt modelId="{AE7B4D9F-2CD2-43B9-ADB9-ACA086A686E8}" type="parTrans" cxnId="{1E650A1C-7965-4BF5-9666-1A16D6EB4B68}">
      <dgm:prSet/>
      <dgm:spPr/>
      <dgm:t>
        <a:bodyPr/>
        <a:lstStyle/>
        <a:p>
          <a:endParaRPr lang="en-US"/>
        </a:p>
      </dgm:t>
    </dgm:pt>
    <dgm:pt modelId="{2B4B91A1-54E0-44D5-89D8-C9083DEBD2EB}" type="sibTrans" cxnId="{1E650A1C-7965-4BF5-9666-1A16D6EB4B68}">
      <dgm:prSet/>
      <dgm:spPr/>
      <dgm:t>
        <a:bodyPr/>
        <a:lstStyle/>
        <a:p>
          <a:endParaRPr lang="en-US"/>
        </a:p>
      </dgm:t>
    </dgm:pt>
    <dgm:pt modelId="{83C11AF3-E28A-435F-AE68-9CA3F754AF22}" type="pres">
      <dgm:prSet presAssocID="{0CC87191-D756-46AA-A9F5-3F101892B5F0}" presName="linear" presStyleCnt="0">
        <dgm:presLayoutVars>
          <dgm:animLvl val="lvl"/>
          <dgm:resizeHandles val="exact"/>
        </dgm:presLayoutVars>
      </dgm:prSet>
      <dgm:spPr/>
    </dgm:pt>
    <dgm:pt modelId="{87A8A84C-6FDE-4CCC-B6AD-3371E241F2F4}" type="pres">
      <dgm:prSet presAssocID="{829EB6AA-FF79-4CBD-8F75-407D61C9A367}" presName="parentText" presStyleLbl="node1" presStyleIdx="0" presStyleCnt="3" custLinFactNeighborX="-1110" custLinFactNeighborY="-61796">
        <dgm:presLayoutVars>
          <dgm:chMax val="0"/>
          <dgm:bulletEnabled val="1"/>
        </dgm:presLayoutVars>
      </dgm:prSet>
      <dgm:spPr/>
    </dgm:pt>
    <dgm:pt modelId="{4FE870B5-AEFA-43B4-A725-609D4A552451}" type="pres">
      <dgm:prSet presAssocID="{829EB6AA-FF79-4CBD-8F75-407D61C9A367}" presName="childText" presStyleLbl="revTx" presStyleIdx="0" presStyleCnt="1">
        <dgm:presLayoutVars>
          <dgm:bulletEnabled val="1"/>
        </dgm:presLayoutVars>
      </dgm:prSet>
      <dgm:spPr/>
    </dgm:pt>
    <dgm:pt modelId="{867CE475-27E8-47EF-B167-DA03893EE9C0}" type="pres">
      <dgm:prSet presAssocID="{A4858B9A-B95F-4632-9769-F0562FFCBC85}" presName="parentText" presStyleLbl="node1" presStyleIdx="1" presStyleCnt="3" custLinFactY="19861" custLinFactNeighborX="-88" custLinFactNeighborY="100000">
        <dgm:presLayoutVars>
          <dgm:chMax val="0"/>
          <dgm:bulletEnabled val="1"/>
        </dgm:presLayoutVars>
      </dgm:prSet>
      <dgm:spPr/>
    </dgm:pt>
    <dgm:pt modelId="{C8E6A8E3-1015-42CA-AF4E-4233F029122B}" type="pres">
      <dgm:prSet presAssocID="{44D4B373-E261-4B76-B7FF-43F5DE66333F}" presName="spacer" presStyleCnt="0"/>
      <dgm:spPr/>
    </dgm:pt>
    <dgm:pt modelId="{0D993906-B6AE-437B-8F56-1EC5151A8D75}" type="pres">
      <dgm:prSet presAssocID="{042C8CD8-0060-42BA-8E86-688EDEB3D754}" presName="parentText" presStyleLbl="node1" presStyleIdx="2" presStyleCnt="3" custLinFactY="72117" custLinFactNeighborX="-88" custLinFactNeighborY="100000">
        <dgm:presLayoutVars>
          <dgm:chMax val="0"/>
          <dgm:bulletEnabled val="1"/>
        </dgm:presLayoutVars>
      </dgm:prSet>
      <dgm:spPr/>
    </dgm:pt>
  </dgm:ptLst>
  <dgm:cxnLst>
    <dgm:cxn modelId="{1E650A1C-7965-4BF5-9666-1A16D6EB4B68}" srcId="{0CC87191-D756-46AA-A9F5-3F101892B5F0}" destId="{042C8CD8-0060-42BA-8E86-688EDEB3D754}" srcOrd="2" destOrd="0" parTransId="{AE7B4D9F-2CD2-43B9-ADB9-ACA086A686E8}" sibTransId="{2B4B91A1-54E0-44D5-89D8-C9083DEBD2EB}"/>
    <dgm:cxn modelId="{029FE05B-0565-4558-ADF3-8BFF8C7C16A0}" type="presOf" srcId="{829EB6AA-FF79-4CBD-8F75-407D61C9A367}" destId="{87A8A84C-6FDE-4CCC-B6AD-3371E241F2F4}" srcOrd="0" destOrd="0" presId="urn:microsoft.com/office/officeart/2005/8/layout/vList2"/>
    <dgm:cxn modelId="{B9444A62-BFFF-4834-9075-739CEE732968}" srcId="{829EB6AA-FF79-4CBD-8F75-407D61C9A367}" destId="{09F36CFB-17D9-493A-BA3B-5C0F7111DEF5}" srcOrd="0" destOrd="0" parTransId="{D62A1AE9-D18D-439F-A439-BF47CA01F4D5}" sibTransId="{720433FB-DC9E-4CB9-A6FD-B35869D71307}"/>
    <dgm:cxn modelId="{C03A9F6C-374C-4616-87DB-448FD762E95C}" srcId="{0CC87191-D756-46AA-A9F5-3F101892B5F0}" destId="{A4858B9A-B95F-4632-9769-F0562FFCBC85}" srcOrd="1" destOrd="0" parTransId="{B6740514-C16D-41BD-8F65-D73D3F57BA8F}" sibTransId="{44D4B373-E261-4B76-B7FF-43F5DE66333F}"/>
    <dgm:cxn modelId="{0E674055-F635-42F8-9C83-CE28524F993F}" srcId="{0CC87191-D756-46AA-A9F5-3F101892B5F0}" destId="{829EB6AA-FF79-4CBD-8F75-407D61C9A367}" srcOrd="0" destOrd="0" parTransId="{FBDAE192-6FF1-4580-A1AC-A1EA70EC947A}" sibTransId="{696059D9-4791-4299-AF53-05261C95F9C6}"/>
    <dgm:cxn modelId="{D1F97C94-0079-49B0-ABB6-10E85715C385}" srcId="{829EB6AA-FF79-4CBD-8F75-407D61C9A367}" destId="{CC929A7C-F0E7-4C5A-87EC-22163E63E9D8}" srcOrd="1" destOrd="0" parTransId="{5A6A9B47-0601-4042-A0DB-ECD45A70A1D5}" sibTransId="{F43BB474-99B1-4E13-9E2D-8078D7FA417D}"/>
    <dgm:cxn modelId="{0C5E3897-7D08-4874-AFBD-B7AA603C49E1}" type="presOf" srcId="{042C8CD8-0060-42BA-8E86-688EDEB3D754}" destId="{0D993906-B6AE-437B-8F56-1EC5151A8D75}" srcOrd="0" destOrd="0" presId="urn:microsoft.com/office/officeart/2005/8/layout/vList2"/>
    <dgm:cxn modelId="{0A88249C-6942-46AA-9110-2527C242C4CE}" type="presOf" srcId="{CC929A7C-F0E7-4C5A-87EC-22163E63E9D8}" destId="{4FE870B5-AEFA-43B4-A725-609D4A552451}" srcOrd="0" destOrd="1" presId="urn:microsoft.com/office/officeart/2005/8/layout/vList2"/>
    <dgm:cxn modelId="{EE20DEA6-F05C-4739-A29D-5AFE6E361FE4}" type="presOf" srcId="{07303809-2557-44CB-B69A-BB76B1C087E5}" destId="{4FE870B5-AEFA-43B4-A725-609D4A552451}" srcOrd="0" destOrd="2" presId="urn:microsoft.com/office/officeart/2005/8/layout/vList2"/>
    <dgm:cxn modelId="{822E86CE-E3B4-4207-AA22-EE47408B53D5}" srcId="{829EB6AA-FF79-4CBD-8F75-407D61C9A367}" destId="{07303809-2557-44CB-B69A-BB76B1C087E5}" srcOrd="2" destOrd="0" parTransId="{837F5076-CE1B-4454-BB30-454B581F4DE6}" sibTransId="{B9B7AEC9-3CDB-40CE-8D6A-B755FB2FCACE}"/>
    <dgm:cxn modelId="{AB5CA9D0-D6F1-409C-B01E-F8037EB67508}" type="presOf" srcId="{0CC87191-D756-46AA-A9F5-3F101892B5F0}" destId="{83C11AF3-E28A-435F-AE68-9CA3F754AF22}" srcOrd="0" destOrd="0" presId="urn:microsoft.com/office/officeart/2005/8/layout/vList2"/>
    <dgm:cxn modelId="{0E50A5D7-9FAB-4644-B762-63355D782B91}" type="presOf" srcId="{A4858B9A-B95F-4632-9769-F0562FFCBC85}" destId="{867CE475-27E8-47EF-B167-DA03893EE9C0}" srcOrd="0" destOrd="0" presId="urn:microsoft.com/office/officeart/2005/8/layout/vList2"/>
    <dgm:cxn modelId="{7782C4F9-C930-4F79-9E9D-763FF1DF2502}" type="presOf" srcId="{09F36CFB-17D9-493A-BA3B-5C0F7111DEF5}" destId="{4FE870B5-AEFA-43B4-A725-609D4A552451}" srcOrd="0" destOrd="0" presId="urn:microsoft.com/office/officeart/2005/8/layout/vList2"/>
    <dgm:cxn modelId="{5427E16A-412B-44BC-88D6-7DEFC6F19C24}" type="presParOf" srcId="{83C11AF3-E28A-435F-AE68-9CA3F754AF22}" destId="{87A8A84C-6FDE-4CCC-B6AD-3371E241F2F4}" srcOrd="0" destOrd="0" presId="urn:microsoft.com/office/officeart/2005/8/layout/vList2"/>
    <dgm:cxn modelId="{5BA7B5A9-CB6B-42D3-B9CE-71582DD39DD6}" type="presParOf" srcId="{83C11AF3-E28A-435F-AE68-9CA3F754AF22}" destId="{4FE870B5-AEFA-43B4-A725-609D4A552451}" srcOrd="1" destOrd="0" presId="urn:microsoft.com/office/officeart/2005/8/layout/vList2"/>
    <dgm:cxn modelId="{B0EEDFC2-90C6-46BB-A640-484E89096A97}" type="presParOf" srcId="{83C11AF3-E28A-435F-AE68-9CA3F754AF22}" destId="{867CE475-27E8-47EF-B167-DA03893EE9C0}" srcOrd="2" destOrd="0" presId="urn:microsoft.com/office/officeart/2005/8/layout/vList2"/>
    <dgm:cxn modelId="{60BFB72B-8E78-4FD4-A721-3C2188064581}" type="presParOf" srcId="{83C11AF3-E28A-435F-AE68-9CA3F754AF22}" destId="{C8E6A8E3-1015-42CA-AF4E-4233F029122B}" srcOrd="3" destOrd="0" presId="urn:microsoft.com/office/officeart/2005/8/layout/vList2"/>
    <dgm:cxn modelId="{71DDF1F1-3FC2-48C6-8473-31DBD3BFC572}" type="presParOf" srcId="{83C11AF3-E28A-435F-AE68-9CA3F754AF22}" destId="{0D993906-B6AE-437B-8F56-1EC5151A8D75}"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E0F40F-ACB3-47E2-9178-1C7924B3DFD0}">
      <dsp:nvSpPr>
        <dsp:cNvPr id="0" name=""/>
        <dsp:cNvSpPr/>
      </dsp:nvSpPr>
      <dsp:spPr>
        <a:xfrm>
          <a:off x="15013" y="72006"/>
          <a:ext cx="988968" cy="988968"/>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B458F8C-B27C-4255-B872-6FE207AF32E9}">
      <dsp:nvSpPr>
        <dsp:cNvPr id="0" name=""/>
        <dsp:cNvSpPr/>
      </dsp:nvSpPr>
      <dsp:spPr>
        <a:xfrm>
          <a:off x="325990" y="288033"/>
          <a:ext cx="573601" cy="57360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316C320-D9AD-4C04-9C72-D9224CB21679}">
      <dsp:nvSpPr>
        <dsp:cNvPr id="0" name=""/>
        <dsp:cNvSpPr/>
      </dsp:nvSpPr>
      <dsp:spPr>
        <a:xfrm>
          <a:off x="1259640" y="72006"/>
          <a:ext cx="2331139" cy="988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90000"/>
            </a:lnSpc>
            <a:spcBef>
              <a:spcPct val="0"/>
            </a:spcBef>
            <a:spcAft>
              <a:spcPct val="35000"/>
            </a:spcAft>
            <a:buNone/>
          </a:pPr>
          <a:r>
            <a:rPr lang="en-GB" sz="2000" kern="1200" dirty="0">
              <a:solidFill>
                <a:prstClr val="black">
                  <a:hueOff val="0"/>
                  <a:satOff val="0"/>
                  <a:lumOff val="0"/>
                  <a:alphaOff val="0"/>
                </a:prstClr>
              </a:solidFill>
              <a:latin typeface="Arial" panose="020B0604020202020204" pitchFamily="34" charset="0"/>
              <a:ea typeface="+mn-ea"/>
              <a:cs typeface="Arial" panose="020B0604020202020204" pitchFamily="34" charset="0"/>
            </a:rPr>
            <a:t>Each week there will be a short lecture.</a:t>
          </a:r>
          <a:endParaRPr lang="en-US" sz="2000" kern="1200" dirty="0">
            <a:solidFill>
              <a:prstClr val="black">
                <a:hueOff val="0"/>
                <a:satOff val="0"/>
                <a:lumOff val="0"/>
                <a:alphaOff val="0"/>
              </a:prstClr>
            </a:solidFill>
            <a:latin typeface="Arial" panose="020B0604020202020204" pitchFamily="34" charset="0"/>
            <a:ea typeface="+mn-ea"/>
            <a:cs typeface="Arial" panose="020B0604020202020204" pitchFamily="34" charset="0"/>
          </a:endParaRPr>
        </a:p>
      </dsp:txBody>
      <dsp:txXfrm>
        <a:off x="1259640" y="72006"/>
        <a:ext cx="2331139" cy="988968"/>
      </dsp:txXfrm>
    </dsp:sp>
    <dsp:sp modelId="{EFDC88B8-2E82-44B2-B668-6D5031E19C23}">
      <dsp:nvSpPr>
        <dsp:cNvPr id="0" name=""/>
        <dsp:cNvSpPr/>
      </dsp:nvSpPr>
      <dsp:spPr>
        <a:xfrm>
          <a:off x="4027152" y="488846"/>
          <a:ext cx="988968" cy="988968"/>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F860349-91F4-4060-8C1F-7747F657DD30}">
      <dsp:nvSpPr>
        <dsp:cNvPr id="0" name=""/>
        <dsp:cNvSpPr/>
      </dsp:nvSpPr>
      <dsp:spPr>
        <a:xfrm>
          <a:off x="4234835" y="696529"/>
          <a:ext cx="573601" cy="573601"/>
        </a:xfrm>
        <a:prstGeom prst="rect">
          <a:avLst/>
        </a:prstGeom>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8349831-E12C-40C5-8EAF-47E321BD0E0C}">
      <dsp:nvSpPr>
        <dsp:cNvPr id="0" name=""/>
        <dsp:cNvSpPr/>
      </dsp:nvSpPr>
      <dsp:spPr>
        <a:xfrm>
          <a:off x="5256575" y="432049"/>
          <a:ext cx="2331139" cy="16586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90000"/>
            </a:lnSpc>
            <a:spcBef>
              <a:spcPct val="0"/>
            </a:spcBef>
            <a:spcAft>
              <a:spcPct val="35000"/>
            </a:spcAft>
            <a:buNone/>
          </a:pPr>
          <a:r>
            <a:rPr lang="en-GB" sz="2000" kern="1200" dirty="0">
              <a:solidFill>
                <a:prstClr val="black">
                  <a:hueOff val="0"/>
                  <a:satOff val="0"/>
                  <a:lumOff val="0"/>
                  <a:alphaOff val="0"/>
                </a:prstClr>
              </a:solidFill>
              <a:latin typeface="Arial" panose="020B0604020202020204" pitchFamily="34" charset="0"/>
              <a:ea typeface="+mn-ea"/>
              <a:cs typeface="Arial" panose="020B0604020202020204" pitchFamily="34" charset="0"/>
            </a:rPr>
            <a:t>There are a good variety of resources to draw your attention to particular aspects of digital business activity.</a:t>
          </a:r>
          <a:endParaRPr lang="en-US" sz="2000" kern="1200" dirty="0">
            <a:solidFill>
              <a:prstClr val="black">
                <a:hueOff val="0"/>
                <a:satOff val="0"/>
                <a:lumOff val="0"/>
                <a:alphaOff val="0"/>
              </a:prstClr>
            </a:solidFill>
            <a:latin typeface="Arial" panose="020B0604020202020204" pitchFamily="34" charset="0"/>
            <a:ea typeface="+mn-ea"/>
            <a:cs typeface="Arial" panose="020B0604020202020204" pitchFamily="34" charset="0"/>
          </a:endParaRPr>
        </a:p>
      </dsp:txBody>
      <dsp:txXfrm>
        <a:off x="5256575" y="432049"/>
        <a:ext cx="2331139" cy="1658638"/>
      </dsp:txXfrm>
    </dsp:sp>
    <dsp:sp modelId="{C95E31E6-5FF2-4B8B-83A7-63BA155ABBED}">
      <dsp:nvSpPr>
        <dsp:cNvPr id="0" name=""/>
        <dsp:cNvSpPr/>
      </dsp:nvSpPr>
      <dsp:spPr>
        <a:xfrm>
          <a:off x="88938" y="2828682"/>
          <a:ext cx="988968" cy="988968"/>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749079C-9AEB-44C3-A408-42920C02DD15}">
      <dsp:nvSpPr>
        <dsp:cNvPr id="0" name=""/>
        <dsp:cNvSpPr/>
      </dsp:nvSpPr>
      <dsp:spPr>
        <a:xfrm>
          <a:off x="296621" y="3036366"/>
          <a:ext cx="573601" cy="57360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8A5E36D-426F-4C20-A979-44A0FFAF9637}">
      <dsp:nvSpPr>
        <dsp:cNvPr id="0" name=""/>
        <dsp:cNvSpPr/>
      </dsp:nvSpPr>
      <dsp:spPr>
        <a:xfrm>
          <a:off x="1331649" y="2520282"/>
          <a:ext cx="2331139" cy="988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90000"/>
            </a:lnSpc>
            <a:spcBef>
              <a:spcPct val="0"/>
            </a:spcBef>
            <a:spcAft>
              <a:spcPct val="35000"/>
            </a:spcAft>
            <a:buNone/>
          </a:pPr>
          <a:r>
            <a:rPr lang="en-GB" sz="2000" kern="1200" dirty="0">
              <a:solidFill>
                <a:prstClr val="black">
                  <a:hueOff val="0"/>
                  <a:satOff val="0"/>
                  <a:lumOff val="0"/>
                  <a:alphaOff val="0"/>
                </a:prstClr>
              </a:solidFill>
              <a:latin typeface="Arial" panose="020B0604020202020204" pitchFamily="34" charset="0"/>
              <a:ea typeface="+mn-ea"/>
              <a:cs typeface="Arial" panose="020B0604020202020204" pitchFamily="34" charset="0"/>
            </a:rPr>
            <a:t>Questions to address in the discussion forum – </a:t>
          </a:r>
        </a:p>
        <a:p>
          <a:pPr marL="0" lvl="0" indent="0" algn="l" defTabSz="622300">
            <a:lnSpc>
              <a:spcPct val="90000"/>
            </a:lnSpc>
            <a:spcBef>
              <a:spcPct val="0"/>
            </a:spcBef>
            <a:spcAft>
              <a:spcPct val="35000"/>
            </a:spcAft>
            <a:buNone/>
          </a:pPr>
          <a:r>
            <a:rPr lang="en-GB" sz="2000" kern="1200" dirty="0">
              <a:solidFill>
                <a:prstClr val="black">
                  <a:hueOff val="0"/>
                  <a:satOff val="0"/>
                  <a:lumOff val="0"/>
                  <a:alphaOff val="0"/>
                </a:prstClr>
              </a:solidFill>
              <a:latin typeface="Arial" panose="020B0604020202020204" pitchFamily="34" charset="0"/>
              <a:ea typeface="+mn-ea"/>
              <a:cs typeface="Arial" panose="020B0604020202020204" pitchFamily="34" charset="0"/>
            </a:rPr>
            <a:t>it is expected that you will reflect on your experiences, the current situation and refer to examples you have come across to illustrate your answer and draw others into the discussion.</a:t>
          </a:r>
          <a:endParaRPr lang="en-US" sz="2000" kern="1200" dirty="0">
            <a:solidFill>
              <a:prstClr val="black">
                <a:hueOff val="0"/>
                <a:satOff val="0"/>
                <a:lumOff val="0"/>
                <a:alphaOff val="0"/>
              </a:prstClr>
            </a:solidFill>
            <a:latin typeface="Arial" panose="020B0604020202020204" pitchFamily="34" charset="0"/>
            <a:ea typeface="+mn-ea"/>
            <a:cs typeface="Arial" panose="020B0604020202020204" pitchFamily="34" charset="0"/>
          </a:endParaRPr>
        </a:p>
      </dsp:txBody>
      <dsp:txXfrm>
        <a:off x="1331649" y="2520282"/>
        <a:ext cx="2331139" cy="988968"/>
      </dsp:txXfrm>
    </dsp:sp>
    <dsp:sp modelId="{BAF81C11-A9EB-4785-A0E8-38D401EB26AA}">
      <dsp:nvSpPr>
        <dsp:cNvPr id="0" name=""/>
        <dsp:cNvSpPr/>
      </dsp:nvSpPr>
      <dsp:spPr>
        <a:xfrm>
          <a:off x="4027152" y="2828682"/>
          <a:ext cx="988968" cy="988968"/>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9533989-F26A-4A9B-B41A-24A46AFCF884}">
      <dsp:nvSpPr>
        <dsp:cNvPr id="0" name=""/>
        <dsp:cNvSpPr/>
      </dsp:nvSpPr>
      <dsp:spPr>
        <a:xfrm>
          <a:off x="4234835" y="3036366"/>
          <a:ext cx="573601" cy="57360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7593F9B-B322-45D7-B87F-05DEA32FFA57}">
      <dsp:nvSpPr>
        <dsp:cNvPr id="0" name=""/>
        <dsp:cNvSpPr/>
      </dsp:nvSpPr>
      <dsp:spPr>
        <a:xfrm>
          <a:off x="5228042" y="2828682"/>
          <a:ext cx="2331139" cy="988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90000"/>
            </a:lnSpc>
            <a:spcBef>
              <a:spcPct val="0"/>
            </a:spcBef>
            <a:spcAft>
              <a:spcPct val="35000"/>
            </a:spcAft>
            <a:buNone/>
          </a:pPr>
          <a:r>
            <a:rPr lang="en-GB" sz="2000" kern="1200" dirty="0">
              <a:solidFill>
                <a:prstClr val="black">
                  <a:hueOff val="0"/>
                  <a:satOff val="0"/>
                  <a:lumOff val="0"/>
                  <a:alphaOff val="0"/>
                </a:prstClr>
              </a:solidFill>
              <a:latin typeface="Arial" panose="020B0604020202020204" pitchFamily="34" charset="0"/>
              <a:ea typeface="+mn-ea"/>
              <a:cs typeface="Arial" panose="020B0604020202020204" pitchFamily="34" charset="0"/>
            </a:rPr>
            <a:t>The module works best with good engagement and participation from each of you.</a:t>
          </a:r>
          <a:endParaRPr lang="en-US" sz="2000" kern="1200" dirty="0">
            <a:solidFill>
              <a:prstClr val="black">
                <a:hueOff val="0"/>
                <a:satOff val="0"/>
                <a:lumOff val="0"/>
                <a:alphaOff val="0"/>
              </a:prstClr>
            </a:solidFill>
            <a:latin typeface="Arial" panose="020B0604020202020204" pitchFamily="34" charset="0"/>
            <a:ea typeface="+mn-ea"/>
            <a:cs typeface="Arial" panose="020B0604020202020204" pitchFamily="34" charset="0"/>
          </a:endParaRPr>
        </a:p>
      </dsp:txBody>
      <dsp:txXfrm>
        <a:off x="5228042" y="2828682"/>
        <a:ext cx="2331139" cy="988968"/>
      </dsp:txXfrm>
    </dsp:sp>
    <dsp:sp modelId="{56525B8C-063B-45CD-B57D-AB89E0310566}">
      <dsp:nvSpPr>
        <dsp:cNvPr id="0" name=""/>
        <dsp:cNvSpPr/>
      </dsp:nvSpPr>
      <dsp:spPr>
        <a:xfrm>
          <a:off x="29817" y="4987695"/>
          <a:ext cx="988968" cy="988968"/>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99AAC12-FB9F-4A89-9834-9C84E7D8E232}">
      <dsp:nvSpPr>
        <dsp:cNvPr id="0" name=""/>
        <dsp:cNvSpPr/>
      </dsp:nvSpPr>
      <dsp:spPr>
        <a:xfrm>
          <a:off x="251519" y="5403062"/>
          <a:ext cx="573601" cy="57360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EF83F04-A96E-4123-87CB-145EAB17CC8C}">
      <dsp:nvSpPr>
        <dsp:cNvPr id="0" name=""/>
        <dsp:cNvSpPr/>
      </dsp:nvSpPr>
      <dsp:spPr>
        <a:xfrm>
          <a:off x="1187631" y="4987695"/>
          <a:ext cx="2331139" cy="988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I look forward to hearing from you each week.</a:t>
          </a:r>
          <a:endParaRPr lang="en-US" sz="2000" kern="1200" dirty="0">
            <a:latin typeface="Arial" panose="020B0604020202020204" pitchFamily="34" charset="0"/>
            <a:cs typeface="Arial" panose="020B0604020202020204" pitchFamily="34" charset="0"/>
          </a:endParaRPr>
        </a:p>
      </dsp:txBody>
      <dsp:txXfrm>
        <a:off x="1187631" y="4987695"/>
        <a:ext cx="2331139" cy="98896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B786A2-F408-4E9F-93EC-167BC9E8FDCF}">
      <dsp:nvSpPr>
        <dsp:cNvPr id="0" name=""/>
        <dsp:cNvSpPr/>
      </dsp:nvSpPr>
      <dsp:spPr>
        <a:xfrm>
          <a:off x="0" y="607"/>
          <a:ext cx="4971603" cy="142239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49465D1-064C-4294-8D72-2EB1DBBDFCFA}">
      <dsp:nvSpPr>
        <dsp:cNvPr id="0" name=""/>
        <dsp:cNvSpPr/>
      </dsp:nvSpPr>
      <dsp:spPr>
        <a:xfrm>
          <a:off x="430272" y="320645"/>
          <a:ext cx="782314" cy="7823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8832345-3A66-4FEE-A69E-CB029F6AF18F}">
      <dsp:nvSpPr>
        <dsp:cNvPr id="0" name=""/>
        <dsp:cNvSpPr/>
      </dsp:nvSpPr>
      <dsp:spPr>
        <a:xfrm>
          <a:off x="1642860" y="607"/>
          <a:ext cx="3328742" cy="14223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0536" tIns="150536" rIns="150536" bIns="150536" numCol="1" spcCol="1270" anchor="ctr" anchorCtr="0">
          <a:noAutofit/>
        </a:bodyPr>
        <a:lstStyle/>
        <a:p>
          <a:pPr marL="0" lvl="0" indent="0" algn="l" defTabSz="933450">
            <a:lnSpc>
              <a:spcPct val="90000"/>
            </a:lnSpc>
            <a:spcBef>
              <a:spcPct val="0"/>
            </a:spcBef>
            <a:spcAft>
              <a:spcPct val="35000"/>
            </a:spcAft>
            <a:buNone/>
          </a:pPr>
          <a:r>
            <a:rPr lang="en-GB" sz="2100" kern="1200" dirty="0"/>
            <a:t>Stages of e-commerce and e-business</a:t>
          </a:r>
          <a:endParaRPr lang="en-US" sz="2100" kern="1200" dirty="0"/>
        </a:p>
      </dsp:txBody>
      <dsp:txXfrm>
        <a:off x="1642860" y="607"/>
        <a:ext cx="3328742" cy="1422390"/>
      </dsp:txXfrm>
    </dsp:sp>
    <dsp:sp modelId="{00144C80-1B14-444F-9C27-1F3D4E6BA06D}">
      <dsp:nvSpPr>
        <dsp:cNvPr id="0" name=""/>
        <dsp:cNvSpPr/>
      </dsp:nvSpPr>
      <dsp:spPr>
        <a:xfrm>
          <a:off x="0" y="1778595"/>
          <a:ext cx="4971603" cy="142239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95720FC-6455-4219-A2EA-F64416C269C4}">
      <dsp:nvSpPr>
        <dsp:cNvPr id="0" name=""/>
        <dsp:cNvSpPr/>
      </dsp:nvSpPr>
      <dsp:spPr>
        <a:xfrm>
          <a:off x="430272" y="2098633"/>
          <a:ext cx="782314" cy="7823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55F1146-B237-436D-A0AF-277AF49ABA75}">
      <dsp:nvSpPr>
        <dsp:cNvPr id="0" name=""/>
        <dsp:cNvSpPr/>
      </dsp:nvSpPr>
      <dsp:spPr>
        <a:xfrm>
          <a:off x="1642860" y="1778595"/>
          <a:ext cx="3328742" cy="14223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0536" tIns="150536" rIns="150536" bIns="150536" numCol="1" spcCol="1270" anchor="ctr" anchorCtr="0">
          <a:noAutofit/>
        </a:bodyPr>
        <a:lstStyle/>
        <a:p>
          <a:pPr marL="0" lvl="0" indent="0" algn="l" defTabSz="933450">
            <a:lnSpc>
              <a:spcPct val="90000"/>
            </a:lnSpc>
            <a:spcBef>
              <a:spcPct val="0"/>
            </a:spcBef>
            <a:spcAft>
              <a:spcPct val="35000"/>
            </a:spcAft>
            <a:buNone/>
          </a:pPr>
          <a:r>
            <a:rPr lang="en-GB" sz="2100" kern="1200" dirty="0"/>
            <a:t>Identify the different perspectives and categories of digital business</a:t>
          </a:r>
          <a:endParaRPr lang="en-US" sz="2100" kern="1200" dirty="0"/>
        </a:p>
      </dsp:txBody>
      <dsp:txXfrm>
        <a:off x="1642860" y="1778595"/>
        <a:ext cx="3328742" cy="1422390"/>
      </dsp:txXfrm>
    </dsp:sp>
    <dsp:sp modelId="{521F00D0-73EE-44DC-BF16-FE0A9734934A}">
      <dsp:nvSpPr>
        <dsp:cNvPr id="0" name=""/>
        <dsp:cNvSpPr/>
      </dsp:nvSpPr>
      <dsp:spPr>
        <a:xfrm>
          <a:off x="0" y="3556583"/>
          <a:ext cx="4971603" cy="142239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6724B10-729E-46DD-B9DB-B3AED197E341}">
      <dsp:nvSpPr>
        <dsp:cNvPr id="0" name=""/>
        <dsp:cNvSpPr/>
      </dsp:nvSpPr>
      <dsp:spPr>
        <a:xfrm>
          <a:off x="430272" y="3876620"/>
          <a:ext cx="782314" cy="7823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D63DD02-739B-4E4C-971C-6F714149E1C9}">
      <dsp:nvSpPr>
        <dsp:cNvPr id="0" name=""/>
        <dsp:cNvSpPr/>
      </dsp:nvSpPr>
      <dsp:spPr>
        <a:xfrm>
          <a:off x="1642860" y="3556583"/>
          <a:ext cx="3328742" cy="14223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0536" tIns="150536" rIns="150536" bIns="150536" numCol="1" spcCol="1270" anchor="ctr" anchorCtr="0">
          <a:noAutofit/>
        </a:bodyPr>
        <a:lstStyle/>
        <a:p>
          <a:pPr marL="0" lvl="0" indent="0" algn="l" defTabSz="933450">
            <a:lnSpc>
              <a:spcPct val="90000"/>
            </a:lnSpc>
            <a:spcBef>
              <a:spcPct val="0"/>
            </a:spcBef>
            <a:spcAft>
              <a:spcPct val="35000"/>
            </a:spcAft>
            <a:buNone/>
          </a:pPr>
          <a:r>
            <a:rPr lang="en-GB" sz="2100" kern="1200" dirty="0"/>
            <a:t>Security breaches a problematic area</a:t>
          </a:r>
          <a:endParaRPr lang="en-US" sz="2100" kern="1200" dirty="0"/>
        </a:p>
      </dsp:txBody>
      <dsp:txXfrm>
        <a:off x="1642860" y="3556583"/>
        <a:ext cx="3328742" cy="142239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2CEAF9-A8DF-4166-80CE-8E7FD7EA923B}">
      <dsp:nvSpPr>
        <dsp:cNvPr id="0" name=""/>
        <dsp:cNvSpPr/>
      </dsp:nvSpPr>
      <dsp:spPr>
        <a:xfrm>
          <a:off x="0" y="3858263"/>
          <a:ext cx="1417606" cy="1120892"/>
        </a:xfrm>
        <a:prstGeom prst="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w="12700" cap="rnd" cmpd="sng" algn="ctr">
          <a:solidFill>
            <a:schemeClr val="accent2">
              <a:hueOff val="0"/>
              <a:satOff val="0"/>
              <a:lumOff val="0"/>
              <a:alphaOff val="0"/>
            </a:schemeClr>
          </a:solidFill>
          <a:prstDash val="solid"/>
        </a:ln>
        <a:effectLst>
          <a:outerShdw blurRad="38100" dist="254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100820" tIns="206248" rIns="100820" bIns="206248" numCol="1" spcCol="1270" anchor="ctr" anchorCtr="0">
          <a:noAutofit/>
        </a:bodyPr>
        <a:lstStyle/>
        <a:p>
          <a:pPr marL="0" lvl="0" indent="0" algn="ctr" defTabSz="1289050">
            <a:lnSpc>
              <a:spcPct val="90000"/>
            </a:lnSpc>
            <a:spcBef>
              <a:spcPct val="0"/>
            </a:spcBef>
            <a:spcAft>
              <a:spcPct val="35000"/>
            </a:spcAft>
            <a:buNone/>
          </a:pPr>
          <a:r>
            <a:rPr lang="en-US" sz="2900" kern="1200"/>
            <a:t>Stage 3</a:t>
          </a:r>
        </a:p>
      </dsp:txBody>
      <dsp:txXfrm>
        <a:off x="0" y="3858263"/>
        <a:ext cx="1417606" cy="1120892"/>
      </dsp:txXfrm>
    </dsp:sp>
    <dsp:sp modelId="{4273A050-765F-41FC-B4E5-1382DD704196}">
      <dsp:nvSpPr>
        <dsp:cNvPr id="0" name=""/>
        <dsp:cNvSpPr/>
      </dsp:nvSpPr>
      <dsp:spPr>
        <a:xfrm>
          <a:off x="1417606" y="3858263"/>
          <a:ext cx="4252819" cy="1120892"/>
        </a:xfrm>
        <a:prstGeom prst="rect">
          <a:avLst/>
        </a:prstGeom>
        <a:solidFill>
          <a:schemeClr val="accent2">
            <a:tint val="40000"/>
            <a:alpha val="90000"/>
            <a:hueOff val="0"/>
            <a:satOff val="0"/>
            <a:lumOff val="0"/>
            <a:alphaOff val="0"/>
          </a:schemeClr>
        </a:solidFill>
        <a:ln w="12700" cap="rnd"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86267" tIns="254000" rIns="86267" bIns="254000" numCol="1" spcCol="1270" anchor="ctr" anchorCtr="0">
          <a:noAutofit/>
        </a:bodyPr>
        <a:lstStyle/>
        <a:p>
          <a:pPr marL="0" lvl="0" indent="0" algn="l" defTabSz="889000">
            <a:lnSpc>
              <a:spcPct val="90000"/>
            </a:lnSpc>
            <a:spcBef>
              <a:spcPct val="0"/>
            </a:spcBef>
            <a:spcAft>
              <a:spcPct val="35000"/>
            </a:spcAft>
            <a:buNone/>
          </a:pPr>
          <a:r>
            <a:rPr lang="en-US" sz="2000" kern="1200" dirty="0"/>
            <a:t>E-commerce: using website to carry out business transactions with customers </a:t>
          </a:r>
        </a:p>
      </dsp:txBody>
      <dsp:txXfrm>
        <a:off x="1417606" y="3858263"/>
        <a:ext cx="4252819" cy="1120892"/>
      </dsp:txXfrm>
    </dsp:sp>
    <dsp:sp modelId="{5CB492EC-D885-4FE7-BD81-D95105F3C759}">
      <dsp:nvSpPr>
        <dsp:cNvPr id="0" name=""/>
        <dsp:cNvSpPr/>
      </dsp:nvSpPr>
      <dsp:spPr>
        <a:xfrm rot="10800000">
          <a:off x="48237" y="2151144"/>
          <a:ext cx="1417606" cy="1723931"/>
        </a:xfrm>
        <a:prstGeom prst="upArrowCallout">
          <a:avLst>
            <a:gd name="adj1" fmla="val 5000"/>
            <a:gd name="adj2" fmla="val 10000"/>
            <a:gd name="adj3" fmla="val 15000"/>
            <a:gd name="adj4" fmla="val 64977"/>
          </a:avLst>
        </a:prstGeom>
        <a:gradFill rotWithShape="0">
          <a:gsLst>
            <a:gs pos="0">
              <a:schemeClr val="accent2">
                <a:hueOff val="-1482143"/>
                <a:satOff val="7100"/>
                <a:lumOff val="6569"/>
                <a:alphaOff val="0"/>
                <a:tint val="96000"/>
                <a:lumMod val="100000"/>
              </a:schemeClr>
            </a:gs>
            <a:gs pos="78000">
              <a:schemeClr val="accent2">
                <a:hueOff val="-1482143"/>
                <a:satOff val="7100"/>
                <a:lumOff val="6569"/>
                <a:alphaOff val="0"/>
                <a:shade val="94000"/>
                <a:lumMod val="94000"/>
              </a:schemeClr>
            </a:gs>
          </a:gsLst>
          <a:lin ang="5400000" scaled="0"/>
        </a:gradFill>
        <a:ln w="12700" cap="rnd" cmpd="sng" algn="ctr">
          <a:solidFill>
            <a:schemeClr val="accent2">
              <a:hueOff val="-1482143"/>
              <a:satOff val="7100"/>
              <a:lumOff val="6569"/>
              <a:alphaOff val="0"/>
            </a:schemeClr>
          </a:solidFill>
          <a:prstDash val="solid"/>
        </a:ln>
        <a:effectLst>
          <a:outerShdw blurRad="38100" dist="254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100820" tIns="206248" rIns="100820" bIns="206248" numCol="1" spcCol="1270" anchor="ctr" anchorCtr="0">
          <a:noAutofit/>
        </a:bodyPr>
        <a:lstStyle/>
        <a:p>
          <a:pPr marL="0" lvl="0" indent="0" algn="ctr" defTabSz="1289050">
            <a:lnSpc>
              <a:spcPct val="90000"/>
            </a:lnSpc>
            <a:spcBef>
              <a:spcPct val="0"/>
            </a:spcBef>
            <a:spcAft>
              <a:spcPct val="35000"/>
            </a:spcAft>
            <a:buNone/>
          </a:pPr>
          <a:r>
            <a:rPr lang="en-US" sz="2900" kern="1200"/>
            <a:t>Stage 2</a:t>
          </a:r>
        </a:p>
      </dsp:txBody>
      <dsp:txXfrm rot="-10800000">
        <a:off x="48237" y="2151144"/>
        <a:ext cx="1417606" cy="1120555"/>
      </dsp:txXfrm>
    </dsp:sp>
    <dsp:sp modelId="{32FEEBBF-E884-4932-B5CB-4AF087181E2B}">
      <dsp:nvSpPr>
        <dsp:cNvPr id="0" name=""/>
        <dsp:cNvSpPr/>
      </dsp:nvSpPr>
      <dsp:spPr>
        <a:xfrm>
          <a:off x="1610556" y="1706054"/>
          <a:ext cx="4059869" cy="2007755"/>
        </a:xfrm>
        <a:prstGeom prst="rect">
          <a:avLst/>
        </a:prstGeom>
        <a:solidFill>
          <a:schemeClr val="accent2">
            <a:tint val="40000"/>
            <a:alpha val="90000"/>
            <a:hueOff val="-2045920"/>
            <a:satOff val="22554"/>
            <a:lumOff val="2148"/>
            <a:alphaOff val="0"/>
          </a:schemeClr>
        </a:solidFill>
        <a:ln w="12700" cap="rnd" cmpd="sng" algn="ctr">
          <a:solidFill>
            <a:schemeClr val="accent2">
              <a:tint val="40000"/>
              <a:alpha val="90000"/>
              <a:hueOff val="-2045920"/>
              <a:satOff val="22554"/>
              <a:lumOff val="2148"/>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86267" tIns="254000" rIns="86267" bIns="254000" numCol="1" spcCol="1270" anchor="ctr" anchorCtr="0">
          <a:noAutofit/>
        </a:bodyPr>
        <a:lstStyle/>
        <a:p>
          <a:pPr marL="0" lvl="0" indent="0" algn="l" defTabSz="889000">
            <a:lnSpc>
              <a:spcPct val="90000"/>
            </a:lnSpc>
            <a:spcBef>
              <a:spcPct val="0"/>
            </a:spcBef>
            <a:spcAft>
              <a:spcPct val="35000"/>
            </a:spcAft>
            <a:buNone/>
          </a:pPr>
          <a:r>
            <a:rPr lang="en-US" sz="2000" kern="1200" dirty="0"/>
            <a:t>Website (global presence) - reference to customers worldwide. Combined with email, it allows customers to communicate with the business at any time from anywhere.  </a:t>
          </a:r>
        </a:p>
      </dsp:txBody>
      <dsp:txXfrm>
        <a:off x="1610556" y="1706054"/>
        <a:ext cx="4059869" cy="2007755"/>
      </dsp:txXfrm>
    </dsp:sp>
    <dsp:sp modelId="{CB708473-03EC-4B1F-BCFE-A13ABE91B477}">
      <dsp:nvSpPr>
        <dsp:cNvPr id="0" name=""/>
        <dsp:cNvSpPr/>
      </dsp:nvSpPr>
      <dsp:spPr>
        <a:xfrm rot="10800000">
          <a:off x="0" y="425"/>
          <a:ext cx="1417606" cy="1723931"/>
        </a:xfrm>
        <a:prstGeom prst="upArrowCallout">
          <a:avLst>
            <a:gd name="adj1" fmla="val 5000"/>
            <a:gd name="adj2" fmla="val 10000"/>
            <a:gd name="adj3" fmla="val 15000"/>
            <a:gd name="adj4" fmla="val 64977"/>
          </a:avLst>
        </a:prstGeom>
        <a:gradFill rotWithShape="0">
          <a:gsLst>
            <a:gs pos="0">
              <a:schemeClr val="accent2">
                <a:hueOff val="-2964286"/>
                <a:satOff val="14200"/>
                <a:lumOff val="13137"/>
                <a:alphaOff val="0"/>
                <a:tint val="96000"/>
                <a:lumMod val="100000"/>
              </a:schemeClr>
            </a:gs>
            <a:gs pos="78000">
              <a:schemeClr val="accent2">
                <a:hueOff val="-2964286"/>
                <a:satOff val="14200"/>
                <a:lumOff val="13137"/>
                <a:alphaOff val="0"/>
                <a:shade val="94000"/>
                <a:lumMod val="94000"/>
              </a:schemeClr>
            </a:gs>
          </a:gsLst>
          <a:lin ang="5400000" scaled="0"/>
        </a:gradFill>
        <a:ln w="12700" cap="rnd" cmpd="sng" algn="ctr">
          <a:solidFill>
            <a:schemeClr val="accent2">
              <a:hueOff val="-2964286"/>
              <a:satOff val="14200"/>
              <a:lumOff val="13137"/>
              <a:alphaOff val="0"/>
            </a:schemeClr>
          </a:solidFill>
          <a:prstDash val="solid"/>
        </a:ln>
        <a:effectLst>
          <a:outerShdw blurRad="38100" dist="254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100820" tIns="206248" rIns="100820" bIns="206248" numCol="1" spcCol="1270" anchor="ctr" anchorCtr="0">
          <a:noAutofit/>
        </a:bodyPr>
        <a:lstStyle/>
        <a:p>
          <a:pPr marL="0" lvl="0" indent="0" algn="ctr" defTabSz="1289050">
            <a:lnSpc>
              <a:spcPct val="90000"/>
            </a:lnSpc>
            <a:spcBef>
              <a:spcPct val="0"/>
            </a:spcBef>
            <a:spcAft>
              <a:spcPct val="35000"/>
            </a:spcAft>
            <a:buNone/>
          </a:pPr>
          <a:r>
            <a:rPr lang="en-US" sz="2900" kern="1200"/>
            <a:t>Stage 1</a:t>
          </a:r>
        </a:p>
      </dsp:txBody>
      <dsp:txXfrm rot="-10800000">
        <a:off x="0" y="425"/>
        <a:ext cx="1417606" cy="1120555"/>
      </dsp:txXfrm>
    </dsp:sp>
    <dsp:sp modelId="{53FD2445-AD0C-4F6B-AD21-2CC16032EBFF}">
      <dsp:nvSpPr>
        <dsp:cNvPr id="0" name=""/>
        <dsp:cNvSpPr/>
      </dsp:nvSpPr>
      <dsp:spPr>
        <a:xfrm>
          <a:off x="1417606" y="425"/>
          <a:ext cx="4252819" cy="1120555"/>
        </a:xfrm>
        <a:prstGeom prst="rect">
          <a:avLst/>
        </a:prstGeom>
        <a:solidFill>
          <a:schemeClr val="accent2">
            <a:tint val="40000"/>
            <a:alpha val="90000"/>
            <a:hueOff val="-4091839"/>
            <a:satOff val="45107"/>
            <a:lumOff val="4296"/>
            <a:alphaOff val="0"/>
          </a:schemeClr>
        </a:solidFill>
        <a:ln w="12700" cap="rnd" cmpd="sng" algn="ctr">
          <a:solidFill>
            <a:schemeClr val="accent2">
              <a:tint val="40000"/>
              <a:alpha val="90000"/>
              <a:hueOff val="-4091839"/>
              <a:satOff val="45107"/>
              <a:lumOff val="4296"/>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86267" tIns="254000" rIns="86267" bIns="254000" numCol="1" spcCol="1270" anchor="ctr" anchorCtr="0">
          <a:noAutofit/>
        </a:bodyPr>
        <a:lstStyle/>
        <a:p>
          <a:pPr marL="0" lvl="0" indent="0" algn="l" defTabSz="889000">
            <a:lnSpc>
              <a:spcPct val="90000"/>
            </a:lnSpc>
            <a:spcBef>
              <a:spcPct val="0"/>
            </a:spcBef>
            <a:spcAft>
              <a:spcPct val="35000"/>
            </a:spcAft>
            <a:buNone/>
          </a:pPr>
          <a:r>
            <a:rPr lang="en-US" sz="2000" kern="1200" dirty="0"/>
            <a:t>Email - for communication and information exchange purpose</a:t>
          </a:r>
        </a:p>
      </dsp:txBody>
      <dsp:txXfrm>
        <a:off x="1417606" y="425"/>
        <a:ext cx="4252819" cy="112055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63AE29-E401-47E2-B105-1E58846B67AB}">
      <dsp:nvSpPr>
        <dsp:cNvPr id="0" name=""/>
        <dsp:cNvSpPr/>
      </dsp:nvSpPr>
      <dsp:spPr>
        <a:xfrm>
          <a:off x="0" y="4275731"/>
          <a:ext cx="1337270" cy="701469"/>
        </a:xfrm>
        <a:prstGeom prst="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w="12700" cap="rnd" cmpd="sng" algn="ctr">
          <a:solidFill>
            <a:schemeClr val="accent2">
              <a:hueOff val="0"/>
              <a:satOff val="0"/>
              <a:lumOff val="0"/>
              <a:alphaOff val="0"/>
            </a:schemeClr>
          </a:solidFill>
          <a:prstDash val="solid"/>
        </a:ln>
        <a:effectLst>
          <a:outerShdw blurRad="38100" dist="254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95107" tIns="177800" rIns="95107" bIns="177800" numCol="1" spcCol="1270" anchor="ctr" anchorCtr="0">
          <a:noAutofit/>
        </a:bodyPr>
        <a:lstStyle/>
        <a:p>
          <a:pPr marL="0" lvl="0" indent="0" algn="ctr" defTabSz="1111250">
            <a:lnSpc>
              <a:spcPct val="90000"/>
            </a:lnSpc>
            <a:spcBef>
              <a:spcPct val="0"/>
            </a:spcBef>
            <a:spcAft>
              <a:spcPct val="35000"/>
            </a:spcAft>
            <a:buNone/>
          </a:pPr>
          <a:r>
            <a:rPr lang="en-US" sz="2500" kern="1200"/>
            <a:t>Stage 5</a:t>
          </a:r>
        </a:p>
      </dsp:txBody>
      <dsp:txXfrm>
        <a:off x="0" y="4275731"/>
        <a:ext cx="1337270" cy="701469"/>
      </dsp:txXfrm>
    </dsp:sp>
    <dsp:sp modelId="{7A3650FB-E5D8-48B3-A72D-DB79632BE690}">
      <dsp:nvSpPr>
        <dsp:cNvPr id="0" name=""/>
        <dsp:cNvSpPr/>
      </dsp:nvSpPr>
      <dsp:spPr>
        <a:xfrm>
          <a:off x="1337270" y="4275731"/>
          <a:ext cx="4011811" cy="701469"/>
        </a:xfrm>
        <a:prstGeom prst="rect">
          <a:avLst/>
        </a:prstGeom>
        <a:solidFill>
          <a:schemeClr val="accent2">
            <a:tint val="40000"/>
            <a:alpha val="90000"/>
            <a:hueOff val="0"/>
            <a:satOff val="0"/>
            <a:lumOff val="0"/>
            <a:alphaOff val="0"/>
          </a:schemeClr>
        </a:solidFill>
        <a:ln w="12700" cap="rnd"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81378" tIns="228600" rIns="81378" bIns="228600" numCol="1" spcCol="1270" anchor="ctr" anchorCtr="0">
          <a:noAutofit/>
        </a:bodyPr>
        <a:lstStyle/>
        <a:p>
          <a:pPr marL="0" lvl="0" indent="0" algn="l" defTabSz="800100">
            <a:lnSpc>
              <a:spcPct val="90000"/>
            </a:lnSpc>
            <a:spcBef>
              <a:spcPct val="0"/>
            </a:spcBef>
            <a:spcAft>
              <a:spcPct val="35000"/>
            </a:spcAft>
            <a:buNone/>
          </a:pPr>
          <a:r>
            <a:rPr lang="en-US" sz="1800" kern="1200" dirty="0" err="1"/>
            <a:t>optimise</a:t>
          </a:r>
          <a:r>
            <a:rPr lang="en-US" sz="1800" kern="1200" dirty="0"/>
            <a:t> the value system in real time</a:t>
          </a:r>
        </a:p>
      </dsp:txBody>
      <dsp:txXfrm>
        <a:off x="1337270" y="4275731"/>
        <a:ext cx="4011811" cy="701469"/>
      </dsp:txXfrm>
    </dsp:sp>
    <dsp:sp modelId="{125377AE-72B7-4560-ACED-EBA01B8C45E5}">
      <dsp:nvSpPr>
        <dsp:cNvPr id="0" name=""/>
        <dsp:cNvSpPr/>
      </dsp:nvSpPr>
      <dsp:spPr>
        <a:xfrm rot="10800000">
          <a:off x="0" y="3207393"/>
          <a:ext cx="1337270" cy="1078859"/>
        </a:xfrm>
        <a:prstGeom prst="upArrowCallout">
          <a:avLst>
            <a:gd name="adj1" fmla="val 5000"/>
            <a:gd name="adj2" fmla="val 10000"/>
            <a:gd name="adj3" fmla="val 15000"/>
            <a:gd name="adj4" fmla="val 64977"/>
          </a:avLst>
        </a:prstGeom>
        <a:gradFill rotWithShape="0">
          <a:gsLst>
            <a:gs pos="0">
              <a:schemeClr val="accent2">
                <a:hueOff val="-741071"/>
                <a:satOff val="3550"/>
                <a:lumOff val="3284"/>
                <a:alphaOff val="0"/>
                <a:tint val="96000"/>
                <a:lumMod val="100000"/>
              </a:schemeClr>
            </a:gs>
            <a:gs pos="78000">
              <a:schemeClr val="accent2">
                <a:hueOff val="-741071"/>
                <a:satOff val="3550"/>
                <a:lumOff val="3284"/>
                <a:alphaOff val="0"/>
                <a:shade val="94000"/>
                <a:lumMod val="94000"/>
              </a:schemeClr>
            </a:gs>
          </a:gsLst>
          <a:lin ang="5400000" scaled="0"/>
        </a:gradFill>
        <a:ln w="12700" cap="rnd" cmpd="sng" algn="ctr">
          <a:solidFill>
            <a:schemeClr val="accent2">
              <a:hueOff val="-741071"/>
              <a:satOff val="3550"/>
              <a:lumOff val="3284"/>
              <a:alphaOff val="0"/>
            </a:schemeClr>
          </a:solidFill>
          <a:prstDash val="solid"/>
        </a:ln>
        <a:effectLst>
          <a:outerShdw blurRad="38100" dist="254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95107" tIns="177800" rIns="95107" bIns="177800" numCol="1" spcCol="1270" anchor="ctr" anchorCtr="0">
          <a:noAutofit/>
        </a:bodyPr>
        <a:lstStyle/>
        <a:p>
          <a:pPr marL="0" lvl="0" indent="0" algn="ctr" defTabSz="1111250">
            <a:lnSpc>
              <a:spcPct val="90000"/>
            </a:lnSpc>
            <a:spcBef>
              <a:spcPct val="0"/>
            </a:spcBef>
            <a:spcAft>
              <a:spcPct val="35000"/>
            </a:spcAft>
            <a:buNone/>
          </a:pPr>
          <a:r>
            <a:rPr lang="en-US" sz="2500" kern="1200"/>
            <a:t>Stage 4</a:t>
          </a:r>
        </a:p>
      </dsp:txBody>
      <dsp:txXfrm rot="-10800000">
        <a:off x="0" y="3207393"/>
        <a:ext cx="1337270" cy="701258"/>
      </dsp:txXfrm>
    </dsp:sp>
    <dsp:sp modelId="{5769C66D-3B4C-4E08-93EF-04DC6472DDDD}">
      <dsp:nvSpPr>
        <dsp:cNvPr id="0" name=""/>
        <dsp:cNvSpPr/>
      </dsp:nvSpPr>
      <dsp:spPr>
        <a:xfrm>
          <a:off x="1337270" y="3207393"/>
          <a:ext cx="4011811" cy="701258"/>
        </a:xfrm>
        <a:prstGeom prst="rect">
          <a:avLst/>
        </a:prstGeom>
        <a:solidFill>
          <a:schemeClr val="accent2">
            <a:tint val="40000"/>
            <a:alpha val="90000"/>
            <a:hueOff val="-1022960"/>
            <a:satOff val="11277"/>
            <a:lumOff val="1074"/>
            <a:alphaOff val="0"/>
          </a:schemeClr>
        </a:solidFill>
        <a:ln w="12700" cap="rnd" cmpd="sng" algn="ctr">
          <a:solidFill>
            <a:schemeClr val="accent2">
              <a:tint val="40000"/>
              <a:alpha val="90000"/>
              <a:hueOff val="-1022960"/>
              <a:satOff val="11277"/>
              <a:lumOff val="1074"/>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81378" tIns="228600" rIns="81378" bIns="228600" numCol="1" spcCol="1270" anchor="ctr" anchorCtr="0">
          <a:noAutofit/>
        </a:bodyPr>
        <a:lstStyle/>
        <a:p>
          <a:pPr marL="0" lvl="0" indent="0" algn="l" defTabSz="800100">
            <a:lnSpc>
              <a:spcPct val="90000"/>
            </a:lnSpc>
            <a:spcBef>
              <a:spcPct val="0"/>
            </a:spcBef>
            <a:spcAft>
              <a:spcPct val="35000"/>
            </a:spcAft>
            <a:buNone/>
          </a:pPr>
          <a:r>
            <a:rPr lang="en-US" sz="1800" kern="1200" dirty="0"/>
            <a:t>integration of the value chain and the value system</a:t>
          </a:r>
        </a:p>
      </dsp:txBody>
      <dsp:txXfrm>
        <a:off x="1337270" y="3207393"/>
        <a:ext cx="4011811" cy="701258"/>
      </dsp:txXfrm>
    </dsp:sp>
    <dsp:sp modelId="{FD42A9FB-A077-4B98-B4CF-3B243D985707}">
      <dsp:nvSpPr>
        <dsp:cNvPr id="0" name=""/>
        <dsp:cNvSpPr/>
      </dsp:nvSpPr>
      <dsp:spPr>
        <a:xfrm rot="10800000">
          <a:off x="0" y="2139055"/>
          <a:ext cx="1337270" cy="1078859"/>
        </a:xfrm>
        <a:prstGeom prst="upArrowCallout">
          <a:avLst>
            <a:gd name="adj1" fmla="val 5000"/>
            <a:gd name="adj2" fmla="val 10000"/>
            <a:gd name="adj3" fmla="val 15000"/>
            <a:gd name="adj4" fmla="val 64977"/>
          </a:avLst>
        </a:prstGeom>
        <a:gradFill rotWithShape="0">
          <a:gsLst>
            <a:gs pos="0">
              <a:schemeClr val="accent2">
                <a:hueOff val="-1482143"/>
                <a:satOff val="7100"/>
                <a:lumOff val="6569"/>
                <a:alphaOff val="0"/>
                <a:tint val="96000"/>
                <a:lumMod val="100000"/>
              </a:schemeClr>
            </a:gs>
            <a:gs pos="78000">
              <a:schemeClr val="accent2">
                <a:hueOff val="-1482143"/>
                <a:satOff val="7100"/>
                <a:lumOff val="6569"/>
                <a:alphaOff val="0"/>
                <a:shade val="94000"/>
                <a:lumMod val="94000"/>
              </a:schemeClr>
            </a:gs>
          </a:gsLst>
          <a:lin ang="5400000" scaled="0"/>
        </a:gradFill>
        <a:ln w="12700" cap="rnd" cmpd="sng" algn="ctr">
          <a:solidFill>
            <a:schemeClr val="accent2">
              <a:hueOff val="-1482143"/>
              <a:satOff val="7100"/>
              <a:lumOff val="6569"/>
              <a:alphaOff val="0"/>
            </a:schemeClr>
          </a:solidFill>
          <a:prstDash val="solid"/>
        </a:ln>
        <a:effectLst>
          <a:outerShdw blurRad="38100" dist="254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95107" tIns="177800" rIns="95107" bIns="177800" numCol="1" spcCol="1270" anchor="ctr" anchorCtr="0">
          <a:noAutofit/>
        </a:bodyPr>
        <a:lstStyle/>
        <a:p>
          <a:pPr marL="0" lvl="0" indent="0" algn="ctr" defTabSz="1111250">
            <a:lnSpc>
              <a:spcPct val="90000"/>
            </a:lnSpc>
            <a:spcBef>
              <a:spcPct val="0"/>
            </a:spcBef>
            <a:spcAft>
              <a:spcPct val="35000"/>
            </a:spcAft>
            <a:buNone/>
          </a:pPr>
          <a:r>
            <a:rPr lang="en-US" sz="2500" kern="1200"/>
            <a:t>Stage 3</a:t>
          </a:r>
        </a:p>
      </dsp:txBody>
      <dsp:txXfrm rot="-10800000">
        <a:off x="0" y="2139055"/>
        <a:ext cx="1337270" cy="701258"/>
      </dsp:txXfrm>
    </dsp:sp>
    <dsp:sp modelId="{91FCB806-0991-446B-9275-557D708CD012}">
      <dsp:nvSpPr>
        <dsp:cNvPr id="0" name=""/>
        <dsp:cNvSpPr/>
      </dsp:nvSpPr>
      <dsp:spPr>
        <a:xfrm>
          <a:off x="1337270" y="2139055"/>
          <a:ext cx="4011811" cy="701258"/>
        </a:xfrm>
        <a:prstGeom prst="rect">
          <a:avLst/>
        </a:prstGeom>
        <a:solidFill>
          <a:schemeClr val="accent2">
            <a:tint val="40000"/>
            <a:alpha val="90000"/>
            <a:hueOff val="-2045920"/>
            <a:satOff val="22554"/>
            <a:lumOff val="2148"/>
            <a:alphaOff val="0"/>
          </a:schemeClr>
        </a:solidFill>
        <a:ln w="12700" cap="rnd" cmpd="sng" algn="ctr">
          <a:solidFill>
            <a:schemeClr val="accent2">
              <a:tint val="40000"/>
              <a:alpha val="90000"/>
              <a:hueOff val="-2045920"/>
              <a:satOff val="22554"/>
              <a:lumOff val="2148"/>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81378" tIns="228600" rIns="81378" bIns="228600" numCol="1" spcCol="1270" anchor="ctr" anchorCtr="0">
          <a:noAutofit/>
        </a:bodyPr>
        <a:lstStyle/>
        <a:p>
          <a:pPr marL="0" lvl="0" indent="0" algn="l" defTabSz="800100">
            <a:lnSpc>
              <a:spcPct val="90000"/>
            </a:lnSpc>
            <a:spcBef>
              <a:spcPct val="0"/>
            </a:spcBef>
            <a:spcAft>
              <a:spcPct val="35000"/>
            </a:spcAft>
            <a:buNone/>
          </a:pPr>
          <a:r>
            <a:rPr lang="en-US" sz="1800" kern="1200" dirty="0"/>
            <a:t>cross-activity integration e.g. sales and order processing</a:t>
          </a:r>
        </a:p>
      </dsp:txBody>
      <dsp:txXfrm>
        <a:off x="1337270" y="2139055"/>
        <a:ext cx="4011811" cy="701258"/>
      </dsp:txXfrm>
    </dsp:sp>
    <dsp:sp modelId="{C1C49568-36AD-4A2F-A38F-EBDD585B154B}">
      <dsp:nvSpPr>
        <dsp:cNvPr id="0" name=""/>
        <dsp:cNvSpPr/>
      </dsp:nvSpPr>
      <dsp:spPr>
        <a:xfrm rot="10800000">
          <a:off x="0" y="1070718"/>
          <a:ext cx="1337270" cy="1078859"/>
        </a:xfrm>
        <a:prstGeom prst="upArrowCallout">
          <a:avLst>
            <a:gd name="adj1" fmla="val 5000"/>
            <a:gd name="adj2" fmla="val 10000"/>
            <a:gd name="adj3" fmla="val 15000"/>
            <a:gd name="adj4" fmla="val 64977"/>
          </a:avLst>
        </a:prstGeom>
        <a:gradFill rotWithShape="0">
          <a:gsLst>
            <a:gs pos="0">
              <a:schemeClr val="accent2">
                <a:hueOff val="-2223214"/>
                <a:satOff val="10650"/>
                <a:lumOff val="9853"/>
                <a:alphaOff val="0"/>
                <a:tint val="96000"/>
                <a:lumMod val="100000"/>
              </a:schemeClr>
            </a:gs>
            <a:gs pos="78000">
              <a:schemeClr val="accent2">
                <a:hueOff val="-2223214"/>
                <a:satOff val="10650"/>
                <a:lumOff val="9853"/>
                <a:alphaOff val="0"/>
                <a:shade val="94000"/>
                <a:lumMod val="94000"/>
              </a:schemeClr>
            </a:gs>
          </a:gsLst>
          <a:lin ang="5400000" scaled="0"/>
        </a:gradFill>
        <a:ln w="12700" cap="rnd" cmpd="sng" algn="ctr">
          <a:solidFill>
            <a:schemeClr val="accent2">
              <a:hueOff val="-2223214"/>
              <a:satOff val="10650"/>
              <a:lumOff val="9853"/>
              <a:alphaOff val="0"/>
            </a:schemeClr>
          </a:solidFill>
          <a:prstDash val="solid"/>
        </a:ln>
        <a:effectLst>
          <a:outerShdw blurRad="38100" dist="254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95107" tIns="177800" rIns="95107" bIns="177800" numCol="1" spcCol="1270" anchor="ctr" anchorCtr="0">
          <a:noAutofit/>
        </a:bodyPr>
        <a:lstStyle/>
        <a:p>
          <a:pPr marL="0" lvl="0" indent="0" algn="ctr" defTabSz="1111250">
            <a:lnSpc>
              <a:spcPct val="90000"/>
            </a:lnSpc>
            <a:spcBef>
              <a:spcPct val="0"/>
            </a:spcBef>
            <a:spcAft>
              <a:spcPct val="35000"/>
            </a:spcAft>
            <a:buNone/>
          </a:pPr>
          <a:r>
            <a:rPr lang="en-US" sz="2500" kern="1200"/>
            <a:t>Stage 2</a:t>
          </a:r>
        </a:p>
      </dsp:txBody>
      <dsp:txXfrm rot="-10800000">
        <a:off x="0" y="1070718"/>
        <a:ext cx="1337270" cy="701258"/>
      </dsp:txXfrm>
    </dsp:sp>
    <dsp:sp modelId="{9667CFFD-762E-48D6-90FA-A830C709E7D5}">
      <dsp:nvSpPr>
        <dsp:cNvPr id="0" name=""/>
        <dsp:cNvSpPr/>
      </dsp:nvSpPr>
      <dsp:spPr>
        <a:xfrm>
          <a:off x="1337270" y="1070718"/>
          <a:ext cx="4011811" cy="701258"/>
        </a:xfrm>
        <a:prstGeom prst="rect">
          <a:avLst/>
        </a:prstGeom>
        <a:solidFill>
          <a:schemeClr val="accent2">
            <a:tint val="40000"/>
            <a:alpha val="90000"/>
            <a:hueOff val="-3068879"/>
            <a:satOff val="33830"/>
            <a:lumOff val="3222"/>
            <a:alphaOff val="0"/>
          </a:schemeClr>
        </a:solidFill>
        <a:ln w="12700" cap="rnd" cmpd="sng" algn="ctr">
          <a:solidFill>
            <a:schemeClr val="accent2">
              <a:tint val="40000"/>
              <a:alpha val="90000"/>
              <a:hueOff val="-3068879"/>
              <a:satOff val="33830"/>
              <a:lumOff val="3222"/>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81378" tIns="228600" rIns="81378" bIns="228600" numCol="1" spcCol="1270" anchor="ctr" anchorCtr="0">
          <a:noAutofit/>
        </a:bodyPr>
        <a:lstStyle/>
        <a:p>
          <a:pPr marL="0" lvl="0" indent="0" algn="l" defTabSz="800100">
            <a:lnSpc>
              <a:spcPct val="90000"/>
            </a:lnSpc>
            <a:spcBef>
              <a:spcPct val="0"/>
            </a:spcBef>
            <a:spcAft>
              <a:spcPct val="35000"/>
            </a:spcAft>
            <a:buNone/>
          </a:pPr>
          <a:r>
            <a:rPr lang="en-US" sz="1800" kern="1200" dirty="0"/>
            <a:t>fuller automation and functional enhancement of individual activities</a:t>
          </a:r>
        </a:p>
      </dsp:txBody>
      <dsp:txXfrm>
        <a:off x="1337270" y="1070718"/>
        <a:ext cx="4011811" cy="701258"/>
      </dsp:txXfrm>
    </dsp:sp>
    <dsp:sp modelId="{C883487F-6146-412A-AD1E-3C251E6845CE}">
      <dsp:nvSpPr>
        <dsp:cNvPr id="0" name=""/>
        <dsp:cNvSpPr/>
      </dsp:nvSpPr>
      <dsp:spPr>
        <a:xfrm rot="10800000">
          <a:off x="0" y="2380"/>
          <a:ext cx="1337270" cy="1078859"/>
        </a:xfrm>
        <a:prstGeom prst="upArrowCallout">
          <a:avLst>
            <a:gd name="adj1" fmla="val 5000"/>
            <a:gd name="adj2" fmla="val 10000"/>
            <a:gd name="adj3" fmla="val 15000"/>
            <a:gd name="adj4" fmla="val 64977"/>
          </a:avLst>
        </a:prstGeom>
        <a:gradFill rotWithShape="0">
          <a:gsLst>
            <a:gs pos="0">
              <a:schemeClr val="accent2">
                <a:hueOff val="-2964286"/>
                <a:satOff val="14200"/>
                <a:lumOff val="13137"/>
                <a:alphaOff val="0"/>
                <a:tint val="96000"/>
                <a:lumMod val="100000"/>
              </a:schemeClr>
            </a:gs>
            <a:gs pos="78000">
              <a:schemeClr val="accent2">
                <a:hueOff val="-2964286"/>
                <a:satOff val="14200"/>
                <a:lumOff val="13137"/>
                <a:alphaOff val="0"/>
                <a:shade val="94000"/>
                <a:lumMod val="94000"/>
              </a:schemeClr>
            </a:gs>
          </a:gsLst>
          <a:lin ang="5400000" scaled="0"/>
        </a:gradFill>
        <a:ln w="12700" cap="rnd" cmpd="sng" algn="ctr">
          <a:solidFill>
            <a:schemeClr val="accent2">
              <a:hueOff val="-2964286"/>
              <a:satOff val="14200"/>
              <a:lumOff val="13137"/>
              <a:alphaOff val="0"/>
            </a:schemeClr>
          </a:solidFill>
          <a:prstDash val="solid"/>
        </a:ln>
        <a:effectLst>
          <a:outerShdw blurRad="38100" dist="254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95107" tIns="177800" rIns="95107" bIns="177800" numCol="1" spcCol="1270" anchor="ctr" anchorCtr="0">
          <a:noAutofit/>
        </a:bodyPr>
        <a:lstStyle/>
        <a:p>
          <a:pPr marL="0" lvl="0" indent="0" algn="ctr" defTabSz="1111250">
            <a:lnSpc>
              <a:spcPct val="90000"/>
            </a:lnSpc>
            <a:spcBef>
              <a:spcPct val="0"/>
            </a:spcBef>
            <a:spcAft>
              <a:spcPct val="35000"/>
            </a:spcAft>
            <a:buNone/>
          </a:pPr>
          <a:r>
            <a:rPr lang="en-US" sz="2500" kern="1200"/>
            <a:t>Stage 1</a:t>
          </a:r>
        </a:p>
      </dsp:txBody>
      <dsp:txXfrm rot="-10800000">
        <a:off x="0" y="2380"/>
        <a:ext cx="1337270" cy="701258"/>
      </dsp:txXfrm>
    </dsp:sp>
    <dsp:sp modelId="{05241502-4219-4815-9A39-F0389F92D0B9}">
      <dsp:nvSpPr>
        <dsp:cNvPr id="0" name=""/>
        <dsp:cNvSpPr/>
      </dsp:nvSpPr>
      <dsp:spPr>
        <a:xfrm>
          <a:off x="1337270" y="2380"/>
          <a:ext cx="4011811" cy="701258"/>
        </a:xfrm>
        <a:prstGeom prst="rect">
          <a:avLst/>
        </a:prstGeom>
        <a:solidFill>
          <a:schemeClr val="accent2">
            <a:tint val="40000"/>
            <a:alpha val="90000"/>
            <a:hueOff val="-4091839"/>
            <a:satOff val="45107"/>
            <a:lumOff val="4296"/>
            <a:alphaOff val="0"/>
          </a:schemeClr>
        </a:solidFill>
        <a:ln w="12700" cap="rnd" cmpd="sng" algn="ctr">
          <a:solidFill>
            <a:schemeClr val="accent2">
              <a:tint val="40000"/>
              <a:alpha val="90000"/>
              <a:hueOff val="-4091839"/>
              <a:satOff val="45107"/>
              <a:lumOff val="4296"/>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81378" tIns="228600" rIns="81378" bIns="228600" numCol="1" spcCol="1270" anchor="ctr" anchorCtr="0">
          <a:noAutofit/>
        </a:bodyPr>
        <a:lstStyle/>
        <a:p>
          <a:pPr marL="0" lvl="0" indent="0" algn="l" defTabSz="800100">
            <a:lnSpc>
              <a:spcPct val="90000"/>
            </a:lnSpc>
            <a:spcBef>
              <a:spcPct val="0"/>
            </a:spcBef>
            <a:spcAft>
              <a:spcPct val="35000"/>
            </a:spcAft>
            <a:buNone/>
          </a:pPr>
          <a:r>
            <a:rPr lang="en-US" sz="1800" kern="1200" dirty="0"/>
            <a:t>the automation of discrete transactions e.g. order entry</a:t>
          </a:r>
        </a:p>
      </dsp:txBody>
      <dsp:txXfrm>
        <a:off x="1337270" y="2380"/>
        <a:ext cx="4011811" cy="70125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A8A84C-6FDE-4CCC-B6AD-3371E241F2F4}">
      <dsp:nvSpPr>
        <dsp:cNvPr id="0" name=""/>
        <dsp:cNvSpPr/>
      </dsp:nvSpPr>
      <dsp:spPr>
        <a:xfrm>
          <a:off x="0" y="0"/>
          <a:ext cx="6405915" cy="950625"/>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Widen Scope in 21st Century: </a:t>
          </a:r>
          <a:endParaRPr lang="en-US" sz="2500" kern="1200"/>
        </a:p>
      </dsp:txBody>
      <dsp:txXfrm>
        <a:off x="46406" y="46406"/>
        <a:ext cx="6313103" cy="857813"/>
      </dsp:txXfrm>
    </dsp:sp>
    <dsp:sp modelId="{4FE870B5-AEFA-43B4-A725-609D4A552451}">
      <dsp:nvSpPr>
        <dsp:cNvPr id="0" name=""/>
        <dsp:cNvSpPr/>
      </dsp:nvSpPr>
      <dsp:spPr>
        <a:xfrm>
          <a:off x="0" y="1016556"/>
          <a:ext cx="6405915" cy="25357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3388" tIns="27940" rIns="156464" bIns="27940" numCol="1" spcCol="1270" anchor="t" anchorCtr="0">
          <a:noAutofit/>
        </a:bodyPr>
        <a:lstStyle/>
        <a:p>
          <a:pPr marL="228600" lvl="1" indent="-228600" algn="l" defTabSz="977900">
            <a:lnSpc>
              <a:spcPct val="90000"/>
            </a:lnSpc>
            <a:spcBef>
              <a:spcPct val="0"/>
            </a:spcBef>
            <a:spcAft>
              <a:spcPct val="20000"/>
            </a:spcAft>
            <a:buChar char="•"/>
          </a:pPr>
          <a:r>
            <a:rPr lang="en-US" sz="2200" u="sng" kern="1200" dirty="0"/>
            <a:t>Collaboration </a:t>
          </a:r>
          <a:r>
            <a:rPr lang="en-GB" sz="2200" u="sng" kern="1200" dirty="0"/>
            <a:t>Perspective</a:t>
          </a:r>
          <a:r>
            <a:rPr lang="en-US" sz="2200" b="1" kern="1200" dirty="0"/>
            <a:t>:</a:t>
          </a:r>
          <a:r>
            <a:rPr lang="en-US" sz="2200" b="1" i="1" kern="1200" dirty="0"/>
            <a:t> </a:t>
          </a:r>
          <a:r>
            <a:rPr lang="en-US" sz="2200" kern="1200" dirty="0"/>
            <a:t>the framework for inter- and intra-</a:t>
          </a:r>
          <a:r>
            <a:rPr lang="en-US" sz="2200" kern="1200" dirty="0" err="1"/>
            <a:t>organisational</a:t>
          </a:r>
          <a:r>
            <a:rPr lang="en-US" sz="2200" kern="1200" dirty="0"/>
            <a:t> collaboration</a:t>
          </a:r>
        </a:p>
        <a:p>
          <a:pPr marL="228600" lvl="1" indent="-228600" algn="l" defTabSz="977900">
            <a:lnSpc>
              <a:spcPct val="90000"/>
            </a:lnSpc>
            <a:spcBef>
              <a:spcPct val="0"/>
            </a:spcBef>
            <a:spcAft>
              <a:spcPct val="20000"/>
            </a:spcAft>
            <a:buChar char="•"/>
          </a:pPr>
          <a:r>
            <a:rPr lang="en-GB" sz="2200" u="sng" kern="1200" dirty="0"/>
            <a:t>Relationship Perspective</a:t>
          </a:r>
          <a:r>
            <a:rPr lang="en-GB" sz="2200" kern="1200" dirty="0"/>
            <a:t>: building, maintaining and extending relationship with partners and customers.</a:t>
          </a:r>
          <a:endParaRPr lang="en-US" sz="2200" kern="1200" dirty="0"/>
        </a:p>
        <a:p>
          <a:pPr marL="228600" lvl="1" indent="-228600" algn="l" defTabSz="977900">
            <a:lnSpc>
              <a:spcPct val="90000"/>
            </a:lnSpc>
            <a:spcBef>
              <a:spcPct val="0"/>
            </a:spcBef>
            <a:spcAft>
              <a:spcPct val="20000"/>
            </a:spcAft>
            <a:buChar char="•"/>
          </a:pPr>
          <a:r>
            <a:rPr lang="en-US" sz="2200" u="sng" kern="1200" dirty="0"/>
            <a:t>Community </a:t>
          </a:r>
          <a:r>
            <a:rPr lang="en-GB" sz="2200" u="sng" kern="1200" dirty="0"/>
            <a:t>Perspective</a:t>
          </a:r>
          <a:r>
            <a:rPr lang="en-US" sz="2200" b="1" kern="1200" dirty="0"/>
            <a:t>: </a:t>
          </a:r>
          <a:r>
            <a:rPr lang="en-US" sz="2200" kern="1200" dirty="0"/>
            <a:t>provides a gathering place for community members to learn, transact, and collaborate</a:t>
          </a:r>
        </a:p>
      </dsp:txBody>
      <dsp:txXfrm>
        <a:off x="0" y="1016556"/>
        <a:ext cx="6405915" cy="2535750"/>
      </dsp:txXfrm>
    </dsp:sp>
    <dsp:sp modelId="{867CE475-27E8-47EF-B167-DA03893EE9C0}">
      <dsp:nvSpPr>
        <dsp:cNvPr id="0" name=""/>
        <dsp:cNvSpPr/>
      </dsp:nvSpPr>
      <dsp:spPr>
        <a:xfrm>
          <a:off x="0" y="3813110"/>
          <a:ext cx="6405915" cy="950625"/>
        </a:xfrm>
        <a:prstGeom prst="roundRect">
          <a:avLst/>
        </a:prstGeom>
        <a:gradFill rotWithShape="0">
          <a:gsLst>
            <a:gs pos="0">
              <a:schemeClr val="accent2">
                <a:hueOff val="-1482143"/>
                <a:satOff val="7100"/>
                <a:lumOff val="6569"/>
                <a:alphaOff val="0"/>
                <a:tint val="96000"/>
                <a:lumMod val="100000"/>
              </a:schemeClr>
            </a:gs>
            <a:gs pos="78000">
              <a:schemeClr val="accent2">
                <a:hueOff val="-1482143"/>
                <a:satOff val="7100"/>
                <a:lumOff val="6569"/>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Transformation of businesses &amp; their markets</a:t>
          </a:r>
          <a:endParaRPr lang="en-US" sz="2500" kern="1200" dirty="0"/>
        </a:p>
      </dsp:txBody>
      <dsp:txXfrm>
        <a:off x="46406" y="3859516"/>
        <a:ext cx="6313103" cy="857813"/>
      </dsp:txXfrm>
    </dsp:sp>
    <dsp:sp modelId="{0D993906-B6AE-437B-8F56-1EC5151A8D75}">
      <dsp:nvSpPr>
        <dsp:cNvPr id="0" name=""/>
        <dsp:cNvSpPr/>
      </dsp:nvSpPr>
      <dsp:spPr>
        <a:xfrm>
          <a:off x="0" y="4640863"/>
          <a:ext cx="6405915" cy="950625"/>
        </a:xfrm>
        <a:prstGeom prst="roundRect">
          <a:avLst/>
        </a:prstGeom>
        <a:gradFill rotWithShape="0">
          <a:gsLst>
            <a:gs pos="0">
              <a:schemeClr val="accent2">
                <a:hueOff val="-2964286"/>
                <a:satOff val="14200"/>
                <a:lumOff val="13137"/>
                <a:alphaOff val="0"/>
                <a:tint val="96000"/>
                <a:lumMod val="100000"/>
              </a:schemeClr>
            </a:gs>
            <a:gs pos="78000">
              <a:schemeClr val="accent2">
                <a:hueOff val="-2964286"/>
                <a:satOff val="14200"/>
                <a:lumOff val="13137"/>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Term commerce may seem too narrow so authors tend to refer to </a:t>
          </a:r>
          <a:r>
            <a:rPr lang="en-GB" sz="2500" i="1" kern="1200" dirty="0"/>
            <a:t>e-business</a:t>
          </a:r>
          <a:r>
            <a:rPr lang="en-GB" sz="2500" kern="1200" dirty="0"/>
            <a:t> instead</a:t>
          </a:r>
          <a:endParaRPr lang="en-US" sz="2500" kern="1200" dirty="0"/>
        </a:p>
      </dsp:txBody>
      <dsp:txXfrm>
        <a:off x="46406" y="4687269"/>
        <a:ext cx="6313103" cy="857813"/>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6/7/layout/VerticalDownArrowProcess">
  <dgm:title val="Vertical Down Arrow Process"/>
  <dgm:desc val="Use to show a progression; a timeline; sequential steps in a task, process, or workflow; or to emphasize movement or direction. Level 1 text appears inside an arrow shape while Level 2 text appears below the arrow shapes."/>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36"/>
      <dgm:constr type="primFontSz" for="des" forName="parentTextArrow" refType="primFontSz" refFor="des" refForName="parentTextBox" op="equ"/>
      <dgm:constr type="primFontSz" for="des" forName="descendantArrow" val="24"/>
      <dgm:constr type="primFontSz" for="des" forName="descendantArrow" refType="primFontSz" refFor="des" refForName="parentTextArrow" op="lte"/>
      <dgm:constr type="primFontSz" for="des" forName="descendantBox" refType="primFontSz" refFor="des" refForName="parentTextArrow" op="lte"/>
      <dgm:constr type="primFontSz" for="des" forName="descendantBox" refType="primFontSz" refFor="des" refForName="parentTextBox" op="lte"/>
      <dgm:constr type="primFontSz" for="des" forName="descendantArrow" refType="primFontSz" refFor="des" refForName="parentTextBox" op="lte"/>
      <dgm:constr type="primFontSz" for="des" forName="descendantBox" refType="primFontSz" refFor="des" refForName="descendan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onstrLst>
              <dgm:constr type="w" for="ch" forName="parentTextBox" refType="w" fact="0.25"/>
              <dgm:constr type="h" for="ch" forName="parentTextBox" refType="h"/>
              <dgm:constr type="t" for="ch" forName="parentTextBox"/>
              <dgm:constr type="w" for="ch" forName="descendantBox" refType="w" fact="0.75"/>
              <dgm:constr type="l" for="ch" forName="descendantBox" refType="w" fact="0.25"/>
              <dgm:constr type="b" for="ch" forName="descendantBox" refType="h"/>
              <dgm:constr type="h" for="ch" forName="descendantBox" refType="h"/>
            </dgm:constrLst>
            <dgm:ruleLst/>
            <dgm:layoutNode name="parentTextBox" styleLbl="alignNode1">
              <dgm:alg type="tx"/>
              <dgm:shape xmlns:r="http://schemas.openxmlformats.org/officeDocument/2006/relationships" type="rect" r:blip="">
                <dgm:adjLst/>
              </dgm:shape>
              <dgm:presOf axis="self"/>
              <dgm:constrLst>
                <dgm:constr type="primFontSz" refType="h" op="lte" fact="0.5"/>
                <dgm:constr type="lMarg" refType="w" fact="0.2016"/>
                <dgm:constr type="rMarg" refType="w" fact="0.2016"/>
              </dgm:constrLst>
              <dgm:ruleLst>
                <dgm:rule type="primFontSz" val="13" fact="NaN" max="NaN"/>
              </dgm:ruleLst>
            </dgm:layoutNode>
            <dgm:layoutNode name="descendantBox" styleLbl="bgAccFollowNode1">
              <dgm:alg type="tx">
                <dgm:param type="stBulletLvl" val="0"/>
                <dgm:param type="parTxLTRAlign" val="l"/>
              </dgm:alg>
              <dgm:shape xmlns:r="http://schemas.openxmlformats.org/officeDocument/2006/relationships" type="rect" r:blip="">
                <dgm:adjLst/>
              </dgm:shape>
              <dgm:presOf/>
              <dgm:constrLst>
                <dgm:constr type="tMarg" refType="primFontSz"/>
                <dgm:constr type="bMarg" refType="primFontSz"/>
                <dgm:constr type="lMarg" refType="w" fact="0.0575"/>
                <dgm:constr type="rMarg" refType="w" fact="0.0575"/>
              </dgm:constrLst>
              <dgm:presOf axis="des" ptType="node"/>
              <dgm:ruleLst>
                <dgm:rule type="primFontSz" val="11" fact="NaN" max="NaN"/>
              </dgm:ruleLst>
            </dgm:layoutNode>
          </dgm:layoutNode>
        </dgm:if>
        <dgm:else name="Name17">
          <dgm:layoutNode name="arrowAndChildren">
            <dgm:alg type="composite"/>
            <dgm:shape xmlns:r="http://schemas.openxmlformats.org/officeDocument/2006/relationships" r:blip="">
              <dgm:adjLst/>
            </dgm:shape>
            <dgm:presOf/>
            <dgm:constrLst>
              <dgm:constr type="w" for="ch" forName="parentTextArrow" refType="w" fact="0.25"/>
              <dgm:constr type="t" for="ch" forName="parentTextArrow"/>
              <dgm:constr type="h" for="ch" forName="parentTextArrow" refType="h" fact="0.65"/>
              <dgm:constr type="w" for="ch" forName="arrow" refType="w" fact="0.25"/>
              <dgm:constr type="h" for="ch" forName="arrow" refType="h"/>
              <dgm:constr type="l" for="ch" forName="descendantArrow" refType="w" fact="0.25"/>
              <dgm:constr type="w" for="ch" forName="descendantArrow" refType="w" fact="0.75"/>
              <dgm:constr type="b" for="ch" forName="descendantArrow" refType="h" fact="0.65"/>
              <dgm:constr type="h" for="ch" forName="descendantArrow" refType="h" fact="0.65"/>
            </dgm:constrLst>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constr type="primFontSz" refType="h" op="lte" fact="0.5"/>
                <dgm:constr type="lMarg" refType="w" fact="0.2016"/>
                <dgm:constr type="rMarg" refType="w" fact="0.2016"/>
              </dgm:constrLst>
              <dgm:ruleLst>
                <dgm:rule type="primFontSz" val="13" fact="NaN" max="NaN"/>
              </dgm:ruleLst>
            </dgm:layoutNode>
            <dgm:layoutNode name="arrow" styleLbl="alignNode1">
              <dgm:alg type="sp"/>
              <dgm:shape xmlns:r="http://schemas.openxmlformats.org/officeDocument/2006/relationships" rot="180" type="upArrowCallout" r:blip="">
                <dgm:adjLst>
                  <dgm:adj idx="1" val="0.05"/>
                  <dgm:adj idx="2" val="0.1"/>
                  <dgm:adj idx="3" val="0.15"/>
                </dgm:adjLst>
              </dgm:shape>
              <dgm:presOf axis="self"/>
              <dgm:constrLst/>
              <dgm:ruleLst/>
            </dgm:layoutNode>
            <dgm:layoutNode name="descendantArrow" styleLbl="bgAccFollowNode1">
              <dgm:alg type="tx">
                <dgm:param type="stBulletLvl" val="0"/>
                <dgm:param type="parTxLTRAlign" val="l"/>
              </dgm:alg>
              <dgm:shape xmlns:r="http://schemas.openxmlformats.org/officeDocument/2006/relationships" type="rect" r:blip="">
                <dgm:adjLst/>
              </dgm:shape>
              <dgm:presOf axis="des" ptType="node"/>
              <dgm:constrLst>
                <dgm:constr type="tMarg" refType="primFontSz"/>
                <dgm:constr type="bMarg" refType="primFontSz"/>
                <dgm:constr type="lMarg" refType="w" fact="0.0575"/>
                <dgm:constr type="rMarg" refType="w" fact="0.0575"/>
              </dgm:constrLst>
              <dgm:ruleLst>
                <dgm:rule type="primFontSz" val="11" fact="NaN" max="NaN"/>
              </dgm:ruleLst>
            </dgm:layoutNod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6/7/layout/VerticalDownArrowProcess">
  <dgm:title val="Vertical Down Arrow Process"/>
  <dgm:desc val="Use to show a progression; a timeline; sequential steps in a task, process, or workflow; or to emphasize movement or direction. Level 1 text appears inside an arrow shape while Level 2 text appears below the arrow shapes."/>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36"/>
      <dgm:constr type="primFontSz" for="des" forName="parentTextArrow" refType="primFontSz" refFor="des" refForName="parentTextBox" op="equ"/>
      <dgm:constr type="primFontSz" for="des" forName="descendantArrow" val="24"/>
      <dgm:constr type="primFontSz" for="des" forName="descendantArrow" refType="primFontSz" refFor="des" refForName="parentTextArrow" op="lte"/>
      <dgm:constr type="primFontSz" for="des" forName="descendantBox" refType="primFontSz" refFor="des" refForName="parentTextArrow" op="lte"/>
      <dgm:constr type="primFontSz" for="des" forName="descendantBox" refType="primFontSz" refFor="des" refForName="parentTextBox" op="lte"/>
      <dgm:constr type="primFontSz" for="des" forName="descendantArrow" refType="primFontSz" refFor="des" refForName="parentTextBox" op="lte"/>
      <dgm:constr type="primFontSz" for="des" forName="descendantBox" refType="primFontSz" refFor="des" refForName="descendan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onstrLst>
              <dgm:constr type="w" for="ch" forName="parentTextBox" refType="w" fact="0.25"/>
              <dgm:constr type="h" for="ch" forName="parentTextBox" refType="h"/>
              <dgm:constr type="t" for="ch" forName="parentTextBox"/>
              <dgm:constr type="w" for="ch" forName="descendantBox" refType="w" fact="0.75"/>
              <dgm:constr type="l" for="ch" forName="descendantBox" refType="w" fact="0.25"/>
              <dgm:constr type="b" for="ch" forName="descendantBox" refType="h"/>
              <dgm:constr type="h" for="ch" forName="descendantBox" refType="h"/>
            </dgm:constrLst>
            <dgm:ruleLst/>
            <dgm:layoutNode name="parentTextBox" styleLbl="alignNode1">
              <dgm:alg type="tx"/>
              <dgm:shape xmlns:r="http://schemas.openxmlformats.org/officeDocument/2006/relationships" type="rect" r:blip="">
                <dgm:adjLst/>
              </dgm:shape>
              <dgm:presOf axis="self"/>
              <dgm:constrLst>
                <dgm:constr type="primFontSz" refType="h" op="lte" fact="0.5"/>
                <dgm:constr type="lMarg" refType="w" fact="0.2016"/>
                <dgm:constr type="rMarg" refType="w" fact="0.2016"/>
              </dgm:constrLst>
              <dgm:ruleLst>
                <dgm:rule type="primFontSz" val="13" fact="NaN" max="NaN"/>
              </dgm:ruleLst>
            </dgm:layoutNode>
            <dgm:layoutNode name="descendantBox" styleLbl="bgAccFollowNode1">
              <dgm:alg type="tx">
                <dgm:param type="stBulletLvl" val="0"/>
                <dgm:param type="parTxLTRAlign" val="l"/>
              </dgm:alg>
              <dgm:shape xmlns:r="http://schemas.openxmlformats.org/officeDocument/2006/relationships" type="rect" r:blip="">
                <dgm:adjLst/>
              </dgm:shape>
              <dgm:presOf/>
              <dgm:constrLst>
                <dgm:constr type="tMarg" refType="primFontSz"/>
                <dgm:constr type="bMarg" refType="primFontSz"/>
                <dgm:constr type="lMarg" refType="w" fact="0.0575"/>
                <dgm:constr type="rMarg" refType="w" fact="0.0575"/>
              </dgm:constrLst>
              <dgm:presOf axis="des" ptType="node"/>
              <dgm:ruleLst>
                <dgm:rule type="primFontSz" val="11" fact="NaN" max="NaN"/>
              </dgm:ruleLst>
            </dgm:layoutNode>
          </dgm:layoutNode>
        </dgm:if>
        <dgm:else name="Name17">
          <dgm:layoutNode name="arrowAndChildren">
            <dgm:alg type="composite"/>
            <dgm:shape xmlns:r="http://schemas.openxmlformats.org/officeDocument/2006/relationships" r:blip="">
              <dgm:adjLst/>
            </dgm:shape>
            <dgm:presOf/>
            <dgm:constrLst>
              <dgm:constr type="w" for="ch" forName="parentTextArrow" refType="w" fact="0.25"/>
              <dgm:constr type="t" for="ch" forName="parentTextArrow"/>
              <dgm:constr type="h" for="ch" forName="parentTextArrow" refType="h" fact="0.65"/>
              <dgm:constr type="w" for="ch" forName="arrow" refType="w" fact="0.25"/>
              <dgm:constr type="h" for="ch" forName="arrow" refType="h"/>
              <dgm:constr type="l" for="ch" forName="descendantArrow" refType="w" fact="0.25"/>
              <dgm:constr type="w" for="ch" forName="descendantArrow" refType="w" fact="0.75"/>
              <dgm:constr type="b" for="ch" forName="descendantArrow" refType="h" fact="0.65"/>
              <dgm:constr type="h" for="ch" forName="descendantArrow" refType="h" fact="0.65"/>
            </dgm:constrLst>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constr type="primFontSz" refType="h" op="lte" fact="0.5"/>
                <dgm:constr type="lMarg" refType="w" fact="0.2016"/>
                <dgm:constr type="rMarg" refType="w" fact="0.2016"/>
              </dgm:constrLst>
              <dgm:ruleLst>
                <dgm:rule type="primFontSz" val="13" fact="NaN" max="NaN"/>
              </dgm:ruleLst>
            </dgm:layoutNode>
            <dgm:layoutNode name="arrow" styleLbl="alignNode1">
              <dgm:alg type="sp"/>
              <dgm:shape xmlns:r="http://schemas.openxmlformats.org/officeDocument/2006/relationships" rot="180" type="upArrowCallout" r:blip="">
                <dgm:adjLst>
                  <dgm:adj idx="1" val="0.05"/>
                  <dgm:adj idx="2" val="0.1"/>
                  <dgm:adj idx="3" val="0.15"/>
                </dgm:adjLst>
              </dgm:shape>
              <dgm:presOf axis="self"/>
              <dgm:constrLst/>
              <dgm:ruleLst/>
            </dgm:layoutNode>
            <dgm:layoutNode name="descendantArrow" styleLbl="bgAccFollowNode1">
              <dgm:alg type="tx">
                <dgm:param type="stBulletLvl" val="0"/>
                <dgm:param type="parTxLTRAlign" val="l"/>
              </dgm:alg>
              <dgm:shape xmlns:r="http://schemas.openxmlformats.org/officeDocument/2006/relationships" type="rect" r:blip="">
                <dgm:adjLst/>
              </dgm:shape>
              <dgm:presOf axis="des" ptType="node"/>
              <dgm:constrLst>
                <dgm:constr type="tMarg" refType="primFontSz"/>
                <dgm:constr type="bMarg" refType="primFontSz"/>
                <dgm:constr type="lMarg" refType="w" fact="0.0575"/>
                <dgm:constr type="rMarg" refType="w" fact="0.0575"/>
              </dgm:constrLst>
              <dgm:ruleLst>
                <dgm:rule type="primFontSz" val="11" fact="NaN" max="NaN"/>
              </dgm:ruleLst>
            </dgm:layoutNod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9970" name="Rectangle 2">
            <a:extLst>
              <a:ext uri="{FF2B5EF4-FFF2-40B4-BE49-F238E27FC236}">
                <a16:creationId xmlns:a16="http://schemas.microsoft.com/office/drawing/2014/main" id="{3D3319C4-C3AA-4A2C-B43D-1EB4B2753B8A}"/>
              </a:ext>
            </a:extLst>
          </p:cNvPr>
          <p:cNvSpPr>
            <a:spLocks noGrp="1" noChangeArrowheads="1"/>
          </p:cNvSpPr>
          <p:nvPr>
            <p:ph type="hdr" sz="quarter"/>
          </p:nvPr>
        </p:nvSpPr>
        <p:spPr bwMode="auto">
          <a:xfrm>
            <a:off x="0"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200">
                <a:latin typeface="Arial" charset="0"/>
                <a:cs typeface="Arial" charset="0"/>
              </a:defRPr>
            </a:lvl1pPr>
          </a:lstStyle>
          <a:p>
            <a:pPr>
              <a:defRPr/>
            </a:pPr>
            <a:endParaRPr lang="en-US"/>
          </a:p>
        </p:txBody>
      </p:sp>
      <p:sp>
        <p:nvSpPr>
          <p:cNvPr id="339971" name="Rectangle 3">
            <a:extLst>
              <a:ext uri="{FF2B5EF4-FFF2-40B4-BE49-F238E27FC236}">
                <a16:creationId xmlns:a16="http://schemas.microsoft.com/office/drawing/2014/main" id="{74040575-1B2C-4849-A2F7-1FED39671950}"/>
              </a:ext>
            </a:extLst>
          </p:cNvPr>
          <p:cNvSpPr>
            <a:spLocks noGrp="1" noChangeArrowheads="1"/>
          </p:cNvSpPr>
          <p:nvPr>
            <p:ph type="dt" sz="quarter" idx="1"/>
          </p:nvPr>
        </p:nvSpPr>
        <p:spPr bwMode="auto">
          <a:xfrm>
            <a:off x="3884613"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200">
                <a:latin typeface="Arial" charset="0"/>
                <a:cs typeface="Arial" charset="0"/>
              </a:defRPr>
            </a:lvl1pPr>
          </a:lstStyle>
          <a:p>
            <a:pPr>
              <a:defRPr/>
            </a:pPr>
            <a:endParaRPr lang="en-US"/>
          </a:p>
        </p:txBody>
      </p:sp>
      <p:sp>
        <p:nvSpPr>
          <p:cNvPr id="339972" name="Rectangle 4">
            <a:extLst>
              <a:ext uri="{FF2B5EF4-FFF2-40B4-BE49-F238E27FC236}">
                <a16:creationId xmlns:a16="http://schemas.microsoft.com/office/drawing/2014/main" id="{AC6D75A6-D8AA-45EF-AD0F-C055D1D3F1AD}"/>
              </a:ext>
            </a:extLst>
          </p:cNvPr>
          <p:cNvSpPr>
            <a:spLocks noGrp="1" noChangeArrowheads="1"/>
          </p:cNvSpPr>
          <p:nvPr>
            <p:ph type="ftr" sz="quarter" idx="2"/>
          </p:nvPr>
        </p:nvSpPr>
        <p:spPr bwMode="auto">
          <a:xfrm>
            <a:off x="0"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eaLnBrk="1" hangingPunct="1">
              <a:defRPr sz="1200">
                <a:latin typeface="Arial" charset="0"/>
                <a:cs typeface="Arial" charset="0"/>
              </a:defRPr>
            </a:lvl1pPr>
          </a:lstStyle>
          <a:p>
            <a:pPr>
              <a:defRPr/>
            </a:pPr>
            <a:endParaRPr lang="en-US"/>
          </a:p>
        </p:txBody>
      </p:sp>
      <p:sp>
        <p:nvSpPr>
          <p:cNvPr id="339973" name="Rectangle 5">
            <a:extLst>
              <a:ext uri="{FF2B5EF4-FFF2-40B4-BE49-F238E27FC236}">
                <a16:creationId xmlns:a16="http://schemas.microsoft.com/office/drawing/2014/main" id="{23FE41DD-A517-4C1D-BBCE-289ACAA80DB1}"/>
              </a:ext>
            </a:extLst>
          </p:cNvPr>
          <p:cNvSpPr>
            <a:spLocks noGrp="1" noChangeArrowheads="1"/>
          </p:cNvSpPr>
          <p:nvPr>
            <p:ph type="sldNum" sz="quarter" idx="3"/>
          </p:nvPr>
        </p:nvSpPr>
        <p:spPr bwMode="auto">
          <a:xfrm>
            <a:off x="3884613"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eaLnBrk="1" hangingPunct="1">
              <a:defRPr sz="1200">
                <a:latin typeface="Arial" panose="020B0604020202020204" pitchFamily="34" charset="0"/>
              </a:defRPr>
            </a:lvl1pPr>
          </a:lstStyle>
          <a:p>
            <a:fld id="{83DFADD3-2A82-494D-B451-54B1E9DFCBD6}" type="slidenum">
              <a:rPr lang="en-US" altLang="en-US"/>
              <a:pPr/>
              <a:t>‹#›</a:t>
            </a:fld>
            <a:endParaRPr lang="en-US"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3842" name="Rectangle 2">
            <a:extLst>
              <a:ext uri="{FF2B5EF4-FFF2-40B4-BE49-F238E27FC236}">
                <a16:creationId xmlns:a16="http://schemas.microsoft.com/office/drawing/2014/main" id="{15162D7E-4F13-47AE-8AED-B06BBFAF304C}"/>
              </a:ext>
            </a:extLst>
          </p:cNvPr>
          <p:cNvSpPr>
            <a:spLocks noGrp="1" noChangeArrowheads="1"/>
          </p:cNvSpPr>
          <p:nvPr>
            <p:ph type="hdr" sz="quarter"/>
          </p:nvPr>
        </p:nvSpPr>
        <p:spPr bwMode="auto">
          <a:xfrm>
            <a:off x="0"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200">
                <a:latin typeface="Arial" charset="0"/>
                <a:cs typeface="Arial" charset="0"/>
              </a:defRPr>
            </a:lvl1pPr>
          </a:lstStyle>
          <a:p>
            <a:pPr>
              <a:defRPr/>
            </a:pPr>
            <a:endParaRPr lang="en-US" altLang="zh-CN"/>
          </a:p>
        </p:txBody>
      </p:sp>
      <p:sp>
        <p:nvSpPr>
          <p:cNvPr id="163843" name="Rectangle 3">
            <a:extLst>
              <a:ext uri="{FF2B5EF4-FFF2-40B4-BE49-F238E27FC236}">
                <a16:creationId xmlns:a16="http://schemas.microsoft.com/office/drawing/2014/main" id="{9225C910-9972-4AC4-ABA4-4C52EA21DE23}"/>
              </a:ext>
            </a:extLst>
          </p:cNvPr>
          <p:cNvSpPr>
            <a:spLocks noGrp="1" noChangeArrowheads="1"/>
          </p:cNvSpPr>
          <p:nvPr>
            <p:ph type="dt" idx="1"/>
          </p:nvPr>
        </p:nvSpPr>
        <p:spPr bwMode="auto">
          <a:xfrm>
            <a:off x="3884613"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200">
                <a:latin typeface="Arial" charset="0"/>
                <a:cs typeface="Arial" charset="0"/>
              </a:defRPr>
            </a:lvl1pPr>
          </a:lstStyle>
          <a:p>
            <a:pPr>
              <a:defRPr/>
            </a:pPr>
            <a:endParaRPr lang="en-US" altLang="zh-CN"/>
          </a:p>
        </p:txBody>
      </p:sp>
      <p:sp>
        <p:nvSpPr>
          <p:cNvPr id="2052" name="Rectangle 4">
            <a:extLst>
              <a:ext uri="{FF2B5EF4-FFF2-40B4-BE49-F238E27FC236}">
                <a16:creationId xmlns:a16="http://schemas.microsoft.com/office/drawing/2014/main" id="{072DEB0C-37BD-470F-9E94-B81E18BEA6C2}"/>
              </a:ext>
            </a:extLst>
          </p:cNvPr>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163845" name="Rectangle 5">
            <a:extLst>
              <a:ext uri="{FF2B5EF4-FFF2-40B4-BE49-F238E27FC236}">
                <a16:creationId xmlns:a16="http://schemas.microsoft.com/office/drawing/2014/main" id="{DE7CF3A1-758C-4025-A148-6F5B55951F60}"/>
              </a:ext>
            </a:extLst>
          </p:cNvPr>
          <p:cNvSpPr>
            <a:spLocks noGrp="1" noChangeArrowheads="1"/>
          </p:cNvSpPr>
          <p:nvPr>
            <p:ph type="body" sz="quarter" idx="3"/>
          </p:nvPr>
        </p:nvSpPr>
        <p:spPr bwMode="auto">
          <a:xfrm>
            <a:off x="685800" y="4343400"/>
            <a:ext cx="548640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zh-CN" noProof="0"/>
              <a:t>Click to edit Master text styles</a:t>
            </a:r>
          </a:p>
          <a:p>
            <a:pPr lvl="1"/>
            <a:r>
              <a:rPr lang="en-US" altLang="zh-CN" noProof="0"/>
              <a:t>Second level</a:t>
            </a:r>
          </a:p>
          <a:p>
            <a:pPr lvl="2"/>
            <a:r>
              <a:rPr lang="en-US" altLang="zh-CN" noProof="0"/>
              <a:t>Third level</a:t>
            </a:r>
          </a:p>
          <a:p>
            <a:pPr lvl="3"/>
            <a:r>
              <a:rPr lang="en-US" altLang="zh-CN" noProof="0"/>
              <a:t>Fourth level</a:t>
            </a:r>
          </a:p>
          <a:p>
            <a:pPr lvl="4"/>
            <a:r>
              <a:rPr lang="en-US" altLang="zh-CN" noProof="0"/>
              <a:t>Fifth level</a:t>
            </a:r>
          </a:p>
        </p:txBody>
      </p:sp>
      <p:sp>
        <p:nvSpPr>
          <p:cNvPr id="163846" name="Rectangle 6">
            <a:extLst>
              <a:ext uri="{FF2B5EF4-FFF2-40B4-BE49-F238E27FC236}">
                <a16:creationId xmlns:a16="http://schemas.microsoft.com/office/drawing/2014/main" id="{376E110C-8368-44F1-9A03-DD88DCF9AE78}"/>
              </a:ext>
            </a:extLst>
          </p:cNvPr>
          <p:cNvSpPr>
            <a:spLocks noGrp="1" noChangeArrowheads="1"/>
          </p:cNvSpPr>
          <p:nvPr>
            <p:ph type="ftr" sz="quarter" idx="4"/>
          </p:nvPr>
        </p:nvSpPr>
        <p:spPr bwMode="auto">
          <a:xfrm>
            <a:off x="0"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eaLnBrk="1" hangingPunct="1">
              <a:defRPr sz="1200">
                <a:latin typeface="Arial" charset="0"/>
                <a:cs typeface="Arial" charset="0"/>
              </a:defRPr>
            </a:lvl1pPr>
          </a:lstStyle>
          <a:p>
            <a:pPr>
              <a:defRPr/>
            </a:pPr>
            <a:endParaRPr lang="en-US" altLang="zh-CN"/>
          </a:p>
        </p:txBody>
      </p:sp>
      <p:sp>
        <p:nvSpPr>
          <p:cNvPr id="163847" name="Rectangle 7">
            <a:extLst>
              <a:ext uri="{FF2B5EF4-FFF2-40B4-BE49-F238E27FC236}">
                <a16:creationId xmlns:a16="http://schemas.microsoft.com/office/drawing/2014/main" id="{65D4F291-6FDD-4698-AE9F-400E5D053364}"/>
              </a:ext>
            </a:extLst>
          </p:cNvPr>
          <p:cNvSpPr>
            <a:spLocks noGrp="1" noChangeArrowheads="1"/>
          </p:cNvSpPr>
          <p:nvPr>
            <p:ph type="sldNum" sz="quarter" idx="5"/>
          </p:nvPr>
        </p:nvSpPr>
        <p:spPr bwMode="auto">
          <a:xfrm>
            <a:off x="3884613"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eaLnBrk="1" hangingPunct="1">
              <a:defRPr sz="1200">
                <a:latin typeface="Arial" panose="020B0604020202020204" pitchFamily="34" charset="0"/>
              </a:defRPr>
            </a:lvl1pPr>
          </a:lstStyle>
          <a:p>
            <a:fld id="{B38CB817-8C98-47C8-BDB3-AF0E7481F4EA}" type="slidenum">
              <a:rPr lang="en-US" altLang="zh-CN"/>
              <a:pPr/>
              <a:t>‹#›</a:t>
            </a:fld>
            <a:endParaRPr lang="en-US" altLang="zh-CN"/>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宋体" pitchFamily="2" charset="-122"/>
        <a:cs typeface="Arial" charset="0"/>
      </a:defRPr>
    </a:lvl1pPr>
    <a:lvl2pPr marL="457200" algn="l" rtl="0" eaLnBrk="0" fontAlgn="base" hangingPunct="0">
      <a:spcBef>
        <a:spcPct val="30000"/>
      </a:spcBef>
      <a:spcAft>
        <a:spcPct val="0"/>
      </a:spcAft>
      <a:defRPr sz="1200" kern="1200">
        <a:solidFill>
          <a:schemeClr val="tx1"/>
        </a:solidFill>
        <a:latin typeface="Arial" charset="0"/>
        <a:ea typeface="宋体" pitchFamily="2" charset="-122"/>
        <a:cs typeface="Arial" charset="0"/>
      </a:defRPr>
    </a:lvl2pPr>
    <a:lvl3pPr marL="914400" algn="l" rtl="0" eaLnBrk="0" fontAlgn="base" hangingPunct="0">
      <a:spcBef>
        <a:spcPct val="30000"/>
      </a:spcBef>
      <a:spcAft>
        <a:spcPct val="0"/>
      </a:spcAft>
      <a:defRPr sz="1200" kern="1200">
        <a:solidFill>
          <a:schemeClr val="tx1"/>
        </a:solidFill>
        <a:latin typeface="Arial" charset="0"/>
        <a:ea typeface="宋体" pitchFamily="2" charset="-122"/>
        <a:cs typeface="Arial" charset="0"/>
      </a:defRPr>
    </a:lvl3pPr>
    <a:lvl4pPr marL="1371600" algn="l" rtl="0" eaLnBrk="0" fontAlgn="base" hangingPunct="0">
      <a:spcBef>
        <a:spcPct val="30000"/>
      </a:spcBef>
      <a:spcAft>
        <a:spcPct val="0"/>
      </a:spcAft>
      <a:defRPr sz="1200" kern="1200">
        <a:solidFill>
          <a:schemeClr val="tx1"/>
        </a:solidFill>
        <a:latin typeface="Arial" charset="0"/>
        <a:ea typeface="宋体" pitchFamily="2" charset="-122"/>
        <a:cs typeface="Arial" charset="0"/>
      </a:defRPr>
    </a:lvl4pPr>
    <a:lvl5pPr marL="1828800" algn="l" rtl="0" eaLnBrk="0" fontAlgn="base" hangingPunct="0">
      <a:spcBef>
        <a:spcPct val="30000"/>
      </a:spcBef>
      <a:spcAft>
        <a:spcPct val="0"/>
      </a:spcAft>
      <a:defRPr sz="1200" kern="1200">
        <a:solidFill>
          <a:schemeClr val="tx1"/>
        </a:solidFill>
        <a:latin typeface="Arial" charset="0"/>
        <a:ea typeface="宋体" pitchFamily="2" charset="-122"/>
        <a:cs typeface="Arial"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pwc.com/gx/en/industries/industries-4.0/landing-page/industry-4.0-building-your-digital-enterprise-april-2016.pdf"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8" Type="http://schemas.openxmlformats.org/officeDocument/2006/relationships/hyperlink" Target="http://nodexlgraphgallery.org/Pages/Graph.aspx?graphID=245277#headerTopURLs" TargetMode="External"/><Relationship Id="rId13" Type="http://schemas.openxmlformats.org/officeDocument/2006/relationships/hyperlink" Target="http://nodexlgraphgallery.org/Pages/Graph.aspx?graphID=245277#headerTopRepliedTo" TargetMode="External"/><Relationship Id="rId3" Type="http://schemas.openxmlformats.org/officeDocument/2006/relationships/hyperlink" Target="http://nodexlgraphgallery.org/Pages/Graph.aspx?graphID=245277" TargetMode="External"/><Relationship Id="rId7" Type="http://schemas.openxmlformats.org/officeDocument/2006/relationships/hyperlink" Target="http://nodexlgraphgallery.org/Pages/Graph.aspx?graphID=245277#headerTopVertices" TargetMode="External"/><Relationship Id="rId12" Type="http://schemas.openxmlformats.org/officeDocument/2006/relationships/hyperlink" Target="http://nodexlgraphgallery.org/Pages/Graph.aspx?graphID=245277#headerTopWordPairs" TargetMode="External"/><Relationship Id="rId2" Type="http://schemas.openxmlformats.org/officeDocument/2006/relationships/slide" Target="../slides/slide15.xml"/><Relationship Id="rId1" Type="http://schemas.openxmlformats.org/officeDocument/2006/relationships/notesMaster" Target="../notesMasters/notesMaster1.xml"/><Relationship Id="rId6" Type="http://schemas.openxmlformats.org/officeDocument/2006/relationships/hyperlink" Target="http://nodexlgraphgallery.org/Pages/Graph.aspx?graphID=245277#headerOverallMetrics" TargetMode="External"/><Relationship Id="rId11" Type="http://schemas.openxmlformats.org/officeDocument/2006/relationships/hyperlink" Target="http://nodexlgraphgallery.org/Pages/Graph.aspx?graphID=245277#headerTopWords" TargetMode="External"/><Relationship Id="rId5" Type="http://schemas.openxmlformats.org/officeDocument/2006/relationships/hyperlink" Target="http://nodexlgraphgallery.org/Pages/Graph.aspx?graphID=245277#headerBrand" TargetMode="External"/><Relationship Id="rId15" Type="http://schemas.openxmlformats.org/officeDocument/2006/relationships/hyperlink" Target="http://nodexlgraphgallery.org/Pages/Graph.aspx?graphID=245277#headerTopTweeters" TargetMode="External"/><Relationship Id="rId10" Type="http://schemas.openxmlformats.org/officeDocument/2006/relationships/hyperlink" Target="http://nodexlgraphgallery.org/Pages/Graph.aspx?graphID=245277#headerTopHashtags" TargetMode="External"/><Relationship Id="rId4" Type="http://schemas.openxmlformats.org/officeDocument/2006/relationships/hyperlink" Target="http://nodexlgraphgallery.org/Pages/Graph.aspx?graphID=245277#headerDescription" TargetMode="External"/><Relationship Id="rId9" Type="http://schemas.openxmlformats.org/officeDocument/2006/relationships/hyperlink" Target="http://nodexlgraphgallery.org/Pages/Graph.aspx?graphID=245277#headerTopDomains" TargetMode="External"/><Relationship Id="rId14" Type="http://schemas.openxmlformats.org/officeDocument/2006/relationships/hyperlink" Target="http://nodexlgraphgallery.org/Pages/Graph.aspx?graphID=245277#headerTopMentioned" TargetMode="Externa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a:extLst>
              <a:ext uri="{FF2B5EF4-FFF2-40B4-BE49-F238E27FC236}">
                <a16:creationId xmlns:a16="http://schemas.microsoft.com/office/drawing/2014/main" id="{3FF25B52-515E-48AC-AC7E-F1B5912D77DF}"/>
              </a:ext>
            </a:extLst>
          </p:cNvPr>
          <p:cNvSpPr>
            <a:spLocks noGrp="1" noRot="1" noChangeAspect="1" noChangeArrowheads="1" noTextEdit="1"/>
          </p:cNvSpPr>
          <p:nvPr>
            <p:ph type="sldImg"/>
          </p:nvPr>
        </p:nvSpPr>
        <p:spPr>
          <a:ln/>
        </p:spPr>
      </p:sp>
      <p:sp>
        <p:nvSpPr>
          <p:cNvPr id="16387" name="Notes Placeholder 2">
            <a:extLst>
              <a:ext uri="{FF2B5EF4-FFF2-40B4-BE49-F238E27FC236}">
                <a16:creationId xmlns:a16="http://schemas.microsoft.com/office/drawing/2014/main" id="{99D5856D-F28F-46E9-8FFE-591D3CD35407}"/>
              </a:ext>
            </a:extLst>
          </p:cNvPr>
          <p:cNvSpPr>
            <a:spLocks noGrp="1" noChangeArrowheads="1"/>
          </p:cNvSpPr>
          <p:nvPr>
            <p:ph type="body" idx="1"/>
          </p:nvPr>
        </p:nvSpPr>
        <p:spPr>
          <a:noFill/>
        </p:spPr>
        <p:txBody>
          <a:bodyPr/>
          <a:lstStyle/>
          <a:p>
            <a:r>
              <a:rPr lang="en-GB" altLang="en-US">
                <a:latin typeface="Arial" panose="020B0604020202020204" pitchFamily="34" charset="0"/>
                <a:cs typeface="Arial" panose="020B0604020202020204" pitchFamily="34" charset="0"/>
              </a:rPr>
              <a:t>It is important to define correctly as in Europe we refer to eCommerce and eBusiness as different constructs of business activity. </a:t>
            </a:r>
          </a:p>
        </p:txBody>
      </p:sp>
      <p:sp>
        <p:nvSpPr>
          <p:cNvPr id="16388" name="Slide Number Placeholder 3">
            <a:extLst>
              <a:ext uri="{FF2B5EF4-FFF2-40B4-BE49-F238E27FC236}">
                <a16:creationId xmlns:a16="http://schemas.microsoft.com/office/drawing/2014/main" id="{F28B47A3-02BE-434C-9679-F8C0A23E5A5A}"/>
              </a:ext>
            </a:extLst>
          </p:cNvPr>
          <p:cNvSpPr>
            <a:spLocks noGrp="1"/>
          </p:cNvSpPr>
          <p:nvPr>
            <p:ph type="sldNum" sz="quarter" idx="5"/>
          </p:nvPr>
        </p:nvSpPr>
        <p:spPr>
          <a:noFill/>
        </p:spPr>
        <p:txBody>
          <a:bodyPr/>
          <a:lstStyle>
            <a:lvl1pPr>
              <a:defRPr>
                <a:solidFill>
                  <a:schemeClr val="tx1"/>
                </a:solidFill>
                <a:latin typeface="Tahoma" panose="020B0604030504040204" pitchFamily="34" charset="0"/>
                <a:ea typeface="宋体" panose="02010600030101010101" pitchFamily="2" charset="-122"/>
              </a:defRPr>
            </a:lvl1pPr>
            <a:lvl2pPr marL="742950" indent="-285750">
              <a:defRPr>
                <a:solidFill>
                  <a:schemeClr val="tx1"/>
                </a:solidFill>
                <a:latin typeface="Tahoma" panose="020B0604030504040204" pitchFamily="34" charset="0"/>
                <a:ea typeface="宋体" panose="02010600030101010101" pitchFamily="2" charset="-122"/>
              </a:defRPr>
            </a:lvl2pPr>
            <a:lvl3pPr marL="1143000" indent="-228600">
              <a:defRPr>
                <a:solidFill>
                  <a:schemeClr val="tx1"/>
                </a:solidFill>
                <a:latin typeface="Tahoma" panose="020B0604030504040204" pitchFamily="34" charset="0"/>
                <a:ea typeface="宋体" panose="02010600030101010101" pitchFamily="2" charset="-122"/>
              </a:defRPr>
            </a:lvl3pPr>
            <a:lvl4pPr marL="1600200" indent="-228600">
              <a:defRPr>
                <a:solidFill>
                  <a:schemeClr val="tx1"/>
                </a:solidFill>
                <a:latin typeface="Tahoma" panose="020B0604030504040204" pitchFamily="34" charset="0"/>
                <a:ea typeface="宋体" panose="02010600030101010101" pitchFamily="2" charset="-122"/>
              </a:defRPr>
            </a:lvl4pPr>
            <a:lvl5pPr marL="2057400" indent="-228600">
              <a:defRPr>
                <a:solidFill>
                  <a:schemeClr val="tx1"/>
                </a:solidFill>
                <a:latin typeface="Tahoma" panose="020B060403050404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Tahoma" panose="020B060403050404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Tahoma" panose="020B060403050404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Tahoma" panose="020B060403050404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Tahoma" panose="020B0604030504040204" pitchFamily="34" charset="0"/>
                <a:ea typeface="宋体" panose="02010600030101010101" pitchFamily="2" charset="-122"/>
              </a:defRPr>
            </a:lvl9pPr>
          </a:lstStyle>
          <a:p>
            <a:fld id="{630BC704-54CB-46F7-BECB-A86BA0E4CFF8}" type="slidenum">
              <a:rPr lang="en-US" altLang="zh-CN">
                <a:latin typeface="Arial" panose="020B0604020202020204" pitchFamily="34" charset="0"/>
              </a:rPr>
              <a:pPr/>
              <a:t>5</a:t>
            </a:fld>
            <a:endParaRPr lang="en-US" altLang="zh-CN">
              <a:latin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a:extLst>
              <a:ext uri="{FF2B5EF4-FFF2-40B4-BE49-F238E27FC236}">
                <a16:creationId xmlns:a16="http://schemas.microsoft.com/office/drawing/2014/main" id="{E5893AC9-2289-4F1E-860D-34C42E18D81E}"/>
              </a:ext>
            </a:extLst>
          </p:cNvPr>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ea typeface="宋体" panose="02010600030101010101" pitchFamily="2" charset="-122"/>
                <a:cs typeface="Arial" panose="020B0604020202020204" pitchFamily="34" charset="0"/>
              </a:defRPr>
            </a:lvl1pPr>
            <a:lvl2pPr marL="742950" indent="-285750">
              <a:spcBef>
                <a:spcPct val="30000"/>
              </a:spcBef>
              <a:defRPr sz="1200">
                <a:solidFill>
                  <a:schemeClr val="tx1"/>
                </a:solidFill>
                <a:latin typeface="Arial" panose="020B0604020202020204" pitchFamily="34" charset="0"/>
                <a:ea typeface="宋体" panose="02010600030101010101" pitchFamily="2" charset="-122"/>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ea typeface="宋体" panose="02010600030101010101" pitchFamily="2" charset="-122"/>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ea typeface="宋体" panose="02010600030101010101" pitchFamily="2" charset="-122"/>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ea typeface="宋体" panose="02010600030101010101" pitchFamily="2" charset="-122"/>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宋体" panose="02010600030101010101" pitchFamily="2" charset="-122"/>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宋体" panose="02010600030101010101" pitchFamily="2" charset="-122"/>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宋体" panose="02010600030101010101" pitchFamily="2" charset="-122"/>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宋体" panose="02010600030101010101" pitchFamily="2" charset="-122"/>
                <a:cs typeface="Arial" panose="020B0604020202020204" pitchFamily="34" charset="0"/>
              </a:defRPr>
            </a:lvl9pPr>
          </a:lstStyle>
          <a:p>
            <a:pPr>
              <a:spcBef>
                <a:spcPct val="0"/>
              </a:spcBef>
            </a:pPr>
            <a:fld id="{059D1F1A-4C19-4F0F-BCC9-3D5F8F729310}" type="slidenum">
              <a:rPr lang="en-US" altLang="zh-CN"/>
              <a:pPr>
                <a:spcBef>
                  <a:spcPct val="0"/>
                </a:spcBef>
              </a:pPr>
              <a:t>6</a:t>
            </a:fld>
            <a:endParaRPr lang="en-US" altLang="zh-CN"/>
          </a:p>
        </p:txBody>
      </p:sp>
      <p:sp>
        <p:nvSpPr>
          <p:cNvPr id="30723" name="Rectangle 2">
            <a:extLst>
              <a:ext uri="{FF2B5EF4-FFF2-40B4-BE49-F238E27FC236}">
                <a16:creationId xmlns:a16="http://schemas.microsoft.com/office/drawing/2014/main" id="{CB353FE0-ED00-4892-B583-D036694FCD77}"/>
              </a:ext>
            </a:extLst>
          </p:cNvPr>
          <p:cNvSpPr>
            <a:spLocks noGrp="1" noRot="1" noChangeAspect="1" noChangeArrowheads="1" noTextEdit="1"/>
          </p:cNvSpPr>
          <p:nvPr>
            <p:ph type="sldImg"/>
          </p:nvPr>
        </p:nvSpPr>
        <p:spPr>
          <a:ln/>
        </p:spPr>
      </p:sp>
      <p:sp>
        <p:nvSpPr>
          <p:cNvPr id="30724" name="Rectangle 3">
            <a:extLst>
              <a:ext uri="{FF2B5EF4-FFF2-40B4-BE49-F238E27FC236}">
                <a16:creationId xmlns:a16="http://schemas.microsoft.com/office/drawing/2014/main" id="{AAE8CF6B-1031-4134-AB6B-CDE5FC75B59E}"/>
              </a:ext>
            </a:extLst>
          </p:cNvPr>
          <p:cNvSpPr>
            <a:spLocks noGrp="1" noChangeArrowheads="1"/>
          </p:cNvSpPr>
          <p:nvPr>
            <p:ph type="body" idx="1"/>
          </p:nvPr>
        </p:nvSpPr>
        <p:spPr>
          <a:noFill/>
        </p:spPr>
        <p:txBody>
          <a:bodyPr/>
          <a:lstStyle/>
          <a:p>
            <a:pPr eaLnBrk="1" hangingPunct="1"/>
            <a:r>
              <a:rPr lang="en-GB" altLang="en-US" dirty="0">
                <a:latin typeface="Arial" panose="020B0604020202020204" pitchFamily="34" charset="0"/>
                <a:cs typeface="Arial" panose="020B0604020202020204" pitchFamily="34" charset="0"/>
              </a:rPr>
              <a:t>The above is a sequence of steps/stages that business can follow when deploying e-Business technology. </a:t>
            </a:r>
          </a:p>
          <a:p>
            <a:pPr eaLnBrk="1" hangingPunct="1"/>
            <a:endParaRPr lang="en-GB" altLang="en-US" dirty="0">
              <a:latin typeface="Arial" panose="020B0604020202020204" pitchFamily="34" charset="0"/>
              <a:cs typeface="Arial" panose="020B0604020202020204" pitchFamily="34" charset="0"/>
            </a:endParaRPr>
          </a:p>
          <a:p>
            <a:pPr eaLnBrk="1" hangingPunct="1"/>
            <a:r>
              <a:rPr lang="en-US" altLang="en-US" dirty="0">
                <a:latin typeface="Arial" panose="020B0604020202020204" pitchFamily="34" charset="0"/>
                <a:cs typeface="Arial" panose="020B0604020202020204" pitchFamily="34" charset="0"/>
              </a:rPr>
              <a:t>https://www.tandfonline.com/doi/full/10.1080/09537280601127245?casa_token=-QCPb1duH5UAAAAA%3A6gXXrHFZ-o3vpWhS2skoHJLweGiA8rNHqPKnXIvZoKtzjTwZE9mdaMeoeUCnLCMlCX6nT5PIrcS_zNo</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a:extLst>
              <a:ext uri="{FF2B5EF4-FFF2-40B4-BE49-F238E27FC236}">
                <a16:creationId xmlns:a16="http://schemas.microsoft.com/office/drawing/2014/main" id="{7353CC2F-934D-4C97-8A72-09C1DEAF9F80}"/>
              </a:ext>
            </a:extLst>
          </p:cNvPr>
          <p:cNvSpPr>
            <a:spLocks noGrp="1" noRot="1" noChangeAspect="1" noChangeArrowheads="1" noTextEdit="1"/>
          </p:cNvSpPr>
          <p:nvPr>
            <p:ph type="sldImg"/>
          </p:nvPr>
        </p:nvSpPr>
        <p:spPr>
          <a:ln/>
        </p:spPr>
      </p:sp>
      <p:sp>
        <p:nvSpPr>
          <p:cNvPr id="32771" name="Notes Placeholder 2">
            <a:extLst>
              <a:ext uri="{FF2B5EF4-FFF2-40B4-BE49-F238E27FC236}">
                <a16:creationId xmlns:a16="http://schemas.microsoft.com/office/drawing/2014/main" id="{D3C1E72E-E7E9-4C8A-A99B-75BD0EA193E6}"/>
              </a:ext>
            </a:extLst>
          </p:cNvPr>
          <p:cNvSpPr>
            <a:spLocks noGrp="1" noChangeArrowheads="1"/>
          </p:cNvSpPr>
          <p:nvPr>
            <p:ph type="body" idx="1"/>
          </p:nvPr>
        </p:nvSpPr>
        <p:spPr>
          <a:noFill/>
        </p:spPr>
        <p:txBody>
          <a:bodyPr/>
          <a:lstStyle/>
          <a:p>
            <a:r>
              <a:rPr lang="en-GB" altLang="en-US" dirty="0">
                <a:latin typeface="Arial" panose="020B0604020202020204" pitchFamily="34" charset="0"/>
                <a:cs typeface="Arial" panose="020B0604020202020204" pitchFamily="34" charset="0"/>
              </a:rPr>
              <a:t>In this evolution of eBusiness it is clear that digital business operate at these different stages for internal and external engagement.  The degree to which the digital business deploys technology will depend on the nature of the business, the products and services offered and the degree of innovation adopted by the business.  Skilled personnel are a key driver in ensuring the technologies are deployed to match the activity at each of the stages of eBusiness. </a:t>
            </a:r>
          </a:p>
          <a:p>
            <a:endParaRPr lang="en-GB" altLang="en-US" dirty="0">
              <a:latin typeface="Arial" panose="020B0604020202020204" pitchFamily="34" charset="0"/>
              <a:cs typeface="Arial" panose="020B0604020202020204" pitchFamily="34" charset="0"/>
            </a:endParaRPr>
          </a:p>
          <a:p>
            <a:r>
              <a:rPr lang="en-GB" altLang="en-US" dirty="0">
                <a:latin typeface="Arial" panose="020B0604020202020204" pitchFamily="34" charset="0"/>
                <a:cs typeface="Arial" panose="020B0604020202020204" pitchFamily="34" charset="0"/>
              </a:rPr>
              <a:t>https://www.tandfonline.com/doi/full/10.1080/09537280601127245?casa_token=-QCPb1duH5UAAAAA%3A6gXXrHFZ-o3vpWhS2skoHJLweGiA8rNHqPKnXIvZoKtzjTwZE9mdaMeoeUCnLCMlCX6nT5PIrcS_zNo</a:t>
            </a:r>
          </a:p>
        </p:txBody>
      </p:sp>
      <p:sp>
        <p:nvSpPr>
          <p:cNvPr id="32772" name="Slide Number Placeholder 3">
            <a:extLst>
              <a:ext uri="{FF2B5EF4-FFF2-40B4-BE49-F238E27FC236}">
                <a16:creationId xmlns:a16="http://schemas.microsoft.com/office/drawing/2014/main" id="{F7B68A38-45B1-467F-8ACF-6AE2C5B849DE}"/>
              </a:ext>
            </a:extLst>
          </p:cNvPr>
          <p:cNvSpPr>
            <a:spLocks noGrp="1"/>
          </p:cNvSpPr>
          <p:nvPr>
            <p:ph type="sldNum" sz="quarter" idx="5"/>
          </p:nvPr>
        </p:nvSpPr>
        <p:spPr>
          <a:noFill/>
        </p:spPr>
        <p:txBody>
          <a:bodyPr/>
          <a:lstStyle>
            <a:lvl1pPr>
              <a:defRPr>
                <a:solidFill>
                  <a:schemeClr val="tx1"/>
                </a:solidFill>
                <a:latin typeface="Tahoma" panose="020B0604030504040204" pitchFamily="34" charset="0"/>
                <a:ea typeface="宋体" panose="02010600030101010101" pitchFamily="2" charset="-122"/>
              </a:defRPr>
            </a:lvl1pPr>
            <a:lvl2pPr marL="742950" indent="-285750">
              <a:defRPr>
                <a:solidFill>
                  <a:schemeClr val="tx1"/>
                </a:solidFill>
                <a:latin typeface="Tahoma" panose="020B0604030504040204" pitchFamily="34" charset="0"/>
                <a:ea typeface="宋体" panose="02010600030101010101" pitchFamily="2" charset="-122"/>
              </a:defRPr>
            </a:lvl2pPr>
            <a:lvl3pPr marL="1143000" indent="-228600">
              <a:defRPr>
                <a:solidFill>
                  <a:schemeClr val="tx1"/>
                </a:solidFill>
                <a:latin typeface="Tahoma" panose="020B0604030504040204" pitchFamily="34" charset="0"/>
                <a:ea typeface="宋体" panose="02010600030101010101" pitchFamily="2" charset="-122"/>
              </a:defRPr>
            </a:lvl3pPr>
            <a:lvl4pPr marL="1600200" indent="-228600">
              <a:defRPr>
                <a:solidFill>
                  <a:schemeClr val="tx1"/>
                </a:solidFill>
                <a:latin typeface="Tahoma" panose="020B0604030504040204" pitchFamily="34" charset="0"/>
                <a:ea typeface="宋体" panose="02010600030101010101" pitchFamily="2" charset="-122"/>
              </a:defRPr>
            </a:lvl4pPr>
            <a:lvl5pPr marL="2057400" indent="-228600">
              <a:defRPr>
                <a:solidFill>
                  <a:schemeClr val="tx1"/>
                </a:solidFill>
                <a:latin typeface="Tahoma" panose="020B060403050404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Tahoma" panose="020B060403050404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Tahoma" panose="020B060403050404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Tahoma" panose="020B060403050404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Tahoma" panose="020B0604030504040204" pitchFamily="34" charset="0"/>
                <a:ea typeface="宋体" panose="02010600030101010101" pitchFamily="2" charset="-122"/>
              </a:defRPr>
            </a:lvl9pPr>
          </a:lstStyle>
          <a:p>
            <a:fld id="{4BCF4CB4-4C39-4378-BF6F-190A6661A4D4}" type="slidenum">
              <a:rPr lang="en-US" altLang="zh-CN">
                <a:latin typeface="Arial" panose="020B0604020202020204" pitchFamily="34" charset="0"/>
              </a:rPr>
              <a:pPr/>
              <a:t>7</a:t>
            </a:fld>
            <a:endParaRPr lang="en-US" altLang="zh-CN">
              <a:latin typeface="Arial" panose="020B060402020202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a:extLst>
              <a:ext uri="{FF2B5EF4-FFF2-40B4-BE49-F238E27FC236}">
                <a16:creationId xmlns:a16="http://schemas.microsoft.com/office/drawing/2014/main" id="{E694F359-A6CD-4065-BD9B-F7878B72ACA5}"/>
              </a:ext>
            </a:extLst>
          </p:cNvPr>
          <p:cNvSpPr>
            <a:spLocks noGrp="1" noRot="1" noChangeAspect="1" noChangeArrowheads="1" noTextEdit="1"/>
          </p:cNvSpPr>
          <p:nvPr>
            <p:ph type="sldImg"/>
          </p:nvPr>
        </p:nvSpPr>
        <p:spPr>
          <a:ln/>
        </p:spPr>
      </p:sp>
      <p:sp>
        <p:nvSpPr>
          <p:cNvPr id="34819" name="Notes Placeholder 2">
            <a:extLst>
              <a:ext uri="{FF2B5EF4-FFF2-40B4-BE49-F238E27FC236}">
                <a16:creationId xmlns:a16="http://schemas.microsoft.com/office/drawing/2014/main" id="{BDE8FE22-529F-423D-A907-9D632B4C312F}"/>
              </a:ext>
            </a:extLst>
          </p:cNvPr>
          <p:cNvSpPr>
            <a:spLocks noGrp="1" noChangeArrowheads="1"/>
          </p:cNvSpPr>
          <p:nvPr>
            <p:ph type="body" idx="1"/>
          </p:nvPr>
        </p:nvSpPr>
        <p:spPr>
          <a:noFill/>
        </p:spPr>
        <p:txBody>
          <a:bodyPr/>
          <a:lstStyle/>
          <a:p>
            <a:r>
              <a:rPr lang="en-GB" altLang="en-US" dirty="0">
                <a:latin typeface="Arial" panose="020B0604020202020204" pitchFamily="34" charset="0"/>
                <a:cs typeface="Arial" panose="020B0604020202020204" pitchFamily="34" charset="0"/>
              </a:rPr>
              <a:t>Laudon, K. C. &amp; Laudon, J. P. (2007, 2014) in their book, Management Information Systems refer to the networked organisation.  Yes, the book is a little old but the figure illustrates the digital business operations that are connected internally, externally and via extranets which are particularly important to enable supply chain working, i.e. inventory management.</a:t>
            </a:r>
          </a:p>
          <a:p>
            <a:endParaRPr lang="en-GB" altLang="en-US" dirty="0">
              <a:latin typeface="Arial" panose="020B0604020202020204" pitchFamily="34" charset="0"/>
              <a:cs typeface="Arial" panose="020B0604020202020204" pitchFamily="34" charset="0"/>
            </a:endParaRPr>
          </a:p>
        </p:txBody>
      </p:sp>
      <p:sp>
        <p:nvSpPr>
          <p:cNvPr id="34820" name="Slide Number Placeholder 3">
            <a:extLst>
              <a:ext uri="{FF2B5EF4-FFF2-40B4-BE49-F238E27FC236}">
                <a16:creationId xmlns:a16="http://schemas.microsoft.com/office/drawing/2014/main" id="{E5AADBE5-B0F2-45D3-9777-44894392CD23}"/>
              </a:ext>
            </a:extLst>
          </p:cNvPr>
          <p:cNvSpPr>
            <a:spLocks noGrp="1"/>
          </p:cNvSpPr>
          <p:nvPr>
            <p:ph type="sldNum" sz="quarter" idx="5"/>
          </p:nvPr>
        </p:nvSpPr>
        <p:spPr>
          <a:noFill/>
        </p:spPr>
        <p:txBody>
          <a:bodyPr/>
          <a:lstStyle>
            <a:lvl1pPr>
              <a:defRPr>
                <a:solidFill>
                  <a:schemeClr val="tx1"/>
                </a:solidFill>
                <a:latin typeface="Tahoma" panose="020B0604030504040204" pitchFamily="34" charset="0"/>
                <a:ea typeface="宋体" panose="02010600030101010101" pitchFamily="2" charset="-122"/>
              </a:defRPr>
            </a:lvl1pPr>
            <a:lvl2pPr marL="742950" indent="-285750">
              <a:defRPr>
                <a:solidFill>
                  <a:schemeClr val="tx1"/>
                </a:solidFill>
                <a:latin typeface="Tahoma" panose="020B0604030504040204" pitchFamily="34" charset="0"/>
                <a:ea typeface="宋体" panose="02010600030101010101" pitchFamily="2" charset="-122"/>
              </a:defRPr>
            </a:lvl2pPr>
            <a:lvl3pPr marL="1143000" indent="-228600">
              <a:defRPr>
                <a:solidFill>
                  <a:schemeClr val="tx1"/>
                </a:solidFill>
                <a:latin typeface="Tahoma" panose="020B0604030504040204" pitchFamily="34" charset="0"/>
                <a:ea typeface="宋体" panose="02010600030101010101" pitchFamily="2" charset="-122"/>
              </a:defRPr>
            </a:lvl3pPr>
            <a:lvl4pPr marL="1600200" indent="-228600">
              <a:defRPr>
                <a:solidFill>
                  <a:schemeClr val="tx1"/>
                </a:solidFill>
                <a:latin typeface="Tahoma" panose="020B0604030504040204" pitchFamily="34" charset="0"/>
                <a:ea typeface="宋体" panose="02010600030101010101" pitchFamily="2" charset="-122"/>
              </a:defRPr>
            </a:lvl4pPr>
            <a:lvl5pPr marL="2057400" indent="-228600">
              <a:defRPr>
                <a:solidFill>
                  <a:schemeClr val="tx1"/>
                </a:solidFill>
                <a:latin typeface="Tahoma" panose="020B060403050404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Tahoma" panose="020B060403050404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Tahoma" panose="020B060403050404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Tahoma" panose="020B060403050404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Tahoma" panose="020B0604030504040204" pitchFamily="34" charset="0"/>
                <a:ea typeface="宋体" panose="02010600030101010101" pitchFamily="2" charset="-122"/>
              </a:defRPr>
            </a:lvl9pPr>
          </a:lstStyle>
          <a:p>
            <a:fld id="{6D044476-3F7D-4207-A809-AB033DA113C3}" type="slidenum">
              <a:rPr lang="en-US" altLang="zh-CN">
                <a:latin typeface="Arial" panose="020B0604020202020204" pitchFamily="34" charset="0"/>
              </a:rPr>
              <a:pPr/>
              <a:t>8</a:t>
            </a:fld>
            <a:endParaRPr lang="en-US" altLang="zh-CN">
              <a:latin typeface="Arial" panose="020B060402020202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a:extLst>
              <a:ext uri="{FF2B5EF4-FFF2-40B4-BE49-F238E27FC236}">
                <a16:creationId xmlns:a16="http://schemas.microsoft.com/office/drawing/2014/main" id="{72721221-5F2A-492F-A8B4-373BE6D5B304}"/>
              </a:ext>
            </a:extLst>
          </p:cNvPr>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ea typeface="宋体" panose="02010600030101010101" pitchFamily="2" charset="-122"/>
                <a:cs typeface="Arial" panose="020B0604020202020204" pitchFamily="34" charset="0"/>
              </a:defRPr>
            </a:lvl1pPr>
            <a:lvl2pPr marL="742950" indent="-285750">
              <a:spcBef>
                <a:spcPct val="30000"/>
              </a:spcBef>
              <a:defRPr sz="1200">
                <a:solidFill>
                  <a:schemeClr val="tx1"/>
                </a:solidFill>
                <a:latin typeface="Arial" panose="020B0604020202020204" pitchFamily="34" charset="0"/>
                <a:ea typeface="宋体" panose="02010600030101010101" pitchFamily="2" charset="-122"/>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ea typeface="宋体" panose="02010600030101010101" pitchFamily="2" charset="-122"/>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ea typeface="宋体" panose="02010600030101010101" pitchFamily="2" charset="-122"/>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ea typeface="宋体" panose="02010600030101010101" pitchFamily="2" charset="-122"/>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宋体" panose="02010600030101010101" pitchFamily="2" charset="-122"/>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宋体" panose="02010600030101010101" pitchFamily="2" charset="-122"/>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宋体" panose="02010600030101010101" pitchFamily="2" charset="-122"/>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宋体" panose="02010600030101010101" pitchFamily="2" charset="-122"/>
                <a:cs typeface="Arial" panose="020B0604020202020204" pitchFamily="34" charset="0"/>
              </a:defRPr>
            </a:lvl9pPr>
          </a:lstStyle>
          <a:p>
            <a:pPr>
              <a:spcBef>
                <a:spcPct val="0"/>
              </a:spcBef>
            </a:pPr>
            <a:fld id="{64DB65F5-8698-4334-9FF1-7B1A01DAA6C5}" type="slidenum">
              <a:rPr lang="en-US" altLang="zh-CN"/>
              <a:pPr>
                <a:spcBef>
                  <a:spcPct val="0"/>
                </a:spcBef>
              </a:pPr>
              <a:t>9</a:t>
            </a:fld>
            <a:endParaRPr lang="en-US" altLang="zh-CN"/>
          </a:p>
        </p:txBody>
      </p:sp>
      <p:sp>
        <p:nvSpPr>
          <p:cNvPr id="36867" name="Rectangle 2">
            <a:extLst>
              <a:ext uri="{FF2B5EF4-FFF2-40B4-BE49-F238E27FC236}">
                <a16:creationId xmlns:a16="http://schemas.microsoft.com/office/drawing/2014/main" id="{5A252934-EA44-40B1-88A4-C27190E2CC71}"/>
              </a:ext>
            </a:extLst>
          </p:cNvPr>
          <p:cNvSpPr>
            <a:spLocks noGrp="1" noRot="1" noChangeAspect="1" noChangeArrowheads="1" noTextEdit="1"/>
          </p:cNvSpPr>
          <p:nvPr>
            <p:ph type="sldImg"/>
          </p:nvPr>
        </p:nvSpPr>
        <p:spPr>
          <a:xfrm>
            <a:off x="1187450" y="709613"/>
            <a:ext cx="4532313" cy="3398837"/>
          </a:xfrm>
          <a:ln/>
        </p:spPr>
      </p:sp>
      <p:sp>
        <p:nvSpPr>
          <p:cNvPr id="36868" name="Rectangle 3">
            <a:extLst>
              <a:ext uri="{FF2B5EF4-FFF2-40B4-BE49-F238E27FC236}">
                <a16:creationId xmlns:a16="http://schemas.microsoft.com/office/drawing/2014/main" id="{68C0C1CD-967A-41B2-B457-DAB6F085986B}"/>
              </a:ext>
            </a:extLst>
          </p:cNvPr>
          <p:cNvSpPr>
            <a:spLocks noGrp="1" noChangeArrowheads="1"/>
          </p:cNvSpPr>
          <p:nvPr>
            <p:ph type="body" idx="1"/>
          </p:nvPr>
        </p:nvSpPr>
        <p:spPr>
          <a:xfrm>
            <a:off x="552450" y="4324350"/>
            <a:ext cx="5918200" cy="4110038"/>
          </a:xfrm>
          <a:noFill/>
        </p:spPr>
        <p:txBody>
          <a:bodyPr/>
          <a:lstStyle/>
          <a:p>
            <a:pPr algn="just" eaLnBrk="1" hangingPunct="1"/>
            <a:r>
              <a:rPr lang="en-GB" altLang="zh-CN" dirty="0">
                <a:solidFill>
                  <a:srgbClr val="000000"/>
                </a:solidFill>
                <a:latin typeface="Arial" panose="020B0604020202020204" pitchFamily="34" charset="0"/>
                <a:cs typeface="Arial" panose="020B0604020202020204" pitchFamily="34" charset="0"/>
              </a:rPr>
              <a:t>The evolution of IT in business can be thought of in terms of five overlapping stages, each of which evolved out of constraints presented by the previous generation. This is still referred to and was first explained by Porter in 2001.</a:t>
            </a:r>
          </a:p>
          <a:p>
            <a:pPr algn="just" eaLnBrk="1" hangingPunct="1"/>
            <a:r>
              <a:rPr lang="en-GB" altLang="zh-CN" dirty="0">
                <a:solidFill>
                  <a:srgbClr val="000000"/>
                </a:solidFill>
                <a:latin typeface="Arial" panose="020B0604020202020204" pitchFamily="34" charset="0"/>
                <a:cs typeface="Arial" panose="020B0604020202020204" pitchFamily="34" charset="0"/>
              </a:rPr>
              <a:t> following seminar work by Michael Scott-Morton in the 1980’s.  The earliest IT systems automated discrete transactions such as order entry &amp; accounting. </a:t>
            </a:r>
          </a:p>
          <a:p>
            <a:pPr algn="just" eaLnBrk="1" hangingPunct="1"/>
            <a:r>
              <a:rPr lang="en-GB" altLang="zh-CN" dirty="0">
                <a:solidFill>
                  <a:srgbClr val="000000"/>
                </a:solidFill>
                <a:latin typeface="Arial" panose="020B0604020202020204" pitchFamily="34" charset="0"/>
                <a:cs typeface="Arial" panose="020B0604020202020204" pitchFamily="34" charset="0"/>
              </a:rPr>
              <a:t>Stage 2 involved the fuller automation and functional enhancement of individual activities such as human resource management, sales force operations and product design. </a:t>
            </a:r>
          </a:p>
          <a:p>
            <a:pPr algn="just" eaLnBrk="1" hangingPunct="1"/>
            <a:r>
              <a:rPr lang="en-GB" altLang="zh-CN" dirty="0">
                <a:solidFill>
                  <a:srgbClr val="000000"/>
                </a:solidFill>
                <a:latin typeface="Arial" panose="020B0604020202020204" pitchFamily="34" charset="0"/>
                <a:cs typeface="Arial" panose="020B0604020202020204" pitchFamily="34" charset="0"/>
              </a:rPr>
              <a:t>Stage 3, which is being accelerated by the Internet,</a:t>
            </a:r>
            <a:r>
              <a:rPr lang="en-GB" altLang="zh-CN" baseline="-25000" dirty="0">
                <a:solidFill>
                  <a:srgbClr val="000000"/>
                </a:solidFill>
                <a:latin typeface="Arial" panose="020B0604020202020204" pitchFamily="34" charset="0"/>
                <a:cs typeface="Arial" panose="020B0604020202020204" pitchFamily="34" charset="0"/>
              </a:rPr>
              <a:t> </a:t>
            </a:r>
            <a:r>
              <a:rPr lang="en-GB" altLang="zh-CN" dirty="0">
                <a:solidFill>
                  <a:srgbClr val="000000"/>
                </a:solidFill>
                <a:latin typeface="Arial" panose="020B0604020202020204" pitchFamily="34" charset="0"/>
                <a:cs typeface="Arial" panose="020B0604020202020204" pitchFamily="34" charset="0"/>
              </a:rPr>
              <a:t>involves cross-activity integration, such as linking sales activities with order processing. </a:t>
            </a:r>
          </a:p>
          <a:p>
            <a:pPr algn="just" eaLnBrk="1" hangingPunct="1"/>
            <a:r>
              <a:rPr lang="en-GB" altLang="zh-CN" dirty="0">
                <a:solidFill>
                  <a:srgbClr val="000000"/>
                </a:solidFill>
                <a:latin typeface="Arial" panose="020B0604020202020204" pitchFamily="34" charset="0"/>
                <a:cs typeface="Arial" panose="020B0604020202020204" pitchFamily="34" charset="0"/>
              </a:rPr>
              <a:t>Stage 4, enables the integration of the value chain and entire value system, </a:t>
            </a:r>
            <a:r>
              <a:rPr lang="en-GB" altLang="zh-CN" dirty="0" err="1">
                <a:solidFill>
                  <a:srgbClr val="000000"/>
                </a:solidFill>
                <a:latin typeface="Arial" panose="020B0604020202020204" pitchFamily="34" charset="0"/>
                <a:cs typeface="Arial" panose="020B0604020202020204" pitchFamily="34" charset="0"/>
              </a:rPr>
              <a:t>I.e</a:t>
            </a:r>
            <a:r>
              <a:rPr lang="en-GB" altLang="zh-CN" dirty="0">
                <a:solidFill>
                  <a:srgbClr val="000000"/>
                </a:solidFill>
                <a:latin typeface="Arial" panose="020B0604020202020204" pitchFamily="34" charset="0"/>
                <a:cs typeface="Arial" panose="020B0604020202020204" pitchFamily="34" charset="0"/>
              </a:rPr>
              <a:t> the set of value chains in an entire industry, encompassing those of tiers of suppliers, channels, and customers. </a:t>
            </a:r>
          </a:p>
          <a:p>
            <a:pPr algn="just" eaLnBrk="1" hangingPunct="1"/>
            <a:r>
              <a:rPr lang="en-GB" altLang="zh-CN" dirty="0">
                <a:solidFill>
                  <a:srgbClr val="000000"/>
                </a:solidFill>
                <a:latin typeface="Arial" panose="020B0604020202020204" pitchFamily="34" charset="0"/>
                <a:cs typeface="Arial" panose="020B0604020202020204" pitchFamily="34" charset="0"/>
              </a:rPr>
              <a:t>In the upcoming fifth stage, IT will be used not only to connect the various activities and players in the value system but to optimise its workings in real time. </a:t>
            </a:r>
          </a:p>
          <a:p>
            <a:pPr algn="just" eaLnBrk="1" hangingPunct="1"/>
            <a:endParaRPr lang="en-GB" altLang="zh-CN" dirty="0">
              <a:solidFill>
                <a:srgbClr val="000000"/>
              </a:solidFill>
              <a:latin typeface="Arial" panose="020B0604020202020204" pitchFamily="34" charset="0"/>
              <a:cs typeface="Arial" panose="020B0604020202020204" pitchFamily="34" charset="0"/>
            </a:endParaRP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Arial" panose="020B0604020202020204" pitchFamily="34" charset="0"/>
              </a:rPr>
              <a:t>The I4.0 technologies that currently in use (DaSilva and </a:t>
            </a:r>
            <a:r>
              <a:rPr lang="en-GB" sz="1800" dirty="0" err="1">
                <a:effectLst/>
                <a:latin typeface="Calibri" panose="020F0502020204030204" pitchFamily="34" charset="0"/>
                <a:ea typeface="DengXian" panose="02010600030101010101" pitchFamily="2" charset="-122"/>
                <a:cs typeface="Arial" panose="020B0604020202020204" pitchFamily="34" charset="0"/>
              </a:rPr>
              <a:t>Sehnem</a:t>
            </a:r>
            <a:r>
              <a:rPr lang="en-GB" sz="1800" dirty="0">
                <a:effectLst/>
                <a:latin typeface="Calibri" panose="020F0502020204030204" pitchFamily="34" charset="0"/>
                <a:ea typeface="DengXian" panose="02010600030101010101" pitchFamily="2" charset="-122"/>
                <a:cs typeface="Arial" panose="020B0604020202020204" pitchFamily="34" charset="0"/>
              </a:rPr>
              <a:t>, 2022)</a:t>
            </a:r>
          </a:p>
          <a:p>
            <a:pPr marL="342900" lvl="0" indent="-342900">
              <a:lnSpc>
                <a:spcPct val="107000"/>
              </a:lnSpc>
              <a:buFont typeface="+mj-lt"/>
              <a:buAutoNum type="arabicPeriod"/>
            </a:pPr>
            <a:r>
              <a:rPr lang="en-GB" sz="1800" dirty="0">
                <a:effectLst/>
                <a:latin typeface="Calibri" panose="020F0502020204030204" pitchFamily="34" charset="0"/>
                <a:ea typeface="DengXian" panose="02010600030101010101" pitchFamily="2" charset="-122"/>
                <a:cs typeface="Arial" panose="020B0604020202020204" pitchFamily="34" charset="0"/>
              </a:rPr>
              <a:t>Industry 4.0  OR I4.0 (General term)</a:t>
            </a:r>
          </a:p>
          <a:p>
            <a:pPr marL="457200">
              <a:lnSpc>
                <a:spcPct val="107000"/>
              </a:lnSpc>
            </a:pPr>
            <a:r>
              <a:rPr lang="en-GB" sz="1800" dirty="0">
                <a:effectLst/>
                <a:latin typeface="Calibri" panose="020F0502020204030204" pitchFamily="34" charset="0"/>
                <a:ea typeface="DengXian" panose="02010600030101010101" pitchFamily="2" charset="-122"/>
                <a:cs typeface="Arial" panose="020B0604020202020204" pitchFamily="34" charset="0"/>
              </a:rPr>
              <a:t> </a:t>
            </a:r>
          </a:p>
          <a:p>
            <a:pPr marL="457200">
              <a:lnSpc>
                <a:spcPct val="107000"/>
              </a:lnSpc>
            </a:pPr>
            <a:r>
              <a:rPr lang="en-GB" sz="1800" dirty="0">
                <a:effectLst/>
                <a:latin typeface="Calibri" panose="020F0502020204030204" pitchFamily="34" charset="0"/>
                <a:ea typeface="DengXian" panose="02010600030101010101" pitchFamily="2" charset="-122"/>
                <a:cs typeface="Arial" panose="020B0604020202020204" pitchFamily="34" charset="0"/>
              </a:rPr>
              <a:t>Specific terms associate with Industry 4.0</a:t>
            </a:r>
          </a:p>
          <a:p>
            <a:pPr marL="457200">
              <a:lnSpc>
                <a:spcPct val="107000"/>
              </a:lnSpc>
            </a:pPr>
            <a:r>
              <a:rPr lang="en-GB" sz="1800" dirty="0">
                <a:effectLst/>
                <a:latin typeface="Calibri" panose="020F0502020204030204" pitchFamily="34" charset="0"/>
                <a:ea typeface="DengXian" panose="02010600030101010101" pitchFamily="2" charset="-122"/>
                <a:cs typeface="Arial" panose="020B0604020202020204" pitchFamily="34" charset="0"/>
              </a:rPr>
              <a:t> </a:t>
            </a:r>
          </a:p>
          <a:p>
            <a:pPr marL="342900" lvl="0" indent="-342900">
              <a:lnSpc>
                <a:spcPct val="107000"/>
              </a:lnSpc>
              <a:buFont typeface="+mj-lt"/>
              <a:buAutoNum type="arabicPeriod"/>
            </a:pPr>
            <a:r>
              <a:rPr lang="en-GB" sz="1800" dirty="0">
                <a:effectLst/>
                <a:latin typeface="Calibri" panose="020F0502020204030204" pitchFamily="34" charset="0"/>
                <a:ea typeface="DengXian" panose="02010600030101010101" pitchFamily="2" charset="-122"/>
                <a:cs typeface="Arial" panose="020B0604020202020204" pitchFamily="34" charset="0"/>
              </a:rPr>
              <a:t>Artificial neural networks </a:t>
            </a:r>
          </a:p>
          <a:p>
            <a:pPr marL="342900" lvl="0" indent="-342900">
              <a:lnSpc>
                <a:spcPct val="107000"/>
              </a:lnSpc>
              <a:buFont typeface="+mj-lt"/>
              <a:buAutoNum type="arabicPeriod"/>
            </a:pPr>
            <a:r>
              <a:rPr lang="en-GB" sz="1800" dirty="0">
                <a:effectLst/>
                <a:latin typeface="Calibri" panose="020F0502020204030204" pitchFamily="34" charset="0"/>
                <a:ea typeface="DengXian" panose="02010600030101010101" pitchFamily="2" charset="-122"/>
                <a:cs typeface="Arial" panose="020B0604020202020204" pitchFamily="34" charset="0"/>
              </a:rPr>
              <a:t>Automation </a:t>
            </a:r>
          </a:p>
          <a:p>
            <a:pPr marL="342900" lvl="0" indent="-342900">
              <a:lnSpc>
                <a:spcPct val="107000"/>
              </a:lnSpc>
              <a:buFont typeface="+mj-lt"/>
              <a:buAutoNum type="arabicPeriod"/>
            </a:pPr>
            <a:r>
              <a:rPr lang="en-GB" sz="1800" dirty="0">
                <a:effectLst/>
                <a:latin typeface="Calibri" panose="020F0502020204030204" pitchFamily="34" charset="0"/>
                <a:ea typeface="DengXian" panose="02010600030101010101" pitchFamily="2" charset="-122"/>
                <a:cs typeface="Arial" panose="020B0604020202020204" pitchFamily="34" charset="0"/>
              </a:rPr>
              <a:t>Big data </a:t>
            </a:r>
          </a:p>
          <a:p>
            <a:pPr marL="342900" lvl="0" indent="-342900">
              <a:lnSpc>
                <a:spcPct val="107000"/>
              </a:lnSpc>
              <a:buFont typeface="+mj-lt"/>
              <a:buAutoNum type="arabicPeriod"/>
            </a:pPr>
            <a:r>
              <a:rPr lang="en-GB" sz="1800" dirty="0">
                <a:effectLst/>
                <a:latin typeface="Calibri" panose="020F0502020204030204" pitchFamily="34" charset="0"/>
                <a:ea typeface="DengXian" panose="02010600030101010101" pitchFamily="2" charset="-122"/>
                <a:cs typeface="Arial" panose="020B0604020202020204" pitchFamily="34" charset="0"/>
              </a:rPr>
              <a:t>Blockchain </a:t>
            </a:r>
          </a:p>
          <a:p>
            <a:pPr marL="342900" lvl="0" indent="-342900">
              <a:lnSpc>
                <a:spcPct val="107000"/>
              </a:lnSpc>
              <a:buFont typeface="+mj-lt"/>
              <a:buAutoNum type="arabicPeriod"/>
            </a:pPr>
            <a:r>
              <a:rPr lang="en-GB" sz="1800" dirty="0">
                <a:effectLst/>
                <a:latin typeface="Calibri" panose="020F0502020204030204" pitchFamily="34" charset="0"/>
                <a:ea typeface="DengXian" panose="02010600030101010101" pitchFamily="2" charset="-122"/>
                <a:cs typeface="Arial" panose="020B0604020202020204" pitchFamily="34" charset="0"/>
              </a:rPr>
              <a:t>Convolutional neural networks</a:t>
            </a:r>
          </a:p>
          <a:p>
            <a:pPr marL="342900" lvl="0" indent="-342900">
              <a:lnSpc>
                <a:spcPct val="107000"/>
              </a:lnSpc>
              <a:buFont typeface="+mj-lt"/>
              <a:buAutoNum type="arabicPeriod"/>
            </a:pPr>
            <a:r>
              <a:rPr lang="en-GB" sz="1800" dirty="0">
                <a:effectLst/>
                <a:latin typeface="Calibri" panose="020F0502020204030204" pitchFamily="34" charset="0"/>
                <a:ea typeface="DengXian" panose="02010600030101010101" pitchFamily="2" charset="-122"/>
                <a:cs typeface="Arial" panose="020B0604020202020204" pitchFamily="34" charset="0"/>
              </a:rPr>
              <a:t>Deep learning (DL) </a:t>
            </a:r>
          </a:p>
          <a:p>
            <a:pPr marL="342900" lvl="0" indent="-342900">
              <a:lnSpc>
                <a:spcPct val="107000"/>
              </a:lnSpc>
              <a:buFont typeface="+mj-lt"/>
              <a:buAutoNum type="arabicPeriod"/>
            </a:pPr>
            <a:r>
              <a:rPr lang="en-GB" sz="1800" dirty="0">
                <a:effectLst/>
                <a:latin typeface="Calibri" panose="020F0502020204030204" pitchFamily="34" charset="0"/>
                <a:ea typeface="DengXian" panose="02010600030101010101" pitchFamily="2" charset="-122"/>
                <a:cs typeface="Arial" panose="020B0604020202020204" pitchFamily="34" charset="0"/>
              </a:rPr>
              <a:t>Digitalization </a:t>
            </a:r>
          </a:p>
          <a:p>
            <a:pPr marL="342900" lvl="0" indent="-342900">
              <a:lnSpc>
                <a:spcPct val="107000"/>
              </a:lnSpc>
              <a:buFont typeface="+mj-lt"/>
              <a:buAutoNum type="arabicPeriod"/>
            </a:pPr>
            <a:r>
              <a:rPr lang="en-GB" sz="1800" dirty="0">
                <a:effectLst/>
                <a:latin typeface="Calibri" panose="020F0502020204030204" pitchFamily="34" charset="0"/>
                <a:ea typeface="DengXian" panose="02010600030101010101" pitchFamily="2" charset="-122"/>
                <a:cs typeface="Arial" panose="020B0604020202020204" pitchFamily="34" charset="0"/>
              </a:rPr>
              <a:t>Internet of Things (IoT)</a:t>
            </a:r>
          </a:p>
          <a:p>
            <a:pPr marL="342900" lvl="0" indent="-342900">
              <a:lnSpc>
                <a:spcPct val="107000"/>
              </a:lnSpc>
              <a:buFont typeface="+mj-lt"/>
              <a:buAutoNum type="arabicPeriod"/>
            </a:pPr>
            <a:r>
              <a:rPr lang="en-GB" sz="1800" dirty="0">
                <a:effectLst/>
                <a:latin typeface="Calibri" panose="020F0502020204030204" pitchFamily="34" charset="0"/>
                <a:ea typeface="DengXian" panose="02010600030101010101" pitchFamily="2" charset="-122"/>
                <a:cs typeface="Arial" panose="020B0604020202020204" pitchFamily="34" charset="0"/>
              </a:rPr>
              <a:t>Machine learning</a:t>
            </a:r>
          </a:p>
          <a:p>
            <a:pPr marL="342900" lvl="0" indent="-342900">
              <a:lnSpc>
                <a:spcPct val="107000"/>
              </a:lnSpc>
              <a:buFont typeface="+mj-lt"/>
              <a:buAutoNum type="arabicPeriod"/>
            </a:pPr>
            <a:r>
              <a:rPr lang="en-GB" sz="1800" dirty="0">
                <a:effectLst/>
                <a:latin typeface="Calibri" panose="020F0502020204030204" pitchFamily="34" charset="0"/>
                <a:ea typeface="DengXian" panose="02010600030101010101" pitchFamily="2" charset="-122"/>
                <a:cs typeface="Arial" panose="020B0604020202020204" pitchFamily="34" charset="0"/>
              </a:rPr>
              <a:t>Additive manufacturing</a:t>
            </a:r>
          </a:p>
          <a:p>
            <a:pPr marL="342900" lvl="0" indent="-342900">
              <a:lnSpc>
                <a:spcPct val="107000"/>
              </a:lnSpc>
              <a:buFont typeface="+mj-lt"/>
              <a:buAutoNum type="arabicPeriod"/>
            </a:pPr>
            <a:r>
              <a:rPr lang="en-GB" sz="1800" dirty="0">
                <a:effectLst/>
                <a:latin typeface="Calibri" panose="020F0502020204030204" pitchFamily="34" charset="0"/>
                <a:ea typeface="DengXian" panose="02010600030101010101" pitchFamily="2" charset="-122"/>
                <a:cs typeface="Arial" panose="020B0604020202020204" pitchFamily="34" charset="0"/>
              </a:rPr>
              <a:t>Fuzzy DEMATEL systems</a:t>
            </a:r>
          </a:p>
          <a:p>
            <a:pPr marL="342900" lvl="0" indent="-342900">
              <a:lnSpc>
                <a:spcPct val="107000"/>
              </a:lnSpc>
              <a:spcAft>
                <a:spcPts val="800"/>
              </a:spcAft>
              <a:buFont typeface="+mj-lt"/>
              <a:buAutoNum type="arabicPeriod"/>
            </a:pPr>
            <a:r>
              <a:rPr lang="en-GB" sz="1800" dirty="0">
                <a:effectLst/>
                <a:latin typeface="Calibri" panose="020F0502020204030204" pitchFamily="34" charset="0"/>
                <a:ea typeface="DengXian" panose="02010600030101010101" pitchFamily="2" charset="-122"/>
                <a:cs typeface="Arial" panose="020B0604020202020204" pitchFamily="34" charset="0"/>
              </a:rPr>
              <a:t>Smart factory</a:t>
            </a:r>
          </a:p>
          <a:p>
            <a:pPr algn="just" eaLnBrk="1" hangingPunct="1"/>
            <a:endParaRPr lang="en-GB" altLang="zh-CN" dirty="0">
              <a:solidFill>
                <a:srgbClr val="000000"/>
              </a:solidFill>
              <a:latin typeface="Arial" panose="020B0604020202020204" pitchFamily="34" charset="0"/>
              <a:cs typeface="Arial" panose="020B0604020202020204" pitchFamily="34" charset="0"/>
            </a:endParaRPr>
          </a:p>
          <a:p>
            <a:pPr algn="just" eaLnBrk="1" hangingPunct="1"/>
            <a:endParaRPr lang="en-GB" altLang="zh-CN" u="sng" dirty="0">
              <a:solidFill>
                <a:srgbClr val="000000"/>
              </a:solidFill>
              <a:latin typeface="Arial" panose="020B0604020202020204" pitchFamily="34" charset="0"/>
              <a:cs typeface="Arial" panose="020B0604020202020204" pitchFamily="34" charset="0"/>
            </a:endParaRPr>
          </a:p>
          <a:p>
            <a:pPr algn="just" eaLnBrk="1" hangingPunct="1"/>
            <a:r>
              <a:rPr lang="en-GB" altLang="zh-CN" dirty="0">
                <a:solidFill>
                  <a:srgbClr val="000000"/>
                </a:solidFill>
                <a:latin typeface="Arial" panose="020B0604020202020204" pitchFamily="34" charset="0"/>
                <a:cs typeface="Arial" panose="020B0604020202020204" pitchFamily="34" charset="0"/>
              </a:rPr>
              <a:t>The power of the Internet in the value chain, however; must be kept in perspective. While Internet applications have an important influence on the cost and quality of activities, they are neither the only nor the dominant influence. Conventional factors such as scale, the skills of personnel, product and process technology, and investments in physical assets also play prominent roles. The Internet is transformational in some respects, but many traditional sources of competitive advantage 'remain intact.</a:t>
            </a:r>
          </a:p>
          <a:p>
            <a:pPr algn="just" eaLnBrk="1" hangingPunct="1"/>
            <a:endParaRPr lang="en-GB" altLang="zh-CN" dirty="0">
              <a:latin typeface="Arial" panose="020B0604020202020204" pitchFamily="34" charset="0"/>
              <a:cs typeface="Arial" panose="020B060402020202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800" u="sng" dirty="0">
                <a:solidFill>
                  <a:srgbClr val="0000FF"/>
                </a:solidFill>
                <a:effectLst/>
                <a:latin typeface="Calibri" panose="020F0502020204030204" pitchFamily="34" charset="0"/>
                <a:ea typeface="DengXian" panose="02010600030101010101" pitchFamily="2" charset="-122"/>
                <a:cs typeface="Arial" panose="020B0604020202020204" pitchFamily="34" charset="0"/>
                <a:hlinkClick r:id="rId3"/>
              </a:rPr>
              <a:t>https://www.pwc.com/gx/en/industries/industries-4.0/landing-page/industry-4.0-building-your-digital-enterprise-april-2016.pdf</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B38CB817-8C98-47C8-BDB3-AF0E7481F4EA}" type="slidenum">
              <a:rPr lang="en-US" altLang="zh-CN" smtClean="0"/>
              <a:pPr/>
              <a:t>10</a:t>
            </a:fld>
            <a:endParaRPr lang="en-US" altLang="zh-CN"/>
          </a:p>
        </p:txBody>
      </p:sp>
    </p:spTree>
    <p:extLst>
      <p:ext uri="{BB962C8B-B14F-4D97-AF65-F5344CB8AC3E}">
        <p14:creationId xmlns:p14="http://schemas.microsoft.com/office/powerpoint/2010/main" val="354227611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Image Source  - https://www.isc.hbs.edu/strategy/business-strategy/Pages/the-value-chain.aspx</a:t>
            </a:r>
          </a:p>
        </p:txBody>
      </p:sp>
      <p:sp>
        <p:nvSpPr>
          <p:cNvPr id="4" name="Slide Number Placeholder 3"/>
          <p:cNvSpPr>
            <a:spLocks noGrp="1"/>
          </p:cNvSpPr>
          <p:nvPr>
            <p:ph type="sldNum" sz="quarter" idx="5"/>
          </p:nvPr>
        </p:nvSpPr>
        <p:spPr/>
        <p:txBody>
          <a:bodyPr/>
          <a:lstStyle/>
          <a:p>
            <a:fld id="{B38CB817-8C98-47C8-BDB3-AF0E7481F4EA}" type="slidenum">
              <a:rPr lang="en-US" altLang="zh-CN" smtClean="0"/>
              <a:pPr/>
              <a:t>11</a:t>
            </a:fld>
            <a:endParaRPr lang="en-US" altLang="zh-CN"/>
          </a:p>
        </p:txBody>
      </p:sp>
    </p:spTree>
    <p:extLst>
      <p:ext uri="{BB962C8B-B14F-4D97-AF65-F5344CB8AC3E}">
        <p14:creationId xmlns:p14="http://schemas.microsoft.com/office/powerpoint/2010/main" val="295257128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Value chain analysis is an important feature of digital business, where systems are embedded to improve efficiency and effectiveness of processes.  The processes will have key performance indicators to measure and try and reduce waste in the system.</a:t>
            </a:r>
          </a:p>
          <a:p>
            <a:endParaRPr lang="en-GB" dirty="0"/>
          </a:p>
          <a:p>
            <a:r>
              <a:rPr lang="en-GB"/>
              <a:t>https://www.smartsheet.com/value-chain-model</a:t>
            </a:r>
          </a:p>
        </p:txBody>
      </p:sp>
      <p:sp>
        <p:nvSpPr>
          <p:cNvPr id="4" name="Slide Number Placeholder 3"/>
          <p:cNvSpPr>
            <a:spLocks noGrp="1"/>
          </p:cNvSpPr>
          <p:nvPr>
            <p:ph type="sldNum" sz="quarter" idx="5"/>
          </p:nvPr>
        </p:nvSpPr>
        <p:spPr/>
        <p:txBody>
          <a:bodyPr/>
          <a:lstStyle/>
          <a:p>
            <a:fld id="{B38CB817-8C98-47C8-BDB3-AF0E7481F4EA}" type="slidenum">
              <a:rPr lang="en-US" altLang="zh-CN" smtClean="0"/>
              <a:pPr/>
              <a:t>12</a:t>
            </a:fld>
            <a:endParaRPr lang="en-US" altLang="zh-CN"/>
          </a:p>
        </p:txBody>
      </p:sp>
    </p:spTree>
    <p:extLst>
      <p:ext uri="{BB962C8B-B14F-4D97-AF65-F5344CB8AC3E}">
        <p14:creationId xmlns:p14="http://schemas.microsoft.com/office/powerpoint/2010/main" val="21622926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B8ADA1C8-8162-4CB5-A988-EE6C764A4DF9}"/>
              </a:ext>
            </a:extLst>
          </p:cNvPr>
          <p:cNvSpPr>
            <a:spLocks noGrp="1" noRot="1" noChangeAspect="1" noChangeArrowheads="1" noTextEdit="1"/>
          </p:cNvSpPr>
          <p:nvPr>
            <p:ph type="sldImg"/>
          </p:nvPr>
        </p:nvSpPr>
        <p:spPr>
          <a:ln/>
        </p:spPr>
      </p:sp>
      <p:sp>
        <p:nvSpPr>
          <p:cNvPr id="38915" name="Notes Placeholder 2">
            <a:extLst>
              <a:ext uri="{FF2B5EF4-FFF2-40B4-BE49-F238E27FC236}">
                <a16:creationId xmlns:a16="http://schemas.microsoft.com/office/drawing/2014/main" id="{DF52FF36-CACF-442F-B8C2-9A51C6D9CBDD}"/>
              </a:ext>
            </a:extLst>
          </p:cNvPr>
          <p:cNvSpPr>
            <a:spLocks noGrp="1" noChangeArrowheads="1"/>
          </p:cNvSpPr>
          <p:nvPr>
            <p:ph type="body" idx="1"/>
          </p:nvPr>
        </p:nvSpPr>
        <p:spPr>
          <a:noFill/>
        </p:spPr>
        <p:txBody>
          <a:bodyPr/>
          <a:lstStyle/>
          <a:p>
            <a:r>
              <a:rPr lang="en-GB" altLang="en-US" dirty="0">
                <a:latin typeface="Arial" panose="020B0604020202020204" pitchFamily="34" charset="0"/>
                <a:cs typeface="Arial" panose="020B0604020202020204" pitchFamily="34" charset="0"/>
              </a:rPr>
              <a:t>The recent pandemic has given rise to organisation placing new effort to reassess their organisation and address each of these perspectives to determine how they are retaining customers and suppliers as well as maximising the use of the IT to support business functions and increase the competitiveness of the organisation. </a:t>
            </a:r>
          </a:p>
          <a:p>
            <a:r>
              <a:rPr lang="en-GB" altLang="en-US" dirty="0">
                <a:latin typeface="Arial" panose="020B0604020202020204" pitchFamily="34" charset="0"/>
                <a:cs typeface="Arial" panose="020B0604020202020204" pitchFamily="34" charset="0"/>
              </a:rPr>
              <a:t>Communication – the tools are changing and synchronisation across platforms to support better real time capture and communication.</a:t>
            </a:r>
          </a:p>
          <a:p>
            <a:r>
              <a:rPr lang="en-GB" altLang="en-US" dirty="0">
                <a:latin typeface="Arial" panose="020B0604020202020204" pitchFamily="34" charset="0"/>
                <a:cs typeface="Arial" panose="020B0604020202020204" pitchFamily="34" charset="0"/>
              </a:rPr>
              <a:t>Busines process – tools to improve workflow, introducing some online forms for data capture through to full automation of processes – we are seeing big changes in the financial services – banks, insurance brokers where the processes are online and fully automated.</a:t>
            </a:r>
          </a:p>
          <a:p>
            <a:r>
              <a:rPr lang="en-GB" altLang="en-US" dirty="0">
                <a:latin typeface="Arial" panose="020B0604020202020204" pitchFamily="34" charset="0"/>
                <a:cs typeface="Arial" panose="020B0604020202020204" pitchFamily="34" charset="0"/>
              </a:rPr>
              <a:t>Service – tools to capture customer preferences, suggestions, review, and tools are becoming less costly for businesses to integrate into existing tools, e.g. Microsoft BI and also </a:t>
            </a:r>
            <a:r>
              <a:rPr lang="en-GB" altLang="en-US" dirty="0" err="1">
                <a:latin typeface="Arial" panose="020B0604020202020204" pitchFamily="34" charset="0"/>
                <a:cs typeface="Arial" panose="020B0604020202020204" pitchFamily="34" charset="0"/>
              </a:rPr>
              <a:t>NodeXL</a:t>
            </a:r>
            <a:r>
              <a:rPr lang="en-GB" altLang="en-US" dirty="0">
                <a:latin typeface="Arial" panose="020B0604020202020204" pitchFamily="34" charset="0"/>
                <a:cs typeface="Arial" panose="020B0604020202020204" pitchFamily="34" charset="0"/>
              </a:rPr>
              <a:t> is a tools to analyse the online discussions and create graph nodes to reveal the connections and wider contributors to the discussions, in a graphical method to ease absorbing that information.  </a:t>
            </a:r>
          </a:p>
          <a:p>
            <a:r>
              <a:rPr lang="en-GB" altLang="en-US" dirty="0">
                <a:latin typeface="Arial" panose="020B0604020202020204" pitchFamily="34" charset="0"/>
                <a:cs typeface="Arial" panose="020B0604020202020204" pitchFamily="34" charset="0"/>
              </a:rPr>
              <a:t>Online – improving the buying and selling processes- tools to add to shopping carts, different payment methods such as bitcoin recently added to PayPal.</a:t>
            </a:r>
          </a:p>
        </p:txBody>
      </p:sp>
      <p:sp>
        <p:nvSpPr>
          <p:cNvPr id="38916" name="Slide Number Placeholder 3">
            <a:extLst>
              <a:ext uri="{FF2B5EF4-FFF2-40B4-BE49-F238E27FC236}">
                <a16:creationId xmlns:a16="http://schemas.microsoft.com/office/drawing/2014/main" id="{00300E6B-58D5-4094-8CF6-F7411BA2BB03}"/>
              </a:ext>
            </a:extLst>
          </p:cNvPr>
          <p:cNvSpPr>
            <a:spLocks noGrp="1"/>
          </p:cNvSpPr>
          <p:nvPr>
            <p:ph type="sldNum" sz="quarter" idx="5"/>
          </p:nvPr>
        </p:nvSpPr>
        <p:spPr>
          <a:noFill/>
        </p:spPr>
        <p:txBody>
          <a:bodyPr/>
          <a:lstStyle>
            <a:lvl1pPr>
              <a:defRPr>
                <a:solidFill>
                  <a:schemeClr val="tx1"/>
                </a:solidFill>
                <a:latin typeface="Tahoma" panose="020B0604030504040204" pitchFamily="34" charset="0"/>
                <a:ea typeface="宋体" panose="02010600030101010101" pitchFamily="2" charset="-122"/>
              </a:defRPr>
            </a:lvl1pPr>
            <a:lvl2pPr marL="742950" indent="-285750">
              <a:defRPr>
                <a:solidFill>
                  <a:schemeClr val="tx1"/>
                </a:solidFill>
                <a:latin typeface="Tahoma" panose="020B0604030504040204" pitchFamily="34" charset="0"/>
                <a:ea typeface="宋体" panose="02010600030101010101" pitchFamily="2" charset="-122"/>
              </a:defRPr>
            </a:lvl2pPr>
            <a:lvl3pPr marL="1143000" indent="-228600">
              <a:defRPr>
                <a:solidFill>
                  <a:schemeClr val="tx1"/>
                </a:solidFill>
                <a:latin typeface="Tahoma" panose="020B0604030504040204" pitchFamily="34" charset="0"/>
                <a:ea typeface="宋体" panose="02010600030101010101" pitchFamily="2" charset="-122"/>
              </a:defRPr>
            </a:lvl3pPr>
            <a:lvl4pPr marL="1600200" indent="-228600">
              <a:defRPr>
                <a:solidFill>
                  <a:schemeClr val="tx1"/>
                </a:solidFill>
                <a:latin typeface="Tahoma" panose="020B0604030504040204" pitchFamily="34" charset="0"/>
                <a:ea typeface="宋体" panose="02010600030101010101" pitchFamily="2" charset="-122"/>
              </a:defRPr>
            </a:lvl4pPr>
            <a:lvl5pPr marL="2057400" indent="-228600">
              <a:defRPr>
                <a:solidFill>
                  <a:schemeClr val="tx1"/>
                </a:solidFill>
                <a:latin typeface="Tahoma" panose="020B060403050404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Tahoma" panose="020B060403050404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Tahoma" panose="020B060403050404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Tahoma" panose="020B060403050404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Tahoma" panose="020B0604030504040204" pitchFamily="34" charset="0"/>
                <a:ea typeface="宋体" panose="02010600030101010101" pitchFamily="2" charset="-122"/>
              </a:defRPr>
            </a:lvl9pPr>
          </a:lstStyle>
          <a:p>
            <a:fld id="{D5C1DE07-8E79-4FEF-A7B6-0BFFD04EB9C5}" type="slidenum">
              <a:rPr lang="en-US" altLang="zh-CN">
                <a:latin typeface="Arial" panose="020B0604020202020204" pitchFamily="34" charset="0"/>
              </a:rPr>
              <a:pPr/>
              <a:t>13</a:t>
            </a:fld>
            <a:endParaRPr lang="en-US" altLang="zh-CN">
              <a:latin typeface="Arial" panose="020B060402020202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Social media tools to enable better capture of the online conversations</a:t>
            </a:r>
          </a:p>
          <a:p>
            <a:r>
              <a:rPr lang="en-GB" altLang="en-US" dirty="0" err="1">
                <a:latin typeface="Arial" panose="020B0604020202020204" pitchFamily="34" charset="0"/>
                <a:cs typeface="Arial" panose="020B0604020202020204" pitchFamily="34" charset="0"/>
              </a:rPr>
              <a:t>NodeXL</a:t>
            </a:r>
            <a:r>
              <a:rPr lang="en-GB" altLang="en-US" dirty="0">
                <a:latin typeface="Arial" panose="020B0604020202020204" pitchFamily="34" charset="0"/>
                <a:cs typeface="Arial" panose="020B0604020202020204" pitchFamily="34" charset="0"/>
              </a:rPr>
              <a:t> is a tools to analyse the online discussions and create graph nodes to reveal the connections and wider contributors to the discussions, in a graphical method to ease absorbing that information. </a:t>
            </a:r>
            <a:endParaRPr lang="en-GB" dirty="0"/>
          </a:p>
        </p:txBody>
      </p:sp>
      <p:sp>
        <p:nvSpPr>
          <p:cNvPr id="4" name="Slide Number Placeholder 3"/>
          <p:cNvSpPr>
            <a:spLocks noGrp="1"/>
          </p:cNvSpPr>
          <p:nvPr>
            <p:ph type="sldNum" sz="quarter" idx="5"/>
          </p:nvPr>
        </p:nvSpPr>
        <p:spPr/>
        <p:txBody>
          <a:bodyPr/>
          <a:lstStyle/>
          <a:p>
            <a:fld id="{B38CB817-8C98-47C8-BDB3-AF0E7481F4EA}" type="slidenum">
              <a:rPr lang="en-US" altLang="zh-CN" smtClean="0"/>
              <a:pPr/>
              <a:t>14</a:t>
            </a:fld>
            <a:endParaRPr lang="en-US" altLang="zh-CN"/>
          </a:p>
        </p:txBody>
      </p:sp>
    </p:spTree>
    <p:extLst>
      <p:ext uri="{BB962C8B-B14F-4D97-AF65-F5344CB8AC3E}">
        <p14:creationId xmlns:p14="http://schemas.microsoft.com/office/powerpoint/2010/main" val="393372451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#RCPMed2021, Twitter, 1/9/2021 12:01:49 PM, 245277 (nodexlgraphgallery.org)</a:t>
            </a:r>
            <a:endParaRPr lang="en-GB" dirty="0"/>
          </a:p>
          <a:p>
            <a:endParaRPr lang="en-GB" dirty="0"/>
          </a:p>
          <a:p>
            <a:pPr algn="r"/>
            <a:r>
              <a:rPr lang="en-GB" b="0" i="0" dirty="0">
                <a:solidFill>
                  <a:srgbClr val="000000"/>
                </a:solidFill>
                <a:effectLst/>
                <a:latin typeface="verdana" panose="020B0604030504040204" pitchFamily="34" charset="0"/>
              </a:rPr>
              <a:t>Description:</a:t>
            </a:r>
          </a:p>
          <a:p>
            <a:pPr algn="l">
              <a:buFont typeface="Arial" panose="020B0604020202020204" pitchFamily="34" charset="0"/>
              <a:buChar char="•"/>
            </a:pPr>
            <a:r>
              <a:rPr lang="en-GB" b="0" i="0" u="none" strike="noStrike" dirty="0">
                <a:solidFill>
                  <a:srgbClr val="FFFFFF"/>
                </a:solidFill>
                <a:effectLst/>
                <a:latin typeface="FontAwesome"/>
                <a:hlinkClick r:id="rId4"/>
              </a:rPr>
              <a:t>Description</a:t>
            </a:r>
            <a:endParaRPr lang="en-GB" b="0" i="0" dirty="0">
              <a:solidFill>
                <a:srgbClr val="000000"/>
              </a:solidFill>
              <a:effectLst/>
              <a:latin typeface="verdana" panose="020B0604030504040204" pitchFamily="34" charset="0"/>
            </a:endParaRPr>
          </a:p>
          <a:p>
            <a:pPr algn="l">
              <a:buFont typeface="Arial" panose="020B0604020202020204" pitchFamily="34" charset="0"/>
              <a:buChar char="•"/>
            </a:pPr>
            <a:r>
              <a:rPr lang="en-GB" b="0" i="0" u="none" strike="noStrike" dirty="0">
                <a:solidFill>
                  <a:srgbClr val="FFFFFF"/>
                </a:solidFill>
                <a:effectLst/>
                <a:latin typeface="FontAwesome"/>
                <a:hlinkClick r:id="rId5"/>
              </a:rPr>
              <a:t>Author Description</a:t>
            </a:r>
            <a:endParaRPr lang="en-GB" b="0" i="0" dirty="0">
              <a:solidFill>
                <a:srgbClr val="000000"/>
              </a:solidFill>
              <a:effectLst/>
              <a:latin typeface="verdana" panose="020B0604030504040204" pitchFamily="34" charset="0"/>
            </a:endParaRPr>
          </a:p>
          <a:p>
            <a:pPr algn="l">
              <a:buFont typeface="Arial" panose="020B0604020202020204" pitchFamily="34" charset="0"/>
              <a:buChar char="•"/>
            </a:pPr>
            <a:r>
              <a:rPr lang="en-GB" b="0" i="0" u="none" strike="noStrike" dirty="0">
                <a:solidFill>
                  <a:srgbClr val="FFFFFF"/>
                </a:solidFill>
                <a:effectLst/>
                <a:latin typeface="FontAwesome"/>
                <a:hlinkClick r:id="rId6"/>
              </a:rPr>
              <a:t>Overall Metrics</a:t>
            </a:r>
            <a:endParaRPr lang="en-GB" b="0" i="0" dirty="0">
              <a:solidFill>
                <a:srgbClr val="000000"/>
              </a:solidFill>
              <a:effectLst/>
              <a:latin typeface="verdana" panose="020B0604030504040204" pitchFamily="34" charset="0"/>
            </a:endParaRPr>
          </a:p>
          <a:p>
            <a:pPr algn="l">
              <a:buFont typeface="Arial" panose="020B0604020202020204" pitchFamily="34" charset="0"/>
              <a:buChar char="•"/>
            </a:pPr>
            <a:r>
              <a:rPr lang="en-GB" b="0" i="0" u="none" strike="noStrike" dirty="0">
                <a:solidFill>
                  <a:srgbClr val="FFFFFF"/>
                </a:solidFill>
                <a:effectLst/>
                <a:latin typeface="FontAwesome"/>
                <a:hlinkClick r:id="rId7"/>
              </a:rPr>
              <a:t>Top Influencers</a:t>
            </a:r>
            <a:endParaRPr lang="en-GB" b="0" i="0" dirty="0">
              <a:solidFill>
                <a:srgbClr val="000000"/>
              </a:solidFill>
              <a:effectLst/>
              <a:latin typeface="verdana" panose="020B0604030504040204" pitchFamily="34" charset="0"/>
            </a:endParaRPr>
          </a:p>
          <a:p>
            <a:pPr algn="l">
              <a:buFont typeface="Arial" panose="020B0604020202020204" pitchFamily="34" charset="0"/>
              <a:buChar char="•"/>
            </a:pPr>
            <a:r>
              <a:rPr lang="en-GB" b="0" i="0" u="none" strike="noStrike" dirty="0">
                <a:solidFill>
                  <a:srgbClr val="FFFFFF"/>
                </a:solidFill>
                <a:effectLst/>
                <a:latin typeface="FontAwesome"/>
                <a:hlinkClick r:id="rId8"/>
              </a:rPr>
              <a:t>Top URLs</a:t>
            </a:r>
            <a:endParaRPr lang="en-GB" b="0" i="0" dirty="0">
              <a:solidFill>
                <a:srgbClr val="000000"/>
              </a:solidFill>
              <a:effectLst/>
              <a:latin typeface="verdana" panose="020B0604030504040204" pitchFamily="34" charset="0"/>
            </a:endParaRPr>
          </a:p>
          <a:p>
            <a:pPr algn="l">
              <a:buFont typeface="Arial" panose="020B0604020202020204" pitchFamily="34" charset="0"/>
              <a:buChar char="•"/>
            </a:pPr>
            <a:r>
              <a:rPr lang="en-GB" b="0" i="0" u="none" strike="noStrike" dirty="0">
                <a:solidFill>
                  <a:srgbClr val="FFFFFF"/>
                </a:solidFill>
                <a:effectLst/>
                <a:latin typeface="FontAwesome"/>
                <a:hlinkClick r:id="rId9"/>
              </a:rPr>
              <a:t>Top Domains</a:t>
            </a:r>
            <a:endParaRPr lang="en-GB" b="0" i="0" dirty="0">
              <a:solidFill>
                <a:srgbClr val="000000"/>
              </a:solidFill>
              <a:effectLst/>
              <a:latin typeface="verdana" panose="020B0604030504040204" pitchFamily="34" charset="0"/>
            </a:endParaRPr>
          </a:p>
          <a:p>
            <a:pPr algn="l">
              <a:buFont typeface="Arial" panose="020B0604020202020204" pitchFamily="34" charset="0"/>
              <a:buChar char="•"/>
            </a:pPr>
            <a:r>
              <a:rPr lang="en-GB" b="0" i="0" u="none" strike="noStrike" dirty="0">
                <a:solidFill>
                  <a:srgbClr val="FFFFFF"/>
                </a:solidFill>
                <a:effectLst/>
                <a:latin typeface="FontAwesome"/>
                <a:hlinkClick r:id="rId10"/>
              </a:rPr>
              <a:t>Top Hashtags</a:t>
            </a:r>
            <a:endParaRPr lang="en-GB" b="0" i="0" dirty="0">
              <a:solidFill>
                <a:srgbClr val="000000"/>
              </a:solidFill>
              <a:effectLst/>
              <a:latin typeface="verdana" panose="020B0604030504040204" pitchFamily="34" charset="0"/>
            </a:endParaRPr>
          </a:p>
          <a:p>
            <a:pPr algn="l">
              <a:buFont typeface="Arial" panose="020B0604020202020204" pitchFamily="34" charset="0"/>
              <a:buChar char="•"/>
            </a:pPr>
            <a:r>
              <a:rPr lang="en-GB" b="0" i="0" u="none" strike="noStrike" dirty="0">
                <a:solidFill>
                  <a:srgbClr val="FFFFFF"/>
                </a:solidFill>
                <a:effectLst/>
                <a:latin typeface="FontAwesome"/>
                <a:hlinkClick r:id="rId11"/>
              </a:rPr>
              <a:t>Top Words</a:t>
            </a:r>
            <a:endParaRPr lang="en-GB" b="0" i="0" dirty="0">
              <a:solidFill>
                <a:srgbClr val="000000"/>
              </a:solidFill>
              <a:effectLst/>
              <a:latin typeface="verdana" panose="020B0604030504040204" pitchFamily="34" charset="0"/>
            </a:endParaRPr>
          </a:p>
          <a:p>
            <a:pPr algn="l">
              <a:buFont typeface="Arial" panose="020B0604020202020204" pitchFamily="34" charset="0"/>
              <a:buChar char="•"/>
            </a:pPr>
            <a:r>
              <a:rPr lang="en-GB" b="0" i="0" u="none" strike="noStrike" dirty="0">
                <a:solidFill>
                  <a:srgbClr val="FFFFFF"/>
                </a:solidFill>
                <a:effectLst/>
                <a:latin typeface="FontAwesome"/>
                <a:hlinkClick r:id="rId12"/>
              </a:rPr>
              <a:t>Top Word Pairs</a:t>
            </a:r>
            <a:endParaRPr lang="en-GB" b="0" i="0" dirty="0">
              <a:solidFill>
                <a:srgbClr val="000000"/>
              </a:solidFill>
              <a:effectLst/>
              <a:latin typeface="verdana" panose="020B0604030504040204" pitchFamily="34" charset="0"/>
            </a:endParaRPr>
          </a:p>
          <a:p>
            <a:pPr algn="l">
              <a:buFont typeface="Arial" panose="020B0604020202020204" pitchFamily="34" charset="0"/>
              <a:buChar char="•"/>
            </a:pPr>
            <a:r>
              <a:rPr lang="en-GB" b="0" i="0" u="none" strike="noStrike" dirty="0">
                <a:solidFill>
                  <a:srgbClr val="FFFFFF"/>
                </a:solidFill>
                <a:effectLst/>
                <a:latin typeface="FontAwesome"/>
                <a:hlinkClick r:id="rId13"/>
              </a:rPr>
              <a:t>Top Replied-To</a:t>
            </a:r>
            <a:endParaRPr lang="en-GB" b="0" i="0" dirty="0">
              <a:solidFill>
                <a:srgbClr val="000000"/>
              </a:solidFill>
              <a:effectLst/>
              <a:latin typeface="verdana" panose="020B0604030504040204" pitchFamily="34" charset="0"/>
            </a:endParaRPr>
          </a:p>
          <a:p>
            <a:pPr algn="l">
              <a:buFont typeface="Arial" panose="020B0604020202020204" pitchFamily="34" charset="0"/>
              <a:buChar char="•"/>
            </a:pPr>
            <a:r>
              <a:rPr lang="en-GB" b="0" i="0" u="none" strike="noStrike" dirty="0">
                <a:solidFill>
                  <a:srgbClr val="FFFFFF"/>
                </a:solidFill>
                <a:effectLst/>
                <a:latin typeface="FontAwesome"/>
                <a:hlinkClick r:id="rId14"/>
              </a:rPr>
              <a:t>Top Mentioned</a:t>
            </a:r>
            <a:endParaRPr lang="en-GB" b="0" i="0" dirty="0">
              <a:solidFill>
                <a:srgbClr val="000000"/>
              </a:solidFill>
              <a:effectLst/>
              <a:latin typeface="verdana" panose="020B0604030504040204" pitchFamily="34" charset="0"/>
            </a:endParaRPr>
          </a:p>
          <a:p>
            <a:pPr algn="l">
              <a:buFont typeface="Arial" panose="020B0604020202020204" pitchFamily="34" charset="0"/>
              <a:buChar char="•"/>
            </a:pPr>
            <a:r>
              <a:rPr lang="en-GB" b="0" i="0" u="none" strike="noStrike" dirty="0">
                <a:solidFill>
                  <a:srgbClr val="FFFFFF"/>
                </a:solidFill>
                <a:effectLst/>
                <a:latin typeface="FontAwesome"/>
                <a:hlinkClick r:id="rId15"/>
              </a:rPr>
              <a:t>Top Tweeters</a:t>
            </a:r>
            <a:endParaRPr lang="en-GB" b="0" i="0" dirty="0">
              <a:solidFill>
                <a:srgbClr val="000000"/>
              </a:solidFill>
              <a:effectLst/>
              <a:latin typeface="verdana" panose="020B0604030504040204" pitchFamily="34" charset="0"/>
            </a:endParaRPr>
          </a:p>
          <a:p>
            <a:pPr algn="l"/>
            <a:br>
              <a:rPr lang="en-GB" b="0" i="0" dirty="0">
                <a:solidFill>
                  <a:srgbClr val="000000"/>
                </a:solidFill>
                <a:effectLst/>
                <a:latin typeface="verdana" panose="020B0604030504040204" pitchFamily="34" charset="0"/>
              </a:rPr>
            </a:br>
            <a:endParaRPr lang="en-GB" b="0" i="0" dirty="0">
              <a:solidFill>
                <a:srgbClr val="000000"/>
              </a:solidFill>
              <a:effectLst/>
              <a:latin typeface="verdana" panose="020B0604030504040204" pitchFamily="34" charset="0"/>
            </a:endParaRPr>
          </a:p>
          <a:p>
            <a:pPr algn="l"/>
            <a:r>
              <a:rPr lang="en-GB" b="0" i="0" dirty="0">
                <a:solidFill>
                  <a:srgbClr val="555555"/>
                </a:solidFill>
                <a:effectLst/>
                <a:latin typeface="verdana" panose="020B0604030504040204" pitchFamily="34" charset="0"/>
              </a:rPr>
              <a:t>Description</a:t>
            </a:r>
          </a:p>
          <a:p>
            <a:pPr algn="l"/>
            <a:r>
              <a:rPr lang="en-GB" b="0" i="0" dirty="0">
                <a:solidFill>
                  <a:srgbClr val="000000"/>
                </a:solidFill>
                <a:effectLst/>
                <a:latin typeface="verdana" panose="020B0604030504040204" pitchFamily="34" charset="0"/>
              </a:rPr>
              <a:t>The graph represents a network of 362 Twitter users whose recent tweets contained "#RCPMed2021", or who were replied to or mentioned in those tweets, taken from a data set limited to a maximum of 18,000 tweets. The network was obtained from Twitter on Saturday, 09 January 2021 at 11:58 UTC.</a:t>
            </a:r>
            <a:br>
              <a:rPr lang="en-GB" b="0" i="0" dirty="0">
                <a:solidFill>
                  <a:srgbClr val="000000"/>
                </a:solidFill>
                <a:effectLst/>
                <a:latin typeface="verdana" panose="020B0604030504040204" pitchFamily="34" charset="0"/>
              </a:rPr>
            </a:br>
            <a:br>
              <a:rPr lang="en-GB" b="0" i="0" dirty="0">
                <a:solidFill>
                  <a:srgbClr val="000000"/>
                </a:solidFill>
                <a:effectLst/>
                <a:latin typeface="verdana" panose="020B0604030504040204" pitchFamily="34" charset="0"/>
              </a:rPr>
            </a:br>
            <a:r>
              <a:rPr lang="en-GB" b="0" i="0" dirty="0">
                <a:solidFill>
                  <a:srgbClr val="000000"/>
                </a:solidFill>
                <a:effectLst/>
                <a:latin typeface="verdana" panose="020B0604030504040204" pitchFamily="34" charset="0"/>
              </a:rPr>
              <a:t>The tweets in the network were tweeted over the 4-day, 19-hour, 13-minute period from Monday, 04 January 2021 at 12:55 UTC to Saturday, 09 January 2021 at 08:08 UTC.</a:t>
            </a:r>
            <a:br>
              <a:rPr lang="en-GB" b="0" i="0" dirty="0">
                <a:solidFill>
                  <a:srgbClr val="000000"/>
                </a:solidFill>
                <a:effectLst/>
                <a:latin typeface="verdana" panose="020B0604030504040204" pitchFamily="34" charset="0"/>
              </a:rPr>
            </a:br>
            <a:br>
              <a:rPr lang="en-GB" b="0" i="0" dirty="0">
                <a:solidFill>
                  <a:srgbClr val="000000"/>
                </a:solidFill>
                <a:effectLst/>
                <a:latin typeface="verdana" panose="020B0604030504040204" pitchFamily="34" charset="0"/>
              </a:rPr>
            </a:br>
            <a:r>
              <a:rPr lang="en-GB" b="0" i="0" dirty="0">
                <a:solidFill>
                  <a:srgbClr val="000000"/>
                </a:solidFill>
                <a:effectLst/>
                <a:latin typeface="verdana" panose="020B0604030504040204" pitchFamily="34" charset="0"/>
              </a:rPr>
              <a:t>Additional tweets that were mentioned in this data set were also collected from prior time periods. These tweets may expand the complete time period of the data.</a:t>
            </a:r>
            <a:br>
              <a:rPr lang="en-GB" b="0" i="0" dirty="0">
                <a:solidFill>
                  <a:srgbClr val="000000"/>
                </a:solidFill>
                <a:effectLst/>
                <a:latin typeface="verdana" panose="020B0604030504040204" pitchFamily="34" charset="0"/>
              </a:rPr>
            </a:br>
            <a:endParaRPr lang="en-GB" b="0" i="0" dirty="0">
              <a:solidFill>
                <a:srgbClr val="000000"/>
              </a:solidFill>
              <a:effectLst/>
              <a:latin typeface="verdana" panose="020B0604030504040204" pitchFamily="34" charset="0"/>
            </a:endParaRPr>
          </a:p>
          <a:p>
            <a:pPr algn="l"/>
            <a:r>
              <a:rPr lang="en-GB" b="0" i="0" dirty="0">
                <a:solidFill>
                  <a:srgbClr val="000000"/>
                </a:solidFill>
                <a:effectLst/>
                <a:latin typeface="verdana" panose="020B0604030504040204" pitchFamily="34" charset="0"/>
              </a:rPr>
              <a:t>You can download a free version of the tool, and training manual to analyse data from tweets.</a:t>
            </a:r>
          </a:p>
          <a:p>
            <a:endParaRPr lang="en-GB" dirty="0"/>
          </a:p>
        </p:txBody>
      </p:sp>
      <p:sp>
        <p:nvSpPr>
          <p:cNvPr id="4" name="Slide Number Placeholder 3"/>
          <p:cNvSpPr>
            <a:spLocks noGrp="1"/>
          </p:cNvSpPr>
          <p:nvPr>
            <p:ph type="sldNum" sz="quarter" idx="5"/>
          </p:nvPr>
        </p:nvSpPr>
        <p:spPr/>
        <p:txBody>
          <a:bodyPr/>
          <a:lstStyle/>
          <a:p>
            <a:fld id="{B38CB817-8C98-47C8-BDB3-AF0E7481F4EA}" type="slidenum">
              <a:rPr lang="en-US" altLang="zh-CN" smtClean="0"/>
              <a:pPr/>
              <a:t>15</a:t>
            </a:fld>
            <a:endParaRPr lang="en-US" altLang="zh-CN"/>
          </a:p>
        </p:txBody>
      </p:sp>
    </p:spTree>
    <p:extLst>
      <p:ext uri="{BB962C8B-B14F-4D97-AF65-F5344CB8AC3E}">
        <p14:creationId xmlns:p14="http://schemas.microsoft.com/office/powerpoint/2010/main" val="247404194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a:extLst>
              <a:ext uri="{FF2B5EF4-FFF2-40B4-BE49-F238E27FC236}">
                <a16:creationId xmlns:a16="http://schemas.microsoft.com/office/drawing/2014/main" id="{D78515FB-5982-4679-9089-03F0C03C7C45}"/>
              </a:ext>
            </a:extLst>
          </p:cNvPr>
          <p:cNvSpPr>
            <a:spLocks noGrp="1" noRot="1" noChangeAspect="1" noChangeArrowheads="1" noTextEdit="1"/>
          </p:cNvSpPr>
          <p:nvPr>
            <p:ph type="sldImg"/>
          </p:nvPr>
        </p:nvSpPr>
        <p:spPr>
          <a:ln/>
        </p:spPr>
      </p:sp>
      <p:sp>
        <p:nvSpPr>
          <p:cNvPr id="40963" name="Notes Placeholder 2">
            <a:extLst>
              <a:ext uri="{FF2B5EF4-FFF2-40B4-BE49-F238E27FC236}">
                <a16:creationId xmlns:a16="http://schemas.microsoft.com/office/drawing/2014/main" id="{5F34871B-CF58-40F3-AE87-A7CA32682BE9}"/>
              </a:ext>
            </a:extLst>
          </p:cNvPr>
          <p:cNvSpPr>
            <a:spLocks noGrp="1" noChangeArrowheads="1"/>
          </p:cNvSpPr>
          <p:nvPr>
            <p:ph type="body" idx="1"/>
          </p:nvPr>
        </p:nvSpPr>
        <p:spPr>
          <a:noFill/>
        </p:spPr>
        <p:txBody>
          <a:bodyPr/>
          <a:lstStyle/>
          <a:p>
            <a:r>
              <a:rPr lang="en-GB" altLang="en-US" dirty="0">
                <a:latin typeface="Arial" panose="020B0604020202020204" pitchFamily="34" charset="0"/>
                <a:cs typeface="Arial" panose="020B0604020202020204" pitchFamily="34" charset="0"/>
              </a:rPr>
              <a:t>It was 2000 onwards that the definition between ecommerce and </a:t>
            </a:r>
            <a:r>
              <a:rPr lang="en-GB" altLang="en-US" dirty="0" err="1">
                <a:latin typeface="Arial" panose="020B0604020202020204" pitchFamily="34" charset="0"/>
                <a:cs typeface="Arial" panose="020B0604020202020204" pitchFamily="34" charset="0"/>
              </a:rPr>
              <a:t>ebusiness</a:t>
            </a:r>
            <a:r>
              <a:rPr lang="en-GB" altLang="en-US" dirty="0">
                <a:latin typeface="Arial" panose="020B0604020202020204" pitchFamily="34" charset="0"/>
                <a:cs typeface="Arial" panose="020B0604020202020204" pitchFamily="34" charset="0"/>
              </a:rPr>
              <a:t> was tightened up, especially considering the different perspectives mentioned above.  </a:t>
            </a:r>
          </a:p>
          <a:p>
            <a:r>
              <a:rPr lang="en-GB" altLang="en-US" dirty="0">
                <a:latin typeface="Arial" panose="020B0604020202020204" pitchFamily="34" charset="0"/>
                <a:cs typeface="Arial" panose="020B0604020202020204" pitchFamily="34" charset="0"/>
              </a:rPr>
              <a:t>The community perspective is achieved by actively encouraging consumers to become prosumers – consumers and generators at the same time.  Buying and responding to products and services  offered by the company.</a:t>
            </a:r>
          </a:p>
          <a:p>
            <a:endParaRPr lang="en-GB" altLang="en-US" dirty="0">
              <a:latin typeface="Arial" panose="020B0604020202020204" pitchFamily="34" charset="0"/>
              <a:cs typeface="Arial" panose="020B0604020202020204" pitchFamily="34" charset="0"/>
            </a:endParaRPr>
          </a:p>
        </p:txBody>
      </p:sp>
      <p:sp>
        <p:nvSpPr>
          <p:cNvPr id="40964" name="Slide Number Placeholder 3">
            <a:extLst>
              <a:ext uri="{FF2B5EF4-FFF2-40B4-BE49-F238E27FC236}">
                <a16:creationId xmlns:a16="http://schemas.microsoft.com/office/drawing/2014/main" id="{866226B9-FC0C-4BAF-951D-A5E8C0D80CDC}"/>
              </a:ext>
            </a:extLst>
          </p:cNvPr>
          <p:cNvSpPr>
            <a:spLocks noGrp="1"/>
          </p:cNvSpPr>
          <p:nvPr>
            <p:ph type="sldNum" sz="quarter" idx="5"/>
          </p:nvPr>
        </p:nvSpPr>
        <p:spPr>
          <a:noFill/>
        </p:spPr>
        <p:txBody>
          <a:bodyPr/>
          <a:lstStyle>
            <a:lvl1pPr>
              <a:defRPr>
                <a:solidFill>
                  <a:schemeClr val="tx1"/>
                </a:solidFill>
                <a:latin typeface="Tahoma" panose="020B0604030504040204" pitchFamily="34" charset="0"/>
                <a:ea typeface="宋体" panose="02010600030101010101" pitchFamily="2" charset="-122"/>
              </a:defRPr>
            </a:lvl1pPr>
            <a:lvl2pPr marL="742950" indent="-285750">
              <a:defRPr>
                <a:solidFill>
                  <a:schemeClr val="tx1"/>
                </a:solidFill>
                <a:latin typeface="Tahoma" panose="020B0604030504040204" pitchFamily="34" charset="0"/>
                <a:ea typeface="宋体" panose="02010600030101010101" pitchFamily="2" charset="-122"/>
              </a:defRPr>
            </a:lvl2pPr>
            <a:lvl3pPr marL="1143000" indent="-228600">
              <a:defRPr>
                <a:solidFill>
                  <a:schemeClr val="tx1"/>
                </a:solidFill>
                <a:latin typeface="Tahoma" panose="020B0604030504040204" pitchFamily="34" charset="0"/>
                <a:ea typeface="宋体" panose="02010600030101010101" pitchFamily="2" charset="-122"/>
              </a:defRPr>
            </a:lvl3pPr>
            <a:lvl4pPr marL="1600200" indent="-228600">
              <a:defRPr>
                <a:solidFill>
                  <a:schemeClr val="tx1"/>
                </a:solidFill>
                <a:latin typeface="Tahoma" panose="020B0604030504040204" pitchFamily="34" charset="0"/>
                <a:ea typeface="宋体" panose="02010600030101010101" pitchFamily="2" charset="-122"/>
              </a:defRPr>
            </a:lvl4pPr>
            <a:lvl5pPr marL="2057400" indent="-228600">
              <a:defRPr>
                <a:solidFill>
                  <a:schemeClr val="tx1"/>
                </a:solidFill>
                <a:latin typeface="Tahoma" panose="020B060403050404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Tahoma" panose="020B060403050404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Tahoma" panose="020B060403050404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Tahoma" panose="020B060403050404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Tahoma" panose="020B0604030504040204" pitchFamily="34" charset="0"/>
                <a:ea typeface="宋体" panose="02010600030101010101" pitchFamily="2" charset="-122"/>
              </a:defRPr>
            </a:lvl9pPr>
          </a:lstStyle>
          <a:p>
            <a:fld id="{06B7989D-67DB-4A95-96D7-73383DB1C3F7}" type="slidenum">
              <a:rPr lang="en-US" altLang="zh-CN">
                <a:latin typeface="Arial" panose="020B0604020202020204" pitchFamily="34" charset="0"/>
              </a:rPr>
              <a:pPr/>
              <a:t>16</a:t>
            </a:fld>
            <a:endParaRPr lang="en-US" altLang="zh-CN">
              <a:latin typeface="Arial" panose="020B0604020202020204" pitchFamily="34"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a:extLst>
              <a:ext uri="{FF2B5EF4-FFF2-40B4-BE49-F238E27FC236}">
                <a16:creationId xmlns:a16="http://schemas.microsoft.com/office/drawing/2014/main" id="{8B463097-70EA-489A-9EE4-02C97CF08DC9}"/>
              </a:ext>
            </a:extLst>
          </p:cNvPr>
          <p:cNvSpPr>
            <a:spLocks noGrp="1" noRot="1" noChangeAspect="1" noChangeArrowheads="1" noTextEdit="1"/>
          </p:cNvSpPr>
          <p:nvPr>
            <p:ph type="sldImg"/>
          </p:nvPr>
        </p:nvSpPr>
        <p:spPr>
          <a:ln/>
        </p:spPr>
      </p:sp>
      <p:sp>
        <p:nvSpPr>
          <p:cNvPr id="43011" name="Notes Placeholder 2">
            <a:extLst>
              <a:ext uri="{FF2B5EF4-FFF2-40B4-BE49-F238E27FC236}">
                <a16:creationId xmlns:a16="http://schemas.microsoft.com/office/drawing/2014/main" id="{1AA147CB-DE64-4294-AE4D-BAC4A16A5A40}"/>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a:latin typeface="Arial" panose="020B0604020202020204" pitchFamily="34" charset="0"/>
                <a:cs typeface="Arial" panose="020B0604020202020204" pitchFamily="34" charset="0"/>
              </a:rPr>
              <a:t>In 2004 web 2.0 evolved and with that the release of numerous social media tools or social platforms such as (Facebook, Twitter, LinedIn etc).</a:t>
            </a:r>
          </a:p>
          <a:p>
            <a:pPr eaLnBrk="1" hangingPunct="1"/>
            <a:r>
              <a:rPr lang="en-US" altLang="en-US">
                <a:latin typeface="Arial" panose="020B0604020202020204" pitchFamily="34" charset="0"/>
                <a:cs typeface="Arial" panose="020B0604020202020204" pitchFamily="34" charset="0"/>
              </a:rPr>
              <a:t>These platforms have had an influence on society and commerce.</a:t>
            </a:r>
          </a:p>
          <a:p>
            <a:pPr eaLnBrk="1" hangingPunct="1"/>
            <a:r>
              <a:rPr lang="en-US" altLang="en-US">
                <a:latin typeface="Arial" panose="020B0604020202020204" pitchFamily="34" charset="0"/>
                <a:cs typeface="Arial" panose="020B0604020202020204" pitchFamily="34" charset="0"/>
              </a:rPr>
              <a:t>Do you think these platforms have an influence on your purchasing decisions? </a:t>
            </a:r>
          </a:p>
          <a:p>
            <a:pPr eaLnBrk="1" hangingPunct="1"/>
            <a:r>
              <a:rPr lang="en-US" altLang="en-US">
                <a:latin typeface="Arial" panose="020B0604020202020204" pitchFamily="34" charset="0"/>
                <a:cs typeface="Arial" panose="020B0604020202020204" pitchFamily="34" charset="0"/>
              </a:rPr>
              <a:t>Have you ever had a conversation with a company employee about a product, and how did that influence your impressions of the company? </a:t>
            </a:r>
          </a:p>
          <a:p>
            <a:pPr eaLnBrk="1" hangingPunct="1"/>
            <a:r>
              <a:rPr lang="en-US" altLang="en-US">
                <a:latin typeface="Arial" panose="020B0604020202020204" pitchFamily="34" charset="0"/>
                <a:cs typeface="Arial" panose="020B0604020202020204" pitchFamily="34" charset="0"/>
              </a:rPr>
              <a:t>How could social networks help a company spur innovation?</a:t>
            </a:r>
          </a:p>
        </p:txBody>
      </p:sp>
      <p:sp>
        <p:nvSpPr>
          <p:cNvPr id="43012" name="Slide Number Placeholder 3">
            <a:extLst>
              <a:ext uri="{FF2B5EF4-FFF2-40B4-BE49-F238E27FC236}">
                <a16:creationId xmlns:a16="http://schemas.microsoft.com/office/drawing/2014/main" id="{16B6DB98-5152-4041-85C8-864C78DA693A}"/>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ahoma" panose="020B0604030504040204" pitchFamily="34" charset="0"/>
                <a:ea typeface="宋体" panose="02010600030101010101" pitchFamily="2" charset="-122"/>
              </a:defRPr>
            </a:lvl1pPr>
            <a:lvl2pPr marL="742950" indent="-285750">
              <a:defRPr>
                <a:solidFill>
                  <a:schemeClr val="tx1"/>
                </a:solidFill>
                <a:latin typeface="Tahoma" panose="020B0604030504040204" pitchFamily="34" charset="0"/>
                <a:ea typeface="宋体" panose="02010600030101010101" pitchFamily="2" charset="-122"/>
              </a:defRPr>
            </a:lvl2pPr>
            <a:lvl3pPr marL="1143000" indent="-228600">
              <a:defRPr>
                <a:solidFill>
                  <a:schemeClr val="tx1"/>
                </a:solidFill>
                <a:latin typeface="Tahoma" panose="020B0604030504040204" pitchFamily="34" charset="0"/>
                <a:ea typeface="宋体" panose="02010600030101010101" pitchFamily="2" charset="-122"/>
              </a:defRPr>
            </a:lvl3pPr>
            <a:lvl4pPr marL="1600200" indent="-228600">
              <a:defRPr>
                <a:solidFill>
                  <a:schemeClr val="tx1"/>
                </a:solidFill>
                <a:latin typeface="Tahoma" panose="020B0604030504040204" pitchFamily="34" charset="0"/>
                <a:ea typeface="宋体" panose="02010600030101010101" pitchFamily="2" charset="-122"/>
              </a:defRPr>
            </a:lvl4pPr>
            <a:lvl5pPr marL="2057400" indent="-228600">
              <a:defRPr>
                <a:solidFill>
                  <a:schemeClr val="tx1"/>
                </a:solidFill>
                <a:latin typeface="Tahoma" panose="020B060403050404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Tahoma" panose="020B060403050404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Tahoma" panose="020B060403050404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Tahoma" panose="020B060403050404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Tahoma" panose="020B0604030504040204" pitchFamily="34" charset="0"/>
                <a:ea typeface="宋体" panose="02010600030101010101" pitchFamily="2" charset="-122"/>
              </a:defRPr>
            </a:lvl9pPr>
          </a:lstStyle>
          <a:p>
            <a:fld id="{83C6770C-C55E-4577-8CD7-EABE3CCE1CA5}" type="slidenum">
              <a:rPr lang="en-US" altLang="en-US">
                <a:latin typeface="Times New Roman" panose="02020603050405020304" pitchFamily="18" charset="0"/>
                <a:ea typeface="MS PGothic" panose="020B0600070205080204" pitchFamily="34" charset="-128"/>
              </a:rPr>
              <a:pPr/>
              <a:t>17</a:t>
            </a:fld>
            <a:endParaRPr lang="en-US" altLang="en-US">
              <a:latin typeface="Times New Roman" panose="02020603050405020304" pitchFamily="18" charset="0"/>
              <a:ea typeface="MS PGothic" panose="020B0600070205080204" pitchFamily="34" charset="-128"/>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altLang="zh-CN" sz="1200" dirty="0">
                <a:ea typeface="宋体" pitchFamily="2" charset="-122"/>
              </a:rPr>
              <a:t>What do they process areas relate to?</a:t>
            </a:r>
          </a:p>
          <a:p>
            <a:r>
              <a:rPr lang="en-GB" dirty="0"/>
              <a:t>A – The value chain</a:t>
            </a:r>
          </a:p>
        </p:txBody>
      </p:sp>
      <p:sp>
        <p:nvSpPr>
          <p:cNvPr id="4" name="Slide Number Placeholder 3"/>
          <p:cNvSpPr>
            <a:spLocks noGrp="1"/>
          </p:cNvSpPr>
          <p:nvPr>
            <p:ph type="sldNum" sz="quarter" idx="5"/>
          </p:nvPr>
        </p:nvSpPr>
        <p:spPr/>
        <p:txBody>
          <a:bodyPr/>
          <a:lstStyle/>
          <a:p>
            <a:fld id="{B38CB817-8C98-47C8-BDB3-AF0E7481F4EA}" type="slidenum">
              <a:rPr lang="en-US" altLang="zh-CN" smtClean="0"/>
              <a:pPr/>
              <a:t>18</a:t>
            </a:fld>
            <a:endParaRPr lang="en-US" altLang="zh-CN"/>
          </a:p>
        </p:txBody>
      </p:sp>
    </p:spTree>
    <p:extLst>
      <p:ext uri="{BB962C8B-B14F-4D97-AF65-F5344CB8AC3E}">
        <p14:creationId xmlns:p14="http://schemas.microsoft.com/office/powerpoint/2010/main" val="322227527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7">
            <a:extLst>
              <a:ext uri="{FF2B5EF4-FFF2-40B4-BE49-F238E27FC236}">
                <a16:creationId xmlns:a16="http://schemas.microsoft.com/office/drawing/2014/main" id="{2365313E-0ABF-4016-BE6E-2EB2DD376AC9}"/>
              </a:ext>
            </a:extLst>
          </p:cNvPr>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ea typeface="宋体" panose="02010600030101010101" pitchFamily="2" charset="-122"/>
                <a:cs typeface="Arial" panose="020B0604020202020204" pitchFamily="34" charset="0"/>
              </a:defRPr>
            </a:lvl1pPr>
            <a:lvl2pPr marL="742950" indent="-285750">
              <a:spcBef>
                <a:spcPct val="30000"/>
              </a:spcBef>
              <a:defRPr sz="1200">
                <a:solidFill>
                  <a:schemeClr val="tx1"/>
                </a:solidFill>
                <a:latin typeface="Arial" panose="020B0604020202020204" pitchFamily="34" charset="0"/>
                <a:ea typeface="宋体" panose="02010600030101010101" pitchFamily="2" charset="-122"/>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ea typeface="宋体" panose="02010600030101010101" pitchFamily="2" charset="-122"/>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ea typeface="宋体" panose="02010600030101010101" pitchFamily="2" charset="-122"/>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ea typeface="宋体" panose="02010600030101010101" pitchFamily="2" charset="-122"/>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宋体" panose="02010600030101010101" pitchFamily="2" charset="-122"/>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宋体" panose="02010600030101010101" pitchFamily="2" charset="-122"/>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宋体" panose="02010600030101010101" pitchFamily="2" charset="-122"/>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宋体" panose="02010600030101010101" pitchFamily="2" charset="-122"/>
                <a:cs typeface="Arial" panose="020B0604020202020204" pitchFamily="34" charset="0"/>
              </a:defRPr>
            </a:lvl9pPr>
          </a:lstStyle>
          <a:p>
            <a:pPr>
              <a:spcBef>
                <a:spcPct val="0"/>
              </a:spcBef>
            </a:pPr>
            <a:fld id="{13769153-3158-4EAA-8E92-EEF367DC0EF4}" type="slidenum">
              <a:rPr lang="en-US" altLang="zh-CN"/>
              <a:pPr>
                <a:spcBef>
                  <a:spcPct val="0"/>
                </a:spcBef>
              </a:pPr>
              <a:t>20</a:t>
            </a:fld>
            <a:endParaRPr lang="en-US" altLang="zh-CN"/>
          </a:p>
        </p:txBody>
      </p:sp>
      <p:sp>
        <p:nvSpPr>
          <p:cNvPr id="47107" name="Rectangle 2">
            <a:extLst>
              <a:ext uri="{FF2B5EF4-FFF2-40B4-BE49-F238E27FC236}">
                <a16:creationId xmlns:a16="http://schemas.microsoft.com/office/drawing/2014/main" id="{5E2E5457-E61D-4341-A0A6-CA6CF4EF38D8}"/>
              </a:ext>
            </a:extLst>
          </p:cNvPr>
          <p:cNvSpPr>
            <a:spLocks noGrp="1" noRot="1" noChangeAspect="1" noChangeArrowheads="1" noTextEdit="1"/>
          </p:cNvSpPr>
          <p:nvPr>
            <p:ph type="sldImg"/>
          </p:nvPr>
        </p:nvSpPr>
        <p:spPr>
          <a:ln/>
        </p:spPr>
      </p:sp>
      <p:sp>
        <p:nvSpPr>
          <p:cNvPr id="47108" name="Rectangle 3">
            <a:extLst>
              <a:ext uri="{FF2B5EF4-FFF2-40B4-BE49-F238E27FC236}">
                <a16:creationId xmlns:a16="http://schemas.microsoft.com/office/drawing/2014/main" id="{1F9E747C-9D30-45D8-A11F-BB04F5C19D41}"/>
              </a:ext>
            </a:extLst>
          </p:cNvPr>
          <p:cNvSpPr>
            <a:spLocks noGrp="1" noChangeArrowheads="1"/>
          </p:cNvSpPr>
          <p:nvPr>
            <p:ph type="body" idx="1"/>
          </p:nvPr>
        </p:nvSpPr>
        <p:spPr>
          <a:noFill/>
        </p:spPr>
        <p:txBody>
          <a:bodyPr/>
          <a:lstStyle/>
          <a:p>
            <a:pPr eaLnBrk="1" hangingPunct="1"/>
            <a:r>
              <a:rPr lang="en-GB" altLang="en-US" dirty="0">
                <a:latin typeface="Arial" panose="020B0604020202020204" pitchFamily="34" charset="0"/>
                <a:cs typeface="Arial" panose="020B0604020202020204" pitchFamily="34" charset="0"/>
              </a:rPr>
              <a:t>This slide (Chaffey, et al., (2019) Digital </a:t>
            </a:r>
            <a:r>
              <a:rPr lang="en-GB" altLang="en-US" i="1" dirty="0">
                <a:latin typeface="Arial" panose="020B0604020202020204" pitchFamily="34" charset="0"/>
                <a:cs typeface="Arial" panose="020B0604020202020204" pitchFamily="34" charset="0"/>
              </a:rPr>
              <a:t>Business and E-Commerce Management : Strategy, Implementation and Practice</a:t>
            </a:r>
            <a:r>
              <a:rPr lang="en-GB" altLang="en-US" dirty="0">
                <a:latin typeface="Arial" panose="020B0604020202020204" pitchFamily="34" charset="0"/>
                <a:cs typeface="Arial" panose="020B0604020202020204" pitchFamily="34" charset="0"/>
              </a:rPr>
              <a:t> </a:t>
            </a:r>
            <a:r>
              <a:rPr lang="en-GB" altLang="en-US" i="1" dirty="0">
                <a:latin typeface="Arial" panose="020B0604020202020204" pitchFamily="34" charset="0"/>
                <a:cs typeface="Arial" panose="020B0604020202020204" pitchFamily="34" charset="0"/>
              </a:rPr>
              <a:t>7</a:t>
            </a:r>
            <a:r>
              <a:rPr lang="en-GB" altLang="en-US" i="1" baseline="30000" dirty="0">
                <a:latin typeface="Arial" panose="020B0604020202020204" pitchFamily="34" charset="0"/>
                <a:cs typeface="Arial" panose="020B0604020202020204" pitchFamily="34" charset="0"/>
              </a:rPr>
              <a:t>rd </a:t>
            </a:r>
            <a:r>
              <a:rPr lang="en-GB" altLang="en-US" i="1" dirty="0">
                <a:latin typeface="Arial" panose="020B0604020202020204" pitchFamily="34" charset="0"/>
                <a:cs typeface="Arial" panose="020B0604020202020204" pitchFamily="34" charset="0"/>
              </a:rPr>
              <a:t>Ed</a:t>
            </a:r>
            <a:r>
              <a:rPr lang="en-GB" altLang="en-US" dirty="0">
                <a:latin typeface="Arial" panose="020B0604020202020204" pitchFamily="34" charset="0"/>
                <a:cs typeface="Arial" panose="020B0604020202020204" pitchFamily="34" charset="0"/>
              </a:rPr>
              <a:t>., </a:t>
            </a:r>
            <a:r>
              <a:rPr lang="en-US" altLang="en-US" dirty="0">
                <a:latin typeface="Arial" panose="020B0604020202020204" pitchFamily="34" charset="0"/>
                <a:cs typeface="Arial" panose="020B0604020202020204" pitchFamily="34" charset="0"/>
              </a:rPr>
              <a:t>Upper Saddle River, N.J.:</a:t>
            </a:r>
            <a:r>
              <a:rPr lang="en-GB" altLang="en-US" dirty="0">
                <a:latin typeface="Arial" panose="020B0604020202020204" pitchFamily="34" charset="0"/>
                <a:cs typeface="Arial" panose="020B0604020202020204" pitchFamily="34" charset="0"/>
              </a:rPr>
              <a:t> Prentice Hall)  </a:t>
            </a:r>
          </a:p>
          <a:p>
            <a:pPr eaLnBrk="1" hangingPunct="1"/>
            <a:r>
              <a:rPr lang="en-GB" altLang="en-US" dirty="0">
                <a:latin typeface="Arial" panose="020B0604020202020204" pitchFamily="34" charset="0"/>
                <a:cs typeface="Arial" panose="020B0604020202020204" pitchFamily="34" charset="0"/>
              </a:rPr>
              <a:t>eBusiness is all about business as it refers to the organisation, the people, the suppliers, the technology and the customers.</a:t>
            </a:r>
          </a:p>
          <a:p>
            <a:pPr eaLnBrk="1" hangingPunct="1"/>
            <a:endParaRPr lang="en-GB" altLang="en-US" dirty="0">
              <a:latin typeface="Arial" panose="020B0604020202020204" pitchFamily="34" charset="0"/>
              <a:cs typeface="Arial" panose="020B0604020202020204" pitchFamily="34" charset="0"/>
            </a:endParaRPr>
          </a:p>
          <a:p>
            <a:pPr eaLnBrk="1" hangingPunct="1"/>
            <a:r>
              <a:rPr lang="en-GB" altLang="en-US" b="1" dirty="0">
                <a:latin typeface="Arial" panose="020B0604020202020204" pitchFamily="34" charset="0"/>
                <a:cs typeface="Arial" panose="020B0604020202020204" pitchFamily="34" charset="0"/>
              </a:rPr>
              <a:t>Buy side </a:t>
            </a:r>
            <a:r>
              <a:rPr lang="en-GB" altLang="en-US" dirty="0">
                <a:latin typeface="Arial" panose="020B0604020202020204" pitchFamily="34" charset="0"/>
                <a:cs typeface="Arial" panose="020B0604020202020204" pitchFamily="34" charset="0"/>
              </a:rPr>
              <a:t>e-Business (or e-Commerce) refers to transactions between a purchasing organisation and its </a:t>
            </a:r>
            <a:r>
              <a:rPr lang="en-GB" altLang="en-US" b="1" dirty="0">
                <a:latin typeface="Arial" panose="020B0604020202020204" pitchFamily="34" charset="0"/>
                <a:cs typeface="Arial" panose="020B0604020202020204" pitchFamily="34" charset="0"/>
              </a:rPr>
              <a:t>suppliers</a:t>
            </a:r>
            <a:r>
              <a:rPr lang="en-GB" altLang="en-US" dirty="0">
                <a:latin typeface="Arial" panose="020B0604020202020204" pitchFamily="34" charset="0"/>
                <a:cs typeface="Arial" panose="020B0604020202020204" pitchFamily="34" charset="0"/>
              </a:rPr>
              <a:t>. </a:t>
            </a:r>
            <a:r>
              <a:rPr lang="en-GB" altLang="en-US" b="1" dirty="0">
                <a:latin typeface="Arial" panose="020B0604020202020204" pitchFamily="34" charset="0"/>
                <a:cs typeface="Arial" panose="020B0604020202020204" pitchFamily="34" charset="0"/>
              </a:rPr>
              <a:t>Sell-side </a:t>
            </a:r>
            <a:r>
              <a:rPr lang="en-GB" altLang="en-US" dirty="0">
                <a:latin typeface="Arial" panose="020B0604020202020204" pitchFamily="34" charset="0"/>
                <a:cs typeface="Arial" panose="020B0604020202020204" pitchFamily="34" charset="0"/>
              </a:rPr>
              <a:t>e-Bus. (or e-Commerce) refers to transactions between a supplier organisation and its </a:t>
            </a:r>
            <a:r>
              <a:rPr lang="en-GB" altLang="en-US" b="1" dirty="0">
                <a:latin typeface="Arial" panose="020B0604020202020204" pitchFamily="34" charset="0"/>
                <a:cs typeface="Arial" panose="020B0604020202020204" pitchFamily="34" charset="0"/>
              </a:rPr>
              <a:t>customers</a:t>
            </a:r>
            <a:r>
              <a:rPr lang="en-GB" altLang="en-US" dirty="0">
                <a:latin typeface="Arial" panose="020B0604020202020204" pitchFamily="34" charset="0"/>
                <a:cs typeface="Arial" panose="020B0604020202020204" pitchFamily="34" charset="0"/>
              </a:rPr>
              <a:t>. </a:t>
            </a:r>
            <a:endParaRPr lang="en-US" altLang="en-US" dirty="0">
              <a:latin typeface="Arial" panose="020B0604020202020204" pitchFamily="34" charset="0"/>
              <a:cs typeface="Arial" panose="020B0604020202020204" pitchFamily="34"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a:extLst>
              <a:ext uri="{FF2B5EF4-FFF2-40B4-BE49-F238E27FC236}">
                <a16:creationId xmlns:a16="http://schemas.microsoft.com/office/drawing/2014/main" id="{9BF91226-0A9A-472A-9838-DE4EB7B72C82}"/>
              </a:ext>
            </a:extLst>
          </p:cNvPr>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ea typeface="宋体" panose="02010600030101010101" pitchFamily="2" charset="-122"/>
                <a:cs typeface="Arial" panose="020B0604020202020204" pitchFamily="34" charset="0"/>
              </a:defRPr>
            </a:lvl1pPr>
            <a:lvl2pPr marL="742950" indent="-285750">
              <a:spcBef>
                <a:spcPct val="30000"/>
              </a:spcBef>
              <a:defRPr sz="1200">
                <a:solidFill>
                  <a:schemeClr val="tx1"/>
                </a:solidFill>
                <a:latin typeface="Arial" panose="020B0604020202020204" pitchFamily="34" charset="0"/>
                <a:ea typeface="宋体" panose="02010600030101010101" pitchFamily="2" charset="-122"/>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ea typeface="宋体" panose="02010600030101010101" pitchFamily="2" charset="-122"/>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ea typeface="宋体" panose="02010600030101010101" pitchFamily="2" charset="-122"/>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ea typeface="宋体" panose="02010600030101010101" pitchFamily="2" charset="-122"/>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宋体" panose="02010600030101010101" pitchFamily="2" charset="-122"/>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宋体" panose="02010600030101010101" pitchFamily="2" charset="-122"/>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宋体" panose="02010600030101010101" pitchFamily="2" charset="-122"/>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宋体" panose="02010600030101010101" pitchFamily="2" charset="-122"/>
                <a:cs typeface="Arial" panose="020B0604020202020204" pitchFamily="34" charset="0"/>
              </a:defRPr>
            </a:lvl9pPr>
          </a:lstStyle>
          <a:p>
            <a:pPr>
              <a:spcBef>
                <a:spcPct val="0"/>
              </a:spcBef>
            </a:pPr>
            <a:fld id="{60A74BA9-320E-4704-86F4-7ACA638BF925}" type="slidenum">
              <a:rPr lang="en-US" altLang="zh-CN"/>
              <a:pPr>
                <a:spcBef>
                  <a:spcPct val="0"/>
                </a:spcBef>
              </a:pPr>
              <a:t>21</a:t>
            </a:fld>
            <a:endParaRPr lang="en-US" altLang="zh-CN"/>
          </a:p>
        </p:txBody>
      </p:sp>
      <p:sp>
        <p:nvSpPr>
          <p:cNvPr id="49155" name="Rectangle 2">
            <a:extLst>
              <a:ext uri="{FF2B5EF4-FFF2-40B4-BE49-F238E27FC236}">
                <a16:creationId xmlns:a16="http://schemas.microsoft.com/office/drawing/2014/main" id="{9A61D108-803C-482E-A56B-973AE1E1C3E2}"/>
              </a:ext>
            </a:extLst>
          </p:cNvPr>
          <p:cNvSpPr>
            <a:spLocks noGrp="1" noRot="1" noChangeAspect="1" noChangeArrowheads="1" noTextEdit="1"/>
          </p:cNvSpPr>
          <p:nvPr>
            <p:ph type="sldImg"/>
          </p:nvPr>
        </p:nvSpPr>
        <p:spPr>
          <a:ln/>
        </p:spPr>
      </p:sp>
      <p:sp>
        <p:nvSpPr>
          <p:cNvPr id="49156" name="Rectangle 3">
            <a:extLst>
              <a:ext uri="{FF2B5EF4-FFF2-40B4-BE49-F238E27FC236}">
                <a16:creationId xmlns:a16="http://schemas.microsoft.com/office/drawing/2014/main" id="{345F39E8-E082-49F3-91D8-D04567C3E3CB}"/>
              </a:ext>
            </a:extLst>
          </p:cNvPr>
          <p:cNvSpPr>
            <a:spLocks noGrp="1" noChangeArrowheads="1"/>
          </p:cNvSpPr>
          <p:nvPr>
            <p:ph type="body" idx="1"/>
          </p:nvPr>
        </p:nvSpPr>
        <p:spPr>
          <a:noFill/>
        </p:spPr>
        <p:txBody>
          <a:bodyPr/>
          <a:lstStyle/>
          <a:p>
            <a:pPr eaLnBrk="1" hangingPunct="1"/>
            <a:r>
              <a:rPr lang="en-GB" altLang="en-US" dirty="0">
                <a:latin typeface="Arial" panose="020B0604020202020204" pitchFamily="34" charset="0"/>
                <a:cs typeface="Arial" panose="020B0604020202020204" pitchFamily="34" charset="0"/>
              </a:rPr>
              <a:t>When transactions with employees are mediated we refer to these internal transactions as business-to-employee e-commerce.</a:t>
            </a:r>
          </a:p>
          <a:p>
            <a:pPr eaLnBrk="1" hangingPunct="1"/>
            <a:endParaRPr lang="en-GB" altLang="en-US" dirty="0">
              <a:latin typeface="Arial" panose="020B0604020202020204" pitchFamily="34" charset="0"/>
              <a:cs typeface="Arial" panose="020B0604020202020204" pitchFamily="34" charset="0"/>
            </a:endParaRPr>
          </a:p>
          <a:p>
            <a:pPr eaLnBrk="1" hangingPunct="1"/>
            <a:r>
              <a:rPr lang="en-GB" altLang="en-US" dirty="0">
                <a:latin typeface="Arial" panose="020B0604020202020204" pitchFamily="34" charset="0"/>
                <a:cs typeface="Arial" panose="020B0604020202020204" pitchFamily="34" charset="0"/>
              </a:rPr>
              <a:t>There are many more classifications of types of (e-commerce – e-business) digital business. </a:t>
            </a:r>
            <a:endParaRPr lang="en-US" altLang="en-US" dirty="0">
              <a:latin typeface="Arial" panose="020B0604020202020204" pitchFamily="34" charset="0"/>
              <a:cs typeface="Arial" panose="020B0604020202020204" pitchFamily="34"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7">
            <a:extLst>
              <a:ext uri="{FF2B5EF4-FFF2-40B4-BE49-F238E27FC236}">
                <a16:creationId xmlns:a16="http://schemas.microsoft.com/office/drawing/2014/main" id="{321F83CC-20E8-4FE7-9A12-21470AEC5B06}"/>
              </a:ext>
            </a:extLst>
          </p:cNvPr>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ea typeface="宋体" panose="02010600030101010101" pitchFamily="2" charset="-122"/>
                <a:cs typeface="Arial" panose="020B0604020202020204" pitchFamily="34" charset="0"/>
              </a:defRPr>
            </a:lvl1pPr>
            <a:lvl2pPr marL="742950" indent="-285750">
              <a:spcBef>
                <a:spcPct val="30000"/>
              </a:spcBef>
              <a:defRPr sz="1200">
                <a:solidFill>
                  <a:schemeClr val="tx1"/>
                </a:solidFill>
                <a:latin typeface="Arial" panose="020B0604020202020204" pitchFamily="34" charset="0"/>
                <a:ea typeface="宋体" panose="02010600030101010101" pitchFamily="2" charset="-122"/>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ea typeface="宋体" panose="02010600030101010101" pitchFamily="2" charset="-122"/>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ea typeface="宋体" panose="02010600030101010101" pitchFamily="2" charset="-122"/>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ea typeface="宋体" panose="02010600030101010101" pitchFamily="2" charset="-122"/>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宋体" panose="02010600030101010101" pitchFamily="2" charset="-122"/>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宋体" panose="02010600030101010101" pitchFamily="2" charset="-122"/>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宋体" panose="02010600030101010101" pitchFamily="2" charset="-122"/>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宋体" panose="02010600030101010101" pitchFamily="2" charset="-122"/>
                <a:cs typeface="Arial" panose="020B0604020202020204" pitchFamily="34" charset="0"/>
              </a:defRPr>
            </a:lvl9pPr>
          </a:lstStyle>
          <a:p>
            <a:pPr>
              <a:spcBef>
                <a:spcPct val="0"/>
              </a:spcBef>
            </a:pPr>
            <a:fld id="{6E156108-22CA-4666-8CF0-FDCD0C1B49E7}" type="slidenum">
              <a:rPr lang="en-US" altLang="zh-CN"/>
              <a:pPr>
                <a:spcBef>
                  <a:spcPct val="0"/>
                </a:spcBef>
              </a:pPr>
              <a:t>22</a:t>
            </a:fld>
            <a:endParaRPr lang="en-US" altLang="zh-CN"/>
          </a:p>
        </p:txBody>
      </p:sp>
      <p:sp>
        <p:nvSpPr>
          <p:cNvPr id="56323" name="Rectangle 2">
            <a:extLst>
              <a:ext uri="{FF2B5EF4-FFF2-40B4-BE49-F238E27FC236}">
                <a16:creationId xmlns:a16="http://schemas.microsoft.com/office/drawing/2014/main" id="{0E635348-5B8A-4E59-9F39-2047B1B1B1D4}"/>
              </a:ext>
            </a:extLst>
          </p:cNvPr>
          <p:cNvSpPr>
            <a:spLocks noGrp="1" noRot="1" noChangeAspect="1" noChangeArrowheads="1" noTextEdit="1"/>
          </p:cNvSpPr>
          <p:nvPr>
            <p:ph type="sldImg"/>
          </p:nvPr>
        </p:nvSpPr>
        <p:spPr>
          <a:ln/>
        </p:spPr>
      </p:sp>
      <p:sp>
        <p:nvSpPr>
          <p:cNvPr id="56324" name="Rectangle 3">
            <a:extLst>
              <a:ext uri="{FF2B5EF4-FFF2-40B4-BE49-F238E27FC236}">
                <a16:creationId xmlns:a16="http://schemas.microsoft.com/office/drawing/2014/main" id="{DD814D06-6488-4805-BF09-4A222211417A}"/>
              </a:ext>
            </a:extLst>
          </p:cNvPr>
          <p:cNvSpPr>
            <a:spLocks noGrp="1" noChangeArrowheads="1"/>
          </p:cNvSpPr>
          <p:nvPr>
            <p:ph type="body" idx="1"/>
          </p:nvPr>
        </p:nvSpPr>
        <p:spPr>
          <a:noFill/>
        </p:spPr>
        <p:txBody>
          <a:bodyPr/>
          <a:lstStyle/>
          <a:p>
            <a:pPr eaLnBrk="1" hangingPunct="1"/>
            <a:r>
              <a:rPr lang="en-GB" altLang="en-US" dirty="0">
                <a:latin typeface="Arial" panose="020B0604020202020204" pitchFamily="34" charset="0"/>
                <a:cs typeface="Arial" panose="020B0604020202020204" pitchFamily="34" charset="0"/>
              </a:rPr>
              <a:t>Supply-side and buy-side e-Commerce relate to the micro-environment while the macro-environment could be analysed for example by using PESTEL (Political, Economic, Social, Technological, Ecological and Legal environment).</a:t>
            </a:r>
          </a:p>
          <a:p>
            <a:pPr eaLnBrk="1" hangingPunct="1"/>
            <a:endParaRPr lang="en-GB" altLang="en-US" dirty="0">
              <a:latin typeface="Arial" panose="020B0604020202020204" pitchFamily="34" charset="0"/>
              <a:cs typeface="Arial" panose="020B0604020202020204" pitchFamily="34" charset="0"/>
            </a:endParaRPr>
          </a:p>
          <a:p>
            <a:pPr eaLnBrk="1" hangingPunct="1"/>
            <a:r>
              <a:rPr lang="en-GB" altLang="en-US" dirty="0">
                <a:latin typeface="Arial" panose="020B0604020202020204" pitchFamily="34" charset="0"/>
                <a:cs typeface="Arial" panose="020B0604020202020204" pitchFamily="34" charset="0"/>
              </a:rPr>
              <a:t>Strategic analysis of external vs internal environment on a regular basis is critical for business success.</a:t>
            </a:r>
            <a:endParaRPr lang="en-US" altLang="en-US" dirty="0">
              <a:latin typeface="Arial" panose="020B0604020202020204" pitchFamily="34" charset="0"/>
              <a:cs typeface="Arial" panose="020B0604020202020204" pitchFamily="34"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a SME or large organisation it is vital the security breach risks are minimised.  </a:t>
            </a:r>
          </a:p>
          <a:p>
            <a:r>
              <a:rPr lang="en-GB" dirty="0"/>
              <a:t>This means keeping pace to changing requirements for service firewalls, virus protection software, as well as good encryption rules on files that relate to internal data.  </a:t>
            </a:r>
          </a:p>
          <a:p>
            <a:r>
              <a:rPr lang="en-GB" dirty="0"/>
              <a:t>Complying with GDPR regulations.</a:t>
            </a:r>
          </a:p>
        </p:txBody>
      </p:sp>
      <p:sp>
        <p:nvSpPr>
          <p:cNvPr id="4" name="Slide Number Placeholder 3"/>
          <p:cNvSpPr>
            <a:spLocks noGrp="1"/>
          </p:cNvSpPr>
          <p:nvPr>
            <p:ph type="sldNum" sz="quarter" idx="5"/>
          </p:nvPr>
        </p:nvSpPr>
        <p:spPr/>
        <p:txBody>
          <a:bodyPr/>
          <a:lstStyle/>
          <a:p>
            <a:fld id="{B38CB817-8C98-47C8-BDB3-AF0E7481F4EA}" type="slidenum">
              <a:rPr lang="en-US" altLang="zh-CN" smtClean="0"/>
              <a:pPr/>
              <a:t>23</a:t>
            </a:fld>
            <a:endParaRPr lang="en-US" altLang="zh-CN"/>
          </a:p>
        </p:txBody>
      </p:sp>
    </p:spTree>
    <p:extLst>
      <p:ext uri="{BB962C8B-B14F-4D97-AF65-F5344CB8AC3E}">
        <p14:creationId xmlns:p14="http://schemas.microsoft.com/office/powerpoint/2010/main" val="294814404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https://www.gov.uk/government/speeches/how-cyber-essentials-is-helping-to-improve-the-cyber-resilience-of-the-uk</a:t>
            </a:r>
          </a:p>
        </p:txBody>
      </p:sp>
      <p:sp>
        <p:nvSpPr>
          <p:cNvPr id="4" name="Slide Number Placeholder 3"/>
          <p:cNvSpPr>
            <a:spLocks noGrp="1"/>
          </p:cNvSpPr>
          <p:nvPr>
            <p:ph type="sldNum" sz="quarter" idx="5"/>
          </p:nvPr>
        </p:nvSpPr>
        <p:spPr/>
        <p:txBody>
          <a:bodyPr/>
          <a:lstStyle/>
          <a:p>
            <a:fld id="{B38CB817-8C98-47C8-BDB3-AF0E7481F4EA}" type="slidenum">
              <a:rPr lang="en-US" altLang="zh-CN" smtClean="0"/>
              <a:pPr/>
              <a:t>24</a:t>
            </a:fld>
            <a:endParaRPr lang="en-US" altLang="zh-CN"/>
          </a:p>
        </p:txBody>
      </p:sp>
    </p:spTree>
    <p:extLst>
      <p:ext uri="{BB962C8B-B14F-4D97-AF65-F5344CB8AC3E}">
        <p14:creationId xmlns:p14="http://schemas.microsoft.com/office/powerpoint/2010/main" val="6189728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8466" y="-8468"/>
            <a:ext cx="9169804" cy="6874935"/>
            <a:chOff x="-8466" y="-8468"/>
            <a:chExt cx="9169804" cy="6874935"/>
          </a:xfrm>
        </p:grpSpPr>
        <p:cxnSp>
          <p:nvCxnSpPr>
            <p:cNvPr id="17" name="Straight Connector 16"/>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9" name="Freeform 18"/>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Freeform 19"/>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Freeform 20"/>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21"/>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Freeform 22"/>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Freeform 23"/>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Freeform 24"/>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Freeform 27"/>
            <p:cNvSpPr/>
            <p:nvPr/>
          </p:nvSpPr>
          <p:spPr>
            <a:xfrm>
              <a:off x="-8466" y="-8468"/>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130595" y="2404534"/>
            <a:ext cx="5826719"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130595" y="4050834"/>
            <a:ext cx="5826719"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F231FDAE-7417-4645-94A3-2E3438C4F183}" type="slidenum">
              <a:rPr lang="en-US" altLang="en-US" smtClean="0"/>
              <a:pPr/>
              <a:t>‹#›</a:t>
            </a:fld>
            <a:endParaRPr lang="en-US" altLang="en-US"/>
          </a:p>
        </p:txBody>
      </p:sp>
    </p:spTree>
    <p:extLst>
      <p:ext uri="{BB962C8B-B14F-4D97-AF65-F5344CB8AC3E}">
        <p14:creationId xmlns:p14="http://schemas.microsoft.com/office/powerpoint/2010/main" val="8092384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510F925C-015C-4A72-B776-98081F601624}" type="slidenum">
              <a:rPr lang="en-US" altLang="en-US" smtClean="0"/>
              <a:pPr/>
              <a:t>‹#›</a:t>
            </a:fld>
            <a:endParaRPr lang="en-US" altLang="en-US"/>
          </a:p>
        </p:txBody>
      </p:sp>
    </p:spTree>
    <p:extLst>
      <p:ext uri="{BB962C8B-B14F-4D97-AF65-F5344CB8AC3E}">
        <p14:creationId xmlns:p14="http://schemas.microsoft.com/office/powerpoint/2010/main" val="5639966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9598" y="2700868"/>
            <a:ext cx="6347715"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09598" y="4527448"/>
            <a:ext cx="6347715"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F0976209-3E01-4197-95D7-4BF659D57BE7}" type="slidenum">
              <a:rPr lang="en-US" altLang="en-US" smtClean="0"/>
              <a:pPr/>
              <a:t>‹#›</a:t>
            </a:fld>
            <a:endParaRPr lang="en-US" altLang="en-US"/>
          </a:p>
        </p:txBody>
      </p:sp>
    </p:spTree>
    <p:extLst>
      <p:ext uri="{BB962C8B-B14F-4D97-AF65-F5344CB8AC3E}">
        <p14:creationId xmlns:p14="http://schemas.microsoft.com/office/powerpoint/2010/main" val="19376753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1320800"/>
          </a:xfrm>
        </p:spPr>
        <p:txBody>
          <a:bodyPr/>
          <a:lstStyle/>
          <a:p>
            <a:r>
              <a:rPr lang="en-US"/>
              <a:t>Click to edit Master title style</a:t>
            </a:r>
            <a:endParaRPr lang="en-US" dirty="0"/>
          </a:p>
        </p:txBody>
      </p:sp>
      <p:sp>
        <p:nvSpPr>
          <p:cNvPr id="3" name="Content Placeholder 2"/>
          <p:cNvSpPr>
            <a:spLocks noGrp="1"/>
          </p:cNvSpPr>
          <p:nvPr>
            <p:ph sz="half" idx="1"/>
          </p:nvPr>
        </p:nvSpPr>
        <p:spPr>
          <a:xfrm>
            <a:off x="609600" y="2160589"/>
            <a:ext cx="3088109" cy="3880772"/>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869204" y="2160590"/>
            <a:ext cx="3088110" cy="388077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fld id="{060A5067-698C-4C19-B5BB-1E98574871B2}" type="slidenum">
              <a:rPr lang="en-US" altLang="en-US" smtClean="0"/>
              <a:pPr/>
              <a:t>‹#›</a:t>
            </a:fld>
            <a:endParaRPr lang="en-US" altLang="en-US"/>
          </a:p>
        </p:txBody>
      </p:sp>
    </p:spTree>
    <p:extLst>
      <p:ext uri="{BB962C8B-B14F-4D97-AF65-F5344CB8AC3E}">
        <p14:creationId xmlns:p14="http://schemas.microsoft.com/office/powerpoint/2010/main" val="31386140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3" cy="132080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09599"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599" y="2737246"/>
            <a:ext cx="3090672"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3866640"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3866640" y="2737246"/>
            <a:ext cx="3090672"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defRPr/>
            </a:pPr>
            <a:endParaRPr lang="en-US"/>
          </a:p>
        </p:txBody>
      </p:sp>
      <p:sp>
        <p:nvSpPr>
          <p:cNvPr id="8" name="Footer Placeholder 7"/>
          <p:cNvSpPr>
            <a:spLocks noGrp="1"/>
          </p:cNvSpPr>
          <p:nvPr>
            <p:ph type="ftr" sz="quarter" idx="11"/>
          </p:nvPr>
        </p:nvSpPr>
        <p:spPr/>
        <p:txBody>
          <a:bodyPr/>
          <a:lstStyle/>
          <a:p>
            <a:pPr>
              <a:defRPr/>
            </a:pPr>
            <a:endParaRPr lang="en-US"/>
          </a:p>
        </p:txBody>
      </p:sp>
      <p:sp>
        <p:nvSpPr>
          <p:cNvPr id="9" name="Slide Number Placeholder 8"/>
          <p:cNvSpPr>
            <a:spLocks noGrp="1"/>
          </p:cNvSpPr>
          <p:nvPr>
            <p:ph type="sldNum" sz="quarter" idx="12"/>
          </p:nvPr>
        </p:nvSpPr>
        <p:spPr/>
        <p:txBody>
          <a:bodyPr/>
          <a:lstStyle/>
          <a:p>
            <a:fld id="{51FAD2D5-71E9-4D1D-B14A-9C0C11F03CD2}" type="slidenum">
              <a:rPr lang="en-US" altLang="en-US" smtClean="0"/>
              <a:pPr/>
              <a:t>‹#›</a:t>
            </a:fld>
            <a:endParaRPr lang="en-US" altLang="en-US"/>
          </a:p>
        </p:txBody>
      </p:sp>
    </p:spTree>
    <p:extLst>
      <p:ext uri="{BB962C8B-B14F-4D97-AF65-F5344CB8AC3E}">
        <p14:creationId xmlns:p14="http://schemas.microsoft.com/office/powerpoint/2010/main" val="12137703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4"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a:defRPr/>
            </a:pPr>
            <a:endParaRPr lang="en-US"/>
          </a:p>
        </p:txBody>
      </p:sp>
      <p:sp>
        <p:nvSpPr>
          <p:cNvPr id="4" name="Footer Placeholder 3"/>
          <p:cNvSpPr>
            <a:spLocks noGrp="1"/>
          </p:cNvSpPr>
          <p:nvPr>
            <p:ph type="ftr" sz="quarter" idx="11"/>
          </p:nvPr>
        </p:nvSpPr>
        <p:spPr/>
        <p:txBody>
          <a:bodyPr/>
          <a:lstStyle/>
          <a:p>
            <a:pPr>
              <a:defRPr/>
            </a:pPr>
            <a:endParaRPr lang="en-US"/>
          </a:p>
        </p:txBody>
      </p:sp>
      <p:sp>
        <p:nvSpPr>
          <p:cNvPr id="5" name="Slide Number Placeholder 4"/>
          <p:cNvSpPr>
            <a:spLocks noGrp="1"/>
          </p:cNvSpPr>
          <p:nvPr>
            <p:ph type="sldNum" sz="quarter" idx="12"/>
          </p:nvPr>
        </p:nvSpPr>
        <p:spPr/>
        <p:txBody>
          <a:bodyPr/>
          <a:lstStyle/>
          <a:p>
            <a:fld id="{B6450212-9363-4471-8BAE-C5CC327635EE}" type="slidenum">
              <a:rPr lang="en-US" altLang="en-US" smtClean="0"/>
              <a:pPr/>
              <a:t>‹#›</a:t>
            </a:fld>
            <a:endParaRPr lang="en-US" altLang="en-US"/>
          </a:p>
        </p:txBody>
      </p:sp>
    </p:spTree>
    <p:extLst>
      <p:ext uri="{BB962C8B-B14F-4D97-AF65-F5344CB8AC3E}">
        <p14:creationId xmlns:p14="http://schemas.microsoft.com/office/powerpoint/2010/main" val="32449702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US"/>
          </a:p>
        </p:txBody>
      </p:sp>
      <p:sp>
        <p:nvSpPr>
          <p:cNvPr id="3" name="Footer Placeholder 2"/>
          <p:cNvSpPr>
            <a:spLocks noGrp="1"/>
          </p:cNvSpPr>
          <p:nvPr>
            <p:ph type="ftr" sz="quarter" idx="11"/>
          </p:nvPr>
        </p:nvSpPr>
        <p:spPr/>
        <p:txBody>
          <a:bodyPr/>
          <a:lstStyle/>
          <a:p>
            <a:pPr>
              <a:defRPr/>
            </a:pPr>
            <a:endParaRPr lang="en-US"/>
          </a:p>
        </p:txBody>
      </p:sp>
      <p:sp>
        <p:nvSpPr>
          <p:cNvPr id="4" name="Slide Number Placeholder 3"/>
          <p:cNvSpPr>
            <a:spLocks noGrp="1"/>
          </p:cNvSpPr>
          <p:nvPr>
            <p:ph type="sldNum" sz="quarter" idx="12"/>
          </p:nvPr>
        </p:nvSpPr>
        <p:spPr/>
        <p:txBody>
          <a:bodyPr/>
          <a:lstStyle/>
          <a:p>
            <a:fld id="{2605648E-1F9A-490B-9107-CB73134E3F11}" type="slidenum">
              <a:rPr lang="en-US" altLang="en-US" smtClean="0"/>
              <a:pPr/>
              <a:t>‹#›</a:t>
            </a:fld>
            <a:endParaRPr lang="en-US" altLang="en-US"/>
          </a:p>
        </p:txBody>
      </p:sp>
    </p:spTree>
    <p:extLst>
      <p:ext uri="{BB962C8B-B14F-4D97-AF65-F5344CB8AC3E}">
        <p14:creationId xmlns:p14="http://schemas.microsoft.com/office/powerpoint/2010/main" val="33916258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1498604"/>
            <a:ext cx="2790182"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3571275" y="514925"/>
            <a:ext cx="3386037"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09599" y="2777069"/>
            <a:ext cx="2790182" cy="2584449"/>
          </a:xfrm>
        </p:spPr>
        <p:txBody>
          <a:bodyPr>
            <a:normAutofit/>
          </a:bodyPr>
          <a:lstStyle>
            <a:lvl1pPr marL="0" indent="0">
              <a:buNone/>
              <a:defRPr sz="14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fld id="{3678940F-FF9E-4808-90C2-A1B3F1636E61}" type="slidenum">
              <a:rPr lang="en-US" altLang="en-US" smtClean="0"/>
              <a:pPr/>
              <a:t>‹#›</a:t>
            </a:fld>
            <a:endParaRPr lang="en-US" altLang="en-US"/>
          </a:p>
        </p:txBody>
      </p:sp>
    </p:spTree>
    <p:extLst>
      <p:ext uri="{BB962C8B-B14F-4D97-AF65-F5344CB8AC3E}">
        <p14:creationId xmlns:p14="http://schemas.microsoft.com/office/powerpoint/2010/main" val="41725668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4800600"/>
            <a:ext cx="6347714"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 y="609600"/>
            <a:ext cx="6347714"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09599" y="5367338"/>
            <a:ext cx="6347714"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fld id="{A3F24A20-44AF-40EE-978A-04B3D20AAEB9}" type="slidenum">
              <a:rPr lang="en-US" altLang="en-US" smtClean="0"/>
              <a:pPr/>
              <a:t>‹#›</a:t>
            </a:fld>
            <a:endParaRPr lang="en-US" altLang="en-US"/>
          </a:p>
        </p:txBody>
      </p:sp>
    </p:spTree>
    <p:extLst>
      <p:ext uri="{BB962C8B-B14F-4D97-AF65-F5344CB8AC3E}">
        <p14:creationId xmlns:p14="http://schemas.microsoft.com/office/powerpoint/2010/main" val="7492707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09600" y="4470400"/>
            <a:ext cx="6347714"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109BD52E-E4C1-4445-B8F0-58CA896B6882}" type="slidenum">
              <a:rPr lang="en-US" altLang="en-US" smtClean="0"/>
              <a:pPr/>
              <a:t>‹#›</a:t>
            </a:fld>
            <a:endParaRPr lang="en-US" altLang="en-US"/>
          </a:p>
        </p:txBody>
      </p:sp>
    </p:spTree>
    <p:extLst>
      <p:ext uri="{BB962C8B-B14F-4D97-AF65-F5344CB8AC3E}">
        <p14:creationId xmlns:p14="http://schemas.microsoft.com/office/powerpoint/2010/main" val="38521114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101074" y="3632200"/>
            <a:ext cx="541980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09598" y="4470400"/>
            <a:ext cx="6347715"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109BD52E-E4C1-4445-B8F0-58CA896B6882}" type="slidenum">
              <a:rPr lang="en-US" altLang="en-US" smtClean="0"/>
              <a:pPr/>
              <a:t>‹#›</a:t>
            </a:fld>
            <a:endParaRPr lang="en-US" altLang="en-US"/>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9952958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09598" y="1931988"/>
            <a:ext cx="6347715"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109BD52E-E4C1-4445-B8F0-58CA896B6882}" type="slidenum">
              <a:rPr lang="en-US" altLang="en-US" smtClean="0"/>
              <a:pPr/>
              <a:t>‹#›</a:t>
            </a:fld>
            <a:endParaRPr lang="en-US" altLang="en-US"/>
          </a:p>
        </p:txBody>
      </p:sp>
    </p:spTree>
    <p:extLst>
      <p:ext uri="{BB962C8B-B14F-4D97-AF65-F5344CB8AC3E}">
        <p14:creationId xmlns:p14="http://schemas.microsoft.com/office/powerpoint/2010/main" val="228992422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109BD52E-E4C1-4445-B8F0-58CA896B6882}" type="slidenum">
              <a:rPr lang="en-US" altLang="en-US" smtClean="0"/>
              <a:pPr/>
              <a:t>‹#›</a:t>
            </a:fld>
            <a:endParaRPr lang="en-US" altLang="en-US"/>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67495454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15848" y="609600"/>
            <a:ext cx="6341465"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109BD52E-E4C1-4445-B8F0-58CA896B6882}" type="slidenum">
              <a:rPr lang="en-US" altLang="en-US" smtClean="0"/>
              <a:pPr/>
              <a:t>‹#›</a:t>
            </a:fld>
            <a:endParaRPr lang="en-US" altLang="en-US"/>
          </a:p>
        </p:txBody>
      </p:sp>
    </p:spTree>
    <p:extLst>
      <p:ext uri="{BB962C8B-B14F-4D97-AF65-F5344CB8AC3E}">
        <p14:creationId xmlns:p14="http://schemas.microsoft.com/office/powerpoint/2010/main" val="425174350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61C44D53-8074-4EE8-907A-7BAED2A2E371}" type="slidenum">
              <a:rPr lang="en-US" altLang="en-US" smtClean="0"/>
              <a:pPr/>
              <a:t>‹#›</a:t>
            </a:fld>
            <a:endParaRPr lang="en-US" altLang="en-US"/>
          </a:p>
        </p:txBody>
      </p:sp>
    </p:spTree>
    <p:extLst>
      <p:ext uri="{BB962C8B-B14F-4D97-AF65-F5344CB8AC3E}">
        <p14:creationId xmlns:p14="http://schemas.microsoft.com/office/powerpoint/2010/main" val="155876111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977312" y="609600"/>
            <a:ext cx="978812"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09599" y="609600"/>
            <a:ext cx="5195026" cy="525145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263B4BD2-4FBD-406A-A2FD-91DC4D1AA25D}" type="slidenum">
              <a:rPr lang="en-US" altLang="en-US" smtClean="0"/>
              <a:pPr/>
              <a:t>‹#›</a:t>
            </a:fld>
            <a:endParaRPr lang="en-US" altLang="en-US"/>
          </a:p>
        </p:txBody>
      </p:sp>
    </p:spTree>
    <p:extLst>
      <p:ext uri="{BB962C8B-B14F-4D97-AF65-F5344CB8AC3E}">
        <p14:creationId xmlns:p14="http://schemas.microsoft.com/office/powerpoint/2010/main" val="38531350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17" name="Group 16"/>
          <p:cNvGrpSpPr/>
          <p:nvPr/>
        </p:nvGrpSpPr>
        <p:grpSpPr>
          <a:xfrm>
            <a:off x="-8467" y="-8468"/>
            <a:ext cx="9169805" cy="6874935"/>
            <a:chOff x="-8467" y="-8468"/>
            <a:chExt cx="9169805" cy="6874935"/>
          </a:xfrm>
        </p:grpSpPr>
        <p:sp>
          <p:nvSpPr>
            <p:cNvPr id="7" name="Freeform 6"/>
            <p:cNvSpPr/>
            <p:nvPr/>
          </p:nvSpPr>
          <p:spPr>
            <a:xfrm>
              <a:off x="-8467" y="4013200"/>
              <a:ext cx="457200" cy="2853267"/>
            </a:xfrm>
            <a:custGeom>
              <a:avLst/>
              <a:gdLst/>
              <a:ahLst/>
              <a:cxnLst/>
              <a:rect l="l" t="t" r="r" b="b"/>
              <a:pathLst>
                <a:path w="457200" h="2853267">
                  <a:moveTo>
                    <a:pt x="0" y="0"/>
                  </a:moveTo>
                  <a:lnTo>
                    <a:pt x="457200" y="2853267"/>
                  </a:lnTo>
                  <a:lnTo>
                    <a:pt x="0" y="2844800"/>
                  </a:lnTo>
                  <a:cubicBezTo>
                    <a:pt x="2822" y="1905000"/>
                    <a:pt x="5645" y="965200"/>
                    <a:pt x="0" y="0"/>
                  </a:cubicBez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8" name="Straight Connector 7"/>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0" name="Freeform 9"/>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12"/>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Freeform 15"/>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09599" y="609600"/>
            <a:ext cx="6347713"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09599" y="2160590"/>
            <a:ext cx="6347714"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405258" y="6041363"/>
            <a:ext cx="684132" cy="365125"/>
          </a:xfrm>
          <a:prstGeom prst="rect">
            <a:avLst/>
          </a:prstGeom>
        </p:spPr>
        <p:txBody>
          <a:bodyPr vert="horz" lIns="91440" tIns="45720" rIns="91440" bIns="45720" rtlCol="0" anchor="ctr"/>
          <a:lstStyle>
            <a:lvl1pPr algn="r">
              <a:defRPr sz="900">
                <a:solidFill>
                  <a:schemeClr val="tx1">
                    <a:tint val="75000"/>
                  </a:schemeClr>
                </a:solidFill>
              </a:defRPr>
            </a:lvl1pPr>
          </a:lstStyle>
          <a:p>
            <a:pPr>
              <a:defRPr/>
            </a:pPr>
            <a:endParaRPr lang="en-US"/>
          </a:p>
        </p:txBody>
      </p:sp>
      <p:sp>
        <p:nvSpPr>
          <p:cNvPr id="5" name="Footer Placeholder 4"/>
          <p:cNvSpPr>
            <a:spLocks noGrp="1"/>
          </p:cNvSpPr>
          <p:nvPr>
            <p:ph type="ftr" sz="quarter" idx="3"/>
          </p:nvPr>
        </p:nvSpPr>
        <p:spPr>
          <a:xfrm>
            <a:off x="609599" y="6041363"/>
            <a:ext cx="4622973"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a:defRPr/>
            </a:pPr>
            <a:endParaRPr lang="en-US"/>
          </a:p>
        </p:txBody>
      </p:sp>
      <p:sp>
        <p:nvSpPr>
          <p:cNvPr id="6" name="Slide Number Placeholder 5"/>
          <p:cNvSpPr>
            <a:spLocks noGrp="1"/>
          </p:cNvSpPr>
          <p:nvPr>
            <p:ph type="sldNum" sz="quarter" idx="4"/>
          </p:nvPr>
        </p:nvSpPr>
        <p:spPr>
          <a:xfrm>
            <a:off x="6444676" y="6041363"/>
            <a:ext cx="512638" cy="365125"/>
          </a:xfrm>
          <a:prstGeom prst="rect">
            <a:avLst/>
          </a:prstGeom>
        </p:spPr>
        <p:txBody>
          <a:bodyPr vert="horz" lIns="91440" tIns="45720" rIns="91440" bIns="45720" rtlCol="0" anchor="ctr"/>
          <a:lstStyle>
            <a:lvl1pPr algn="r">
              <a:defRPr sz="900">
                <a:solidFill>
                  <a:schemeClr val="accent1"/>
                </a:solidFill>
              </a:defRPr>
            </a:lvl1pPr>
          </a:lstStyle>
          <a:p>
            <a:fld id="{109BD52E-E4C1-4445-B8F0-58CA896B6882}" type="slidenum">
              <a:rPr lang="en-US" altLang="en-US" smtClean="0"/>
              <a:pPr/>
              <a:t>‹#›</a:t>
            </a:fld>
            <a:endParaRPr lang="en-US" altLang="en-US"/>
          </a:p>
        </p:txBody>
      </p:sp>
    </p:spTree>
    <p:extLst>
      <p:ext uri="{BB962C8B-B14F-4D97-AF65-F5344CB8AC3E}">
        <p14:creationId xmlns:p14="http://schemas.microsoft.com/office/powerpoint/2010/main" val="1524118676"/>
      </p:ext>
    </p:extLst>
  </p:cSld>
  <p:clrMap bg1="lt1" tx1="dk1" bg2="lt2" tx2="dk2" accent1="accent1" accent2="accent2" accent3="accent3" accent4="accent4" accent5="accent5" accent6="accent6" hlink="hlink" folHlink="folHlink"/>
  <p:sldLayoutIdLst>
    <p:sldLayoutId id="2147483874" r:id="rId1"/>
    <p:sldLayoutId id="2147483875" r:id="rId2"/>
    <p:sldLayoutId id="2147483876" r:id="rId3"/>
    <p:sldLayoutId id="2147483877" r:id="rId4"/>
    <p:sldLayoutId id="2147483878" r:id="rId5"/>
    <p:sldLayoutId id="2147483879" r:id="rId6"/>
    <p:sldLayoutId id="2147483880" r:id="rId7"/>
    <p:sldLayoutId id="2147483881" r:id="rId8"/>
    <p:sldLayoutId id="2147483882" r:id="rId9"/>
    <p:sldLayoutId id="2147483883" r:id="rId10"/>
    <p:sldLayoutId id="2147483884" r:id="rId11"/>
    <p:sldLayoutId id="2147483885" r:id="rId12"/>
    <p:sldLayoutId id="2147483886" r:id="rId13"/>
    <p:sldLayoutId id="2147483887" r:id="rId14"/>
    <p:sldLayoutId id="2147483888" r:id="rId15"/>
    <p:sldLayoutId id="214748388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hyperlink" Target="http://nodexlgraphgallery.org/Pages/Graph.aspx?graphID=245277" TargetMode="Externa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5.xml"/><Relationship Id="rId1" Type="http://schemas.openxmlformats.org/officeDocument/2006/relationships/slideLayout" Target="../slideLayouts/slideLayout1.xml"/><Relationship Id="rId4" Type="http://schemas.openxmlformats.org/officeDocument/2006/relationships/image" Target="%11PE2058%20Ch01-1.gif%20%20%20%20%20%20%20%20%20%20%20%20%20%20%20%20%20%20%20%20%20%20%20%20%20%20%20%20%20%20%20%20%20%20%20%20%20%20%20%20%20%20%20%20%20%200001EC53%0bAdam's%20work%20%20%20%20%20%20%20%20%20%20%20%20%20%20%20%20%20%20%20%20B65CE38B:" TargetMode="Externa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7.xml"/><Relationship Id="rId1" Type="http://schemas.openxmlformats.org/officeDocument/2006/relationships/slideLayout" Target="../slideLayouts/slideLayout1.xml"/><Relationship Id="rId4" Type="http://schemas.openxmlformats.org/officeDocument/2006/relationships/image" Target="%11PE2058%20Ch02-1.gif%20%20%20%20%20%20%20%20%20%20%20%20%20%20%20%20%20%20%20%20%20%20%20%20%20%20%20%20%20%20%20%20%20%20%20%20%20%20%20%20%20%20%20%20%20%200001EC53%0bAdam's%20work%20%20%20%20%20%20%20%20%20%20%20%20%20%20%20%20%20%20%20%20B65CE38B:"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s://www.gov.uk/government/publications/cyber-security-breaches-survey-2020/cyber-security-breaches-survey-2020" TargetMode="External"/><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www.gov.uk/government/speeches/how-cyber-essentials-is-helping-to-improve-the-cyber-resilience-of-the-uk" TargetMode="External"/><Relationship Id="rId2" Type="http://schemas.openxmlformats.org/officeDocument/2006/relationships/notesSlide" Target="../notesSlides/notesSlide19.xml"/><Relationship Id="rId1" Type="http://schemas.openxmlformats.org/officeDocument/2006/relationships/slideLayout" Target="../slideLayouts/slideLayout15.xml"/><Relationship Id="rId6" Type="http://schemas.openxmlformats.org/officeDocument/2006/relationships/hyperlink" Target="https://bills.parliament.uk/bills/3069" TargetMode="External"/><Relationship Id="rId5" Type="http://schemas.openxmlformats.org/officeDocument/2006/relationships/hyperlink" Target="https://www.gov.uk/government/publications/national-cyber-strategy-2022" TargetMode="External"/><Relationship Id="rId4" Type="http://schemas.openxmlformats.org/officeDocument/2006/relationships/hyperlink" Target="https://www.gov.uk/government/publications/government-response-on-supply-chain-cyber-security" TargetMode="Externa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050" name="Rectangle 2">
            <a:extLst>
              <a:ext uri="{FF2B5EF4-FFF2-40B4-BE49-F238E27FC236}">
                <a16:creationId xmlns:a16="http://schemas.microsoft.com/office/drawing/2014/main" id="{0B9D612A-00D2-4A28-B9AF-931528059C65}"/>
              </a:ext>
            </a:extLst>
          </p:cNvPr>
          <p:cNvSpPr>
            <a:spLocks noGrp="1" noChangeArrowheads="1"/>
          </p:cNvSpPr>
          <p:nvPr>
            <p:ph type="ctrTitle"/>
          </p:nvPr>
        </p:nvSpPr>
        <p:spPr>
          <a:xfrm>
            <a:off x="3314352" y="1020871"/>
            <a:ext cx="5220569" cy="2849671"/>
          </a:xfrm>
        </p:spPr>
        <p:txBody>
          <a:bodyPr>
            <a:normAutofit/>
          </a:bodyPr>
          <a:lstStyle/>
          <a:p>
            <a:pPr algn="l" eaLnBrk="1" hangingPunct="1">
              <a:lnSpc>
                <a:spcPct val="90000"/>
              </a:lnSpc>
              <a:defRPr/>
            </a:pPr>
            <a:r>
              <a:rPr lang="en-GB" altLang="zh-CN" sz="4800">
                <a:solidFill>
                  <a:srgbClr val="FFFFFF"/>
                </a:solidFill>
                <a:ea typeface="宋体" pitchFamily="2" charset="-122"/>
              </a:rPr>
              <a:t>Digital Business (BMSP6002)</a:t>
            </a:r>
            <a:br>
              <a:rPr lang="en-GB" altLang="zh-CN" sz="4800">
                <a:solidFill>
                  <a:srgbClr val="FFFFFF"/>
                </a:solidFill>
                <a:ea typeface="宋体" pitchFamily="2" charset="-122"/>
              </a:rPr>
            </a:br>
            <a:br>
              <a:rPr lang="en-GB" altLang="zh-CN" sz="4800">
                <a:solidFill>
                  <a:srgbClr val="FFFFFF"/>
                </a:solidFill>
                <a:ea typeface="宋体" pitchFamily="2" charset="-122"/>
              </a:rPr>
            </a:br>
            <a:r>
              <a:rPr lang="en-GB" altLang="zh-CN" sz="4800">
                <a:solidFill>
                  <a:srgbClr val="FFFFFF"/>
                </a:solidFill>
                <a:ea typeface="宋体" pitchFamily="2" charset="-122"/>
              </a:rPr>
              <a:t>Dr Roisin Mullins</a:t>
            </a:r>
            <a:endParaRPr lang="en-US" altLang="zh-CN" sz="4800">
              <a:solidFill>
                <a:srgbClr val="FFFFFF"/>
              </a:solidFill>
              <a:ea typeface="宋体" pitchFamily="2" charset="-122"/>
            </a:endParaRPr>
          </a:p>
        </p:txBody>
      </p:sp>
      <p:sp>
        <p:nvSpPr>
          <p:cNvPr id="2051" name="Rectangle 3">
            <a:extLst>
              <a:ext uri="{FF2B5EF4-FFF2-40B4-BE49-F238E27FC236}">
                <a16:creationId xmlns:a16="http://schemas.microsoft.com/office/drawing/2014/main" id="{E3767C18-5D68-4F82-BCE8-28BA683E2696}"/>
              </a:ext>
            </a:extLst>
          </p:cNvPr>
          <p:cNvSpPr>
            <a:spLocks noGrp="1" noChangeArrowheads="1"/>
          </p:cNvSpPr>
          <p:nvPr>
            <p:ph type="subTitle" idx="1"/>
          </p:nvPr>
        </p:nvSpPr>
        <p:spPr>
          <a:xfrm>
            <a:off x="3401290" y="4676652"/>
            <a:ext cx="4584057" cy="1186108"/>
          </a:xfrm>
        </p:spPr>
        <p:txBody>
          <a:bodyPr>
            <a:normAutofit/>
          </a:bodyPr>
          <a:lstStyle/>
          <a:p>
            <a:pPr algn="ctr" eaLnBrk="1" hangingPunct="1">
              <a:defRPr/>
            </a:pPr>
            <a:r>
              <a:rPr lang="en-US" altLang="zh-CN" sz="2200" b="1" dirty="0">
                <a:solidFill>
                  <a:srgbClr val="FFFFFF">
                    <a:alpha val="70000"/>
                  </a:srgbClr>
                </a:solidFill>
                <a:ea typeface="宋体" pitchFamily="2" charset="-122"/>
              </a:rPr>
              <a:t>Week 2:</a:t>
            </a:r>
          </a:p>
          <a:p>
            <a:pPr algn="ctr" eaLnBrk="1" hangingPunct="1">
              <a:defRPr/>
            </a:pPr>
            <a:r>
              <a:rPr lang="en-US" altLang="zh-CN" sz="2200" b="1" dirty="0">
                <a:solidFill>
                  <a:srgbClr val="FFFFFF">
                    <a:alpha val="70000"/>
                  </a:srgbClr>
                </a:solidFill>
                <a:ea typeface="宋体" pitchFamily="2" charset="-122"/>
              </a:rPr>
              <a:t>Introduction to Digital Business </a:t>
            </a:r>
          </a:p>
        </p:txBody>
      </p:sp>
    </p:spTree>
  </p:cSld>
  <p:clrMapOvr>
    <a:overrideClrMapping bg1="dk1" tx1="lt1" bg2="dk2" tx2="lt2" accent1="accent1" accent2="accent2" accent3="accent3" accent4="accent4" accent5="accent5" accent6="accent6" hlink="hlink" folHlink="folHlink"/>
  </p:clrMapOvr>
  <p:transition/>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7FF5DB-B101-483F-ABE9-40B5F1C89DD2}"/>
              </a:ext>
            </a:extLst>
          </p:cNvPr>
          <p:cNvSpPr>
            <a:spLocks noGrp="1"/>
          </p:cNvSpPr>
          <p:nvPr>
            <p:ph type="title"/>
          </p:nvPr>
        </p:nvSpPr>
        <p:spPr>
          <a:xfrm>
            <a:off x="899592" y="4462"/>
            <a:ext cx="7648121" cy="1099457"/>
          </a:xfrm>
        </p:spPr>
        <p:txBody>
          <a:bodyPr>
            <a:normAutofit/>
          </a:bodyPr>
          <a:lstStyle/>
          <a:p>
            <a:pPr>
              <a:defRPr/>
            </a:pPr>
            <a:r>
              <a:rPr lang="en-GB" dirty="0"/>
              <a:t>Weekly Tasks</a:t>
            </a:r>
          </a:p>
        </p:txBody>
      </p:sp>
      <p:graphicFrame>
        <p:nvGraphicFramePr>
          <p:cNvPr id="6" name="Content Placeholder 2">
            <a:extLst>
              <a:ext uri="{FF2B5EF4-FFF2-40B4-BE49-F238E27FC236}">
                <a16:creationId xmlns:a16="http://schemas.microsoft.com/office/drawing/2014/main" id="{75DFD22E-FA82-49B9-8E32-2CB4F5590529}"/>
              </a:ext>
            </a:extLst>
          </p:cNvPr>
          <p:cNvGraphicFramePr>
            <a:graphicFrameLocks noGrp="1"/>
          </p:cNvGraphicFramePr>
          <p:nvPr>
            <p:ph idx="1"/>
            <p:extLst>
              <p:ext uri="{D42A27DB-BD31-4B8C-83A1-F6EECF244321}">
                <p14:modId xmlns:p14="http://schemas.microsoft.com/office/powerpoint/2010/main" val="1264783347"/>
              </p:ext>
            </p:extLst>
          </p:nvPr>
        </p:nvGraphicFramePr>
        <p:xfrm>
          <a:off x="0" y="764704"/>
          <a:ext cx="7648121" cy="59766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72AA50-68EF-4B42-B4F9-FD02E18EBE7C}"/>
              </a:ext>
            </a:extLst>
          </p:cNvPr>
          <p:cNvSpPr>
            <a:spLocks noGrp="1"/>
          </p:cNvSpPr>
          <p:nvPr>
            <p:ph type="title"/>
          </p:nvPr>
        </p:nvSpPr>
        <p:spPr/>
        <p:txBody>
          <a:bodyPr/>
          <a:lstStyle/>
          <a:p>
            <a:r>
              <a:rPr lang="en-GB" dirty="0"/>
              <a:t>Week 2</a:t>
            </a:r>
          </a:p>
        </p:txBody>
      </p:sp>
      <p:sp>
        <p:nvSpPr>
          <p:cNvPr id="3" name="Vertical Text Placeholder 2">
            <a:extLst>
              <a:ext uri="{FF2B5EF4-FFF2-40B4-BE49-F238E27FC236}">
                <a16:creationId xmlns:a16="http://schemas.microsoft.com/office/drawing/2014/main" id="{98246447-5A8C-41B3-B812-472A0D8B362A}"/>
              </a:ext>
            </a:extLst>
          </p:cNvPr>
          <p:cNvSpPr>
            <a:spLocks noGrp="1"/>
          </p:cNvSpPr>
          <p:nvPr>
            <p:ph type="body" orient="vert" idx="1"/>
          </p:nvPr>
        </p:nvSpPr>
        <p:spPr>
          <a:xfrm rot="16200000">
            <a:off x="1640972" y="610948"/>
            <a:ext cx="4493906" cy="6840761"/>
          </a:xfrm>
        </p:spPr>
        <p:txBody>
          <a:bodyPr>
            <a:normAutofit/>
          </a:bodyPr>
          <a:lstStyle/>
          <a:p>
            <a:r>
              <a:rPr lang="en-GB" sz="3000" dirty="0">
                <a:latin typeface="Calibri" panose="020F0502020204030204" pitchFamily="34" charset="0"/>
                <a:cs typeface="Calibri" panose="020F0502020204030204" pitchFamily="34" charset="0"/>
              </a:rPr>
              <a:t>Introduction to Digital Business Lecture</a:t>
            </a:r>
          </a:p>
          <a:p>
            <a:r>
              <a:rPr lang="en-GB" sz="3000" dirty="0">
                <a:latin typeface="Calibri" panose="020F0502020204030204" pitchFamily="34" charset="0"/>
                <a:cs typeface="Calibri" panose="020F0502020204030204" pitchFamily="34" charset="0"/>
              </a:rPr>
              <a:t>Materials – Each week, reading, videos, Fora</a:t>
            </a:r>
          </a:p>
          <a:p>
            <a:r>
              <a:rPr lang="en-GB" sz="3000" dirty="0">
                <a:latin typeface="Calibri" panose="020F0502020204030204" pitchFamily="34" charset="0"/>
                <a:cs typeface="Calibri" panose="020F0502020204030204" pitchFamily="34" charset="0"/>
              </a:rPr>
              <a:t>Activities to get started</a:t>
            </a:r>
          </a:p>
          <a:p>
            <a:r>
              <a:rPr lang="en-GB" sz="3000" dirty="0">
                <a:latin typeface="Calibri" panose="020F0502020204030204" pitchFamily="34" charset="0"/>
                <a:cs typeface="Calibri" panose="020F0502020204030204" pitchFamily="34" charset="0"/>
              </a:rPr>
              <a:t>Week 2 Homework – Practical Excel exercise </a:t>
            </a:r>
          </a:p>
          <a:p>
            <a:r>
              <a:rPr lang="en-GB" sz="3000" dirty="0">
                <a:latin typeface="Calibri" panose="020F0502020204030204" pitchFamily="34" charset="0"/>
                <a:cs typeface="Calibri" panose="020F0502020204030204" pitchFamily="34" charset="0"/>
              </a:rPr>
              <a:t>Week 2 Digital Disruption paper</a:t>
            </a:r>
          </a:p>
        </p:txBody>
      </p:sp>
    </p:spTree>
    <p:extLst>
      <p:ext uri="{BB962C8B-B14F-4D97-AF65-F5344CB8AC3E}">
        <p14:creationId xmlns:p14="http://schemas.microsoft.com/office/powerpoint/2010/main" val="15789465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78535" name="Picture 278534">
            <a:extLst>
              <a:ext uri="{FF2B5EF4-FFF2-40B4-BE49-F238E27FC236}">
                <a16:creationId xmlns:a16="http://schemas.microsoft.com/office/drawing/2014/main" id="{9EC1F36B-7840-447C-8802-D2BD58D40C65}"/>
              </a:ext>
            </a:extLst>
          </p:cNvPr>
          <p:cNvPicPr>
            <a:picLocks noChangeAspect="1"/>
          </p:cNvPicPr>
          <p:nvPr/>
        </p:nvPicPr>
        <p:blipFill rotWithShape="1">
          <a:blip r:embed="rId2"/>
          <a:srcRect l="7485" r="34684" b="-2"/>
          <a:stretch/>
        </p:blipFill>
        <p:spPr>
          <a:xfrm>
            <a:off x="3202390" y="-1"/>
            <a:ext cx="5941610"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78532" name="Rectangle 4">
            <a:extLst>
              <a:ext uri="{FF2B5EF4-FFF2-40B4-BE49-F238E27FC236}">
                <a16:creationId xmlns:a16="http://schemas.microsoft.com/office/drawing/2014/main" id="{77AAE3A0-C0B8-4EE9-825A-90FB4F2BD69E}"/>
              </a:ext>
            </a:extLst>
          </p:cNvPr>
          <p:cNvSpPr>
            <a:spLocks noGrp="1" noChangeArrowheads="1"/>
          </p:cNvSpPr>
          <p:nvPr>
            <p:ph type="ctrTitle"/>
          </p:nvPr>
        </p:nvSpPr>
        <p:spPr>
          <a:xfrm>
            <a:off x="501650" y="1678666"/>
            <a:ext cx="3066142" cy="2369093"/>
          </a:xfrm>
        </p:spPr>
        <p:txBody>
          <a:bodyPr>
            <a:normAutofit/>
          </a:bodyPr>
          <a:lstStyle/>
          <a:p>
            <a:pPr eaLnBrk="1" hangingPunct="1">
              <a:defRPr/>
            </a:pPr>
            <a:r>
              <a:rPr lang="en-US" altLang="zh-CN" sz="4200" dirty="0">
                <a:ea typeface="宋体" pitchFamily="2" charset="-122"/>
              </a:rPr>
              <a:t>Week 2</a:t>
            </a:r>
          </a:p>
        </p:txBody>
      </p:sp>
      <p:sp>
        <p:nvSpPr>
          <p:cNvPr id="278533" name="Rectangle 5">
            <a:extLst>
              <a:ext uri="{FF2B5EF4-FFF2-40B4-BE49-F238E27FC236}">
                <a16:creationId xmlns:a16="http://schemas.microsoft.com/office/drawing/2014/main" id="{1C17B4A6-B215-4DF2-B80D-F7957CB0E1A2}"/>
              </a:ext>
            </a:extLst>
          </p:cNvPr>
          <p:cNvSpPr>
            <a:spLocks noGrp="1" noChangeArrowheads="1"/>
          </p:cNvSpPr>
          <p:nvPr>
            <p:ph type="subTitle" idx="1"/>
          </p:nvPr>
        </p:nvSpPr>
        <p:spPr>
          <a:xfrm>
            <a:off x="508001" y="4050831"/>
            <a:ext cx="3059791" cy="1096901"/>
          </a:xfrm>
        </p:spPr>
        <p:txBody>
          <a:bodyPr>
            <a:noAutofit/>
          </a:bodyPr>
          <a:lstStyle/>
          <a:p>
            <a:pPr eaLnBrk="1" hangingPunct="1">
              <a:defRPr/>
            </a:pPr>
            <a:r>
              <a:rPr lang="en-US" altLang="zh-CN" sz="3000" dirty="0">
                <a:ea typeface="宋体" pitchFamily="2" charset="-122"/>
              </a:rPr>
              <a:t>Introduction to </a:t>
            </a:r>
            <a:br>
              <a:rPr lang="en-US" altLang="zh-CN" sz="3000" dirty="0">
                <a:ea typeface="宋体" pitchFamily="2" charset="-122"/>
              </a:rPr>
            </a:br>
            <a:r>
              <a:rPr lang="en-US" altLang="zh-CN" sz="3000" dirty="0">
                <a:ea typeface="宋体" pitchFamily="2" charset="-122"/>
              </a:rPr>
              <a:t>E-commerce and </a:t>
            </a:r>
            <a:br>
              <a:rPr lang="en-US" altLang="zh-CN" sz="3000" dirty="0">
                <a:ea typeface="宋体" pitchFamily="2" charset="-122"/>
              </a:rPr>
            </a:br>
            <a:r>
              <a:rPr lang="en-US" altLang="zh-CN" sz="3000" dirty="0">
                <a:ea typeface="宋体" pitchFamily="2" charset="-122"/>
              </a:rPr>
              <a:t>E-business</a:t>
            </a:r>
            <a:endParaRPr lang="en-US" sz="3000" dirty="0"/>
          </a:p>
        </p:txBody>
      </p:sp>
      <p:cxnSp>
        <p:nvCxnSpPr>
          <p:cNvPr id="75" name="Straight Connector 74">
            <a:extLst>
              <a:ext uri="{FF2B5EF4-FFF2-40B4-BE49-F238E27FC236}">
                <a16:creationId xmlns:a16="http://schemas.microsoft.com/office/drawing/2014/main" id="{A57C1A16-B8AB-4D99-A195-A38F556A64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028259" y="0"/>
            <a:ext cx="9144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77" name="Straight Connector 76">
            <a:extLst>
              <a:ext uri="{FF2B5EF4-FFF2-40B4-BE49-F238E27FC236}">
                <a16:creationId xmlns:a16="http://schemas.microsoft.com/office/drawing/2014/main" id="{F8A9B20B-D1DD-4573-B5EC-5580295192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568950" y="3681413"/>
            <a:ext cx="357266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79" name="Rectangle 23">
            <a:extLst>
              <a:ext uri="{FF2B5EF4-FFF2-40B4-BE49-F238E27FC236}">
                <a16:creationId xmlns:a16="http://schemas.microsoft.com/office/drawing/2014/main" id="{66D61E08-70C3-48D8-BEA0-787111DC3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86107" y="-8467"/>
            <a:ext cx="2255511"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1" name="Rectangle 25">
            <a:extLst>
              <a:ext uri="{FF2B5EF4-FFF2-40B4-BE49-F238E27FC236}">
                <a16:creationId xmlns:a16="http://schemas.microsoft.com/office/drawing/2014/main" id="{FC55298F-0AE5-478E-AD2B-03C2614C5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02581" y="-8467"/>
            <a:ext cx="1941419"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3" name="Isosceles Triangle 24">
            <a:extLst>
              <a:ext uri="{FF2B5EF4-FFF2-40B4-BE49-F238E27FC236}">
                <a16:creationId xmlns:a16="http://schemas.microsoft.com/office/drawing/2014/main" id="{C180E4EA-0B63-4779-A895-7E90E71088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9249" y="3048000"/>
            <a:ext cx="2444751"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85" name="Rectangle 27">
            <a:extLst>
              <a:ext uri="{FF2B5EF4-FFF2-40B4-BE49-F238E27FC236}">
                <a16:creationId xmlns:a16="http://schemas.microsoft.com/office/drawing/2014/main" id="{CEE01D9D-3DE8-4EED-B0D3-8F3C79CC7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00875" y="-8467"/>
            <a:ext cx="2140744"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87" name="Rectangle 28">
            <a:extLst>
              <a:ext uri="{FF2B5EF4-FFF2-40B4-BE49-F238E27FC236}">
                <a16:creationId xmlns:a16="http://schemas.microsoft.com/office/drawing/2014/main" id="{89AF5CE9-607F-43F4-8983-DCD6DA4051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74047" y="-8467"/>
            <a:ext cx="967571"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9" name="Rectangle 29">
            <a:extLst>
              <a:ext uri="{FF2B5EF4-FFF2-40B4-BE49-F238E27FC236}">
                <a16:creationId xmlns:a16="http://schemas.microsoft.com/office/drawing/2014/main" id="{6EEA2DBD-9E1E-4521-8C01-F32AD18A8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04249" y="-8467"/>
            <a:ext cx="937369"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91" name="Isosceles Triangle 29">
            <a:extLst>
              <a:ext uri="{FF2B5EF4-FFF2-40B4-BE49-F238E27FC236}">
                <a16:creationId xmlns:a16="http://schemas.microsoft.com/office/drawing/2014/main" id="{15BBD2C1-BA9B-46A9-A27A-33498B1692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78749" y="3589867"/>
            <a:ext cx="136286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655AE6B0-AC9E-4167-806F-E9DB135FC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0770" name="Rectangle 2">
            <a:extLst>
              <a:ext uri="{FF2B5EF4-FFF2-40B4-BE49-F238E27FC236}">
                <a16:creationId xmlns:a16="http://schemas.microsoft.com/office/drawing/2014/main" id="{2F867814-33B9-4D04-A5B9-1B0F72954A9A}"/>
              </a:ext>
            </a:extLst>
          </p:cNvPr>
          <p:cNvSpPr>
            <a:spLocks noGrp="1" noChangeArrowheads="1"/>
          </p:cNvSpPr>
          <p:nvPr>
            <p:ph type="title"/>
          </p:nvPr>
        </p:nvSpPr>
        <p:spPr>
          <a:xfrm>
            <a:off x="489360" y="1382486"/>
            <a:ext cx="2660686" cy="4093028"/>
          </a:xfrm>
        </p:spPr>
        <p:txBody>
          <a:bodyPr anchor="ctr">
            <a:normAutofit/>
          </a:bodyPr>
          <a:lstStyle/>
          <a:p>
            <a:pPr eaLnBrk="1" hangingPunct="1">
              <a:defRPr/>
            </a:pPr>
            <a:r>
              <a:rPr lang="en-GB" altLang="zh-CN" sz="3800">
                <a:ea typeface="宋体" pitchFamily="2" charset="-122"/>
              </a:rPr>
              <a:t>Objectives</a:t>
            </a:r>
          </a:p>
        </p:txBody>
      </p:sp>
      <p:grpSp>
        <p:nvGrpSpPr>
          <p:cNvPr id="75" name="Group 74">
            <a:extLst>
              <a:ext uri="{FF2B5EF4-FFF2-40B4-BE49-F238E27FC236}">
                <a16:creationId xmlns:a16="http://schemas.microsoft.com/office/drawing/2014/main" id="{3523416A-383B-4FDC-B4C9-D8EDDFE9C0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96950" y="-8467"/>
            <a:ext cx="3575050" cy="6866467"/>
            <a:chOff x="7425267" y="-8467"/>
            <a:chExt cx="4766733" cy="6866467"/>
          </a:xfrm>
        </p:grpSpPr>
        <p:cxnSp>
          <p:nvCxnSpPr>
            <p:cNvPr id="76" name="Straight Connector 75">
              <a:extLst>
                <a:ext uri="{FF2B5EF4-FFF2-40B4-BE49-F238E27FC236}">
                  <a16:creationId xmlns:a16="http://schemas.microsoft.com/office/drawing/2014/main" id="{CB0D29D5-3F7C-4197-821B-6D60A66CC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77" name="Straight Connector 76">
              <a:extLst>
                <a:ext uri="{FF2B5EF4-FFF2-40B4-BE49-F238E27FC236}">
                  <a16:creationId xmlns:a16="http://schemas.microsoft.com/office/drawing/2014/main" id="{347FB49A-3541-428A-AADE-682A3C505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78" name="Rectangle 23">
              <a:extLst>
                <a:ext uri="{FF2B5EF4-FFF2-40B4-BE49-F238E27FC236}">
                  <a16:creationId xmlns:a16="http://schemas.microsoft.com/office/drawing/2014/main" id="{D96F53DC-08F1-42C6-B558-B83D54B27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9" name="Rectangle 25">
              <a:extLst>
                <a:ext uri="{FF2B5EF4-FFF2-40B4-BE49-F238E27FC236}">
                  <a16:creationId xmlns:a16="http://schemas.microsoft.com/office/drawing/2014/main" id="{AFE48CAF-A51C-463F-A570-ED99439A5C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0" name="Isosceles Triangle 79">
              <a:extLst>
                <a:ext uri="{FF2B5EF4-FFF2-40B4-BE49-F238E27FC236}">
                  <a16:creationId xmlns:a16="http://schemas.microsoft.com/office/drawing/2014/main" id="{01F0C48B-50FF-4351-8207-16D0960483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81" name="Rectangle 27">
              <a:extLst>
                <a:ext uri="{FF2B5EF4-FFF2-40B4-BE49-F238E27FC236}">
                  <a16:creationId xmlns:a16="http://schemas.microsoft.com/office/drawing/2014/main" id="{300384B6-5ED6-4F91-A548-B706D83751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2" name="Rectangle 28">
              <a:extLst>
                <a:ext uri="{FF2B5EF4-FFF2-40B4-BE49-F238E27FC236}">
                  <a16:creationId xmlns:a16="http://schemas.microsoft.com/office/drawing/2014/main" id="{337AFFAE-C182-463C-9459-8AB3C69D9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3" name="Rectangle 29">
              <a:extLst>
                <a:ext uri="{FF2B5EF4-FFF2-40B4-BE49-F238E27FC236}">
                  <a16:creationId xmlns:a16="http://schemas.microsoft.com/office/drawing/2014/main" id="{510ACF17-C3F0-42BF-BDEB-D07927712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84" name="Isosceles Triangle 83">
              <a:extLst>
                <a:ext uri="{FF2B5EF4-FFF2-40B4-BE49-F238E27FC236}">
                  <a16:creationId xmlns:a16="http://schemas.microsoft.com/office/drawing/2014/main" id="{E804EFD0-B84E-476F-9FC6-6C4A42EA0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86" name="Rectangle 85">
            <a:extLst>
              <a:ext uri="{FF2B5EF4-FFF2-40B4-BE49-F238E27FC236}">
                <a16:creationId xmlns:a16="http://schemas.microsoft.com/office/drawing/2014/main" id="{87BD1F4E-A66D-4C06-86DA-8D56CA7A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3289" y="0"/>
            <a:ext cx="466071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60773" name="Rectangle 3">
            <a:extLst>
              <a:ext uri="{FF2B5EF4-FFF2-40B4-BE49-F238E27FC236}">
                <a16:creationId xmlns:a16="http://schemas.microsoft.com/office/drawing/2014/main" id="{D4CD0BB7-20C2-4F69-B148-02A2F69347BA}"/>
              </a:ext>
            </a:extLst>
          </p:cNvPr>
          <p:cNvGraphicFramePr>
            <a:graphicFrameLocks noGrp="1"/>
          </p:cNvGraphicFramePr>
          <p:nvPr>
            <p:ph idx="1"/>
            <p:extLst>
              <p:ext uri="{D42A27DB-BD31-4B8C-83A1-F6EECF244321}">
                <p14:modId xmlns:p14="http://schemas.microsoft.com/office/powerpoint/2010/main" val="471882411"/>
              </p:ext>
            </p:extLst>
          </p:nvPr>
        </p:nvGraphicFramePr>
        <p:xfrm>
          <a:off x="3687414" y="944563"/>
          <a:ext cx="4971603" cy="49795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5335" name="Rectangle 72">
            <a:extLst>
              <a:ext uri="{FF2B5EF4-FFF2-40B4-BE49-F238E27FC236}">
                <a16:creationId xmlns:a16="http://schemas.microsoft.com/office/drawing/2014/main" id="{655AE6B0-AC9E-4167-806F-E9DB135FC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5330" name="Rectangle 2">
            <a:extLst>
              <a:ext uri="{FF2B5EF4-FFF2-40B4-BE49-F238E27FC236}">
                <a16:creationId xmlns:a16="http://schemas.microsoft.com/office/drawing/2014/main" id="{044F1E2B-5929-4E69-A809-47FFF1970037}"/>
              </a:ext>
            </a:extLst>
          </p:cNvPr>
          <p:cNvSpPr>
            <a:spLocks noGrp="1" noChangeArrowheads="1"/>
          </p:cNvSpPr>
          <p:nvPr>
            <p:ph type="title"/>
          </p:nvPr>
        </p:nvSpPr>
        <p:spPr>
          <a:xfrm>
            <a:off x="489360" y="1382486"/>
            <a:ext cx="2660686" cy="4093028"/>
          </a:xfrm>
        </p:spPr>
        <p:txBody>
          <a:bodyPr anchor="ctr">
            <a:normAutofit/>
          </a:bodyPr>
          <a:lstStyle/>
          <a:p>
            <a:pPr eaLnBrk="1" hangingPunct="1">
              <a:defRPr/>
            </a:pPr>
            <a:r>
              <a:rPr lang="en-US" altLang="zh-CN" sz="3800" dirty="0">
                <a:ea typeface="宋体" pitchFamily="2" charset="-122"/>
              </a:rPr>
              <a:t>The Evolution of E-Business / Digital Business</a:t>
            </a:r>
          </a:p>
        </p:txBody>
      </p:sp>
      <p:grpSp>
        <p:nvGrpSpPr>
          <p:cNvPr id="355336" name="Group 74">
            <a:extLst>
              <a:ext uri="{FF2B5EF4-FFF2-40B4-BE49-F238E27FC236}">
                <a16:creationId xmlns:a16="http://schemas.microsoft.com/office/drawing/2014/main" id="{3523416A-383B-4FDC-B4C9-D8EDDFE9C0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96950" y="-8467"/>
            <a:ext cx="3575050" cy="6866467"/>
            <a:chOff x="7425267" y="-8467"/>
            <a:chExt cx="4766733" cy="6866467"/>
          </a:xfrm>
        </p:grpSpPr>
        <p:cxnSp>
          <p:nvCxnSpPr>
            <p:cNvPr id="76" name="Straight Connector 75">
              <a:extLst>
                <a:ext uri="{FF2B5EF4-FFF2-40B4-BE49-F238E27FC236}">
                  <a16:creationId xmlns:a16="http://schemas.microsoft.com/office/drawing/2014/main" id="{CB0D29D5-3F7C-4197-821B-6D60A66CC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355337" name="Straight Connector 76">
              <a:extLst>
                <a:ext uri="{FF2B5EF4-FFF2-40B4-BE49-F238E27FC236}">
                  <a16:creationId xmlns:a16="http://schemas.microsoft.com/office/drawing/2014/main" id="{347FB49A-3541-428A-AADE-682A3C505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78" name="Rectangle 23">
              <a:extLst>
                <a:ext uri="{FF2B5EF4-FFF2-40B4-BE49-F238E27FC236}">
                  <a16:creationId xmlns:a16="http://schemas.microsoft.com/office/drawing/2014/main" id="{D96F53DC-08F1-42C6-B558-B83D54B27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9" name="Rectangle 25">
              <a:extLst>
                <a:ext uri="{FF2B5EF4-FFF2-40B4-BE49-F238E27FC236}">
                  <a16:creationId xmlns:a16="http://schemas.microsoft.com/office/drawing/2014/main" id="{AFE48CAF-A51C-463F-A570-ED99439A5C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0" name="Isosceles Triangle 79">
              <a:extLst>
                <a:ext uri="{FF2B5EF4-FFF2-40B4-BE49-F238E27FC236}">
                  <a16:creationId xmlns:a16="http://schemas.microsoft.com/office/drawing/2014/main" id="{01F0C48B-50FF-4351-8207-16D0960483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81" name="Rectangle 27">
              <a:extLst>
                <a:ext uri="{FF2B5EF4-FFF2-40B4-BE49-F238E27FC236}">
                  <a16:creationId xmlns:a16="http://schemas.microsoft.com/office/drawing/2014/main" id="{300384B6-5ED6-4F91-A548-B706D83751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2" name="Rectangle 28">
              <a:extLst>
                <a:ext uri="{FF2B5EF4-FFF2-40B4-BE49-F238E27FC236}">
                  <a16:creationId xmlns:a16="http://schemas.microsoft.com/office/drawing/2014/main" id="{337AFFAE-C182-463C-9459-8AB3C69D9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3" name="Rectangle 29">
              <a:extLst>
                <a:ext uri="{FF2B5EF4-FFF2-40B4-BE49-F238E27FC236}">
                  <a16:creationId xmlns:a16="http://schemas.microsoft.com/office/drawing/2014/main" id="{510ACF17-C3F0-42BF-BDEB-D07927712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84" name="Isosceles Triangle 83">
              <a:extLst>
                <a:ext uri="{FF2B5EF4-FFF2-40B4-BE49-F238E27FC236}">
                  <a16:creationId xmlns:a16="http://schemas.microsoft.com/office/drawing/2014/main" id="{E804EFD0-B84E-476F-9FC6-6C4A42EA0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86" name="Rectangle 85">
            <a:extLst>
              <a:ext uri="{FF2B5EF4-FFF2-40B4-BE49-F238E27FC236}">
                <a16:creationId xmlns:a16="http://schemas.microsoft.com/office/drawing/2014/main" id="{87BD1F4E-A66D-4C06-86DA-8D56CA7A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3289" y="0"/>
            <a:ext cx="466071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355338" name="Rectangle 3">
            <a:extLst>
              <a:ext uri="{FF2B5EF4-FFF2-40B4-BE49-F238E27FC236}">
                <a16:creationId xmlns:a16="http://schemas.microsoft.com/office/drawing/2014/main" id="{DB8C5305-6D4E-4959-8431-9917E3BF6C9E}"/>
              </a:ext>
            </a:extLst>
          </p:cNvPr>
          <p:cNvGraphicFramePr>
            <a:graphicFrameLocks noGrp="1"/>
          </p:cNvGraphicFramePr>
          <p:nvPr>
            <p:ph idx="1"/>
            <p:extLst>
              <p:ext uri="{D42A27DB-BD31-4B8C-83A1-F6EECF244321}">
                <p14:modId xmlns:p14="http://schemas.microsoft.com/office/powerpoint/2010/main" val="2007840967"/>
              </p:ext>
            </p:extLst>
          </p:nvPr>
        </p:nvGraphicFramePr>
        <p:xfrm>
          <a:off x="3150046" y="920689"/>
          <a:ext cx="5670426" cy="49795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603AE127-802C-459A-A612-DB85B67F0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8402" name="Rectangle 2">
            <a:extLst>
              <a:ext uri="{FF2B5EF4-FFF2-40B4-BE49-F238E27FC236}">
                <a16:creationId xmlns:a16="http://schemas.microsoft.com/office/drawing/2014/main" id="{35018E77-C545-46DE-B352-E2D03B75A4D9}"/>
              </a:ext>
            </a:extLst>
          </p:cNvPr>
          <p:cNvSpPr>
            <a:spLocks noGrp="1" noChangeArrowheads="1"/>
          </p:cNvSpPr>
          <p:nvPr>
            <p:ph type="title"/>
          </p:nvPr>
        </p:nvSpPr>
        <p:spPr>
          <a:xfrm>
            <a:off x="275766" y="692696"/>
            <a:ext cx="2475485" cy="4463889"/>
          </a:xfrm>
        </p:spPr>
        <p:txBody>
          <a:bodyPr anchor="ctr">
            <a:normAutofit fontScale="90000"/>
          </a:bodyPr>
          <a:lstStyle/>
          <a:p>
            <a:pPr eaLnBrk="1" hangingPunct="1">
              <a:defRPr/>
            </a:pPr>
            <a:r>
              <a:rPr lang="en-US" altLang="zh-CN" dirty="0">
                <a:ea typeface="宋体" pitchFamily="2" charset="-122"/>
              </a:rPr>
              <a:t>The Evolution of </a:t>
            </a:r>
            <a:br>
              <a:rPr lang="en-US" altLang="zh-CN" dirty="0">
                <a:ea typeface="宋体" pitchFamily="2" charset="-122"/>
              </a:rPr>
            </a:br>
            <a:r>
              <a:rPr lang="en-US" altLang="zh-CN" dirty="0">
                <a:ea typeface="宋体" pitchFamily="2" charset="-122"/>
              </a:rPr>
              <a:t>E-Business</a:t>
            </a:r>
            <a:br>
              <a:rPr lang="en-US" altLang="zh-CN" dirty="0">
                <a:ea typeface="宋体" pitchFamily="2" charset="-122"/>
              </a:rPr>
            </a:br>
            <a:br>
              <a:rPr lang="en-US" altLang="zh-CN" dirty="0">
                <a:ea typeface="宋体" pitchFamily="2" charset="-122"/>
              </a:rPr>
            </a:br>
            <a:r>
              <a:rPr lang="en-US" altLang="zh-CN" sz="2700" dirty="0">
                <a:ea typeface="宋体" pitchFamily="2" charset="-122"/>
              </a:rPr>
              <a:t>eBusiness and Digital Business used interchangeably</a:t>
            </a:r>
          </a:p>
        </p:txBody>
      </p:sp>
      <p:sp>
        <p:nvSpPr>
          <p:cNvPr id="74" name="Isosceles Triangle 73">
            <a:extLst>
              <a:ext uri="{FF2B5EF4-FFF2-40B4-BE49-F238E27FC236}">
                <a16:creationId xmlns:a16="http://schemas.microsoft.com/office/drawing/2014/main" id="{9323D83D-50D6-4040-A58B-FCEA340F88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0"/>
            <a:ext cx="336549"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cxnSp>
        <p:nvCxnSpPr>
          <p:cNvPr id="76" name="Straight Connector 75">
            <a:extLst>
              <a:ext uri="{FF2B5EF4-FFF2-40B4-BE49-F238E27FC236}">
                <a16:creationId xmlns:a16="http://schemas.microsoft.com/office/drawing/2014/main" id="{1A1FE6BB-DFB2-4080-9B5E-076EF5DDE6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92502" y="1442595"/>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358403" name="Rectangle 3">
            <a:extLst>
              <a:ext uri="{FF2B5EF4-FFF2-40B4-BE49-F238E27FC236}">
                <a16:creationId xmlns:a16="http://schemas.microsoft.com/office/drawing/2014/main" id="{BB4B6AFD-F4E3-43C5-BEEB-236108A759F5}"/>
              </a:ext>
            </a:extLst>
          </p:cNvPr>
          <p:cNvSpPr>
            <a:spLocks noGrp="1" noChangeArrowheads="1"/>
          </p:cNvSpPr>
          <p:nvPr>
            <p:ph idx="1"/>
          </p:nvPr>
        </p:nvSpPr>
        <p:spPr>
          <a:xfrm>
            <a:off x="2411760" y="-99392"/>
            <a:ext cx="6552728" cy="7108581"/>
          </a:xfrm>
        </p:spPr>
        <p:txBody>
          <a:bodyPr anchor="ctr">
            <a:noAutofit/>
          </a:bodyPr>
          <a:lstStyle/>
          <a:p>
            <a:pPr eaLnBrk="1" hangingPunct="1">
              <a:lnSpc>
                <a:spcPct val="90000"/>
              </a:lnSpc>
              <a:defRPr/>
            </a:pPr>
            <a:r>
              <a:rPr lang="en-US" altLang="zh-CN" sz="2000" b="1" dirty="0">
                <a:ea typeface="宋体" pitchFamily="2" charset="-122"/>
              </a:rPr>
              <a:t>Stage 4: E-business - doing business electronically / digitally : complete </a:t>
            </a:r>
            <a:r>
              <a:rPr lang="en-US" altLang="zh-CN" sz="2000" b="1" dirty="0">
                <a:solidFill>
                  <a:schemeClr val="accent4"/>
                </a:solidFill>
                <a:ea typeface="宋体" pitchFamily="2" charset="-122"/>
              </a:rPr>
              <a:t>integration</a:t>
            </a:r>
            <a:r>
              <a:rPr lang="en-US" altLang="zh-CN" sz="2000" b="1" dirty="0">
                <a:ea typeface="宋体" pitchFamily="2" charset="-122"/>
              </a:rPr>
              <a:t> of </a:t>
            </a:r>
            <a:r>
              <a:rPr lang="en-US" altLang="zh-CN" sz="2000" b="1" dirty="0" err="1">
                <a:ea typeface="宋体" pitchFamily="2" charset="-122"/>
              </a:rPr>
              <a:t>of</a:t>
            </a:r>
            <a:r>
              <a:rPr lang="en-US" altLang="zh-CN" sz="2000" b="1" dirty="0">
                <a:ea typeface="宋体" pitchFamily="2" charset="-122"/>
              </a:rPr>
              <a:t> IT  /software / apps into the economic infrastructure of a business, also called digital economy: (</a:t>
            </a:r>
            <a:r>
              <a:rPr lang="en-US" altLang="zh-CN" sz="2000" b="1" dirty="0">
                <a:solidFill>
                  <a:schemeClr val="accent4"/>
                </a:solidFill>
                <a:ea typeface="宋体" pitchFamily="2" charset="-122"/>
              </a:rPr>
              <a:t>Digital Transformation term</a:t>
            </a:r>
            <a:r>
              <a:rPr lang="en-US" altLang="zh-CN" sz="2000" b="1" dirty="0">
                <a:ea typeface="宋体" pitchFamily="2" charset="-122"/>
              </a:rPr>
              <a:t>)</a:t>
            </a:r>
          </a:p>
          <a:p>
            <a:pPr lvl="1" eaLnBrk="1" hangingPunct="1">
              <a:lnSpc>
                <a:spcPct val="90000"/>
              </a:lnSpc>
              <a:defRPr/>
            </a:pPr>
            <a:r>
              <a:rPr lang="en-US" altLang="zh-CN" sz="2000" b="1" dirty="0">
                <a:ea typeface="宋体" pitchFamily="2" charset="-122"/>
              </a:rPr>
              <a:t>Main issues: </a:t>
            </a:r>
          </a:p>
          <a:p>
            <a:pPr lvl="2" eaLnBrk="1" hangingPunct="1">
              <a:lnSpc>
                <a:spcPct val="90000"/>
              </a:lnSpc>
              <a:defRPr/>
            </a:pPr>
            <a:r>
              <a:rPr lang="en-US" altLang="zh-CN" sz="2000" b="1" dirty="0">
                <a:ea typeface="宋体" pitchFamily="2" charset="-122"/>
              </a:rPr>
              <a:t>legacy systems integrated with e-business enterprise application (i.e. ERP –enterprise resource planning, CRM- customer relationship management, SRM- supplier relationship </a:t>
            </a:r>
            <a:r>
              <a:rPr lang="en-US" altLang="zh-CN" sz="2000" b="1" dirty="0" err="1">
                <a:ea typeface="宋体" pitchFamily="2" charset="-122"/>
              </a:rPr>
              <a:t>mgmt</a:t>
            </a:r>
            <a:r>
              <a:rPr lang="en-US" altLang="zh-CN" sz="2000" b="1" dirty="0">
                <a:ea typeface="宋体" pitchFamily="2" charset="-122"/>
              </a:rPr>
              <a:t>, SCM- supply chain </a:t>
            </a:r>
            <a:r>
              <a:rPr lang="en-US" altLang="zh-CN" sz="2000" b="1" dirty="0" err="1">
                <a:ea typeface="宋体" pitchFamily="2" charset="-122"/>
              </a:rPr>
              <a:t>mgmt</a:t>
            </a:r>
            <a:r>
              <a:rPr lang="en-US" altLang="zh-CN" sz="2000" b="1" dirty="0">
                <a:ea typeface="宋体" pitchFamily="2" charset="-122"/>
              </a:rPr>
              <a:t>)</a:t>
            </a:r>
          </a:p>
          <a:p>
            <a:pPr lvl="2" eaLnBrk="1" hangingPunct="1">
              <a:lnSpc>
                <a:spcPct val="90000"/>
              </a:lnSpc>
              <a:defRPr/>
            </a:pPr>
            <a:r>
              <a:rPr lang="en-US" altLang="zh-CN" sz="2000" b="1" dirty="0">
                <a:ea typeface="宋体" pitchFamily="2" charset="-122"/>
              </a:rPr>
              <a:t>Intranet and extranet deployment</a:t>
            </a:r>
          </a:p>
          <a:p>
            <a:pPr lvl="2" eaLnBrk="1" hangingPunct="1">
              <a:lnSpc>
                <a:spcPct val="90000"/>
              </a:lnSpc>
              <a:defRPr/>
            </a:pPr>
            <a:r>
              <a:rPr lang="en-US" altLang="zh-CN" sz="2000" b="1" dirty="0">
                <a:ea typeface="宋体" pitchFamily="2" charset="-122"/>
              </a:rPr>
              <a:t>Business Process Re-engineering (crucial) </a:t>
            </a:r>
          </a:p>
          <a:p>
            <a:pPr lvl="1" eaLnBrk="1" hangingPunct="1">
              <a:lnSpc>
                <a:spcPct val="90000"/>
              </a:lnSpc>
              <a:defRPr/>
            </a:pPr>
            <a:endParaRPr lang="en-GB" altLang="zh-CN" sz="2000" b="1" dirty="0">
              <a:ea typeface="宋体" pitchFamily="2" charset="-122"/>
            </a:endParaRPr>
          </a:p>
          <a:p>
            <a:pPr eaLnBrk="1" hangingPunct="1">
              <a:lnSpc>
                <a:spcPct val="90000"/>
              </a:lnSpc>
              <a:defRPr/>
            </a:pPr>
            <a:r>
              <a:rPr lang="en-US" altLang="zh-CN" sz="2000" b="1" dirty="0">
                <a:ea typeface="宋体" pitchFamily="2" charset="-122"/>
              </a:rPr>
              <a:t>Stage 5: Ecosystem - Major business process automated via internet, called industry 4.0. That means customers, suppliers, and key alliance partners and corporate infrastructure are integrated into a seamless system, i.e. a networked </a:t>
            </a:r>
            <a:r>
              <a:rPr lang="en-US" altLang="zh-CN" sz="2000" b="1" dirty="0" err="1">
                <a:ea typeface="宋体" pitchFamily="2" charset="-122"/>
              </a:rPr>
              <a:t>organisation</a:t>
            </a:r>
            <a:r>
              <a:rPr lang="en-US" altLang="zh-CN" sz="2000" b="1" dirty="0">
                <a:ea typeface="宋体" pitchFamily="2" charset="-122"/>
              </a:rPr>
              <a:t>.</a:t>
            </a:r>
          </a:p>
        </p:txBody>
      </p:sp>
      <p:sp>
        <p:nvSpPr>
          <p:cNvPr id="78" name="Isosceles Triangle 77">
            <a:extLst>
              <a:ext uri="{FF2B5EF4-FFF2-40B4-BE49-F238E27FC236}">
                <a16:creationId xmlns:a16="http://schemas.microsoft.com/office/drawing/2014/main" id="{F10FD715-4DCE-4779-B634-EC78315EA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523104" y="0"/>
            <a:ext cx="631947" cy="4616289"/>
          </a:xfrm>
          <a:prstGeom prst="triangle">
            <a:avLst>
              <a:gd name="adj" fmla="val 100000"/>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0450" name="Rectangle 2">
            <a:extLst>
              <a:ext uri="{FF2B5EF4-FFF2-40B4-BE49-F238E27FC236}">
                <a16:creationId xmlns:a16="http://schemas.microsoft.com/office/drawing/2014/main" id="{0001144D-E73F-4680-8BE9-8CF61E9F6987}"/>
              </a:ext>
            </a:extLst>
          </p:cNvPr>
          <p:cNvSpPr>
            <a:spLocks noGrp="1" noChangeArrowheads="1"/>
          </p:cNvSpPr>
          <p:nvPr>
            <p:ph type="title"/>
          </p:nvPr>
        </p:nvSpPr>
        <p:spPr>
          <a:xfrm>
            <a:off x="457200" y="114300"/>
            <a:ext cx="8229600" cy="595313"/>
          </a:xfrm>
        </p:spPr>
        <p:txBody>
          <a:bodyPr>
            <a:normAutofit fontScale="90000"/>
          </a:bodyPr>
          <a:lstStyle/>
          <a:p>
            <a:pPr eaLnBrk="1" hangingPunct="1">
              <a:defRPr/>
            </a:pPr>
            <a:r>
              <a:rPr lang="en-US" altLang="zh-CN" dirty="0">
                <a:ea typeface="宋体" pitchFamily="2" charset="-122"/>
              </a:rPr>
              <a:t>The Networked </a:t>
            </a:r>
            <a:r>
              <a:rPr lang="en-US" altLang="zh-CN" dirty="0" err="1">
                <a:ea typeface="宋体" pitchFamily="2" charset="-122"/>
              </a:rPr>
              <a:t>Organisation</a:t>
            </a:r>
            <a:endParaRPr lang="en-US" altLang="zh-CN" dirty="0">
              <a:ea typeface="宋体" pitchFamily="2" charset="-122"/>
            </a:endParaRPr>
          </a:p>
        </p:txBody>
      </p:sp>
      <p:pic>
        <p:nvPicPr>
          <p:cNvPr id="33795" name="Picture 3" descr="EXH01_08">
            <a:extLst>
              <a:ext uri="{FF2B5EF4-FFF2-40B4-BE49-F238E27FC236}">
                <a16:creationId xmlns:a16="http://schemas.microsoft.com/office/drawing/2014/main" id="{AE6CA3E4-AD28-4E01-B5F1-F6F715B8AD84}"/>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t="1852" r="3368" b="1852"/>
          <a:stretch>
            <a:fillRect/>
          </a:stretch>
        </p:blipFill>
        <p:spPr>
          <a:xfrm>
            <a:off x="1116013" y="709613"/>
            <a:ext cx="6751637" cy="5537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33796" name="TextBox 1">
            <a:extLst>
              <a:ext uri="{FF2B5EF4-FFF2-40B4-BE49-F238E27FC236}">
                <a16:creationId xmlns:a16="http://schemas.microsoft.com/office/drawing/2014/main" id="{9B3F2353-499E-443B-AE13-3A7E44E2B730}"/>
              </a:ext>
            </a:extLst>
          </p:cNvPr>
          <p:cNvSpPr txBox="1">
            <a:spLocks noChangeArrowheads="1"/>
          </p:cNvSpPr>
          <p:nvPr/>
        </p:nvSpPr>
        <p:spPr bwMode="auto">
          <a:xfrm>
            <a:off x="2430463" y="6211888"/>
            <a:ext cx="6713537"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ea typeface="宋体" panose="02010600030101010101" pitchFamily="2" charset="-122"/>
              </a:defRPr>
            </a:lvl1pPr>
            <a:lvl2pPr marL="742950" indent="-285750">
              <a:defRPr>
                <a:solidFill>
                  <a:schemeClr val="tx1"/>
                </a:solidFill>
                <a:latin typeface="Tahoma" panose="020B0604030504040204" pitchFamily="34" charset="0"/>
                <a:ea typeface="宋体" panose="02010600030101010101" pitchFamily="2" charset="-122"/>
              </a:defRPr>
            </a:lvl2pPr>
            <a:lvl3pPr marL="1143000" indent="-228600">
              <a:defRPr>
                <a:solidFill>
                  <a:schemeClr val="tx1"/>
                </a:solidFill>
                <a:latin typeface="Tahoma" panose="020B0604030504040204" pitchFamily="34" charset="0"/>
                <a:ea typeface="宋体" panose="02010600030101010101" pitchFamily="2" charset="-122"/>
              </a:defRPr>
            </a:lvl3pPr>
            <a:lvl4pPr marL="1600200" indent="-228600">
              <a:defRPr>
                <a:solidFill>
                  <a:schemeClr val="tx1"/>
                </a:solidFill>
                <a:latin typeface="Tahoma" panose="020B0604030504040204" pitchFamily="34" charset="0"/>
                <a:ea typeface="宋体" panose="02010600030101010101" pitchFamily="2" charset="-122"/>
              </a:defRPr>
            </a:lvl4pPr>
            <a:lvl5pPr marL="2057400" indent="-228600">
              <a:defRPr>
                <a:solidFill>
                  <a:schemeClr val="tx1"/>
                </a:solidFill>
                <a:latin typeface="Tahoma" panose="020B060403050404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Tahoma" panose="020B060403050404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Tahoma" panose="020B060403050404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Tahoma" panose="020B060403050404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Tahoma" panose="020B0604030504040204" pitchFamily="34" charset="0"/>
                <a:ea typeface="宋体" panose="02010600030101010101" pitchFamily="2" charset="-122"/>
              </a:defRPr>
            </a:lvl9pPr>
          </a:lstStyle>
          <a:p>
            <a:pPr eaLnBrk="1" hangingPunct="1">
              <a:buFont typeface="Wingdings" panose="05000000000000000000" pitchFamily="2" charset="2"/>
              <a:buNone/>
            </a:pPr>
            <a:r>
              <a:rPr lang="en-GB" altLang="en-US"/>
              <a:t>Laudon, K. C. &amp; Laudon, J. P. (2007) </a:t>
            </a:r>
            <a:r>
              <a:rPr lang="en-GB" altLang="en-US" i="1"/>
              <a:t>Management Information Systems 10</a:t>
            </a:r>
            <a:r>
              <a:rPr lang="en-GB" altLang="en-US" i="1" baseline="30000"/>
              <a:t>th</a:t>
            </a:r>
            <a:r>
              <a:rPr lang="en-GB" altLang="en-US" i="1"/>
              <a:t> Ed</a:t>
            </a:r>
            <a:r>
              <a:rPr lang="en-GB" altLang="en-US"/>
              <a:t>., </a:t>
            </a:r>
            <a:r>
              <a:rPr lang="en-US" altLang="en-US"/>
              <a:t>Upper Saddle River, N.J.:</a:t>
            </a:r>
            <a:r>
              <a:rPr lang="en-GB" altLang="en-US"/>
              <a:t> Prentice Hall.</a:t>
            </a:r>
          </a:p>
        </p:txBody>
      </p:sp>
    </p:spTree>
  </p:cSld>
  <p:clrMapOvr>
    <a:masterClrMapping/>
  </p:clrMapOvr>
  <p:transition/>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4" name="Group 73">
            <a:extLst>
              <a:ext uri="{FF2B5EF4-FFF2-40B4-BE49-F238E27FC236}">
                <a16:creationId xmlns:a16="http://schemas.microsoft.com/office/drawing/2014/main" id="{D920209C-E85B-4D6F-A56F-724F5ADA81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9144001" cy="6866467"/>
            <a:chOff x="0" y="-8467"/>
            <a:chExt cx="12192000" cy="6866467"/>
          </a:xfrm>
        </p:grpSpPr>
        <p:cxnSp>
          <p:nvCxnSpPr>
            <p:cNvPr id="75" name="Straight Connector 74">
              <a:extLst>
                <a:ext uri="{FF2B5EF4-FFF2-40B4-BE49-F238E27FC236}">
                  <a16:creationId xmlns:a16="http://schemas.microsoft.com/office/drawing/2014/main" id="{9125522E-1DFD-4F78-912B-B922A2D39DA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76" name="Straight Connector 75">
              <a:extLst>
                <a:ext uri="{FF2B5EF4-FFF2-40B4-BE49-F238E27FC236}">
                  <a16:creationId xmlns:a16="http://schemas.microsoft.com/office/drawing/2014/main" id="{FDA72C10-FE9D-49B3-80CB-A7EE8BCB38F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77" name="Rectangle 23">
              <a:extLst>
                <a:ext uri="{FF2B5EF4-FFF2-40B4-BE49-F238E27FC236}">
                  <a16:creationId xmlns:a16="http://schemas.microsoft.com/office/drawing/2014/main" id="{6E7DF470-1055-45E4-AB9D-11E42EC538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8" name="Rectangle 25">
              <a:extLst>
                <a:ext uri="{FF2B5EF4-FFF2-40B4-BE49-F238E27FC236}">
                  <a16:creationId xmlns:a16="http://schemas.microsoft.com/office/drawing/2014/main" id="{6AA35CFF-3837-4B7F-B875-718AC2E14E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9" name="Isosceles Triangle 78">
              <a:extLst>
                <a:ext uri="{FF2B5EF4-FFF2-40B4-BE49-F238E27FC236}">
                  <a16:creationId xmlns:a16="http://schemas.microsoft.com/office/drawing/2014/main" id="{62F41804-A347-47E3-8BD8-BD00CF2F64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80" name="Rectangle 27">
              <a:extLst>
                <a:ext uri="{FF2B5EF4-FFF2-40B4-BE49-F238E27FC236}">
                  <a16:creationId xmlns:a16="http://schemas.microsoft.com/office/drawing/2014/main" id="{76894B81-EE9C-4546-BCFA-DD9ED2C0AD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1" name="Rectangle 28">
              <a:extLst>
                <a:ext uri="{FF2B5EF4-FFF2-40B4-BE49-F238E27FC236}">
                  <a16:creationId xmlns:a16="http://schemas.microsoft.com/office/drawing/2014/main" id="{3AF181D1-71AC-43D8-A6E1-D4C488D5DC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2" name="Rectangle 29">
              <a:extLst>
                <a:ext uri="{FF2B5EF4-FFF2-40B4-BE49-F238E27FC236}">
                  <a16:creationId xmlns:a16="http://schemas.microsoft.com/office/drawing/2014/main" id="{4132D661-917C-4D2D-8E37-8590B55D91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83" name="Isosceles Triangle 82">
              <a:extLst>
                <a:ext uri="{FF2B5EF4-FFF2-40B4-BE49-F238E27FC236}">
                  <a16:creationId xmlns:a16="http://schemas.microsoft.com/office/drawing/2014/main" id="{7969643D-8B71-434D-A235-68CB241F9D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4" name="Isosceles Triangle 83">
              <a:extLst>
                <a:ext uri="{FF2B5EF4-FFF2-40B4-BE49-F238E27FC236}">
                  <a16:creationId xmlns:a16="http://schemas.microsoft.com/office/drawing/2014/main" id="{DF15C24A-4BCF-47C0-B2FA-76A0EF3384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useBgFill="1">
        <p:nvSpPr>
          <p:cNvPr id="86" name="Rectangle 85">
            <a:extLst>
              <a:ext uri="{FF2B5EF4-FFF2-40B4-BE49-F238E27FC236}">
                <a16:creationId xmlns:a16="http://schemas.microsoft.com/office/drawing/2014/main" id="{655AE6B0-AC9E-4167-806F-E9DB135FC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844" name="Text Box 4">
            <a:extLst>
              <a:ext uri="{FF2B5EF4-FFF2-40B4-BE49-F238E27FC236}">
                <a16:creationId xmlns:a16="http://schemas.microsoft.com/office/drawing/2014/main" id="{E2CE9FD3-7FCF-4966-96F3-97C4FEC5980F}"/>
              </a:ext>
            </a:extLst>
          </p:cNvPr>
          <p:cNvSpPr txBox="1">
            <a:spLocks noChangeArrowheads="1"/>
          </p:cNvSpPr>
          <p:nvPr/>
        </p:nvSpPr>
        <p:spPr bwMode="auto">
          <a:xfrm>
            <a:off x="489360" y="1382486"/>
            <a:ext cx="2660686" cy="4093028"/>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rtlCol="0" anchor="ctr">
            <a:normAutofit/>
          </a:bodyP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cs typeface="Arial" panose="020B0604020202020204" pitchFamily="34" charset="0"/>
              </a:defRPr>
            </a:lvl1pPr>
            <a:lvl2pPr marL="742950" indent="-285750">
              <a:spcBef>
                <a:spcPct val="20000"/>
              </a:spcBef>
              <a:buClr>
                <a:schemeClr val="folHlink"/>
              </a:buClr>
              <a:buSzPct val="65000"/>
              <a:buFont typeface="Wingdings" panose="05000000000000000000" pitchFamily="2" charset="2"/>
              <a:buChar char="n"/>
              <a:defRPr sz="2800">
                <a:solidFill>
                  <a:schemeClr val="tx1"/>
                </a:solidFill>
                <a:latin typeface="Tahoma" panose="020B0604030504040204" pitchFamily="34" charset="0"/>
                <a:cs typeface="Arial" panose="020B0604020202020204" pitchFamily="34" charset="0"/>
              </a:defRPr>
            </a:lvl2pPr>
            <a:lvl3pPr marL="1143000" indent="-228600">
              <a:spcBef>
                <a:spcPct val="20000"/>
              </a:spcBef>
              <a:buClr>
                <a:schemeClr val="hlink"/>
              </a:buClr>
              <a:buSzPct val="65000"/>
              <a:buFont typeface="Wingdings" panose="05000000000000000000" pitchFamily="2" charset="2"/>
              <a:buChar char="n"/>
              <a:defRPr sz="2400">
                <a:solidFill>
                  <a:schemeClr val="tx1"/>
                </a:solidFill>
                <a:latin typeface="Tahoma" panose="020B0604030504040204" pitchFamily="34" charset="0"/>
                <a:cs typeface="Arial" panose="020B0604020202020204" pitchFamily="34" charset="0"/>
              </a:defRPr>
            </a:lvl3pPr>
            <a:lvl4pPr marL="16002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4pPr>
            <a:lvl5pPr marL="2057400" indent="-228600">
              <a:spcBef>
                <a:spcPct val="20000"/>
              </a:spcBef>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9pPr>
          </a:lstStyle>
          <a:p>
            <a:pPr>
              <a:spcBef>
                <a:spcPct val="0"/>
              </a:spcBef>
              <a:spcAft>
                <a:spcPts val="600"/>
              </a:spcAft>
              <a:buClr>
                <a:srgbClr val="FFFF00"/>
              </a:buClr>
              <a:buSzTx/>
              <a:buNone/>
            </a:pPr>
            <a:r>
              <a:rPr lang="en-US" altLang="zh-CN" sz="3800">
                <a:solidFill>
                  <a:schemeClr val="accent1"/>
                </a:solidFill>
                <a:latin typeface="+mj-lt"/>
                <a:ea typeface="+mj-ea"/>
                <a:cs typeface="+mj-cs"/>
              </a:rPr>
              <a:t>Evolution of IT and the Value Chain</a:t>
            </a:r>
          </a:p>
        </p:txBody>
      </p:sp>
      <p:grpSp>
        <p:nvGrpSpPr>
          <p:cNvPr id="88" name="Group 87">
            <a:extLst>
              <a:ext uri="{FF2B5EF4-FFF2-40B4-BE49-F238E27FC236}">
                <a16:creationId xmlns:a16="http://schemas.microsoft.com/office/drawing/2014/main" id="{3523416A-383B-4FDC-B4C9-D8EDDFE9C0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96950" y="-8467"/>
            <a:ext cx="3575050" cy="6866467"/>
            <a:chOff x="7425267" y="-8467"/>
            <a:chExt cx="4766733" cy="6866467"/>
          </a:xfrm>
        </p:grpSpPr>
        <p:cxnSp>
          <p:nvCxnSpPr>
            <p:cNvPr id="89" name="Straight Connector 88">
              <a:extLst>
                <a:ext uri="{FF2B5EF4-FFF2-40B4-BE49-F238E27FC236}">
                  <a16:creationId xmlns:a16="http://schemas.microsoft.com/office/drawing/2014/main" id="{CB0D29D5-3F7C-4197-821B-6D60A66CC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90" name="Straight Connector 89">
              <a:extLst>
                <a:ext uri="{FF2B5EF4-FFF2-40B4-BE49-F238E27FC236}">
                  <a16:creationId xmlns:a16="http://schemas.microsoft.com/office/drawing/2014/main" id="{347FB49A-3541-428A-AADE-682A3C505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91" name="Rectangle 23">
              <a:extLst>
                <a:ext uri="{FF2B5EF4-FFF2-40B4-BE49-F238E27FC236}">
                  <a16:creationId xmlns:a16="http://schemas.microsoft.com/office/drawing/2014/main" id="{D96F53DC-08F1-42C6-B558-B83D54B27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2" name="Rectangle 25">
              <a:extLst>
                <a:ext uri="{FF2B5EF4-FFF2-40B4-BE49-F238E27FC236}">
                  <a16:creationId xmlns:a16="http://schemas.microsoft.com/office/drawing/2014/main" id="{AFE48CAF-A51C-463F-A570-ED99439A5C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3" name="Isosceles Triangle 92">
              <a:extLst>
                <a:ext uri="{FF2B5EF4-FFF2-40B4-BE49-F238E27FC236}">
                  <a16:creationId xmlns:a16="http://schemas.microsoft.com/office/drawing/2014/main" id="{01F0C48B-50FF-4351-8207-16D0960483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94" name="Rectangle 27">
              <a:extLst>
                <a:ext uri="{FF2B5EF4-FFF2-40B4-BE49-F238E27FC236}">
                  <a16:creationId xmlns:a16="http://schemas.microsoft.com/office/drawing/2014/main" id="{300384B6-5ED6-4F91-A548-B706D83751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5" name="Rectangle 28">
              <a:extLst>
                <a:ext uri="{FF2B5EF4-FFF2-40B4-BE49-F238E27FC236}">
                  <a16:creationId xmlns:a16="http://schemas.microsoft.com/office/drawing/2014/main" id="{337AFFAE-C182-463C-9459-8AB3C69D9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6" name="Rectangle 29">
              <a:extLst>
                <a:ext uri="{FF2B5EF4-FFF2-40B4-BE49-F238E27FC236}">
                  <a16:creationId xmlns:a16="http://schemas.microsoft.com/office/drawing/2014/main" id="{510ACF17-C3F0-42BF-BDEB-D07927712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97" name="Isosceles Triangle 96">
              <a:extLst>
                <a:ext uri="{FF2B5EF4-FFF2-40B4-BE49-F238E27FC236}">
                  <a16:creationId xmlns:a16="http://schemas.microsoft.com/office/drawing/2014/main" id="{E804EFD0-B84E-476F-9FC6-6C4A42EA0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99" name="Rectangle 98">
            <a:extLst>
              <a:ext uri="{FF2B5EF4-FFF2-40B4-BE49-F238E27FC236}">
                <a16:creationId xmlns:a16="http://schemas.microsoft.com/office/drawing/2014/main" id="{87BD1F4E-A66D-4C06-86DA-8D56CA7A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3289" y="0"/>
            <a:ext cx="466071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843" name="Text Box 3">
            <a:extLst>
              <a:ext uri="{FF2B5EF4-FFF2-40B4-BE49-F238E27FC236}">
                <a16:creationId xmlns:a16="http://schemas.microsoft.com/office/drawing/2014/main" id="{F898E47C-18A9-41ED-A966-6B110DD2D17A}"/>
              </a:ext>
            </a:extLst>
          </p:cNvPr>
          <p:cNvSpPr txBox="1">
            <a:spLocks noChangeArrowheads="1"/>
          </p:cNvSpPr>
          <p:nvPr/>
        </p:nvSpPr>
        <p:spPr bwMode="auto">
          <a:xfrm>
            <a:off x="5867400" y="6021388"/>
            <a:ext cx="2876550" cy="339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cs typeface="Arial" panose="020B0604020202020204" pitchFamily="34" charset="0"/>
              </a:defRPr>
            </a:lvl1pPr>
            <a:lvl2pPr marL="742950" indent="-285750">
              <a:spcBef>
                <a:spcPct val="20000"/>
              </a:spcBef>
              <a:buClr>
                <a:schemeClr val="folHlink"/>
              </a:buClr>
              <a:buSzPct val="65000"/>
              <a:buFont typeface="Wingdings" panose="05000000000000000000" pitchFamily="2" charset="2"/>
              <a:buChar char="n"/>
              <a:defRPr sz="2800">
                <a:solidFill>
                  <a:schemeClr val="tx1"/>
                </a:solidFill>
                <a:latin typeface="Tahoma" panose="020B0604030504040204" pitchFamily="34" charset="0"/>
                <a:cs typeface="Arial" panose="020B0604020202020204" pitchFamily="34" charset="0"/>
              </a:defRPr>
            </a:lvl2pPr>
            <a:lvl3pPr marL="1143000" indent="-228600">
              <a:spcBef>
                <a:spcPct val="20000"/>
              </a:spcBef>
              <a:buClr>
                <a:schemeClr val="hlink"/>
              </a:buClr>
              <a:buSzPct val="65000"/>
              <a:buFont typeface="Wingdings" panose="05000000000000000000" pitchFamily="2" charset="2"/>
              <a:buChar char="n"/>
              <a:defRPr sz="2400">
                <a:solidFill>
                  <a:schemeClr val="tx1"/>
                </a:solidFill>
                <a:latin typeface="Tahoma" panose="020B0604030504040204" pitchFamily="34" charset="0"/>
                <a:cs typeface="Arial" panose="020B0604020202020204" pitchFamily="34" charset="0"/>
              </a:defRPr>
            </a:lvl3pPr>
            <a:lvl4pPr marL="16002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4pPr>
            <a:lvl5pPr marL="2057400" indent="-228600">
              <a:spcBef>
                <a:spcPct val="20000"/>
              </a:spcBef>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9pPr>
          </a:lstStyle>
          <a:p>
            <a:pPr eaLnBrk="1" hangingPunct="1">
              <a:lnSpc>
                <a:spcPct val="90000"/>
              </a:lnSpc>
              <a:spcBef>
                <a:spcPct val="40000"/>
              </a:spcBef>
              <a:buClr>
                <a:srgbClr val="FFFF00"/>
              </a:buClr>
              <a:buSzTx/>
              <a:buFont typeface="Wingdings" panose="05000000000000000000" pitchFamily="2" charset="2"/>
              <a:buNone/>
            </a:pPr>
            <a:r>
              <a:rPr lang="en-GB" altLang="zh-CN" sz="1800">
                <a:solidFill>
                  <a:srgbClr val="003366"/>
                </a:solidFill>
                <a:latin typeface="Arial" panose="020B0604020202020204" pitchFamily="34" charset="0"/>
              </a:rPr>
              <a:t>Adapted from Porter, 2001</a:t>
            </a:r>
          </a:p>
        </p:txBody>
      </p:sp>
      <p:graphicFrame>
        <p:nvGraphicFramePr>
          <p:cNvPr id="35846" name="Text Box 2">
            <a:extLst>
              <a:ext uri="{FF2B5EF4-FFF2-40B4-BE49-F238E27FC236}">
                <a16:creationId xmlns:a16="http://schemas.microsoft.com/office/drawing/2014/main" id="{5ECB535E-36A3-4487-9E31-3EBEC0F1CFB4}"/>
              </a:ext>
            </a:extLst>
          </p:cNvPr>
          <p:cNvGraphicFramePr/>
          <p:nvPr>
            <p:extLst>
              <p:ext uri="{D42A27DB-BD31-4B8C-83A1-F6EECF244321}">
                <p14:modId xmlns:p14="http://schemas.microsoft.com/office/powerpoint/2010/main" val="3270121518"/>
              </p:ext>
            </p:extLst>
          </p:nvPr>
        </p:nvGraphicFramePr>
        <p:xfrm>
          <a:off x="3687414" y="944563"/>
          <a:ext cx="5349082" cy="49795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8" name="Rectangle 2">
            <a:extLst>
              <a:ext uri="{FF2B5EF4-FFF2-40B4-BE49-F238E27FC236}">
                <a16:creationId xmlns:a16="http://schemas.microsoft.com/office/drawing/2014/main" id="{C143FB8A-E6F5-4A5A-A6DF-77A203071B73}"/>
              </a:ext>
            </a:extLst>
          </p:cNvPr>
          <p:cNvSpPr txBox="1">
            <a:spLocks noChangeArrowheads="1"/>
          </p:cNvSpPr>
          <p:nvPr/>
        </p:nvSpPr>
        <p:spPr>
          <a:xfrm>
            <a:off x="457200" y="114300"/>
            <a:ext cx="8229600" cy="595313"/>
          </a:xfrm>
          <a:prstGeom prst="rect">
            <a:avLst/>
          </a:prstGeom>
        </p:spPr>
        <p:txBody>
          <a:bodyPr>
            <a:normAutofit fontScale="82500" lnSpcReduction="10000"/>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defRPr/>
            </a:pPr>
            <a:r>
              <a:rPr lang="en-US" altLang="zh-CN" dirty="0">
                <a:solidFill>
                  <a:schemeClr val="tx1"/>
                </a:solidFill>
                <a:ea typeface="宋体" pitchFamily="2" charset="-122"/>
              </a:rPr>
              <a:t>The Networked </a:t>
            </a:r>
            <a:r>
              <a:rPr lang="en-US" altLang="zh-CN" dirty="0" err="1">
                <a:solidFill>
                  <a:schemeClr val="tx1"/>
                </a:solidFill>
                <a:ea typeface="宋体" pitchFamily="2" charset="-122"/>
              </a:rPr>
              <a:t>Organisation</a:t>
            </a:r>
            <a:r>
              <a:rPr lang="en-US" altLang="zh-CN" dirty="0">
                <a:solidFill>
                  <a:schemeClr val="tx1"/>
                </a:solidFill>
                <a:ea typeface="宋体" pitchFamily="2" charset="-122"/>
              </a:rPr>
              <a:t> and Industry 4.0</a:t>
            </a:r>
          </a:p>
        </p:txBody>
      </p:sp>
    </p:spTree>
  </p:cSld>
  <p:clrMapOvr>
    <a:masterClrMapping/>
  </p:clrMapOvr>
  <p:transition>
    <p:dissolv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FA21775-56E1-4117-830B-6AFF75666BE4}"/>
              </a:ext>
            </a:extLst>
          </p:cNvPr>
          <p:cNvPicPr/>
          <p:nvPr/>
        </p:nvPicPr>
        <p:blipFill>
          <a:blip r:embed="rId3"/>
          <a:stretch>
            <a:fillRect/>
          </a:stretch>
        </p:blipFill>
        <p:spPr>
          <a:xfrm>
            <a:off x="971600" y="404664"/>
            <a:ext cx="7488832" cy="5544616"/>
          </a:xfrm>
          <a:prstGeom prst="rect">
            <a:avLst/>
          </a:prstGeom>
        </p:spPr>
      </p:pic>
      <p:sp>
        <p:nvSpPr>
          <p:cNvPr id="4" name="TextBox 3">
            <a:extLst>
              <a:ext uri="{FF2B5EF4-FFF2-40B4-BE49-F238E27FC236}">
                <a16:creationId xmlns:a16="http://schemas.microsoft.com/office/drawing/2014/main" id="{DBF8DF38-024B-4096-9C23-31ED53CB2EC3}"/>
              </a:ext>
            </a:extLst>
          </p:cNvPr>
          <p:cNvSpPr txBox="1"/>
          <p:nvPr/>
        </p:nvSpPr>
        <p:spPr>
          <a:xfrm>
            <a:off x="323528" y="6021288"/>
            <a:ext cx="6912768" cy="646331"/>
          </a:xfrm>
          <a:prstGeom prst="rect">
            <a:avLst/>
          </a:prstGeom>
          <a:noFill/>
        </p:spPr>
        <p:txBody>
          <a:bodyPr wrap="square" rtlCol="0">
            <a:spAutoFit/>
          </a:bodyPr>
          <a:lstStyle/>
          <a:p>
            <a:r>
              <a:rPr lang="en-GB" dirty="0"/>
              <a:t>Digital technologies used by organisations to enable Industry 4.0 digital business and integration of value chains</a:t>
            </a:r>
          </a:p>
        </p:txBody>
      </p:sp>
    </p:spTree>
    <p:extLst>
      <p:ext uri="{BB962C8B-B14F-4D97-AF65-F5344CB8AC3E}">
        <p14:creationId xmlns:p14="http://schemas.microsoft.com/office/powerpoint/2010/main" val="29734051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C72DFB4A-9BAB-9CBF-6585-61E629F4653A}"/>
              </a:ext>
            </a:extLst>
          </p:cNvPr>
          <p:cNvSpPr txBox="1">
            <a:spLocks noChangeArrowheads="1"/>
          </p:cNvSpPr>
          <p:nvPr/>
        </p:nvSpPr>
        <p:spPr>
          <a:xfrm>
            <a:off x="0" y="76659"/>
            <a:ext cx="8229600" cy="595313"/>
          </a:xfrm>
          <a:prstGeom prst="rect">
            <a:avLst/>
          </a:prstGeom>
        </p:spPr>
        <p:txBody>
          <a:bodyPr>
            <a:normAutofit fontScale="97500" lnSpcReduction="10000"/>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defRPr/>
            </a:pPr>
            <a:r>
              <a:rPr lang="en-US" altLang="zh-CN" dirty="0">
                <a:solidFill>
                  <a:schemeClr val="tx1"/>
                </a:solidFill>
                <a:ea typeface="宋体" pitchFamily="2" charset="-122"/>
              </a:rPr>
              <a:t>How Value is created - The </a:t>
            </a:r>
            <a:r>
              <a:rPr lang="en-US" altLang="zh-CN" dirty="0">
                <a:solidFill>
                  <a:srgbClr val="FF0000"/>
                </a:solidFill>
                <a:ea typeface="宋体" pitchFamily="2" charset="-122"/>
              </a:rPr>
              <a:t>Value</a:t>
            </a:r>
            <a:r>
              <a:rPr lang="en-US" altLang="zh-CN" dirty="0">
                <a:solidFill>
                  <a:schemeClr val="tx1"/>
                </a:solidFill>
                <a:ea typeface="宋体" pitchFamily="2" charset="-122"/>
              </a:rPr>
              <a:t> Chain</a:t>
            </a:r>
          </a:p>
        </p:txBody>
      </p:sp>
      <p:sp>
        <p:nvSpPr>
          <p:cNvPr id="6" name="TextBox 5">
            <a:extLst>
              <a:ext uri="{FF2B5EF4-FFF2-40B4-BE49-F238E27FC236}">
                <a16:creationId xmlns:a16="http://schemas.microsoft.com/office/drawing/2014/main" id="{D3977BDC-AAFC-B374-B6CC-6544807929B7}"/>
              </a:ext>
            </a:extLst>
          </p:cNvPr>
          <p:cNvSpPr txBox="1"/>
          <p:nvPr/>
        </p:nvSpPr>
        <p:spPr>
          <a:xfrm>
            <a:off x="156683" y="980728"/>
            <a:ext cx="8507288" cy="892552"/>
          </a:xfrm>
          <a:prstGeom prst="rect">
            <a:avLst/>
          </a:prstGeom>
          <a:noFill/>
        </p:spPr>
        <p:txBody>
          <a:bodyPr wrap="square" rtlCol="0">
            <a:spAutoFit/>
          </a:bodyPr>
          <a:lstStyle/>
          <a:p>
            <a:r>
              <a:rPr lang="en-GB" sz="2600" dirty="0">
                <a:latin typeface="Arial" panose="020B0604020202020204" pitchFamily="34" charset="0"/>
                <a:cs typeface="Arial" panose="020B0604020202020204" pitchFamily="34" charset="0"/>
              </a:rPr>
              <a:t>Michael Porter – Value chain identifies U</a:t>
            </a:r>
            <a:r>
              <a:rPr lang="en-GB" sz="2600" b="0" i="0" dirty="0">
                <a:solidFill>
                  <a:srgbClr val="181818"/>
                </a:solidFill>
                <a:effectLst/>
                <a:latin typeface="Arial" panose="020B0604020202020204" pitchFamily="34" charset="0"/>
                <a:cs typeface="Arial" panose="020B0604020202020204" pitchFamily="34" charset="0"/>
              </a:rPr>
              <a:t>pstream (suppliers) or downstream (distribution channels)</a:t>
            </a:r>
            <a:endParaRPr lang="en-GB" sz="2600" dirty="0">
              <a:latin typeface="Arial" panose="020B0604020202020204" pitchFamily="34" charset="0"/>
              <a:cs typeface="Arial" panose="020B0604020202020204" pitchFamily="34" charset="0"/>
            </a:endParaRPr>
          </a:p>
        </p:txBody>
      </p:sp>
      <p:pic>
        <p:nvPicPr>
          <p:cNvPr id="7" name="Picture 6">
            <a:extLst>
              <a:ext uri="{FF2B5EF4-FFF2-40B4-BE49-F238E27FC236}">
                <a16:creationId xmlns:a16="http://schemas.microsoft.com/office/drawing/2014/main" id="{29CAAEE6-DED5-826E-55D2-B327A4F5E3EB}"/>
              </a:ext>
            </a:extLst>
          </p:cNvPr>
          <p:cNvPicPr>
            <a:picLocks noChangeAspect="1"/>
          </p:cNvPicPr>
          <p:nvPr/>
        </p:nvPicPr>
        <p:blipFill>
          <a:blip r:embed="rId3"/>
          <a:stretch>
            <a:fillRect/>
          </a:stretch>
        </p:blipFill>
        <p:spPr>
          <a:xfrm>
            <a:off x="367444" y="1949450"/>
            <a:ext cx="8686800" cy="4584535"/>
          </a:xfrm>
          <a:prstGeom prst="rect">
            <a:avLst/>
          </a:prstGeom>
        </p:spPr>
      </p:pic>
      <p:sp>
        <p:nvSpPr>
          <p:cNvPr id="9" name="TextBox 8">
            <a:extLst>
              <a:ext uri="{FF2B5EF4-FFF2-40B4-BE49-F238E27FC236}">
                <a16:creationId xmlns:a16="http://schemas.microsoft.com/office/drawing/2014/main" id="{0D220B86-B85B-3178-EFA9-45644D5E65AB}"/>
              </a:ext>
            </a:extLst>
          </p:cNvPr>
          <p:cNvSpPr txBox="1"/>
          <p:nvPr/>
        </p:nvSpPr>
        <p:spPr>
          <a:xfrm>
            <a:off x="611560" y="6528573"/>
            <a:ext cx="8591872" cy="369332"/>
          </a:xfrm>
          <a:prstGeom prst="rect">
            <a:avLst/>
          </a:prstGeom>
          <a:noFill/>
        </p:spPr>
        <p:txBody>
          <a:bodyPr wrap="square">
            <a:spAutoFit/>
          </a:bodyPr>
          <a:lstStyle/>
          <a:p>
            <a:r>
              <a:rPr lang="en-GB" dirty="0"/>
              <a:t>https://www.isc.hbs.edu/strategy/business-strategy/Pages/the-value-chain.aspx</a:t>
            </a:r>
          </a:p>
        </p:txBody>
      </p:sp>
    </p:spTree>
    <p:extLst>
      <p:ext uri="{BB962C8B-B14F-4D97-AF65-F5344CB8AC3E}">
        <p14:creationId xmlns:p14="http://schemas.microsoft.com/office/powerpoint/2010/main" val="15212059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0B75DB-F4E0-58D3-1D43-3E7F4BF3B55D}"/>
              </a:ext>
            </a:extLst>
          </p:cNvPr>
          <p:cNvSpPr>
            <a:spLocks noGrp="1"/>
          </p:cNvSpPr>
          <p:nvPr>
            <p:ph type="title"/>
          </p:nvPr>
        </p:nvSpPr>
        <p:spPr>
          <a:xfrm>
            <a:off x="539552" y="188640"/>
            <a:ext cx="6347714" cy="659160"/>
          </a:xfrm>
        </p:spPr>
        <p:txBody>
          <a:bodyPr/>
          <a:lstStyle/>
          <a:p>
            <a:r>
              <a:rPr lang="en-GB" dirty="0"/>
              <a:t>Value Chain Analysis</a:t>
            </a:r>
          </a:p>
        </p:txBody>
      </p:sp>
      <p:sp>
        <p:nvSpPr>
          <p:cNvPr id="4" name="TextBox 3">
            <a:extLst>
              <a:ext uri="{FF2B5EF4-FFF2-40B4-BE49-F238E27FC236}">
                <a16:creationId xmlns:a16="http://schemas.microsoft.com/office/drawing/2014/main" id="{BD4B3B30-5A49-E1F3-F5DB-C68EDD6CFE1E}"/>
              </a:ext>
            </a:extLst>
          </p:cNvPr>
          <p:cNvSpPr txBox="1"/>
          <p:nvPr/>
        </p:nvSpPr>
        <p:spPr>
          <a:xfrm>
            <a:off x="251520" y="1124744"/>
            <a:ext cx="8496944" cy="5078313"/>
          </a:xfrm>
          <a:prstGeom prst="rect">
            <a:avLst/>
          </a:prstGeom>
          <a:noFill/>
        </p:spPr>
        <p:txBody>
          <a:bodyPr wrap="square">
            <a:spAutoFit/>
          </a:bodyPr>
          <a:lstStyle/>
          <a:p>
            <a:pPr algn="l" rtl="0" fontAlgn="base"/>
            <a:r>
              <a:rPr lang="en-GB" b="0" i="0" dirty="0">
                <a:effectLst/>
                <a:latin typeface="TT Norms"/>
              </a:rPr>
              <a:t>Porter introduced the following </a:t>
            </a:r>
            <a:r>
              <a:rPr lang="en-GB" b="1" i="0" dirty="0">
                <a:solidFill>
                  <a:srgbClr val="FF0000"/>
                </a:solidFill>
                <a:effectLst/>
                <a:latin typeface="TT Norms"/>
              </a:rPr>
              <a:t>10 cost drivers </a:t>
            </a:r>
            <a:r>
              <a:rPr lang="en-GB" b="0" i="0" dirty="0">
                <a:effectLst/>
                <a:latin typeface="TT Norms"/>
              </a:rPr>
              <a:t>that help identify </a:t>
            </a:r>
            <a:r>
              <a:rPr lang="en-GB" b="1" i="0" dirty="0">
                <a:solidFill>
                  <a:srgbClr val="FF0000"/>
                </a:solidFill>
                <a:effectLst/>
                <a:latin typeface="TT Norms"/>
              </a:rPr>
              <a:t>areas for improvement</a:t>
            </a:r>
            <a:r>
              <a:rPr lang="en-GB" b="0" i="0" dirty="0">
                <a:effectLst/>
                <a:latin typeface="TT Norms"/>
              </a:rPr>
              <a:t>:</a:t>
            </a:r>
          </a:p>
          <a:p>
            <a:pPr algn="l" rtl="0" fontAlgn="base">
              <a:buFont typeface="+mj-lt"/>
              <a:buAutoNum type="arabicPeriod"/>
            </a:pPr>
            <a:r>
              <a:rPr lang="en-GB" b="1" i="0" dirty="0">
                <a:effectLst/>
                <a:latin typeface="TT Norms"/>
              </a:rPr>
              <a:t>Economies of Scale:</a:t>
            </a:r>
            <a:r>
              <a:rPr lang="en-GB" b="0" i="0" dirty="0">
                <a:effectLst/>
                <a:latin typeface="TT Norms"/>
              </a:rPr>
              <a:t> A true picture of need includes cost analysis for the size of the demand, whether local, national, or global.</a:t>
            </a:r>
          </a:p>
          <a:p>
            <a:pPr algn="l" rtl="0" fontAlgn="base">
              <a:buFont typeface="+mj-lt"/>
              <a:buAutoNum type="arabicPeriod"/>
            </a:pPr>
            <a:r>
              <a:rPr lang="en-GB" b="1" i="0" dirty="0">
                <a:effectLst/>
                <a:latin typeface="TT Norms"/>
              </a:rPr>
              <a:t>Learning:</a:t>
            </a:r>
            <a:r>
              <a:rPr lang="en-GB" b="0" i="0" dirty="0">
                <a:effectLst/>
                <a:latin typeface="TT Norms"/>
              </a:rPr>
              <a:t> Activities that change the environment for efficiency or improvement, such as scheduling, asset use, and office or warehouse layout.</a:t>
            </a:r>
          </a:p>
          <a:p>
            <a:pPr algn="l" rtl="0" fontAlgn="base">
              <a:buFont typeface="+mj-lt"/>
              <a:buAutoNum type="arabicPeriod"/>
            </a:pPr>
            <a:r>
              <a:rPr lang="en-GB" b="1" i="0" dirty="0">
                <a:effectLst/>
                <a:latin typeface="TT Norms"/>
              </a:rPr>
              <a:t>Capacity Utilization:</a:t>
            </a:r>
            <a:r>
              <a:rPr lang="en-GB" b="0" i="0" dirty="0">
                <a:effectLst/>
                <a:latin typeface="TT Norms"/>
              </a:rPr>
              <a:t> Procedures that keep capacity at efficient levels to prevent under-utilization or the addition of unnecessary capacity.</a:t>
            </a:r>
          </a:p>
          <a:p>
            <a:pPr algn="l" rtl="0" fontAlgn="base">
              <a:buFont typeface="+mj-lt"/>
              <a:buAutoNum type="arabicPeriod"/>
            </a:pPr>
            <a:r>
              <a:rPr lang="en-GB" b="1" i="0" dirty="0">
                <a:effectLst/>
                <a:latin typeface="TT Norms"/>
              </a:rPr>
              <a:t>Linkages among Activities:</a:t>
            </a:r>
            <a:r>
              <a:rPr lang="en-GB" b="0" i="0" dirty="0">
                <a:effectLst/>
                <a:latin typeface="TT Norms"/>
              </a:rPr>
              <a:t> Identifying areas of cross-functional improvement through coordination and optimization.</a:t>
            </a:r>
          </a:p>
          <a:p>
            <a:pPr algn="l" rtl="0" fontAlgn="base">
              <a:buFont typeface="+mj-lt"/>
              <a:buAutoNum type="arabicPeriod"/>
            </a:pPr>
            <a:r>
              <a:rPr lang="en-GB" b="1" i="0" dirty="0">
                <a:effectLst/>
                <a:latin typeface="TT Norms"/>
              </a:rPr>
              <a:t>Interrelationships among Business Units: </a:t>
            </a:r>
            <a:r>
              <a:rPr lang="en-GB" b="0" i="0" dirty="0">
                <a:effectLst/>
                <a:latin typeface="TT Norms"/>
              </a:rPr>
              <a:t>Opportunities to share information and resources.</a:t>
            </a:r>
          </a:p>
          <a:p>
            <a:pPr algn="l" rtl="0" fontAlgn="base">
              <a:buFont typeface="+mj-lt"/>
              <a:buAutoNum type="arabicPeriod"/>
            </a:pPr>
            <a:r>
              <a:rPr lang="en-GB" b="1" i="0" dirty="0">
                <a:effectLst/>
                <a:latin typeface="TT Norms"/>
              </a:rPr>
              <a:t>Degree of Vertical Integration: </a:t>
            </a:r>
            <a:r>
              <a:rPr lang="en-GB" b="0" i="0" dirty="0">
                <a:effectLst/>
                <a:latin typeface="TT Norms"/>
              </a:rPr>
              <a:t>Identifying areas of joint integration or, in some cases, de-integration.</a:t>
            </a:r>
          </a:p>
          <a:p>
            <a:pPr algn="l" rtl="0" fontAlgn="base">
              <a:buFont typeface="+mj-lt"/>
              <a:buAutoNum type="arabicPeriod"/>
            </a:pPr>
            <a:r>
              <a:rPr lang="en-GB" b="1" i="0" dirty="0">
                <a:effectLst/>
                <a:latin typeface="TT Norms"/>
              </a:rPr>
              <a:t>Timing of Market Entry:</a:t>
            </a:r>
            <a:r>
              <a:rPr lang="en-GB" b="0" i="0" dirty="0">
                <a:effectLst/>
                <a:latin typeface="TT Norms"/>
              </a:rPr>
              <a:t> Driven by economic or world conditions and competitive position in the marketplace.</a:t>
            </a:r>
          </a:p>
          <a:p>
            <a:pPr algn="l" rtl="0" fontAlgn="base">
              <a:buFont typeface="+mj-lt"/>
              <a:buAutoNum type="arabicPeriod"/>
            </a:pPr>
            <a:r>
              <a:rPr lang="en-GB" b="1" i="0" dirty="0">
                <a:effectLst/>
                <a:latin typeface="TT Norms"/>
              </a:rPr>
              <a:t>Firm's Policy of Cost or Differentiation: </a:t>
            </a:r>
            <a:r>
              <a:rPr lang="en-GB" b="0" i="0" dirty="0">
                <a:effectLst/>
                <a:latin typeface="TT Norms"/>
              </a:rPr>
              <a:t>Identified value integrated into the process.</a:t>
            </a:r>
          </a:p>
          <a:p>
            <a:pPr algn="l" rtl="0" fontAlgn="base">
              <a:buFont typeface="+mj-lt"/>
              <a:buAutoNum type="arabicPeriod"/>
            </a:pPr>
            <a:r>
              <a:rPr lang="en-GB" b="1" i="0" dirty="0">
                <a:effectLst/>
                <a:latin typeface="TT Norms"/>
              </a:rPr>
              <a:t>Geographic Location:</a:t>
            </a:r>
            <a:r>
              <a:rPr lang="en-GB" b="0" i="0" dirty="0">
                <a:effectLst/>
                <a:latin typeface="TT Norms"/>
              </a:rPr>
              <a:t> This includes wages, climate, and raw materials.</a:t>
            </a:r>
          </a:p>
          <a:p>
            <a:pPr algn="l" rtl="0" fontAlgn="base">
              <a:buFont typeface="+mj-lt"/>
              <a:buAutoNum type="arabicPeriod"/>
            </a:pPr>
            <a:r>
              <a:rPr lang="en-GB" b="1" i="0" dirty="0">
                <a:effectLst/>
                <a:latin typeface="TT Norms"/>
              </a:rPr>
              <a:t>Institutional Factors: </a:t>
            </a:r>
            <a:r>
              <a:rPr lang="en-GB" b="0" i="0" dirty="0">
                <a:effectLst/>
                <a:latin typeface="TT Norms"/>
              </a:rPr>
              <a:t>These include taxes, unions, and regulations.</a:t>
            </a:r>
          </a:p>
        </p:txBody>
      </p:sp>
    </p:spTree>
    <p:extLst>
      <p:ext uri="{BB962C8B-B14F-4D97-AF65-F5344CB8AC3E}">
        <p14:creationId xmlns:p14="http://schemas.microsoft.com/office/powerpoint/2010/main" val="17178951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C52ED567-06B3-4107-9773-BBB6BD7867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618"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2034" name="Rectangle 2">
            <a:extLst>
              <a:ext uri="{FF2B5EF4-FFF2-40B4-BE49-F238E27FC236}">
                <a16:creationId xmlns:a16="http://schemas.microsoft.com/office/drawing/2014/main" id="{EA5C4B4F-CB4A-44B7-9AD0-00D6E7A94686}"/>
              </a:ext>
            </a:extLst>
          </p:cNvPr>
          <p:cNvSpPr>
            <a:spLocks noGrp="1" noChangeArrowheads="1"/>
          </p:cNvSpPr>
          <p:nvPr>
            <p:ph idx="1"/>
          </p:nvPr>
        </p:nvSpPr>
        <p:spPr>
          <a:xfrm>
            <a:off x="93630" y="1253067"/>
            <a:ext cx="5606322" cy="4351866"/>
          </a:xfrm>
        </p:spPr>
        <p:txBody>
          <a:bodyPr vert="horz" lIns="91440" tIns="45720" rIns="91440" bIns="45720" rtlCol="0" anchor="ctr">
            <a:noAutofit/>
          </a:bodyPr>
          <a:lstStyle/>
          <a:p>
            <a:pPr>
              <a:lnSpc>
                <a:spcPct val="90000"/>
              </a:lnSpc>
              <a:defRPr/>
            </a:pPr>
            <a:r>
              <a:rPr lang="en-US" altLang="zh-CN" sz="2000" dirty="0"/>
              <a:t>Emerging concept which can be examined from numerous authors:</a:t>
            </a:r>
            <a:endParaRPr lang="en-US" altLang="zh-CN" sz="2000" u="sng" dirty="0"/>
          </a:p>
          <a:p>
            <a:pPr lvl="1">
              <a:lnSpc>
                <a:spcPct val="90000"/>
              </a:lnSpc>
              <a:defRPr/>
            </a:pPr>
            <a:r>
              <a:rPr lang="en-US" altLang="zh-CN" sz="2000" u="sng" dirty="0"/>
              <a:t>Communications perspective:</a:t>
            </a:r>
            <a:r>
              <a:rPr lang="en-US" altLang="zh-CN" sz="2000" dirty="0"/>
              <a:t> the delivery of goods, services, information, or payments over computer networks or by another electronic means.</a:t>
            </a:r>
          </a:p>
          <a:p>
            <a:pPr marL="457200" lvl="1" indent="0">
              <a:lnSpc>
                <a:spcPct val="90000"/>
              </a:lnSpc>
              <a:buNone/>
              <a:defRPr/>
            </a:pPr>
            <a:endParaRPr lang="en-US" altLang="zh-CN" sz="2000" u="sng" dirty="0"/>
          </a:p>
          <a:p>
            <a:pPr lvl="1">
              <a:lnSpc>
                <a:spcPct val="90000"/>
              </a:lnSpc>
              <a:defRPr/>
            </a:pPr>
            <a:r>
              <a:rPr lang="en-US" altLang="zh-CN" sz="2000" u="sng" dirty="0"/>
              <a:t>Business process perspective</a:t>
            </a:r>
            <a:r>
              <a:rPr lang="en-US" altLang="zh-CN" sz="2000" dirty="0"/>
              <a:t>: the application of technology toward the automation of business transaction and workflow.</a:t>
            </a:r>
          </a:p>
          <a:p>
            <a:pPr lvl="1">
              <a:lnSpc>
                <a:spcPct val="90000"/>
              </a:lnSpc>
              <a:defRPr/>
            </a:pPr>
            <a:endParaRPr lang="en-US" altLang="zh-CN" sz="2000" u="sng" dirty="0"/>
          </a:p>
          <a:p>
            <a:pPr lvl="1">
              <a:lnSpc>
                <a:spcPct val="90000"/>
              </a:lnSpc>
              <a:defRPr/>
            </a:pPr>
            <a:r>
              <a:rPr lang="en-US" altLang="zh-CN" sz="2000" u="sng" dirty="0"/>
              <a:t>Service perspective</a:t>
            </a:r>
            <a:r>
              <a:rPr lang="en-US" altLang="zh-CN" sz="2000" dirty="0"/>
              <a:t>: a tool to cut service costs while improving the quality of goods and increasing the speed of service delivery.</a:t>
            </a:r>
          </a:p>
          <a:p>
            <a:pPr lvl="1">
              <a:lnSpc>
                <a:spcPct val="90000"/>
              </a:lnSpc>
              <a:defRPr/>
            </a:pPr>
            <a:endParaRPr lang="en-US" altLang="zh-CN" sz="2000" u="sng" dirty="0"/>
          </a:p>
          <a:p>
            <a:pPr lvl="1">
              <a:lnSpc>
                <a:spcPct val="90000"/>
              </a:lnSpc>
              <a:defRPr/>
            </a:pPr>
            <a:r>
              <a:rPr lang="en-US" altLang="zh-CN" sz="2000" u="sng" dirty="0"/>
              <a:t>Online perspective</a:t>
            </a:r>
            <a:r>
              <a:rPr lang="en-US" altLang="zh-CN" sz="2000" dirty="0"/>
              <a:t>: buying and selling products and information online.</a:t>
            </a:r>
          </a:p>
          <a:p>
            <a:pPr marL="457200" lvl="1" indent="0">
              <a:lnSpc>
                <a:spcPct val="90000"/>
              </a:lnSpc>
              <a:buNone/>
              <a:defRPr/>
            </a:pPr>
            <a:r>
              <a:rPr lang="en-US" altLang="zh-CN" sz="2000" dirty="0" err="1"/>
              <a:t>Kalakota</a:t>
            </a:r>
            <a:r>
              <a:rPr lang="en-US" altLang="zh-CN" sz="2000" dirty="0"/>
              <a:t> &amp; </a:t>
            </a:r>
            <a:r>
              <a:rPr lang="en-US" altLang="zh-CN" sz="2000" dirty="0" err="1"/>
              <a:t>Whinston</a:t>
            </a:r>
            <a:r>
              <a:rPr lang="en-US" altLang="zh-CN" sz="2000" dirty="0"/>
              <a:t> (1997)</a:t>
            </a:r>
          </a:p>
        </p:txBody>
      </p:sp>
      <p:sp>
        <p:nvSpPr>
          <p:cNvPr id="74" name="Rectangle 73">
            <a:extLst>
              <a:ext uri="{FF2B5EF4-FFF2-40B4-BE49-F238E27FC236}">
                <a16:creationId xmlns:a16="http://schemas.microsoft.com/office/drawing/2014/main" id="{AF551D8B-3775-4477-88B7-7B7C350D3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0992" y="0"/>
            <a:ext cx="3493008"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cxnSp>
        <p:nvCxnSpPr>
          <p:cNvPr id="76" name="Straight Connector 75">
            <a:extLst>
              <a:ext uri="{FF2B5EF4-FFF2-40B4-BE49-F238E27FC236}">
                <a16:creationId xmlns:a16="http://schemas.microsoft.com/office/drawing/2014/main" id="{1A901C3D-CFAE-460D-BD0E-7D22164D7D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942659" y="0"/>
            <a:ext cx="794940" cy="6858000"/>
          </a:xfrm>
          <a:prstGeom prst="line">
            <a:avLst/>
          </a:prstGeom>
          <a:ln w="9525">
            <a:solidFill>
              <a:srgbClr val="BFBFBF">
                <a:alpha val="70000"/>
              </a:srgbClr>
            </a:solidFill>
          </a:ln>
        </p:spPr>
        <p:style>
          <a:lnRef idx="2">
            <a:schemeClr val="accent1"/>
          </a:lnRef>
          <a:fillRef idx="0">
            <a:schemeClr val="accent1"/>
          </a:fillRef>
          <a:effectRef idx="1">
            <a:schemeClr val="accent1"/>
          </a:effectRef>
          <a:fontRef idx="minor">
            <a:schemeClr val="tx1"/>
          </a:fontRef>
        </p:style>
      </p:cxnSp>
      <p:cxnSp>
        <p:nvCxnSpPr>
          <p:cNvPr id="78" name="Straight Connector 77">
            <a:extLst>
              <a:ext uri="{FF2B5EF4-FFF2-40B4-BE49-F238E27FC236}">
                <a16:creationId xmlns:a16="http://schemas.microsoft.com/office/drawing/2014/main" id="{837C0EA9-1437-4437-9D20-2BBDA1AA9F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791200" y="3721395"/>
            <a:ext cx="3259170" cy="3136604"/>
          </a:xfrm>
          <a:prstGeom prst="line">
            <a:avLst/>
          </a:prstGeom>
          <a:ln w="9525">
            <a:solidFill>
              <a:srgbClr val="BFBFBF">
                <a:alpha val="69804"/>
              </a:srgbClr>
            </a:solidFill>
          </a:ln>
        </p:spPr>
        <p:style>
          <a:lnRef idx="2">
            <a:schemeClr val="accent1"/>
          </a:lnRef>
          <a:fillRef idx="0">
            <a:schemeClr val="accent1"/>
          </a:fillRef>
          <a:effectRef idx="1">
            <a:schemeClr val="accent1"/>
          </a:effectRef>
          <a:fontRef idx="minor">
            <a:schemeClr val="tx1"/>
          </a:fontRef>
        </p:style>
      </p:cxnSp>
      <p:sp>
        <p:nvSpPr>
          <p:cNvPr id="80" name="Rectangle 23">
            <a:extLst>
              <a:ext uri="{FF2B5EF4-FFF2-40B4-BE49-F238E27FC236}">
                <a16:creationId xmlns:a16="http://schemas.microsoft.com/office/drawing/2014/main" id="{BB934D2B-85E2-4375-94EE-B66C16BF79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86107" y="-8467"/>
            <a:ext cx="2255511"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2" name="Rectangle 25">
            <a:extLst>
              <a:ext uri="{FF2B5EF4-FFF2-40B4-BE49-F238E27FC236}">
                <a16:creationId xmlns:a16="http://schemas.microsoft.com/office/drawing/2014/main" id="{9B445E02-D785-4565-B842-9567BBC09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02581" y="-8467"/>
            <a:ext cx="1941419"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4" name="Isosceles Triangle 83">
            <a:extLst>
              <a:ext uri="{FF2B5EF4-FFF2-40B4-BE49-F238E27FC236}">
                <a16:creationId xmlns:a16="http://schemas.microsoft.com/office/drawing/2014/main" id="{2C153736-D102-4F57-9DE7-615AFC02B0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9249" y="3048000"/>
            <a:ext cx="2444751"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86" name="Rectangle 27">
            <a:extLst>
              <a:ext uri="{FF2B5EF4-FFF2-40B4-BE49-F238E27FC236}">
                <a16:creationId xmlns:a16="http://schemas.microsoft.com/office/drawing/2014/main" id="{BA407A52-66F4-4CDE-A726-FF79F3EC34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00875" y="-8467"/>
            <a:ext cx="2140744"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8" name="Rectangle 28">
            <a:extLst>
              <a:ext uri="{FF2B5EF4-FFF2-40B4-BE49-F238E27FC236}">
                <a16:creationId xmlns:a16="http://schemas.microsoft.com/office/drawing/2014/main" id="{D28FFB34-4FC3-46F5-B900-D3B774FD0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74047" y="-8467"/>
            <a:ext cx="967571"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0" name="Rectangle 29">
            <a:extLst>
              <a:ext uri="{FF2B5EF4-FFF2-40B4-BE49-F238E27FC236}">
                <a16:creationId xmlns:a16="http://schemas.microsoft.com/office/drawing/2014/main" id="{205F7B13-ACB5-46BE-8070-0431266B18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04249" y="-8467"/>
            <a:ext cx="937369"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92" name="Isosceles Triangle 91">
            <a:extLst>
              <a:ext uri="{FF2B5EF4-FFF2-40B4-BE49-F238E27FC236}">
                <a16:creationId xmlns:a16="http://schemas.microsoft.com/office/drawing/2014/main" id="{D52A0D23-45DD-4DF4-ADE6-A81F409BB9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78749" y="3589867"/>
            <a:ext cx="136286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7891" name="Text Box 3">
            <a:extLst>
              <a:ext uri="{FF2B5EF4-FFF2-40B4-BE49-F238E27FC236}">
                <a16:creationId xmlns:a16="http://schemas.microsoft.com/office/drawing/2014/main" id="{85938743-8B5C-4956-B7BD-CEDE91C8F912}"/>
              </a:ext>
            </a:extLst>
          </p:cNvPr>
          <p:cNvSpPr txBox="1">
            <a:spLocks noChangeArrowheads="1"/>
          </p:cNvSpPr>
          <p:nvPr/>
        </p:nvSpPr>
        <p:spPr bwMode="auto">
          <a:xfrm>
            <a:off x="5872243" y="1253067"/>
            <a:ext cx="2528807" cy="4351866"/>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rtlCol="0" anchor="ctr">
            <a:normAutofit/>
          </a:bodyP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cs typeface="Arial" panose="020B0604020202020204" pitchFamily="34" charset="0"/>
              </a:defRPr>
            </a:lvl1pPr>
            <a:lvl2pPr marL="742950" indent="-285750">
              <a:spcBef>
                <a:spcPct val="20000"/>
              </a:spcBef>
              <a:buClr>
                <a:schemeClr val="folHlink"/>
              </a:buClr>
              <a:buSzPct val="65000"/>
              <a:buFont typeface="Wingdings" panose="05000000000000000000" pitchFamily="2" charset="2"/>
              <a:buChar char="n"/>
              <a:defRPr sz="2800">
                <a:solidFill>
                  <a:schemeClr val="tx1"/>
                </a:solidFill>
                <a:latin typeface="Tahoma" panose="020B0604030504040204" pitchFamily="34" charset="0"/>
                <a:cs typeface="Arial" panose="020B0604020202020204" pitchFamily="34" charset="0"/>
              </a:defRPr>
            </a:lvl2pPr>
            <a:lvl3pPr marL="1143000" indent="-228600">
              <a:spcBef>
                <a:spcPct val="20000"/>
              </a:spcBef>
              <a:buClr>
                <a:schemeClr val="hlink"/>
              </a:buClr>
              <a:buSzPct val="65000"/>
              <a:buFont typeface="Wingdings" panose="05000000000000000000" pitchFamily="2" charset="2"/>
              <a:buChar char="n"/>
              <a:defRPr sz="2400">
                <a:solidFill>
                  <a:schemeClr val="tx1"/>
                </a:solidFill>
                <a:latin typeface="Tahoma" panose="020B0604030504040204" pitchFamily="34" charset="0"/>
                <a:cs typeface="Arial" panose="020B0604020202020204" pitchFamily="34" charset="0"/>
              </a:defRPr>
            </a:lvl3pPr>
            <a:lvl4pPr marL="16002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4pPr>
            <a:lvl5pPr marL="2057400" indent="-228600">
              <a:spcBef>
                <a:spcPct val="20000"/>
              </a:spcBef>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9pPr>
          </a:lstStyle>
          <a:p>
            <a:pPr>
              <a:spcBef>
                <a:spcPct val="0"/>
              </a:spcBef>
              <a:spcAft>
                <a:spcPts val="600"/>
              </a:spcAft>
              <a:buClrTx/>
              <a:buSzTx/>
              <a:buNone/>
            </a:pPr>
            <a:r>
              <a:rPr lang="en-US" altLang="zh-CN" sz="3600" b="1">
                <a:solidFill>
                  <a:schemeClr val="bg1"/>
                </a:solidFill>
                <a:latin typeface="+mj-lt"/>
                <a:ea typeface="+mj-ea"/>
                <a:cs typeface="+mj-cs"/>
              </a:rPr>
              <a:t>Perspectives on e-Commerce</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Graphical user interface, application, table, Excel&#10;&#10;Description automatically generated">
            <a:extLst>
              <a:ext uri="{FF2B5EF4-FFF2-40B4-BE49-F238E27FC236}">
                <a16:creationId xmlns:a16="http://schemas.microsoft.com/office/drawing/2014/main" id="{163D1016-A88A-4115-AEAB-2EECF0CF8A1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9552" y="1556792"/>
            <a:ext cx="7919864" cy="4003648"/>
          </a:xfrm>
          <a:prstGeom prst="rect">
            <a:avLst/>
          </a:prstGeom>
        </p:spPr>
      </p:pic>
      <p:sp>
        <p:nvSpPr>
          <p:cNvPr id="4" name="TextBox 3">
            <a:extLst>
              <a:ext uri="{FF2B5EF4-FFF2-40B4-BE49-F238E27FC236}">
                <a16:creationId xmlns:a16="http://schemas.microsoft.com/office/drawing/2014/main" id="{2672CE65-7FD6-4E41-9286-532C32732EF0}"/>
              </a:ext>
            </a:extLst>
          </p:cNvPr>
          <p:cNvSpPr txBox="1"/>
          <p:nvPr/>
        </p:nvSpPr>
        <p:spPr>
          <a:xfrm>
            <a:off x="1511152" y="332656"/>
            <a:ext cx="5976664" cy="707886"/>
          </a:xfrm>
          <a:prstGeom prst="rect">
            <a:avLst/>
          </a:prstGeom>
          <a:noFill/>
        </p:spPr>
        <p:txBody>
          <a:bodyPr wrap="square" rtlCol="0">
            <a:spAutoFit/>
          </a:bodyPr>
          <a:lstStyle/>
          <a:p>
            <a:pPr algn="ctr"/>
            <a:r>
              <a:rPr lang="en-GB" sz="4000" b="1" dirty="0" err="1"/>
              <a:t>NodeXL</a:t>
            </a:r>
            <a:r>
              <a:rPr lang="en-GB" sz="4000" b="1" dirty="0"/>
              <a:t> </a:t>
            </a:r>
            <a:r>
              <a:rPr lang="en-GB" sz="4000" b="1" dirty="0" err="1"/>
              <a:t>Addin</a:t>
            </a:r>
            <a:endParaRPr lang="en-GB" sz="4000" b="1" dirty="0"/>
          </a:p>
        </p:txBody>
      </p:sp>
    </p:spTree>
    <p:extLst>
      <p:ext uri="{BB962C8B-B14F-4D97-AF65-F5344CB8AC3E}">
        <p14:creationId xmlns:p14="http://schemas.microsoft.com/office/powerpoint/2010/main" val="50684710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E173159-ECC2-4AF0-AF0C-A5A24872E0E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37289" y="188640"/>
            <a:ext cx="8269422" cy="5988803"/>
          </a:xfrm>
          <a:prstGeom prst="rect">
            <a:avLst/>
          </a:prstGeom>
        </p:spPr>
      </p:pic>
      <p:sp>
        <p:nvSpPr>
          <p:cNvPr id="5" name="TextBox 4">
            <a:extLst>
              <a:ext uri="{FF2B5EF4-FFF2-40B4-BE49-F238E27FC236}">
                <a16:creationId xmlns:a16="http://schemas.microsoft.com/office/drawing/2014/main" id="{A5EB5B5B-4C72-458D-B45A-E3F853F210C3}"/>
              </a:ext>
            </a:extLst>
          </p:cNvPr>
          <p:cNvSpPr txBox="1"/>
          <p:nvPr/>
        </p:nvSpPr>
        <p:spPr>
          <a:xfrm>
            <a:off x="308401" y="6300028"/>
            <a:ext cx="8527198" cy="369332"/>
          </a:xfrm>
          <a:prstGeom prst="rect">
            <a:avLst/>
          </a:prstGeom>
          <a:noFill/>
        </p:spPr>
        <p:txBody>
          <a:bodyPr wrap="square">
            <a:spAutoFit/>
          </a:bodyPr>
          <a:lstStyle/>
          <a:p>
            <a:r>
              <a:rPr lang="en-GB" dirty="0">
                <a:hlinkClick r:id="rId4"/>
              </a:rPr>
              <a:t>#RCPMed2021, Twitter, 1/9/2021 12:01:49 PM, 245277 (nodexlgraphgallery.org)</a:t>
            </a:r>
            <a:endParaRPr lang="en-GB" dirty="0"/>
          </a:p>
        </p:txBody>
      </p:sp>
    </p:spTree>
    <p:extLst>
      <p:ext uri="{BB962C8B-B14F-4D97-AF65-F5344CB8AC3E}">
        <p14:creationId xmlns:p14="http://schemas.microsoft.com/office/powerpoint/2010/main" val="37766051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655AE6B0-AC9E-4167-806F-E9DB135FC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6546" name="Rectangle 2">
            <a:extLst>
              <a:ext uri="{FF2B5EF4-FFF2-40B4-BE49-F238E27FC236}">
                <a16:creationId xmlns:a16="http://schemas.microsoft.com/office/drawing/2014/main" id="{3EDDA380-DEC1-4B01-9663-5D1C315B34FD}"/>
              </a:ext>
            </a:extLst>
          </p:cNvPr>
          <p:cNvSpPr>
            <a:spLocks noGrp="1" noChangeArrowheads="1"/>
          </p:cNvSpPr>
          <p:nvPr>
            <p:ph type="title"/>
          </p:nvPr>
        </p:nvSpPr>
        <p:spPr>
          <a:xfrm>
            <a:off x="107504" y="1130905"/>
            <a:ext cx="2660686" cy="4093028"/>
          </a:xfrm>
        </p:spPr>
        <p:txBody>
          <a:bodyPr anchor="ctr">
            <a:normAutofit/>
          </a:bodyPr>
          <a:lstStyle/>
          <a:p>
            <a:pPr eaLnBrk="1" hangingPunct="1">
              <a:defRPr/>
            </a:pPr>
            <a:r>
              <a:rPr lang="en-GB" altLang="zh-CN" sz="3200" b="1" dirty="0">
                <a:ea typeface="宋体" pitchFamily="2" charset="-122"/>
              </a:rPr>
              <a:t>More perspectives on eBusiness</a:t>
            </a:r>
            <a:endParaRPr lang="en-US" altLang="zh-CN" sz="3200" b="1" dirty="0">
              <a:ea typeface="宋体" pitchFamily="2" charset="-122"/>
            </a:endParaRPr>
          </a:p>
        </p:txBody>
      </p:sp>
      <p:grpSp>
        <p:nvGrpSpPr>
          <p:cNvPr id="75" name="Group 74">
            <a:extLst>
              <a:ext uri="{FF2B5EF4-FFF2-40B4-BE49-F238E27FC236}">
                <a16:creationId xmlns:a16="http://schemas.microsoft.com/office/drawing/2014/main" id="{3523416A-383B-4FDC-B4C9-D8EDDFE9C0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96950" y="-8467"/>
            <a:ext cx="3575050" cy="6866467"/>
            <a:chOff x="7425267" y="-8467"/>
            <a:chExt cx="4766733" cy="6866467"/>
          </a:xfrm>
        </p:grpSpPr>
        <p:cxnSp>
          <p:nvCxnSpPr>
            <p:cNvPr id="76" name="Straight Connector 75">
              <a:extLst>
                <a:ext uri="{FF2B5EF4-FFF2-40B4-BE49-F238E27FC236}">
                  <a16:creationId xmlns:a16="http://schemas.microsoft.com/office/drawing/2014/main" id="{CB0D29D5-3F7C-4197-821B-6D60A66CC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77" name="Straight Connector 76">
              <a:extLst>
                <a:ext uri="{FF2B5EF4-FFF2-40B4-BE49-F238E27FC236}">
                  <a16:creationId xmlns:a16="http://schemas.microsoft.com/office/drawing/2014/main" id="{347FB49A-3541-428A-AADE-682A3C505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78" name="Rectangle 23">
              <a:extLst>
                <a:ext uri="{FF2B5EF4-FFF2-40B4-BE49-F238E27FC236}">
                  <a16:creationId xmlns:a16="http://schemas.microsoft.com/office/drawing/2014/main" id="{D96F53DC-08F1-42C6-B558-B83D54B27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9" name="Rectangle 25">
              <a:extLst>
                <a:ext uri="{FF2B5EF4-FFF2-40B4-BE49-F238E27FC236}">
                  <a16:creationId xmlns:a16="http://schemas.microsoft.com/office/drawing/2014/main" id="{AFE48CAF-A51C-463F-A570-ED99439A5C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0" name="Isosceles Triangle 79">
              <a:extLst>
                <a:ext uri="{FF2B5EF4-FFF2-40B4-BE49-F238E27FC236}">
                  <a16:creationId xmlns:a16="http://schemas.microsoft.com/office/drawing/2014/main" id="{01F0C48B-50FF-4351-8207-16D0960483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81" name="Rectangle 27">
              <a:extLst>
                <a:ext uri="{FF2B5EF4-FFF2-40B4-BE49-F238E27FC236}">
                  <a16:creationId xmlns:a16="http://schemas.microsoft.com/office/drawing/2014/main" id="{300384B6-5ED6-4F91-A548-B706D83751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2" name="Rectangle 28">
              <a:extLst>
                <a:ext uri="{FF2B5EF4-FFF2-40B4-BE49-F238E27FC236}">
                  <a16:creationId xmlns:a16="http://schemas.microsoft.com/office/drawing/2014/main" id="{337AFFAE-C182-463C-9459-8AB3C69D9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3" name="Rectangle 29">
              <a:extLst>
                <a:ext uri="{FF2B5EF4-FFF2-40B4-BE49-F238E27FC236}">
                  <a16:creationId xmlns:a16="http://schemas.microsoft.com/office/drawing/2014/main" id="{510ACF17-C3F0-42BF-BDEB-D07927712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84" name="Isosceles Triangle 83">
              <a:extLst>
                <a:ext uri="{FF2B5EF4-FFF2-40B4-BE49-F238E27FC236}">
                  <a16:creationId xmlns:a16="http://schemas.microsoft.com/office/drawing/2014/main" id="{E804EFD0-B84E-476F-9FC6-6C4A42EA0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86" name="Rectangle 85">
            <a:extLst>
              <a:ext uri="{FF2B5EF4-FFF2-40B4-BE49-F238E27FC236}">
                <a16:creationId xmlns:a16="http://schemas.microsoft.com/office/drawing/2014/main" id="{87BD1F4E-A66D-4C06-86DA-8D56CA7A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3289" y="0"/>
            <a:ext cx="466071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36549" name="Rectangle 3">
            <a:extLst>
              <a:ext uri="{FF2B5EF4-FFF2-40B4-BE49-F238E27FC236}">
                <a16:creationId xmlns:a16="http://schemas.microsoft.com/office/drawing/2014/main" id="{F641CD29-351D-43BF-9178-80346C003766}"/>
              </a:ext>
            </a:extLst>
          </p:cNvPr>
          <p:cNvGraphicFramePr>
            <a:graphicFrameLocks noGrp="1"/>
          </p:cNvGraphicFramePr>
          <p:nvPr>
            <p:ph idx="1"/>
            <p:extLst>
              <p:ext uri="{D42A27DB-BD31-4B8C-83A1-F6EECF244321}">
                <p14:modId xmlns:p14="http://schemas.microsoft.com/office/powerpoint/2010/main" val="2166601942"/>
              </p:ext>
            </p:extLst>
          </p:nvPr>
        </p:nvGraphicFramePr>
        <p:xfrm>
          <a:off x="2630581" y="332657"/>
          <a:ext cx="6405915" cy="55914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902" name="Rectangle 6">
            <a:extLst>
              <a:ext uri="{FF2B5EF4-FFF2-40B4-BE49-F238E27FC236}">
                <a16:creationId xmlns:a16="http://schemas.microsoft.com/office/drawing/2014/main" id="{D91C8A3B-5738-41EF-9574-66F53BA622ED}"/>
              </a:ext>
            </a:extLst>
          </p:cNvPr>
          <p:cNvSpPr>
            <a:spLocks noChangeArrowheads="1"/>
          </p:cNvSpPr>
          <p:nvPr/>
        </p:nvSpPr>
        <p:spPr bwMode="auto">
          <a:xfrm>
            <a:off x="609600" y="1627188"/>
            <a:ext cx="8153400" cy="457200"/>
          </a:xfrm>
          <a:prstGeom prst="rect">
            <a:avLst/>
          </a:prstGeom>
          <a:noFill/>
          <a:ln w="9525">
            <a:noFill/>
            <a:miter lim="800000"/>
            <a:headEnd/>
            <a:tailEnd/>
          </a:ln>
          <a:effectLst/>
        </p:spPr>
        <p:txBody>
          <a:bodyPr>
            <a:spAutoFit/>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algn="ctr" eaLnBrk="1" hangingPunct="1">
              <a:defRPr/>
            </a:pPr>
            <a:r>
              <a:rPr lang="en-US" altLang="en-US" b="1">
                <a:solidFill>
                  <a:srgbClr val="9F0F10"/>
                </a:solidFill>
                <a:effectLst>
                  <a:outerShdw blurRad="38100" dist="38100" dir="2700000" algn="tl">
                    <a:srgbClr val="C0C0C0"/>
                  </a:outerShdw>
                </a:effectLst>
                <a:cs typeface="Times New Roman" panose="02020603050405020304" pitchFamily="18" charset="0"/>
              </a:rPr>
              <a:t>Social Business</a:t>
            </a:r>
          </a:p>
        </p:txBody>
      </p:sp>
      <p:sp>
        <p:nvSpPr>
          <p:cNvPr id="41987" name="Text Box 8">
            <a:extLst>
              <a:ext uri="{FF2B5EF4-FFF2-40B4-BE49-F238E27FC236}">
                <a16:creationId xmlns:a16="http://schemas.microsoft.com/office/drawing/2014/main" id="{2864603C-177D-4FAF-A5C0-7E984B75C917}"/>
              </a:ext>
            </a:extLst>
          </p:cNvPr>
          <p:cNvSpPr txBox="1">
            <a:spLocks noChangeArrowheads="1"/>
          </p:cNvSpPr>
          <p:nvPr/>
        </p:nvSpPr>
        <p:spPr bwMode="auto">
          <a:xfrm>
            <a:off x="2133600" y="1066800"/>
            <a:ext cx="5257800"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cs typeface="Arial" panose="020B0604020202020204" pitchFamily="34" charset="0"/>
              </a:defRPr>
            </a:lvl1pPr>
            <a:lvl2pPr marL="742950" indent="-285750">
              <a:spcBef>
                <a:spcPct val="20000"/>
              </a:spcBef>
              <a:buClr>
                <a:schemeClr val="folHlink"/>
              </a:buClr>
              <a:buSzPct val="65000"/>
              <a:buFont typeface="Wingdings" panose="05000000000000000000" pitchFamily="2" charset="2"/>
              <a:buChar char="n"/>
              <a:defRPr sz="2800">
                <a:solidFill>
                  <a:schemeClr val="tx1"/>
                </a:solidFill>
                <a:latin typeface="Tahoma" panose="020B0604030504040204" pitchFamily="34" charset="0"/>
                <a:cs typeface="Arial" panose="020B0604020202020204" pitchFamily="34" charset="0"/>
              </a:defRPr>
            </a:lvl2pPr>
            <a:lvl3pPr marL="1143000" indent="-228600">
              <a:spcBef>
                <a:spcPct val="20000"/>
              </a:spcBef>
              <a:buClr>
                <a:schemeClr val="hlink"/>
              </a:buClr>
              <a:buSzPct val="65000"/>
              <a:buFont typeface="Wingdings" panose="05000000000000000000" pitchFamily="2" charset="2"/>
              <a:buChar char="n"/>
              <a:defRPr sz="2400">
                <a:solidFill>
                  <a:schemeClr val="tx1"/>
                </a:solidFill>
                <a:latin typeface="Tahoma" panose="020B0604030504040204" pitchFamily="34" charset="0"/>
                <a:cs typeface="Arial" panose="020B0604020202020204" pitchFamily="34" charset="0"/>
              </a:defRPr>
            </a:lvl3pPr>
            <a:lvl4pPr marL="16002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4pPr>
            <a:lvl5pPr marL="2057400" indent="-228600">
              <a:spcBef>
                <a:spcPct val="20000"/>
              </a:spcBef>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9pPr>
          </a:lstStyle>
          <a:p>
            <a:pPr algn="ctr" eaLnBrk="1" hangingPunct="1">
              <a:spcBef>
                <a:spcPct val="50000"/>
              </a:spcBef>
              <a:buClrTx/>
              <a:buSzTx/>
              <a:buFontTx/>
              <a:buNone/>
            </a:pPr>
            <a:r>
              <a:rPr lang="en-US" altLang="en-US" sz="1600" b="1">
                <a:latin typeface="Arial" panose="020B0604020202020204" pitchFamily="34" charset="0"/>
                <a:ea typeface="MS PGothic" panose="020B0600070205080204" pitchFamily="34" charset="-128"/>
                <a:cs typeface="Times New Roman" panose="02020603050405020304" pitchFamily="18" charset="0"/>
              </a:rPr>
              <a:t>Systems for Collaboration and Teamwork</a:t>
            </a:r>
          </a:p>
        </p:txBody>
      </p:sp>
      <p:sp>
        <p:nvSpPr>
          <p:cNvPr id="41988" name="Rectangle 9">
            <a:extLst>
              <a:ext uri="{FF2B5EF4-FFF2-40B4-BE49-F238E27FC236}">
                <a16:creationId xmlns:a16="http://schemas.microsoft.com/office/drawing/2014/main" id="{3F418D0B-DF02-43ED-98EF-EDB9393BE6FC}"/>
              </a:ext>
            </a:extLst>
          </p:cNvPr>
          <p:cNvSpPr>
            <a:spLocks noChangeArrowheads="1"/>
          </p:cNvSpPr>
          <p:nvPr/>
        </p:nvSpPr>
        <p:spPr bwMode="auto">
          <a:xfrm>
            <a:off x="685800" y="2286000"/>
            <a:ext cx="7772400" cy="3810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cs typeface="Arial" panose="020B0604020202020204" pitchFamily="34" charset="0"/>
              </a:defRPr>
            </a:lvl1pPr>
            <a:lvl2pPr marL="800100" indent="-342900">
              <a:spcBef>
                <a:spcPct val="20000"/>
              </a:spcBef>
              <a:buClr>
                <a:schemeClr val="folHlink"/>
              </a:buClr>
              <a:buSzPct val="65000"/>
              <a:buFont typeface="Wingdings" panose="05000000000000000000" pitchFamily="2" charset="2"/>
              <a:buChar char="n"/>
              <a:defRPr sz="2800">
                <a:solidFill>
                  <a:schemeClr val="tx1"/>
                </a:solidFill>
                <a:latin typeface="Tahoma" panose="020B0604030504040204" pitchFamily="34" charset="0"/>
                <a:cs typeface="Arial" panose="020B0604020202020204" pitchFamily="34" charset="0"/>
              </a:defRPr>
            </a:lvl2pPr>
            <a:lvl3pPr marL="1143000" indent="-228600">
              <a:spcBef>
                <a:spcPct val="20000"/>
              </a:spcBef>
              <a:buClr>
                <a:schemeClr val="hlink"/>
              </a:buClr>
              <a:buSzPct val="65000"/>
              <a:buFont typeface="Wingdings" panose="05000000000000000000" pitchFamily="2" charset="2"/>
              <a:buChar char="n"/>
              <a:defRPr sz="2400">
                <a:solidFill>
                  <a:schemeClr val="tx1"/>
                </a:solidFill>
                <a:latin typeface="Tahoma" panose="020B0604030504040204" pitchFamily="34" charset="0"/>
                <a:cs typeface="Arial" panose="020B0604020202020204" pitchFamily="34" charset="0"/>
              </a:defRPr>
            </a:lvl3pPr>
            <a:lvl4pPr marL="16002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4pPr>
            <a:lvl5pPr marL="2057400" indent="-228600">
              <a:spcBef>
                <a:spcPct val="20000"/>
              </a:spcBef>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9pPr>
          </a:lstStyle>
          <a:p>
            <a:pPr eaLnBrk="1" hangingPunct="1">
              <a:spcBef>
                <a:spcPct val="0"/>
              </a:spcBef>
              <a:spcAft>
                <a:spcPts val="1800"/>
              </a:spcAft>
              <a:buClrTx/>
              <a:buSzTx/>
              <a:buFontTx/>
              <a:buChar char="•"/>
            </a:pPr>
            <a:r>
              <a:rPr lang="en-US" altLang="en-US" sz="2800" b="1">
                <a:latin typeface="Arial" panose="020B0604020202020204" pitchFamily="34" charset="0"/>
                <a:ea typeface="MS PGothic" panose="020B0600070205080204" pitchFamily="34" charset="-128"/>
              </a:rPr>
              <a:t>Use of  social networking platforms to engage employees, customers, suppliers</a:t>
            </a:r>
          </a:p>
          <a:p>
            <a:pPr eaLnBrk="1" hangingPunct="1">
              <a:spcBef>
                <a:spcPct val="0"/>
              </a:spcBef>
              <a:spcAft>
                <a:spcPts val="1800"/>
              </a:spcAft>
              <a:buClrTx/>
              <a:buSzTx/>
              <a:buFontTx/>
              <a:buChar char="•"/>
            </a:pPr>
            <a:r>
              <a:rPr lang="en-US" altLang="en-US" sz="2800" b="1">
                <a:latin typeface="Arial" panose="020B0604020202020204" pitchFamily="34" charset="0"/>
                <a:ea typeface="MS PGothic" panose="020B0600070205080204" pitchFamily="34" charset="-128"/>
              </a:rPr>
              <a:t>Conversations to strengthen bonds</a:t>
            </a:r>
          </a:p>
          <a:p>
            <a:pPr eaLnBrk="1" hangingPunct="1">
              <a:spcBef>
                <a:spcPct val="0"/>
              </a:spcBef>
              <a:spcAft>
                <a:spcPts val="1800"/>
              </a:spcAft>
              <a:buClrTx/>
              <a:buSzTx/>
              <a:buFontTx/>
              <a:buChar char="•"/>
            </a:pPr>
            <a:r>
              <a:rPr lang="en-US" altLang="en-US" sz="2800" b="1">
                <a:latin typeface="Arial" panose="020B0604020202020204" pitchFamily="34" charset="0"/>
                <a:ea typeface="MS PGothic" panose="020B0600070205080204" pitchFamily="34" charset="-128"/>
              </a:rPr>
              <a:t>Requires information transparency</a:t>
            </a:r>
          </a:p>
          <a:p>
            <a:pPr eaLnBrk="1" hangingPunct="1">
              <a:spcBef>
                <a:spcPct val="0"/>
              </a:spcBef>
              <a:spcAft>
                <a:spcPts val="1800"/>
              </a:spcAft>
              <a:buClrTx/>
              <a:buSzTx/>
              <a:buFontTx/>
              <a:buChar char="•"/>
            </a:pPr>
            <a:r>
              <a:rPr lang="en-US" altLang="en-US" sz="2800" b="1">
                <a:latin typeface="Arial" panose="020B0604020202020204" pitchFamily="34" charset="0"/>
                <a:ea typeface="MS PGothic" panose="020B0600070205080204" pitchFamily="34" charset="-128"/>
              </a:rPr>
              <a:t>Seen as way to drive operational efficiency, spur innovation, accelerate decision making</a:t>
            </a:r>
          </a:p>
          <a:p>
            <a:pPr eaLnBrk="1" hangingPunct="1">
              <a:spcBef>
                <a:spcPct val="0"/>
              </a:spcBef>
              <a:spcAft>
                <a:spcPts val="1800"/>
              </a:spcAft>
              <a:buClrTx/>
              <a:buSzTx/>
              <a:buFontTx/>
              <a:buChar char="•"/>
            </a:pPr>
            <a:endParaRPr lang="en-US" altLang="en-US" sz="2400" b="1">
              <a:latin typeface="Arial" panose="020B0604020202020204" pitchFamily="34" charset="0"/>
              <a:ea typeface="MS PGothic" panose="020B0600070205080204" pitchFamily="34" charset="-128"/>
            </a:endParaRPr>
          </a:p>
          <a:p>
            <a:pPr lvl="1" eaLnBrk="1" hangingPunct="1">
              <a:spcBef>
                <a:spcPct val="0"/>
              </a:spcBef>
              <a:spcAft>
                <a:spcPts val="1800"/>
              </a:spcAft>
              <a:buClrTx/>
              <a:buSzTx/>
              <a:buFontTx/>
              <a:buNone/>
            </a:pPr>
            <a:endParaRPr lang="en-US" altLang="en-US" sz="2400" b="1">
              <a:latin typeface="Arial" panose="020B0604020202020204" pitchFamily="34" charset="0"/>
              <a:ea typeface="MS PGothic" panose="020B0600070205080204" pitchFamily="34" charset="-128"/>
            </a:endParaRPr>
          </a:p>
        </p:txBody>
      </p:sp>
      <p:sp>
        <p:nvSpPr>
          <p:cNvPr id="61450" name="Rectangle 10">
            <a:extLst>
              <a:ext uri="{FF2B5EF4-FFF2-40B4-BE49-F238E27FC236}">
                <a16:creationId xmlns:a16="http://schemas.microsoft.com/office/drawing/2014/main" id="{8F5328A3-7D5D-4FC8-B7C6-DA24B5381BFA}"/>
              </a:ext>
            </a:extLst>
          </p:cNvPr>
          <p:cNvSpPr>
            <a:spLocks noChangeArrowheads="1"/>
          </p:cNvSpPr>
          <p:nvPr/>
        </p:nvSpPr>
        <p:spPr bwMode="auto">
          <a:xfrm>
            <a:off x="885825" y="200025"/>
            <a:ext cx="7772400" cy="523875"/>
          </a:xfrm>
          <a:prstGeom prst="rect">
            <a:avLst/>
          </a:prstGeom>
          <a:noFill/>
          <a:ln w="12700">
            <a:noFill/>
            <a:miter lim="800000"/>
            <a:headEnd/>
            <a:tailEnd/>
          </a:ln>
          <a:effectLst/>
        </p:spPr>
        <p:txBody>
          <a:bodyPr lIns="90488" tIns="44450" rIns="90488" bIns="44450" anchor="ct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algn="ctr" eaLnBrk="1" hangingPunct="1">
              <a:defRPr/>
            </a:pPr>
            <a:r>
              <a:rPr lang="en-US" altLang="en-US" sz="2000" b="1">
                <a:effectLst>
                  <a:outerShdw blurRad="38100" dist="38100" dir="2700000" algn="tl">
                    <a:srgbClr val="C0C0C0"/>
                  </a:outerShdw>
                </a:effectLst>
              </a:rPr>
              <a:t>Essentials of Management Information Systems</a:t>
            </a:r>
          </a:p>
          <a:p>
            <a:pPr algn="ctr" eaLnBrk="1" hangingPunct="1">
              <a:defRPr/>
            </a:pPr>
            <a:r>
              <a:rPr lang="en-US" altLang="en-US" sz="1600" b="1">
                <a:effectLst>
                  <a:outerShdw blurRad="38100" dist="38100" dir="2700000" algn="tl">
                    <a:srgbClr val="C0C0C0"/>
                  </a:outerShdw>
                </a:effectLst>
              </a:rPr>
              <a:t>Chapter 2 Global E-Business and Collaboration</a:t>
            </a:r>
          </a:p>
        </p:txBody>
      </p:sp>
    </p:spTree>
  </p:cSld>
  <p:clrMapOvr>
    <a:masterClrMapping/>
  </p:clrMapOvr>
  <p:transition/>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603AE127-802C-459A-A612-DB85B67F0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3058" name="Rectangle 2">
            <a:extLst>
              <a:ext uri="{FF2B5EF4-FFF2-40B4-BE49-F238E27FC236}">
                <a16:creationId xmlns:a16="http://schemas.microsoft.com/office/drawing/2014/main" id="{2A2CBA83-E2D5-4B2D-BE8A-8CC431440B19}"/>
              </a:ext>
            </a:extLst>
          </p:cNvPr>
          <p:cNvSpPr>
            <a:spLocks noGrp="1" noChangeArrowheads="1"/>
          </p:cNvSpPr>
          <p:nvPr>
            <p:ph type="title"/>
          </p:nvPr>
        </p:nvSpPr>
        <p:spPr>
          <a:xfrm>
            <a:off x="782962" y="1179151"/>
            <a:ext cx="2475485" cy="4463889"/>
          </a:xfrm>
        </p:spPr>
        <p:txBody>
          <a:bodyPr anchor="ctr">
            <a:normAutofit/>
          </a:bodyPr>
          <a:lstStyle/>
          <a:p>
            <a:pPr eaLnBrk="1" hangingPunct="1">
              <a:defRPr/>
            </a:pPr>
            <a:r>
              <a:rPr lang="en-US" altLang="zh-CN" b="1" dirty="0">
                <a:ea typeface="宋体" pitchFamily="2" charset="-122"/>
              </a:rPr>
              <a:t>Electronic Business</a:t>
            </a:r>
            <a:endParaRPr lang="en-GB" altLang="zh-CN" b="1" dirty="0">
              <a:ea typeface="宋体" pitchFamily="2" charset="-122"/>
            </a:endParaRPr>
          </a:p>
        </p:txBody>
      </p:sp>
      <p:sp>
        <p:nvSpPr>
          <p:cNvPr id="74" name="Isosceles Triangle 73">
            <a:extLst>
              <a:ext uri="{FF2B5EF4-FFF2-40B4-BE49-F238E27FC236}">
                <a16:creationId xmlns:a16="http://schemas.microsoft.com/office/drawing/2014/main" id="{9323D83D-50D6-4040-A58B-FCEA340F88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0"/>
            <a:ext cx="336549"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cxnSp>
        <p:nvCxnSpPr>
          <p:cNvPr id="76" name="Straight Connector 75">
            <a:extLst>
              <a:ext uri="{FF2B5EF4-FFF2-40B4-BE49-F238E27FC236}">
                <a16:creationId xmlns:a16="http://schemas.microsoft.com/office/drawing/2014/main" id="{1A1FE6BB-DFB2-4080-9B5E-076EF5DDE6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92502" y="1442595"/>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173059" name="Rectangle 3">
            <a:extLst>
              <a:ext uri="{FF2B5EF4-FFF2-40B4-BE49-F238E27FC236}">
                <a16:creationId xmlns:a16="http://schemas.microsoft.com/office/drawing/2014/main" id="{F77AE791-98A1-4DDB-B850-F15A4C41538E}"/>
              </a:ext>
            </a:extLst>
          </p:cNvPr>
          <p:cNvSpPr>
            <a:spLocks noGrp="1" noChangeArrowheads="1"/>
          </p:cNvSpPr>
          <p:nvPr>
            <p:ph idx="1"/>
          </p:nvPr>
        </p:nvSpPr>
        <p:spPr>
          <a:xfrm>
            <a:off x="3734188" y="1109145"/>
            <a:ext cx="4755762" cy="4603900"/>
          </a:xfrm>
        </p:spPr>
        <p:txBody>
          <a:bodyPr anchor="ctr">
            <a:normAutofit/>
          </a:bodyPr>
          <a:lstStyle/>
          <a:p>
            <a:pPr eaLnBrk="1" hangingPunct="1">
              <a:defRPr/>
            </a:pPr>
            <a:r>
              <a:rPr lang="zh-CN" altLang="en-GB" sz="2200" dirty="0">
                <a:ea typeface="宋体" pitchFamily="2" charset="-122"/>
              </a:rPr>
              <a:t>“</a:t>
            </a:r>
            <a:r>
              <a:rPr lang="en-GB" altLang="zh-CN" sz="2200" dirty="0">
                <a:ea typeface="宋体" pitchFamily="2" charset="-122"/>
              </a:rPr>
              <a:t>The transformation of key business processes through the use of Internet technologies” IBM</a:t>
            </a:r>
          </a:p>
          <a:p>
            <a:pPr eaLnBrk="1" hangingPunct="1">
              <a:defRPr/>
            </a:pPr>
            <a:endParaRPr lang="en-GB" altLang="zh-CN" sz="2200" dirty="0">
              <a:ea typeface="宋体" pitchFamily="2" charset="-122"/>
            </a:endParaRPr>
          </a:p>
          <a:p>
            <a:pPr lvl="1" eaLnBrk="1" hangingPunct="1">
              <a:defRPr/>
            </a:pPr>
            <a:r>
              <a:rPr lang="en-GB" altLang="zh-CN" sz="2200" dirty="0">
                <a:ea typeface="宋体" pitchFamily="2" charset="-122"/>
              </a:rPr>
              <a:t>Key business processes equate to research and development, marketing, manufacturing and inbound and outbound logistics. </a:t>
            </a:r>
          </a:p>
          <a:p>
            <a:pPr lvl="1" eaLnBrk="1" hangingPunct="1">
              <a:defRPr/>
            </a:pPr>
            <a:r>
              <a:rPr lang="en-GB" altLang="zh-CN" sz="2200" dirty="0">
                <a:ea typeface="宋体" pitchFamily="2" charset="-122"/>
              </a:rPr>
              <a:t>What do they process areas relate to?</a:t>
            </a:r>
          </a:p>
          <a:p>
            <a:pPr eaLnBrk="1" hangingPunct="1">
              <a:defRPr/>
            </a:pPr>
            <a:endParaRPr lang="zh-CN" altLang="en-GB" dirty="0">
              <a:ea typeface="宋体" pitchFamily="2" charset="-122"/>
            </a:endParaRPr>
          </a:p>
        </p:txBody>
      </p:sp>
      <p:sp>
        <p:nvSpPr>
          <p:cNvPr id="78" name="Isosceles Triangle 77">
            <a:extLst>
              <a:ext uri="{FF2B5EF4-FFF2-40B4-BE49-F238E27FC236}">
                <a16:creationId xmlns:a16="http://schemas.microsoft.com/office/drawing/2014/main" id="{F10FD715-4DCE-4779-B634-EC78315EA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523104" y="0"/>
            <a:ext cx="631947" cy="4616289"/>
          </a:xfrm>
          <a:prstGeom prst="triangle">
            <a:avLst>
              <a:gd name="adj" fmla="val 100000"/>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603AE127-802C-459A-A612-DB85B67F0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2690" name="Rectangle 2">
            <a:extLst>
              <a:ext uri="{FF2B5EF4-FFF2-40B4-BE49-F238E27FC236}">
                <a16:creationId xmlns:a16="http://schemas.microsoft.com/office/drawing/2014/main" id="{F3E36C70-AE78-4023-816D-1E453A7F4284}"/>
              </a:ext>
            </a:extLst>
          </p:cNvPr>
          <p:cNvSpPr>
            <a:spLocks noGrp="1" noChangeArrowheads="1"/>
          </p:cNvSpPr>
          <p:nvPr>
            <p:ph type="title"/>
          </p:nvPr>
        </p:nvSpPr>
        <p:spPr>
          <a:xfrm>
            <a:off x="782962" y="1179151"/>
            <a:ext cx="2475485" cy="4463889"/>
          </a:xfrm>
        </p:spPr>
        <p:txBody>
          <a:bodyPr anchor="ctr">
            <a:normAutofit/>
          </a:bodyPr>
          <a:lstStyle/>
          <a:p>
            <a:pPr eaLnBrk="1" hangingPunct="1">
              <a:defRPr/>
            </a:pPr>
            <a:r>
              <a:rPr lang="en-US" altLang="zh-CN" b="1" dirty="0">
                <a:ea typeface="宋体" pitchFamily="2" charset="-122"/>
              </a:rPr>
              <a:t>Electronic Business</a:t>
            </a:r>
          </a:p>
        </p:txBody>
      </p:sp>
      <p:sp>
        <p:nvSpPr>
          <p:cNvPr id="74" name="Isosceles Triangle 73">
            <a:extLst>
              <a:ext uri="{FF2B5EF4-FFF2-40B4-BE49-F238E27FC236}">
                <a16:creationId xmlns:a16="http://schemas.microsoft.com/office/drawing/2014/main" id="{9323D83D-50D6-4040-A58B-FCEA340F88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0"/>
            <a:ext cx="336549"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cxnSp>
        <p:nvCxnSpPr>
          <p:cNvPr id="76" name="Straight Connector 75">
            <a:extLst>
              <a:ext uri="{FF2B5EF4-FFF2-40B4-BE49-F238E27FC236}">
                <a16:creationId xmlns:a16="http://schemas.microsoft.com/office/drawing/2014/main" id="{1A1FE6BB-DFB2-4080-9B5E-076EF5DDE6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92502" y="1442595"/>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42691" name="Rectangle 3">
            <a:extLst>
              <a:ext uri="{FF2B5EF4-FFF2-40B4-BE49-F238E27FC236}">
                <a16:creationId xmlns:a16="http://schemas.microsoft.com/office/drawing/2014/main" id="{6D42E1A5-E45F-4041-B9BD-68CCB7792604}"/>
              </a:ext>
            </a:extLst>
          </p:cNvPr>
          <p:cNvSpPr>
            <a:spLocks noGrp="1" noChangeArrowheads="1"/>
          </p:cNvSpPr>
          <p:nvPr>
            <p:ph idx="1"/>
          </p:nvPr>
        </p:nvSpPr>
        <p:spPr>
          <a:xfrm>
            <a:off x="3734188" y="1109145"/>
            <a:ext cx="4755762" cy="4603900"/>
          </a:xfrm>
        </p:spPr>
        <p:txBody>
          <a:bodyPr anchor="ctr">
            <a:normAutofit/>
          </a:bodyPr>
          <a:lstStyle/>
          <a:p>
            <a:pPr eaLnBrk="1" hangingPunct="1">
              <a:defRPr/>
            </a:pPr>
            <a:r>
              <a:rPr lang="en-US" altLang="zh-CN" sz="2200" i="1" dirty="0">
                <a:ea typeface="宋体" pitchFamily="2" charset="-122"/>
              </a:rPr>
              <a:t>e-business:</a:t>
            </a:r>
            <a:r>
              <a:rPr lang="en-US" altLang="zh-CN" sz="2200" b="1" dirty="0">
                <a:ea typeface="宋体" pitchFamily="2" charset="-122"/>
              </a:rPr>
              <a:t> </a:t>
            </a:r>
            <a:r>
              <a:rPr lang="en-US" altLang="zh-CN" sz="2200" dirty="0">
                <a:ea typeface="宋体" pitchFamily="2" charset="-122"/>
              </a:rPr>
              <a:t>a broader definition of EC, which includes:</a:t>
            </a:r>
          </a:p>
          <a:p>
            <a:pPr lvl="1" eaLnBrk="1" hangingPunct="1">
              <a:defRPr/>
            </a:pPr>
            <a:r>
              <a:rPr lang="en-US" altLang="zh-CN" sz="2200" dirty="0">
                <a:ea typeface="宋体" pitchFamily="2" charset="-122"/>
              </a:rPr>
              <a:t>buying and selling of goods and services </a:t>
            </a:r>
          </a:p>
          <a:p>
            <a:pPr lvl="1" eaLnBrk="1" hangingPunct="1">
              <a:defRPr/>
            </a:pPr>
            <a:r>
              <a:rPr lang="en-US" altLang="zh-CN" sz="2200" dirty="0">
                <a:ea typeface="宋体" pitchFamily="2" charset="-122"/>
              </a:rPr>
              <a:t>servicing customers </a:t>
            </a:r>
          </a:p>
          <a:p>
            <a:pPr lvl="1" eaLnBrk="1" hangingPunct="1">
              <a:defRPr/>
            </a:pPr>
            <a:r>
              <a:rPr lang="en-US" altLang="zh-CN" sz="2200" dirty="0">
                <a:ea typeface="宋体" pitchFamily="2" charset="-122"/>
              </a:rPr>
              <a:t>collaborating with business partners</a:t>
            </a:r>
          </a:p>
          <a:p>
            <a:pPr lvl="1" eaLnBrk="1" hangingPunct="1">
              <a:defRPr/>
            </a:pPr>
            <a:r>
              <a:rPr lang="en-US" altLang="zh-CN" sz="2200" dirty="0">
                <a:ea typeface="宋体" pitchFamily="2" charset="-122"/>
              </a:rPr>
              <a:t>conducting electronic transactions </a:t>
            </a:r>
            <a:r>
              <a:rPr lang="en-US" altLang="zh-CN" sz="2200" b="1" dirty="0">
                <a:ea typeface="宋体" pitchFamily="2" charset="-122"/>
              </a:rPr>
              <a:t>within</a:t>
            </a:r>
            <a:r>
              <a:rPr lang="en-US" altLang="zh-CN" sz="2200" dirty="0">
                <a:ea typeface="宋体" pitchFamily="2" charset="-122"/>
              </a:rPr>
              <a:t> an </a:t>
            </a:r>
            <a:r>
              <a:rPr lang="en-US" altLang="zh-CN" sz="2200" dirty="0" err="1">
                <a:ea typeface="宋体" pitchFamily="2" charset="-122"/>
              </a:rPr>
              <a:t>organisation</a:t>
            </a:r>
            <a:endParaRPr lang="en-US" altLang="zh-CN" sz="2200" dirty="0">
              <a:ea typeface="宋体" pitchFamily="2" charset="-122"/>
            </a:endParaRPr>
          </a:p>
        </p:txBody>
      </p:sp>
      <p:sp>
        <p:nvSpPr>
          <p:cNvPr id="78" name="Isosceles Triangle 77">
            <a:extLst>
              <a:ext uri="{FF2B5EF4-FFF2-40B4-BE49-F238E27FC236}">
                <a16:creationId xmlns:a16="http://schemas.microsoft.com/office/drawing/2014/main" id="{F10FD715-4DCE-4779-B634-EC78315EA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523104" y="0"/>
            <a:ext cx="631947" cy="4616289"/>
          </a:xfrm>
          <a:prstGeom prst="triangle">
            <a:avLst>
              <a:gd name="adj" fmla="val 100000"/>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cSld>
  <p:clrMapOvr>
    <a:masterClrMapping/>
  </p:clrMapOv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3714" name="Rectangle 2">
            <a:extLst>
              <a:ext uri="{FF2B5EF4-FFF2-40B4-BE49-F238E27FC236}">
                <a16:creationId xmlns:a16="http://schemas.microsoft.com/office/drawing/2014/main" id="{8213909E-A13D-4793-BC82-15261F6A7168}"/>
              </a:ext>
            </a:extLst>
          </p:cNvPr>
          <p:cNvSpPr>
            <a:spLocks noGrp="1" noChangeArrowheads="1"/>
          </p:cNvSpPr>
          <p:nvPr>
            <p:ph type="ctrTitle"/>
          </p:nvPr>
        </p:nvSpPr>
        <p:spPr>
          <a:xfrm>
            <a:off x="685800" y="1871663"/>
            <a:ext cx="7772400" cy="1420812"/>
          </a:xfrm>
        </p:spPr>
        <p:txBody>
          <a:bodyPr/>
          <a:lstStyle/>
          <a:p>
            <a:pPr defTabSz="1139825" eaLnBrk="1" hangingPunct="1">
              <a:defRPr/>
            </a:pPr>
            <a:endParaRPr lang="en-US"/>
          </a:p>
        </p:txBody>
      </p:sp>
      <p:sp>
        <p:nvSpPr>
          <p:cNvPr id="243715" name="Rectangle 3">
            <a:extLst>
              <a:ext uri="{FF2B5EF4-FFF2-40B4-BE49-F238E27FC236}">
                <a16:creationId xmlns:a16="http://schemas.microsoft.com/office/drawing/2014/main" id="{4D073153-CA50-4EC5-8499-DFAC8DF68C97}"/>
              </a:ext>
            </a:extLst>
          </p:cNvPr>
          <p:cNvSpPr>
            <a:spLocks noGrp="1" noChangeArrowheads="1"/>
          </p:cNvSpPr>
          <p:nvPr>
            <p:ph type="subTitle" idx="1"/>
          </p:nvPr>
        </p:nvSpPr>
        <p:spPr>
          <a:xfrm>
            <a:off x="1371600" y="3886200"/>
            <a:ext cx="6400800" cy="1754188"/>
          </a:xfrm>
        </p:spPr>
        <p:txBody>
          <a:bodyPr/>
          <a:lstStyle/>
          <a:p>
            <a:pPr defTabSz="1139825" eaLnBrk="1" hangingPunct="1">
              <a:defRPr/>
            </a:pPr>
            <a:endParaRPr lang="en-US"/>
          </a:p>
        </p:txBody>
      </p:sp>
      <p:pic>
        <p:nvPicPr>
          <p:cNvPr id="46084" name="Picture 4">
            <a:extLst>
              <a:ext uri="{FF2B5EF4-FFF2-40B4-BE49-F238E27FC236}">
                <a16:creationId xmlns:a16="http://schemas.microsoft.com/office/drawing/2014/main" id="{DB89D84C-5C57-4760-AA47-386875EC8B61}"/>
              </a:ext>
            </a:extLst>
          </p:cNvPr>
          <p:cNvPicPr>
            <a:picLocks noChangeAspect="1" noChangeArrowheads="1"/>
          </p:cNvPicPr>
          <p:nvPr/>
        </p:nvPicPr>
        <p:blipFill>
          <a:blip r:embed="rId3" r:link="rId4">
            <a:extLst>
              <a:ext uri="{28A0092B-C50C-407E-A947-70E740481C1C}">
                <a14:useLocalDpi xmlns:a14="http://schemas.microsoft.com/office/drawing/2010/main" val="0"/>
              </a:ext>
            </a:extLst>
          </a:blip>
          <a:srcRect/>
          <a:stretch>
            <a:fillRect/>
          </a:stretch>
        </p:blipFill>
        <p:spPr bwMode="auto">
          <a:xfrm>
            <a:off x="539552" y="980728"/>
            <a:ext cx="7918648" cy="59376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108F45D2-D134-455D-3427-223C88753A4F}"/>
              </a:ext>
            </a:extLst>
          </p:cNvPr>
          <p:cNvSpPr txBox="1"/>
          <p:nvPr/>
        </p:nvSpPr>
        <p:spPr>
          <a:xfrm>
            <a:off x="2175756" y="235973"/>
            <a:ext cx="4646240" cy="892552"/>
          </a:xfrm>
          <a:prstGeom prst="rect">
            <a:avLst/>
          </a:prstGeom>
          <a:noFill/>
        </p:spPr>
        <p:txBody>
          <a:bodyPr wrap="square" rtlCol="0">
            <a:spAutoFit/>
          </a:bodyPr>
          <a:lstStyle/>
          <a:p>
            <a:r>
              <a:rPr lang="en-GB" sz="2600" b="1" dirty="0"/>
              <a:t>E-Commerce Transactions</a:t>
            </a:r>
          </a:p>
          <a:p>
            <a:r>
              <a:rPr lang="en-GB" sz="2600" b="1" dirty="0"/>
              <a:t>Buy-side </a:t>
            </a:r>
            <a:r>
              <a:rPr lang="en-GB" sz="2600" dirty="0"/>
              <a:t>vs </a:t>
            </a:r>
            <a:r>
              <a:rPr lang="en-GB" sz="2600" b="1" dirty="0"/>
              <a:t>Sell-side</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72" name="Straight Connector 71">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181353"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44738" name="Rectangle 2">
            <a:extLst>
              <a:ext uri="{FF2B5EF4-FFF2-40B4-BE49-F238E27FC236}">
                <a16:creationId xmlns:a16="http://schemas.microsoft.com/office/drawing/2014/main" id="{2CD49553-5925-496B-868C-ADBD8371291B}"/>
              </a:ext>
            </a:extLst>
          </p:cNvPr>
          <p:cNvSpPr>
            <a:spLocks noGrp="1" noChangeArrowheads="1"/>
          </p:cNvSpPr>
          <p:nvPr>
            <p:ph type="title"/>
          </p:nvPr>
        </p:nvSpPr>
        <p:spPr>
          <a:xfrm>
            <a:off x="482600" y="816638"/>
            <a:ext cx="2525519" cy="5224724"/>
          </a:xfrm>
        </p:spPr>
        <p:txBody>
          <a:bodyPr anchor="ctr">
            <a:normAutofit/>
          </a:bodyPr>
          <a:lstStyle/>
          <a:p>
            <a:pPr eaLnBrk="1" hangingPunct="1">
              <a:defRPr/>
            </a:pPr>
            <a:r>
              <a:rPr lang="en-US" altLang="zh-CN" sz="2800">
                <a:ea typeface="宋体" pitchFamily="2" charset="-122"/>
              </a:rPr>
              <a:t>The EC Classification</a:t>
            </a:r>
          </a:p>
        </p:txBody>
      </p:sp>
      <p:sp>
        <p:nvSpPr>
          <p:cNvPr id="244739" name="Rectangle 3">
            <a:extLst>
              <a:ext uri="{FF2B5EF4-FFF2-40B4-BE49-F238E27FC236}">
                <a16:creationId xmlns:a16="http://schemas.microsoft.com/office/drawing/2014/main" id="{5EEC40D1-DD7D-44CE-80FB-96C51EF4571E}"/>
              </a:ext>
            </a:extLst>
          </p:cNvPr>
          <p:cNvSpPr>
            <a:spLocks noGrp="1" noChangeArrowheads="1"/>
          </p:cNvSpPr>
          <p:nvPr>
            <p:ph idx="1"/>
          </p:nvPr>
        </p:nvSpPr>
        <p:spPr>
          <a:xfrm>
            <a:off x="3008119" y="260648"/>
            <a:ext cx="6028375" cy="6336704"/>
          </a:xfrm>
        </p:spPr>
        <p:txBody>
          <a:bodyPr anchor="ctr">
            <a:noAutofit/>
          </a:bodyPr>
          <a:lstStyle/>
          <a:p>
            <a:pPr eaLnBrk="1" hangingPunct="1">
              <a:lnSpc>
                <a:spcPct val="90000"/>
              </a:lnSpc>
              <a:defRPr/>
            </a:pPr>
            <a:r>
              <a:rPr lang="en-US" altLang="zh-CN" sz="2200" dirty="0">
                <a:ea typeface="宋体" pitchFamily="2" charset="-122"/>
              </a:rPr>
              <a:t>The major types of e-commerce:</a:t>
            </a:r>
            <a:endParaRPr lang="en-US" altLang="zh-CN" sz="2200" b="1" i="1" dirty="0">
              <a:ea typeface="宋体" pitchFamily="2" charset="-122"/>
            </a:endParaRPr>
          </a:p>
          <a:p>
            <a:pPr lvl="1" eaLnBrk="1" hangingPunct="1">
              <a:lnSpc>
                <a:spcPct val="90000"/>
              </a:lnSpc>
              <a:defRPr/>
            </a:pPr>
            <a:r>
              <a:rPr lang="en-US" altLang="zh-CN" sz="2200" b="1" i="1" dirty="0">
                <a:ea typeface="宋体" pitchFamily="2" charset="-122"/>
              </a:rPr>
              <a:t>business-to-consumer (B2C)</a:t>
            </a:r>
            <a:r>
              <a:rPr lang="en-US" altLang="zh-CN" sz="2200" b="1" dirty="0">
                <a:ea typeface="宋体" pitchFamily="2" charset="-122"/>
              </a:rPr>
              <a:t> :</a:t>
            </a:r>
            <a:r>
              <a:rPr lang="en-US" altLang="zh-CN" sz="2200" dirty="0">
                <a:ea typeface="宋体" pitchFamily="2" charset="-122"/>
              </a:rPr>
              <a:t> online transactions are made between businesses and individual consumers </a:t>
            </a:r>
          </a:p>
          <a:p>
            <a:pPr lvl="2" eaLnBrk="1" hangingPunct="1">
              <a:lnSpc>
                <a:spcPct val="90000"/>
              </a:lnSpc>
              <a:defRPr/>
            </a:pPr>
            <a:r>
              <a:rPr lang="en-US" altLang="zh-CN" sz="2200" dirty="0">
                <a:ea typeface="宋体" pitchFamily="2" charset="-122"/>
              </a:rPr>
              <a:t>Selling-side E-commerce.</a:t>
            </a:r>
          </a:p>
          <a:p>
            <a:pPr lvl="1" eaLnBrk="1" hangingPunct="1">
              <a:lnSpc>
                <a:spcPct val="90000"/>
              </a:lnSpc>
              <a:buFont typeface="Wingdings" panose="05000000000000000000" pitchFamily="2" charset="2"/>
              <a:buNone/>
              <a:defRPr/>
            </a:pPr>
            <a:endParaRPr lang="en-US" altLang="zh-CN" sz="2200" b="1" i="1" dirty="0">
              <a:ea typeface="宋体" pitchFamily="2" charset="-122"/>
            </a:endParaRPr>
          </a:p>
          <a:p>
            <a:pPr lvl="1" eaLnBrk="1" hangingPunct="1">
              <a:lnSpc>
                <a:spcPct val="90000"/>
              </a:lnSpc>
              <a:defRPr/>
            </a:pPr>
            <a:r>
              <a:rPr lang="en-GB" altLang="zh-CN" sz="2200" b="1" i="1" dirty="0">
                <a:ea typeface="宋体" pitchFamily="2" charset="-122"/>
              </a:rPr>
              <a:t>business-to-business (B2B):</a:t>
            </a:r>
            <a:r>
              <a:rPr lang="en-GB" altLang="zh-CN" sz="2200" i="1" dirty="0">
                <a:ea typeface="宋体" pitchFamily="2" charset="-122"/>
              </a:rPr>
              <a:t> businesses make c</a:t>
            </a:r>
            <a:r>
              <a:rPr lang="en-GB" altLang="zh-CN" sz="2200" dirty="0">
                <a:ea typeface="宋体" pitchFamily="2" charset="-122"/>
              </a:rPr>
              <a:t>ommercial</a:t>
            </a:r>
            <a:r>
              <a:rPr lang="en-GB" altLang="zh-CN" sz="2200" i="1" dirty="0">
                <a:ea typeface="宋体" pitchFamily="2" charset="-122"/>
              </a:rPr>
              <a:t> online transactions with other businesses </a:t>
            </a:r>
          </a:p>
          <a:p>
            <a:pPr lvl="2" eaLnBrk="1" hangingPunct="1">
              <a:lnSpc>
                <a:spcPct val="90000"/>
              </a:lnSpc>
              <a:defRPr/>
            </a:pPr>
            <a:r>
              <a:rPr lang="en-GB" altLang="zh-CN" sz="2200" i="1" dirty="0">
                <a:ea typeface="宋体" pitchFamily="2" charset="-122"/>
              </a:rPr>
              <a:t>Buy-side E-commerce, i.e. E-procurement</a:t>
            </a:r>
            <a:r>
              <a:rPr lang="en-GB" altLang="zh-CN" sz="2200" dirty="0">
                <a:ea typeface="宋体" pitchFamily="2" charset="-122"/>
              </a:rPr>
              <a:t> </a:t>
            </a:r>
          </a:p>
          <a:p>
            <a:pPr lvl="2" eaLnBrk="1" hangingPunct="1">
              <a:lnSpc>
                <a:spcPct val="90000"/>
              </a:lnSpc>
              <a:defRPr/>
            </a:pPr>
            <a:endParaRPr lang="en-GB" altLang="zh-CN" sz="2200" dirty="0">
              <a:ea typeface="宋体" pitchFamily="2" charset="-122"/>
            </a:endParaRPr>
          </a:p>
          <a:p>
            <a:pPr lvl="1" eaLnBrk="1" hangingPunct="1">
              <a:lnSpc>
                <a:spcPct val="90000"/>
              </a:lnSpc>
              <a:defRPr/>
            </a:pPr>
            <a:r>
              <a:rPr lang="en-US" altLang="zh-CN" sz="2200" b="1" i="1" dirty="0">
                <a:ea typeface="宋体" pitchFamily="2" charset="-122"/>
              </a:rPr>
              <a:t>business-to-employees (B2E):</a:t>
            </a:r>
            <a:r>
              <a:rPr lang="en-US" altLang="zh-CN" sz="2200" b="1" dirty="0">
                <a:ea typeface="宋体" pitchFamily="2" charset="-122"/>
              </a:rPr>
              <a:t> </a:t>
            </a:r>
            <a:r>
              <a:rPr lang="en-US" altLang="zh-CN" sz="2200" dirty="0">
                <a:ea typeface="宋体" pitchFamily="2" charset="-122"/>
              </a:rPr>
              <a:t>e-commerce model in which an </a:t>
            </a:r>
            <a:r>
              <a:rPr lang="en-US" altLang="zh-CN" sz="2200" dirty="0" err="1">
                <a:ea typeface="宋体" pitchFamily="2" charset="-122"/>
              </a:rPr>
              <a:t>organisation</a:t>
            </a:r>
            <a:r>
              <a:rPr lang="en-US" altLang="zh-CN" sz="2200" dirty="0">
                <a:ea typeface="宋体" pitchFamily="2" charset="-122"/>
              </a:rPr>
              <a:t> delivers services, information, or products to its individual employees</a:t>
            </a:r>
          </a:p>
        </p:txBody>
      </p:sp>
    </p:spTree>
  </p:cSld>
  <p:clrMapOvr>
    <a:masterClrMapping/>
  </p:clrMapOv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6418" name="Rectangle 2">
            <a:extLst>
              <a:ext uri="{FF2B5EF4-FFF2-40B4-BE49-F238E27FC236}">
                <a16:creationId xmlns:a16="http://schemas.microsoft.com/office/drawing/2014/main" id="{DB2A41BA-FD02-4382-B221-81B3D5670B32}"/>
              </a:ext>
            </a:extLst>
          </p:cNvPr>
          <p:cNvSpPr>
            <a:spLocks noGrp="1" noChangeArrowheads="1"/>
          </p:cNvSpPr>
          <p:nvPr>
            <p:ph type="ctrTitle"/>
          </p:nvPr>
        </p:nvSpPr>
        <p:spPr>
          <a:xfrm>
            <a:off x="685800" y="1870075"/>
            <a:ext cx="7772400" cy="1422400"/>
          </a:xfrm>
        </p:spPr>
        <p:txBody>
          <a:bodyPr/>
          <a:lstStyle/>
          <a:p>
            <a:pPr eaLnBrk="1" hangingPunct="1">
              <a:defRPr/>
            </a:pPr>
            <a:endParaRPr lang="en-US"/>
          </a:p>
        </p:txBody>
      </p:sp>
      <p:sp>
        <p:nvSpPr>
          <p:cNvPr id="316419" name="Rectangle 3">
            <a:extLst>
              <a:ext uri="{FF2B5EF4-FFF2-40B4-BE49-F238E27FC236}">
                <a16:creationId xmlns:a16="http://schemas.microsoft.com/office/drawing/2014/main" id="{315C757A-801E-4965-95E5-7E8A8C1B3A5F}"/>
              </a:ext>
            </a:extLst>
          </p:cNvPr>
          <p:cNvSpPr>
            <a:spLocks noGrp="1" noChangeArrowheads="1"/>
          </p:cNvSpPr>
          <p:nvPr>
            <p:ph type="subTitle" idx="1"/>
          </p:nvPr>
        </p:nvSpPr>
        <p:spPr/>
        <p:txBody>
          <a:bodyPr/>
          <a:lstStyle/>
          <a:p>
            <a:pPr eaLnBrk="1" hangingPunct="1">
              <a:defRPr/>
            </a:pPr>
            <a:endParaRPr lang="en-US"/>
          </a:p>
        </p:txBody>
      </p:sp>
      <p:pic>
        <p:nvPicPr>
          <p:cNvPr id="55300" name="Picture 4">
            <a:extLst>
              <a:ext uri="{FF2B5EF4-FFF2-40B4-BE49-F238E27FC236}">
                <a16:creationId xmlns:a16="http://schemas.microsoft.com/office/drawing/2014/main" id="{D74ACF8D-8A4E-459B-A78F-1E8C52C3EA62}"/>
              </a:ext>
            </a:extLst>
          </p:cNvPr>
          <p:cNvPicPr>
            <a:picLocks noChangeAspect="1" noChangeArrowheads="1"/>
          </p:cNvPicPr>
          <p:nvPr/>
        </p:nvPicPr>
        <p:blipFill>
          <a:blip r:embed="rId3" r:link="rId4">
            <a:extLst>
              <a:ext uri="{28A0092B-C50C-407E-A947-70E740481C1C}">
                <a14:useLocalDpi xmlns:a14="http://schemas.microsoft.com/office/drawing/2010/main" val="0"/>
              </a:ext>
            </a:extLst>
          </a:blip>
          <a:srcRect/>
          <a:stretch>
            <a:fillRect/>
          </a:stretch>
        </p:blipFill>
        <p:spPr bwMode="auto">
          <a:xfrm>
            <a:off x="0" y="0"/>
            <a:ext cx="9144000" cy="7002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22" name="Rectangle 2">
            <a:extLst>
              <a:ext uri="{FF2B5EF4-FFF2-40B4-BE49-F238E27FC236}">
                <a16:creationId xmlns:a16="http://schemas.microsoft.com/office/drawing/2014/main" id="{05B01002-06D2-42FC-914D-1E9238C3F408}"/>
              </a:ext>
            </a:extLst>
          </p:cNvPr>
          <p:cNvSpPr>
            <a:spLocks noGrp="1" noChangeArrowheads="1"/>
          </p:cNvSpPr>
          <p:nvPr>
            <p:ph type="title"/>
          </p:nvPr>
        </p:nvSpPr>
        <p:spPr>
          <a:xfrm>
            <a:off x="457200" y="116632"/>
            <a:ext cx="8229600" cy="815752"/>
          </a:xfrm>
        </p:spPr>
        <p:txBody>
          <a:bodyPr/>
          <a:lstStyle/>
          <a:p>
            <a:pPr eaLnBrk="1" hangingPunct="1">
              <a:defRPr/>
            </a:pPr>
            <a:r>
              <a:rPr lang="en-GB" sz="4000" dirty="0"/>
              <a:t>Information security breaches</a:t>
            </a:r>
            <a:endParaRPr lang="en-US" sz="4000" dirty="0"/>
          </a:p>
        </p:txBody>
      </p:sp>
      <p:sp>
        <p:nvSpPr>
          <p:cNvPr id="337923" name="Rectangle 3">
            <a:extLst>
              <a:ext uri="{FF2B5EF4-FFF2-40B4-BE49-F238E27FC236}">
                <a16:creationId xmlns:a16="http://schemas.microsoft.com/office/drawing/2014/main" id="{0ADB6EB1-8C5E-4AB5-8AE4-B63EEC848AAF}"/>
              </a:ext>
            </a:extLst>
          </p:cNvPr>
          <p:cNvSpPr>
            <a:spLocks noGrp="1" noChangeArrowheads="1"/>
          </p:cNvSpPr>
          <p:nvPr>
            <p:ph idx="1"/>
          </p:nvPr>
        </p:nvSpPr>
        <p:spPr>
          <a:xfrm>
            <a:off x="251520" y="1196753"/>
            <a:ext cx="8784976" cy="2304256"/>
          </a:xfrm>
        </p:spPr>
        <p:txBody>
          <a:bodyPr/>
          <a:lstStyle/>
          <a:p>
            <a:pPr eaLnBrk="1" hangingPunct="1">
              <a:buFont typeface="Wingdings" panose="05000000000000000000" pitchFamily="2" charset="2"/>
              <a:buNone/>
              <a:defRPr/>
            </a:pPr>
            <a:r>
              <a:rPr lang="en-GB" sz="2200" dirty="0"/>
              <a:t>Many companies are not doing enough to protect themselves and their customers</a:t>
            </a:r>
          </a:p>
          <a:p>
            <a:pPr eaLnBrk="1" hangingPunct="1">
              <a:defRPr/>
            </a:pPr>
            <a:r>
              <a:rPr lang="en-GB" sz="2200" dirty="0"/>
              <a:t>10% of websites that accept payment details do not encrypt them</a:t>
            </a:r>
          </a:p>
          <a:p>
            <a:pPr eaLnBrk="1" hangingPunct="1">
              <a:defRPr/>
            </a:pPr>
            <a:r>
              <a:rPr lang="en-GB" sz="2200" dirty="0"/>
              <a:t>21% spend less than 1% of their IT budget on information security</a:t>
            </a:r>
          </a:p>
          <a:p>
            <a:pPr eaLnBrk="1" hangingPunct="1">
              <a:defRPr/>
            </a:pPr>
            <a:r>
              <a:rPr lang="en-GB" sz="2200" dirty="0"/>
              <a:t>52% do not carry out any formal security risk assessment</a:t>
            </a:r>
            <a:endParaRPr lang="en-US" sz="2200" dirty="0"/>
          </a:p>
        </p:txBody>
      </p:sp>
      <p:sp>
        <p:nvSpPr>
          <p:cNvPr id="5" name="TextBox 4">
            <a:extLst>
              <a:ext uri="{FF2B5EF4-FFF2-40B4-BE49-F238E27FC236}">
                <a16:creationId xmlns:a16="http://schemas.microsoft.com/office/drawing/2014/main" id="{7769F2A4-B3F6-4CF0-80DC-99D12C29883E}"/>
              </a:ext>
            </a:extLst>
          </p:cNvPr>
          <p:cNvSpPr txBox="1"/>
          <p:nvPr/>
        </p:nvSpPr>
        <p:spPr>
          <a:xfrm>
            <a:off x="395536" y="3848173"/>
            <a:ext cx="8136904" cy="2246769"/>
          </a:xfrm>
          <a:prstGeom prst="rect">
            <a:avLst/>
          </a:prstGeom>
          <a:noFill/>
        </p:spPr>
        <p:txBody>
          <a:bodyPr wrap="square">
            <a:spAutoFit/>
          </a:bodyPr>
          <a:lstStyle/>
          <a:p>
            <a:pPr algn="l" fontAlgn="base"/>
            <a:r>
              <a:rPr lang="en-GB" sz="2000" b="1" i="0" dirty="0">
                <a:effectLst/>
                <a:latin typeface="Arial" panose="020B0604020202020204" pitchFamily="34" charset="0"/>
                <a:cs typeface="Arial" panose="020B0604020202020204" pitchFamily="34" charset="0"/>
              </a:rPr>
              <a:t>The extent of cyber security threats has not diminished. In fact, this survey, the fifth in the series, shows that cyber attacks have evolved and become more frequent.</a:t>
            </a:r>
          </a:p>
          <a:p>
            <a:pPr algn="l"/>
            <a:r>
              <a:rPr lang="en-GB" sz="2000" b="0" i="0" dirty="0">
                <a:effectLst/>
                <a:latin typeface="Arial" panose="020B0604020202020204" pitchFamily="34" charset="0"/>
                <a:cs typeface="Arial" panose="020B0604020202020204" pitchFamily="34" charset="0"/>
              </a:rPr>
              <a:t>Almost half of businesses (46%) and a quarter of charities (26%) report having cyber security breaches or attacks in the last 12 months. Like previous years, this is higher among medium businesses (68%), large businesses (75%) and high-income charities (57%)</a:t>
            </a:r>
          </a:p>
        </p:txBody>
      </p:sp>
      <p:sp>
        <p:nvSpPr>
          <p:cNvPr id="7" name="TextBox 6">
            <a:extLst>
              <a:ext uri="{FF2B5EF4-FFF2-40B4-BE49-F238E27FC236}">
                <a16:creationId xmlns:a16="http://schemas.microsoft.com/office/drawing/2014/main" id="{1D2EB7CB-C8C2-4BD5-93FC-91146B2C34AA}"/>
              </a:ext>
            </a:extLst>
          </p:cNvPr>
          <p:cNvSpPr txBox="1"/>
          <p:nvPr/>
        </p:nvSpPr>
        <p:spPr>
          <a:xfrm>
            <a:off x="457200" y="6395849"/>
            <a:ext cx="6606480" cy="369332"/>
          </a:xfrm>
          <a:prstGeom prst="rect">
            <a:avLst/>
          </a:prstGeom>
          <a:noFill/>
        </p:spPr>
        <p:txBody>
          <a:bodyPr wrap="square">
            <a:spAutoFit/>
          </a:bodyPr>
          <a:lstStyle/>
          <a:p>
            <a:r>
              <a:rPr lang="en-GB" dirty="0">
                <a:hlinkClick r:id="rId3"/>
              </a:rPr>
              <a:t>Cyber Security Breaches Survey 2020 - GOV.UK (www.gov.uk)</a:t>
            </a:r>
            <a:endParaRPr lang="en-GB"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A48E07-EB76-46E8-9736-040CBB673CA1}"/>
              </a:ext>
            </a:extLst>
          </p:cNvPr>
          <p:cNvSpPr>
            <a:spLocks noGrp="1"/>
          </p:cNvSpPr>
          <p:nvPr>
            <p:ph type="title"/>
          </p:nvPr>
        </p:nvSpPr>
        <p:spPr>
          <a:xfrm>
            <a:off x="179512" y="260648"/>
            <a:ext cx="6633784" cy="1320800"/>
          </a:xfrm>
        </p:spPr>
        <p:txBody>
          <a:bodyPr>
            <a:normAutofit fontScale="90000"/>
          </a:bodyPr>
          <a:lstStyle/>
          <a:p>
            <a:r>
              <a:rPr lang="en-GB" dirty="0">
                <a:hlinkClick r:id="rId3"/>
              </a:rPr>
              <a:t>How Cyber Essentials is helping to improve the cyber resilience of the UK - GOV.UK (www.gov.uk)</a:t>
            </a:r>
            <a:br>
              <a:rPr lang="en-GB" dirty="0"/>
            </a:br>
            <a:endParaRPr lang="en-GB" dirty="0"/>
          </a:p>
        </p:txBody>
      </p:sp>
      <p:sp>
        <p:nvSpPr>
          <p:cNvPr id="3" name="Vertical Text Placeholder 2">
            <a:extLst>
              <a:ext uri="{FF2B5EF4-FFF2-40B4-BE49-F238E27FC236}">
                <a16:creationId xmlns:a16="http://schemas.microsoft.com/office/drawing/2014/main" id="{152A8226-2C15-4A48-BC38-78DD33A20366}"/>
              </a:ext>
            </a:extLst>
          </p:cNvPr>
          <p:cNvSpPr>
            <a:spLocks noGrp="1"/>
          </p:cNvSpPr>
          <p:nvPr>
            <p:ph type="body" orient="vert" idx="1"/>
          </p:nvPr>
        </p:nvSpPr>
        <p:spPr>
          <a:xfrm rot="16200000">
            <a:off x="2564977" y="-108592"/>
            <a:ext cx="2501881" cy="7272808"/>
          </a:xfrm>
        </p:spPr>
        <p:txBody>
          <a:bodyPr>
            <a:noAutofit/>
          </a:bodyPr>
          <a:lstStyle/>
          <a:p>
            <a:r>
              <a:rPr lang="en-GB" sz="2200" b="0" i="0" dirty="0">
                <a:solidFill>
                  <a:srgbClr val="0B0C0C"/>
                </a:solidFill>
                <a:effectLst/>
                <a:latin typeface="Calibri" panose="020F0502020204030204" pitchFamily="34" charset="0"/>
                <a:cs typeface="Calibri" panose="020F0502020204030204" pitchFamily="34" charset="0"/>
              </a:rPr>
              <a:t>In the </a:t>
            </a:r>
            <a:r>
              <a:rPr lang="en-GB" sz="2200" b="0" i="0" dirty="0">
                <a:solidFill>
                  <a:srgbClr val="1D70B8"/>
                </a:solidFill>
                <a:effectLst/>
                <a:latin typeface="Calibri" panose="020F0502020204030204" pitchFamily="34" charset="0"/>
                <a:cs typeface="Calibri" panose="020F0502020204030204" pitchFamily="34" charset="0"/>
                <a:hlinkClick r:id="rId4"/>
              </a:rPr>
              <a:t>supply chain call for views</a:t>
            </a:r>
            <a:r>
              <a:rPr lang="en-GB" sz="2200" b="0" i="0" dirty="0">
                <a:solidFill>
                  <a:srgbClr val="0B0C0C"/>
                </a:solidFill>
                <a:effectLst/>
                <a:latin typeface="Calibri" panose="020F0502020204030204" pitchFamily="34" charset="0"/>
                <a:cs typeface="Calibri" panose="020F0502020204030204" pitchFamily="34" charset="0"/>
              </a:rPr>
              <a:t> The UK Gov published last year, 46% of organisations said a lack of tools is a severe barrier to managing their supplier risk.</a:t>
            </a:r>
          </a:p>
          <a:p>
            <a:r>
              <a:rPr lang="en-GB" sz="2200" b="0" i="0" dirty="0">
                <a:solidFill>
                  <a:srgbClr val="0B0C0C"/>
                </a:solidFill>
                <a:effectLst/>
                <a:latin typeface="Calibri" panose="020F0502020204030204" pitchFamily="34" charset="0"/>
                <a:cs typeface="Calibri" panose="020F0502020204030204" pitchFamily="34" charset="0"/>
              </a:rPr>
              <a:t>UK Gov. Investment of £2.6 billion </a:t>
            </a:r>
            <a:r>
              <a:rPr lang="en-GB" sz="2200" b="0" i="0" dirty="0">
                <a:solidFill>
                  <a:srgbClr val="003078"/>
                </a:solidFill>
                <a:effectLst/>
                <a:latin typeface="Calibri" panose="020F0502020204030204" pitchFamily="34" charset="0"/>
                <a:cs typeface="Calibri" panose="020F0502020204030204" pitchFamily="34" charset="0"/>
                <a:hlinkClick r:id="rId5"/>
              </a:rPr>
              <a:t>National Cyber Strategy</a:t>
            </a:r>
            <a:r>
              <a:rPr lang="en-GB" sz="2200" b="0" i="0" dirty="0">
                <a:solidFill>
                  <a:srgbClr val="003078"/>
                </a:solidFill>
                <a:effectLst/>
                <a:latin typeface="Calibri" panose="020F0502020204030204" pitchFamily="34" charset="0"/>
                <a:cs typeface="Calibri" panose="020F0502020204030204" pitchFamily="34" charset="0"/>
              </a:rPr>
              <a:t> Created the </a:t>
            </a:r>
            <a:r>
              <a:rPr lang="en-GB" sz="2200" b="1" i="0" dirty="0">
                <a:solidFill>
                  <a:srgbClr val="0B0C0C"/>
                </a:solidFill>
                <a:effectLst/>
                <a:latin typeface="Calibri" panose="020F0502020204030204" pitchFamily="34" charset="0"/>
                <a:cs typeface="Calibri" panose="020F0502020204030204" pitchFamily="34" charset="0"/>
              </a:rPr>
              <a:t>Cyber Essentials Pathways - </a:t>
            </a:r>
            <a:r>
              <a:rPr lang="en-GB" sz="2200" b="0" i="0" dirty="0">
                <a:solidFill>
                  <a:srgbClr val="0B0C0C"/>
                </a:solidFill>
                <a:effectLst/>
                <a:latin typeface="Calibri" panose="020F0502020204030204" pitchFamily="34" charset="0"/>
                <a:cs typeface="Calibri" panose="020F0502020204030204" pitchFamily="34" charset="0"/>
              </a:rPr>
              <a:t>opportunity for organisations to attain Cyber Essentials. We want to ensure that being Cyber Essentials certified is accessible for all organisations.</a:t>
            </a:r>
          </a:p>
          <a:p>
            <a:r>
              <a:rPr lang="en-GB" sz="2200" b="0" i="0" dirty="0">
                <a:solidFill>
                  <a:srgbClr val="0B0C0C"/>
                </a:solidFill>
                <a:effectLst/>
                <a:latin typeface="Calibri" panose="020F0502020204030204" pitchFamily="34" charset="0"/>
                <a:cs typeface="Calibri" panose="020F0502020204030204" pitchFamily="34" charset="0"/>
              </a:rPr>
              <a:t>The UK - </a:t>
            </a:r>
            <a:r>
              <a:rPr lang="en-GB" sz="2200" b="0" i="0" dirty="0">
                <a:solidFill>
                  <a:srgbClr val="1D70B8"/>
                </a:solidFill>
                <a:effectLst/>
                <a:latin typeface="Calibri" panose="020F0502020204030204" pitchFamily="34" charset="0"/>
                <a:cs typeface="Calibri" panose="020F0502020204030204" pitchFamily="34" charset="0"/>
                <a:hlinkClick r:id="rId6"/>
              </a:rPr>
              <a:t>Product Security and Telecoms Infrastructure Bill</a:t>
            </a:r>
            <a:r>
              <a:rPr lang="en-GB" sz="2200" b="0" i="0" dirty="0">
                <a:solidFill>
                  <a:srgbClr val="0B0C0C"/>
                </a:solidFill>
                <a:effectLst/>
                <a:latin typeface="Calibri" panose="020F0502020204030204" pitchFamily="34" charset="0"/>
                <a:cs typeface="Calibri" panose="020F0502020204030204" pitchFamily="34" charset="0"/>
              </a:rPr>
              <a:t> is close to completing its passage through Parliament and when it becomes law, this will ensure much better security in consumer IoT products.</a:t>
            </a:r>
            <a:endParaRPr lang="en-GB" sz="22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424166400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210171-A6FE-4C53-8D31-7FBD1867FF13}"/>
              </a:ext>
            </a:extLst>
          </p:cNvPr>
          <p:cNvSpPr>
            <a:spLocks noGrp="1"/>
          </p:cNvSpPr>
          <p:nvPr>
            <p:ph type="title"/>
          </p:nvPr>
        </p:nvSpPr>
        <p:spPr/>
        <p:txBody>
          <a:bodyPr/>
          <a:lstStyle/>
          <a:p>
            <a:pPr>
              <a:defRPr/>
            </a:pPr>
            <a:r>
              <a:rPr lang="en-GB" dirty="0"/>
              <a:t>Videos</a:t>
            </a:r>
          </a:p>
        </p:txBody>
      </p:sp>
      <p:sp>
        <p:nvSpPr>
          <p:cNvPr id="3" name="Content Placeholder 2">
            <a:extLst>
              <a:ext uri="{FF2B5EF4-FFF2-40B4-BE49-F238E27FC236}">
                <a16:creationId xmlns:a16="http://schemas.microsoft.com/office/drawing/2014/main" id="{C5FE24D4-3AB9-44F0-B211-A08B46FAC2FD}"/>
              </a:ext>
            </a:extLst>
          </p:cNvPr>
          <p:cNvSpPr>
            <a:spLocks noGrp="1"/>
          </p:cNvSpPr>
          <p:nvPr>
            <p:ph idx="1"/>
          </p:nvPr>
        </p:nvSpPr>
        <p:spPr/>
        <p:txBody>
          <a:bodyPr>
            <a:normAutofit/>
          </a:bodyPr>
          <a:lstStyle/>
          <a:p>
            <a:pPr>
              <a:defRPr/>
            </a:pPr>
            <a:r>
              <a:rPr lang="en-GB" sz="2200" dirty="0"/>
              <a:t>A number of videos are listed that show digital transformation, market disruption and digital disruption.</a:t>
            </a:r>
          </a:p>
          <a:p>
            <a:pPr>
              <a:defRPr/>
            </a:pPr>
            <a:endParaRPr lang="en-GB" sz="2200" dirty="0"/>
          </a:p>
          <a:p>
            <a:pPr>
              <a:defRPr/>
            </a:pPr>
            <a:r>
              <a:rPr lang="en-GB" sz="2200" dirty="0"/>
              <a:t>These videos align with the lecture materials to evidence current examples in the marketplace.</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2326" name="Rectangle 6">
            <a:extLst>
              <a:ext uri="{FF2B5EF4-FFF2-40B4-BE49-F238E27FC236}">
                <a16:creationId xmlns:a16="http://schemas.microsoft.com/office/drawing/2014/main" id="{37294CDC-D955-49FB-8BD2-7B6E41A11987}"/>
              </a:ext>
            </a:extLst>
          </p:cNvPr>
          <p:cNvSpPr>
            <a:spLocks noGrp="1" noChangeArrowheads="1"/>
          </p:cNvSpPr>
          <p:nvPr>
            <p:ph type="title"/>
          </p:nvPr>
        </p:nvSpPr>
        <p:spPr>
          <a:xfrm>
            <a:off x="539750" y="2852738"/>
            <a:ext cx="8229600" cy="1371600"/>
          </a:xfrm>
        </p:spPr>
        <p:txBody>
          <a:bodyPr/>
          <a:lstStyle/>
          <a:p>
            <a:pPr eaLnBrk="1" hangingPunct="1">
              <a:defRPr/>
            </a:pPr>
            <a:r>
              <a:rPr lang="en-GB"/>
              <a:t>Questions??</a:t>
            </a:r>
            <a:endParaRPr lang="en-US"/>
          </a:p>
        </p:txBody>
      </p:sp>
    </p:spTree>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2958</Words>
  <Application>Microsoft Office PowerPoint</Application>
  <PresentationFormat>On-screen Show (4:3)</PresentationFormat>
  <Paragraphs>242</Paragraphs>
  <Slides>26</Slides>
  <Notes>19</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26</vt:i4>
      </vt:variant>
    </vt:vector>
  </HeadingPairs>
  <TitlesOfParts>
    <vt:vector size="37" baseType="lpstr">
      <vt:lpstr>FontAwesome</vt:lpstr>
      <vt:lpstr>TT Norms</vt:lpstr>
      <vt:lpstr>Arial</vt:lpstr>
      <vt:lpstr>Calibri</vt:lpstr>
      <vt:lpstr>Tahoma</vt:lpstr>
      <vt:lpstr>Times New Roman</vt:lpstr>
      <vt:lpstr>Trebuchet MS</vt:lpstr>
      <vt:lpstr>verdana</vt:lpstr>
      <vt:lpstr>Wingdings</vt:lpstr>
      <vt:lpstr>Wingdings 3</vt:lpstr>
      <vt:lpstr>Facet</vt:lpstr>
      <vt:lpstr>Digital Business (BMSP6002)  Dr Roisin Mullins</vt:lpstr>
      <vt:lpstr>Weekly Tasks</vt:lpstr>
      <vt:lpstr>Week 2</vt:lpstr>
      <vt:lpstr>Week 2</vt:lpstr>
      <vt:lpstr>Objectives</vt:lpstr>
      <vt:lpstr>The Evolution of E-Business / Digital Business</vt:lpstr>
      <vt:lpstr>The Evolution of  E-Business  eBusiness and Digital Business used interchangeably</vt:lpstr>
      <vt:lpstr>The Networked Organisation</vt:lpstr>
      <vt:lpstr>PowerPoint Presentation</vt:lpstr>
      <vt:lpstr>PowerPoint Presentation</vt:lpstr>
      <vt:lpstr>PowerPoint Presentation</vt:lpstr>
      <vt:lpstr>Value Chain Analysis</vt:lpstr>
      <vt:lpstr>PowerPoint Presentation</vt:lpstr>
      <vt:lpstr>PowerPoint Presentation</vt:lpstr>
      <vt:lpstr>PowerPoint Presentation</vt:lpstr>
      <vt:lpstr>More perspectives on eBusiness</vt:lpstr>
      <vt:lpstr>PowerPoint Presentation</vt:lpstr>
      <vt:lpstr>Electronic Business</vt:lpstr>
      <vt:lpstr>Electronic Business</vt:lpstr>
      <vt:lpstr>PowerPoint Presentation</vt:lpstr>
      <vt:lpstr>The EC Classification</vt:lpstr>
      <vt:lpstr>PowerPoint Presentation</vt:lpstr>
      <vt:lpstr>Information security breaches</vt:lpstr>
      <vt:lpstr>How Cyber Essentials is helping to improve the cyber resilience of the UK - GOV.UK (www.gov.uk) </vt:lpstr>
      <vt:lpstr>Videos</vt:lpstr>
      <vt:lpstr>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Business (BMSP6002)  Dr Roisin Mullins</dc:title>
  <dc:creator>Roisin Mullins</dc:creator>
  <cp:lastModifiedBy>Roisin Mullins</cp:lastModifiedBy>
  <cp:revision>36</cp:revision>
  <dcterms:created xsi:type="dcterms:W3CDTF">2021-01-10T21:13:25Z</dcterms:created>
  <dcterms:modified xsi:type="dcterms:W3CDTF">2023-10-12T11:22:29Z</dcterms:modified>
</cp:coreProperties>
</file>