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notesMasterIdLst>
    <p:notesMasterId r:id="rId9"/>
  </p:notesMasterIdLst>
  <p:sldIdLst>
    <p:sldId id="257" r:id="rId2"/>
    <p:sldId id="270" r:id="rId3"/>
    <p:sldId id="361" r:id="rId4"/>
    <p:sldId id="362" r:id="rId5"/>
    <p:sldId id="363" r:id="rId6"/>
    <p:sldId id="364" r:id="rId7"/>
    <p:sldId id="360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0DCEA03-CC53-49B6-A5FE-D33272BD3EC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B6FDED-37A9-431B-99D2-62672064FE2F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CE51292-2AA1-4B4F-A78E-9FFC8FBEBC8C}" type="datetimeFigureOut">
              <a:rPr lang="en-US"/>
              <a:pPr>
                <a:defRPr/>
              </a:pPr>
              <a:t>9/24/2021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4184820C-2074-4443-96CA-9BABC03BCCF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58107A2-00EB-4EA2-B0B4-8228E03D56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76305C-B3C5-444C-98D1-2FE5672A0F2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6732C-D21C-482B-B176-3405006C5C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6E89B29B-9721-4F3C-8F16-F83CFE467D80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pPr>
              <a:defRPr/>
            </a:pPr>
            <a:fld id="{E90F7B65-8E00-47B8-ABC3-783F5FA30080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6B8BD814-D578-43AD-956D-ECFECC6365FB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3054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876A6E-1BF9-4EB7-8151-90ED0C1E823B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5F28E-C53D-4A70-8F15-2F7EF29A2A5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1919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F7F1BC-EEBD-485D-9ABB-F63EA7719E0C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D99EA-9A0C-45AD-B0FD-E0DC91482161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65912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C514BC-BC44-4A9F-BF0C-7CFADAADA5E9}" type="datetime1">
              <a:rPr lang="en-GB" smtClean="0"/>
              <a:t>24/09/2021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9D2D7-1BC3-4DAB-A409-76C4FC8D306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3208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C83E48-3750-4FEB-8689-CA77FB025306}" type="datetime1">
              <a:rPr lang="en-GB" smtClean="0"/>
              <a:t>24/09/2021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718800-DD48-47A9-8F4B-D0FC35550CDA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5018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671BF4-CCAD-4FF7-8BD1-D626A795C4BC}" type="datetime1">
              <a:rPr lang="en-GB" smtClean="0"/>
              <a:t>24/09/2021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EED05-20DA-4943-B718-770B7FD44D21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061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DC20A6-9CB1-4825-9FB7-494EC37162EC}" type="datetime1">
              <a:rPr lang="en-GB" smtClean="0"/>
              <a:t>24/09/2021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F0B0A-B179-4A36-ABFC-19DB7585759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5567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AFCD13E-A8F8-4570-B9F4-CD3161D474D1}" type="datetime1">
              <a:rPr lang="en-GB" smtClean="0"/>
              <a:t>24/09/2021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2DF70-E5F7-444A-866E-A29D0F5D387D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8582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9BDEEFA-DC0E-499E-AD61-4F6562B8AF77}" type="datetime1">
              <a:rPr lang="en-GB" smtClean="0"/>
              <a:t>24/09/2021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B2A64-B03C-4D3F-AA31-4F314ACE8E0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922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224CEE6-B46B-4128-A641-CCD5E68BFE55}" type="datetime1">
              <a:rPr lang="en-GB" smtClean="0"/>
              <a:t>24/09/2021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738F-B339-4982-8125-64D7D15CA14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6033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2629FA4-7583-4C4E-BF8F-81275B35871E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738F-B339-4982-8125-64D7D15CA140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2855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FD73F7E-8C6A-44B8-BACF-708E09A707DE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738F-B339-4982-8125-64D7D15CA140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53832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5414075-061C-4BA8-84DF-885A9E051EAA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738F-B339-4982-8125-64D7D15CA14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57367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77B73A1-2330-4B61-8DBA-E2C8791D537B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738F-B339-4982-8125-64D7D15CA140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33067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B926AB-08C2-43B2-B44E-1FD314FFA338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738F-B339-4982-8125-64D7D15CA140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72325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6975C50-8056-4F95-B649-7AE1789BAF93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73F7D-5FCF-49A3-83A6-51AABD295A9C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79393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78065B-D653-4722-B4DE-0B6E116D5339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677F5-93FF-4E09-ACE6-6D76CA05466A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4574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8D33B793-A906-4BB4-806F-509FC24BBD0C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9BD738F-B339-4982-8125-64D7D15CA14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0947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  <p:sldLayoutId id="2147483757" r:id="rId17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blog.libero.it/ormeanima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DEDEE-7DC0-4EFB-8C0C-2A221510FA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Developing your writing style.</a:t>
            </a:r>
          </a:p>
        </p:txBody>
      </p:sp>
      <p:sp>
        <p:nvSpPr>
          <p:cNvPr id="6147" name="Subtitle 3">
            <a:extLst>
              <a:ext uri="{FF2B5EF4-FFF2-40B4-BE49-F238E27FC236}">
                <a16:creationId xmlns:a16="http://schemas.microsoft.com/office/drawing/2014/main" id="{BA6EE13B-B3B8-4A56-B716-8AD8C23D71F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Week 6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27CD2D-F76B-4A88-A4D0-9D52C4E2C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8FA5C-4530-4882-BD1E-6FA171C54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Clarity and simplicity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DBFF03-2F29-44D8-A815-7C627EE77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9632" y="2497666"/>
            <a:ext cx="6798736" cy="344499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Write clear and simple sentences that one idea only.</a:t>
            </a:r>
          </a:p>
          <a:p>
            <a:r>
              <a:rPr lang="en-GB" dirty="0"/>
              <a:t>Avoid over-using technical jargon. To assist your reader, it is best to put a glossary of such terms in the appendices.</a:t>
            </a:r>
          </a:p>
          <a:p>
            <a:r>
              <a:rPr lang="en-GB" dirty="0"/>
              <a:t>Avoid ‘debased language’ such as  ‘ongoing situation’; ‘going down the route of’; ‘at the end of the day’; ‘the bottom line’; ‘at this moment in time’.</a:t>
            </a:r>
          </a:p>
          <a:p>
            <a:r>
              <a:rPr lang="en-GB" dirty="0"/>
              <a:t>Avoid using large numbers of quotations from the literature (no more than 10% of your assignment word count).</a:t>
            </a:r>
          </a:p>
          <a:p>
            <a:r>
              <a:rPr lang="en-GB" dirty="0"/>
              <a:t>Consider the example on the next slide.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A78DEF-1CCF-4F18-ABA7-A4DAA17AA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38885327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1A016-1771-485D-B510-AA1038C10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2633" y="601486"/>
            <a:ext cx="6798734" cy="1303867"/>
          </a:xfrm>
        </p:spPr>
        <p:txBody>
          <a:bodyPr/>
          <a:lstStyle/>
          <a:p>
            <a:r>
              <a:rPr lang="en-GB" dirty="0"/>
              <a:t>Writing clearer sentences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96533E7-62F5-47C6-AE8A-B39B40FD2F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5838" t="27235" r="31252" b="7966"/>
          <a:stretch/>
        </p:blipFill>
        <p:spPr>
          <a:xfrm>
            <a:off x="1331640" y="1628800"/>
            <a:ext cx="6717650" cy="462771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86E911-3BE5-442D-BD84-3F17D0F1976C}"/>
              </a:ext>
            </a:extLst>
          </p:cNvPr>
          <p:cNvSpPr txBox="1"/>
          <p:nvPr/>
        </p:nvSpPr>
        <p:spPr>
          <a:xfrm>
            <a:off x="7097260" y="5979515"/>
            <a:ext cx="14302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Saunders </a:t>
            </a:r>
            <a:r>
              <a:rPr lang="en-GB" sz="1200" i="1" dirty="0"/>
              <a:t>et al. </a:t>
            </a:r>
            <a:r>
              <a:rPr lang="en-GB" sz="1200" dirty="0"/>
              <a:t>(2009)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B76623-1821-4A11-9E08-D76FFF2E8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1944968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86CD2-F910-4A44-BBE8-086407759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600" y="620688"/>
            <a:ext cx="6798734" cy="785471"/>
          </a:xfrm>
        </p:spPr>
        <p:txBody>
          <a:bodyPr/>
          <a:lstStyle/>
          <a:p>
            <a:r>
              <a:rPr lang="en-GB" dirty="0"/>
              <a:t>Spelling and grammar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3B74A-7DA8-4AE7-807B-595E0F0911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592" y="2497667"/>
            <a:ext cx="1728192" cy="3163582"/>
          </a:xfrm>
        </p:spPr>
        <p:txBody>
          <a:bodyPr>
            <a:normAutofit/>
          </a:bodyPr>
          <a:lstStyle/>
          <a:p>
            <a:r>
              <a:rPr lang="en-GB" sz="2000" dirty="0"/>
              <a:t>Check your spelling and grammar to avoid grammatical errors.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63D9D8-9E56-4560-AEFD-D059FC0400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801" t="22001" r="19288" b="3802"/>
          <a:stretch/>
        </p:blipFill>
        <p:spPr>
          <a:xfrm>
            <a:off x="2555776" y="1556792"/>
            <a:ext cx="5989604" cy="44711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7F7B6B-ECE0-427F-AA39-834A9A85D31C}"/>
              </a:ext>
            </a:extLst>
          </p:cNvPr>
          <p:cNvSpPr txBox="1"/>
          <p:nvPr/>
        </p:nvSpPr>
        <p:spPr>
          <a:xfrm>
            <a:off x="7113293" y="6040038"/>
            <a:ext cx="14302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Saunders </a:t>
            </a:r>
            <a:r>
              <a:rPr lang="en-GB" sz="1200" i="1" dirty="0"/>
              <a:t>et al. </a:t>
            </a:r>
            <a:r>
              <a:rPr lang="en-GB" sz="1200" dirty="0"/>
              <a:t>(2009)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4D1CEF-4723-4B2A-95D2-AB52DE02D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1849037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B1F40-341A-4F96-8DBC-23580E246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Person, tense, voice and gender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038FE-3B49-4FD9-99C7-5E9D0F774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Consider the use of the correct </a:t>
            </a:r>
            <a:r>
              <a:rPr lang="en-GB" dirty="0">
                <a:solidFill>
                  <a:srgbClr val="FF0000"/>
                </a:solidFill>
              </a:rPr>
              <a:t>person</a:t>
            </a:r>
            <a:r>
              <a:rPr lang="en-GB" dirty="0"/>
              <a:t> (1</a:t>
            </a:r>
            <a:r>
              <a:rPr lang="en-GB" baseline="30000" dirty="0"/>
              <a:t>st</a:t>
            </a:r>
            <a:r>
              <a:rPr lang="en-GB" dirty="0"/>
              <a:t> / 3</a:t>
            </a:r>
            <a:r>
              <a:rPr lang="en-GB" baseline="30000" dirty="0"/>
              <a:t>rd</a:t>
            </a:r>
            <a:r>
              <a:rPr lang="en-GB" dirty="0"/>
              <a:t> Person) to maintain an academic tone.</a:t>
            </a:r>
          </a:p>
          <a:p>
            <a:r>
              <a:rPr lang="en-GB" dirty="0">
                <a:solidFill>
                  <a:srgbClr val="FF0000"/>
                </a:solidFill>
              </a:rPr>
              <a:t>Tense</a:t>
            </a:r>
            <a:r>
              <a:rPr lang="en-GB" dirty="0"/>
              <a:t> (Present Tense for your LR) to present your LR discussion correctly.</a:t>
            </a:r>
          </a:p>
          <a:p>
            <a:r>
              <a:rPr lang="en-GB" dirty="0"/>
              <a:t>Use both the </a:t>
            </a:r>
            <a:r>
              <a:rPr lang="en-GB" dirty="0">
                <a:solidFill>
                  <a:srgbClr val="FF0000"/>
                </a:solidFill>
              </a:rPr>
              <a:t>Passive</a:t>
            </a:r>
            <a:r>
              <a:rPr lang="en-GB" dirty="0"/>
              <a:t> and </a:t>
            </a:r>
            <a:r>
              <a:rPr lang="en-GB" dirty="0">
                <a:solidFill>
                  <a:srgbClr val="FF0000"/>
                </a:solidFill>
              </a:rPr>
              <a:t>Active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voice </a:t>
            </a:r>
            <a:r>
              <a:rPr lang="en-GB" dirty="0"/>
              <a:t>where appropriate.</a:t>
            </a:r>
          </a:p>
          <a:p>
            <a:r>
              <a:rPr lang="en-GB" dirty="0">
                <a:solidFill>
                  <a:schemeClr val="tx1"/>
                </a:solidFill>
              </a:rPr>
              <a:t>Pay attention to </a:t>
            </a:r>
            <a:r>
              <a:rPr lang="en-GB" dirty="0">
                <a:solidFill>
                  <a:srgbClr val="FF0000"/>
                </a:solidFill>
              </a:rPr>
              <a:t>Gender</a:t>
            </a:r>
            <a:r>
              <a:rPr lang="en-GB" dirty="0"/>
              <a:t> to avoid assumptions and generalisations (check Saunders et al. (2009) Appendix 4 for more details on using non-discriminatory language).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636529-F1B4-4EC6-B022-3175865B2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3014288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AD2D9-5AED-49EC-9EB7-F690FC7DC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6867" y="692696"/>
            <a:ext cx="6798734" cy="1303867"/>
          </a:xfrm>
        </p:spPr>
        <p:txBody>
          <a:bodyPr>
            <a:normAutofit fontScale="90000"/>
          </a:bodyPr>
          <a:lstStyle/>
          <a:p>
            <a:r>
              <a:rPr lang="en-GB" dirty="0"/>
              <a:t>Drafting and editing: academic writing checklist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0AF0D0-DE3B-4B17-80C1-CBCF221A9B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638" t="22152" r="19287" b="13600"/>
          <a:stretch/>
        </p:blipFill>
        <p:spPr>
          <a:xfrm>
            <a:off x="2555776" y="1996563"/>
            <a:ext cx="3815135" cy="41687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D582D91-E691-4C56-B833-0B05F49D64C9}"/>
              </a:ext>
            </a:extLst>
          </p:cNvPr>
          <p:cNvSpPr txBox="1"/>
          <p:nvPr/>
        </p:nvSpPr>
        <p:spPr>
          <a:xfrm>
            <a:off x="6940357" y="5878070"/>
            <a:ext cx="14302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Saunders </a:t>
            </a:r>
            <a:r>
              <a:rPr lang="en-GB" sz="1200" i="1" dirty="0"/>
              <a:t>et al. </a:t>
            </a:r>
            <a:r>
              <a:rPr lang="en-GB" sz="1200" dirty="0"/>
              <a:t>(2009)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8BED1E-8C08-4444-8E47-638326186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1027122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85D1-BDE4-4451-9720-883FDA031B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Thinking time</a:t>
            </a:r>
          </a:p>
        </p:txBody>
      </p:sp>
      <p:pic>
        <p:nvPicPr>
          <p:cNvPr id="5" name="Content Placeholder 4" descr="A picture containing shape&#10;&#10;Description automatically generated">
            <a:extLst>
              <a:ext uri="{FF2B5EF4-FFF2-40B4-BE49-F238E27FC236}">
                <a16:creationId xmlns:a16="http://schemas.microsoft.com/office/drawing/2014/main" id="{3B1F1EDE-E83F-4CA9-84C1-C402C45B14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97178" y="764704"/>
            <a:ext cx="1169956" cy="10081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3175">
            <a:solidFill>
              <a:schemeClr val="tx1"/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EFA51F-B009-463E-A8DB-C69289021149}"/>
              </a:ext>
            </a:extLst>
          </p:cNvPr>
          <p:cNvSpPr txBox="1"/>
          <p:nvPr/>
        </p:nvSpPr>
        <p:spPr>
          <a:xfrm>
            <a:off x="1176866" y="2636912"/>
            <a:ext cx="7211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92D050"/>
              </a:buClr>
              <a:buFont typeface="Arial" panose="020B0604020202020204" pitchFamily="34" charset="0"/>
              <a:buChar char="•"/>
            </a:pPr>
            <a:r>
              <a:rPr lang="en-GB" dirty="0"/>
              <a:t>Spend the rest of this session writing your first draft.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CFCD06-8B0C-455B-8662-AA3998C9D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32767312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190</TotalTime>
  <Words>254</Words>
  <Application>Microsoft Office PowerPoint</Application>
  <PresentationFormat>On-screen Show (4:3)</PresentationFormat>
  <Paragraphs>29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Garamond</vt:lpstr>
      <vt:lpstr>Organic</vt:lpstr>
      <vt:lpstr>Developing your writing style.</vt:lpstr>
      <vt:lpstr>Clarity and simplicity</vt:lpstr>
      <vt:lpstr>Writing clearer sentences</vt:lpstr>
      <vt:lpstr>Spelling and grammar</vt:lpstr>
      <vt:lpstr>Person, tense, voice and gender</vt:lpstr>
      <vt:lpstr>Drafting and editing: academic writing checklist </vt:lpstr>
      <vt:lpstr>Thinking time</vt:lpstr>
    </vt:vector>
  </TitlesOfParts>
  <Company>The Financial Training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the literature review</dc:title>
  <dc:creator>LBlaize</dc:creator>
  <cp:lastModifiedBy>Pepa Grundy</cp:lastModifiedBy>
  <cp:revision>32</cp:revision>
  <dcterms:created xsi:type="dcterms:W3CDTF">2009-12-17T15:01:38Z</dcterms:created>
  <dcterms:modified xsi:type="dcterms:W3CDTF">2021-09-24T17:16:34Z</dcterms:modified>
</cp:coreProperties>
</file>