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1073" r:id="rId3"/>
    <p:sldId id="1067" r:id="rId4"/>
    <p:sldId id="1072" r:id="rId5"/>
    <p:sldId id="1076" r:id="rId6"/>
    <p:sldId id="1077" r:id="rId7"/>
    <p:sldId id="1080" r:id="rId8"/>
    <p:sldId id="1074" r:id="rId9"/>
    <p:sldId id="265" r:id="rId10"/>
    <p:sldId id="286" r:id="rId11"/>
    <p:sldId id="515" r:id="rId12"/>
    <p:sldId id="284" r:id="rId13"/>
    <p:sldId id="514" r:id="rId14"/>
    <p:sldId id="1078" r:id="rId15"/>
    <p:sldId id="511" r:id="rId16"/>
    <p:sldId id="503" r:id="rId17"/>
    <p:sldId id="506" r:id="rId18"/>
    <p:sldId id="504" r:id="rId19"/>
    <p:sldId id="1079" r:id="rId20"/>
    <p:sldId id="507" r:id="rId21"/>
    <p:sldId id="508" r:id="rId22"/>
    <p:sldId id="1051" r:id="rId23"/>
    <p:sldId id="48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  <a:srgbClr val="FF8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64"/>
    <p:restoredTop sz="95833"/>
  </p:normalViewPr>
  <p:slideViewPr>
    <p:cSldViewPr snapToGrid="0" snapToObjects="1">
      <p:cViewPr varScale="1">
        <p:scale>
          <a:sx n="111" d="100"/>
          <a:sy n="111" d="100"/>
        </p:scale>
        <p:origin x="54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3" Type="http://schemas.microsoft.com/office/2007/relationships/media" Target="../media/media7.m4a"/><Relationship Id="rId18" Type="http://schemas.openxmlformats.org/officeDocument/2006/relationships/audio" Target="../media/media9.m4a"/><Relationship Id="rId26" Type="http://schemas.openxmlformats.org/officeDocument/2006/relationships/image" Target="../media/image10.png"/><Relationship Id="rId21" Type="http://schemas.microsoft.com/office/2007/relationships/media" Target="../media/media11.m4a"/><Relationship Id="rId34" Type="http://schemas.openxmlformats.org/officeDocument/2006/relationships/image" Target="../media/image18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microsoft.com/office/2007/relationships/media" Target="../media/media9.m4a"/><Relationship Id="rId25" Type="http://schemas.openxmlformats.org/officeDocument/2006/relationships/image" Target="../media/image9.png"/><Relationship Id="rId33" Type="http://schemas.openxmlformats.org/officeDocument/2006/relationships/image" Target="../media/image17.png"/><Relationship Id="rId38" Type="http://schemas.openxmlformats.org/officeDocument/2006/relationships/image" Target="../media/image22.png"/><Relationship Id="rId2" Type="http://schemas.openxmlformats.org/officeDocument/2006/relationships/audio" Target="../media/media1.m4a"/><Relationship Id="rId16" Type="http://schemas.openxmlformats.org/officeDocument/2006/relationships/audio" Target="../media/media8.m4a"/><Relationship Id="rId20" Type="http://schemas.openxmlformats.org/officeDocument/2006/relationships/audio" Target="../media/media10.m4a"/><Relationship Id="rId29" Type="http://schemas.openxmlformats.org/officeDocument/2006/relationships/image" Target="../media/image13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24" Type="http://schemas.openxmlformats.org/officeDocument/2006/relationships/image" Target="../media/image8.png"/><Relationship Id="rId32" Type="http://schemas.openxmlformats.org/officeDocument/2006/relationships/image" Target="../media/image16.png"/><Relationship Id="rId37" Type="http://schemas.openxmlformats.org/officeDocument/2006/relationships/image" Target="../media/image21.png"/><Relationship Id="rId5" Type="http://schemas.microsoft.com/office/2007/relationships/media" Target="../media/media3.m4a"/><Relationship Id="rId15" Type="http://schemas.microsoft.com/office/2007/relationships/media" Target="../media/media8.m4a"/><Relationship Id="rId23" Type="http://schemas.openxmlformats.org/officeDocument/2006/relationships/slideLayout" Target="../slideLayouts/slideLayout2.xml"/><Relationship Id="rId28" Type="http://schemas.openxmlformats.org/officeDocument/2006/relationships/image" Target="../media/image12.png"/><Relationship Id="rId36" Type="http://schemas.openxmlformats.org/officeDocument/2006/relationships/image" Target="../media/image20.png"/><Relationship Id="rId10" Type="http://schemas.openxmlformats.org/officeDocument/2006/relationships/audio" Target="../media/media5.m4a"/><Relationship Id="rId19" Type="http://schemas.microsoft.com/office/2007/relationships/media" Target="../media/media10.m4a"/><Relationship Id="rId31" Type="http://schemas.openxmlformats.org/officeDocument/2006/relationships/image" Target="../media/image15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Relationship Id="rId22" Type="http://schemas.openxmlformats.org/officeDocument/2006/relationships/audio" Target="../media/media11.m4a"/><Relationship Id="rId27" Type="http://schemas.openxmlformats.org/officeDocument/2006/relationships/image" Target="../media/image11.png"/><Relationship Id="rId30" Type="http://schemas.openxmlformats.org/officeDocument/2006/relationships/image" Target="../media/image14.png"/><Relationship Id="rId35" Type="http://schemas.openxmlformats.org/officeDocument/2006/relationships/image" Target="../media/image19.png"/><Relationship Id="rId8" Type="http://schemas.openxmlformats.org/officeDocument/2006/relationships/audio" Target="../media/media4.m4a"/><Relationship Id="rId3" Type="http://schemas.microsoft.com/office/2007/relationships/media" Target="../media/media2.m4a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23166167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8000">
              <a:srgbClr val="FF85FF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189573" y="2722238"/>
            <a:ext cx="3709477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Ionawr</a:t>
            </a:r>
            <a:r>
              <a:rPr lang="en-US" sz="36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18fed 2022</a:t>
            </a:r>
          </a:p>
          <a:p>
            <a:pPr algn="ctr"/>
            <a:endParaRPr lang="en-US" sz="3600" dirty="0"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rgbClr val="002060"/>
                </a:solidFill>
              </a:rPr>
              <a:t>ŵp</a:t>
            </a:r>
            <a:r>
              <a:rPr lang="en-GB" sz="2800" dirty="0">
                <a:solidFill>
                  <a:srgbClr val="002060"/>
                </a:solidFill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8 (Lecture 8)</a:t>
            </a:r>
            <a:endParaRPr lang="en-US" sz="28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44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935" y="0"/>
            <a:ext cx="7827065" cy="6858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949690" y="1953013"/>
            <a:ext cx="324231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Adolygu</a:t>
            </a:r>
            <a:r>
              <a:rPr lang="en-US" sz="2400" b="1" dirty="0">
                <a:solidFill>
                  <a:srgbClr val="002060"/>
                </a:solidFill>
              </a:rPr>
              <a:t>: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400" dirty="0" err="1">
                <a:solidFill>
                  <a:srgbClr val="002060"/>
                </a:solidFill>
              </a:rPr>
              <a:t>Eisiau</a:t>
            </a:r>
            <a:endParaRPr lang="en-US" sz="2400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Geirfa</a:t>
            </a:r>
            <a:r>
              <a:rPr lang="en-US" sz="2400" b="1" dirty="0">
                <a:solidFill>
                  <a:srgbClr val="002060"/>
                </a:solidFill>
              </a:rPr>
              <a:t> a </a:t>
            </a:r>
            <a:r>
              <a:rPr lang="en-US" sz="2400" b="1" dirty="0" err="1">
                <a:solidFill>
                  <a:srgbClr val="002060"/>
                </a:solidFill>
              </a:rPr>
              <a:t>phatrymau’r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ysgol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400" i="1" dirty="0">
                <a:solidFill>
                  <a:srgbClr val="002060"/>
                </a:solidFill>
              </a:rPr>
              <a:t>School vocabulary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   and useful patterns</a:t>
            </a:r>
            <a:endParaRPr lang="en-US" sz="20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i="1" dirty="0">
              <a:solidFill>
                <a:srgbClr val="002060"/>
              </a:solidFill>
            </a:endParaRPr>
          </a:p>
          <a:p>
            <a:endParaRPr lang="en-US" sz="2000" i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C0F68-1302-2A4C-B678-F5577F83AE5C}"/>
              </a:ext>
            </a:extLst>
          </p:cNvPr>
          <p:cNvSpPr txBox="1"/>
          <p:nvPr/>
        </p:nvSpPr>
        <p:spPr>
          <a:xfrm>
            <a:off x="393917" y="353109"/>
            <a:ext cx="5218213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</a:rPr>
              <a:t>wers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The aim of today’s lesson is…</a:t>
            </a: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44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044619" y="5257800"/>
            <a:ext cx="2102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74745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769517"/>
              </p:ext>
            </p:extLst>
          </p:nvPr>
        </p:nvGraphicFramePr>
        <p:xfrm>
          <a:off x="137650" y="415849"/>
          <a:ext cx="5858036" cy="4632960"/>
        </p:xfrm>
        <a:graphic>
          <a:graphicData uri="http://schemas.openxmlformats.org/drawingml/2006/table">
            <a:tbl>
              <a:tblPr firstRow="1" firstCol="1" bandRow="1"/>
              <a:tblGrid>
                <a:gridCol w="3091687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76634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465134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Eisiau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16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To want</a:t>
                      </a:r>
                    </a:p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 eisiau?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 eisiau?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rydych chi eisiau wneud?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rwyt ti eisiau wneud?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Tom eisiau i ginio?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</a:t>
                      </a:r>
                      <a:r>
                        <a:rPr lang="cy-GB" sz="18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 amser 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snac?</a:t>
                      </a:r>
                    </a:p>
                    <a:p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Beth mae </a:t>
                      </a:r>
                      <a:r>
                        <a:rPr lang="cy-GB" sz="1800" b="1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hi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 i 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frecwast?</a:t>
                      </a: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6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What do you want?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 you want to do?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Tom want for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lunch?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</a:t>
                      </a:r>
                      <a:r>
                        <a:rPr lang="en-GB" sz="1800" i="1" u="sng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</a:t>
                      </a:r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want at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snack time?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What does </a:t>
                      </a:r>
                      <a:r>
                        <a:rPr lang="en-GB" sz="1800" i="1" u="sng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</a:t>
                      </a:r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want for 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breakfast?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7157306"/>
              </p:ext>
            </p:extLst>
          </p:nvPr>
        </p:nvGraphicFramePr>
        <p:xfrm>
          <a:off x="6096000" y="415849"/>
          <a:ext cx="5958350" cy="4632960"/>
        </p:xfrm>
        <a:graphic>
          <a:graphicData uri="http://schemas.openxmlformats.org/drawingml/2006/table">
            <a:tbl>
              <a:tblPr firstRow="1" firstCol="1" bandRow="1"/>
              <a:tblGrid>
                <a:gridCol w="3147061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2811289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566559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Ateb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b="0" i="1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Answer</a:t>
                      </a:r>
                      <a:endParaRPr lang="en-GB" sz="800" i="1" dirty="0">
                        <a:solidFill>
                          <a:schemeClr val="bg1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4066401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 eisiau...  chwarae rygbi.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gwylio’r teledu.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mynd am dro.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paentio.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adeiladu Lego.</a:t>
                      </a:r>
                    </a:p>
                    <a:p>
                      <a:endParaRPr lang="cy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Tom eisiau...  brechdanau.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pysgod.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pitsa.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</a:t>
                      </a:r>
                      <a:r>
                        <a:rPr lang="cy-GB" sz="1800" b="1" i="0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eisiau...                      afal.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banana.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llaeth.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Mae </a:t>
                      </a:r>
                      <a:r>
                        <a:rPr lang="cy-GB" sz="1800" b="1" i="0" u="sng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hi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eisiau...                    tost.</a:t>
                      </a:r>
                    </a:p>
                    <a:p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uwd.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want…           to play rugby.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to watch TV.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to go for a walk.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to paint.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to build Lego.</a:t>
                      </a:r>
                    </a:p>
                    <a:p>
                      <a:endParaRPr lang="en-GB" sz="1800" i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Tom wants…      sandwiches.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  fish.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pizza.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 wants…              an apple.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a banana.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        milk.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She wants…                  toast.</a:t>
                      </a:r>
                    </a:p>
                    <a:p>
                      <a:r>
                        <a:rPr lang="en-GB" sz="1800" i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                            porridge.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121B5676-A903-2C4D-AF9F-4E97181405E0}"/>
              </a:ext>
            </a:extLst>
          </p:cNvPr>
          <p:cNvSpPr txBox="1"/>
          <p:nvPr/>
        </p:nvSpPr>
        <p:spPr>
          <a:xfrm>
            <a:off x="3803923" y="5406390"/>
            <a:ext cx="45841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Does dim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neu </a:t>
            </a:r>
            <a:r>
              <a:rPr lang="en-US" sz="2400" b="1" dirty="0">
                <a:solidFill>
                  <a:srgbClr val="FF0000"/>
                </a:solidFill>
              </a:rPr>
              <a:t>‘n</a:t>
            </a:r>
            <a:r>
              <a:rPr lang="en-US" sz="2400" b="1" dirty="0">
                <a:solidFill>
                  <a:srgbClr val="002060"/>
                </a:solidFill>
              </a:rPr>
              <a:t> o </a:t>
            </a:r>
            <a:r>
              <a:rPr lang="en-US" sz="2400" b="1" dirty="0" err="1">
                <a:solidFill>
                  <a:srgbClr val="002060"/>
                </a:solidFill>
              </a:rPr>
              <a:t>flaen</a:t>
            </a:r>
            <a:r>
              <a:rPr lang="en-US" sz="2400" b="1" dirty="0">
                <a:solidFill>
                  <a:srgbClr val="002060"/>
                </a:solidFill>
              </a:rPr>
              <a:t> ‘</a:t>
            </a:r>
            <a:r>
              <a:rPr lang="en-US" sz="2400" b="1" dirty="0" err="1">
                <a:solidFill>
                  <a:srgbClr val="002060"/>
                </a:solidFill>
              </a:rPr>
              <a:t>eisiau</a:t>
            </a:r>
            <a:r>
              <a:rPr lang="en-US" sz="2400" b="1" dirty="0">
                <a:solidFill>
                  <a:srgbClr val="002060"/>
                </a:solidFill>
              </a:rPr>
              <a:t>’.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There is no </a:t>
            </a:r>
            <a:r>
              <a:rPr lang="en-US" sz="2400" i="1" dirty="0" err="1">
                <a:solidFill>
                  <a:srgbClr val="FF0000"/>
                </a:solidFill>
              </a:rPr>
              <a:t>yn</a:t>
            </a:r>
            <a:r>
              <a:rPr lang="en-US" sz="2400" i="1" dirty="0">
                <a:solidFill>
                  <a:srgbClr val="002060"/>
                </a:solidFill>
              </a:rPr>
              <a:t> or </a:t>
            </a:r>
            <a:r>
              <a:rPr lang="en-US" sz="2400" i="1" dirty="0">
                <a:solidFill>
                  <a:srgbClr val="FF0000"/>
                </a:solidFill>
              </a:rPr>
              <a:t>‘n</a:t>
            </a:r>
            <a:r>
              <a:rPr lang="en-US" sz="2400" i="1" dirty="0">
                <a:solidFill>
                  <a:srgbClr val="002060"/>
                </a:solidFill>
              </a:rPr>
              <a:t> before ‘</a:t>
            </a:r>
            <a:r>
              <a:rPr lang="en-US" sz="2400" i="1" dirty="0" err="1">
                <a:solidFill>
                  <a:srgbClr val="002060"/>
                </a:solidFill>
              </a:rPr>
              <a:t>eisiau</a:t>
            </a:r>
            <a:r>
              <a:rPr lang="en-US" sz="2400" i="1" dirty="0">
                <a:solidFill>
                  <a:srgbClr val="002060"/>
                </a:solidFill>
              </a:rPr>
              <a:t>’.</a:t>
            </a: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34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083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015" y="2025571"/>
            <a:ext cx="3335998" cy="4832430"/>
          </a:xfrm>
          <a:prstGeom prst="rect">
            <a:avLst/>
          </a:prstGeom>
        </p:spPr>
      </p:pic>
      <p:graphicFrame>
        <p:nvGraphicFramePr>
          <p:cNvPr id="14" name="Table 3">
            <a:extLst>
              <a:ext uri="{FF2B5EF4-FFF2-40B4-BE49-F238E27FC236}">
                <a16:creationId xmlns:a16="http://schemas.microsoft.com/office/drawing/2014/main" id="{FCB18E26-8EB6-424E-90FB-8E11CE29E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4345384"/>
              </p:ext>
            </p:extLst>
          </p:nvPr>
        </p:nvGraphicFramePr>
        <p:xfrm>
          <a:off x="8176059" y="319617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  <a:highlight>
                            <a:srgbClr val="FFFF00"/>
                          </a:highlight>
                        </a:rPr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graphicFrame>
        <p:nvGraphicFramePr>
          <p:cNvPr id="15" name="Table 3">
            <a:extLst>
              <a:ext uri="{FF2B5EF4-FFF2-40B4-BE49-F238E27FC236}">
                <a16:creationId xmlns:a16="http://schemas.microsoft.com/office/drawing/2014/main" id="{20DB89E7-A558-BD4A-8F0B-CECE234D6A6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1004719"/>
              </p:ext>
            </p:extLst>
          </p:nvPr>
        </p:nvGraphicFramePr>
        <p:xfrm>
          <a:off x="8176059" y="3051457"/>
          <a:ext cx="3793926" cy="226618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6940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26986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rgbClr val="002060"/>
                          </a:solidFill>
                        </a:rPr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4953713" y="339981"/>
            <a:ext cx="3044394" cy="110685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5183729" y="1917004"/>
            <a:ext cx="2649586" cy="69841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Sut </a:t>
            </a:r>
            <a:r>
              <a:rPr lang="en-US" sz="2800" b="1" dirty="0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543087" y="2910404"/>
            <a:ext cx="4086114" cy="83818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Ble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byw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3211985" y="4140721"/>
            <a:ext cx="4580961" cy="864655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2434881" y="5317645"/>
            <a:ext cx="5231757" cy="86465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</a:t>
            </a:r>
            <a:r>
              <a:rPr lang="en-US" sz="2800" b="1" dirty="0">
                <a:solidFill>
                  <a:srgbClr val="002060"/>
                </a:solidFill>
              </a:rPr>
              <a:t> ….. di?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7648852" y="5589724"/>
            <a:ext cx="4281907" cy="112213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Beth </a:t>
            </a:r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wneud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035413" y="1137883"/>
            <a:ext cx="3015347" cy="150913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Bore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/</a:t>
            </a:r>
            <a:r>
              <a:rPr lang="en-US" sz="2800" b="1" dirty="0" err="1">
                <a:solidFill>
                  <a:srgbClr val="002060"/>
                </a:solidFill>
              </a:rPr>
              <a:t>blant</a:t>
            </a:r>
            <a:r>
              <a:rPr lang="en-US" sz="2800" b="1" dirty="0">
                <a:solidFill>
                  <a:srgbClr val="002060"/>
                </a:solidFill>
              </a:rPr>
              <a:t>/</a:t>
            </a:r>
            <a:r>
              <a:rPr lang="en-US" sz="2800" b="1" dirty="0" err="1">
                <a:solidFill>
                  <a:srgbClr val="002060"/>
                </a:solidFill>
              </a:rPr>
              <a:t>ddosbarth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F30DFB-E898-E748-81CF-B2008A91B658}"/>
              </a:ext>
            </a:extLst>
          </p:cNvPr>
          <p:cNvSpPr txBox="1"/>
          <p:nvPr/>
        </p:nvSpPr>
        <p:spPr>
          <a:xfrm>
            <a:off x="222015" y="212307"/>
            <a:ext cx="3583772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SASSOON PRIMARY" pitchFamily="2" charset="0"/>
              </a:rPr>
              <a:t>A</a:t>
            </a:r>
            <a:r>
              <a:rPr lang="en-US" sz="3600" b="1" dirty="0" err="1">
                <a:solidFill>
                  <a:srgbClr val="002060"/>
                </a:solidFill>
              </a:rPr>
              <a:t>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cofrestru</a:t>
            </a:r>
            <a:endParaRPr lang="en-US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942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083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243407" y="168814"/>
            <a:ext cx="5852594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Cinio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ysgol</a:t>
            </a:r>
            <a:r>
              <a:rPr lang="en-US" sz="3600" b="1" dirty="0">
                <a:solidFill>
                  <a:srgbClr val="002060"/>
                </a:solidFill>
              </a:rPr>
              <a:t> neu </a:t>
            </a:r>
            <a:r>
              <a:rPr lang="en-US" sz="3600" b="1" dirty="0" err="1">
                <a:solidFill>
                  <a:srgbClr val="002060"/>
                </a:solidFill>
              </a:rPr>
              <a:t>Frechdanau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School dinner or Packed lunch?</a:t>
            </a:r>
          </a:p>
        </p:txBody>
      </p:sp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888" y="2025571"/>
            <a:ext cx="3335998" cy="4832430"/>
          </a:xfrm>
          <a:prstGeom prst="rect">
            <a:avLst/>
          </a:prstGeom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916509" y="2199186"/>
            <a:ext cx="3444990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ysgol</a:t>
            </a:r>
            <a:r>
              <a:rPr lang="en-US" sz="2800" b="1" dirty="0">
                <a:solidFill>
                  <a:srgbClr val="002060"/>
                </a:solidFill>
              </a:rPr>
              <a:t> neu </a:t>
            </a:r>
            <a:r>
              <a:rPr lang="en-US" sz="2800" b="1" dirty="0" err="1">
                <a:solidFill>
                  <a:srgbClr val="002060"/>
                </a:solidFill>
              </a:rPr>
              <a:t>frechdanau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School dinner or a packed lunch?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7981946" y="266233"/>
            <a:ext cx="4008360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os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gwelwch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dda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347668" y="4441786"/>
            <a:ext cx="5038557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Wyt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ti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ysgol</a:t>
            </a:r>
            <a:r>
              <a:rPr lang="en-US" sz="2800" b="1" dirty="0">
                <a:solidFill>
                  <a:srgbClr val="002060"/>
                </a:solidFill>
              </a:rPr>
              <a:t> neu </a:t>
            </a:r>
            <a:r>
              <a:rPr lang="en-US" sz="2800" b="1" dirty="0" err="1">
                <a:solidFill>
                  <a:srgbClr val="002060"/>
                </a:solidFill>
              </a:rPr>
              <a:t>frechdanau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 dirty="0">
                <a:solidFill>
                  <a:srgbClr val="FF0000"/>
                </a:solidFill>
              </a:rPr>
              <a:t>Do you want </a:t>
            </a:r>
            <a:r>
              <a:rPr lang="en-US" i="1" dirty="0">
                <a:solidFill>
                  <a:srgbClr val="002060"/>
                </a:solidFill>
              </a:rPr>
              <a:t>school dinner or a packed lunch?</a:t>
            </a:r>
          </a:p>
        </p:txBody>
      </p:sp>
      <p:pic>
        <p:nvPicPr>
          <p:cNvPr id="19" name="Picture 18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1A4CEDCC-EDCF-434C-AF79-4519AAC1E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3193" y="3058513"/>
            <a:ext cx="2456669" cy="2999891"/>
          </a:xfrm>
          <a:prstGeom prst="rect">
            <a:avLst/>
          </a:prstGeom>
        </p:spPr>
      </p:pic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141261" y="1662373"/>
            <a:ext cx="4008361" cy="1128599"/>
          </a:xfrm>
          <a:prstGeom prst="wedgeEllipseCallout">
            <a:avLst>
              <a:gd name="adj1" fmla="val 50008"/>
              <a:gd name="adj2" fmla="val 6041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os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gwelwch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dda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2912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083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243407" y="168814"/>
            <a:ext cx="2661839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…?</a:t>
            </a: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Who is…?</a:t>
            </a:r>
            <a:endParaRPr lang="en-US" sz="3600" b="1" dirty="0">
              <a:solidFill>
                <a:srgbClr val="002060"/>
              </a:solidFill>
            </a:endParaRPr>
          </a:p>
        </p:txBody>
      </p:sp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407" y="2025570"/>
            <a:ext cx="3335998" cy="4832430"/>
          </a:xfrm>
          <a:prstGeom prst="rect">
            <a:avLst/>
          </a:prstGeom>
        </p:spPr>
      </p:pic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298625" y="507178"/>
            <a:ext cx="4289942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absennol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Who is absent today?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8211309" y="375723"/>
            <a:ext cx="3542629" cy="1323439"/>
          </a:xfrm>
          <a:prstGeom prst="wedgeEllipseCallout">
            <a:avLst>
              <a:gd name="adj1" fmla="val -30795"/>
              <a:gd name="adj2" fmla="val 7610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Rhys </a:t>
            </a:r>
            <a:r>
              <a:rPr lang="en-US" sz="2400" b="1" dirty="0" err="1">
                <a:solidFill>
                  <a:srgbClr val="002060"/>
                </a:solidFill>
              </a:rPr>
              <a:t>sy’n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absennol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363658" y="2666477"/>
            <a:ext cx="4159876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Who is having dinners today?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523534" y="2151032"/>
            <a:ext cx="4289942" cy="1323439"/>
          </a:xfrm>
          <a:prstGeom prst="wedgeEllipseCallout">
            <a:avLst>
              <a:gd name="adj1" fmla="val 32152"/>
              <a:gd name="adj2" fmla="val 8506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Tom, Rhian a Bethan </a:t>
            </a:r>
            <a:r>
              <a:rPr lang="en-US" sz="2400" b="1" dirty="0" err="1">
                <a:solidFill>
                  <a:srgbClr val="002060"/>
                </a:solidFill>
              </a:rPr>
              <a:t>sy’n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cael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cinio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4" name="Picture 13" descr="A close-up of a child&#10;&#10;Description automatically generated with medium confidence">
            <a:extLst>
              <a:ext uri="{FF2B5EF4-FFF2-40B4-BE49-F238E27FC236}">
                <a16:creationId xmlns:a16="http://schemas.microsoft.com/office/drawing/2014/main" id="{E748A22F-7A8C-714D-8C45-AA41699BE7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367" y="4584612"/>
            <a:ext cx="2208099" cy="2283805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7EC59DDE-D16B-6446-A84D-94391A83DBFF}"/>
              </a:ext>
            </a:extLst>
          </p:cNvPr>
          <p:cNvSpPr/>
          <p:nvPr/>
        </p:nvSpPr>
        <p:spPr>
          <a:xfrm>
            <a:off x="2475384" y="4749796"/>
            <a:ext cx="4653147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Who is having a packed lunch today?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1973B0B5-41B3-1443-9E27-2D06AE548764}"/>
              </a:ext>
            </a:extLst>
          </p:cNvPr>
          <p:cNvSpPr/>
          <p:nvPr/>
        </p:nvSpPr>
        <p:spPr>
          <a:xfrm>
            <a:off x="6769981" y="4088076"/>
            <a:ext cx="4386349" cy="1323439"/>
          </a:xfrm>
          <a:prstGeom prst="wedgeEllipseCallout">
            <a:avLst>
              <a:gd name="adj1" fmla="val 34252"/>
              <a:gd name="adj2" fmla="val 7164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Dylan a </a:t>
            </a:r>
            <a:r>
              <a:rPr lang="en-US" sz="2400" b="1" dirty="0" err="1">
                <a:solidFill>
                  <a:srgbClr val="002060"/>
                </a:solidFill>
              </a:rPr>
              <a:t>Carys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sy’n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cael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brechdanau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53425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49844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761243" y="5257800"/>
            <a:ext cx="26695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ysgol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In school</a:t>
            </a:r>
          </a:p>
        </p:txBody>
      </p:sp>
    </p:spTree>
    <p:extLst>
      <p:ext uri="{BB962C8B-B14F-4D97-AF65-F5344CB8AC3E}">
        <p14:creationId xmlns:p14="http://schemas.microsoft.com/office/powerpoint/2010/main" val="2723680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D4368A2-ADC2-9242-9E43-814285546380}"/>
              </a:ext>
            </a:extLst>
          </p:cNvPr>
          <p:cNvSpPr txBox="1"/>
          <p:nvPr/>
        </p:nvSpPr>
        <p:spPr>
          <a:xfrm>
            <a:off x="2590507" y="2444018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Hanes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4DC881-C6A9-9D4D-ADF1-A8581F752263}"/>
              </a:ext>
            </a:extLst>
          </p:cNvPr>
          <p:cNvSpPr txBox="1"/>
          <p:nvPr/>
        </p:nvSpPr>
        <p:spPr>
          <a:xfrm>
            <a:off x="9887371" y="2743772"/>
            <a:ext cx="1418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Mathemateg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5BEAF4-DEDD-1445-AEFA-50D5FA0569BA}"/>
              </a:ext>
            </a:extLst>
          </p:cNvPr>
          <p:cNvSpPr txBox="1"/>
          <p:nvPr/>
        </p:nvSpPr>
        <p:spPr>
          <a:xfrm>
            <a:off x="4611028" y="3456193"/>
            <a:ext cx="18103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Addysg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Gorfforol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A5EFD0-376F-8246-8858-659C675846F8}"/>
              </a:ext>
            </a:extLst>
          </p:cNvPr>
          <p:cNvSpPr txBox="1"/>
          <p:nvPr/>
        </p:nvSpPr>
        <p:spPr>
          <a:xfrm>
            <a:off x="3821024" y="5732134"/>
            <a:ext cx="1132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Addysg </a:t>
            </a:r>
          </a:p>
          <a:p>
            <a:pPr algn="ctr"/>
            <a:r>
              <a:rPr lang="en-US" b="1" dirty="0">
                <a:solidFill>
                  <a:srgbClr val="002060"/>
                </a:solidFill>
              </a:rPr>
              <a:t>Grefyddol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D02BFC-559E-9D43-9AC6-A8FA2D05C8C3}"/>
              </a:ext>
            </a:extLst>
          </p:cNvPr>
          <p:cNvSpPr txBox="1"/>
          <p:nvPr/>
        </p:nvSpPr>
        <p:spPr>
          <a:xfrm>
            <a:off x="178812" y="5449166"/>
            <a:ext cx="1596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Technoleg </a:t>
            </a:r>
          </a:p>
          <a:p>
            <a:pPr algn="ctr"/>
            <a:r>
              <a:rPr lang="en-US" b="1" dirty="0" err="1">
                <a:solidFill>
                  <a:srgbClr val="002060"/>
                </a:solidFill>
              </a:rPr>
              <a:t>Gwybodaeth</a:t>
            </a:r>
            <a:r>
              <a:rPr lang="en-US" b="1" dirty="0">
                <a:solidFill>
                  <a:srgbClr val="002060"/>
                </a:solidFill>
              </a:rPr>
              <a:t> a </a:t>
            </a:r>
            <a:r>
              <a:rPr lang="en-GB" altLang="en-US" b="1" dirty="0" err="1">
                <a:solidFill>
                  <a:srgbClr val="002060"/>
                </a:solidFill>
              </a:rPr>
              <a:t>Chyfathrebu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119D51-EC89-9C47-BFB2-56131F8A2CB5}"/>
              </a:ext>
            </a:extLst>
          </p:cNvPr>
          <p:cNvSpPr txBox="1"/>
          <p:nvPr/>
        </p:nvSpPr>
        <p:spPr>
          <a:xfrm>
            <a:off x="9054300" y="358679"/>
            <a:ext cx="1017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Cymraeg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EFFECB-0A0D-E14B-9525-678D33EDA232}"/>
              </a:ext>
            </a:extLst>
          </p:cNvPr>
          <p:cNvSpPr txBox="1"/>
          <p:nvPr/>
        </p:nvSpPr>
        <p:spPr>
          <a:xfrm>
            <a:off x="7792533" y="4348496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Saesneg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0CCB9C9-9E7B-C048-8E77-7406BF442373}"/>
              </a:ext>
            </a:extLst>
          </p:cNvPr>
          <p:cNvSpPr txBox="1"/>
          <p:nvPr/>
        </p:nvSpPr>
        <p:spPr>
          <a:xfrm>
            <a:off x="7822941" y="6377664"/>
            <a:ext cx="1009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Ffrangeg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E38196F-0786-BB4D-9618-F40943CFD637}"/>
              </a:ext>
            </a:extLst>
          </p:cNvPr>
          <p:cNvSpPr txBox="1"/>
          <p:nvPr/>
        </p:nvSpPr>
        <p:spPr>
          <a:xfrm>
            <a:off x="10535549" y="4155918"/>
            <a:ext cx="994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Sbaeneg</a:t>
            </a:r>
          </a:p>
        </p:txBody>
      </p:sp>
      <p:pic>
        <p:nvPicPr>
          <p:cNvPr id="19" name="Picture 18" descr="A picture containing seat, stool, clipart, vector graphics&#10;&#10;Description automatically generated">
            <a:extLst>
              <a:ext uri="{FF2B5EF4-FFF2-40B4-BE49-F238E27FC236}">
                <a16:creationId xmlns:a16="http://schemas.microsoft.com/office/drawing/2014/main" id="{F1E67F54-F4FC-8748-8778-F7E89436DE0A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716786" y="2219512"/>
            <a:ext cx="1343734" cy="15607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0C7E0FF4-660D-3E44-BCB3-44401218B981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5310139" y="1687641"/>
            <a:ext cx="1707410" cy="141914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ABFB2E1-7DBD-2040-AFA7-883D48A5106B}"/>
              </a:ext>
            </a:extLst>
          </p:cNvPr>
          <p:cNvSpPr txBox="1"/>
          <p:nvPr/>
        </p:nvSpPr>
        <p:spPr>
          <a:xfrm>
            <a:off x="7079789" y="1962197"/>
            <a:ext cx="1486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rgbClr val="002060"/>
                </a:solidFill>
              </a:rPr>
              <a:t>Celf</a:t>
            </a:r>
            <a:r>
              <a:rPr lang="en-US" b="1" dirty="0">
                <a:solidFill>
                  <a:srgbClr val="002060"/>
                </a:solidFill>
              </a:rPr>
              <a:t> a </a:t>
            </a:r>
            <a:r>
              <a:rPr lang="en-US" b="1" dirty="0" err="1">
                <a:solidFill>
                  <a:srgbClr val="002060"/>
                </a:solidFill>
              </a:rPr>
              <a:t>dylunio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3CA93B-7897-984C-B170-546BC403BA88}"/>
              </a:ext>
            </a:extLst>
          </p:cNvPr>
          <p:cNvSpPr txBox="1"/>
          <p:nvPr/>
        </p:nvSpPr>
        <p:spPr>
          <a:xfrm>
            <a:off x="295440" y="1843822"/>
            <a:ext cx="1596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Daearyddiaeth</a:t>
            </a:r>
          </a:p>
        </p:txBody>
      </p:sp>
      <p:pic>
        <p:nvPicPr>
          <p:cNvPr id="23" name="Picture 22" descr="A picture containing shape&#10;&#10;Description automatically generated">
            <a:extLst>
              <a:ext uri="{FF2B5EF4-FFF2-40B4-BE49-F238E27FC236}">
                <a16:creationId xmlns:a16="http://schemas.microsoft.com/office/drawing/2014/main" id="{CBDC6542-978B-6C4D-A2FC-D52191A4413F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3140717" y="323914"/>
            <a:ext cx="1343734" cy="142996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88D5CB-8B87-7B4A-B6B9-76C5E011A9F3}"/>
              </a:ext>
            </a:extLst>
          </p:cNvPr>
          <p:cNvSpPr txBox="1"/>
          <p:nvPr/>
        </p:nvSpPr>
        <p:spPr>
          <a:xfrm>
            <a:off x="4534051" y="323914"/>
            <a:ext cx="159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Gwyddoniaeth</a:t>
            </a:r>
          </a:p>
        </p:txBody>
      </p:sp>
      <p:pic>
        <p:nvPicPr>
          <p:cNvPr id="25" name="Picture 24" descr="A picture containing doll&#10;&#10;Description automatically generated">
            <a:extLst>
              <a:ext uri="{FF2B5EF4-FFF2-40B4-BE49-F238E27FC236}">
                <a16:creationId xmlns:a16="http://schemas.microsoft.com/office/drawing/2014/main" id="{47C5BB1A-A601-3140-8618-F5F9C70BB315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3425399" y="2080125"/>
            <a:ext cx="855886" cy="156073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7" name="Picture 26" descr="A picture containing handcart&#10;&#10;Description automatically generated">
            <a:extLst>
              <a:ext uri="{FF2B5EF4-FFF2-40B4-BE49-F238E27FC236}">
                <a16:creationId xmlns:a16="http://schemas.microsoft.com/office/drawing/2014/main" id="{3D20AB7B-E137-6242-9C24-2AF529D9D886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159359" y="4321995"/>
            <a:ext cx="2076450" cy="89535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2E65488-49D1-394F-B5C5-F8A939C7107E}"/>
              </a:ext>
            </a:extLst>
          </p:cNvPr>
          <p:cNvSpPr txBox="1"/>
          <p:nvPr/>
        </p:nvSpPr>
        <p:spPr>
          <a:xfrm>
            <a:off x="1229171" y="3963757"/>
            <a:ext cx="1440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002060"/>
                </a:solidFill>
              </a:rPr>
              <a:t>Cerddoriaeth</a:t>
            </a:r>
          </a:p>
        </p:txBody>
      </p:sp>
      <p:pic>
        <p:nvPicPr>
          <p:cNvPr id="29" name="Picture 28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7950B136-0E2C-E14A-B0BD-4B61C82C73D8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7341599" y="263812"/>
            <a:ext cx="1718740" cy="117063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1" name="Picture 30" descr="A close-up of a calculator and a calculator&#10;&#10;Description automatically generated with low confidence">
            <a:extLst>
              <a:ext uri="{FF2B5EF4-FFF2-40B4-BE49-F238E27FC236}">
                <a16:creationId xmlns:a16="http://schemas.microsoft.com/office/drawing/2014/main" id="{2F8FE1A1-CAE2-F641-A249-7CEE007368EE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9987535" y="1015104"/>
            <a:ext cx="1673146" cy="170855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3" name="Picture 32" descr="Icon&#10;&#10;Description automatically generated">
            <a:extLst>
              <a:ext uri="{FF2B5EF4-FFF2-40B4-BE49-F238E27FC236}">
                <a16:creationId xmlns:a16="http://schemas.microsoft.com/office/drawing/2014/main" id="{A1A7D785-D667-FA4D-B507-BA20EF931406}"/>
              </a:ext>
            </a:extLst>
          </p:cNvPr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7691712" y="3148366"/>
            <a:ext cx="1748761" cy="120013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5" name="Picture 34" descr="A picture containing square&#10;&#10;Description automatically generated">
            <a:extLst>
              <a:ext uri="{FF2B5EF4-FFF2-40B4-BE49-F238E27FC236}">
                <a16:creationId xmlns:a16="http://schemas.microsoft.com/office/drawing/2014/main" id="{34D7236A-93CC-514C-ABBC-A9E645A50853}"/>
              </a:ext>
            </a:extLst>
          </p:cNvPr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10169753" y="4541500"/>
            <a:ext cx="1738051" cy="117473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7" name="Picture 36" descr="A picture containing bar chart&#10;&#10;Description automatically generated">
            <a:extLst>
              <a:ext uri="{FF2B5EF4-FFF2-40B4-BE49-F238E27FC236}">
                <a16:creationId xmlns:a16="http://schemas.microsoft.com/office/drawing/2014/main" id="{E6987219-258B-E64A-ACC6-7EDA4E5B60E1}"/>
              </a:ext>
            </a:extLst>
          </p:cNvPr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7401835" y="5155085"/>
            <a:ext cx="1823190" cy="123415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9" name="Picture 38" descr="A picture containing text, electronics, computer&#10;&#10;Description automatically generated">
            <a:extLst>
              <a:ext uri="{FF2B5EF4-FFF2-40B4-BE49-F238E27FC236}">
                <a16:creationId xmlns:a16="http://schemas.microsoft.com/office/drawing/2014/main" id="{940543B8-432C-754A-886E-84139F352238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1801864" y="5434132"/>
            <a:ext cx="1338853" cy="137563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1" name="Picture 40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9AA9F5C7-ED51-6840-AB2C-6E3097E36511}"/>
              </a:ext>
            </a:extLst>
          </p:cNvPr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5099700" y="5506783"/>
            <a:ext cx="1209627" cy="120962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C5732F38-16D4-154C-B4A3-4A409346FC21}"/>
              </a:ext>
            </a:extLst>
          </p:cNvPr>
          <p:cNvPicPr>
            <a:picLocks noChangeAspect="1"/>
          </p:cNvPicPr>
          <p:nvPr/>
        </p:nvPicPr>
        <p:blipFill>
          <a:blip r:embed="rId36"/>
          <a:stretch>
            <a:fillRect/>
          </a:stretch>
        </p:blipFill>
        <p:spPr>
          <a:xfrm>
            <a:off x="4786634" y="3842240"/>
            <a:ext cx="796087" cy="13128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5" name="Picture 44" descr="A person in a garment&#10;&#10;Description automatically generated with low confidence">
            <a:extLst>
              <a:ext uri="{FF2B5EF4-FFF2-40B4-BE49-F238E27FC236}">
                <a16:creationId xmlns:a16="http://schemas.microsoft.com/office/drawing/2014/main" id="{28998117-892E-C343-A44D-8EC8D36A46C6}"/>
              </a:ext>
            </a:extLst>
          </p:cNvPr>
          <p:cNvPicPr>
            <a:picLocks noChangeAspect="1"/>
          </p:cNvPicPr>
          <p:nvPr/>
        </p:nvPicPr>
        <p:blipFill>
          <a:blip r:embed="rId37"/>
          <a:stretch>
            <a:fillRect/>
          </a:stretch>
        </p:blipFill>
        <p:spPr>
          <a:xfrm>
            <a:off x="5774230" y="3843894"/>
            <a:ext cx="777228" cy="131284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0" name="Audio 1">
            <a:hlinkClick r:id="" action="ppaction://media"/>
            <a:extLst>
              <a:ext uri="{FF2B5EF4-FFF2-40B4-BE49-F238E27FC236}">
                <a16:creationId xmlns:a16="http://schemas.microsoft.com/office/drawing/2014/main" id="{9CB2F19A-4B0E-BD41-8363-41B48B62F8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4187998" y="6333313"/>
            <a:ext cx="476454" cy="476454"/>
          </a:xfrm>
          <a:prstGeom prst="rect">
            <a:avLst/>
          </a:prstGeom>
        </p:spPr>
      </p:pic>
      <p:pic>
        <p:nvPicPr>
          <p:cNvPr id="32" name="Audio 1">
            <a:hlinkClick r:id="" action="ppaction://media"/>
            <a:extLst>
              <a:ext uri="{FF2B5EF4-FFF2-40B4-BE49-F238E27FC236}">
                <a16:creationId xmlns:a16="http://schemas.microsoft.com/office/drawing/2014/main" id="{86981F1C-39BD-1B44-ABB1-FAC1EF2EC5A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4594341" y="629634"/>
            <a:ext cx="472823" cy="472823"/>
          </a:xfrm>
          <a:prstGeom prst="rect">
            <a:avLst/>
          </a:prstGeom>
        </p:spPr>
      </p:pic>
      <p:pic>
        <p:nvPicPr>
          <p:cNvPr id="34" name="Audio 1">
            <a:hlinkClick r:id="" action="ppaction://media"/>
            <a:extLst>
              <a:ext uri="{FF2B5EF4-FFF2-40B4-BE49-F238E27FC236}">
                <a16:creationId xmlns:a16="http://schemas.microsoft.com/office/drawing/2014/main" id="{768DE831-6CE6-C343-B476-75F9AC683D19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1974802" y="1797621"/>
            <a:ext cx="461734" cy="461734"/>
          </a:xfrm>
          <a:prstGeom prst="rect">
            <a:avLst/>
          </a:prstGeom>
        </p:spPr>
      </p:pic>
      <p:pic>
        <p:nvPicPr>
          <p:cNvPr id="36" name="Audio 1">
            <a:hlinkClick r:id="" action="ppaction://media"/>
            <a:extLst>
              <a:ext uri="{FF2B5EF4-FFF2-40B4-BE49-F238E27FC236}">
                <a16:creationId xmlns:a16="http://schemas.microsoft.com/office/drawing/2014/main" id="{1CB2678B-D767-B045-8BF9-5DF4B3D9E31A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2857142" y="2743772"/>
            <a:ext cx="509870" cy="509870"/>
          </a:xfrm>
          <a:prstGeom prst="rect">
            <a:avLst/>
          </a:prstGeom>
        </p:spPr>
      </p:pic>
      <p:pic>
        <p:nvPicPr>
          <p:cNvPr id="38" name="Audio 1">
            <a:hlinkClick r:id="" action="ppaction://media"/>
            <a:extLst>
              <a:ext uri="{FF2B5EF4-FFF2-40B4-BE49-F238E27FC236}">
                <a16:creationId xmlns:a16="http://schemas.microsoft.com/office/drawing/2014/main" id="{B86D2279-7CCE-1344-BF98-19F221237343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7169017" y="2270952"/>
            <a:ext cx="542398" cy="542398"/>
          </a:xfrm>
          <a:prstGeom prst="rect">
            <a:avLst/>
          </a:prstGeom>
        </p:spPr>
      </p:pic>
      <p:pic>
        <p:nvPicPr>
          <p:cNvPr id="40" name="Audio 1">
            <a:hlinkClick r:id="" action="ppaction://media"/>
            <a:extLst>
              <a:ext uri="{FF2B5EF4-FFF2-40B4-BE49-F238E27FC236}">
                <a16:creationId xmlns:a16="http://schemas.microsoft.com/office/drawing/2014/main" id="{7F0CF0E4-C1CD-A94C-BEDD-461E2FE84AA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2710184" y="3881703"/>
            <a:ext cx="466793" cy="466793"/>
          </a:xfrm>
          <a:prstGeom prst="rect">
            <a:avLst/>
          </a:prstGeom>
        </p:spPr>
      </p:pic>
      <p:pic>
        <p:nvPicPr>
          <p:cNvPr id="42" name="Audio 1">
            <a:hlinkClick r:id="" action="ppaction://media"/>
            <a:extLst>
              <a:ext uri="{FF2B5EF4-FFF2-40B4-BE49-F238E27FC236}">
                <a16:creationId xmlns:a16="http://schemas.microsoft.com/office/drawing/2014/main" id="{039EB74B-CA40-D544-AF1B-BE072E4493CA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9105368" y="658523"/>
            <a:ext cx="494874" cy="494874"/>
          </a:xfrm>
          <a:prstGeom prst="rect">
            <a:avLst/>
          </a:prstGeom>
        </p:spPr>
      </p:pic>
      <p:pic>
        <p:nvPicPr>
          <p:cNvPr id="44" name="Audio 1">
            <a:hlinkClick r:id="" action="ppaction://media"/>
            <a:extLst>
              <a:ext uri="{FF2B5EF4-FFF2-40B4-BE49-F238E27FC236}">
                <a16:creationId xmlns:a16="http://schemas.microsoft.com/office/drawing/2014/main" id="{D39EFCD9-F30C-E545-B666-25C202879B2F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11306620" y="2678095"/>
            <a:ext cx="526706" cy="459480"/>
          </a:xfrm>
          <a:prstGeom prst="rect">
            <a:avLst/>
          </a:prstGeom>
        </p:spPr>
      </p:pic>
      <p:pic>
        <p:nvPicPr>
          <p:cNvPr id="46" name="Audio 1">
            <a:hlinkClick r:id="" action="ppaction://media"/>
            <a:extLst>
              <a:ext uri="{FF2B5EF4-FFF2-40B4-BE49-F238E27FC236}">
                <a16:creationId xmlns:a16="http://schemas.microsoft.com/office/drawing/2014/main" id="{CB698A3A-4B60-7A44-AE0D-7EF1A126741E}"/>
              </a:ext>
            </a:extLst>
          </p:cNvPr>
          <p:cNvPicPr>
            <a:picLocks noChangeAspect="1"/>
          </p:cNvPicPr>
          <p:nvPr>
            <a:audioFile r:link="rId18"/>
            <p:extLst>
              <p:ext uri="{DAA4B4D4-6D71-4841-9C94-3DE7FCFB9230}">
                <p14:media xmlns:p14="http://schemas.microsoft.com/office/powerpoint/2010/main" r:embed="rId17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6520632" y="3361315"/>
            <a:ext cx="542398" cy="542398"/>
          </a:xfrm>
          <a:prstGeom prst="rect">
            <a:avLst/>
          </a:prstGeom>
        </p:spPr>
      </p:pic>
      <p:pic>
        <p:nvPicPr>
          <p:cNvPr id="47" name="Audio 1">
            <a:hlinkClick r:id="" action="ppaction://media"/>
            <a:extLst>
              <a:ext uri="{FF2B5EF4-FFF2-40B4-BE49-F238E27FC236}">
                <a16:creationId xmlns:a16="http://schemas.microsoft.com/office/drawing/2014/main" id="{EB6FED0F-CC80-DA43-809A-A05BF44A7A9E}"/>
              </a:ext>
            </a:extLst>
          </p:cNvPr>
          <p:cNvPicPr>
            <a:picLocks noChangeAspect="1"/>
          </p:cNvPicPr>
          <p:nvPr>
            <a:audioFile r:link="rId20"/>
            <p:extLst>
              <p:ext uri="{DAA4B4D4-6D71-4841-9C94-3DE7FCFB9230}">
                <p14:media xmlns:p14="http://schemas.microsoft.com/office/powerpoint/2010/main" r:embed="rId19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8761270" y="4326766"/>
            <a:ext cx="463755" cy="463755"/>
          </a:xfrm>
          <a:prstGeom prst="rect">
            <a:avLst/>
          </a:prstGeom>
        </p:spPr>
      </p:pic>
      <p:pic>
        <p:nvPicPr>
          <p:cNvPr id="48" name="Audio 1">
            <a:hlinkClick r:id="" action="ppaction://media"/>
            <a:extLst>
              <a:ext uri="{FF2B5EF4-FFF2-40B4-BE49-F238E27FC236}">
                <a16:creationId xmlns:a16="http://schemas.microsoft.com/office/drawing/2014/main" id="{00FCF6BC-8299-9E45-9076-485ED676E6BF}"/>
              </a:ext>
            </a:extLst>
          </p:cNvPr>
          <p:cNvPicPr>
            <a:picLocks noChangeAspect="1"/>
          </p:cNvPicPr>
          <p:nvPr>
            <a:audioFile r:link="rId22"/>
            <p:extLst>
              <p:ext uri="{DAA4B4D4-6D71-4841-9C94-3DE7FCFB9230}">
                <p14:media xmlns:p14="http://schemas.microsoft.com/office/powerpoint/2010/main" r:embed="rId21"/>
              </p:ext>
            </p:extLst>
          </p:nvPr>
        </p:nvPicPr>
        <p:blipFill>
          <a:blip r:embed="rId38"/>
          <a:stretch>
            <a:fillRect/>
          </a:stretch>
        </p:blipFill>
        <p:spPr>
          <a:xfrm>
            <a:off x="713402" y="6314893"/>
            <a:ext cx="494874" cy="494874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9654D6AB-1C4D-394C-8174-03B8C1C30E19}"/>
              </a:ext>
            </a:extLst>
          </p:cNvPr>
          <p:cNvSpPr txBox="1"/>
          <p:nvPr/>
        </p:nvSpPr>
        <p:spPr>
          <a:xfrm>
            <a:off x="243407" y="168814"/>
            <a:ext cx="2076499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Pynciau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Subjects</a:t>
            </a:r>
          </a:p>
        </p:txBody>
      </p:sp>
    </p:spTree>
    <p:extLst>
      <p:ext uri="{BB962C8B-B14F-4D97-AF65-F5344CB8AC3E}">
        <p14:creationId xmlns:p14="http://schemas.microsoft.com/office/powerpoint/2010/main" val="68599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audio isNarration="1"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 isNarration="1"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audio isNarration="1"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audio isNarration="1"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audio isNarration="1"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audio isNarration="1"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audio isNarration="1"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audio isNarration="1"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audio isNarration="1">
              <p:cMediaNode vol="80000">
                <p:cTn id="5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0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 isNarration="1">
              <p:cMediaNode vol="8000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audio isNarration="1">
              <p:cMediaNode vol="80000">
                <p:cTn id="6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FF85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B882DCB-1B17-9849-A53B-E74CC03E1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1885" y="1801702"/>
            <a:ext cx="8028229" cy="479248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036FF9-6537-2E41-ADE8-13588EDD3109}"/>
              </a:ext>
            </a:extLst>
          </p:cNvPr>
          <p:cNvSpPr txBox="1"/>
          <p:nvPr/>
        </p:nvSpPr>
        <p:spPr>
          <a:xfrm>
            <a:off x="243406" y="168814"/>
            <a:ext cx="6064797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Maes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 a </a:t>
            </a:r>
            <a:r>
              <a:rPr lang="en-US" sz="3600" b="1" dirty="0" err="1">
                <a:solidFill>
                  <a:srgbClr val="002060"/>
                </a:solidFill>
              </a:rPr>
              <a:t>Phrofiad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Six Areas of Learning and Experience</a:t>
            </a:r>
          </a:p>
        </p:txBody>
      </p:sp>
    </p:spTree>
    <p:extLst>
      <p:ext uri="{BB962C8B-B14F-4D97-AF65-F5344CB8AC3E}">
        <p14:creationId xmlns:p14="http://schemas.microsoft.com/office/powerpoint/2010/main" val="2048030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85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E7180D4-310F-DC41-8B18-9A00CA8854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1564424"/>
              </p:ext>
            </p:extLst>
          </p:nvPr>
        </p:nvGraphicFramePr>
        <p:xfrm>
          <a:off x="1617306" y="301670"/>
          <a:ext cx="8957387" cy="3566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3">
                  <a:extLst>
                    <a:ext uri="{9D8B030D-6E8A-4147-A177-3AD203B41FA5}">
                      <a16:colId xmlns:a16="http://schemas.microsoft.com/office/drawing/2014/main" val="895600766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24599738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Addysg grefyddol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Addysg gorfforol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Celf a dylunio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Cerddoriaeth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Cymraeg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Daearyddiaeth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Dylunio a thechnoleg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Gwyddoniaeth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Hanes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Saesneg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Technoleg gwybodaeth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pob pwnc</a:t>
                      </a:r>
                      <a:endParaRPr lang="cy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P.E.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Art and design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Music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Welsh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Geography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Design and technology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Science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History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English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ICT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every subject</a:t>
                      </a:r>
                      <a:endParaRPr lang="cy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4594196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92221B0-672F-8247-939D-79679EBA2D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297581"/>
              </p:ext>
            </p:extLst>
          </p:nvPr>
        </p:nvGraphicFramePr>
        <p:xfrm>
          <a:off x="1617305" y="4056813"/>
          <a:ext cx="8957388" cy="8229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56614">
                  <a:extLst>
                    <a:ext uri="{9D8B030D-6E8A-4147-A177-3AD203B41FA5}">
                      <a16:colId xmlns:a16="http://schemas.microsoft.com/office/drawing/2014/main" val="220476040"/>
                    </a:ext>
                  </a:extLst>
                </a:gridCol>
                <a:gridCol w="4500774">
                  <a:extLst>
                    <a:ext uri="{9D8B030D-6E8A-4147-A177-3AD203B41FA5}">
                      <a16:colId xmlns:a16="http://schemas.microsoft.com/office/drawing/2014/main" val="92640043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600" dirty="0">
                          <a:solidFill>
                            <a:srgbClr val="002060"/>
                          </a:solidFill>
                          <a:effectLst/>
                          <a:latin typeface="Century Gothic" panose="020B0502020202020204" pitchFamily="34" charset="0"/>
                        </a:rPr>
                        <a:t>Llyt</a:t>
                      </a: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hrennedd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Cymhwysedd digidol</a:t>
                      </a:r>
                      <a:endParaRPr lang="cy-GB" sz="18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Literacy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Numeracy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Digital literacy</a:t>
                      </a:r>
                      <a:endParaRPr lang="cy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654319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B343B07-D48C-ED43-AA3D-2AA3C80A72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287336"/>
              </p:ext>
            </p:extLst>
          </p:nvPr>
        </p:nvGraphicFramePr>
        <p:xfrm>
          <a:off x="1617305" y="5068756"/>
          <a:ext cx="8957388" cy="1645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73852">
                  <a:extLst>
                    <a:ext uri="{9D8B030D-6E8A-4147-A177-3AD203B41FA5}">
                      <a16:colId xmlns:a16="http://schemas.microsoft.com/office/drawing/2014/main" val="888671173"/>
                    </a:ext>
                  </a:extLst>
                </a:gridCol>
                <a:gridCol w="4483536">
                  <a:extLst>
                    <a:ext uri="{9D8B030D-6E8A-4147-A177-3AD203B41FA5}">
                      <a16:colId xmlns:a16="http://schemas.microsoft.com/office/drawing/2014/main" val="25298641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 Celfyddydau Mynegiannol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Iechyd a Lles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Dyniaethau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Ieithoedd, Llythrennedd a Chyfathrebu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Mathemateg a Rhifedd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Gwyddoniaeth a Thechnoleg</a:t>
                      </a:r>
                      <a:endParaRPr lang="cy-GB" sz="180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The Expressive Arts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Health and Well-being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Humanities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Languages, Literacy and Communication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Mathematics and Numeracy 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Science and Technology</a:t>
                      </a:r>
                      <a:endParaRPr lang="cy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234643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F082A374-56A4-A14C-BBD0-A0760D1D6D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6163" y="35448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5896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7B9EB3DE-CCFF-634F-B024-A440AAA1AB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7550" y="447555"/>
            <a:ext cx="4572000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623374B9-2B5E-3148-BBB1-A0E33A861F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904798" y="1853879"/>
            <a:ext cx="5068002" cy="411480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3700" dirty="0" err="1">
                <a:solidFill>
                  <a:srgbClr val="002060"/>
                </a:solidFill>
              </a:rPr>
              <a:t>Cerddoriaeth</a:t>
            </a:r>
            <a:r>
              <a:rPr lang="en-GB" altLang="en-US" sz="3700" dirty="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 dirty="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dirty="0" err="1">
                <a:solidFill>
                  <a:srgbClr val="002060"/>
                </a:solidFill>
              </a:rPr>
              <a:t>Daearyddiaeth</a:t>
            </a:r>
            <a:r>
              <a:rPr lang="en-GB" altLang="en-US" sz="3700" dirty="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altLang="en-US" sz="3700" dirty="0">
                <a:solidFill>
                  <a:srgbClr val="002060"/>
                </a:solidFill>
              </a:rPr>
              <a:t>T</a:t>
            </a:r>
            <a:r>
              <a:rPr lang="cy-GB" sz="3700" dirty="0">
                <a:solidFill>
                  <a:srgbClr val="002060"/>
                </a:solidFill>
                <a:effectLst/>
              </a:rPr>
              <a:t>echnoleg gwybodaeth a chyfathrebu (TGCh)? 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2999FFBC-038E-5E45-BB6C-44CB67A39D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5425" y="4688833"/>
            <a:ext cx="1174750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Chart Placeholder 8" descr="A picture containing text, electronics, computer&#10;&#10;Description automatically generated">
            <a:extLst>
              <a:ext uri="{FF2B5EF4-FFF2-40B4-BE49-F238E27FC236}">
                <a16:creationId xmlns:a16="http://schemas.microsoft.com/office/drawing/2014/main" id="{C2740BD5-3D68-F14C-B373-62C3762CAF3A}"/>
              </a:ext>
            </a:extLst>
          </p:cNvPr>
          <p:cNvPicPr>
            <a:picLocks noGrp="1" noChangeAspect="1"/>
          </p:cNvPicPr>
          <p:nvPr>
            <p:ph type="chart" sz="half" idx="1"/>
          </p:nvPr>
        </p:nvPicPr>
        <p:blipFill>
          <a:blip r:embed="rId4"/>
          <a:stretch>
            <a:fillRect/>
          </a:stretch>
        </p:blipFill>
        <p:spPr>
          <a:xfrm>
            <a:off x="1629700" y="2255579"/>
            <a:ext cx="2817310" cy="289470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439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03"/>
    </mc:Choice>
    <mc:Fallback xmlns="">
      <p:transition spd="slow" advTm="29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uiExpand="1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4724400" cy="41148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3700" dirty="0" err="1">
                <a:solidFill>
                  <a:srgbClr val="002060"/>
                </a:solidFill>
              </a:rPr>
              <a:t>Saesneg</a:t>
            </a:r>
            <a:r>
              <a:rPr lang="en-GB" altLang="en-US" sz="3700" dirty="0">
                <a:solidFill>
                  <a:srgbClr val="002060"/>
                </a:solidFill>
              </a:rPr>
              <a:t>?</a:t>
            </a:r>
          </a:p>
          <a:p>
            <a:pPr marL="0" indent="0" eaLnBrk="1" hangingPunct="1">
              <a:buNone/>
            </a:pPr>
            <a:endParaRPr lang="en-GB" altLang="en-US" sz="3700" dirty="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dirty="0" err="1">
                <a:solidFill>
                  <a:srgbClr val="002060"/>
                </a:solidFill>
              </a:rPr>
              <a:t>Mathemateg</a:t>
            </a:r>
            <a:r>
              <a:rPr lang="en-GB" altLang="en-US" sz="3700" dirty="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 dirty="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dirty="0" err="1">
                <a:solidFill>
                  <a:srgbClr val="002060"/>
                </a:solidFill>
              </a:rPr>
              <a:t>Addysg</a:t>
            </a:r>
            <a:r>
              <a:rPr lang="en-GB" altLang="en-US" sz="3700" dirty="0">
                <a:solidFill>
                  <a:srgbClr val="002060"/>
                </a:solidFill>
              </a:rPr>
              <a:t> </a:t>
            </a:r>
            <a:r>
              <a:rPr lang="en-GB" altLang="en-US" sz="3700" dirty="0" err="1">
                <a:solidFill>
                  <a:srgbClr val="002060"/>
                </a:solidFill>
              </a:rPr>
              <a:t>Grefyddol</a:t>
            </a:r>
            <a:r>
              <a:rPr lang="en-GB" altLang="en-US" sz="3700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800" y="2680483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Chart Placeholder 10" descr="A close-up of a calculator and a calculator&#10;&#10;Description automatically generated with low confidence">
            <a:extLst>
              <a:ext uri="{FF2B5EF4-FFF2-40B4-BE49-F238E27FC236}">
                <a16:creationId xmlns:a16="http://schemas.microsoft.com/office/drawing/2014/main" id="{7BA05881-3C0C-A344-A7B6-811A7CF02544}"/>
              </a:ext>
            </a:extLst>
          </p:cNvPr>
          <p:cNvPicPr>
            <a:picLocks noGrp="1" noChangeAspect="1"/>
          </p:cNvPicPr>
          <p:nvPr>
            <p:ph type="chart" sz="half" idx="1"/>
          </p:nvPr>
        </p:nvPicPr>
        <p:blipFill>
          <a:blip r:embed="rId4"/>
          <a:stretch>
            <a:fillRect/>
          </a:stretch>
        </p:blipFill>
        <p:spPr>
          <a:xfrm>
            <a:off x="1513470" y="2257464"/>
            <a:ext cx="3082670" cy="314791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23732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14"/>
    </mc:Choice>
    <mc:Fallback xmlns=""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gradFill>
          <a:gsLst>
            <a:gs pos="0">
              <a:schemeClr val="bg1"/>
            </a:gs>
            <a:gs pos="96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FE83DE2C-9878-F54F-AFEA-446F8CF142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02060"/>
                </a:solidFill>
                <a:latin typeface="+mn-lt"/>
              </a:rPr>
              <a:t>Pa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bwnc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ydy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hwn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?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1F478BF-B573-CB41-AC81-5E405EF8951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553200" y="1981200"/>
            <a:ext cx="4724400" cy="41148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3700" dirty="0">
                <a:solidFill>
                  <a:srgbClr val="002060"/>
                </a:solidFill>
              </a:rPr>
              <a:t>Hanes?</a:t>
            </a:r>
          </a:p>
          <a:p>
            <a:pPr marL="0" indent="0" eaLnBrk="1" hangingPunct="1">
              <a:buNone/>
            </a:pPr>
            <a:endParaRPr lang="en-GB" altLang="en-US" sz="3700" dirty="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dirty="0" err="1">
                <a:solidFill>
                  <a:srgbClr val="002060"/>
                </a:solidFill>
              </a:rPr>
              <a:t>Celf</a:t>
            </a:r>
            <a:r>
              <a:rPr lang="en-GB" altLang="en-US" sz="3700" dirty="0">
                <a:solidFill>
                  <a:srgbClr val="002060"/>
                </a:solidFill>
              </a:rPr>
              <a:t> a </a:t>
            </a:r>
            <a:r>
              <a:rPr lang="en-GB" altLang="en-US" sz="3700" dirty="0" err="1">
                <a:solidFill>
                  <a:srgbClr val="002060"/>
                </a:solidFill>
              </a:rPr>
              <a:t>dylunio</a:t>
            </a:r>
            <a:r>
              <a:rPr lang="en-GB" altLang="en-US" sz="3700" dirty="0">
                <a:solidFill>
                  <a:srgbClr val="002060"/>
                </a:solidFill>
              </a:rPr>
              <a:t>?</a:t>
            </a:r>
          </a:p>
          <a:p>
            <a:pPr eaLnBrk="1" hangingPunct="1"/>
            <a:endParaRPr lang="en-GB" altLang="en-US" sz="3700" dirty="0">
              <a:solidFill>
                <a:srgbClr val="002060"/>
              </a:solidFill>
            </a:endParaRPr>
          </a:p>
          <a:p>
            <a:pPr marL="0" indent="0" eaLnBrk="1" hangingPunct="1">
              <a:buNone/>
            </a:pPr>
            <a:r>
              <a:rPr lang="en-GB" altLang="en-US" sz="3700" dirty="0" err="1">
                <a:solidFill>
                  <a:srgbClr val="002060"/>
                </a:solidFill>
              </a:rPr>
              <a:t>Addysg</a:t>
            </a:r>
            <a:r>
              <a:rPr lang="en-GB" altLang="en-US" sz="3700" dirty="0">
                <a:solidFill>
                  <a:srgbClr val="002060"/>
                </a:solidFill>
              </a:rPr>
              <a:t> </a:t>
            </a:r>
            <a:r>
              <a:rPr lang="en-GB" altLang="en-US" sz="3700" dirty="0" err="1">
                <a:solidFill>
                  <a:srgbClr val="002060"/>
                </a:solidFill>
              </a:rPr>
              <a:t>Gorfforol</a:t>
            </a:r>
            <a:r>
              <a:rPr lang="en-GB" altLang="en-US" sz="3700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5" name="Picture 6" descr="http://upload.wikimedia.org/wikipedia/en/e/e4/Green_tick.png">
            <a:extLst>
              <a:ext uri="{FF2B5EF4-FFF2-40B4-BE49-F238E27FC236}">
                <a16:creationId xmlns:a16="http://schemas.microsoft.com/office/drawing/2014/main" id="{911108FB-D5AE-C845-8CD7-0EC41F460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800" y="2680483"/>
            <a:ext cx="1173162" cy="115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Chart Placeholder 7" descr="Icon&#10;&#10;Description automatically generated">
            <a:extLst>
              <a:ext uri="{FF2B5EF4-FFF2-40B4-BE49-F238E27FC236}">
                <a16:creationId xmlns:a16="http://schemas.microsoft.com/office/drawing/2014/main" id="{BF97929E-2723-7745-8438-8E11540D630F}"/>
              </a:ext>
            </a:extLst>
          </p:cNvPr>
          <p:cNvPicPr>
            <a:picLocks noGrp="1" noChangeAspect="1"/>
          </p:cNvPicPr>
          <p:nvPr>
            <p:ph type="chart" sz="half" idx="1"/>
          </p:nvPr>
        </p:nvPicPr>
        <p:blipFill>
          <a:blip r:embed="rId4"/>
          <a:stretch>
            <a:fillRect/>
          </a:stretch>
        </p:blipFill>
        <p:spPr>
          <a:xfrm>
            <a:off x="1435261" y="2392317"/>
            <a:ext cx="3462840" cy="28782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40945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314"/>
    </mc:Choice>
    <mc:Fallback>
      <p:transition spd="slow" advTm="34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0" grpId="0" autoUpdateAnimBg="0"/>
      <p:bldP spid="3789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7631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3A41F73-DCB3-A742-8131-A471394DA4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4095"/>
              </p:ext>
            </p:extLst>
          </p:nvPr>
        </p:nvGraphicFramePr>
        <p:xfrm>
          <a:off x="239379" y="2670859"/>
          <a:ext cx="11713241" cy="3718560"/>
        </p:xfrm>
        <a:graphic>
          <a:graphicData uri="http://schemas.openxmlformats.org/drawingml/2006/table">
            <a:tbl>
              <a:tblPr firstRow="1" firstCol="1" bandRow="1"/>
              <a:tblGrid>
                <a:gridCol w="5866364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84687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72341">
                <a:tc>
                  <a:txBody>
                    <a:bodyPr/>
                    <a:lstStyle/>
                    <a:p>
                      <a:endParaRPr lang="cy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 chi’n dysgu...                              Mathemateg?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 ti’n dysgu...                                    Hanes?</a:t>
                      </a:r>
                      <a:endParaRPr lang="cy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Do you teach...?</a:t>
                      </a: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Cymraeg?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Cerddoriaeth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pob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pwnc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Ydw, dw i’n dysgu ......</a:t>
                      </a:r>
                    </a:p>
                    <a:p>
                      <a:endParaRPr lang="cy-GB" sz="12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ydw, dw i ddim yn dysgu ..... ond rydw i’n dysgu .....</a:t>
                      </a:r>
                    </a:p>
                    <a:p>
                      <a:endParaRPr lang="cy-GB" sz="10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7234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chi’n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</a:t>
                      </a:r>
                      <a:r>
                        <a:rPr lang="cy-GB" sz="20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</a:t>
                      </a:r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ythrennedd?</a:t>
                      </a:r>
                      <a:endParaRPr lang="en-GB" sz="2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ti’n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      </a:t>
                      </a:r>
                      <a:r>
                        <a:rPr lang="en-GB" sz="2000" b="1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en-GB" sz="20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athemateg</a:t>
                      </a:r>
                      <a:r>
                        <a:rPr lang="en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Are you responsible for…?                          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Wyddoniaeth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Addysg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gorfforol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</a:t>
                      </a:r>
                      <a:r>
                        <a:rPr lang="en-GB" sz="20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Saesneg</a:t>
                      </a:r>
                      <a:r>
                        <a:rPr lang="en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10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Ydw, dw i’n gyfrifol am...</a:t>
                      </a:r>
                    </a:p>
                    <a:p>
                      <a:endParaRPr lang="cy-GB" sz="12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Nac ydw, dw i ddim yn gyfrifol am ..... ond rydw i’n gyfrifol am .....</a:t>
                      </a:r>
                    </a:p>
                    <a:p>
                      <a:endParaRPr lang="cy-GB" sz="10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481424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AE49A80-0C79-3D4C-AA26-0B41971513AC}"/>
              </a:ext>
            </a:extLst>
          </p:cNvPr>
          <p:cNvSpPr txBox="1"/>
          <p:nvPr/>
        </p:nvSpPr>
        <p:spPr>
          <a:xfrm>
            <a:off x="243407" y="330859"/>
            <a:ext cx="4461664" cy="1877437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…?</a:t>
            </a:r>
          </a:p>
          <a:p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dysgu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3600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Do you teach?</a:t>
            </a:r>
          </a:p>
        </p:txBody>
      </p:sp>
      <p:pic>
        <p:nvPicPr>
          <p:cNvPr id="12" name="Picture 11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6AB16278-E566-744E-95BB-71DECB59F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6511" y="99273"/>
            <a:ext cx="2002082" cy="2381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046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00B0F0">
                <a:alpha val="76315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5CD436C-EBA4-4E4E-B51D-01571685CC74}"/>
              </a:ext>
            </a:extLst>
          </p:cNvPr>
          <p:cNvSpPr txBox="1"/>
          <p:nvPr/>
        </p:nvSpPr>
        <p:spPr>
          <a:xfrm>
            <a:off x="243407" y="180388"/>
            <a:ext cx="2997504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002060"/>
                </a:solidFill>
              </a:rPr>
              <a:t>flwyddyn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3600" i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What year?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6B471E0-030D-6B46-AA34-2D5C560E9F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4626961"/>
              </p:ext>
            </p:extLst>
          </p:nvPr>
        </p:nvGraphicFramePr>
        <p:xfrm>
          <a:off x="243407" y="1704014"/>
          <a:ext cx="11713241" cy="3009184"/>
        </p:xfrm>
        <a:graphic>
          <a:graphicData uri="http://schemas.openxmlformats.org/drawingml/2006/table">
            <a:tbl>
              <a:tblPr firstRow="1" firstCol="1" bandRow="1"/>
              <a:tblGrid>
                <a:gridCol w="400853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7704711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3009184">
                <a:tc>
                  <a:txBody>
                    <a:bodyPr/>
                    <a:lstStyle/>
                    <a:p>
                      <a:endParaRPr lang="cy-GB" sz="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rydych chi’n dysgu?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rwyt ti’n dysgu?</a:t>
                      </a:r>
                    </a:p>
                    <a:p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year do you teach?</a:t>
                      </a:r>
                      <a:endParaRPr lang="en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8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dysgu         ’r Dosbarth Meithrin        yn Ysgol y Parc.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’r Dosbarth Derbyn          yn Ysgol Gynradd Aberaeron.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1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2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3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Blwyddyn 4</a:t>
                      </a:r>
                    </a:p>
                    <a:p>
                      <a:endParaRPr lang="cy-GB" sz="20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athro          Blwyddyn 5            mewn ysgol gynradd.</a:t>
                      </a: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athrawes   Blwyddyn 6            mewn ysgol gynradd yn Aberaeron.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D5DDE188-6781-1D46-B1ED-9F302A264ED5}"/>
              </a:ext>
            </a:extLst>
          </p:cNvPr>
          <p:cNvSpPr/>
          <p:nvPr/>
        </p:nvSpPr>
        <p:spPr>
          <a:xfrm>
            <a:off x="3292219" y="4913385"/>
            <a:ext cx="5607562" cy="1785104"/>
          </a:xfrm>
          <a:prstGeom prst="rect">
            <a:avLst/>
          </a:prstGeom>
          <a:solidFill>
            <a:srgbClr val="FFFF0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b="1" dirty="0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usually means </a:t>
            </a:r>
            <a:r>
              <a:rPr lang="cy-GB" i="1" dirty="0">
                <a:solidFill>
                  <a:srgbClr val="002060"/>
                </a:solidFill>
                <a:ea typeface="Times New Roman" panose="02020603050405020304" pitchFamily="18" charset="0"/>
              </a:rPr>
              <a:t>‘in a‘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  and is </a:t>
            </a:r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</a:rPr>
              <a:t>indefinite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, </a:t>
            </a:r>
          </a:p>
          <a:p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2800" dirty="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Rydw i’n gweithio </a:t>
            </a:r>
            <a:r>
              <a:rPr lang="cy-GB" dirty="0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ysgol gynradd yn Abertawe.</a:t>
            </a:r>
            <a:endParaRPr lang="en-GB" sz="2800" dirty="0">
              <a:ea typeface="Times New Roman" panose="02020603050405020304" pitchFamily="18" charset="0"/>
            </a:endParaRPr>
          </a:p>
          <a:p>
            <a:endParaRPr lang="cy-GB" b="1" dirty="0">
              <a:solidFill>
                <a:srgbClr val="FF0000"/>
              </a:solidFill>
              <a:ea typeface="Times New Roman" panose="02020603050405020304" pitchFamily="18" charset="0"/>
            </a:endParaRPr>
          </a:p>
          <a:p>
            <a:r>
              <a:rPr lang="cy-GB" b="1" dirty="0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b="1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refers to a </a:t>
            </a:r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</a:rPr>
              <a:t>definite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 place, </a:t>
            </a:r>
          </a:p>
          <a:p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2800" dirty="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Rydw i’n gweithio</a:t>
            </a:r>
            <a:r>
              <a:rPr lang="cy-GB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Ysgol Gynradd Abbey.</a:t>
            </a:r>
            <a:endParaRPr lang="en-GB" sz="2800" dirty="0">
              <a:solidFill>
                <a:srgbClr val="002060"/>
              </a:solidFill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120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00B0F0">
                <a:alpha val="66098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77F7620-9931-0647-A167-409EFD38F218}"/>
              </a:ext>
            </a:extLst>
          </p:cNvPr>
          <p:cNvSpPr txBox="1"/>
          <p:nvPr/>
        </p:nvSpPr>
        <p:spPr>
          <a:xfrm>
            <a:off x="243406" y="330859"/>
            <a:ext cx="5416613" cy="1877437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rydych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wneud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3600" b="1" dirty="0">
                <a:solidFill>
                  <a:srgbClr val="002060"/>
                </a:solidFill>
              </a:rPr>
              <a:t>  Beth </a:t>
            </a:r>
            <a:r>
              <a:rPr lang="en-US" sz="3600" b="1" dirty="0" err="1">
                <a:solidFill>
                  <a:srgbClr val="002060"/>
                </a:solidFill>
              </a:rPr>
              <a:t>rwyt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wneud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3600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What do you do?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FED6211-08F5-9B4F-8DF8-AD1E842AED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52271"/>
              </p:ext>
            </p:extLst>
          </p:nvPr>
        </p:nvGraphicFramePr>
        <p:xfrm>
          <a:off x="239379" y="2963119"/>
          <a:ext cx="11713241" cy="3102016"/>
        </p:xfrm>
        <a:graphic>
          <a:graphicData uri="http://schemas.openxmlformats.org/drawingml/2006/table">
            <a:tbl>
              <a:tblPr firstRow="1" firstCol="1" bandRow="1"/>
              <a:tblGrid>
                <a:gridCol w="400853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7704711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3102016">
                <a:tc>
                  <a:txBody>
                    <a:bodyPr/>
                    <a:lstStyle/>
                    <a:p>
                      <a:endParaRPr lang="cy-GB" sz="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rydych chi’n wneud?</a:t>
                      </a:r>
                    </a:p>
                    <a:p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Beth rwyt ti’n wneud?</a:t>
                      </a:r>
                    </a:p>
                    <a:p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do you do?</a:t>
                      </a:r>
                      <a:endParaRPr lang="en-GB" sz="1800" b="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8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dysgu...            Cymraeg i Flwyddyn 1.            </a:t>
                      </a:r>
                      <a:endParaRPr lang="cy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 teach</a:t>
                      </a:r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...                             Cymraeg ar draws yr ysgol</a:t>
                      </a:r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   </a:t>
                      </a: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(across the school)</a:t>
                      </a:r>
                    </a:p>
                    <a:p>
                      <a:endParaRPr lang="cy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endParaRPr lang="cy-GB" sz="20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Rydw i’n gyfrifol am      y Cyfnod Sylfaen (CS)</a:t>
                      </a:r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            </a:t>
                      </a: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Foundation Phase</a:t>
                      </a:r>
                      <a:endParaRPr lang="cy-GB" sz="20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I am responsible for            </a:t>
                      </a:r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 Meithrin.                                    </a:t>
                      </a:r>
                      <a:r>
                        <a:rPr lang="cy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Nursery</a:t>
                      </a:r>
                      <a:endParaRPr lang="cy-GB" sz="20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</a:t>
                      </a:r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Flwyddyn 6.                                  </a:t>
                      </a: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</a:t>
                      </a:r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Gyfnod Allweddol 1 (CA1)</a:t>
                      </a:r>
                      <a:r>
                        <a:rPr lang="cy-GB" sz="20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.     </a:t>
                      </a: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Key Stage 1 (KS1)</a:t>
                      </a:r>
                      <a:endParaRPr lang="cy-GB" sz="20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</a:t>
                      </a:r>
                      <a:r>
                        <a:rPr lang="cy-GB" sz="20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Gyfnod Allweddol 2 (CA2).        </a:t>
                      </a:r>
                      <a:r>
                        <a:rPr lang="cy-GB" sz="180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Key Stage 2 (KS2)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</a:tbl>
          </a:graphicData>
        </a:graphic>
      </p:graphicFrame>
      <p:pic>
        <p:nvPicPr>
          <p:cNvPr id="12" name="Picture 11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CE42F2DD-B941-BA4D-BC4B-2C2EF630D1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4181" y="158669"/>
            <a:ext cx="1687615" cy="2584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556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Audio 2">
            <a:hlinkClick r:id="" action="ppaction://media"/>
            <a:extLst>
              <a:ext uri="{FF2B5EF4-FFF2-40B4-BE49-F238E27FC236}">
                <a16:creationId xmlns:a16="http://schemas.microsoft.com/office/drawing/2014/main" id="{DD9B4FFE-FF40-C04E-8E55-C0B88D80C6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34098" y="1080161"/>
            <a:ext cx="1193138" cy="1193138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D7FB81E4-B20C-044C-9135-64446E647B77}"/>
              </a:ext>
            </a:extLst>
          </p:cNvPr>
          <p:cNvSpPr/>
          <p:nvPr/>
        </p:nvSpPr>
        <p:spPr>
          <a:xfrm>
            <a:off x="3095475" y="373375"/>
            <a:ext cx="8150251" cy="1205111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Gwrandewch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sgwrs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, a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llenwch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bylchau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atebion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sleid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cs typeface="Cavolini" panose="03000502040302020204" pitchFamily="66" charset="0"/>
              </a:rPr>
              <a:t>nesaf</a:t>
            </a:r>
            <a:r>
              <a:rPr lang="en-GB" sz="1600" b="1" dirty="0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</a:p>
          <a:p>
            <a:pPr lvl="0" algn="ctr">
              <a:defRPr/>
            </a:pPr>
            <a:endParaRPr lang="en-GB" sz="1600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600" i="1" dirty="0">
                <a:solidFill>
                  <a:srgbClr val="002060"/>
                </a:solidFill>
                <a:cs typeface="Cavolini" panose="03000502040302020204" pitchFamily="66" charset="0"/>
              </a:rPr>
              <a:t>Listen to the dialogue and fill in the gaps. The answers are on the next slide.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14D5B5-3860-C943-B52F-557685DBAF97}"/>
              </a:ext>
            </a:extLst>
          </p:cNvPr>
          <p:cNvSpPr txBox="1"/>
          <p:nvPr/>
        </p:nvSpPr>
        <p:spPr>
          <a:xfrm>
            <a:off x="264764" y="275131"/>
            <a:ext cx="2923309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Wrando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Listening Task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8A76EF1-C094-AD49-999D-D62340A8BEA1}"/>
              </a:ext>
            </a:extLst>
          </p:cNvPr>
          <p:cNvSpPr txBox="1"/>
          <p:nvPr/>
        </p:nvSpPr>
        <p:spPr>
          <a:xfrm>
            <a:off x="1678023" y="2273299"/>
            <a:ext cx="8835953" cy="409342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000" i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  </a:t>
            </a:r>
            <a:r>
              <a:rPr lang="en-US" sz="2400" b="1" dirty="0" err="1">
                <a:solidFill>
                  <a:srgbClr val="002060"/>
                </a:solidFill>
              </a:rPr>
              <a:t>Prynhawn</a:t>
            </a:r>
            <a:r>
              <a:rPr lang="en-US" sz="2400" b="1" dirty="0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  </a:t>
            </a:r>
            <a:r>
              <a:rPr lang="en-US" sz="2400" b="1" dirty="0" err="1">
                <a:solidFill>
                  <a:srgbClr val="002060"/>
                </a:solidFill>
              </a:rPr>
              <a:t>Prynhawn</a:t>
            </a:r>
            <a:r>
              <a:rPr lang="en-US" sz="2400" b="1" dirty="0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  </a:t>
            </a:r>
            <a:r>
              <a:rPr lang="en-US" sz="2400" b="1" dirty="0">
                <a:solidFill>
                  <a:srgbClr val="002060"/>
                </a:solidFill>
              </a:rPr>
              <a:t>Mari </a:t>
            </a:r>
            <a:r>
              <a:rPr lang="en-US" sz="2400" b="1" dirty="0">
                <a:solidFill>
                  <a:srgbClr val="FF0000"/>
                </a:solidFill>
              </a:rPr>
              <a:t>___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  </a:t>
            </a:r>
            <a:r>
              <a:rPr lang="en-US" sz="2400" b="1" dirty="0" err="1">
                <a:solidFill>
                  <a:srgbClr val="002060"/>
                </a:solidFill>
              </a:rPr>
              <a:t>Helo</a:t>
            </a:r>
            <a:r>
              <a:rPr lang="en-US" sz="2400" b="1" dirty="0">
                <a:solidFill>
                  <a:srgbClr val="002060"/>
                </a:solidFill>
              </a:rPr>
              <a:t>, Mari. </a:t>
            </a:r>
            <a:r>
              <a:rPr lang="en-US" sz="2400" b="1" dirty="0" err="1">
                <a:solidFill>
                  <a:srgbClr val="002060"/>
                </a:solidFill>
              </a:rPr>
              <a:t>Dafydd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  </a:t>
            </a:r>
            <a:r>
              <a:rPr lang="en-US" sz="2400" b="1" dirty="0" err="1">
                <a:solidFill>
                  <a:srgbClr val="002060"/>
                </a:solidFill>
              </a:rPr>
              <a:t>Ble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_____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Dafydd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  </a:t>
            </a:r>
            <a:r>
              <a:rPr lang="en-US" sz="2400" b="1" dirty="0">
                <a:solidFill>
                  <a:srgbClr val="FF0000"/>
                </a:solidFill>
              </a:rPr>
              <a:t>____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ym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Mhort</a:t>
            </a:r>
            <a:r>
              <a:rPr lang="en-US" sz="2400" b="1" dirty="0">
                <a:solidFill>
                  <a:srgbClr val="002060"/>
                </a:solidFill>
              </a:rPr>
              <a:t> Talbot </a:t>
            </a:r>
            <a:r>
              <a:rPr lang="en-US" sz="2400" b="1" dirty="0" err="1">
                <a:solidFill>
                  <a:srgbClr val="002060"/>
                </a:solidFill>
              </a:rPr>
              <a:t>mewn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ysgol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_______</a:t>
            </a:r>
            <a:r>
              <a:rPr lang="en-US" sz="2400" b="1" dirty="0">
                <a:solidFill>
                  <a:srgbClr val="002060"/>
                </a:solidFill>
              </a:rPr>
              <a:t> .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                </a:t>
            </a:r>
            <a:r>
              <a:rPr lang="en-US" sz="2400" b="1" dirty="0" err="1">
                <a:solidFill>
                  <a:srgbClr val="002060"/>
                </a:solidFill>
              </a:rPr>
              <a:t>Ble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 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_____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Cae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Derwen</a:t>
            </a:r>
            <a:r>
              <a:rPr lang="en-US" sz="2400" b="1" dirty="0">
                <a:solidFill>
                  <a:srgbClr val="002060"/>
                </a:solidFill>
              </a:rPr>
              <a:t> .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                </a:t>
            </a:r>
            <a:r>
              <a:rPr lang="en-US" sz="2400" b="1" dirty="0" err="1">
                <a:solidFill>
                  <a:srgbClr val="002060"/>
                </a:solidFill>
              </a:rPr>
              <a:t>Blwyddyn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___</a:t>
            </a:r>
            <a:r>
              <a:rPr lang="en-US" sz="2400" b="1" dirty="0">
                <a:solidFill>
                  <a:srgbClr val="002060"/>
                </a:solidFill>
              </a:rPr>
              <a:t> a </a:t>
            </a:r>
            <a:r>
              <a:rPr lang="en-US" sz="2400" b="1" dirty="0" err="1">
                <a:solidFill>
                  <a:srgbClr val="002060"/>
                </a:solidFill>
              </a:rPr>
              <a:t>Phedwar</a:t>
            </a:r>
            <a:r>
              <a:rPr lang="en-US" sz="2400" b="1" dirty="0">
                <a:solidFill>
                  <a:srgbClr val="002060"/>
                </a:solidFill>
              </a:rPr>
              <a:t>. Pa </a:t>
            </a:r>
            <a:r>
              <a:rPr lang="en-US" sz="2400" b="1" dirty="0">
                <a:solidFill>
                  <a:srgbClr val="FF0000"/>
                </a:solidFill>
              </a:rPr>
              <a:t>________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 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Blwyddyn</a:t>
            </a:r>
            <a:r>
              <a:rPr lang="en-US" sz="2400" b="1" dirty="0">
                <a:solidFill>
                  <a:srgbClr val="002060"/>
                </a:solidFill>
              </a:rPr>
              <a:t> Tri a </a:t>
            </a:r>
            <a:r>
              <a:rPr lang="en-US" sz="2400" b="1" dirty="0" err="1">
                <a:solidFill>
                  <a:srgbClr val="002060"/>
                </a:solidFill>
              </a:rPr>
              <a:t>Phedwar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_____</a:t>
            </a:r>
            <a:r>
              <a:rPr lang="en-US" sz="2400" b="1" dirty="0">
                <a:solidFill>
                  <a:srgbClr val="002060"/>
                </a:solidFill>
              </a:rPr>
              <a:t> .</a:t>
            </a:r>
          </a:p>
          <a:p>
            <a:endParaRPr lang="en-US" sz="1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54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5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4314D5B5-3860-C943-B52F-557685DBAF97}"/>
              </a:ext>
            </a:extLst>
          </p:cNvPr>
          <p:cNvSpPr txBox="1"/>
          <p:nvPr/>
        </p:nvSpPr>
        <p:spPr>
          <a:xfrm>
            <a:off x="299488" y="267348"/>
            <a:ext cx="1992300" cy="769441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US" sz="3600" b="1" dirty="0">
              <a:solidFill>
                <a:srgbClr val="002060"/>
              </a:solidFill>
            </a:endParaRPr>
          </a:p>
        </p:txBody>
      </p:sp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8A8B9091-F377-6543-B655-81E2AFF541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85" y="2141316"/>
            <a:ext cx="3673571" cy="471668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8A76EF1-C094-AD49-999D-D62340A8BEA1}"/>
              </a:ext>
            </a:extLst>
          </p:cNvPr>
          <p:cNvSpPr txBox="1"/>
          <p:nvPr/>
        </p:nvSpPr>
        <p:spPr>
          <a:xfrm>
            <a:off x="3707756" y="267348"/>
            <a:ext cx="8353063" cy="4093428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US" sz="1000" i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</a:t>
            </a:r>
            <a:r>
              <a:rPr lang="en-US" sz="2400" b="1" dirty="0" err="1">
                <a:solidFill>
                  <a:srgbClr val="002060"/>
                </a:solidFill>
              </a:rPr>
              <a:t>Prynhawn</a:t>
            </a:r>
            <a:r>
              <a:rPr lang="en-US" sz="2400" b="1" dirty="0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</a:t>
            </a:r>
            <a:r>
              <a:rPr lang="en-US" sz="2400" b="1" dirty="0" err="1">
                <a:solidFill>
                  <a:srgbClr val="002060"/>
                </a:solidFill>
              </a:rPr>
              <a:t>Prynhawn</a:t>
            </a:r>
            <a:r>
              <a:rPr lang="en-US" sz="2400" b="1" dirty="0">
                <a:solidFill>
                  <a:srgbClr val="002060"/>
                </a:solidFill>
              </a:rPr>
              <a:t> da.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</a:t>
            </a:r>
            <a:r>
              <a:rPr lang="en-US" sz="2400" b="1" dirty="0">
                <a:solidFill>
                  <a:srgbClr val="002060"/>
                </a:solidFill>
              </a:rPr>
              <a:t>Mari </a:t>
            </a:r>
            <a:r>
              <a:rPr lang="en-US" sz="2400" b="1" dirty="0" err="1">
                <a:solidFill>
                  <a:srgbClr val="FF000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</a:t>
            </a:r>
            <a:r>
              <a:rPr lang="en-US" sz="2400" b="1" dirty="0" err="1">
                <a:solidFill>
                  <a:srgbClr val="002060"/>
                </a:solidFill>
              </a:rPr>
              <a:t>Helo</a:t>
            </a:r>
            <a:r>
              <a:rPr lang="en-US" sz="2400" b="1" dirty="0">
                <a:solidFill>
                  <a:srgbClr val="002060"/>
                </a:solidFill>
              </a:rPr>
              <a:t>, Mari. </a:t>
            </a:r>
            <a:r>
              <a:rPr lang="en-US" sz="2400" b="1" dirty="0" err="1">
                <a:solidFill>
                  <a:srgbClr val="002060"/>
                </a:solidFill>
              </a:rPr>
              <a:t>Dafydd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</a:t>
            </a:r>
            <a:r>
              <a:rPr lang="en-US" sz="24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</a:t>
            </a:r>
            <a:r>
              <a:rPr lang="en-US" sz="2400" b="1" dirty="0" err="1">
                <a:solidFill>
                  <a:srgbClr val="002060"/>
                </a:solidFill>
              </a:rPr>
              <a:t>Ble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Dafydd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</a:t>
            </a:r>
            <a:r>
              <a:rPr lang="en-US" sz="2400" b="1" dirty="0" err="1">
                <a:solidFill>
                  <a:srgbClr val="FF0000"/>
                </a:solidFill>
              </a:rPr>
              <a:t>Rydw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ym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Mhort</a:t>
            </a:r>
            <a:r>
              <a:rPr lang="en-US" sz="2400" b="1" dirty="0">
                <a:solidFill>
                  <a:srgbClr val="002060"/>
                </a:solidFill>
              </a:rPr>
              <a:t> Talbot </a:t>
            </a:r>
            <a:r>
              <a:rPr lang="en-US" sz="2400" b="1" dirty="0" err="1">
                <a:solidFill>
                  <a:srgbClr val="002060"/>
                </a:solidFill>
              </a:rPr>
              <a:t>mewn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ysgol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gynradd</a:t>
            </a:r>
            <a:r>
              <a:rPr lang="en-US" sz="2400" b="1" dirty="0">
                <a:solidFill>
                  <a:srgbClr val="002060"/>
                </a:solidFill>
              </a:rPr>
              <a:t>.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              </a:t>
            </a:r>
            <a:r>
              <a:rPr lang="en-US" sz="2400" b="1" dirty="0" err="1">
                <a:solidFill>
                  <a:srgbClr val="002060"/>
                </a:solidFill>
              </a:rPr>
              <a:t>Ble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Mari:</a:t>
            </a:r>
            <a:r>
              <a:rPr lang="en-US" sz="2400" dirty="0">
                <a:solidFill>
                  <a:srgbClr val="002060"/>
                </a:solidFill>
              </a:rPr>
              <a:t>        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Ysgol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Cae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Derwen</a:t>
            </a:r>
            <a:r>
              <a:rPr lang="en-US" sz="2400" b="1" dirty="0">
                <a:solidFill>
                  <a:srgbClr val="002060"/>
                </a:solidFill>
              </a:rPr>
              <a:t> .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              </a:t>
            </a:r>
            <a:r>
              <a:rPr lang="en-US" sz="2400" b="1" dirty="0" err="1">
                <a:solidFill>
                  <a:srgbClr val="002060"/>
                </a:solidFill>
              </a:rPr>
              <a:t>Blwyddyn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>
                <a:solidFill>
                  <a:srgbClr val="FF0000"/>
                </a:solidFill>
              </a:rPr>
              <a:t>Tri</a:t>
            </a:r>
            <a:r>
              <a:rPr lang="en-US" sz="2400" b="1" dirty="0">
                <a:solidFill>
                  <a:srgbClr val="002060"/>
                </a:solidFill>
              </a:rPr>
              <a:t> a </a:t>
            </a:r>
            <a:r>
              <a:rPr lang="en-US" sz="2400" b="1" dirty="0" err="1">
                <a:solidFill>
                  <a:srgbClr val="002060"/>
                </a:solidFill>
              </a:rPr>
              <a:t>Phedwar</a:t>
            </a:r>
            <a:r>
              <a:rPr lang="en-US" sz="2400" b="1" dirty="0">
                <a:solidFill>
                  <a:srgbClr val="002060"/>
                </a:solidFill>
              </a:rPr>
              <a:t>. Pa </a:t>
            </a:r>
            <a:r>
              <a:rPr lang="en-US" sz="2400" b="1" dirty="0" err="1">
                <a:solidFill>
                  <a:srgbClr val="FF0000"/>
                </a:solidFill>
              </a:rPr>
              <a:t>flwyddyn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400" i="1" dirty="0" err="1">
                <a:solidFill>
                  <a:srgbClr val="002060"/>
                </a:solidFill>
              </a:rPr>
              <a:t>Dafydd</a:t>
            </a:r>
            <a:r>
              <a:rPr lang="en-US" sz="2400" i="1" dirty="0">
                <a:solidFill>
                  <a:srgbClr val="002060"/>
                </a:solidFill>
              </a:rPr>
              <a:t>:</a:t>
            </a:r>
            <a:r>
              <a:rPr lang="en-US" sz="2400" dirty="0">
                <a:solidFill>
                  <a:srgbClr val="002060"/>
                </a:solidFill>
              </a:rPr>
              <a:t>     </a:t>
            </a:r>
            <a:r>
              <a:rPr lang="en-US" sz="2400" b="1" dirty="0" err="1">
                <a:solidFill>
                  <a:srgbClr val="002060"/>
                </a:solidFill>
              </a:rPr>
              <a:t>Rydw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dysgu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Blwyddyn</a:t>
            </a:r>
            <a:r>
              <a:rPr lang="en-US" sz="2400" b="1" dirty="0">
                <a:solidFill>
                  <a:srgbClr val="002060"/>
                </a:solidFill>
              </a:rPr>
              <a:t> Tri a </a:t>
            </a:r>
            <a:r>
              <a:rPr lang="en-US" sz="2400" b="1" dirty="0" err="1">
                <a:solidFill>
                  <a:srgbClr val="002060"/>
                </a:solidFill>
              </a:rPr>
              <a:t>Phedwar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hefyd</a:t>
            </a:r>
            <a:r>
              <a:rPr lang="en-US" sz="2400" b="1" dirty="0">
                <a:solidFill>
                  <a:srgbClr val="002060"/>
                </a:solidFill>
              </a:rPr>
              <a:t> .</a:t>
            </a:r>
          </a:p>
          <a:p>
            <a:endParaRPr lang="en-US" sz="1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2835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85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peech Bubble: Rectangle with Corners Rounded 4">
            <a:extLst>
              <a:ext uri="{FF2B5EF4-FFF2-40B4-BE49-F238E27FC236}">
                <a16:creationId xmlns:a16="http://schemas.microsoft.com/office/drawing/2014/main" id="{7A067DFD-1D83-734D-B142-F332B9EAD3DE}"/>
              </a:ext>
            </a:extLst>
          </p:cNvPr>
          <p:cNvSpPr/>
          <p:nvPr/>
        </p:nvSpPr>
        <p:spPr>
          <a:xfrm>
            <a:off x="4104409" y="132775"/>
            <a:ext cx="7751618" cy="183110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Darllenwch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ddisgrifiadau’r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tri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pherson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yma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.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Yna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edrychwch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sleid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nesaf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. Am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bwy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mae’r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brawddegau’n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rgbClr val="002060"/>
                </a:solidFill>
                <a:cs typeface="Cavolini" panose="03000502040302020204" pitchFamily="66" charset="0"/>
              </a:rPr>
              <a:t>wir</a:t>
            </a:r>
            <a:r>
              <a:rPr lang="en-GB" b="1" dirty="0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</a:p>
          <a:p>
            <a:pPr lvl="0" algn="ctr">
              <a:defRPr/>
            </a:pPr>
            <a:endParaRPr lang="en-GB" i="1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i="1" dirty="0">
                <a:solidFill>
                  <a:srgbClr val="002060"/>
                </a:solidFill>
                <a:cs typeface="Cavolini" panose="03000502040302020204" pitchFamily="66" charset="0"/>
              </a:rPr>
              <a:t>Read the descriptions of these 3 people’s jobs.  Then look at the next slide. </a:t>
            </a:r>
          </a:p>
          <a:p>
            <a:pPr lvl="0" algn="ctr">
              <a:defRPr/>
            </a:pPr>
            <a:r>
              <a:rPr lang="en-GB" i="1" dirty="0">
                <a:solidFill>
                  <a:srgbClr val="002060"/>
                </a:solidFill>
                <a:cs typeface="Cavolini" panose="03000502040302020204" pitchFamily="66" charset="0"/>
              </a:rPr>
              <a:t>Who is each fact about? </a:t>
            </a:r>
          </a:p>
        </p:txBody>
      </p:sp>
      <p:sp>
        <p:nvSpPr>
          <p:cNvPr id="8" name="Speech Bubble: Rectangle with Corners Rounded 8">
            <a:extLst>
              <a:ext uri="{FF2B5EF4-FFF2-40B4-BE49-F238E27FC236}">
                <a16:creationId xmlns:a16="http://schemas.microsoft.com/office/drawing/2014/main" id="{1A056FF4-E77A-2647-8A9F-1EFC045C05A4}"/>
              </a:ext>
            </a:extLst>
          </p:cNvPr>
          <p:cNvSpPr/>
          <p:nvPr/>
        </p:nvSpPr>
        <p:spPr>
          <a:xfrm>
            <a:off x="2859256" y="2187173"/>
            <a:ext cx="6633999" cy="1318012"/>
          </a:xfrm>
          <a:prstGeom prst="wedgeRoundRectCallout">
            <a:avLst>
              <a:gd name="adj1" fmla="val -65293"/>
              <a:gd name="adj2" fmla="val -31"/>
              <a:gd name="adj3" fmla="val 16667"/>
            </a:avLst>
          </a:prstGeom>
          <a:solidFill>
            <a:srgbClr val="FFFF0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 dirty="0">
                <a:latin typeface="Century Gothic" panose="020B0502020202020204" pitchFamily="34" charset="0"/>
              </a:rPr>
            </a:br>
            <a:endParaRPr lang="cy-GB" altLang="en-US" sz="2600" dirty="0">
              <a:latin typeface="Century Gothic" panose="020B0502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A1972C-59C4-B344-A2A8-43A3DD80FE06}"/>
              </a:ext>
            </a:extLst>
          </p:cNvPr>
          <p:cNvSpPr txBox="1"/>
          <p:nvPr/>
        </p:nvSpPr>
        <p:spPr>
          <a:xfrm>
            <a:off x="3178812" y="2242223"/>
            <a:ext cx="61539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rgbClr val="002060"/>
                </a:solidFill>
              </a:rPr>
              <a:t>Mr Davies ydw i.  Rydw i’n ddirprwy-bennaeth yn Ysgol y Llan.  Mae 80 o blant yn yr ysgol.  Rydw i’n dysgu Blwyddyn 6.  Rydw i’n gyfrifol am Gyfnod Allweddol 2 ar draws yr ysgol.  Rydw i’n hoffi’r swydd yn fawr iawn.  </a:t>
            </a:r>
          </a:p>
        </p:txBody>
      </p:sp>
      <p:sp>
        <p:nvSpPr>
          <p:cNvPr id="13" name="Speech Bubble: Rectangle with Corners Rounded 8">
            <a:extLst>
              <a:ext uri="{FF2B5EF4-FFF2-40B4-BE49-F238E27FC236}">
                <a16:creationId xmlns:a16="http://schemas.microsoft.com/office/drawing/2014/main" id="{264BA527-9B4C-954C-8FD6-D6549C9316AC}"/>
              </a:ext>
            </a:extLst>
          </p:cNvPr>
          <p:cNvSpPr/>
          <p:nvPr/>
        </p:nvSpPr>
        <p:spPr>
          <a:xfrm>
            <a:off x="2930746" y="3802523"/>
            <a:ext cx="6633999" cy="1063970"/>
          </a:xfrm>
          <a:prstGeom prst="wedgeRoundRectCallout">
            <a:avLst>
              <a:gd name="adj1" fmla="val 67010"/>
              <a:gd name="adj2" fmla="val -64672"/>
              <a:gd name="adj3" fmla="val 16667"/>
            </a:avLst>
          </a:prstGeom>
          <a:solidFill>
            <a:srgbClr val="00B05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Mrs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Jones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ydw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i. 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Rydw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i’n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Bennaeth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mewn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gynradd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. 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yr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Hafod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ydy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enw’r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ysgol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.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Rydw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i’n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dysgu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rhifedd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i’r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Cyfnod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Sylfaen a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Chymraeg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i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Gyfnod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Allweddol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2. 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Mae’n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swydd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ddiddorol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 </a:t>
            </a:r>
            <a:r>
              <a:rPr lang="en-US" altLang="en-US" b="1" dirty="0" err="1">
                <a:solidFill>
                  <a:srgbClr val="002060"/>
                </a:solidFill>
                <a:latin typeface="+mn-lt"/>
                <a:cs typeface="+mn-cs"/>
              </a:rPr>
              <a:t>iawn</a:t>
            </a:r>
            <a:r>
              <a:rPr lang="en-US" altLang="en-US" b="1" dirty="0">
                <a:solidFill>
                  <a:srgbClr val="002060"/>
                </a:solidFill>
                <a:latin typeface="+mn-lt"/>
                <a:cs typeface="+mn-cs"/>
              </a:rPr>
              <a:t>!</a:t>
            </a:r>
          </a:p>
        </p:txBody>
      </p:sp>
      <p:sp>
        <p:nvSpPr>
          <p:cNvPr id="16" name="Speech Bubble: Rectangle with Corners Rounded 8">
            <a:extLst>
              <a:ext uri="{FF2B5EF4-FFF2-40B4-BE49-F238E27FC236}">
                <a16:creationId xmlns:a16="http://schemas.microsoft.com/office/drawing/2014/main" id="{75C3DEE1-7FE6-5343-A28E-10EFF6695858}"/>
              </a:ext>
            </a:extLst>
          </p:cNvPr>
          <p:cNvSpPr/>
          <p:nvPr/>
        </p:nvSpPr>
        <p:spPr>
          <a:xfrm>
            <a:off x="2930746" y="5172791"/>
            <a:ext cx="6633999" cy="1318012"/>
          </a:xfrm>
          <a:prstGeom prst="wedgeRoundRectCallout">
            <a:avLst>
              <a:gd name="adj1" fmla="val -61771"/>
              <a:gd name="adj2" fmla="val -1249"/>
              <a:gd name="adj3" fmla="val 16667"/>
            </a:avLst>
          </a:prstGeom>
          <a:solidFill>
            <a:srgbClr val="0070C0">
              <a:tint val="66000"/>
              <a:satMod val="160000"/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br>
              <a:rPr lang="en-GB" altLang="en-US" sz="2600" dirty="0">
                <a:latin typeface="Century Gothic" panose="020B0502020202020204" pitchFamily="34" charset="0"/>
              </a:rPr>
            </a:br>
            <a:endParaRPr lang="cy-GB" altLang="en-US" sz="2600" dirty="0">
              <a:latin typeface="Century Gothic" panose="020B0502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7B9A706-2EB6-AC45-9E03-CC0174C5D0B9}"/>
              </a:ext>
            </a:extLst>
          </p:cNvPr>
          <p:cNvSpPr txBox="1"/>
          <p:nvPr/>
        </p:nvSpPr>
        <p:spPr>
          <a:xfrm>
            <a:off x="3292122" y="5231805"/>
            <a:ext cx="6272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dirty="0">
                <a:solidFill>
                  <a:srgbClr val="002060"/>
                </a:solidFill>
              </a:rPr>
              <a:t>Miss Parry ydw i</a:t>
            </a:r>
            <a:r>
              <a:rPr lang="cy-GB" altLang="en-US" b="1" dirty="0">
                <a:solidFill>
                  <a:srgbClr val="002060"/>
                </a:solidFill>
              </a:rPr>
              <a:t>.  Rydw i’n gweithio yn Ysgol y Parc ac rydw i’n dysgu’r dosbarth Meithrin.  Rydw i’n dysgu pob pwnc ac rydw i’n gyfrifol am Addysg Gorfforol ar draws yr ysgol.  Rydw i wrth fy modd yn dysgu’r plant – maen nhw’n annwyl iawn.</a:t>
            </a:r>
            <a:endParaRPr lang="cy-GB" b="1" dirty="0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EC8DB9-8FA8-9D4C-AD34-6616EF290871}"/>
              </a:ext>
            </a:extLst>
          </p:cNvPr>
          <p:cNvSpPr txBox="1"/>
          <p:nvPr/>
        </p:nvSpPr>
        <p:spPr>
          <a:xfrm>
            <a:off x="264764" y="275131"/>
            <a:ext cx="2923309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Ddarllen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Reading Task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10" name="Picture 9" descr="A close up of a person's face&#10;&#10;Description automatically generated with medium confidence">
            <a:extLst>
              <a:ext uri="{FF2B5EF4-FFF2-40B4-BE49-F238E27FC236}">
                <a16:creationId xmlns:a16="http://schemas.microsoft.com/office/drawing/2014/main" id="{2988F8E7-B4FD-F344-82BF-87A267BEE0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270" y="1982148"/>
            <a:ext cx="965200" cy="1587500"/>
          </a:xfrm>
          <a:prstGeom prst="rect">
            <a:avLst/>
          </a:prstGeom>
        </p:spPr>
      </p:pic>
      <p:pic>
        <p:nvPicPr>
          <p:cNvPr id="18" name="Picture 1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28BDBD0-9A50-ED4C-AE93-CBF3006A82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87406" y="2071479"/>
            <a:ext cx="1930400" cy="1549400"/>
          </a:xfrm>
          <a:prstGeom prst="rect">
            <a:avLst/>
          </a:prstGeom>
        </p:spPr>
      </p:pic>
      <p:pic>
        <p:nvPicPr>
          <p:cNvPr id="22" name="Picture 21" descr="A picture containing doll, toy, vector graphics&#10;&#10;Description automatically generated">
            <a:extLst>
              <a:ext uri="{FF2B5EF4-FFF2-40B4-BE49-F238E27FC236}">
                <a16:creationId xmlns:a16="http://schemas.microsoft.com/office/drawing/2014/main" id="{6C0809D8-69B1-ED4B-945A-8CCD35371D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856" y="4847496"/>
            <a:ext cx="1700029" cy="167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598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6000">
              <a:srgbClr val="FF85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AutoShape 2">
            <a:extLst>
              <a:ext uri="{FF2B5EF4-FFF2-40B4-BE49-F238E27FC236}">
                <a16:creationId xmlns:a16="http://schemas.microsoft.com/office/drawing/2014/main" id="{AF92D466-8409-B441-B147-CD7EAC816A9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12197" y="498109"/>
            <a:ext cx="3009566" cy="705957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gweithio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y Parc. </a:t>
            </a:r>
            <a:endParaRPr lang="en-GB" sz="20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430467F7-7600-3044-9B90-5E574F18219F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591217" y="758408"/>
            <a:ext cx="3009566" cy="1025622"/>
          </a:xfrm>
          <a:prstGeom prst="wedgeRectCallout">
            <a:avLst>
              <a:gd name="adj1" fmla="val -4724"/>
              <a:gd name="adj2" fmla="val 79289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Addysg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Gorfforol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9D5F3B9D-A0BE-9D41-9755-2171CDC26223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9073805" y="498109"/>
            <a:ext cx="2511759" cy="702618"/>
          </a:xfrm>
          <a:prstGeom prst="wedgeRectCallout">
            <a:avLst>
              <a:gd name="adj1" fmla="val -337"/>
              <a:gd name="adj2" fmla="val 86424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Mae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wyth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deg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o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blant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19" name="AutoShape 2">
            <a:extLst>
              <a:ext uri="{FF2B5EF4-FFF2-40B4-BE49-F238E27FC236}">
                <a16:creationId xmlns:a16="http://schemas.microsoft.com/office/drawing/2014/main" id="{504278FD-00FC-1D4B-989A-63D6AEEBD9C9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6281655" y="4868338"/>
            <a:ext cx="3357397" cy="702618"/>
          </a:xfrm>
          <a:prstGeom prst="wedgeRectCallout">
            <a:avLst>
              <a:gd name="adj1" fmla="val -1368"/>
              <a:gd name="adj2" fmla="val 91366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gyfrifol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am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2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ar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draws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yr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ysgol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20" name="AutoShape 2">
            <a:extLst>
              <a:ext uri="{FF2B5EF4-FFF2-40B4-BE49-F238E27FC236}">
                <a16:creationId xmlns:a16="http://schemas.microsoft.com/office/drawing/2014/main" id="{DEB5896A-2AEB-5C41-8B08-2E597DB434C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1938565" y="2468773"/>
            <a:ext cx="2867870" cy="705957"/>
          </a:xfrm>
          <a:prstGeom prst="wedgeRectCallout">
            <a:avLst>
              <a:gd name="adj1" fmla="val 2198"/>
              <a:gd name="adj2" fmla="val 100656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rhifedd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i’r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Cyfnod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Sylfaen. </a:t>
            </a:r>
            <a:endParaRPr lang="en-GB" sz="20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pic>
        <p:nvPicPr>
          <p:cNvPr id="8" name="Picture 7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FCE3E67-E6BE-7743-ABBF-8DB4EA50F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660" y="1331840"/>
            <a:ext cx="1289372" cy="11461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BB40AF-4A5A-7440-8EB7-8BF9F73791CC}"/>
              </a:ext>
            </a:extLst>
          </p:cNvPr>
          <p:cNvSpPr txBox="1"/>
          <p:nvPr/>
        </p:nvSpPr>
        <p:spPr>
          <a:xfrm>
            <a:off x="463347" y="2421056"/>
            <a:ext cx="1157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Miss Parry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DFBE35-BC69-B349-8BA2-9E913CD21CC9}"/>
              </a:ext>
            </a:extLst>
          </p:cNvPr>
          <p:cNvSpPr txBox="1"/>
          <p:nvPr/>
        </p:nvSpPr>
        <p:spPr>
          <a:xfrm>
            <a:off x="5517444" y="3303417"/>
            <a:ext cx="1157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solidFill>
                  <a:srgbClr val="002060"/>
                </a:solidFill>
              </a:rPr>
              <a:t>Miss Parry</a:t>
            </a:r>
          </a:p>
        </p:txBody>
      </p:sp>
      <p:pic>
        <p:nvPicPr>
          <p:cNvPr id="25" name="Picture 24" descr="A picture containing mask&#10;&#10;Description automatically generated">
            <a:extLst>
              <a:ext uri="{FF2B5EF4-FFF2-40B4-BE49-F238E27FC236}">
                <a16:creationId xmlns:a16="http://schemas.microsoft.com/office/drawing/2014/main" id="{8818BF19-58A5-4A47-8B5F-C7A55BE0BC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2256" y="1225467"/>
            <a:ext cx="700463" cy="114075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48FE593-2E26-9B47-80DA-81B98DDE6D3C}"/>
              </a:ext>
            </a:extLst>
          </p:cNvPr>
          <p:cNvSpPr txBox="1"/>
          <p:nvPr/>
        </p:nvSpPr>
        <p:spPr>
          <a:xfrm>
            <a:off x="10287904" y="2349907"/>
            <a:ext cx="1126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>
                <a:solidFill>
                  <a:srgbClr val="002060"/>
                </a:solidFill>
              </a:rPr>
              <a:t>Mr</a:t>
            </a:r>
            <a:r>
              <a:rPr lang="en-US" i="1" dirty="0">
                <a:solidFill>
                  <a:srgbClr val="002060"/>
                </a:solidFill>
              </a:rPr>
              <a:t> Davies</a:t>
            </a:r>
          </a:p>
        </p:txBody>
      </p:sp>
      <p:pic>
        <p:nvPicPr>
          <p:cNvPr id="28" name="Picture 27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2270A09B-2A6B-2B4D-9594-705A27D2B3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0414" y="3253071"/>
            <a:ext cx="1442086" cy="1195876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926AD3C7-D980-CC4A-96DC-38799F1C0535}"/>
              </a:ext>
            </a:extLst>
          </p:cNvPr>
          <p:cNvSpPr txBox="1"/>
          <p:nvPr/>
        </p:nvSpPr>
        <p:spPr>
          <a:xfrm>
            <a:off x="2116980" y="4374400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>
                <a:solidFill>
                  <a:srgbClr val="002060"/>
                </a:solidFill>
              </a:rPr>
              <a:t>Mrs</a:t>
            </a:r>
            <a:r>
              <a:rPr lang="en-US" i="1" dirty="0">
                <a:solidFill>
                  <a:srgbClr val="002060"/>
                </a:solidFill>
              </a:rPr>
              <a:t> Jones</a:t>
            </a:r>
          </a:p>
        </p:txBody>
      </p:sp>
      <p:pic>
        <p:nvPicPr>
          <p:cNvPr id="30" name="Picture 29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7224DB0E-E95F-C441-BFD7-56B272CF77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2762" y="3231198"/>
            <a:ext cx="1442086" cy="1195876"/>
          </a:xfrm>
          <a:prstGeom prst="rect">
            <a:avLst/>
          </a:prstGeom>
        </p:spPr>
      </p:pic>
      <p:sp>
        <p:nvSpPr>
          <p:cNvPr id="22" name="AutoShape 2">
            <a:extLst>
              <a:ext uri="{FF2B5EF4-FFF2-40B4-BE49-F238E27FC236}">
                <a16:creationId xmlns:a16="http://schemas.microsoft.com/office/drawing/2014/main" id="{C2EE3952-AE05-D848-B8A4-67AB111D0AD5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7264063" y="2477948"/>
            <a:ext cx="2690284" cy="705957"/>
          </a:xfrm>
          <a:prstGeom prst="wedgeRectCallout">
            <a:avLst>
              <a:gd name="adj1" fmla="val -2125"/>
              <a:gd name="adj2" fmla="val 85607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Mae’n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swydd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ddiddorol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iawn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. </a:t>
            </a:r>
            <a:endParaRPr lang="en-GB" sz="20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13183A9-FDC5-6F4C-B7D6-CEFDEB7908D1}"/>
              </a:ext>
            </a:extLst>
          </p:cNvPr>
          <p:cNvSpPr txBox="1"/>
          <p:nvPr/>
        </p:nvSpPr>
        <p:spPr>
          <a:xfrm>
            <a:off x="8609205" y="4342622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>
                <a:solidFill>
                  <a:srgbClr val="002060"/>
                </a:solidFill>
              </a:rPr>
              <a:t>Mrs</a:t>
            </a:r>
            <a:r>
              <a:rPr lang="en-US" i="1" dirty="0">
                <a:solidFill>
                  <a:srgbClr val="002060"/>
                </a:solidFill>
              </a:rPr>
              <a:t> Jones</a:t>
            </a:r>
          </a:p>
        </p:txBody>
      </p:sp>
      <p:pic>
        <p:nvPicPr>
          <p:cNvPr id="34" name="Picture 33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1025E4E0-C480-104F-AA58-B946391018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0236" y="5622022"/>
            <a:ext cx="1320627" cy="1197997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6A0D689A-EC68-2645-9796-67773FE7C296}"/>
              </a:ext>
            </a:extLst>
          </p:cNvPr>
          <p:cNvSpPr txBox="1"/>
          <p:nvPr/>
        </p:nvSpPr>
        <p:spPr>
          <a:xfrm>
            <a:off x="2249244" y="6359891"/>
            <a:ext cx="1123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>
                <a:solidFill>
                  <a:srgbClr val="002060"/>
                </a:solidFill>
              </a:rPr>
              <a:t>Mrs</a:t>
            </a:r>
            <a:r>
              <a:rPr lang="en-US" i="1" dirty="0">
                <a:solidFill>
                  <a:srgbClr val="002060"/>
                </a:solidFill>
              </a:rPr>
              <a:t> Jones</a:t>
            </a:r>
          </a:p>
        </p:txBody>
      </p:sp>
      <p:pic>
        <p:nvPicPr>
          <p:cNvPr id="37" name="Picture 36" descr="A picture containing mask&#10;&#10;Description automatically generated">
            <a:extLst>
              <a:ext uri="{FF2B5EF4-FFF2-40B4-BE49-F238E27FC236}">
                <a16:creationId xmlns:a16="http://schemas.microsoft.com/office/drawing/2014/main" id="{68D62B05-4002-5848-A3F3-C4A01E2EC0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50434" y="5622022"/>
            <a:ext cx="745216" cy="1121441"/>
          </a:xfrm>
          <a:prstGeom prst="rect">
            <a:avLst/>
          </a:prstGeom>
        </p:spPr>
      </p:pic>
      <p:sp>
        <p:nvSpPr>
          <p:cNvPr id="21" name="AutoShape 2">
            <a:extLst>
              <a:ext uri="{FF2B5EF4-FFF2-40B4-BE49-F238E27FC236}">
                <a16:creationId xmlns:a16="http://schemas.microsoft.com/office/drawing/2014/main" id="{85A6FE02-DB08-8E47-A48F-CFAE4251E648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2900781" y="4870303"/>
            <a:ext cx="3009566" cy="705958"/>
          </a:xfrm>
          <a:prstGeom prst="wedgeRectCallout">
            <a:avLst>
              <a:gd name="adj1" fmla="val 1815"/>
              <a:gd name="adj2" fmla="val 91405"/>
            </a:avLst>
          </a:prstGeom>
          <a:solidFill>
            <a:srgbClr val="FFFFFF"/>
          </a:solidFill>
          <a:ln w="9525">
            <a:solidFill>
              <a:srgbClr val="00206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Rydw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i’n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dysgu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Cymraeg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i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Gyfnod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Allweddol</a:t>
            </a:r>
            <a:r>
              <a:rPr lang="en-US" altLang="en-US" sz="2000" b="1" dirty="0">
                <a:solidFill>
                  <a:srgbClr val="002060"/>
                </a:solidFill>
                <a:ea typeface="Noteworthy Light" panose="02000400000000000000" pitchFamily="2" charset="77"/>
                <a:cs typeface="Cavolini" panose="03000502040302020204" pitchFamily="66" charset="0"/>
              </a:rPr>
              <a:t> 2. </a:t>
            </a:r>
            <a:endParaRPr lang="en-GB" sz="2000" b="1" dirty="0">
              <a:solidFill>
                <a:srgbClr val="002060"/>
              </a:solidFill>
              <a:effectLst/>
              <a:ea typeface="Noteworthy Light" panose="02000400000000000000" pitchFamily="2" charset="77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02D60DE-19E1-BC42-9BEB-BE27C0FA5A0C}"/>
              </a:ext>
            </a:extLst>
          </p:cNvPr>
          <p:cNvSpPr txBox="1"/>
          <p:nvPr/>
        </p:nvSpPr>
        <p:spPr>
          <a:xfrm>
            <a:off x="8827757" y="6320358"/>
            <a:ext cx="1126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 err="1">
                <a:solidFill>
                  <a:srgbClr val="002060"/>
                </a:solidFill>
              </a:rPr>
              <a:t>Mr</a:t>
            </a:r>
            <a:r>
              <a:rPr lang="en-US" i="1" dirty="0">
                <a:solidFill>
                  <a:srgbClr val="002060"/>
                </a:solidFill>
              </a:rPr>
              <a:t> Davies</a:t>
            </a:r>
          </a:p>
        </p:txBody>
      </p:sp>
      <p:pic>
        <p:nvPicPr>
          <p:cNvPr id="40" name="Picture 39" descr="A close-up of a person&#10;&#10;Description automatically generated with medium confidence">
            <a:extLst>
              <a:ext uri="{FF2B5EF4-FFF2-40B4-BE49-F238E27FC236}">
                <a16:creationId xmlns:a16="http://schemas.microsoft.com/office/drawing/2014/main" id="{5147D1E5-A0BE-014F-A88E-8C68EC76A0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8532" y="2085195"/>
            <a:ext cx="1226024" cy="1195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41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26" grpId="0"/>
      <p:bldP spid="29" grpId="0"/>
      <p:bldP spid="31" grpId="0"/>
      <p:bldP spid="35" grpId="0"/>
      <p:bldP spid="3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7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BD3E2E-A43A-C748-8F4E-2F2E922F99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67" t="19628" r="15713" b="9328"/>
          <a:stretch/>
        </p:blipFill>
        <p:spPr>
          <a:xfrm>
            <a:off x="6672912" y="451856"/>
            <a:ext cx="2230118" cy="219546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1A318C27-7E50-B34C-8934-8312E4D0B3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746" y="2269578"/>
            <a:ext cx="5559807" cy="358757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AC1D28B-8B7A-BB48-B8E5-9F13EE891447}"/>
              </a:ext>
            </a:extLst>
          </p:cNvPr>
          <p:cNvSpPr/>
          <p:nvPr/>
        </p:nvSpPr>
        <p:spPr>
          <a:xfrm>
            <a:off x="6672912" y="3429000"/>
            <a:ext cx="5275682" cy="2725838"/>
          </a:xfrm>
          <a:prstGeom prst="roundRect">
            <a:avLst/>
          </a:prstGeom>
          <a:solidFill>
            <a:srgbClr val="FFFF00">
              <a:tint val="66000"/>
              <a:satMod val="160000"/>
            </a:srgbClr>
          </a:solidFill>
          <a:ln w="19050">
            <a:solidFill>
              <a:srgbClr val="00206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Pwy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sy’n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gallu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cyflawni’r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dasg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amser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byrraf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?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Cliciwch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ar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llun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neu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sganiwch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côd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000" b="1" dirty="0">
              <a:solidFill>
                <a:srgbClr val="002060"/>
              </a:solidFill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000" i="1" dirty="0">
                <a:solidFill>
                  <a:srgbClr val="002060"/>
                </a:solidFill>
                <a:cs typeface="Cavolini" panose="03000502040302020204" pitchFamily="66" charset="0"/>
              </a:rPr>
              <a:t>Who can complete the task in the shortest time? Click on the picture or scan the QR code to be taken to the activity. 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95B8377-DE13-5546-AF72-4EF22F5176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72184" y="1096825"/>
            <a:ext cx="2776410" cy="79085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3149E6-6491-FB44-8587-23F15C290414}"/>
              </a:ext>
            </a:extLst>
          </p:cNvPr>
          <p:cNvSpPr txBox="1"/>
          <p:nvPr/>
        </p:nvSpPr>
        <p:spPr>
          <a:xfrm>
            <a:off x="243406" y="168814"/>
            <a:ext cx="3830883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Geirfa’r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Dosbarth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Classroom Vocabulary</a:t>
            </a:r>
          </a:p>
        </p:txBody>
      </p:sp>
    </p:spTree>
    <p:extLst>
      <p:ext uri="{BB962C8B-B14F-4D97-AF65-F5344CB8AC3E}">
        <p14:creationId xmlns:p14="http://schemas.microsoft.com/office/powerpoint/2010/main" val="4075762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083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641230" y="1702689"/>
            <a:ext cx="538998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</a:rPr>
              <a:t>Hwyl </a:t>
            </a:r>
            <a:r>
              <a:rPr lang="en-US" sz="8000" dirty="0" err="1">
                <a:solidFill>
                  <a:srgbClr val="002060"/>
                </a:solidFill>
              </a:rPr>
              <a:t>fawr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214C2D28-9709-A546-A8EB-C01D67F828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852" y="422656"/>
            <a:ext cx="4922012" cy="51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3|2.4|5.8|8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14|1.7|4.4|3.2|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11663</TotalTime>
  <Words>1565</Words>
  <Application>Microsoft Macintosh PowerPoint</Application>
  <PresentationFormat>Widescreen</PresentationFormat>
  <Paragraphs>352</Paragraphs>
  <Slides>23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Cavolini</vt:lpstr>
      <vt:lpstr>Century Gothic</vt:lpstr>
      <vt:lpstr>Courier</vt:lpstr>
      <vt:lpstr>SASSOON PRIMARY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bwnc ydy hwn?</vt:lpstr>
      <vt:lpstr>Pa bwnc ydy hwn?</vt:lpstr>
      <vt:lpstr>Pa bwnc ydy hwn?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5</cp:revision>
  <dcterms:created xsi:type="dcterms:W3CDTF">2022-01-04T16:09:23Z</dcterms:created>
  <dcterms:modified xsi:type="dcterms:W3CDTF">2022-01-12T18:33:17Z</dcterms:modified>
</cp:coreProperties>
</file>