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66" r:id="rId3"/>
    <p:sldId id="265" r:id="rId4"/>
    <p:sldId id="268" r:id="rId5"/>
    <p:sldId id="267" r:id="rId6"/>
    <p:sldId id="26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85828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59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768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77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762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1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05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351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089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379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608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12/12/2019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669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229600" cy="18288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Warfare: theory, strategy and ethics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6161808"/>
            <a:ext cx="6400800" cy="696191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HPHI4008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331640" y="3002973"/>
            <a:ext cx="7580539" cy="229823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/>
                <a:ea typeface="+mn-ea"/>
                <a:cs typeface="+mn-cs"/>
              </a:rPr>
              <a:t>Elephants in Hellenistic Armies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/>
                <a:ea typeface="+mn-ea"/>
                <a:cs typeface="+mn-cs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 Antiqua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Font typeface="Wingdings 2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/>
                <a:ea typeface="+mn-ea"/>
                <a:cs typeface="+mn-cs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523" r="3523"/>
          <a:stretch/>
        </p:blipFill>
        <p:spPr>
          <a:xfrm>
            <a:off x="3117273" y="3615290"/>
            <a:ext cx="2851265" cy="254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64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Alexander and elephants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4815" y="1600200"/>
            <a:ext cx="5727469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bg1"/>
                </a:solidFill>
              </a:rPr>
              <a:t>Alexander encounters </a:t>
            </a:r>
            <a:r>
              <a:rPr lang="en-GB" dirty="0" smtClean="0">
                <a:solidFill>
                  <a:schemeClr val="bg1"/>
                </a:solidFill>
              </a:rPr>
              <a:t>15 elephants </a:t>
            </a:r>
            <a:r>
              <a:rPr lang="en-GB" dirty="0">
                <a:solidFill>
                  <a:schemeClr val="bg1"/>
                </a:solidFill>
              </a:rPr>
              <a:t>at Gaugamela (sort of) in </a:t>
            </a:r>
            <a:r>
              <a:rPr lang="en-GB" dirty="0" smtClean="0">
                <a:solidFill>
                  <a:schemeClr val="bg1"/>
                </a:solidFill>
              </a:rPr>
              <a:t>Mesopotamia </a:t>
            </a:r>
            <a:r>
              <a:rPr lang="en-GB" dirty="0">
                <a:solidFill>
                  <a:schemeClr val="bg1"/>
                </a:solidFill>
              </a:rPr>
              <a:t>(331 BC) and </a:t>
            </a:r>
            <a:r>
              <a:rPr lang="en-GB" dirty="0" smtClean="0">
                <a:solidFill>
                  <a:schemeClr val="bg1"/>
                </a:solidFill>
              </a:rPr>
              <a:t>85 at </a:t>
            </a:r>
            <a:r>
              <a:rPr lang="en-GB" dirty="0">
                <a:solidFill>
                  <a:schemeClr val="bg1"/>
                </a:solidFill>
              </a:rPr>
              <a:t>the </a:t>
            </a:r>
            <a:r>
              <a:rPr lang="en-GB" dirty="0" err="1">
                <a:solidFill>
                  <a:schemeClr val="bg1"/>
                </a:solidFill>
              </a:rPr>
              <a:t>Hydaspes</a:t>
            </a:r>
            <a:r>
              <a:rPr lang="en-GB" dirty="0">
                <a:solidFill>
                  <a:schemeClr val="bg1"/>
                </a:solidFill>
              </a:rPr>
              <a:t> (modern Jhelum River) in the Indus region (326 BC</a:t>
            </a:r>
            <a:r>
              <a:rPr lang="en-GB" dirty="0" smtClean="0">
                <a:solidFill>
                  <a:schemeClr val="bg1"/>
                </a:solidFill>
              </a:rPr>
              <a:t>).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Alexander seems to have acquired 27 elephants when he left Babylon in 327 BC and acquired more subsequently.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He never actually deploys them in battle. </a:t>
            </a:r>
          </a:p>
          <a:p>
            <a:pPr lvl="1"/>
            <a:endParaRPr lang="en-GB" sz="6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These elephants later divided up among his successors, including by capture. 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46174" y="3848792"/>
            <a:ext cx="2823750" cy="28512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4950" y="1600200"/>
            <a:ext cx="2854973" cy="21697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161" y="164309"/>
            <a:ext cx="8821677" cy="652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98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077" y="1040852"/>
            <a:ext cx="8229600" cy="4114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90204" y="5228674"/>
            <a:ext cx="80633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Ptolemy I, as Satrap, AR Tetradrachm. Memphis, ca 315 BC. Head of deified Alexander right with horn of Ammon, in elephant headdress &amp; aegis / ALEXANDPOY, Zeus enthroned left, holding eagle on extended right hand &amp; resting left on sceptre, thunderbolt in left field, HDI monogram under throne. SNG Cop 11.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40852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Symbolism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87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Elephants in combat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7237" y="1637780"/>
            <a:ext cx="5536276" cy="4991187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600200"/>
            <a:ext cx="8229600" cy="500841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vert="horz">
            <a:normAutofit fontScale="92500" lnSpcReduction="2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Font typeface="Wingdings 2"/>
              <a:buNone/>
            </a:pPr>
            <a:r>
              <a:rPr lang="en-GB" dirty="0" smtClean="0">
                <a:solidFill>
                  <a:schemeClr val="bg1"/>
                </a:solidFill>
              </a:rPr>
              <a:t>“A few only of Ptolemy's elephants ventured to close with those of the enemy, and now the </a:t>
            </a:r>
            <a:r>
              <a:rPr lang="en-GB" u="sng" dirty="0" smtClean="0">
                <a:solidFill>
                  <a:schemeClr val="bg1"/>
                </a:solidFill>
              </a:rPr>
              <a:t>men in the towers on the back of these beasts made a gallant fight of it, striking with their pikes at close quarters </a:t>
            </a:r>
            <a:r>
              <a:rPr lang="en-GB" dirty="0" smtClean="0">
                <a:solidFill>
                  <a:schemeClr val="bg1"/>
                </a:solidFill>
              </a:rPr>
              <a:t>and wounding each other, while the </a:t>
            </a:r>
            <a:r>
              <a:rPr lang="en-GB" u="sng" dirty="0" smtClean="0">
                <a:solidFill>
                  <a:schemeClr val="bg1"/>
                </a:solidFill>
              </a:rPr>
              <a:t>elephants </a:t>
            </a:r>
            <a:r>
              <a:rPr lang="en-GB" dirty="0" smtClean="0">
                <a:solidFill>
                  <a:schemeClr val="bg1"/>
                </a:solidFill>
              </a:rPr>
              <a:t>themselves fought still better, </a:t>
            </a:r>
            <a:r>
              <a:rPr lang="en-GB" u="sng" dirty="0" smtClean="0">
                <a:solidFill>
                  <a:schemeClr val="bg1"/>
                </a:solidFill>
              </a:rPr>
              <a:t>putting forth their whole strength and meeting forehead to forehead</a:t>
            </a:r>
            <a:r>
              <a:rPr lang="en-GB" dirty="0" smtClean="0">
                <a:solidFill>
                  <a:schemeClr val="bg1"/>
                </a:solidFill>
              </a:rPr>
              <a:t>. The way in which these animals fight is as follows. With their tusks firmly interlocked </a:t>
            </a:r>
            <a:r>
              <a:rPr lang="en-GB" u="sng" dirty="0" smtClean="0">
                <a:solidFill>
                  <a:schemeClr val="bg1"/>
                </a:solidFill>
              </a:rPr>
              <a:t>they shove with all their might</a:t>
            </a:r>
            <a:r>
              <a:rPr lang="en-GB" dirty="0" smtClean="0">
                <a:solidFill>
                  <a:schemeClr val="bg1"/>
                </a:solidFill>
              </a:rPr>
              <a:t>, each trying to force the other to give ground, until the one who proves strongest pushes aside the other's trunk, and then, </a:t>
            </a:r>
            <a:r>
              <a:rPr lang="en-GB" u="sng" dirty="0" smtClean="0">
                <a:solidFill>
                  <a:schemeClr val="bg1"/>
                </a:solidFill>
              </a:rPr>
              <a:t>when he has once made him turn and has him in the flank, he gores him with his tusks </a:t>
            </a:r>
            <a:r>
              <a:rPr lang="en-GB" dirty="0" smtClean="0">
                <a:solidFill>
                  <a:schemeClr val="bg1"/>
                </a:solidFill>
              </a:rPr>
              <a:t>as a bull does with his horns.” – Polybius 5.84.2-4.</a:t>
            </a:r>
          </a:p>
          <a:p>
            <a:pPr marL="137160" indent="0">
              <a:buFont typeface="Wingdings 2"/>
              <a:buNone/>
            </a:pPr>
            <a:endParaRPr lang="en-GB" dirty="0"/>
          </a:p>
        </p:txBody>
      </p:sp>
      <p:sp>
        <p:nvSpPr>
          <p:cNvPr id="6" name="Content Placeholder 3"/>
          <p:cNvSpPr txBox="1">
            <a:spLocks/>
          </p:cNvSpPr>
          <p:nvPr/>
        </p:nvSpPr>
        <p:spPr>
          <a:xfrm>
            <a:off x="257695" y="1600199"/>
            <a:ext cx="8661861" cy="51497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>
            <a:normAutofit fontScale="85000" lnSpcReduction="1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Font typeface="Wingdings 2"/>
              <a:buNone/>
            </a:pPr>
            <a:r>
              <a:rPr lang="en-GB" dirty="0" smtClean="0">
                <a:solidFill>
                  <a:schemeClr val="bg1"/>
                </a:solidFill>
              </a:rPr>
              <a:t>“In the second consulship of </a:t>
            </a:r>
            <a:r>
              <a:rPr lang="en-GB" dirty="0" err="1" smtClean="0">
                <a:solidFill>
                  <a:schemeClr val="bg1"/>
                </a:solidFill>
              </a:rPr>
              <a:t>Pompeius</a:t>
            </a:r>
            <a:r>
              <a:rPr lang="en-GB" dirty="0" smtClean="0">
                <a:solidFill>
                  <a:schemeClr val="bg1"/>
                </a:solidFill>
              </a:rPr>
              <a:t> [55 BC], at the dedication of the temple of Venus </a:t>
            </a:r>
            <a:r>
              <a:rPr lang="en-GB" dirty="0" err="1" smtClean="0">
                <a:solidFill>
                  <a:schemeClr val="bg1"/>
                </a:solidFill>
              </a:rPr>
              <a:t>Victrix</a:t>
            </a:r>
            <a:r>
              <a:rPr lang="en-GB" dirty="0" smtClean="0">
                <a:solidFill>
                  <a:schemeClr val="bg1"/>
                </a:solidFill>
              </a:rPr>
              <a:t>, twenty elephants, or, as some say, seventeen, fought in the Circus against a number of </a:t>
            </a:r>
            <a:r>
              <a:rPr lang="en-GB" dirty="0" err="1" smtClean="0">
                <a:solidFill>
                  <a:schemeClr val="bg1"/>
                </a:solidFill>
              </a:rPr>
              <a:t>Gaetulians</a:t>
            </a:r>
            <a:r>
              <a:rPr lang="en-GB" dirty="0" smtClean="0">
                <a:solidFill>
                  <a:schemeClr val="bg1"/>
                </a:solidFill>
              </a:rPr>
              <a:t>, who attacked them with javelins. One of these animals fought in a most astonishing manner; being pierced through the feet, it dragged itself on its knees towards the troop, and seizing their bucklers, tossed them aloft into the air: and as they came to the ground they greatly amused the spectators, for they whirled round and round in the air, just as if they had been thrown up with a certain degree of skill, and not by the frantic fury of a wild beast. Another very wonderful circumstance happened; an elephant was killed by a single blow. The weapon pierced the animal below the eye, and entered the vital part of the head.” – </a:t>
            </a:r>
            <a:r>
              <a:rPr lang="en-GB" b="1" dirty="0" smtClean="0">
                <a:solidFill>
                  <a:schemeClr val="bg1"/>
                </a:solidFill>
              </a:rPr>
              <a:t>Pliny </a:t>
            </a:r>
            <a:r>
              <a:rPr lang="en-GB" b="1" i="1" dirty="0" smtClean="0">
                <a:solidFill>
                  <a:schemeClr val="bg1"/>
                </a:solidFill>
              </a:rPr>
              <a:t>NH</a:t>
            </a:r>
            <a:r>
              <a:rPr lang="en-GB" b="1" dirty="0" smtClean="0">
                <a:solidFill>
                  <a:schemeClr val="bg1"/>
                </a:solidFill>
              </a:rPr>
              <a:t> 8.7.20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517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Acquiring elephants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" y="1600200"/>
            <a:ext cx="5295206" cy="52578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Ptolemy II sent explorers to investigate sources of elephants in East Africa, as would </a:t>
            </a:r>
            <a:r>
              <a:rPr lang="en-GB" dirty="0" smtClean="0">
                <a:solidFill>
                  <a:schemeClr val="bg1"/>
                </a:solidFill>
              </a:rPr>
              <a:t>Ptolemy </a:t>
            </a:r>
            <a:r>
              <a:rPr lang="en-GB" dirty="0">
                <a:solidFill>
                  <a:schemeClr val="bg1"/>
                </a:solidFill>
              </a:rPr>
              <a:t>III </a:t>
            </a:r>
            <a:r>
              <a:rPr lang="en-GB" dirty="0" err="1">
                <a:solidFill>
                  <a:schemeClr val="bg1"/>
                </a:solidFill>
              </a:rPr>
              <a:t>Euergetes</a:t>
            </a:r>
            <a:r>
              <a:rPr lang="en-GB" dirty="0">
                <a:solidFill>
                  <a:schemeClr val="bg1"/>
                </a:solidFill>
              </a:rPr>
              <a:t> (r. 246-222) and Ptolemy IV </a:t>
            </a:r>
            <a:r>
              <a:rPr lang="en-GB" dirty="0" err="1">
                <a:solidFill>
                  <a:schemeClr val="bg1"/>
                </a:solidFill>
              </a:rPr>
              <a:t>Philopator</a:t>
            </a:r>
            <a:r>
              <a:rPr lang="en-GB" dirty="0">
                <a:solidFill>
                  <a:schemeClr val="bg1"/>
                </a:solidFill>
              </a:rPr>
              <a:t> (r. 221-204</a:t>
            </a:r>
            <a:r>
              <a:rPr lang="en-GB" dirty="0" smtClean="0">
                <a:solidFill>
                  <a:schemeClr val="bg1"/>
                </a:solidFill>
              </a:rPr>
              <a:t>).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Seleucus I acquires 500 from </a:t>
            </a:r>
            <a:r>
              <a:rPr lang="en-GB" dirty="0" err="1" smtClean="0">
                <a:solidFill>
                  <a:schemeClr val="bg1"/>
                </a:solidFill>
              </a:rPr>
              <a:t>Sandrocottus</a:t>
            </a:r>
            <a:r>
              <a:rPr lang="en-GB" dirty="0" smtClean="0">
                <a:solidFill>
                  <a:schemeClr val="bg1"/>
                </a:solidFill>
              </a:rPr>
              <a:t> (Chandragupta) after 305 BC. 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Decline in elephant hunting activity by latter second century BC.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422004" y="1759033"/>
            <a:ext cx="3585707" cy="489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91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Bibliography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315" y="1600199"/>
            <a:ext cx="8836429" cy="5158047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bg1"/>
                </a:solidFill>
              </a:rPr>
              <a:t>Burstein, S. M</a:t>
            </a:r>
            <a:r>
              <a:rPr lang="en-GB" dirty="0" smtClean="0">
                <a:solidFill>
                  <a:schemeClr val="bg1"/>
                </a:solidFill>
              </a:rPr>
              <a:t>. (2008) </a:t>
            </a:r>
            <a:r>
              <a:rPr lang="en-GB" dirty="0">
                <a:solidFill>
                  <a:schemeClr val="bg1"/>
                </a:solidFill>
              </a:rPr>
              <a:t>‘Elephants for Ptolemy II: Ptolemaic Policy in Nubia in the Third Century BC’, in P. </a:t>
            </a:r>
            <a:r>
              <a:rPr lang="en-GB" dirty="0" err="1">
                <a:solidFill>
                  <a:schemeClr val="bg1"/>
                </a:solidFill>
              </a:rPr>
              <a:t>McKechnie</a:t>
            </a:r>
            <a:r>
              <a:rPr lang="en-GB" dirty="0">
                <a:solidFill>
                  <a:schemeClr val="bg1"/>
                </a:solidFill>
              </a:rPr>
              <a:t> and P. Guillaume (eds.), Ptolemy II </a:t>
            </a:r>
            <a:r>
              <a:rPr lang="en-GB" i="1" dirty="0" err="1">
                <a:solidFill>
                  <a:schemeClr val="bg1"/>
                </a:solidFill>
              </a:rPr>
              <a:t>Philadelphus</a:t>
            </a:r>
            <a:r>
              <a:rPr lang="en-GB" i="1" dirty="0">
                <a:solidFill>
                  <a:schemeClr val="bg1"/>
                </a:solidFill>
              </a:rPr>
              <a:t> and his World </a:t>
            </a:r>
            <a:r>
              <a:rPr lang="en-GB" dirty="0" smtClean="0">
                <a:solidFill>
                  <a:schemeClr val="bg1"/>
                </a:solidFill>
              </a:rPr>
              <a:t>(Brill), </a:t>
            </a:r>
            <a:r>
              <a:rPr lang="en-GB" dirty="0">
                <a:solidFill>
                  <a:schemeClr val="bg1"/>
                </a:solidFill>
              </a:rPr>
              <a:t>135-147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err="1">
                <a:solidFill>
                  <a:schemeClr val="bg1"/>
                </a:solidFill>
              </a:rPr>
              <a:t>Casson</a:t>
            </a:r>
            <a:r>
              <a:rPr lang="en-GB" dirty="0">
                <a:solidFill>
                  <a:schemeClr val="bg1"/>
                </a:solidFill>
              </a:rPr>
              <a:t>, L. </a:t>
            </a:r>
            <a:r>
              <a:rPr lang="en-GB" dirty="0" smtClean="0">
                <a:solidFill>
                  <a:schemeClr val="bg1"/>
                </a:solidFill>
              </a:rPr>
              <a:t>(1993) </a:t>
            </a:r>
            <a:r>
              <a:rPr lang="en-GB" dirty="0">
                <a:solidFill>
                  <a:schemeClr val="bg1"/>
                </a:solidFill>
              </a:rPr>
              <a:t>‘Ptolemy II and the Hunting of African Elephants’, </a:t>
            </a:r>
            <a:r>
              <a:rPr lang="en-GB" i="1" dirty="0">
                <a:solidFill>
                  <a:schemeClr val="bg1"/>
                </a:solidFill>
              </a:rPr>
              <a:t>Transactions of the American Philological Association </a:t>
            </a:r>
            <a:r>
              <a:rPr lang="en-GB" dirty="0">
                <a:solidFill>
                  <a:schemeClr val="bg1"/>
                </a:solidFill>
              </a:rPr>
              <a:t>123: 247-260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err="1">
                <a:solidFill>
                  <a:schemeClr val="bg1"/>
                </a:solidFill>
              </a:rPr>
              <a:t>Coşkun</a:t>
            </a:r>
            <a:r>
              <a:rPr lang="en-GB" dirty="0">
                <a:solidFill>
                  <a:schemeClr val="bg1"/>
                </a:solidFill>
              </a:rPr>
              <a:t>, A. </a:t>
            </a:r>
            <a:r>
              <a:rPr lang="en-GB" dirty="0" smtClean="0">
                <a:solidFill>
                  <a:schemeClr val="bg1"/>
                </a:solidFill>
              </a:rPr>
              <a:t>(2012) </a:t>
            </a:r>
            <a:r>
              <a:rPr lang="en-GB" dirty="0">
                <a:solidFill>
                  <a:schemeClr val="bg1"/>
                </a:solidFill>
              </a:rPr>
              <a:t>‘Deconstructing a Myth of Seleucid History: The So-Called “Elephant Victory” Revisited’, </a:t>
            </a:r>
            <a:r>
              <a:rPr lang="en-GB" i="1" dirty="0">
                <a:solidFill>
                  <a:schemeClr val="bg1"/>
                </a:solidFill>
              </a:rPr>
              <a:t>Phoenix</a:t>
            </a:r>
            <a:r>
              <a:rPr lang="en-GB" dirty="0">
                <a:solidFill>
                  <a:schemeClr val="bg1"/>
                </a:solidFill>
              </a:rPr>
              <a:t> 66: 57-73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err="1" smtClean="0">
                <a:solidFill>
                  <a:schemeClr val="bg1"/>
                </a:solidFill>
              </a:rPr>
              <a:t>Scullard</a:t>
            </a:r>
            <a:r>
              <a:rPr lang="en-GB" dirty="0">
                <a:solidFill>
                  <a:schemeClr val="bg1"/>
                </a:solidFill>
              </a:rPr>
              <a:t>, H. H. </a:t>
            </a:r>
            <a:r>
              <a:rPr lang="en-GB" dirty="0" smtClean="0">
                <a:solidFill>
                  <a:schemeClr val="bg1"/>
                </a:solidFill>
              </a:rPr>
              <a:t>(1974) </a:t>
            </a:r>
            <a:r>
              <a:rPr lang="en-GB" i="1" dirty="0">
                <a:solidFill>
                  <a:schemeClr val="bg1"/>
                </a:solidFill>
              </a:rPr>
              <a:t>The Elephant in the Greek and Roman World. </a:t>
            </a:r>
            <a:r>
              <a:rPr lang="en-GB" dirty="0" smtClean="0">
                <a:solidFill>
                  <a:schemeClr val="bg1"/>
                </a:solidFill>
              </a:rPr>
              <a:t>Thames </a:t>
            </a:r>
            <a:r>
              <a:rPr lang="en-GB" dirty="0">
                <a:solidFill>
                  <a:schemeClr val="bg1"/>
                </a:solidFill>
              </a:rPr>
              <a:t>&amp; Hudson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630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660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Book Antiqua</vt:lpstr>
      <vt:lpstr>Lucida Sans</vt:lpstr>
      <vt:lpstr>Wingdings</vt:lpstr>
      <vt:lpstr>Wingdings 2</vt:lpstr>
      <vt:lpstr>Wingdings 3</vt:lpstr>
      <vt:lpstr>Apex</vt:lpstr>
      <vt:lpstr>Warfare: theory, strategy and ethics</vt:lpstr>
      <vt:lpstr>Alexander and elephants</vt:lpstr>
      <vt:lpstr>Symbolism</vt:lpstr>
      <vt:lpstr>Elephants in combat</vt:lpstr>
      <vt:lpstr>Acquiring elephants</vt:lpstr>
      <vt:lpstr>Bibliography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Macedon and the Macedonians</dc:title>
  <dc:creator>Matthew Cobb</dc:creator>
  <cp:lastModifiedBy>Matthew Cobb</cp:lastModifiedBy>
  <cp:revision>25</cp:revision>
  <dcterms:created xsi:type="dcterms:W3CDTF">2015-11-26T15:58:28Z</dcterms:created>
  <dcterms:modified xsi:type="dcterms:W3CDTF">2019-12-12T14:58:33Z</dcterms:modified>
</cp:coreProperties>
</file>